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182.xml" ContentType="application/vnd.openxmlformats-officedocument.presentationml.slideLayout+xml"/>
  <Override PartName="/ppt/slideLayouts/slideLayout1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Override1.xml" ContentType="application/vnd.openxmlformats-officedocument.themeOverr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Layouts/slideLayout198.xml" ContentType="application/vnd.openxmlformats-officedocument.presentationml.slideLayout+xml"/>
  <Override PartName="/ppt/slideLayouts/slideLayout203.xml" ContentType="application/vnd.openxmlformats-officedocument.presentationml.slideLayout+xml"/>
  <Default Extension="xlsx" ContentType="application/vnd.openxmlformats-officedocument.spreadsheetml.sheet"/>
  <Override PartName="/ppt/charts/chart3.xml" ContentType="application/vnd.openxmlformats-officedocument.drawingml.chart+xml"/>
  <Override PartName="/ppt/diagrams/layout1.xml" ContentType="application/vnd.openxmlformats-officedocument.drawingml.diagramLayout+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slideLayouts/slideLayout1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Default Extension="png" ContentType="image/png"/>
  <Override PartName="/ppt/slides/slide55.xml" ContentType="application/vnd.openxmlformats-officedocument.presentationml.slide+xml"/>
  <Override PartName="/ppt/slideLayouts/slideLayout18.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208.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slideLayouts/slideLayout159.xml" ContentType="application/vnd.openxmlformats-officedocument.presentationml.slideLayout+xml"/>
  <Override PartName="/ppt/slideLayouts/slideLayout211.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84.xml" ContentType="application/vnd.openxmlformats-officedocument.presentationml.slideLayout+xml"/>
  <Override PartName="/ppt/slideLayouts/slideLayout195.xml" ContentType="application/vnd.openxmlformats-officedocument.presentationml.slideLayout+xml"/>
  <Override PartName="/ppt/slideLayouts/slideLayout200.xml" ContentType="application/vnd.openxmlformats-officedocument.presentationml.slideLayout+xml"/>
  <Override PartName="/ppt/diagrams/colors1.xml" ContentType="application/vnd.openxmlformats-officedocument.drawingml.diagramColors+xml"/>
  <Override PartName="/ppt/charts/style2.xml" ContentType="application/vnd.ms-office.chartstyl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30.xml" ContentType="application/vnd.openxmlformats-officedocument.presentationml.slide+xml"/>
  <Override PartName="/ppt/slideLayouts/slideLayout40.xml" ContentType="application/vnd.openxmlformats-officedocument.presentationml.slideLayout+xml"/>
  <Override PartName="/ppt/slideLayouts/slideLayout205.xml" ContentType="application/vnd.openxmlformats-officedocument.presentationml.slideLayout+xml"/>
  <Override PartName="/ppt/notesSlides/notesSlide9.xml" ContentType="application/vnd.openxmlformats-officedocument.presentationml.notesSlide+xml"/>
  <Override PartName="/ppt/slideLayouts/slideLayout89.xml" ContentType="application/vnd.openxmlformats-officedocument.presentationml.slideLayout+xml"/>
  <Override PartName="/ppt/slideLayouts/slideLayout189.xml" ContentType="application/vnd.openxmlformats-officedocument.presentationml.slideLayout+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slideLayouts/slideLayout178.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charts/style3.xml" ContentType="application/vnd.ms-office.chartstyl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slideLayouts/slideLayout185.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slideLayouts/slideLayout192.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slideLayouts/slideLayout181.xml" ContentType="application/vnd.openxmlformats-officedocument.presentationml.slideLayout+xml"/>
  <Default Extension="jpeg" ContentType="image/jpeg"/>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Layouts/slideLayout170.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charts/colors1.xml" ContentType="application/vnd.ms-office.chartcolorstyle+xml"/>
  <Override PartName="/ppt/slideLayouts/slideLayout206.xml" ContentType="application/vnd.openxmlformats-officedocument.presentationml.slideLayout+xml"/>
  <Override PartName="/ppt/slideLayouts/slideLayout179.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charts/chart2.xml" ContentType="application/vnd.openxmlformats-officedocument.drawingml.chart+xml"/>
  <Override PartName="/ppt/diagrams/data1.xml" ContentType="application/vnd.openxmlformats-officedocument.drawingml.diagramData+xml"/>
  <Override PartName="/ppt/charts/style4.xml" ContentType="application/vnd.ms-office.chartstyle+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theme/theme6.xml" ContentType="application/vnd.openxmlformats-officedocument.theme+xml"/>
  <Override PartName="/ppt/slides/slide48.xml" ContentType="application/vnd.openxmlformats-officedocument.presentationml.slide+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notesSlides/notesSlide3.xml" ContentType="application/vnd.openxmlformats-officedocument.presentationml.notesSlide+xml"/>
  <Override PartName="/ppt/charts/style1.xml" ContentType="application/vnd.ms-office.chartstyl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Override2.xml" ContentType="application/vnd.openxmlformats-officedocument.themeOverride+xml"/>
  <Override PartName="/ppt/slides/slide40.xml" ContentType="application/vnd.openxmlformats-officedocument.presentationml.slide+xml"/>
  <Override PartName="/ppt/slideLayouts/slideLayout50.xml" ContentType="application/vnd.openxmlformats-officedocument.presentationml.slideLayout+xml"/>
  <Default Extension="wdp" ContentType="image/vnd.ms-photo"/>
  <Override PartName="/ppt/notesSlides/notesSlide8.xml" ContentType="application/vnd.openxmlformats-officedocument.presentationml.notesSlide+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charts/chart4.xml" ContentType="application/vnd.openxmlformats-officedocument.drawingml.chart+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ppt/slideLayouts/slideLayout17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theme/theme3.xml" ContentType="application/vnd.openxmlformats-officedocument.theme+xml"/>
  <Override PartName="/ppt/slideLayouts/slideLayout155.xml" ContentType="application/vnd.openxmlformats-officedocument.presentationml.slideLayout+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Override PartName="/ppt/charts/colors4.xml" ContentType="application/vnd.ms-office.chartcolorstyl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commentAuthors.xml" ContentType="application/vnd.openxmlformats-officedocument.presentationml.commentAuthors+xml"/>
  <Override PartName="/ppt/slideLayouts/slideLayout10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69" r:id="rId2"/>
    <p:sldMasterId id="2147483834" r:id="rId3"/>
    <p:sldMasterId id="2147483899" r:id="rId4"/>
    <p:sldMasterId id="2147484009" r:id="rId5"/>
  </p:sldMasterIdLst>
  <p:notesMasterIdLst>
    <p:notesMasterId r:id="rId68"/>
  </p:notesMasterIdLst>
  <p:handoutMasterIdLst>
    <p:handoutMasterId r:id="rId69"/>
  </p:handoutMasterIdLst>
  <p:sldIdLst>
    <p:sldId id="495" r:id="rId6"/>
    <p:sldId id="494" r:id="rId7"/>
    <p:sldId id="699" r:id="rId8"/>
    <p:sldId id="432" r:id="rId9"/>
    <p:sldId id="700" r:id="rId10"/>
    <p:sldId id="434" r:id="rId11"/>
    <p:sldId id="435" r:id="rId12"/>
    <p:sldId id="436" r:id="rId13"/>
    <p:sldId id="496" r:id="rId14"/>
    <p:sldId id="569" r:id="rId15"/>
    <p:sldId id="697" r:id="rId16"/>
    <p:sldId id="513" r:id="rId17"/>
    <p:sldId id="514" r:id="rId18"/>
    <p:sldId id="689" r:id="rId19"/>
    <p:sldId id="520" r:id="rId20"/>
    <p:sldId id="571" r:id="rId21"/>
    <p:sldId id="692" r:id="rId22"/>
    <p:sldId id="694" r:id="rId23"/>
    <p:sldId id="696" r:id="rId24"/>
    <p:sldId id="452" r:id="rId25"/>
    <p:sldId id="419" r:id="rId26"/>
    <p:sldId id="424" r:id="rId27"/>
    <p:sldId id="422" r:id="rId28"/>
    <p:sldId id="401" r:id="rId29"/>
    <p:sldId id="421" r:id="rId30"/>
    <p:sldId id="425" r:id="rId31"/>
    <p:sldId id="420" r:id="rId32"/>
    <p:sldId id="698" r:id="rId33"/>
    <p:sldId id="462" r:id="rId34"/>
    <p:sldId id="690" r:id="rId35"/>
    <p:sldId id="691" r:id="rId36"/>
    <p:sldId id="413" r:id="rId37"/>
    <p:sldId id="414" r:id="rId38"/>
    <p:sldId id="415" r:id="rId39"/>
    <p:sldId id="466" r:id="rId40"/>
    <p:sldId id="546" r:id="rId41"/>
    <p:sldId id="547" r:id="rId42"/>
    <p:sldId id="548" r:id="rId43"/>
    <p:sldId id="549" r:id="rId44"/>
    <p:sldId id="471" r:id="rId45"/>
    <p:sldId id="550" r:id="rId46"/>
    <p:sldId id="551" r:id="rId47"/>
    <p:sldId id="552" r:id="rId48"/>
    <p:sldId id="553" r:id="rId49"/>
    <p:sldId id="554" r:id="rId50"/>
    <p:sldId id="555" r:id="rId51"/>
    <p:sldId id="556" r:id="rId52"/>
    <p:sldId id="557" r:id="rId53"/>
    <p:sldId id="558" r:id="rId54"/>
    <p:sldId id="559" r:id="rId55"/>
    <p:sldId id="482" r:id="rId56"/>
    <p:sldId id="560" r:id="rId57"/>
    <p:sldId id="561" r:id="rId58"/>
    <p:sldId id="562" r:id="rId59"/>
    <p:sldId id="563" r:id="rId60"/>
    <p:sldId id="564" r:id="rId61"/>
    <p:sldId id="565" r:id="rId62"/>
    <p:sldId id="566" r:id="rId63"/>
    <p:sldId id="567" r:id="rId64"/>
    <p:sldId id="568" r:id="rId65"/>
    <p:sldId id="492" r:id="rId66"/>
    <p:sldId id="688" r:id="rId6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79" userDrawn="1">
          <p15:clr>
            <a:srgbClr val="A4A3A4"/>
          </p15:clr>
        </p15:guide>
        <p15:guide id="2" pos="2160" userDrawn="1">
          <p15:clr>
            <a:srgbClr val="A4A3A4"/>
          </p15:clr>
        </p15:guide>
        <p15:guide id="3" orient="horz" pos="3127" userDrawn="1">
          <p15:clr>
            <a:srgbClr val="A4A3A4"/>
          </p15:clr>
        </p15:guide>
        <p15:guide id="4"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ndisa Mandisa Tshikwatamba-NO" initials="MMT" lastIdx="6" clrIdx="0">
    <p:extLst>
      <p:ext uri="{19B8F6BF-5375-455C-9EA6-DF929625EA0E}">
        <p15:presenceInfo xmlns:p15="http://schemas.microsoft.com/office/powerpoint/2012/main" xmlns="" userId="S-1-5-21-1384904517-1471558128-49931551-212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997" autoAdjust="0"/>
    <p:restoredTop sz="94721" autoAdjust="0"/>
  </p:normalViewPr>
  <p:slideViewPr>
    <p:cSldViewPr>
      <p:cViewPr varScale="1">
        <p:scale>
          <a:sx n="110" d="100"/>
          <a:sy n="110" d="100"/>
        </p:scale>
        <p:origin x="-1644" y="-90"/>
      </p:cViewPr>
      <p:guideLst>
        <p:guide orient="horz" pos="2160"/>
        <p:guide pos="2880"/>
      </p:guideLst>
    </p:cSldViewPr>
  </p:slideViewPr>
  <p:notesTextViewPr>
    <p:cViewPr>
      <p:scale>
        <a:sx n="3" d="2"/>
        <a:sy n="3" d="2"/>
      </p:scale>
      <p:origin x="0" y="0"/>
    </p:cViewPr>
  </p:notesTextViewPr>
  <p:sorterViewPr>
    <p:cViewPr>
      <p:scale>
        <a:sx n="100" d="100"/>
        <a:sy n="100" d="100"/>
      </p:scale>
      <p:origin x="0" y="-12920"/>
    </p:cViewPr>
  </p:sorterViewPr>
  <p:notesViewPr>
    <p:cSldViewPr>
      <p:cViewPr varScale="1">
        <p:scale>
          <a:sx n="70" d="100"/>
          <a:sy n="70" d="100"/>
        </p:scale>
        <p:origin x="-3246" y="-90"/>
      </p:cViewPr>
      <p:guideLst>
        <p:guide orient="horz" pos="2879"/>
        <p:guide orient="horz" pos="3127"/>
        <p:guide pos="2160"/>
        <p:guide pos="2141"/>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chart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ZA" b="1">
                <a:latin typeface="Arial" panose="020B0604020202020204" pitchFamily="34" charset="0"/>
                <a:cs typeface="Arial" panose="020B0604020202020204" pitchFamily="34" charset="0"/>
              </a:rPr>
              <a:t>Preliminary Performance Report - Q4 2017/18</a:t>
            </a:r>
          </a:p>
        </c:rich>
      </c:tx>
      <c:spPr>
        <a:noFill/>
        <a:ln>
          <a:noFill/>
        </a:ln>
        <a:effectLst/>
      </c:spPr>
    </c:title>
    <c:plotArea>
      <c:layout/>
      <c:barChart>
        <c:barDir val="col"/>
        <c:grouping val="clustered"/>
        <c:ser>
          <c:idx val="0"/>
          <c:order val="0"/>
          <c:tx>
            <c:strRef>
              <c:f>'Q3 '!$F$2</c:f>
              <c:strCache>
                <c:ptCount val="1"/>
                <c:pt idx="0">
                  <c:v>Achieved</c:v>
                </c:pt>
              </c:strCache>
            </c:strRef>
          </c:tx>
          <c:spPr>
            <a:solidFill>
              <a:srgbClr val="92D050"/>
            </a:solidFill>
            <a:ln>
              <a:noFill/>
            </a:ln>
            <a:effectLst/>
          </c:spPr>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 '!$E$3:$E$11</c:f>
              <c:strCache>
                <c:ptCount val="9"/>
                <c:pt idx="0">
                  <c:v>Q1 2016/17 </c:v>
                </c:pt>
                <c:pt idx="1">
                  <c:v>Q2 2016/17 </c:v>
                </c:pt>
                <c:pt idx="2">
                  <c:v>Q3 2016/17</c:v>
                </c:pt>
                <c:pt idx="3">
                  <c:v>Q4 2016/17</c:v>
                </c:pt>
                <c:pt idx="5">
                  <c:v>Q1 2017/18</c:v>
                </c:pt>
                <c:pt idx="6">
                  <c:v>Q2 2017/18</c:v>
                </c:pt>
                <c:pt idx="7">
                  <c:v>Q3 2017/18</c:v>
                </c:pt>
                <c:pt idx="8">
                  <c:v>Q4 2017/18</c:v>
                </c:pt>
              </c:strCache>
            </c:strRef>
          </c:cat>
          <c:val>
            <c:numRef>
              <c:f>'Q3 '!$F$3:$F$11</c:f>
              <c:numCache>
                <c:formatCode>0.00%</c:formatCode>
                <c:ptCount val="9"/>
                <c:pt idx="0">
                  <c:v>0.87800000000000011</c:v>
                </c:pt>
                <c:pt idx="1">
                  <c:v>0.74400000000000011</c:v>
                </c:pt>
                <c:pt idx="2">
                  <c:v>0.81599999999999995</c:v>
                </c:pt>
                <c:pt idx="3">
                  <c:v>0.78400000000000003</c:v>
                </c:pt>
                <c:pt idx="5">
                  <c:v>0.75500000000000012</c:v>
                </c:pt>
                <c:pt idx="6">
                  <c:v>0.70400000000000007</c:v>
                </c:pt>
                <c:pt idx="7">
                  <c:v>0.68100000000000016</c:v>
                </c:pt>
                <c:pt idx="8" formatCode="0%">
                  <c:v>0.66000000000000014</c:v>
                </c:pt>
              </c:numCache>
            </c:numRef>
          </c:val>
          <c:extLst xmlns:c16r2="http://schemas.microsoft.com/office/drawing/2015/06/chart">
            <c:ext xmlns:c16="http://schemas.microsoft.com/office/drawing/2014/chart" uri="{C3380CC4-5D6E-409C-BE32-E72D297353CC}">
              <c16:uniqueId val="{00000000-BC50-BC48-A274-13A3E66F8B78}"/>
            </c:ext>
          </c:extLst>
        </c:ser>
        <c:ser>
          <c:idx val="1"/>
          <c:order val="1"/>
          <c:tx>
            <c:strRef>
              <c:f>'Q3 '!$G$2</c:f>
              <c:strCache>
                <c:ptCount val="1"/>
                <c:pt idx="0">
                  <c:v>Partially Achieved</c:v>
                </c:pt>
              </c:strCache>
            </c:strRef>
          </c:tx>
          <c:spPr>
            <a:solidFill>
              <a:schemeClr val="accent2"/>
            </a:solidFill>
            <a:ln>
              <a:noFill/>
            </a:ln>
            <a:effectLst/>
          </c:spPr>
          <c:dLbls>
            <c:dLbl>
              <c:idx val="1"/>
              <c:layout>
                <c:manualLayout>
                  <c:x val="0"/>
                  <c:y val="2.258355916892503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BC50-BC48-A274-13A3E66F8B78}"/>
                </c:ext>
              </c:extLst>
            </c:dLbl>
            <c:dLbl>
              <c:idx val="7"/>
              <c:layout>
                <c:manualLayout>
                  <c:x val="4.1420731075903503E-3"/>
                  <c:y val="2.5889964705386702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BC50-BC48-A274-13A3E66F8B78}"/>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 '!$E$3:$E$11</c:f>
              <c:strCache>
                <c:ptCount val="9"/>
                <c:pt idx="0">
                  <c:v>Q1 2016/17 </c:v>
                </c:pt>
                <c:pt idx="1">
                  <c:v>Q2 2016/17 </c:v>
                </c:pt>
                <c:pt idx="2">
                  <c:v>Q3 2016/17</c:v>
                </c:pt>
                <c:pt idx="3">
                  <c:v>Q4 2016/17</c:v>
                </c:pt>
                <c:pt idx="5">
                  <c:v>Q1 2017/18</c:v>
                </c:pt>
                <c:pt idx="6">
                  <c:v>Q2 2017/18</c:v>
                </c:pt>
                <c:pt idx="7">
                  <c:v>Q3 2017/18</c:v>
                </c:pt>
                <c:pt idx="8">
                  <c:v>Q4 2017/18</c:v>
                </c:pt>
              </c:strCache>
            </c:strRef>
          </c:cat>
          <c:val>
            <c:numRef>
              <c:f>'Q3 '!$G$3:$G$11</c:f>
              <c:numCache>
                <c:formatCode>0.00%</c:formatCode>
                <c:ptCount val="9"/>
                <c:pt idx="1">
                  <c:v>0.15400000000000003</c:v>
                </c:pt>
                <c:pt idx="2">
                  <c:v>5.3000000000000005E-2</c:v>
                </c:pt>
                <c:pt idx="3">
                  <c:v>5.4000000000000006E-2</c:v>
                </c:pt>
                <c:pt idx="5">
                  <c:v>2.0000000000000004E-2</c:v>
                </c:pt>
                <c:pt idx="6">
                  <c:v>0.11100000000000002</c:v>
                </c:pt>
                <c:pt idx="7">
                  <c:v>0.128</c:v>
                </c:pt>
                <c:pt idx="8" formatCode="0%">
                  <c:v>0.24000000000000002</c:v>
                </c:pt>
              </c:numCache>
            </c:numRef>
          </c:val>
          <c:extLst xmlns:c16r2="http://schemas.microsoft.com/office/drawing/2015/06/chart">
            <c:ext xmlns:c16="http://schemas.microsoft.com/office/drawing/2014/chart" uri="{C3380CC4-5D6E-409C-BE32-E72D297353CC}">
              <c16:uniqueId val="{00000003-BC50-BC48-A274-13A3E66F8B78}"/>
            </c:ext>
          </c:extLst>
        </c:ser>
        <c:ser>
          <c:idx val="2"/>
          <c:order val="2"/>
          <c:tx>
            <c:strRef>
              <c:f>'Q3 '!$H$2</c:f>
              <c:strCache>
                <c:ptCount val="1"/>
                <c:pt idx="0">
                  <c:v>Not achieved</c:v>
                </c:pt>
              </c:strCache>
            </c:strRef>
          </c:tx>
          <c:spPr>
            <a:solidFill>
              <a:srgbClr val="FF0000"/>
            </a:solidFill>
            <a:ln>
              <a:noFill/>
            </a:ln>
            <a:effectLst/>
          </c:spPr>
          <c:dLbls>
            <c:dLbl>
              <c:idx val="1"/>
              <c:layout>
                <c:manualLayout>
                  <c:x val="1.0720411663807897E-2"/>
                  <c:y val="-4.065040650406504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BC50-BC48-A274-13A3E66F8B78}"/>
                </c:ext>
              </c:extLst>
            </c:dLbl>
            <c:dLbl>
              <c:idx val="2"/>
              <c:layout>
                <c:manualLayout>
                  <c:x val="8.5763293310462743E-3"/>
                  <c:y val="-1.355013550135502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BC50-BC48-A274-13A3E66F8B78}"/>
                </c:ext>
              </c:extLst>
            </c:dLbl>
            <c:dLbl>
              <c:idx val="6"/>
              <c:layout>
                <c:manualLayout>
                  <c:x val="1.0720411663807897E-2"/>
                  <c:y val="-2.7100271002710119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BC50-BC48-A274-13A3E66F8B78}"/>
                </c:ext>
              </c:extLst>
            </c:dLbl>
            <c:dLbl>
              <c:idx val="8"/>
              <c:layout>
                <c:manualLayout>
                  <c:x val="6.43224699828458E-3"/>
                  <c:y val="-5.4200542005420065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BC50-BC48-A274-13A3E66F8B78}"/>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 '!$E$3:$E$11</c:f>
              <c:strCache>
                <c:ptCount val="9"/>
                <c:pt idx="0">
                  <c:v>Q1 2016/17 </c:v>
                </c:pt>
                <c:pt idx="1">
                  <c:v>Q2 2016/17 </c:v>
                </c:pt>
                <c:pt idx="2">
                  <c:v>Q3 2016/17</c:v>
                </c:pt>
                <c:pt idx="3">
                  <c:v>Q4 2016/17</c:v>
                </c:pt>
                <c:pt idx="5">
                  <c:v>Q1 2017/18</c:v>
                </c:pt>
                <c:pt idx="6">
                  <c:v>Q2 2017/18</c:v>
                </c:pt>
                <c:pt idx="7">
                  <c:v>Q3 2017/18</c:v>
                </c:pt>
                <c:pt idx="8">
                  <c:v>Q4 2017/18</c:v>
                </c:pt>
              </c:strCache>
            </c:strRef>
          </c:cat>
          <c:val>
            <c:numRef>
              <c:f>'Q3 '!$H$3:$H$11</c:f>
              <c:numCache>
                <c:formatCode>0.00%</c:formatCode>
                <c:ptCount val="9"/>
                <c:pt idx="0">
                  <c:v>0.12200000000000001</c:v>
                </c:pt>
                <c:pt idx="1">
                  <c:v>0.10199999999999998</c:v>
                </c:pt>
                <c:pt idx="2">
                  <c:v>0.13100000000000001</c:v>
                </c:pt>
                <c:pt idx="3">
                  <c:v>0.16200000000000003</c:v>
                </c:pt>
                <c:pt idx="5">
                  <c:v>0.22500000000000003</c:v>
                </c:pt>
                <c:pt idx="6" formatCode="0%">
                  <c:v>0.18500000000000003</c:v>
                </c:pt>
                <c:pt idx="7" formatCode="0%">
                  <c:v>0.19100000000000003</c:v>
                </c:pt>
                <c:pt idx="8" formatCode="0%">
                  <c:v>0.1</c:v>
                </c:pt>
              </c:numCache>
            </c:numRef>
          </c:val>
          <c:extLst xmlns:c16r2="http://schemas.microsoft.com/office/drawing/2015/06/chart">
            <c:ext xmlns:c16="http://schemas.microsoft.com/office/drawing/2014/chart" uri="{C3380CC4-5D6E-409C-BE32-E72D297353CC}">
              <c16:uniqueId val="{00000008-BC50-BC48-A274-13A3E66F8B78}"/>
            </c:ext>
          </c:extLst>
        </c:ser>
        <c:dLbls/>
        <c:gapWidth val="235"/>
        <c:overlap val="-5"/>
        <c:axId val="118362880"/>
        <c:axId val="118364416"/>
      </c:barChart>
      <c:catAx>
        <c:axId val="11836288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8364416"/>
        <c:crosses val="autoZero"/>
        <c:auto val="1"/>
        <c:lblAlgn val="ctr"/>
        <c:lblOffset val="100"/>
      </c:catAx>
      <c:valAx>
        <c:axId val="118364416"/>
        <c:scaling>
          <c:orientation val="minMax"/>
        </c:scaling>
        <c:axPos val="l"/>
        <c:majorGridlines>
          <c:spPr>
            <a:ln w="9525" cap="flat" cmpd="sng" algn="ctr">
              <a:solidFill>
                <a:schemeClr val="tx1">
                  <a:lumMod val="15000"/>
                  <a:lumOff val="85000"/>
                </a:schemeClr>
              </a:solidFill>
              <a:round/>
            </a:ln>
            <a:effectLst/>
          </c:spPr>
        </c:majorGridlines>
        <c:numFmt formatCode="0.0%" sourceLinked="0"/>
        <c:maj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8362880"/>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800" b="1" i="0" u="none" strike="noStrike" kern="1200" spc="100" baseline="0">
                <a:solidFill>
                  <a:schemeClr val="tx1"/>
                </a:solidFill>
                <a:effectLst>
                  <a:outerShdw blurRad="50800" dist="38100" dir="5400000" algn="t" rotWithShape="0">
                    <a:prstClr val="black">
                      <a:alpha val="40000"/>
                    </a:prstClr>
                  </a:outerShdw>
                </a:effectLst>
                <a:latin typeface="Arial" panose="020B0604020202020204" pitchFamily="34" charset="0"/>
                <a:ea typeface="+mn-ea"/>
                <a:cs typeface="Arial" panose="020B0604020202020204" pitchFamily="34" charset="0"/>
              </a:defRPr>
            </a:pPr>
            <a:r>
              <a:rPr lang="en-US" sz="1800" dirty="0">
                <a:solidFill>
                  <a:schemeClr val="tx1"/>
                </a:solidFill>
                <a:latin typeface="Arial" panose="020B0604020202020204" pitchFamily="34" charset="0"/>
                <a:cs typeface="Arial" panose="020B0604020202020204" pitchFamily="34" charset="0"/>
              </a:rPr>
              <a:t>R'000</a:t>
            </a:r>
          </a:p>
        </c:rich>
      </c:tx>
      <c:spPr>
        <a:solidFill>
          <a:schemeClr val="accent3">
            <a:lumMod val="60000"/>
            <a:lumOff val="40000"/>
          </a:schemeClr>
        </a:solidFill>
        <a:ln>
          <a:noFill/>
        </a:ln>
        <a:effectLst/>
        <a:scene3d>
          <a:camera prst="orthographicFront"/>
          <a:lightRig rig="threePt" dir="t"/>
        </a:scene3d>
        <a:sp3d prstMaterial="matte">
          <a:bevelT w="127000" h="63500"/>
        </a:sp3d>
      </c:spPr>
    </c:title>
    <c:plotArea>
      <c:layout/>
      <c:barChart>
        <c:barDir val="col"/>
        <c:grouping val="clustered"/>
        <c:ser>
          <c:idx val="0"/>
          <c:order val="0"/>
          <c:tx>
            <c:strRef>
              <c:f>'Q4'!$B$34</c:f>
              <c:strCache>
                <c:ptCount val="1"/>
                <c:pt idx="0">
                  <c:v>total</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glow" dir="t">
                <a:rot lat="0" lon="0" rev="4800000"/>
              </a:lightRig>
            </a:scene3d>
            <a:sp3d prstMaterial="matte">
              <a:bevelT w="127000" h="63500"/>
            </a:sp3d>
          </c:spPr>
          <c:dPt>
            <c:idx val="0"/>
            <c:spPr>
              <a:solidFill>
                <a:srgbClr val="92D050"/>
              </a:solidFill>
              <a:ln>
                <a:noFill/>
              </a:ln>
              <a:effectLst>
                <a:outerShdw blurRad="57150" dist="19050" dir="5400000" algn="ctr" rotWithShape="0">
                  <a:srgbClr val="000000">
                    <a:alpha val="63000"/>
                  </a:srgbClr>
                </a:outerShdw>
              </a:effectLst>
              <a:scene3d>
                <a:camera prst="orthographicFront"/>
                <a:lightRig rig="glow" dir="t">
                  <a:rot lat="0" lon="0" rev="4800000"/>
                </a:lightRig>
              </a:scene3d>
              <a:sp3d prstMaterial="matte">
                <a:bevelT w="127000" h="63500"/>
              </a:sp3d>
            </c:spPr>
            <c:extLst xmlns:c16r2="http://schemas.microsoft.com/office/drawing/2015/06/chart">
              <c:ext xmlns:c16="http://schemas.microsoft.com/office/drawing/2014/chart" uri="{C3380CC4-5D6E-409C-BE32-E72D297353CC}">
                <c16:uniqueId val="{00000001-DC6F-2C42-8CF4-76409F4790C3}"/>
              </c:ext>
            </c:extLst>
          </c:dPt>
          <c:dPt>
            <c:idx val="1"/>
            <c:spPr>
              <a:solidFill>
                <a:srgbClr val="FFC000"/>
              </a:solidFill>
              <a:ln>
                <a:noFill/>
              </a:ln>
              <a:effectLst>
                <a:outerShdw blurRad="57150" dist="19050" dir="5400000" algn="ctr" rotWithShape="0">
                  <a:srgbClr val="000000">
                    <a:alpha val="63000"/>
                  </a:srgbClr>
                </a:outerShdw>
              </a:effectLst>
              <a:scene3d>
                <a:camera prst="orthographicFront"/>
                <a:lightRig rig="glow" dir="t">
                  <a:rot lat="0" lon="0" rev="4800000"/>
                </a:lightRig>
              </a:scene3d>
              <a:sp3d prstMaterial="matte">
                <a:bevelT w="127000" h="63500"/>
              </a:sp3d>
            </c:spPr>
            <c:extLst xmlns:c16r2="http://schemas.microsoft.com/office/drawing/2015/06/chart">
              <c:ext xmlns:c16="http://schemas.microsoft.com/office/drawing/2014/chart" uri="{C3380CC4-5D6E-409C-BE32-E72D297353CC}">
                <c16:uniqueId val="{00000003-DC6F-2C42-8CF4-76409F4790C3}"/>
              </c:ext>
            </c:extLst>
          </c:dPt>
          <c:dPt>
            <c:idx val="2"/>
            <c:spPr>
              <a:solidFill>
                <a:schemeClr val="accent3">
                  <a:lumMod val="75000"/>
                </a:schemeClr>
              </a:solidFill>
              <a:ln>
                <a:noFill/>
              </a:ln>
              <a:effectLst>
                <a:outerShdw blurRad="57150" dist="19050" dir="5400000" algn="ctr" rotWithShape="0">
                  <a:srgbClr val="000000">
                    <a:alpha val="63000"/>
                  </a:srgbClr>
                </a:outerShdw>
              </a:effectLst>
              <a:scene3d>
                <a:camera prst="orthographicFront"/>
                <a:lightRig rig="glow" dir="t">
                  <a:rot lat="0" lon="0" rev="4800000"/>
                </a:lightRig>
              </a:scene3d>
              <a:sp3d prstMaterial="matte">
                <a:bevelT w="127000" h="63500"/>
              </a:sp3d>
            </c:spPr>
            <c:extLst xmlns:c16r2="http://schemas.microsoft.com/office/drawing/2015/06/chart">
              <c:ext xmlns:c16="http://schemas.microsoft.com/office/drawing/2014/chart" uri="{C3380CC4-5D6E-409C-BE32-E72D297353CC}">
                <c16:uniqueId val="{00000005-DC6F-2C42-8CF4-76409F4790C3}"/>
              </c:ext>
            </c:extLst>
          </c:dPt>
          <c:dPt>
            <c:idx val="3"/>
            <c:spPr>
              <a:solidFill>
                <a:srgbClr val="00B050"/>
              </a:solidFill>
              <a:ln>
                <a:noFill/>
              </a:ln>
              <a:effectLst>
                <a:outerShdw blurRad="57150" dist="19050" dir="5400000" algn="ctr" rotWithShape="0">
                  <a:srgbClr val="000000">
                    <a:alpha val="63000"/>
                  </a:srgbClr>
                </a:outerShdw>
              </a:effectLst>
              <a:scene3d>
                <a:camera prst="orthographicFront"/>
                <a:lightRig rig="glow" dir="t">
                  <a:rot lat="0" lon="0" rev="4800000"/>
                </a:lightRig>
              </a:scene3d>
              <a:sp3d prstMaterial="matte">
                <a:bevelT w="127000" h="63500"/>
              </a:sp3d>
            </c:spPr>
            <c:extLst xmlns:c16r2="http://schemas.microsoft.com/office/drawing/2015/06/chart">
              <c:ext xmlns:c16="http://schemas.microsoft.com/office/drawing/2014/chart" uri="{C3380CC4-5D6E-409C-BE32-E72D297353CC}">
                <c16:uniqueId val="{00000007-DC6F-2C42-8CF4-76409F4790C3}"/>
              </c:ext>
            </c:extLst>
          </c:dPt>
          <c:dLbls>
            <c:dLbl>
              <c:idx val="0"/>
              <c:spPr>
                <a:solidFill>
                  <a:srgbClr val="00B050"/>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
            <c:dLbl>
              <c:idx val="1"/>
              <c:spPr>
                <a:solidFill>
                  <a:srgbClr val="00B050"/>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
            <c:dLbl>
              <c:idx val="2"/>
              <c:spPr>
                <a:solidFill>
                  <a:srgbClr val="00B050"/>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
            <c:dLbl>
              <c:idx val="3"/>
              <c:spPr>
                <a:solidFill>
                  <a:srgbClr val="00B050"/>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Val val="1"/>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'Q4'!$C$33:$F$33</c:f>
              <c:strCache>
                <c:ptCount val="4"/>
                <c:pt idx="0">
                  <c:v>Q4: Estimate</c:v>
                </c:pt>
                <c:pt idx="1">
                  <c:v>Q4: Actual</c:v>
                </c:pt>
                <c:pt idx="2">
                  <c:v>Q4: Variance</c:v>
                </c:pt>
                <c:pt idx="3">
                  <c:v>Q4: % Variance</c:v>
                </c:pt>
              </c:strCache>
            </c:strRef>
          </c:cat>
          <c:val>
            <c:numRef>
              <c:f>'Q4'!$C$34:$F$34</c:f>
              <c:numCache>
                <c:formatCode>#,##0_ ;[Red]\-#,##0\ </c:formatCode>
                <c:ptCount val="4"/>
                <c:pt idx="0">
                  <c:v>369425</c:v>
                </c:pt>
                <c:pt idx="1">
                  <c:v>356693.24449000001</c:v>
                </c:pt>
                <c:pt idx="2">
                  <c:v>12731.755510000045</c:v>
                </c:pt>
                <c:pt idx="3" formatCode="0.0%">
                  <c:v>3.4463708492928333E-2</c:v>
                </c:pt>
              </c:numCache>
            </c:numRef>
          </c:val>
          <c:extLst xmlns:c16r2="http://schemas.microsoft.com/office/drawing/2015/06/chart">
            <c:ext xmlns:c16="http://schemas.microsoft.com/office/drawing/2014/chart" uri="{C3380CC4-5D6E-409C-BE32-E72D297353CC}">
              <c16:uniqueId val="{00000008-DC6F-2C42-8CF4-76409F4790C3}"/>
            </c:ext>
          </c:extLst>
        </c:ser>
        <c:dLbls>
          <c:showVal val="1"/>
        </c:dLbls>
        <c:gapWidth val="100"/>
        <c:overlap val="-24"/>
        <c:axId val="120437760"/>
        <c:axId val="120439552"/>
      </c:barChart>
      <c:catAx>
        <c:axId val="120437760"/>
        <c:scaling>
          <c:orientation val="minMax"/>
        </c:scaling>
        <c:axPos val="b"/>
        <c:numFmt formatCode="General" sourceLinked="1"/>
        <c:majorTickMark val="none"/>
        <c:tickLblPos val="nextTo"/>
        <c:spPr>
          <a:solidFill>
            <a:srgbClr val="00B050"/>
          </a:solidFill>
          <a:ln w="12700" cap="flat" cmpd="sng" algn="ctr">
            <a:solidFill>
              <a:schemeClr val="lt1">
                <a:lumMod val="95000"/>
                <a:alpha val="54000"/>
              </a:schemeClr>
            </a:solidFill>
            <a:round/>
          </a:ln>
          <a:effectLst>
            <a:outerShdw blurRad="50800" dist="38100" dir="13500000" algn="br" rotWithShape="0">
              <a:prstClr val="black">
                <a:alpha val="40000"/>
              </a:prstClr>
            </a:outerShdw>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0439552"/>
        <c:crosses val="autoZero"/>
        <c:auto val="1"/>
        <c:lblAlgn val="ctr"/>
        <c:lblOffset val="100"/>
      </c:catAx>
      <c:valAx>
        <c:axId val="120439552"/>
        <c:scaling>
          <c:orientation val="minMax"/>
        </c:scaling>
        <c:axPos val="l"/>
        <c:majorGridlines>
          <c:spPr>
            <a:ln w="15875" cap="flat" cmpd="sng" algn="ctr">
              <a:solidFill>
                <a:schemeClr val="tx1"/>
              </a:solidFill>
              <a:round/>
            </a:ln>
            <a:effectLst/>
          </c:spPr>
        </c:majorGridlines>
        <c:numFmt formatCode="#,##0_ ;[Red]\-#,##0\ " sourceLinked="1"/>
        <c:majorTickMark val="none"/>
        <c:tickLblPos val="nextTo"/>
        <c:spPr>
          <a:solidFill>
            <a:schemeClr val="accent3">
              <a:lumMod val="60000"/>
              <a:lumOff val="40000"/>
            </a:schemeClr>
          </a:solidFill>
          <a:ln>
            <a:noFill/>
          </a:ln>
          <a:effectLst>
            <a:outerShdw blurRad="50800" dist="38100" dir="5400000" algn="t" rotWithShape="0">
              <a:prstClr val="black">
                <a:alpha val="40000"/>
              </a:prstClr>
            </a:outerShdw>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0437760"/>
        <c:crosses val="autoZero"/>
        <c:crossBetween val="between"/>
      </c:valAx>
      <c:spPr>
        <a:gradFill flip="none" rotWithShape="1">
          <a:gsLst>
            <a:gs pos="0">
              <a:schemeClr val="accent6">
                <a:lumMod val="0"/>
                <a:lumOff val="100000"/>
              </a:schemeClr>
            </a:gs>
            <a:gs pos="14000">
              <a:schemeClr val="accent6">
                <a:lumMod val="0"/>
                <a:lumOff val="100000"/>
              </a:schemeClr>
            </a:gs>
            <a:gs pos="100000">
              <a:schemeClr val="accent6">
                <a:lumMod val="100000"/>
              </a:schemeClr>
            </a:gs>
          </a:gsLst>
          <a:path path="shape">
            <a:fillToRect l="50000" t="50000" r="50000" b="50000"/>
          </a:path>
          <a:tileRect/>
        </a:gradFill>
        <a:ln w="12700">
          <a:solidFill>
            <a:schemeClr val="tx1"/>
          </a:solidFill>
        </a:ln>
        <a:effectLst/>
      </c:spPr>
    </c:plotArea>
    <c:plotVisOnly val="1"/>
    <c:dispBlanksAs val="gap"/>
  </c:chart>
  <c:spPr>
    <a:solidFill>
      <a:schemeClr val="accent6">
        <a:lumMod val="60000"/>
        <a:lumOff val="40000"/>
      </a:schemeClr>
    </a:solidFill>
    <a:ln>
      <a:noFill/>
    </a:ln>
    <a:effectLst/>
  </c:spPr>
  <c:txPr>
    <a:bodyPr/>
    <a:lstStyle/>
    <a:p>
      <a:pPr>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A"/>
  <c:chart>
    <c:autoTitleDeleted val="1"/>
    <c:view3D>
      <c:rotX val="-90"/>
      <c:rotY val="0"/>
      <c:depthPercent val="100"/>
      <c:rAngAx val="1"/>
    </c:view3D>
    <c:floor>
      <c:spPr>
        <a:solidFill>
          <a:schemeClr val="bg1">
            <a:lumMod val="75000"/>
          </a:schemeClr>
        </a:solid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0.15419251040026136"/>
          <c:y val="2.2617504167319672E-2"/>
          <c:w val="0.78076559024619085"/>
          <c:h val="0.89548200018679713"/>
        </c:manualLayout>
      </c:layout>
      <c:bar3DChart>
        <c:barDir val="bar"/>
        <c:grouping val="clustered"/>
        <c:ser>
          <c:idx val="0"/>
          <c:order val="0"/>
          <c:tx>
            <c:strRef>
              <c:f>'Per month'!$BE$25</c:f>
              <c:strCache>
                <c:ptCount val="1"/>
                <c:pt idx="0">
                  <c:v>Q4: Estimate</c:v>
                </c:pt>
              </c:strCache>
            </c:strRef>
          </c:tx>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Val val="1"/>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'Per month'!$BD$26:$BD$31</c:f>
              <c:strCache>
                <c:ptCount val="6"/>
                <c:pt idx="0">
                  <c:v>Compensation of employees</c:v>
                </c:pt>
                <c:pt idx="1">
                  <c:v>Goods and services</c:v>
                </c:pt>
                <c:pt idx="2">
                  <c:v>Machinery and equipment</c:v>
                </c:pt>
                <c:pt idx="3">
                  <c:v>Total transfers and subsidies</c:v>
                </c:pt>
                <c:pt idx="5">
                  <c:v>Total</c:v>
                </c:pt>
              </c:strCache>
            </c:strRef>
          </c:cat>
          <c:val>
            <c:numRef>
              <c:f>'Per month'!$BE$26:$BE$31</c:f>
              <c:numCache>
                <c:formatCode>#,##0</c:formatCode>
                <c:ptCount val="6"/>
                <c:pt idx="0">
                  <c:v>35462</c:v>
                </c:pt>
                <c:pt idx="1">
                  <c:v>12488</c:v>
                </c:pt>
                <c:pt idx="2">
                  <c:v>3600</c:v>
                </c:pt>
                <c:pt idx="3">
                  <c:v>317875</c:v>
                </c:pt>
                <c:pt idx="5">
                  <c:v>369425</c:v>
                </c:pt>
              </c:numCache>
            </c:numRef>
          </c:val>
          <c:extLst xmlns:c16r2="http://schemas.microsoft.com/office/drawing/2015/06/chart">
            <c:ext xmlns:c16="http://schemas.microsoft.com/office/drawing/2014/chart" uri="{C3380CC4-5D6E-409C-BE32-E72D297353CC}">
              <c16:uniqueId val="{00000000-5475-7D4B-9970-F64AB7B35FC0}"/>
            </c:ext>
          </c:extLst>
        </c:ser>
        <c:ser>
          <c:idx val="1"/>
          <c:order val="1"/>
          <c:tx>
            <c:strRef>
              <c:f>'Per month'!$BF$25</c:f>
              <c:strCache>
                <c:ptCount val="1"/>
                <c:pt idx="0">
                  <c:v>Q4: Actual</c:v>
                </c:pt>
              </c:strCache>
            </c:strRef>
          </c:tx>
          <c:spPr>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Val val="1"/>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'Per month'!$BD$26:$BD$31</c:f>
              <c:strCache>
                <c:ptCount val="6"/>
                <c:pt idx="0">
                  <c:v>Compensation of employees</c:v>
                </c:pt>
                <c:pt idx="1">
                  <c:v>Goods and services</c:v>
                </c:pt>
                <c:pt idx="2">
                  <c:v>Machinery and equipment</c:v>
                </c:pt>
                <c:pt idx="3">
                  <c:v>Total transfers and subsidies</c:v>
                </c:pt>
                <c:pt idx="5">
                  <c:v>Total</c:v>
                </c:pt>
              </c:strCache>
            </c:strRef>
          </c:cat>
          <c:val>
            <c:numRef>
              <c:f>'Per month'!$BF$26:$BF$31</c:f>
              <c:numCache>
                <c:formatCode>#,##0</c:formatCode>
                <c:ptCount val="6"/>
                <c:pt idx="0">
                  <c:v>34059</c:v>
                </c:pt>
                <c:pt idx="1">
                  <c:v>19211</c:v>
                </c:pt>
                <c:pt idx="2">
                  <c:v>2191</c:v>
                </c:pt>
                <c:pt idx="3">
                  <c:v>301233</c:v>
                </c:pt>
                <c:pt idx="5">
                  <c:v>356693</c:v>
                </c:pt>
              </c:numCache>
            </c:numRef>
          </c:val>
          <c:extLst xmlns:c16r2="http://schemas.microsoft.com/office/drawing/2015/06/chart">
            <c:ext xmlns:c16="http://schemas.microsoft.com/office/drawing/2014/chart" uri="{C3380CC4-5D6E-409C-BE32-E72D297353CC}">
              <c16:uniqueId val="{00000001-5475-7D4B-9970-F64AB7B35FC0}"/>
            </c:ext>
          </c:extLst>
        </c:ser>
        <c:ser>
          <c:idx val="2"/>
          <c:order val="2"/>
          <c:tx>
            <c:strRef>
              <c:f>'Per month'!$BG$25</c:f>
              <c:strCache>
                <c:ptCount val="1"/>
                <c:pt idx="0">
                  <c:v>Q4: Variance</c:v>
                </c:pt>
              </c:strCache>
            </c:strRef>
          </c:tx>
          <c:spPr>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idx val="1"/>
            <c:spPr>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3-5475-7D4B-9970-F64AB7B35FC0}"/>
              </c:ext>
            </c:extLst>
          </c:dPt>
          <c:dLbls>
            <c:dLbl>
              <c:idx val="1"/>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FF0000"/>
                      </a:solidFill>
                      <a:latin typeface="Arial" panose="020B0604020202020204" pitchFamily="34" charset="0"/>
                      <a:ea typeface="+mn-ea"/>
                      <a:cs typeface="Arial" panose="020B0604020202020204" pitchFamily="34" charset="0"/>
                    </a:defRPr>
                  </a:pPr>
                  <a:endParaRPr lang="en-US"/>
                </a:p>
              </c:txPr>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Val val="1"/>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'Per month'!$BD$26:$BD$31</c:f>
              <c:strCache>
                <c:ptCount val="6"/>
                <c:pt idx="0">
                  <c:v>Compensation of employees</c:v>
                </c:pt>
                <c:pt idx="1">
                  <c:v>Goods and services</c:v>
                </c:pt>
                <c:pt idx="2">
                  <c:v>Machinery and equipment</c:v>
                </c:pt>
                <c:pt idx="3">
                  <c:v>Total transfers and subsidies</c:v>
                </c:pt>
                <c:pt idx="5">
                  <c:v>Total</c:v>
                </c:pt>
              </c:strCache>
            </c:strRef>
          </c:cat>
          <c:val>
            <c:numRef>
              <c:f>'Per month'!$BG$26:$BG$31</c:f>
              <c:numCache>
                <c:formatCode>#,##0</c:formatCode>
                <c:ptCount val="6"/>
                <c:pt idx="0">
                  <c:v>1403</c:v>
                </c:pt>
                <c:pt idx="1">
                  <c:v>-6723</c:v>
                </c:pt>
                <c:pt idx="2">
                  <c:v>1409</c:v>
                </c:pt>
                <c:pt idx="3">
                  <c:v>16642</c:v>
                </c:pt>
                <c:pt idx="5">
                  <c:v>12732</c:v>
                </c:pt>
              </c:numCache>
            </c:numRef>
          </c:val>
          <c:extLst xmlns:c16r2="http://schemas.microsoft.com/office/drawing/2015/06/chart">
            <c:ext xmlns:c16="http://schemas.microsoft.com/office/drawing/2014/chart" uri="{C3380CC4-5D6E-409C-BE32-E72D297353CC}">
              <c16:uniqueId val="{00000004-5475-7D4B-9970-F64AB7B35FC0}"/>
            </c:ext>
          </c:extLst>
        </c:ser>
        <c:dLbls>
          <c:showVal val="1"/>
        </c:dLbls>
        <c:gapWidth val="172"/>
        <c:gapDepth val="158"/>
        <c:shape val="box"/>
        <c:axId val="119736960"/>
        <c:axId val="119751040"/>
        <c:axId val="0"/>
      </c:bar3DChart>
      <c:catAx>
        <c:axId val="119736960"/>
        <c:scaling>
          <c:orientation val="minMax"/>
        </c:scaling>
        <c:axPos val="l"/>
        <c:numFmt formatCode="General" sourceLinked="1"/>
        <c:majorTickMark val="none"/>
        <c:tickLblPos val="nextTo"/>
        <c:spPr>
          <a:solidFill>
            <a:schemeClr val="accent3">
              <a:lumMod val="40000"/>
              <a:lumOff val="60000"/>
              <a:alpha val="44000"/>
            </a:schemeClr>
          </a:solidFill>
          <a:ln>
            <a:solidFill>
              <a:schemeClr val="tx1">
                <a:alpha val="14000"/>
              </a:schemeClr>
            </a:solidFill>
          </a:ln>
          <a:effectLst>
            <a:outerShdw blurRad="50800" dist="38100" dir="8100000" algn="tr" rotWithShape="0">
              <a:prstClr val="black">
                <a:alpha val="40000"/>
              </a:prstClr>
            </a:outerShdw>
          </a:effectLst>
        </c:spPr>
        <c:txPr>
          <a:bodyPr rot="-720000" spcFirstLastPara="1" vertOverflow="ellipsis" wrap="square" anchor="t" anchorCtr="0"/>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19751040"/>
        <c:crosses val="autoZero"/>
        <c:lblAlgn val="ctr"/>
        <c:lblOffset val="100"/>
      </c:catAx>
      <c:valAx>
        <c:axId val="119751040"/>
        <c:scaling>
          <c:orientation val="minMax"/>
        </c:scaling>
        <c:axPos val="b"/>
        <c:majorGridlines>
          <c:spPr>
            <a:ln w="9525" cap="flat" cmpd="sng" algn="ctr">
              <a:solidFill>
                <a:schemeClr val="tx1"/>
              </a:solidFill>
              <a:round/>
            </a:ln>
            <a:effectLst>
              <a:innerShdw blurRad="63500" dist="50800" dir="8100000">
                <a:prstClr val="black">
                  <a:alpha val="50000"/>
                </a:prstClr>
              </a:innerShdw>
            </a:effectLst>
          </c:spPr>
        </c:majorGridlines>
        <c:numFmt formatCode="#,##0" sourceLinked="1"/>
        <c:majorTickMark val="none"/>
        <c:tickLblPos val="nextTo"/>
        <c:spPr>
          <a:solidFill>
            <a:srgbClr val="00B050">
              <a:alpha val="83000"/>
            </a:srgbClr>
          </a:solidFill>
          <a:ln>
            <a:noFill/>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19736960"/>
        <c:crossesAt val="1"/>
        <c:crossBetween val="between"/>
      </c:valAx>
      <c:spPr>
        <a:noFill/>
        <a:ln>
          <a:noFill/>
        </a:ln>
        <a:effectLst/>
      </c:spPr>
    </c:plotArea>
    <c:plotVisOnly val="1"/>
    <c:dispBlanksAs val="gap"/>
  </c:chart>
  <c:spPr>
    <a:gradFill flip="none" rotWithShape="1">
      <a:gsLst>
        <a:gs pos="0">
          <a:schemeClr val="accent6">
            <a:lumMod val="0"/>
            <a:lumOff val="100000"/>
          </a:schemeClr>
        </a:gs>
        <a:gs pos="45000">
          <a:schemeClr val="accent6">
            <a:lumMod val="0"/>
            <a:lumOff val="100000"/>
          </a:schemeClr>
        </a:gs>
        <a:gs pos="100000">
          <a:schemeClr val="accent6">
            <a:lumMod val="100000"/>
          </a:schemeClr>
        </a:gs>
      </a:gsLst>
      <a:path path="shape">
        <a:fillToRect l="50000" t="50000" r="50000" b="50000"/>
      </a:path>
      <a:tileRect/>
    </a:gradFill>
    <a:ln>
      <a:noFill/>
    </a:ln>
    <a:effectLst>
      <a:innerShdw blurRad="63500" dist="50800">
        <a:prstClr val="black">
          <a:alpha val="50000"/>
        </a:prstClr>
      </a:innerShdw>
    </a:effectLst>
  </c:spPr>
  <c:txPr>
    <a:bodyPr/>
    <a:lstStyle/>
    <a:p>
      <a:pPr>
        <a:defRPr>
          <a:solidFill>
            <a:schemeClr val="tx1"/>
          </a:solidFill>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800" b="1" i="0" u="none" strike="noStrike" kern="1200" spc="100" baseline="0">
                <a:solidFill>
                  <a:schemeClr val="tx1"/>
                </a:solidFill>
                <a:effectLst>
                  <a:outerShdw blurRad="50800" dist="38100" dir="5400000" algn="t" rotWithShape="0">
                    <a:prstClr val="black">
                      <a:alpha val="40000"/>
                    </a:prstClr>
                  </a:outerShdw>
                </a:effectLst>
                <a:latin typeface="Arial" panose="020B0604020202020204" pitchFamily="34" charset="0"/>
                <a:ea typeface="+mn-ea"/>
                <a:cs typeface="Arial" panose="020B0604020202020204" pitchFamily="34" charset="0"/>
              </a:defRPr>
            </a:pPr>
            <a:r>
              <a:rPr lang="en-US" sz="1800" dirty="0">
                <a:solidFill>
                  <a:schemeClr val="tx1"/>
                </a:solidFill>
                <a:latin typeface="Arial" panose="020B0604020202020204" pitchFamily="34" charset="0"/>
                <a:cs typeface="Arial" panose="020B0604020202020204" pitchFamily="34" charset="0"/>
              </a:rPr>
              <a:t>R'000</a:t>
            </a:r>
          </a:p>
        </c:rich>
      </c:tx>
      <c:spPr>
        <a:solidFill>
          <a:schemeClr val="accent3">
            <a:lumMod val="60000"/>
            <a:lumOff val="40000"/>
          </a:schemeClr>
        </a:solidFill>
        <a:ln>
          <a:noFill/>
        </a:ln>
        <a:effectLst/>
        <a:scene3d>
          <a:camera prst="orthographicFront"/>
          <a:lightRig rig="threePt" dir="t"/>
        </a:scene3d>
        <a:sp3d prstMaterial="matte">
          <a:bevelT w="127000" h="63500"/>
        </a:sp3d>
      </c:spPr>
    </c:title>
    <c:plotArea>
      <c:layout/>
      <c:barChart>
        <c:barDir val="col"/>
        <c:grouping val="clustered"/>
        <c:ser>
          <c:idx val="0"/>
          <c:order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glow" dir="t">
                <a:rot lat="0" lon="0" rev="4800000"/>
              </a:lightRig>
            </a:scene3d>
            <a:sp3d prstMaterial="matte">
              <a:bevelT w="127000" h="63500"/>
            </a:sp3d>
          </c:spPr>
          <c:dPt>
            <c:idx val="0"/>
            <c:spPr>
              <a:solidFill>
                <a:srgbClr val="92D050"/>
              </a:solidFill>
              <a:ln>
                <a:noFill/>
              </a:ln>
              <a:effectLst>
                <a:outerShdw blurRad="57150" dist="19050" dir="5400000" algn="ctr" rotWithShape="0">
                  <a:srgbClr val="000000">
                    <a:alpha val="63000"/>
                  </a:srgbClr>
                </a:outerShdw>
              </a:effectLst>
              <a:scene3d>
                <a:camera prst="orthographicFront"/>
                <a:lightRig rig="glow" dir="t">
                  <a:rot lat="0" lon="0" rev="4800000"/>
                </a:lightRig>
              </a:scene3d>
              <a:sp3d prstMaterial="matte">
                <a:bevelT w="127000" h="63500"/>
              </a:sp3d>
            </c:spPr>
            <c:extLst xmlns:c16r2="http://schemas.microsoft.com/office/drawing/2015/06/chart">
              <c:ext xmlns:c16="http://schemas.microsoft.com/office/drawing/2014/chart" uri="{C3380CC4-5D6E-409C-BE32-E72D297353CC}">
                <c16:uniqueId val="{00000001-193D-B746-9BFB-656823A0681C}"/>
              </c:ext>
            </c:extLst>
          </c:dPt>
          <c:dPt>
            <c:idx val="1"/>
            <c:spPr>
              <a:solidFill>
                <a:srgbClr val="FFC000"/>
              </a:solidFill>
              <a:ln>
                <a:noFill/>
              </a:ln>
              <a:effectLst>
                <a:outerShdw blurRad="57150" dist="19050" dir="5400000" algn="ctr" rotWithShape="0">
                  <a:srgbClr val="000000">
                    <a:alpha val="63000"/>
                  </a:srgbClr>
                </a:outerShdw>
              </a:effectLst>
              <a:scene3d>
                <a:camera prst="orthographicFront"/>
                <a:lightRig rig="glow" dir="t">
                  <a:rot lat="0" lon="0" rev="4800000"/>
                </a:lightRig>
              </a:scene3d>
              <a:sp3d prstMaterial="matte">
                <a:bevelT w="127000" h="63500"/>
              </a:sp3d>
            </c:spPr>
            <c:extLst xmlns:c16r2="http://schemas.microsoft.com/office/drawing/2015/06/chart">
              <c:ext xmlns:c16="http://schemas.microsoft.com/office/drawing/2014/chart" uri="{C3380CC4-5D6E-409C-BE32-E72D297353CC}">
                <c16:uniqueId val="{00000003-193D-B746-9BFB-656823A0681C}"/>
              </c:ext>
            </c:extLst>
          </c:dPt>
          <c:dPt>
            <c:idx val="2"/>
            <c:spPr>
              <a:solidFill>
                <a:schemeClr val="accent3">
                  <a:lumMod val="75000"/>
                </a:schemeClr>
              </a:solidFill>
              <a:ln>
                <a:noFill/>
              </a:ln>
              <a:effectLst>
                <a:outerShdw blurRad="57150" dist="19050" dir="5400000" algn="ctr" rotWithShape="0">
                  <a:srgbClr val="000000">
                    <a:alpha val="63000"/>
                  </a:srgbClr>
                </a:outerShdw>
              </a:effectLst>
              <a:scene3d>
                <a:camera prst="orthographicFront"/>
                <a:lightRig rig="glow" dir="t">
                  <a:rot lat="0" lon="0" rev="4800000"/>
                </a:lightRig>
              </a:scene3d>
              <a:sp3d prstMaterial="matte">
                <a:bevelT w="127000" h="63500"/>
              </a:sp3d>
            </c:spPr>
            <c:extLst xmlns:c16r2="http://schemas.microsoft.com/office/drawing/2015/06/chart">
              <c:ext xmlns:c16="http://schemas.microsoft.com/office/drawing/2014/chart" uri="{C3380CC4-5D6E-409C-BE32-E72D297353CC}">
                <c16:uniqueId val="{00000005-193D-B746-9BFB-656823A0681C}"/>
              </c:ext>
            </c:extLst>
          </c:dPt>
          <c:dPt>
            <c:idx val="3"/>
            <c:spPr>
              <a:solidFill>
                <a:srgbClr val="00B050"/>
              </a:solidFill>
              <a:ln>
                <a:noFill/>
              </a:ln>
              <a:effectLst>
                <a:outerShdw blurRad="57150" dist="19050" dir="5400000" algn="ctr" rotWithShape="0">
                  <a:srgbClr val="000000">
                    <a:alpha val="63000"/>
                  </a:srgbClr>
                </a:outerShdw>
              </a:effectLst>
              <a:scene3d>
                <a:camera prst="orthographicFront"/>
                <a:lightRig rig="glow" dir="t">
                  <a:rot lat="0" lon="0" rev="4800000"/>
                </a:lightRig>
              </a:scene3d>
              <a:sp3d prstMaterial="matte">
                <a:bevelT w="127000" h="63500"/>
              </a:sp3d>
            </c:spPr>
            <c:extLst xmlns:c16r2="http://schemas.microsoft.com/office/drawing/2015/06/chart">
              <c:ext xmlns:c16="http://schemas.microsoft.com/office/drawing/2014/chart" uri="{C3380CC4-5D6E-409C-BE32-E72D297353CC}">
                <c16:uniqueId val="{00000007-193D-B746-9BFB-656823A0681C}"/>
              </c:ext>
            </c:extLst>
          </c:dPt>
          <c:dLbls>
            <c:dLbl>
              <c:idx val="2"/>
              <c:spPr>
                <a:solidFill>
                  <a:srgbClr val="00B050"/>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
            <c:dLbl>
              <c:idx val="3"/>
              <c:spPr>
                <a:solidFill>
                  <a:srgbClr val="00B050"/>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Val val="1"/>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'Q4'!$C$37:$F$37</c:f>
              <c:strCache>
                <c:ptCount val="4"/>
                <c:pt idx="0">
                  <c:v>YTD: Estimate</c:v>
                </c:pt>
                <c:pt idx="1">
                  <c:v>YTD: Actual</c:v>
                </c:pt>
                <c:pt idx="2">
                  <c:v>YTD: Variance</c:v>
                </c:pt>
                <c:pt idx="3">
                  <c:v>YTD: % Variance</c:v>
                </c:pt>
              </c:strCache>
            </c:strRef>
          </c:cat>
          <c:val>
            <c:numRef>
              <c:f>'Q4'!$C$38:$F$38</c:f>
              <c:numCache>
                <c:formatCode>#,##0_ ;[Red]\-#,##0\ </c:formatCode>
                <c:ptCount val="4"/>
                <c:pt idx="0">
                  <c:v>1475670</c:v>
                </c:pt>
                <c:pt idx="1">
                  <c:v>1459484</c:v>
                </c:pt>
                <c:pt idx="2">
                  <c:v>16186</c:v>
                </c:pt>
                <c:pt idx="3" formatCode="0.0%">
                  <c:v>1.0968576985369361E-2</c:v>
                </c:pt>
              </c:numCache>
            </c:numRef>
          </c:val>
          <c:extLst xmlns:c16r2="http://schemas.microsoft.com/office/drawing/2015/06/chart">
            <c:ext xmlns:c16="http://schemas.microsoft.com/office/drawing/2014/chart" uri="{C3380CC4-5D6E-409C-BE32-E72D297353CC}">
              <c16:uniqueId val="{00000008-193D-B746-9BFB-656823A0681C}"/>
            </c:ext>
          </c:extLst>
        </c:ser>
        <c:dLbls>
          <c:showVal val="1"/>
        </c:dLbls>
        <c:gapWidth val="100"/>
        <c:overlap val="-24"/>
        <c:axId val="121609600"/>
        <c:axId val="121615488"/>
      </c:barChart>
      <c:catAx>
        <c:axId val="121609600"/>
        <c:scaling>
          <c:orientation val="minMax"/>
        </c:scaling>
        <c:axPos val="b"/>
        <c:numFmt formatCode="General" sourceLinked="1"/>
        <c:majorTickMark val="none"/>
        <c:tickLblPos val="nextTo"/>
        <c:spPr>
          <a:solidFill>
            <a:srgbClr val="00B050"/>
          </a:solidFill>
          <a:ln w="12700" cap="flat" cmpd="sng" algn="ctr">
            <a:solidFill>
              <a:schemeClr val="lt1">
                <a:lumMod val="95000"/>
                <a:alpha val="54000"/>
              </a:schemeClr>
            </a:solidFill>
            <a:round/>
          </a:ln>
          <a:effectLst>
            <a:outerShdw blurRad="50800" dist="38100" dir="13500000" algn="br" rotWithShape="0">
              <a:prstClr val="black">
                <a:alpha val="40000"/>
              </a:prstClr>
            </a:outerShdw>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1615488"/>
        <c:crosses val="autoZero"/>
        <c:auto val="1"/>
        <c:lblAlgn val="ctr"/>
        <c:lblOffset val="100"/>
      </c:catAx>
      <c:valAx>
        <c:axId val="121615488"/>
        <c:scaling>
          <c:orientation val="minMax"/>
        </c:scaling>
        <c:axPos val="l"/>
        <c:majorGridlines>
          <c:spPr>
            <a:ln w="15875" cap="flat" cmpd="sng" algn="ctr">
              <a:solidFill>
                <a:schemeClr val="tx1"/>
              </a:solidFill>
              <a:round/>
            </a:ln>
            <a:effectLst/>
          </c:spPr>
        </c:majorGridlines>
        <c:numFmt formatCode="#,##0_ ;[Red]\-#,##0\ " sourceLinked="1"/>
        <c:majorTickMark val="none"/>
        <c:tickLblPos val="nextTo"/>
        <c:spPr>
          <a:solidFill>
            <a:schemeClr val="accent3">
              <a:lumMod val="60000"/>
              <a:lumOff val="40000"/>
            </a:schemeClr>
          </a:solidFill>
          <a:ln>
            <a:noFill/>
          </a:ln>
          <a:effectLst>
            <a:outerShdw blurRad="50800" dist="38100" dir="5400000" algn="t" rotWithShape="0">
              <a:prstClr val="black">
                <a:alpha val="40000"/>
              </a:prstClr>
            </a:outerShdw>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1609600"/>
        <c:crosses val="autoZero"/>
        <c:crossBetween val="between"/>
      </c:valAx>
      <c:spPr>
        <a:gradFill flip="none" rotWithShape="1">
          <a:gsLst>
            <a:gs pos="0">
              <a:schemeClr val="accent6">
                <a:lumMod val="0"/>
                <a:lumOff val="100000"/>
              </a:schemeClr>
            </a:gs>
            <a:gs pos="14000">
              <a:schemeClr val="accent6">
                <a:lumMod val="0"/>
                <a:lumOff val="100000"/>
              </a:schemeClr>
            </a:gs>
            <a:gs pos="100000">
              <a:schemeClr val="accent6">
                <a:lumMod val="100000"/>
              </a:schemeClr>
            </a:gs>
          </a:gsLst>
          <a:path path="shape">
            <a:fillToRect l="50000" t="50000" r="50000" b="50000"/>
          </a:path>
          <a:tileRect/>
        </a:gradFill>
        <a:ln w="12700">
          <a:solidFill>
            <a:schemeClr val="tx1"/>
          </a:solidFill>
        </a:ln>
        <a:effectLst/>
      </c:spPr>
    </c:plotArea>
    <c:legend>
      <c:legendPos val="r"/>
      <c:spPr>
        <a:noFill/>
        <a:ln>
          <a:solidFill>
            <a:schemeClr val="tx1"/>
          </a:solid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legend>
    <c:plotVisOnly val="1"/>
    <c:dispBlanksAs val="gap"/>
  </c:chart>
  <c:spPr>
    <a:solidFill>
      <a:schemeClr val="accent6">
        <a:lumMod val="60000"/>
        <a:lumOff val="40000"/>
      </a:schemeClr>
    </a:solidFill>
    <a:ln>
      <a:noFill/>
    </a:ln>
    <a:effectLst/>
  </c:spPr>
  <c:txPr>
    <a:bodyPr/>
    <a:lstStyle/>
    <a:p>
      <a:pPr>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ZA"/>
  <c:style val="34"/>
  <c:chart>
    <c:view3D>
      <c:rotX val="30"/>
      <c:perspective val="0"/>
    </c:view3D>
    <c:plotArea>
      <c:layout>
        <c:manualLayout>
          <c:layoutTarget val="inner"/>
          <c:xMode val="edge"/>
          <c:yMode val="edge"/>
          <c:x val="8.6793491287095355E-3"/>
          <c:y val="8.1072732794571861E-2"/>
          <c:w val="0.9030808797480977"/>
          <c:h val="0.89386195406530167"/>
        </c:manualLayout>
      </c:layout>
      <c:pie3DChart>
        <c:varyColors val="1"/>
        <c:ser>
          <c:idx val="0"/>
          <c:order val="0"/>
          <c:explosion val="28"/>
          <c:dPt>
            <c:idx val="0"/>
            <c:extLst xmlns:c16r2="http://schemas.microsoft.com/office/drawing/2015/06/chart">
              <c:ext xmlns:c16="http://schemas.microsoft.com/office/drawing/2014/chart" uri="{C3380CC4-5D6E-409C-BE32-E72D297353CC}">
                <c16:uniqueId val="{00000000-F2A5-454C-B03F-7A12E72D7CB8}"/>
              </c:ext>
            </c:extLst>
          </c:dPt>
          <c:dPt>
            <c:idx val="1"/>
            <c:extLst xmlns:c16r2="http://schemas.microsoft.com/office/drawing/2015/06/chart">
              <c:ext xmlns:c16="http://schemas.microsoft.com/office/drawing/2014/chart" uri="{C3380CC4-5D6E-409C-BE32-E72D297353CC}">
                <c16:uniqueId val="{00000001-F2A5-454C-B03F-7A12E72D7CB8}"/>
              </c:ext>
            </c:extLst>
          </c:dPt>
          <c:dPt>
            <c:idx val="2"/>
            <c:spPr>
              <a:solidFill>
                <a:schemeClr val="accent6"/>
              </a:solidFill>
            </c:spPr>
            <c:extLst xmlns:c16r2="http://schemas.microsoft.com/office/drawing/2015/06/chart">
              <c:ext xmlns:c16="http://schemas.microsoft.com/office/drawing/2014/chart" uri="{C3380CC4-5D6E-409C-BE32-E72D297353CC}">
                <c16:uniqueId val="{00000003-F2A5-454C-B03F-7A12E72D7CB8}"/>
              </c:ext>
            </c:extLst>
          </c:dPt>
          <c:dPt>
            <c:idx val="3"/>
            <c:extLst xmlns:c16r2="http://schemas.microsoft.com/office/drawing/2015/06/chart">
              <c:ext xmlns:c16="http://schemas.microsoft.com/office/drawing/2014/chart" uri="{C3380CC4-5D6E-409C-BE32-E72D297353CC}">
                <c16:uniqueId val="{00000004-F2A5-454C-B03F-7A12E72D7CB8}"/>
              </c:ext>
            </c:extLst>
          </c:dPt>
          <c:dLbls>
            <c:dLbl>
              <c:idx val="0"/>
              <c:layout>
                <c:manualLayout>
                  <c:x val="-7.8970134370182313E-2"/>
                  <c:y val="-5.7122243538936766E-2"/>
                </c:manualLayout>
              </c:layout>
              <c:spPr>
                <a:noFill/>
                <a:ln w="25400">
                  <a:noFill/>
                </a:ln>
              </c:spPr>
              <c:txPr>
                <a:bodyPr/>
                <a:lstStyle/>
                <a:p>
                  <a:pPr>
                    <a:defRPr sz="1600" b="1" i="0" u="none" strike="noStrike" baseline="0">
                      <a:solidFill>
                        <a:srgbClr val="000000"/>
                      </a:solidFill>
                      <a:latin typeface="Calibri"/>
                      <a:ea typeface="Calibri"/>
                      <a:cs typeface="Calibri"/>
                    </a:defRPr>
                  </a:pPr>
                  <a:endParaRPr lang="en-US"/>
                </a:p>
              </c:txPr>
              <c:dLblPos val="bestFit"/>
              <c:showCatName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F2A5-454C-B03F-7A12E72D7CB8}"/>
                </c:ext>
              </c:extLst>
            </c:dLbl>
            <c:dLbl>
              <c:idx val="1"/>
              <c:layout>
                <c:manualLayout>
                  <c:x val="2.5986915107990314E-2"/>
                  <c:y val="-9.0197554092191906E-2"/>
                </c:manualLayout>
              </c:layout>
              <c:spPr>
                <a:noFill/>
                <a:ln w="25400">
                  <a:noFill/>
                </a:ln>
              </c:spPr>
              <c:txPr>
                <a:bodyPr/>
                <a:lstStyle/>
                <a:p>
                  <a:pPr>
                    <a:defRPr sz="1600" b="1" i="0" u="none" strike="noStrike" baseline="0">
                      <a:solidFill>
                        <a:srgbClr val="000000"/>
                      </a:solidFill>
                      <a:latin typeface="Calibri"/>
                      <a:ea typeface="Calibri"/>
                      <a:cs typeface="Calibri"/>
                    </a:defRPr>
                  </a:pPr>
                  <a:endParaRPr lang="en-US"/>
                </a:p>
              </c:txPr>
              <c:dLblPos val="bestFit"/>
              <c:showCatName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F2A5-454C-B03F-7A12E72D7CB8}"/>
                </c:ext>
              </c:extLst>
            </c:dLbl>
            <c:dLbl>
              <c:idx val="2"/>
              <c:layout>
                <c:manualLayout>
                  <c:x val="2.0395505804164569E-3"/>
                  <c:y val="1.1970281701617029E-4"/>
                </c:manualLayout>
              </c:layout>
              <c:spPr>
                <a:noFill/>
                <a:ln w="25400">
                  <a:noFill/>
                </a:ln>
              </c:spPr>
              <c:txPr>
                <a:bodyPr/>
                <a:lstStyle/>
                <a:p>
                  <a:pPr>
                    <a:defRPr sz="1600" b="1" i="0" u="none" strike="noStrike" baseline="0">
                      <a:solidFill>
                        <a:srgbClr val="000000"/>
                      </a:solidFill>
                      <a:latin typeface="Calibri"/>
                      <a:ea typeface="Calibri"/>
                      <a:cs typeface="Calibri"/>
                    </a:defRPr>
                  </a:pPr>
                  <a:endParaRPr lang="en-US"/>
                </a:p>
              </c:txPr>
              <c:dLblPos val="bestFit"/>
              <c:showCatName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F2A5-454C-B03F-7A12E72D7CB8}"/>
                </c:ext>
              </c:extLst>
            </c:dLbl>
            <c:dLbl>
              <c:idx val="3"/>
              <c:layout>
                <c:manualLayout>
                  <c:x val="-0.2076838084078273"/>
                  <c:y val="7.7346093732639032E-3"/>
                </c:manualLayout>
              </c:layout>
              <c:spPr>
                <a:noFill/>
                <a:ln w="25400">
                  <a:noFill/>
                </a:ln>
              </c:spPr>
              <c:txPr>
                <a:bodyPr/>
                <a:lstStyle/>
                <a:p>
                  <a:pPr>
                    <a:defRPr sz="1600" b="1" i="0" u="none" strike="noStrike" baseline="0">
                      <a:solidFill>
                        <a:srgbClr val="000000"/>
                      </a:solidFill>
                      <a:latin typeface="Calibri"/>
                      <a:ea typeface="Calibri"/>
                      <a:cs typeface="Calibri"/>
                    </a:defRPr>
                  </a:pPr>
                  <a:endParaRPr lang="en-US"/>
                </a:p>
              </c:txPr>
              <c:dLblPos val="bestFit"/>
              <c:showCatName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F2A5-454C-B03F-7A12E72D7CB8}"/>
                </c:ext>
              </c:extLst>
            </c:dLbl>
            <c:spPr>
              <a:noFill/>
              <a:ln w="25400">
                <a:noFill/>
              </a:ln>
            </c:spPr>
            <c:txPr>
              <a:bodyPr wrap="square" lIns="38100" tIns="19050" rIns="38100" bIns="19050" anchor="ctr">
                <a:spAutoFit/>
              </a:bodyPr>
              <a:lstStyle/>
              <a:p>
                <a:pPr>
                  <a:defRPr sz="1600" b="1" i="0" u="none" strike="noStrike" baseline="0">
                    <a:solidFill>
                      <a:srgbClr val="000000"/>
                    </a:solidFill>
                    <a:latin typeface="Calibri"/>
                    <a:ea typeface="Calibri"/>
                    <a:cs typeface="Calibri"/>
                  </a:defRPr>
                </a:pPr>
                <a:endParaRPr lang="en-US"/>
              </a:p>
            </c:txPr>
            <c:showCatName val="1"/>
            <c:showPercent val="1"/>
            <c:showLeaderLines val="1"/>
            <c:extLst xmlns:c16r2="http://schemas.microsoft.com/office/drawing/2015/06/chart">
              <c:ext xmlns:c15="http://schemas.microsoft.com/office/drawing/2012/chart" uri="{CE6537A1-D6FC-4f65-9D91-7224C49458BB}"/>
            </c:extLst>
          </c:dLbls>
          <c:cat>
            <c:strRef>
              <c:f>CHARTS!$B$11:$B$29</c:f>
              <c:strCache>
                <c:ptCount val="4"/>
                <c:pt idx="0">
                  <c:v>Compensation of employees</c:v>
                </c:pt>
                <c:pt idx="1">
                  <c:v>Goods and services</c:v>
                </c:pt>
                <c:pt idx="2">
                  <c:v>Transfers &amp; subsidies</c:v>
                </c:pt>
                <c:pt idx="3">
                  <c:v>Payment for capital assets</c:v>
                </c:pt>
              </c:strCache>
            </c:strRef>
          </c:cat>
          <c:val>
            <c:numRef>
              <c:f>CHARTS!$F$11:$F$29</c:f>
              <c:numCache>
                <c:formatCode>#,##0_);[Red]\(#,##0\)</c:formatCode>
                <c:ptCount val="4"/>
                <c:pt idx="0">
                  <c:v>128926.50477000001</c:v>
                </c:pt>
                <c:pt idx="1">
                  <c:v>78060.887369999982</c:v>
                </c:pt>
                <c:pt idx="2">
                  <c:v>1245950.7990600001</c:v>
                </c:pt>
                <c:pt idx="3">
                  <c:v>6458.1423300000015</c:v>
                </c:pt>
              </c:numCache>
            </c:numRef>
          </c:val>
          <c:extLst xmlns:c16r2="http://schemas.microsoft.com/office/drawing/2015/06/chart">
            <c:ext xmlns:c16="http://schemas.microsoft.com/office/drawing/2014/chart" uri="{C3380CC4-5D6E-409C-BE32-E72D297353CC}">
              <c16:uniqueId val="{00000005-F2A5-454C-B03F-7A12E72D7CB8}"/>
            </c:ext>
          </c:extLst>
        </c:ser>
        <c:dLbls/>
      </c:pie3DChart>
      <c:spPr>
        <a:solidFill>
          <a:schemeClr val="accent3">
            <a:lumMod val="60000"/>
            <a:lumOff val="40000"/>
          </a:schemeClr>
        </a:solidFill>
        <a:ln w="25400">
          <a:noFill/>
        </a:ln>
      </c:spPr>
    </c:plotArea>
    <c:plotVisOnly val="1"/>
    <c:dispBlanksAs val="zero"/>
  </c:chart>
  <c:spPr>
    <a:solidFill>
      <a:schemeClr val="accent3">
        <a:lumMod val="60000"/>
        <a:lumOff val="40000"/>
      </a:schemeClr>
    </a:solidFill>
  </c:spPr>
  <c:txPr>
    <a:bodyPr/>
    <a:lstStyle/>
    <a:p>
      <a:pPr>
        <a:defRPr sz="1800" b="0" i="0" u="none" strike="noStrike" baseline="0">
          <a:solidFill>
            <a:srgbClr val="000000"/>
          </a:solidFill>
          <a:latin typeface="Calibri"/>
          <a:ea typeface="Calibri"/>
          <a:cs typeface="Calibri"/>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5B7AB4-5305-4EA2-9322-FAB6BCC05C14}" type="doc">
      <dgm:prSet loTypeId="urn:microsoft.com/office/officeart/2005/8/layout/hList2#1" loCatId="list" qsTypeId="urn:microsoft.com/office/officeart/2005/8/quickstyle/3d1" qsCatId="3D" csTypeId="urn:microsoft.com/office/officeart/2005/8/colors/accent3_2" csCatId="accent3" phldr="1"/>
      <dgm:spPr/>
      <dgm:t>
        <a:bodyPr/>
        <a:lstStyle/>
        <a:p>
          <a:endParaRPr lang="en-GB"/>
        </a:p>
      </dgm:t>
    </dgm:pt>
    <dgm:pt modelId="{D6374CBC-CC11-43F2-A653-E58B0C6A7EC0}">
      <dgm:prSet phldrT="[Text]"/>
      <dgm:spPr/>
      <dgm:t>
        <a:bodyPr/>
        <a:lstStyle/>
        <a:p>
          <a:r>
            <a:rPr lang="en-ZA" dirty="0">
              <a:latin typeface="Arial" panose="020B0604020202020204" pitchFamily="34" charset="0"/>
              <a:cs typeface="Arial" panose="020B0604020202020204" pitchFamily="34" charset="0"/>
            </a:rPr>
            <a:t>VACANT POSTS</a:t>
          </a:r>
          <a:endParaRPr lang="en-GB" dirty="0">
            <a:latin typeface="Arial" panose="020B0604020202020204" pitchFamily="34" charset="0"/>
            <a:cs typeface="Arial" panose="020B0604020202020204" pitchFamily="34" charset="0"/>
          </a:endParaRPr>
        </a:p>
      </dgm:t>
    </dgm:pt>
    <dgm:pt modelId="{18A0E661-8866-4D9F-8E27-3833E0B6F2BD}" type="parTrans" cxnId="{742A8553-07A7-4A2D-BA50-9750C5DD6C32}">
      <dgm:prSet/>
      <dgm:spPr/>
      <dgm:t>
        <a:bodyPr/>
        <a:lstStyle/>
        <a:p>
          <a:endParaRPr lang="en-GB"/>
        </a:p>
      </dgm:t>
    </dgm:pt>
    <dgm:pt modelId="{8DFCB8C6-94EC-4E28-AEAA-CDFF1F1B1817}" type="sibTrans" cxnId="{742A8553-07A7-4A2D-BA50-9750C5DD6C32}">
      <dgm:prSet/>
      <dgm:spPr/>
      <dgm:t>
        <a:bodyPr/>
        <a:lstStyle/>
        <a:p>
          <a:endParaRPr lang="en-GB"/>
        </a:p>
      </dgm:t>
    </dgm:pt>
    <dgm:pt modelId="{C194F650-7D07-4468-98E4-6C4F8BD94B9C}">
      <dgm:prSet phldrT="[Text]" custT="1"/>
      <dgm:spPr>
        <a:solidFill>
          <a:schemeClr val="accent3">
            <a:lumMod val="60000"/>
            <a:lumOff val="40000"/>
          </a:schemeClr>
        </a:solidFill>
      </dgm:spPr>
      <dgm:t>
        <a:bodyPr/>
        <a:lstStyle/>
        <a:p>
          <a:pPr marL="0" indent="0">
            <a:buFontTx/>
            <a:buNone/>
          </a:pPr>
          <a:r>
            <a:rPr lang="en-GB" sz="1200" b="1" i="0" u="sng" dirty="0">
              <a:solidFill>
                <a:schemeClr val="tx1"/>
              </a:solidFill>
              <a:latin typeface="Arial Narrow" pitchFamily="34" charset="0"/>
            </a:rPr>
            <a:t>Status As At 31 March 2018</a:t>
          </a:r>
          <a:endParaRPr lang="en-GB" sz="1200" b="1" u="sng" dirty="0">
            <a:solidFill>
              <a:sysClr val="windowText" lastClr="000000"/>
            </a:solidFill>
            <a:latin typeface="Arial Narrow" pitchFamily="34" charset="0"/>
          </a:endParaRPr>
        </a:p>
      </dgm:t>
    </dgm:pt>
    <dgm:pt modelId="{E6CB048D-E958-4079-8815-43FCA4CC44B2}" type="parTrans" cxnId="{717FADC1-507B-4628-966D-7691913BCEA1}">
      <dgm:prSet/>
      <dgm:spPr/>
      <dgm:t>
        <a:bodyPr/>
        <a:lstStyle/>
        <a:p>
          <a:endParaRPr lang="en-GB"/>
        </a:p>
      </dgm:t>
    </dgm:pt>
    <dgm:pt modelId="{7165B800-0308-40FE-8007-A5BF2AD3A6E2}" type="sibTrans" cxnId="{717FADC1-507B-4628-966D-7691913BCEA1}">
      <dgm:prSet/>
      <dgm:spPr/>
      <dgm:t>
        <a:bodyPr/>
        <a:lstStyle/>
        <a:p>
          <a:endParaRPr lang="en-GB"/>
        </a:p>
      </dgm:t>
    </dgm:pt>
    <dgm:pt modelId="{8E13D55B-7E4F-4288-9EEA-B16487F16E3A}">
      <dgm:prSet phldrT="[Text]"/>
      <dgm:spPr/>
      <dgm:t>
        <a:bodyPr/>
        <a:lstStyle/>
        <a:p>
          <a:r>
            <a:rPr lang="en-ZA" dirty="0">
              <a:latin typeface="Arial" panose="020B0604020202020204" pitchFamily="34" charset="0"/>
              <a:cs typeface="Arial" panose="020B0604020202020204" pitchFamily="34" charset="0"/>
            </a:rPr>
            <a:t>RECRUITMENT &amp; SELECTION</a:t>
          </a:r>
          <a:endParaRPr lang="en-GB" dirty="0">
            <a:latin typeface="Arial" panose="020B0604020202020204" pitchFamily="34" charset="0"/>
            <a:cs typeface="Arial" panose="020B0604020202020204" pitchFamily="34" charset="0"/>
          </a:endParaRPr>
        </a:p>
      </dgm:t>
    </dgm:pt>
    <dgm:pt modelId="{7B9C46C5-9844-443E-91C0-BCC8D9B04AA6}" type="parTrans" cxnId="{1FAFB7AC-79A7-48CF-B0C3-49DCA8BB6032}">
      <dgm:prSet/>
      <dgm:spPr/>
      <dgm:t>
        <a:bodyPr/>
        <a:lstStyle/>
        <a:p>
          <a:endParaRPr lang="en-GB"/>
        </a:p>
      </dgm:t>
    </dgm:pt>
    <dgm:pt modelId="{3F2BD6D8-8CB6-4854-A7E4-60A716D3C3A1}" type="sibTrans" cxnId="{1FAFB7AC-79A7-48CF-B0C3-49DCA8BB6032}">
      <dgm:prSet/>
      <dgm:spPr/>
      <dgm:t>
        <a:bodyPr/>
        <a:lstStyle/>
        <a:p>
          <a:endParaRPr lang="en-GB"/>
        </a:p>
      </dgm:t>
    </dgm:pt>
    <dgm:pt modelId="{A114D61E-17AB-4A17-AC97-4F036E1217F4}">
      <dgm:prSet custT="1"/>
      <dgm:spPr>
        <a:solidFill>
          <a:schemeClr val="accent3">
            <a:lumMod val="60000"/>
            <a:lumOff val="40000"/>
          </a:schemeClr>
        </a:solidFill>
      </dgm:spPr>
      <dgm:t>
        <a:bodyPr/>
        <a:lstStyle/>
        <a:p>
          <a:pPr marL="114300" indent="0"/>
          <a:r>
            <a:rPr lang="en-GB" sz="1200" b="0" i="0" u="none" dirty="0">
              <a:solidFill>
                <a:schemeClr val="tx1"/>
              </a:solidFill>
              <a:latin typeface="Arial Narrow" pitchFamily="34" charset="0"/>
            </a:rPr>
            <a:t>3 DDG</a:t>
          </a:r>
          <a:endParaRPr lang="en-GB" sz="1200" dirty="0">
            <a:solidFill>
              <a:schemeClr val="tx1"/>
            </a:solidFill>
            <a:latin typeface="Arial Narrow" pitchFamily="34" charset="0"/>
          </a:endParaRPr>
        </a:p>
      </dgm:t>
    </dgm:pt>
    <dgm:pt modelId="{1C9EF2AF-60CC-4CA2-8419-508546BB36B7}" type="parTrans" cxnId="{FE99269D-F1C0-43CA-BC6D-DE433A90A330}">
      <dgm:prSet/>
      <dgm:spPr/>
      <dgm:t>
        <a:bodyPr/>
        <a:lstStyle/>
        <a:p>
          <a:endParaRPr lang="en-GB"/>
        </a:p>
      </dgm:t>
    </dgm:pt>
    <dgm:pt modelId="{4366C848-8A57-4DBE-80E8-FA9FC402A028}" type="sibTrans" cxnId="{FE99269D-F1C0-43CA-BC6D-DE433A90A330}">
      <dgm:prSet/>
      <dgm:spPr/>
      <dgm:t>
        <a:bodyPr/>
        <a:lstStyle/>
        <a:p>
          <a:endParaRPr lang="en-GB"/>
        </a:p>
      </dgm:t>
    </dgm:pt>
    <dgm:pt modelId="{053A76B3-CEEE-4840-8324-4D34B78B0053}">
      <dgm:prSet custT="1"/>
      <dgm:spPr>
        <a:solidFill>
          <a:schemeClr val="accent3">
            <a:lumMod val="60000"/>
            <a:lumOff val="40000"/>
          </a:schemeClr>
        </a:solidFill>
      </dgm:spPr>
      <dgm:t>
        <a:bodyPr/>
        <a:lstStyle/>
        <a:p>
          <a:pPr marL="114300" indent="0"/>
          <a:r>
            <a:rPr lang="en-GB" sz="1200" b="0" i="0" u="none" dirty="0" err="1">
              <a:solidFill>
                <a:schemeClr val="tx1"/>
              </a:solidFill>
              <a:latin typeface="Arial Narrow" pitchFamily="34" charset="0"/>
            </a:rPr>
            <a:t>Dir</a:t>
          </a:r>
          <a:r>
            <a:rPr lang="en-GB" sz="1200" b="0" i="0" u="none" dirty="0">
              <a:solidFill>
                <a:schemeClr val="tx1"/>
              </a:solidFill>
              <a:latin typeface="Arial Narrow" pitchFamily="34" charset="0"/>
            </a:rPr>
            <a:t>: </a:t>
          </a:r>
          <a:r>
            <a:rPr lang="en-GB" sz="1200" b="0" i="0" u="none" dirty="0" err="1">
              <a:solidFill>
                <a:schemeClr val="tx1"/>
              </a:solidFill>
              <a:latin typeface="Arial Narrow" pitchFamily="34" charset="0"/>
            </a:rPr>
            <a:t>Strat</a:t>
          </a:r>
          <a:r>
            <a:rPr lang="en-GB" sz="1200" b="0" i="0" u="none" dirty="0">
              <a:solidFill>
                <a:schemeClr val="tx1"/>
              </a:solidFill>
              <a:latin typeface="Arial Narrow" pitchFamily="34" charset="0"/>
            </a:rPr>
            <a:t> Partnerships</a:t>
          </a:r>
          <a:endParaRPr lang="en-GB" sz="1200" dirty="0">
            <a:solidFill>
              <a:schemeClr val="tx1"/>
            </a:solidFill>
            <a:latin typeface="Arial Narrow" pitchFamily="34" charset="0"/>
          </a:endParaRPr>
        </a:p>
      </dgm:t>
    </dgm:pt>
    <dgm:pt modelId="{1A328EF0-3806-449E-AF79-5C6EF23138DA}" type="parTrans" cxnId="{CD436541-B7C6-4CC1-B33F-F9E0B5110367}">
      <dgm:prSet/>
      <dgm:spPr/>
      <dgm:t>
        <a:bodyPr/>
        <a:lstStyle/>
        <a:p>
          <a:endParaRPr lang="en-GB"/>
        </a:p>
      </dgm:t>
    </dgm:pt>
    <dgm:pt modelId="{260CA16C-2A08-4FB5-BC08-F6DA5DF9E0DC}" type="sibTrans" cxnId="{CD436541-B7C6-4CC1-B33F-F9E0B5110367}">
      <dgm:prSet/>
      <dgm:spPr/>
      <dgm:t>
        <a:bodyPr/>
        <a:lstStyle/>
        <a:p>
          <a:endParaRPr lang="en-GB"/>
        </a:p>
      </dgm:t>
    </dgm:pt>
    <dgm:pt modelId="{F77B7EA5-C6CD-4F08-9DA3-A981B1FC8F1F}">
      <dgm:prSet custT="1"/>
      <dgm:spPr>
        <a:solidFill>
          <a:schemeClr val="accent3">
            <a:lumMod val="60000"/>
            <a:lumOff val="40000"/>
          </a:schemeClr>
        </a:solidFill>
      </dgm:spPr>
      <dgm:t>
        <a:bodyPr/>
        <a:lstStyle/>
        <a:p>
          <a:pPr marL="114300" indent="0"/>
          <a:r>
            <a:rPr lang="en-GB" sz="1200" b="0" i="0" u="none" dirty="0" err="1">
              <a:solidFill>
                <a:schemeClr val="tx1"/>
              </a:solidFill>
              <a:latin typeface="Arial Narrow" pitchFamily="34" charset="0"/>
            </a:rPr>
            <a:t>Snr</a:t>
          </a:r>
          <a:r>
            <a:rPr lang="en-GB" sz="1200" b="0" i="0" u="none" dirty="0">
              <a:solidFill>
                <a:schemeClr val="tx1"/>
              </a:solidFill>
              <a:latin typeface="Arial Narrow" pitchFamily="34" charset="0"/>
            </a:rPr>
            <a:t> Legal Admin Officer</a:t>
          </a:r>
          <a:endParaRPr lang="en-GB" sz="1200" dirty="0">
            <a:solidFill>
              <a:schemeClr val="tx1"/>
            </a:solidFill>
            <a:latin typeface="Arial Narrow" pitchFamily="34" charset="0"/>
          </a:endParaRPr>
        </a:p>
      </dgm:t>
    </dgm:pt>
    <dgm:pt modelId="{15ECD632-37A5-4643-80E4-6E7B2E2FFAD6}" type="parTrans" cxnId="{0A1ABCCE-34BB-4CFC-A337-D9EF9E11D435}">
      <dgm:prSet/>
      <dgm:spPr/>
      <dgm:t>
        <a:bodyPr/>
        <a:lstStyle/>
        <a:p>
          <a:endParaRPr lang="en-GB"/>
        </a:p>
      </dgm:t>
    </dgm:pt>
    <dgm:pt modelId="{B467B385-C138-44A9-AC0A-4DA5B0A744B2}" type="sibTrans" cxnId="{0A1ABCCE-34BB-4CFC-A337-D9EF9E11D435}">
      <dgm:prSet/>
      <dgm:spPr/>
      <dgm:t>
        <a:bodyPr/>
        <a:lstStyle/>
        <a:p>
          <a:endParaRPr lang="en-GB"/>
        </a:p>
      </dgm:t>
    </dgm:pt>
    <dgm:pt modelId="{53A7E49C-13ED-4A25-9A97-D379FD8911B6}">
      <dgm:prSet custT="1"/>
      <dgm:spPr>
        <a:solidFill>
          <a:schemeClr val="accent3">
            <a:lumMod val="60000"/>
            <a:lumOff val="40000"/>
          </a:schemeClr>
        </a:solidFill>
      </dgm:spPr>
      <dgm:t>
        <a:bodyPr/>
        <a:lstStyle/>
        <a:p>
          <a:pPr marL="114300" indent="0"/>
          <a:r>
            <a:rPr lang="en-GB" sz="1200" b="0" i="0" u="none" dirty="0">
              <a:solidFill>
                <a:schemeClr val="tx1"/>
              </a:solidFill>
              <a:latin typeface="Arial Narrow" pitchFamily="34" charset="0"/>
            </a:rPr>
            <a:t>DD: Enter &amp; </a:t>
          </a:r>
          <a:r>
            <a:rPr lang="en-GB" sz="1200" b="0" i="0" u="none" dirty="0" err="1">
              <a:solidFill>
                <a:schemeClr val="tx1"/>
              </a:solidFill>
              <a:latin typeface="Arial Narrow" pitchFamily="34" charset="0"/>
            </a:rPr>
            <a:t>Suppl</a:t>
          </a:r>
          <a:r>
            <a:rPr lang="en-GB" sz="1200" b="0" i="0" u="none" dirty="0">
              <a:solidFill>
                <a:schemeClr val="tx1"/>
              </a:solidFill>
              <a:latin typeface="Arial Narrow" pitchFamily="34" charset="0"/>
            </a:rPr>
            <a:t> </a:t>
          </a:r>
          <a:r>
            <a:rPr lang="en-GB" sz="1200" b="0" i="0" u="none" dirty="0" err="1">
              <a:solidFill>
                <a:schemeClr val="tx1"/>
              </a:solidFill>
              <a:latin typeface="Arial Narrow" pitchFamily="34" charset="0"/>
            </a:rPr>
            <a:t>Dev</a:t>
          </a:r>
          <a:endParaRPr lang="en-GB" sz="1200" dirty="0">
            <a:solidFill>
              <a:schemeClr val="tx1"/>
            </a:solidFill>
            <a:latin typeface="Arial Narrow" pitchFamily="34" charset="0"/>
          </a:endParaRPr>
        </a:p>
      </dgm:t>
    </dgm:pt>
    <dgm:pt modelId="{C9339EA1-9827-4AEE-A39D-BF5935A0E748}" type="parTrans" cxnId="{0D8DBCBD-AFEA-4E67-89EB-01EF0725D206}">
      <dgm:prSet/>
      <dgm:spPr/>
      <dgm:t>
        <a:bodyPr/>
        <a:lstStyle/>
        <a:p>
          <a:endParaRPr lang="en-GB"/>
        </a:p>
      </dgm:t>
    </dgm:pt>
    <dgm:pt modelId="{AC606DE2-D2BE-4F88-BE27-7A8BB63EAF33}" type="sibTrans" cxnId="{0D8DBCBD-AFEA-4E67-89EB-01EF0725D206}">
      <dgm:prSet/>
      <dgm:spPr/>
      <dgm:t>
        <a:bodyPr/>
        <a:lstStyle/>
        <a:p>
          <a:endParaRPr lang="en-GB"/>
        </a:p>
      </dgm:t>
    </dgm:pt>
    <dgm:pt modelId="{77A168A5-DF11-4F8C-A3D2-935594D6A5C0}">
      <dgm:prSet custT="1"/>
      <dgm:spPr>
        <a:solidFill>
          <a:schemeClr val="accent3">
            <a:lumMod val="60000"/>
            <a:lumOff val="40000"/>
          </a:schemeClr>
        </a:solidFill>
      </dgm:spPr>
      <dgm:t>
        <a:bodyPr/>
        <a:lstStyle/>
        <a:p>
          <a:pPr marL="114300" indent="0"/>
          <a:r>
            <a:rPr lang="en-GB" sz="1200" b="0" i="0" u="none" dirty="0">
              <a:solidFill>
                <a:schemeClr val="tx1"/>
              </a:solidFill>
              <a:latin typeface="Arial Narrow" pitchFamily="34" charset="0"/>
            </a:rPr>
            <a:t>DD: M&amp;E</a:t>
          </a:r>
          <a:endParaRPr lang="en-GB" sz="1200" dirty="0">
            <a:solidFill>
              <a:schemeClr val="tx1"/>
            </a:solidFill>
            <a:latin typeface="Arial Narrow" pitchFamily="34" charset="0"/>
          </a:endParaRPr>
        </a:p>
      </dgm:t>
    </dgm:pt>
    <dgm:pt modelId="{E4CDE98C-0EC8-4070-B2F6-F084EA5E331C}" type="parTrans" cxnId="{57B004C0-5824-4763-833F-DCF943B13354}">
      <dgm:prSet/>
      <dgm:spPr/>
      <dgm:t>
        <a:bodyPr/>
        <a:lstStyle/>
        <a:p>
          <a:endParaRPr lang="en-GB"/>
        </a:p>
      </dgm:t>
    </dgm:pt>
    <dgm:pt modelId="{FED2A9E7-B03A-4C82-AAD5-FBBC91B690CA}" type="sibTrans" cxnId="{57B004C0-5824-4763-833F-DCF943B13354}">
      <dgm:prSet/>
      <dgm:spPr/>
      <dgm:t>
        <a:bodyPr/>
        <a:lstStyle/>
        <a:p>
          <a:endParaRPr lang="en-GB"/>
        </a:p>
      </dgm:t>
    </dgm:pt>
    <dgm:pt modelId="{46AFA6E9-4D20-462A-90AF-4E49ECE335B7}">
      <dgm:prSet custT="1"/>
      <dgm:spPr>
        <a:solidFill>
          <a:schemeClr val="accent3">
            <a:lumMod val="60000"/>
            <a:lumOff val="40000"/>
          </a:schemeClr>
        </a:solidFill>
      </dgm:spPr>
      <dgm:t>
        <a:bodyPr/>
        <a:lstStyle/>
        <a:p>
          <a:pPr marL="114300" indent="0"/>
          <a:r>
            <a:rPr lang="en-GB" sz="1200" b="0" i="0" u="none" dirty="0">
              <a:solidFill>
                <a:schemeClr val="tx1"/>
              </a:solidFill>
              <a:latin typeface="Arial Narrow" pitchFamily="34" charset="0"/>
            </a:rPr>
            <a:t>ASD: Cluster</a:t>
          </a:r>
          <a:endParaRPr lang="en-GB" sz="1200" dirty="0">
            <a:solidFill>
              <a:schemeClr val="tx1"/>
            </a:solidFill>
            <a:latin typeface="Arial Narrow" pitchFamily="34" charset="0"/>
          </a:endParaRPr>
        </a:p>
      </dgm:t>
    </dgm:pt>
    <dgm:pt modelId="{12A5DF38-874A-4A7A-BBDC-64FD46DE05F8}" type="parTrans" cxnId="{4D884C62-4853-42E1-9D5F-54D48FC79784}">
      <dgm:prSet/>
      <dgm:spPr/>
      <dgm:t>
        <a:bodyPr/>
        <a:lstStyle/>
        <a:p>
          <a:endParaRPr lang="en-GB"/>
        </a:p>
      </dgm:t>
    </dgm:pt>
    <dgm:pt modelId="{085B6243-2CB7-499F-A619-1CB0600329C0}" type="sibTrans" cxnId="{4D884C62-4853-42E1-9D5F-54D48FC79784}">
      <dgm:prSet/>
      <dgm:spPr/>
      <dgm:t>
        <a:bodyPr/>
        <a:lstStyle/>
        <a:p>
          <a:endParaRPr lang="en-GB"/>
        </a:p>
      </dgm:t>
    </dgm:pt>
    <dgm:pt modelId="{18BDA4DB-8364-4F65-820D-E4556DC51938}">
      <dgm:prSet custT="1"/>
      <dgm:spPr>
        <a:solidFill>
          <a:schemeClr val="accent3">
            <a:lumMod val="60000"/>
            <a:lumOff val="40000"/>
          </a:schemeClr>
        </a:solidFill>
      </dgm:spPr>
      <dgm:t>
        <a:bodyPr/>
        <a:lstStyle/>
        <a:p>
          <a:pPr marL="114300" indent="0"/>
          <a:r>
            <a:rPr lang="en-GB" sz="1200" b="0" i="0" u="none" dirty="0">
              <a:solidFill>
                <a:schemeClr val="tx1"/>
              </a:solidFill>
              <a:latin typeface="Arial Narrow" pitchFamily="34" charset="0"/>
            </a:rPr>
            <a:t>ASD: Research &amp; </a:t>
          </a:r>
          <a:r>
            <a:rPr lang="en-GB" sz="1200" b="0" i="0" u="none" dirty="0" err="1">
              <a:solidFill>
                <a:schemeClr val="tx1"/>
              </a:solidFill>
              <a:latin typeface="Arial Narrow" pitchFamily="34" charset="0"/>
            </a:rPr>
            <a:t>Intergov</a:t>
          </a:r>
          <a:r>
            <a:rPr lang="en-GB" sz="1200" b="0" i="0" u="none" dirty="0">
              <a:solidFill>
                <a:schemeClr val="tx1"/>
              </a:solidFill>
              <a:latin typeface="Arial Narrow" pitchFamily="34" charset="0"/>
            </a:rPr>
            <a:t> </a:t>
          </a:r>
          <a:r>
            <a:rPr lang="en-GB" sz="1200" b="0" i="0" u="none" dirty="0" err="1">
              <a:solidFill>
                <a:schemeClr val="tx1"/>
              </a:solidFill>
              <a:latin typeface="Arial Narrow" pitchFamily="34" charset="0"/>
            </a:rPr>
            <a:t>Secr</a:t>
          </a:r>
          <a:endParaRPr lang="en-GB" sz="1200" dirty="0">
            <a:solidFill>
              <a:schemeClr val="tx1"/>
            </a:solidFill>
            <a:latin typeface="Arial Narrow" pitchFamily="34" charset="0"/>
          </a:endParaRPr>
        </a:p>
      </dgm:t>
    </dgm:pt>
    <dgm:pt modelId="{98AAD202-8D62-4D1D-B1F8-B24CE51A3656}" type="parTrans" cxnId="{810A37B5-5379-4A81-B5C2-022AEF67DC67}">
      <dgm:prSet/>
      <dgm:spPr/>
      <dgm:t>
        <a:bodyPr/>
        <a:lstStyle/>
        <a:p>
          <a:endParaRPr lang="en-GB"/>
        </a:p>
      </dgm:t>
    </dgm:pt>
    <dgm:pt modelId="{BF92F532-DEFD-4D9A-B5FD-28553C8A488E}" type="sibTrans" cxnId="{810A37B5-5379-4A81-B5C2-022AEF67DC67}">
      <dgm:prSet/>
      <dgm:spPr/>
      <dgm:t>
        <a:bodyPr/>
        <a:lstStyle/>
        <a:p>
          <a:endParaRPr lang="en-GB"/>
        </a:p>
      </dgm:t>
    </dgm:pt>
    <dgm:pt modelId="{E011D363-B6E0-439F-9219-3DD698EC8026}">
      <dgm:prSet custT="1"/>
      <dgm:spPr>
        <a:solidFill>
          <a:schemeClr val="accent3">
            <a:lumMod val="60000"/>
            <a:lumOff val="40000"/>
          </a:schemeClr>
        </a:solidFill>
      </dgm:spPr>
      <dgm:t>
        <a:bodyPr/>
        <a:lstStyle/>
        <a:p>
          <a:pPr marL="114300" indent="0"/>
          <a:r>
            <a:rPr lang="en-GB" sz="1200" b="0" i="0" u="none" dirty="0">
              <a:solidFill>
                <a:schemeClr val="tx1"/>
              </a:solidFill>
              <a:latin typeface="Arial Narrow" pitchFamily="34" charset="0"/>
            </a:rPr>
            <a:t>ASD: Facilities</a:t>
          </a:r>
          <a:endParaRPr lang="en-GB" sz="1200" dirty="0">
            <a:solidFill>
              <a:schemeClr val="tx1"/>
            </a:solidFill>
            <a:latin typeface="Arial Narrow" pitchFamily="34" charset="0"/>
          </a:endParaRPr>
        </a:p>
      </dgm:t>
    </dgm:pt>
    <dgm:pt modelId="{AD0F5D91-2B1F-4896-BFDC-365FD4E7D351}" type="parTrans" cxnId="{54360076-13A1-48C8-8579-4F8C770405C4}">
      <dgm:prSet/>
      <dgm:spPr/>
      <dgm:t>
        <a:bodyPr/>
        <a:lstStyle/>
        <a:p>
          <a:endParaRPr lang="en-GB"/>
        </a:p>
      </dgm:t>
    </dgm:pt>
    <dgm:pt modelId="{55A38683-4BFC-4BAC-9D8A-63B501FCCE59}" type="sibTrans" cxnId="{54360076-13A1-48C8-8579-4F8C770405C4}">
      <dgm:prSet/>
      <dgm:spPr/>
      <dgm:t>
        <a:bodyPr/>
        <a:lstStyle/>
        <a:p>
          <a:endParaRPr lang="en-GB"/>
        </a:p>
      </dgm:t>
    </dgm:pt>
    <dgm:pt modelId="{8C8A681A-17E3-4AD2-AFE4-FBE117C6BD6E}">
      <dgm:prSet custT="1"/>
      <dgm:spPr>
        <a:solidFill>
          <a:schemeClr val="accent3">
            <a:lumMod val="60000"/>
            <a:lumOff val="40000"/>
          </a:schemeClr>
        </a:solidFill>
      </dgm:spPr>
      <dgm:t>
        <a:bodyPr/>
        <a:lstStyle/>
        <a:p>
          <a:pPr marL="114300" indent="0"/>
          <a:r>
            <a:rPr lang="en-GB" sz="1200" b="0" i="0" u="none" dirty="0">
              <a:solidFill>
                <a:schemeClr val="tx1"/>
              </a:solidFill>
              <a:latin typeface="Arial Narrow" pitchFamily="34" charset="0"/>
            </a:rPr>
            <a:t>ASD: PM&amp;HRD</a:t>
          </a:r>
          <a:endParaRPr lang="en-GB" sz="1200" dirty="0">
            <a:solidFill>
              <a:schemeClr val="tx1"/>
            </a:solidFill>
            <a:latin typeface="Arial Narrow" pitchFamily="34" charset="0"/>
          </a:endParaRPr>
        </a:p>
      </dgm:t>
    </dgm:pt>
    <dgm:pt modelId="{913B4DFF-DD62-4FD6-BE46-F720D03786D1}" type="parTrans" cxnId="{D0E22040-995A-41A1-9CE4-FC53C6DDAA04}">
      <dgm:prSet/>
      <dgm:spPr/>
      <dgm:t>
        <a:bodyPr/>
        <a:lstStyle/>
        <a:p>
          <a:endParaRPr lang="en-GB"/>
        </a:p>
      </dgm:t>
    </dgm:pt>
    <dgm:pt modelId="{CCBF92E5-2E1D-48F8-845B-7D50952ACA24}" type="sibTrans" cxnId="{D0E22040-995A-41A1-9CE4-FC53C6DDAA04}">
      <dgm:prSet/>
      <dgm:spPr/>
      <dgm:t>
        <a:bodyPr/>
        <a:lstStyle/>
        <a:p>
          <a:endParaRPr lang="en-GB"/>
        </a:p>
      </dgm:t>
    </dgm:pt>
    <dgm:pt modelId="{F7B4FF53-AAC5-4499-B041-C15917B35C07}">
      <dgm:prSet custT="1"/>
      <dgm:spPr>
        <a:solidFill>
          <a:schemeClr val="accent3">
            <a:lumMod val="60000"/>
            <a:lumOff val="40000"/>
          </a:schemeClr>
        </a:solidFill>
      </dgm:spPr>
      <dgm:t>
        <a:bodyPr/>
        <a:lstStyle/>
        <a:p>
          <a:pPr marL="114300" indent="0"/>
          <a:r>
            <a:rPr lang="en-GB" sz="1200" b="0" i="0" u="none" dirty="0">
              <a:solidFill>
                <a:schemeClr val="tx1"/>
              </a:solidFill>
              <a:latin typeface="Arial Narrow" pitchFamily="34" charset="0"/>
            </a:rPr>
            <a:t>PA to DG</a:t>
          </a:r>
          <a:endParaRPr lang="en-GB" sz="1200" dirty="0">
            <a:solidFill>
              <a:schemeClr val="tx1"/>
            </a:solidFill>
            <a:latin typeface="Arial Narrow" pitchFamily="34" charset="0"/>
          </a:endParaRPr>
        </a:p>
      </dgm:t>
    </dgm:pt>
    <dgm:pt modelId="{9EA0814C-964E-406B-89ED-3F041341ED44}" type="parTrans" cxnId="{9DAED94D-CBC6-4FE1-87CE-16AB45110543}">
      <dgm:prSet/>
      <dgm:spPr/>
      <dgm:t>
        <a:bodyPr/>
        <a:lstStyle/>
        <a:p>
          <a:endParaRPr lang="en-GB"/>
        </a:p>
      </dgm:t>
    </dgm:pt>
    <dgm:pt modelId="{BD84D4D4-C014-4E51-924B-AD8E4EC01DF5}" type="sibTrans" cxnId="{9DAED94D-CBC6-4FE1-87CE-16AB45110543}">
      <dgm:prSet/>
      <dgm:spPr/>
      <dgm:t>
        <a:bodyPr/>
        <a:lstStyle/>
        <a:p>
          <a:endParaRPr lang="en-GB"/>
        </a:p>
      </dgm:t>
    </dgm:pt>
    <dgm:pt modelId="{FD3A82F4-1B30-486A-81D9-1B8E14A3E601}">
      <dgm:prSet custT="1"/>
      <dgm:spPr>
        <a:solidFill>
          <a:schemeClr val="accent3">
            <a:lumMod val="60000"/>
            <a:lumOff val="40000"/>
          </a:schemeClr>
        </a:solidFill>
      </dgm:spPr>
      <dgm:t>
        <a:bodyPr/>
        <a:lstStyle/>
        <a:p>
          <a:pPr marL="114300" indent="0"/>
          <a:r>
            <a:rPr lang="en-GB" sz="1200" b="0" i="0" u="none" dirty="0">
              <a:solidFill>
                <a:schemeClr val="tx1"/>
              </a:solidFill>
              <a:latin typeface="Arial Narrow" pitchFamily="34" charset="0"/>
            </a:rPr>
            <a:t>BDO</a:t>
          </a:r>
          <a:endParaRPr lang="en-GB" sz="1200" dirty="0">
            <a:solidFill>
              <a:schemeClr val="tx1"/>
            </a:solidFill>
            <a:latin typeface="Arial Narrow" pitchFamily="34" charset="0"/>
          </a:endParaRPr>
        </a:p>
      </dgm:t>
    </dgm:pt>
    <dgm:pt modelId="{AA06D566-2726-4994-BCD4-62A8F34EC536}" type="parTrans" cxnId="{B610A2E6-F2D2-4635-9FE7-FA842D8C1839}">
      <dgm:prSet/>
      <dgm:spPr/>
      <dgm:t>
        <a:bodyPr/>
        <a:lstStyle/>
        <a:p>
          <a:endParaRPr lang="en-GB"/>
        </a:p>
      </dgm:t>
    </dgm:pt>
    <dgm:pt modelId="{7D5C11B1-FEB8-4607-85EA-4A0C6C5F8BFF}" type="sibTrans" cxnId="{B610A2E6-F2D2-4635-9FE7-FA842D8C1839}">
      <dgm:prSet/>
      <dgm:spPr/>
      <dgm:t>
        <a:bodyPr/>
        <a:lstStyle/>
        <a:p>
          <a:endParaRPr lang="en-GB"/>
        </a:p>
      </dgm:t>
    </dgm:pt>
    <dgm:pt modelId="{1FFD98D6-E58E-4133-A005-A657E484E563}">
      <dgm:prSet custT="1"/>
      <dgm:spPr>
        <a:solidFill>
          <a:schemeClr val="accent3">
            <a:lumMod val="60000"/>
            <a:lumOff val="40000"/>
          </a:schemeClr>
        </a:solidFill>
      </dgm:spPr>
      <dgm:t>
        <a:bodyPr/>
        <a:lstStyle/>
        <a:p>
          <a:pPr marL="114300" indent="0"/>
          <a:r>
            <a:rPr lang="en-GB" sz="1200" b="0" i="0" u="none" dirty="0">
              <a:solidFill>
                <a:schemeClr val="tx1"/>
              </a:solidFill>
              <a:latin typeface="Arial Narrow" pitchFamily="34" charset="0"/>
            </a:rPr>
            <a:t>PA (Ministry)</a:t>
          </a:r>
          <a:endParaRPr lang="en-GB" sz="1200" dirty="0">
            <a:solidFill>
              <a:schemeClr val="tx1"/>
            </a:solidFill>
            <a:latin typeface="Arial Narrow" pitchFamily="34" charset="0"/>
          </a:endParaRPr>
        </a:p>
      </dgm:t>
    </dgm:pt>
    <dgm:pt modelId="{328FEA83-8CB7-453A-9FE0-4552474482B7}" type="parTrans" cxnId="{B21F29B8-41D3-43EF-8918-9CED9D3DE3D9}">
      <dgm:prSet/>
      <dgm:spPr/>
      <dgm:t>
        <a:bodyPr/>
        <a:lstStyle/>
        <a:p>
          <a:endParaRPr lang="en-GB"/>
        </a:p>
      </dgm:t>
    </dgm:pt>
    <dgm:pt modelId="{C415254B-86C5-45AF-B5B4-23AE00A62DE3}" type="sibTrans" cxnId="{B21F29B8-41D3-43EF-8918-9CED9D3DE3D9}">
      <dgm:prSet/>
      <dgm:spPr/>
      <dgm:t>
        <a:bodyPr/>
        <a:lstStyle/>
        <a:p>
          <a:endParaRPr lang="en-GB"/>
        </a:p>
      </dgm:t>
    </dgm:pt>
    <dgm:pt modelId="{F14E3B88-AFF8-4977-B271-D42A5ACEAED5}">
      <dgm:prSet custT="1"/>
      <dgm:spPr>
        <a:solidFill>
          <a:schemeClr val="accent3">
            <a:lumMod val="60000"/>
            <a:lumOff val="40000"/>
          </a:schemeClr>
        </a:solidFill>
      </dgm:spPr>
      <dgm:t>
        <a:bodyPr/>
        <a:lstStyle/>
        <a:p>
          <a:pPr marL="114300" indent="0"/>
          <a:r>
            <a:rPr lang="en-GB" sz="1200" b="0" i="0" u="none" dirty="0">
              <a:solidFill>
                <a:schemeClr val="tx1"/>
              </a:solidFill>
              <a:latin typeface="Arial Narrow" pitchFamily="34" charset="0"/>
            </a:rPr>
            <a:t>Administrator (ODG)</a:t>
          </a:r>
          <a:endParaRPr lang="en-GB" sz="1200" dirty="0">
            <a:solidFill>
              <a:schemeClr val="tx1"/>
            </a:solidFill>
            <a:latin typeface="Arial Narrow" pitchFamily="34" charset="0"/>
          </a:endParaRPr>
        </a:p>
      </dgm:t>
    </dgm:pt>
    <dgm:pt modelId="{F2F0D11B-349B-4B82-93B4-8FC559F62805}" type="parTrans" cxnId="{B66699D6-AE4F-44C1-8598-8E3BE61992AD}">
      <dgm:prSet/>
      <dgm:spPr/>
      <dgm:t>
        <a:bodyPr/>
        <a:lstStyle/>
        <a:p>
          <a:endParaRPr lang="en-GB"/>
        </a:p>
      </dgm:t>
    </dgm:pt>
    <dgm:pt modelId="{37BA763F-9021-438B-AD74-570BECA1CC41}" type="sibTrans" cxnId="{B66699D6-AE4F-44C1-8598-8E3BE61992AD}">
      <dgm:prSet/>
      <dgm:spPr/>
      <dgm:t>
        <a:bodyPr/>
        <a:lstStyle/>
        <a:p>
          <a:endParaRPr lang="en-GB"/>
        </a:p>
      </dgm:t>
    </dgm:pt>
    <dgm:pt modelId="{FA119E2D-0064-4A87-A6DA-84249C98E81F}">
      <dgm:prSet custT="1"/>
      <dgm:spPr>
        <a:solidFill>
          <a:schemeClr val="accent3">
            <a:lumMod val="60000"/>
            <a:lumOff val="40000"/>
          </a:schemeClr>
        </a:solidFill>
      </dgm:spPr>
      <dgm:t>
        <a:bodyPr/>
        <a:lstStyle/>
        <a:p>
          <a:pPr marL="114300" indent="0"/>
          <a:r>
            <a:rPr lang="en-GB" sz="1200" b="0" i="0" u="none" dirty="0">
              <a:solidFill>
                <a:schemeClr val="tx1"/>
              </a:solidFill>
              <a:latin typeface="Arial Narrow" pitchFamily="34" charset="0"/>
            </a:rPr>
            <a:t>Travel Coordinator</a:t>
          </a:r>
          <a:endParaRPr lang="en-GB" sz="1200" dirty="0">
            <a:solidFill>
              <a:schemeClr val="tx1"/>
            </a:solidFill>
            <a:latin typeface="Arial Narrow" pitchFamily="34" charset="0"/>
          </a:endParaRPr>
        </a:p>
      </dgm:t>
    </dgm:pt>
    <dgm:pt modelId="{EBA543DC-A423-43EC-8D7E-727CBDF93CF9}" type="parTrans" cxnId="{09038E95-1FAF-4C24-A08A-A12FF6424C38}">
      <dgm:prSet/>
      <dgm:spPr/>
      <dgm:t>
        <a:bodyPr/>
        <a:lstStyle/>
        <a:p>
          <a:endParaRPr lang="en-GB"/>
        </a:p>
      </dgm:t>
    </dgm:pt>
    <dgm:pt modelId="{95271CB7-3BE7-4F7E-AC60-543C1E5BEC82}" type="sibTrans" cxnId="{09038E95-1FAF-4C24-A08A-A12FF6424C38}">
      <dgm:prSet/>
      <dgm:spPr/>
      <dgm:t>
        <a:bodyPr/>
        <a:lstStyle/>
        <a:p>
          <a:endParaRPr lang="en-GB"/>
        </a:p>
      </dgm:t>
    </dgm:pt>
    <dgm:pt modelId="{E6736FEA-5710-406D-B475-F8574A01579F}">
      <dgm:prSet phldrT="[Text]" custT="1"/>
      <dgm:spPr>
        <a:solidFill>
          <a:schemeClr val="accent3">
            <a:lumMod val="60000"/>
            <a:lumOff val="40000"/>
          </a:schemeClr>
        </a:solidFill>
      </dgm:spPr>
      <dgm:t>
        <a:bodyPr/>
        <a:lstStyle/>
        <a:p>
          <a:pPr marL="114300" indent="0"/>
          <a:r>
            <a:rPr lang="en-GB" sz="1200" b="0" i="0" u="none" dirty="0">
              <a:solidFill>
                <a:schemeClr val="tx1"/>
              </a:solidFill>
              <a:latin typeface="Arial Narrow" pitchFamily="34" charset="0"/>
            </a:rPr>
            <a:t>Special Advisor                                </a:t>
          </a:r>
          <a:endParaRPr lang="en-GB" sz="1200" dirty="0">
            <a:solidFill>
              <a:sysClr val="windowText" lastClr="000000"/>
            </a:solidFill>
            <a:latin typeface="Arial Narrow" pitchFamily="34" charset="0"/>
          </a:endParaRPr>
        </a:p>
      </dgm:t>
    </dgm:pt>
    <dgm:pt modelId="{E7D25F2A-5BF4-4071-ACD2-BFD74A097F13}" type="parTrans" cxnId="{F018D333-E0F7-4DA5-BEA6-EA71C62D716A}">
      <dgm:prSet/>
      <dgm:spPr/>
      <dgm:t>
        <a:bodyPr/>
        <a:lstStyle/>
        <a:p>
          <a:endParaRPr lang="en-GB"/>
        </a:p>
      </dgm:t>
    </dgm:pt>
    <dgm:pt modelId="{3EA3B4C6-75AF-4808-947F-8D919275806E}" type="sibTrans" cxnId="{F018D333-E0F7-4DA5-BEA6-EA71C62D716A}">
      <dgm:prSet/>
      <dgm:spPr/>
      <dgm:t>
        <a:bodyPr/>
        <a:lstStyle/>
        <a:p>
          <a:endParaRPr lang="en-GB"/>
        </a:p>
      </dgm:t>
    </dgm:pt>
    <dgm:pt modelId="{014386F1-6CF5-4A0D-ADF3-837373F5A1DB}">
      <dgm:prSet custT="1"/>
      <dgm:spPr>
        <a:solidFill>
          <a:schemeClr val="accent3">
            <a:lumMod val="60000"/>
            <a:lumOff val="40000"/>
          </a:schemeClr>
        </a:solidFill>
      </dgm:spPr>
      <dgm:t>
        <a:bodyPr/>
        <a:lstStyle/>
        <a:p>
          <a:pPr marL="114300" indent="0"/>
          <a:r>
            <a:rPr lang="en-GB" sz="1200" dirty="0">
              <a:solidFill>
                <a:schemeClr val="tx1"/>
              </a:solidFill>
              <a:latin typeface="Arial Narrow" pitchFamily="34" charset="0"/>
            </a:rPr>
            <a:t>Legal Admin Officer</a:t>
          </a:r>
        </a:p>
      </dgm:t>
    </dgm:pt>
    <dgm:pt modelId="{C9E715C1-C5FC-4EC9-B9C1-F26D52863945}" type="parTrans" cxnId="{C42974F0-C108-4BE9-9E1E-1D29F87AF446}">
      <dgm:prSet/>
      <dgm:spPr/>
      <dgm:t>
        <a:bodyPr/>
        <a:lstStyle/>
        <a:p>
          <a:endParaRPr lang="en-US"/>
        </a:p>
      </dgm:t>
    </dgm:pt>
    <dgm:pt modelId="{A76A0F6C-A43F-4608-B044-F6BFA77D3007}" type="sibTrans" cxnId="{C42974F0-C108-4BE9-9E1E-1D29F87AF446}">
      <dgm:prSet/>
      <dgm:spPr/>
      <dgm:t>
        <a:bodyPr/>
        <a:lstStyle/>
        <a:p>
          <a:endParaRPr lang="en-US"/>
        </a:p>
      </dgm:t>
    </dgm:pt>
    <dgm:pt modelId="{C2CE456B-2BE2-4522-8075-09C17E279ED9}">
      <dgm:prSet custT="1"/>
      <dgm:spPr>
        <a:solidFill>
          <a:schemeClr val="accent3">
            <a:lumMod val="60000"/>
            <a:lumOff val="40000"/>
          </a:schemeClr>
        </a:solidFill>
      </dgm:spPr>
      <dgm:t>
        <a:bodyPr/>
        <a:lstStyle/>
        <a:p>
          <a:pPr marL="114300" indent="0"/>
          <a:r>
            <a:rPr lang="en-GB" sz="1200" dirty="0">
              <a:solidFill>
                <a:schemeClr val="tx1"/>
              </a:solidFill>
              <a:latin typeface="Arial Narrow" pitchFamily="34" charset="0"/>
            </a:rPr>
            <a:t>DD: Red Tape</a:t>
          </a:r>
        </a:p>
      </dgm:t>
    </dgm:pt>
    <dgm:pt modelId="{244EB294-A41C-47A8-8047-6F5497AA3CBD}" type="parTrans" cxnId="{E01D9354-018D-4D31-A120-032B94D548AA}">
      <dgm:prSet/>
      <dgm:spPr/>
      <dgm:t>
        <a:bodyPr/>
        <a:lstStyle/>
        <a:p>
          <a:endParaRPr lang="en-US"/>
        </a:p>
      </dgm:t>
    </dgm:pt>
    <dgm:pt modelId="{ECDFA8CB-DDEE-4959-A75E-1F93A9E21C6A}" type="sibTrans" cxnId="{E01D9354-018D-4D31-A120-032B94D548AA}">
      <dgm:prSet/>
      <dgm:spPr/>
      <dgm:t>
        <a:bodyPr/>
        <a:lstStyle/>
        <a:p>
          <a:endParaRPr lang="en-US"/>
        </a:p>
      </dgm:t>
    </dgm:pt>
    <dgm:pt modelId="{CF8F89A3-2897-4145-85E9-E4C127C142B3}">
      <dgm:prSet custT="1"/>
      <dgm:spPr>
        <a:solidFill>
          <a:schemeClr val="accent3">
            <a:lumMod val="60000"/>
            <a:lumOff val="40000"/>
          </a:schemeClr>
        </a:solidFill>
      </dgm:spPr>
      <dgm:t>
        <a:bodyPr/>
        <a:lstStyle/>
        <a:p>
          <a:pPr marL="114300" indent="0"/>
          <a:r>
            <a:rPr lang="en-GB" sz="1200" dirty="0">
              <a:solidFill>
                <a:schemeClr val="tx1"/>
              </a:solidFill>
              <a:latin typeface="Arial Narrow" pitchFamily="34" charset="0"/>
            </a:rPr>
            <a:t>ASD: NIBUS</a:t>
          </a:r>
        </a:p>
      </dgm:t>
    </dgm:pt>
    <dgm:pt modelId="{13F1BFF8-6526-47E4-8D2F-5EABA3A7D1A4}" type="parTrans" cxnId="{BDE815D0-4EFD-4448-8E9A-83253D9F829D}">
      <dgm:prSet/>
      <dgm:spPr/>
      <dgm:t>
        <a:bodyPr/>
        <a:lstStyle/>
        <a:p>
          <a:endParaRPr lang="en-US"/>
        </a:p>
      </dgm:t>
    </dgm:pt>
    <dgm:pt modelId="{5E0C1371-9217-44C6-811E-8A103FA8913F}" type="sibTrans" cxnId="{BDE815D0-4EFD-4448-8E9A-83253D9F829D}">
      <dgm:prSet/>
      <dgm:spPr/>
      <dgm:t>
        <a:bodyPr/>
        <a:lstStyle/>
        <a:p>
          <a:endParaRPr lang="en-US"/>
        </a:p>
      </dgm:t>
    </dgm:pt>
    <dgm:pt modelId="{16CE69A3-87E9-4C22-AE08-7C81428F9FA9}">
      <dgm:prSet custT="1"/>
      <dgm:spPr>
        <a:solidFill>
          <a:schemeClr val="accent3">
            <a:lumMod val="60000"/>
            <a:lumOff val="40000"/>
          </a:schemeClr>
        </a:solidFill>
      </dgm:spPr>
      <dgm:t>
        <a:bodyPr/>
        <a:lstStyle/>
        <a:p>
          <a:pPr marL="114300" indent="0"/>
          <a:r>
            <a:rPr lang="en-GB" sz="1200" dirty="0">
              <a:solidFill>
                <a:schemeClr val="tx1"/>
              </a:solidFill>
              <a:latin typeface="Arial Narrow" pitchFamily="34" charset="0"/>
            </a:rPr>
            <a:t>DD: Marketing</a:t>
          </a:r>
        </a:p>
      </dgm:t>
    </dgm:pt>
    <dgm:pt modelId="{A8921964-DB53-4AE4-B2D6-9DA6EF64AFC0}" type="parTrans" cxnId="{BBF69101-5093-47DF-BD2C-C1A4A6E21ABC}">
      <dgm:prSet/>
      <dgm:spPr/>
      <dgm:t>
        <a:bodyPr/>
        <a:lstStyle/>
        <a:p>
          <a:endParaRPr lang="en-US"/>
        </a:p>
      </dgm:t>
    </dgm:pt>
    <dgm:pt modelId="{F3C948E0-D6A6-42C7-84DD-E1863E7AA021}" type="sibTrans" cxnId="{BBF69101-5093-47DF-BD2C-C1A4A6E21ABC}">
      <dgm:prSet/>
      <dgm:spPr/>
      <dgm:t>
        <a:bodyPr/>
        <a:lstStyle/>
        <a:p>
          <a:endParaRPr lang="en-US"/>
        </a:p>
      </dgm:t>
    </dgm:pt>
    <dgm:pt modelId="{384BA781-6BCC-4A02-83D7-A3FB368AA9C5}">
      <dgm:prSet custT="1"/>
      <dgm:spPr>
        <a:solidFill>
          <a:schemeClr val="accent3">
            <a:lumMod val="60000"/>
            <a:lumOff val="40000"/>
          </a:schemeClr>
        </a:solidFill>
      </dgm:spPr>
      <dgm:t>
        <a:bodyPr/>
        <a:lstStyle/>
        <a:p>
          <a:pPr marL="114300" indent="0"/>
          <a:r>
            <a:rPr lang="en-GB" sz="1200" b="0" i="0" u="none" dirty="0">
              <a:solidFill>
                <a:schemeClr val="tx1"/>
              </a:solidFill>
              <a:latin typeface="Arial Narrow" pitchFamily="34" charset="0"/>
            </a:rPr>
            <a:t>Driver (Ministry)</a:t>
          </a:r>
          <a:endParaRPr lang="en-GB" sz="1200" dirty="0">
            <a:solidFill>
              <a:schemeClr val="tx1"/>
            </a:solidFill>
            <a:latin typeface="Arial Narrow" pitchFamily="34" charset="0"/>
          </a:endParaRPr>
        </a:p>
      </dgm:t>
    </dgm:pt>
    <dgm:pt modelId="{D1080616-D5A7-4F3B-81A8-7EE9E8BA4CE7}" type="parTrans" cxnId="{A2E81CF8-45E4-4480-97EA-0DB7CD81747D}">
      <dgm:prSet/>
      <dgm:spPr/>
      <dgm:t>
        <a:bodyPr/>
        <a:lstStyle/>
        <a:p>
          <a:endParaRPr lang="en-US"/>
        </a:p>
      </dgm:t>
    </dgm:pt>
    <dgm:pt modelId="{7DA0ACA4-7874-4BFB-825F-E18ADF605B77}" type="sibTrans" cxnId="{A2E81CF8-45E4-4480-97EA-0DB7CD81747D}">
      <dgm:prSet/>
      <dgm:spPr/>
      <dgm:t>
        <a:bodyPr/>
        <a:lstStyle/>
        <a:p>
          <a:endParaRPr lang="en-US"/>
        </a:p>
      </dgm:t>
    </dgm:pt>
    <dgm:pt modelId="{3F29D95E-2CC0-4E3F-BF66-7CAA1D93FF4F}">
      <dgm:prSet custT="1"/>
      <dgm:spPr>
        <a:solidFill>
          <a:schemeClr val="accent3">
            <a:lumMod val="60000"/>
            <a:lumOff val="40000"/>
          </a:schemeClr>
        </a:solidFill>
      </dgm:spPr>
      <dgm:t>
        <a:bodyPr/>
        <a:lstStyle/>
        <a:p>
          <a:pPr marL="114300" indent="0"/>
          <a:r>
            <a:rPr lang="en-GB" sz="1200" dirty="0">
              <a:solidFill>
                <a:schemeClr val="tx1"/>
              </a:solidFill>
              <a:latin typeface="Arial Narrow" pitchFamily="34" charset="0"/>
            </a:rPr>
            <a:t>Webmaster</a:t>
          </a:r>
        </a:p>
      </dgm:t>
    </dgm:pt>
    <dgm:pt modelId="{CFBAB158-3143-4AC8-92DE-23CFB57BF982}" type="parTrans" cxnId="{2F06F13D-7B21-4610-8522-BC3C9260DE1A}">
      <dgm:prSet/>
      <dgm:spPr/>
      <dgm:t>
        <a:bodyPr/>
        <a:lstStyle/>
        <a:p>
          <a:endParaRPr lang="en-US"/>
        </a:p>
      </dgm:t>
    </dgm:pt>
    <dgm:pt modelId="{74528D48-2CBB-46A2-8331-D0CE4C10DCBF}" type="sibTrans" cxnId="{2F06F13D-7B21-4610-8522-BC3C9260DE1A}">
      <dgm:prSet/>
      <dgm:spPr/>
      <dgm:t>
        <a:bodyPr/>
        <a:lstStyle/>
        <a:p>
          <a:endParaRPr lang="en-US"/>
        </a:p>
      </dgm:t>
    </dgm:pt>
    <dgm:pt modelId="{8C5D0B37-7035-4278-B88C-B3E2F2842E87}">
      <dgm:prSet phldrT="[Text]" custT="1"/>
      <dgm:spPr>
        <a:solidFill>
          <a:schemeClr val="accent3">
            <a:lumMod val="60000"/>
            <a:lumOff val="40000"/>
          </a:schemeClr>
        </a:solidFill>
      </dgm:spPr>
      <dgm:t>
        <a:bodyPr/>
        <a:lstStyle/>
        <a:p>
          <a:pPr marL="114300" indent="0"/>
          <a:endParaRPr lang="en-GB" sz="1200" dirty="0">
            <a:solidFill>
              <a:schemeClr val="tx1"/>
            </a:solidFill>
            <a:latin typeface="Arial Narrow" pitchFamily="34" charset="0"/>
          </a:endParaRPr>
        </a:p>
      </dgm:t>
    </dgm:pt>
    <dgm:pt modelId="{16784A3D-E70B-4706-A4B2-2B19E7EC2A1A}" type="sibTrans" cxnId="{D240D79C-919D-443D-85B3-C25BBAEF10EC}">
      <dgm:prSet/>
      <dgm:spPr/>
      <dgm:t>
        <a:bodyPr/>
        <a:lstStyle/>
        <a:p>
          <a:endParaRPr lang="en-GB"/>
        </a:p>
      </dgm:t>
    </dgm:pt>
    <dgm:pt modelId="{A1E5C20C-ABAA-40F1-A8E2-1138C7821165}" type="parTrans" cxnId="{D240D79C-919D-443D-85B3-C25BBAEF10EC}">
      <dgm:prSet/>
      <dgm:spPr/>
      <dgm:t>
        <a:bodyPr/>
        <a:lstStyle/>
        <a:p>
          <a:endParaRPr lang="en-GB"/>
        </a:p>
      </dgm:t>
    </dgm:pt>
    <dgm:pt modelId="{5F49E81B-73F6-4305-A9F8-1E459BAC65C3}">
      <dgm:prSet custT="1"/>
      <dgm:spPr>
        <a:solidFill>
          <a:schemeClr val="accent3">
            <a:lumMod val="60000"/>
            <a:lumOff val="40000"/>
          </a:schemeClr>
        </a:solidFill>
      </dgm:spPr>
      <dgm:t>
        <a:bodyPr/>
        <a:lstStyle/>
        <a:p>
          <a:pPr marL="114300" indent="0"/>
          <a:endParaRPr lang="en-US" sz="1200" dirty="0">
            <a:solidFill>
              <a:schemeClr val="tx1"/>
            </a:solidFill>
            <a:latin typeface="Arial Narrow" pitchFamily="34" charset="0"/>
          </a:endParaRPr>
        </a:p>
      </dgm:t>
    </dgm:pt>
    <dgm:pt modelId="{D85E2C93-2043-46CB-8567-3A8667CF1159}" type="sibTrans" cxnId="{65B054BB-5C6C-4AB9-895C-0AA78ADF7C0D}">
      <dgm:prSet/>
      <dgm:spPr/>
      <dgm:t>
        <a:bodyPr/>
        <a:lstStyle/>
        <a:p>
          <a:endParaRPr lang="en-US"/>
        </a:p>
      </dgm:t>
    </dgm:pt>
    <dgm:pt modelId="{96827431-B769-47C7-9110-8528AEFC47FC}" type="parTrans" cxnId="{65B054BB-5C6C-4AB9-895C-0AA78ADF7C0D}">
      <dgm:prSet/>
      <dgm:spPr/>
      <dgm:t>
        <a:bodyPr/>
        <a:lstStyle/>
        <a:p>
          <a:endParaRPr lang="en-US"/>
        </a:p>
      </dgm:t>
    </dgm:pt>
    <dgm:pt modelId="{647ECA59-578D-4E6B-B9EB-35BCC3F220BB}">
      <dgm:prSet phldrT="[Text]" custT="1"/>
      <dgm:spPr>
        <a:solidFill>
          <a:schemeClr val="accent3">
            <a:lumMod val="60000"/>
            <a:lumOff val="40000"/>
          </a:schemeClr>
        </a:solidFill>
      </dgm:spPr>
      <dgm:t>
        <a:bodyPr/>
        <a:lstStyle/>
        <a:p>
          <a:pPr marL="317500" indent="-269875">
            <a:buFont typeface="Arial" panose="020B0604020202020204" pitchFamily="34" charset="0"/>
            <a:buChar char="•"/>
            <a:tabLst/>
          </a:pPr>
          <a:r>
            <a:rPr lang="en-GB" sz="1100" dirty="0">
              <a:solidFill>
                <a:schemeClr val="tx1"/>
              </a:solidFill>
              <a:latin typeface="Arial Narrow" pitchFamily="34" charset="0"/>
            </a:rPr>
            <a:t>Travel Coordinator</a:t>
          </a:r>
        </a:p>
      </dgm:t>
    </dgm:pt>
    <dgm:pt modelId="{CCF03A47-CEB0-4BDC-AA27-EDB7C59AFC6D}" type="sibTrans" cxnId="{5C9AAFFA-E021-4E06-9629-28AFEBF48389}">
      <dgm:prSet/>
      <dgm:spPr/>
      <dgm:t>
        <a:bodyPr/>
        <a:lstStyle/>
        <a:p>
          <a:endParaRPr lang="en-US"/>
        </a:p>
      </dgm:t>
    </dgm:pt>
    <dgm:pt modelId="{BC1C6297-AF7F-476E-8FC9-430AAC822A78}" type="parTrans" cxnId="{5C9AAFFA-E021-4E06-9629-28AFEBF48389}">
      <dgm:prSet/>
      <dgm:spPr/>
      <dgm:t>
        <a:bodyPr/>
        <a:lstStyle/>
        <a:p>
          <a:endParaRPr lang="en-US"/>
        </a:p>
      </dgm:t>
    </dgm:pt>
    <dgm:pt modelId="{E2569291-07C0-4099-8A02-DBD01137A08A}">
      <dgm:prSet phldrT="[Text]" custT="1"/>
      <dgm:spPr>
        <a:solidFill>
          <a:schemeClr val="accent3">
            <a:lumMod val="60000"/>
            <a:lumOff val="40000"/>
          </a:schemeClr>
        </a:solidFill>
      </dgm:spPr>
      <dgm:t>
        <a:bodyPr/>
        <a:lstStyle/>
        <a:p>
          <a:pPr marL="317500" indent="-269875">
            <a:buFont typeface="Arial" panose="020B0604020202020204" pitchFamily="34" charset="0"/>
            <a:buChar char="•"/>
            <a:tabLst/>
          </a:pPr>
          <a:r>
            <a:rPr lang="en-GB" sz="1100" dirty="0">
              <a:solidFill>
                <a:schemeClr val="tx1"/>
              </a:solidFill>
              <a:latin typeface="Arial Narrow" pitchFamily="34" charset="0"/>
            </a:rPr>
            <a:t>PA (Ministry)</a:t>
          </a:r>
        </a:p>
      </dgm:t>
    </dgm:pt>
    <dgm:pt modelId="{8721046B-B4DC-4C64-A2CB-B052DEF7B0C6}" type="sibTrans" cxnId="{3EFEA887-4AF4-4BDB-88DA-396BC4949610}">
      <dgm:prSet/>
      <dgm:spPr/>
      <dgm:t>
        <a:bodyPr/>
        <a:lstStyle/>
        <a:p>
          <a:endParaRPr lang="en-US"/>
        </a:p>
      </dgm:t>
    </dgm:pt>
    <dgm:pt modelId="{455063BA-F055-4D84-AFAD-DE4FF28FEBE2}" type="parTrans" cxnId="{3EFEA887-4AF4-4BDB-88DA-396BC4949610}">
      <dgm:prSet/>
      <dgm:spPr/>
      <dgm:t>
        <a:bodyPr/>
        <a:lstStyle/>
        <a:p>
          <a:endParaRPr lang="en-US"/>
        </a:p>
      </dgm:t>
    </dgm:pt>
    <dgm:pt modelId="{824386C4-283A-4A0A-9FD3-97BC1362AF91}">
      <dgm:prSet phldrT="[Text]" custT="1"/>
      <dgm:spPr>
        <a:solidFill>
          <a:schemeClr val="accent3">
            <a:lumMod val="60000"/>
            <a:lumOff val="40000"/>
          </a:schemeClr>
        </a:solidFill>
      </dgm:spPr>
      <dgm:t>
        <a:bodyPr/>
        <a:lstStyle/>
        <a:p>
          <a:pPr marL="317500" indent="-269875">
            <a:buFont typeface="Arial" panose="020B0604020202020204" pitchFamily="34" charset="0"/>
            <a:buChar char="•"/>
            <a:tabLst/>
          </a:pPr>
          <a:r>
            <a:rPr lang="en-GB" sz="1100" dirty="0">
              <a:solidFill>
                <a:schemeClr val="tx1"/>
              </a:solidFill>
              <a:latin typeface="Arial Narrow" pitchFamily="34" charset="0"/>
            </a:rPr>
            <a:t>ASD: PM&amp;HRD</a:t>
          </a:r>
        </a:p>
      </dgm:t>
    </dgm:pt>
    <dgm:pt modelId="{F3FEC594-1DFA-40D2-B6D7-DD6A70A6E4CA}" type="sibTrans" cxnId="{732DAF2D-58BB-46B4-82FD-8F26C22CEA03}">
      <dgm:prSet/>
      <dgm:spPr/>
      <dgm:t>
        <a:bodyPr/>
        <a:lstStyle/>
        <a:p>
          <a:endParaRPr lang="en-US"/>
        </a:p>
      </dgm:t>
    </dgm:pt>
    <dgm:pt modelId="{93D7E56D-C5DE-4341-ACC7-68ED90002AD7}" type="parTrans" cxnId="{732DAF2D-58BB-46B4-82FD-8F26C22CEA03}">
      <dgm:prSet/>
      <dgm:spPr/>
      <dgm:t>
        <a:bodyPr/>
        <a:lstStyle/>
        <a:p>
          <a:endParaRPr lang="en-US"/>
        </a:p>
      </dgm:t>
    </dgm:pt>
    <dgm:pt modelId="{12BFF3A0-3C8B-4D0B-AD7A-5EDD0FD609D8}">
      <dgm:prSet phldrT="[Text]" custT="1"/>
      <dgm:spPr>
        <a:solidFill>
          <a:schemeClr val="accent3">
            <a:lumMod val="60000"/>
            <a:lumOff val="40000"/>
          </a:schemeClr>
        </a:solidFill>
      </dgm:spPr>
      <dgm:t>
        <a:bodyPr/>
        <a:lstStyle/>
        <a:p>
          <a:pPr marL="317500" indent="-269875">
            <a:buFont typeface="Arial" panose="020B0604020202020204" pitchFamily="34" charset="0"/>
            <a:buChar char="•"/>
            <a:tabLst/>
          </a:pPr>
          <a:r>
            <a:rPr lang="en-GB" sz="1100" dirty="0">
              <a:solidFill>
                <a:schemeClr val="tx1"/>
              </a:solidFill>
              <a:latin typeface="Arial Narrow" pitchFamily="34" charset="0"/>
            </a:rPr>
            <a:t>ASD: Cluster</a:t>
          </a:r>
        </a:p>
      </dgm:t>
    </dgm:pt>
    <dgm:pt modelId="{398ECAB5-8A05-417B-AFB5-732E5945593E}" type="sibTrans" cxnId="{D8A887A7-E26D-4902-89E7-7B5DBCAD3849}">
      <dgm:prSet/>
      <dgm:spPr/>
      <dgm:t>
        <a:bodyPr/>
        <a:lstStyle/>
        <a:p>
          <a:endParaRPr lang="en-US"/>
        </a:p>
      </dgm:t>
    </dgm:pt>
    <dgm:pt modelId="{8D6ADEA3-8265-49AF-AF09-AB6E0FC7C0B3}" type="parTrans" cxnId="{D8A887A7-E26D-4902-89E7-7B5DBCAD3849}">
      <dgm:prSet/>
      <dgm:spPr/>
      <dgm:t>
        <a:bodyPr/>
        <a:lstStyle/>
        <a:p>
          <a:endParaRPr lang="en-US"/>
        </a:p>
      </dgm:t>
    </dgm:pt>
    <dgm:pt modelId="{8976F64F-B5FD-4D74-9BBD-70B263A029D0}">
      <dgm:prSet phldrT="[Text]" custT="1"/>
      <dgm:spPr>
        <a:solidFill>
          <a:schemeClr val="accent3">
            <a:lumMod val="60000"/>
            <a:lumOff val="40000"/>
          </a:schemeClr>
        </a:solidFill>
      </dgm:spPr>
      <dgm:t>
        <a:bodyPr/>
        <a:lstStyle/>
        <a:p>
          <a:pPr marL="317500" indent="-269875">
            <a:buFont typeface="Arial" panose="020B0604020202020204" pitchFamily="34" charset="0"/>
            <a:buChar char="•"/>
            <a:tabLst/>
          </a:pPr>
          <a:r>
            <a:rPr lang="en-GB" sz="1100" dirty="0">
              <a:solidFill>
                <a:schemeClr val="tx1"/>
              </a:solidFill>
              <a:latin typeface="Arial Narrow" pitchFamily="34" charset="0"/>
            </a:rPr>
            <a:t>ASD: Research &amp; </a:t>
          </a:r>
          <a:r>
            <a:rPr lang="en-GB" sz="1100" dirty="0" err="1">
              <a:solidFill>
                <a:schemeClr val="tx1"/>
              </a:solidFill>
              <a:latin typeface="Arial Narrow" pitchFamily="34" charset="0"/>
            </a:rPr>
            <a:t>Intergov</a:t>
          </a:r>
          <a:r>
            <a:rPr lang="en-GB" sz="1100" dirty="0">
              <a:solidFill>
                <a:schemeClr val="tx1"/>
              </a:solidFill>
              <a:latin typeface="Arial Narrow" pitchFamily="34" charset="0"/>
            </a:rPr>
            <a:t> </a:t>
          </a:r>
          <a:r>
            <a:rPr lang="en-GB" sz="1100" dirty="0" err="1">
              <a:solidFill>
                <a:schemeClr val="tx1"/>
              </a:solidFill>
              <a:latin typeface="Arial Narrow" pitchFamily="34" charset="0"/>
            </a:rPr>
            <a:t>Secr</a:t>
          </a:r>
          <a:endParaRPr lang="en-GB" sz="1100" dirty="0">
            <a:solidFill>
              <a:schemeClr val="tx1"/>
            </a:solidFill>
            <a:latin typeface="Arial Narrow" pitchFamily="34" charset="0"/>
          </a:endParaRPr>
        </a:p>
      </dgm:t>
    </dgm:pt>
    <dgm:pt modelId="{587198B3-11D5-4039-B040-E15F79DA381F}" type="sibTrans" cxnId="{C98EF3D7-4432-47F9-9591-58960D7C5234}">
      <dgm:prSet/>
      <dgm:spPr/>
      <dgm:t>
        <a:bodyPr/>
        <a:lstStyle/>
        <a:p>
          <a:endParaRPr lang="en-US"/>
        </a:p>
      </dgm:t>
    </dgm:pt>
    <dgm:pt modelId="{DDEC7CA6-CE0E-4090-8F46-60D0594D284D}" type="parTrans" cxnId="{C98EF3D7-4432-47F9-9591-58960D7C5234}">
      <dgm:prSet/>
      <dgm:spPr/>
      <dgm:t>
        <a:bodyPr/>
        <a:lstStyle/>
        <a:p>
          <a:endParaRPr lang="en-US"/>
        </a:p>
      </dgm:t>
    </dgm:pt>
    <dgm:pt modelId="{1D6741D8-2F4D-4454-B23D-192A764276D1}">
      <dgm:prSet phldrT="[Text]" custT="1"/>
      <dgm:spPr>
        <a:solidFill>
          <a:schemeClr val="accent3">
            <a:lumMod val="60000"/>
            <a:lumOff val="40000"/>
          </a:schemeClr>
        </a:solidFill>
      </dgm:spPr>
      <dgm:t>
        <a:bodyPr/>
        <a:lstStyle/>
        <a:p>
          <a:pPr marL="317500" indent="-269875">
            <a:buFont typeface="Arial" panose="020B0604020202020204" pitchFamily="34" charset="0"/>
            <a:buChar char="•"/>
            <a:tabLst/>
          </a:pPr>
          <a:r>
            <a:rPr lang="en-GB" sz="1100" dirty="0">
              <a:solidFill>
                <a:schemeClr val="tx1"/>
              </a:solidFill>
              <a:latin typeface="Arial Narrow" pitchFamily="34" charset="0"/>
            </a:rPr>
            <a:t>DD: Red Tape</a:t>
          </a:r>
        </a:p>
      </dgm:t>
    </dgm:pt>
    <dgm:pt modelId="{33A0502E-A6C2-4CC5-84CC-A57D196C200E}" type="sibTrans" cxnId="{6DC936C3-4E31-4CB2-B588-5C9EA04D031F}">
      <dgm:prSet/>
      <dgm:spPr/>
      <dgm:t>
        <a:bodyPr/>
        <a:lstStyle/>
        <a:p>
          <a:endParaRPr lang="en-US"/>
        </a:p>
      </dgm:t>
    </dgm:pt>
    <dgm:pt modelId="{888BA768-9A38-47CE-8231-B1E21E5EEAF7}" type="parTrans" cxnId="{6DC936C3-4E31-4CB2-B588-5C9EA04D031F}">
      <dgm:prSet/>
      <dgm:spPr/>
      <dgm:t>
        <a:bodyPr/>
        <a:lstStyle/>
        <a:p>
          <a:endParaRPr lang="en-US"/>
        </a:p>
      </dgm:t>
    </dgm:pt>
    <dgm:pt modelId="{0FE4319F-5A47-4AE0-A105-600F64270240}">
      <dgm:prSet phldrT="[Text]" custT="1"/>
      <dgm:spPr>
        <a:solidFill>
          <a:schemeClr val="accent3">
            <a:lumMod val="60000"/>
            <a:lumOff val="40000"/>
          </a:schemeClr>
        </a:solidFill>
      </dgm:spPr>
      <dgm:t>
        <a:bodyPr/>
        <a:lstStyle/>
        <a:p>
          <a:pPr marL="317500" indent="-269875">
            <a:buFont typeface="Arial" panose="020B0604020202020204" pitchFamily="34" charset="0"/>
            <a:buChar char="•"/>
            <a:tabLst/>
          </a:pPr>
          <a:r>
            <a:rPr lang="en-GB" sz="1100" dirty="0">
              <a:solidFill>
                <a:schemeClr val="tx1"/>
              </a:solidFill>
              <a:latin typeface="Arial Narrow" pitchFamily="34" charset="0"/>
            </a:rPr>
            <a:t>DD Enter &amp; </a:t>
          </a:r>
          <a:r>
            <a:rPr lang="en-GB" sz="1100" dirty="0" err="1">
              <a:solidFill>
                <a:schemeClr val="tx1"/>
              </a:solidFill>
              <a:latin typeface="Arial Narrow" pitchFamily="34" charset="0"/>
            </a:rPr>
            <a:t>Suppl</a:t>
          </a:r>
          <a:r>
            <a:rPr lang="en-GB" sz="1100" dirty="0">
              <a:solidFill>
                <a:schemeClr val="tx1"/>
              </a:solidFill>
              <a:latin typeface="Arial Narrow" pitchFamily="34" charset="0"/>
            </a:rPr>
            <a:t> </a:t>
          </a:r>
          <a:r>
            <a:rPr lang="en-GB" sz="1100" dirty="0" err="1">
              <a:solidFill>
                <a:schemeClr val="tx1"/>
              </a:solidFill>
              <a:latin typeface="Arial Narrow" pitchFamily="34" charset="0"/>
            </a:rPr>
            <a:t>Dev</a:t>
          </a:r>
          <a:endParaRPr lang="en-GB" sz="1100" dirty="0">
            <a:solidFill>
              <a:schemeClr val="tx1"/>
            </a:solidFill>
            <a:latin typeface="Arial Narrow" pitchFamily="34" charset="0"/>
          </a:endParaRPr>
        </a:p>
      </dgm:t>
    </dgm:pt>
    <dgm:pt modelId="{95D70207-FDEF-42EB-9D1B-E45BDEEDF0DE}" type="sibTrans" cxnId="{4B82AAD0-6B08-40CF-8C5E-CB7712C383A1}">
      <dgm:prSet/>
      <dgm:spPr/>
      <dgm:t>
        <a:bodyPr/>
        <a:lstStyle/>
        <a:p>
          <a:endParaRPr lang="en-US"/>
        </a:p>
      </dgm:t>
    </dgm:pt>
    <dgm:pt modelId="{BBC024F6-667E-4A5B-B892-D5C266E0572E}" type="parTrans" cxnId="{4B82AAD0-6B08-40CF-8C5E-CB7712C383A1}">
      <dgm:prSet/>
      <dgm:spPr/>
      <dgm:t>
        <a:bodyPr/>
        <a:lstStyle/>
        <a:p>
          <a:endParaRPr lang="en-US"/>
        </a:p>
      </dgm:t>
    </dgm:pt>
    <dgm:pt modelId="{5C1BD660-6D92-405B-BDCF-7946E4B3B393}">
      <dgm:prSet phldrT="[Text]" custT="1"/>
      <dgm:spPr>
        <a:solidFill>
          <a:schemeClr val="accent3">
            <a:lumMod val="60000"/>
            <a:lumOff val="40000"/>
          </a:schemeClr>
        </a:solidFill>
      </dgm:spPr>
      <dgm:t>
        <a:bodyPr/>
        <a:lstStyle/>
        <a:p>
          <a:pPr marL="317500" indent="-269875">
            <a:buFont typeface="Arial" panose="020B0604020202020204" pitchFamily="34" charset="0"/>
            <a:buNone/>
            <a:tabLst/>
          </a:pPr>
          <a:r>
            <a:rPr lang="en-GB" sz="1100" dirty="0">
              <a:solidFill>
                <a:schemeClr val="tx1"/>
              </a:solidFill>
              <a:latin typeface="Arial Narrow" pitchFamily="34" charset="0"/>
            </a:rPr>
            <a:t>, </a:t>
          </a:r>
        </a:p>
      </dgm:t>
    </dgm:pt>
    <dgm:pt modelId="{8D1B1556-09C5-46CC-B568-BD20685D94C0}" type="sibTrans" cxnId="{9AAC3E8B-0718-4795-B4B2-B2B0282E4E6E}">
      <dgm:prSet/>
      <dgm:spPr/>
      <dgm:t>
        <a:bodyPr/>
        <a:lstStyle/>
        <a:p>
          <a:endParaRPr lang="en-GB"/>
        </a:p>
      </dgm:t>
    </dgm:pt>
    <dgm:pt modelId="{EC68324C-B11B-41A4-9220-E6E7831CFEB4}" type="parTrans" cxnId="{9AAC3E8B-0718-4795-B4B2-B2B0282E4E6E}">
      <dgm:prSet/>
      <dgm:spPr/>
      <dgm:t>
        <a:bodyPr/>
        <a:lstStyle/>
        <a:p>
          <a:endParaRPr lang="en-GB"/>
        </a:p>
      </dgm:t>
    </dgm:pt>
    <dgm:pt modelId="{A4DDE90B-D80E-4589-ABE6-FEE17A8A3817}">
      <dgm:prSet phldrT="[Text]" custT="1"/>
      <dgm:spPr>
        <a:solidFill>
          <a:schemeClr val="accent3">
            <a:lumMod val="60000"/>
            <a:lumOff val="40000"/>
          </a:schemeClr>
        </a:solidFill>
      </dgm:spPr>
      <dgm:t>
        <a:bodyPr/>
        <a:lstStyle/>
        <a:p>
          <a:pPr marL="0" indent="0">
            <a:buFontTx/>
            <a:buNone/>
          </a:pPr>
          <a:r>
            <a:rPr lang="en-ZA" sz="1100" b="1" u="sng" dirty="0">
              <a:solidFill>
                <a:schemeClr val="tx1"/>
              </a:solidFill>
              <a:latin typeface="Arial Narrow" pitchFamily="34" charset="0"/>
            </a:rPr>
            <a:t>Shortlisting, Interviews, Verifications, Offers Made</a:t>
          </a:r>
          <a:endParaRPr lang="en-GB" sz="1100" u="sng" dirty="0">
            <a:solidFill>
              <a:schemeClr val="tx1"/>
            </a:solidFill>
            <a:latin typeface="Arial Narrow" pitchFamily="34" charset="0"/>
          </a:endParaRPr>
        </a:p>
      </dgm:t>
    </dgm:pt>
    <dgm:pt modelId="{C8F94CE9-2EB0-47D0-9A10-6713626F12CC}" type="sibTrans" cxnId="{D6CE1A5B-AE8B-4044-8448-07A94A44DB1F}">
      <dgm:prSet/>
      <dgm:spPr/>
      <dgm:t>
        <a:bodyPr/>
        <a:lstStyle/>
        <a:p>
          <a:endParaRPr lang="en-GB"/>
        </a:p>
      </dgm:t>
    </dgm:pt>
    <dgm:pt modelId="{C3E83C6E-5409-4D82-813E-EBB55AE389FC}" type="parTrans" cxnId="{D6CE1A5B-AE8B-4044-8448-07A94A44DB1F}">
      <dgm:prSet/>
      <dgm:spPr/>
      <dgm:t>
        <a:bodyPr/>
        <a:lstStyle/>
        <a:p>
          <a:endParaRPr lang="en-GB"/>
        </a:p>
      </dgm:t>
    </dgm:pt>
    <dgm:pt modelId="{240D4B79-186D-4CC8-A2A4-4045E75532E6}">
      <dgm:prSet phldrT="[Text]" custT="1"/>
      <dgm:spPr>
        <a:solidFill>
          <a:schemeClr val="accent3">
            <a:lumMod val="60000"/>
            <a:lumOff val="40000"/>
          </a:schemeClr>
        </a:solidFill>
      </dgm:spPr>
      <dgm:t>
        <a:bodyPr/>
        <a:lstStyle/>
        <a:p>
          <a:pPr marL="0" indent="0"/>
          <a:endParaRPr lang="en-GB" sz="1100" u="sng" dirty="0">
            <a:solidFill>
              <a:schemeClr val="tx1"/>
            </a:solidFill>
            <a:latin typeface="Arial Narrow" pitchFamily="34" charset="0"/>
          </a:endParaRPr>
        </a:p>
      </dgm:t>
    </dgm:pt>
    <dgm:pt modelId="{DE83E04B-B136-4CD9-950C-F176644B806B}" type="sibTrans" cxnId="{6FF015B4-1DB4-4312-B0A2-068E536B129D}">
      <dgm:prSet/>
      <dgm:spPr/>
      <dgm:t>
        <a:bodyPr/>
        <a:lstStyle/>
        <a:p>
          <a:endParaRPr lang="en-GB"/>
        </a:p>
      </dgm:t>
    </dgm:pt>
    <dgm:pt modelId="{BB171D0E-031A-40AA-A779-1171CA8636A9}" type="parTrans" cxnId="{6FF015B4-1DB4-4312-B0A2-068E536B129D}">
      <dgm:prSet/>
      <dgm:spPr/>
      <dgm:t>
        <a:bodyPr/>
        <a:lstStyle/>
        <a:p>
          <a:endParaRPr lang="en-GB"/>
        </a:p>
      </dgm:t>
    </dgm:pt>
    <dgm:pt modelId="{8DA96799-B362-4C88-A66A-0572A8AEC104}">
      <dgm:prSet phldrT="[Text]" custT="1"/>
      <dgm:spPr>
        <a:solidFill>
          <a:schemeClr val="accent3">
            <a:lumMod val="60000"/>
            <a:lumOff val="40000"/>
          </a:schemeClr>
        </a:solidFill>
      </dgm:spPr>
      <dgm:t>
        <a:bodyPr/>
        <a:lstStyle/>
        <a:p>
          <a:pPr marL="114300" indent="0"/>
          <a:r>
            <a:rPr lang="en-GB" sz="1100" b="0" u="none" dirty="0">
              <a:solidFill>
                <a:schemeClr val="tx1"/>
              </a:solidFill>
              <a:latin typeface="Arial Narrow" pitchFamily="34" charset="0"/>
            </a:rPr>
            <a:t> ASD: NIBUS</a:t>
          </a:r>
        </a:p>
      </dgm:t>
    </dgm:pt>
    <dgm:pt modelId="{85D76700-D3CA-4269-9D72-88D52A327731}" type="sibTrans" cxnId="{B0E8ABD0-E851-49D8-84BC-F4B7DE87E302}">
      <dgm:prSet/>
      <dgm:spPr/>
      <dgm:t>
        <a:bodyPr/>
        <a:lstStyle/>
        <a:p>
          <a:endParaRPr lang="en-GB"/>
        </a:p>
      </dgm:t>
    </dgm:pt>
    <dgm:pt modelId="{B76F0059-1538-4FE0-8258-6B497EEFB2CC}" type="parTrans" cxnId="{B0E8ABD0-E851-49D8-84BC-F4B7DE87E302}">
      <dgm:prSet/>
      <dgm:spPr/>
      <dgm:t>
        <a:bodyPr/>
        <a:lstStyle/>
        <a:p>
          <a:endParaRPr lang="en-GB"/>
        </a:p>
      </dgm:t>
    </dgm:pt>
    <dgm:pt modelId="{85E05E3C-757C-4BDB-A59B-8938B5B43F03}">
      <dgm:prSet phldrT="[Text]" custT="1"/>
      <dgm:spPr>
        <a:solidFill>
          <a:schemeClr val="accent3">
            <a:lumMod val="60000"/>
            <a:lumOff val="40000"/>
          </a:schemeClr>
        </a:solidFill>
      </dgm:spPr>
      <dgm:t>
        <a:bodyPr/>
        <a:lstStyle/>
        <a:p>
          <a:pPr marL="114300" indent="0"/>
          <a:r>
            <a:rPr lang="en-GB" sz="1100" b="0" u="none" dirty="0">
              <a:solidFill>
                <a:schemeClr val="tx1"/>
              </a:solidFill>
              <a:latin typeface="Arial Narrow" pitchFamily="34" charset="0"/>
            </a:rPr>
            <a:t> Travel Coordinator</a:t>
          </a:r>
        </a:p>
      </dgm:t>
    </dgm:pt>
    <dgm:pt modelId="{7CAFFB3E-AA83-4340-AAE8-17A1B148085B}" type="sibTrans" cxnId="{5ABB36E2-DCC8-49FF-BB44-26463D9DA9FD}">
      <dgm:prSet/>
      <dgm:spPr/>
      <dgm:t>
        <a:bodyPr/>
        <a:lstStyle/>
        <a:p>
          <a:endParaRPr lang="en-GB"/>
        </a:p>
      </dgm:t>
    </dgm:pt>
    <dgm:pt modelId="{725A96E7-D0BB-410A-A72B-AE6F35F10074}" type="parTrans" cxnId="{5ABB36E2-DCC8-49FF-BB44-26463D9DA9FD}">
      <dgm:prSet/>
      <dgm:spPr/>
      <dgm:t>
        <a:bodyPr/>
        <a:lstStyle/>
        <a:p>
          <a:endParaRPr lang="en-GB"/>
        </a:p>
      </dgm:t>
    </dgm:pt>
    <dgm:pt modelId="{513F6A68-C8EB-499C-831F-DE3296FC3ED8}">
      <dgm:prSet phldrT="[Text]" custT="1"/>
      <dgm:spPr>
        <a:solidFill>
          <a:schemeClr val="accent3">
            <a:lumMod val="60000"/>
            <a:lumOff val="40000"/>
          </a:schemeClr>
        </a:solidFill>
      </dgm:spPr>
      <dgm:t>
        <a:bodyPr/>
        <a:lstStyle/>
        <a:p>
          <a:pPr marL="114300" indent="0"/>
          <a:r>
            <a:rPr lang="en-GB" sz="1100" b="0" u="none" dirty="0">
              <a:solidFill>
                <a:schemeClr val="tx1"/>
              </a:solidFill>
              <a:latin typeface="Arial Narrow" pitchFamily="34" charset="0"/>
            </a:rPr>
            <a:t>Legal Admin Officer</a:t>
          </a:r>
        </a:p>
      </dgm:t>
    </dgm:pt>
    <dgm:pt modelId="{9DC46D76-11D7-41DB-99F2-50F3857ACB58}" type="sibTrans" cxnId="{9F26E0F9-568F-4594-B229-EFCE52A5E485}">
      <dgm:prSet/>
      <dgm:spPr/>
      <dgm:t>
        <a:bodyPr/>
        <a:lstStyle/>
        <a:p>
          <a:endParaRPr lang="en-US"/>
        </a:p>
      </dgm:t>
    </dgm:pt>
    <dgm:pt modelId="{3F80534A-6B9B-4F4F-9668-F654FFA96EE9}" type="parTrans" cxnId="{9F26E0F9-568F-4594-B229-EFCE52A5E485}">
      <dgm:prSet/>
      <dgm:spPr/>
      <dgm:t>
        <a:bodyPr/>
        <a:lstStyle/>
        <a:p>
          <a:endParaRPr lang="en-US"/>
        </a:p>
      </dgm:t>
    </dgm:pt>
    <dgm:pt modelId="{6E32CC85-04EF-47FC-813F-62D34F7D24CD}">
      <dgm:prSet phldrT="[Text]" custT="1"/>
      <dgm:spPr>
        <a:solidFill>
          <a:schemeClr val="accent3">
            <a:lumMod val="60000"/>
            <a:lumOff val="40000"/>
          </a:schemeClr>
        </a:solidFill>
      </dgm:spPr>
      <dgm:t>
        <a:bodyPr/>
        <a:lstStyle/>
        <a:p>
          <a:pPr marL="114300" indent="0"/>
          <a:r>
            <a:rPr lang="en-US" sz="1100" b="0" u="none" dirty="0">
              <a:solidFill>
                <a:schemeClr val="tx1"/>
              </a:solidFill>
              <a:latin typeface="Arial Narrow" pitchFamily="34" charset="0"/>
            </a:rPr>
            <a:t> </a:t>
          </a:r>
          <a:r>
            <a:rPr lang="en-US" sz="1100" b="0" u="none" dirty="0" err="1">
              <a:solidFill>
                <a:schemeClr val="tx1"/>
              </a:solidFill>
              <a:latin typeface="Arial Narrow" pitchFamily="34" charset="0"/>
            </a:rPr>
            <a:t>Snr</a:t>
          </a:r>
          <a:r>
            <a:rPr lang="en-US" sz="1100" b="0" u="none" dirty="0">
              <a:solidFill>
                <a:schemeClr val="tx1"/>
              </a:solidFill>
              <a:latin typeface="Arial Narrow" pitchFamily="34" charset="0"/>
            </a:rPr>
            <a:t> Legal Admin Officer</a:t>
          </a:r>
          <a:endParaRPr lang="en-GB" sz="1100" b="0" u="none" dirty="0">
            <a:solidFill>
              <a:schemeClr val="tx1"/>
            </a:solidFill>
            <a:latin typeface="Arial Narrow" pitchFamily="34" charset="0"/>
          </a:endParaRPr>
        </a:p>
      </dgm:t>
    </dgm:pt>
    <dgm:pt modelId="{757CCE9D-3256-4D06-8038-555E49226CA4}" type="sibTrans" cxnId="{5825C1BF-A9C0-4AA7-AB30-E44C9D052581}">
      <dgm:prSet/>
      <dgm:spPr/>
      <dgm:t>
        <a:bodyPr/>
        <a:lstStyle/>
        <a:p>
          <a:endParaRPr lang="en-GB"/>
        </a:p>
      </dgm:t>
    </dgm:pt>
    <dgm:pt modelId="{A06F9E3B-445C-43DC-A0ED-C9BFEDE67649}" type="parTrans" cxnId="{5825C1BF-A9C0-4AA7-AB30-E44C9D052581}">
      <dgm:prSet/>
      <dgm:spPr/>
      <dgm:t>
        <a:bodyPr/>
        <a:lstStyle/>
        <a:p>
          <a:endParaRPr lang="en-GB"/>
        </a:p>
      </dgm:t>
    </dgm:pt>
    <dgm:pt modelId="{5B5EA034-68B6-4394-A7A5-6C6221A43358}">
      <dgm:prSet phldrT="[Text]" custT="1"/>
      <dgm:spPr>
        <a:solidFill>
          <a:schemeClr val="accent3">
            <a:lumMod val="60000"/>
            <a:lumOff val="40000"/>
          </a:schemeClr>
        </a:solidFill>
      </dgm:spPr>
      <dgm:t>
        <a:bodyPr/>
        <a:lstStyle/>
        <a:p>
          <a:pPr marL="114300" indent="0"/>
          <a:r>
            <a:rPr lang="en-GB" sz="1100" b="0" u="none" dirty="0">
              <a:solidFill>
                <a:schemeClr val="tx1"/>
              </a:solidFill>
              <a:latin typeface="Arial Narrow" pitchFamily="34" charset="0"/>
            </a:rPr>
            <a:t> DD: Red Tape </a:t>
          </a:r>
        </a:p>
      </dgm:t>
    </dgm:pt>
    <dgm:pt modelId="{4B262BA3-36C5-4E9B-987D-24E9BA702097}" type="sibTrans" cxnId="{9B63B704-C700-401E-AB1F-B4CFF73DA71D}">
      <dgm:prSet/>
      <dgm:spPr/>
      <dgm:t>
        <a:bodyPr/>
        <a:lstStyle/>
        <a:p>
          <a:endParaRPr lang="en-ZA"/>
        </a:p>
      </dgm:t>
    </dgm:pt>
    <dgm:pt modelId="{83C929FC-E21C-4AE7-AECF-55BDF732C5AB}" type="parTrans" cxnId="{9B63B704-C700-401E-AB1F-B4CFF73DA71D}">
      <dgm:prSet/>
      <dgm:spPr/>
      <dgm:t>
        <a:bodyPr/>
        <a:lstStyle/>
        <a:p>
          <a:endParaRPr lang="en-ZA"/>
        </a:p>
      </dgm:t>
    </dgm:pt>
    <dgm:pt modelId="{28D75818-1404-44B7-978A-3890AC609CDF}">
      <dgm:prSet phldrT="[Text]" custT="1"/>
      <dgm:spPr>
        <a:solidFill>
          <a:schemeClr val="accent3">
            <a:lumMod val="60000"/>
            <a:lumOff val="40000"/>
          </a:schemeClr>
        </a:solidFill>
      </dgm:spPr>
      <dgm:t>
        <a:bodyPr/>
        <a:lstStyle/>
        <a:p>
          <a:pPr marL="0" indent="0"/>
          <a:r>
            <a:rPr lang="en-ZA" sz="1100" b="1" u="sng">
              <a:solidFill>
                <a:schemeClr val="tx1"/>
              </a:solidFill>
              <a:latin typeface="Arial Narrow" pitchFamily="34" charset="0"/>
            </a:rPr>
            <a:t>Advertised</a:t>
          </a:r>
          <a:endParaRPr lang="en-GB" sz="1100" b="1" u="sng" dirty="0">
            <a:solidFill>
              <a:schemeClr val="tx1"/>
            </a:solidFill>
            <a:latin typeface="Arial Narrow" pitchFamily="34" charset="0"/>
          </a:endParaRPr>
        </a:p>
      </dgm:t>
    </dgm:pt>
    <dgm:pt modelId="{2E25AB72-641F-440B-BDF7-4089D978DC24}" type="sibTrans" cxnId="{D637B8D1-3378-48CB-9306-F9B4B6A05E94}">
      <dgm:prSet/>
      <dgm:spPr/>
      <dgm:t>
        <a:bodyPr/>
        <a:lstStyle/>
        <a:p>
          <a:endParaRPr lang="en-GB"/>
        </a:p>
      </dgm:t>
    </dgm:pt>
    <dgm:pt modelId="{BE05BC6F-0670-431F-9035-606DF261E655}" type="parTrans" cxnId="{D637B8D1-3378-48CB-9306-F9B4B6A05E94}">
      <dgm:prSet/>
      <dgm:spPr/>
      <dgm:t>
        <a:bodyPr/>
        <a:lstStyle/>
        <a:p>
          <a:endParaRPr lang="en-GB"/>
        </a:p>
      </dgm:t>
    </dgm:pt>
    <dgm:pt modelId="{AAAC4F54-CF11-4376-AAD8-32804D13D6C3}">
      <dgm:prSet phldrT="[Text]" custT="1"/>
      <dgm:spPr>
        <a:solidFill>
          <a:schemeClr val="accent3">
            <a:lumMod val="60000"/>
            <a:lumOff val="40000"/>
          </a:schemeClr>
        </a:solidFill>
      </dgm:spPr>
      <dgm:t>
        <a:bodyPr/>
        <a:lstStyle/>
        <a:p>
          <a:pPr marL="0" indent="0">
            <a:buFontTx/>
            <a:buNone/>
          </a:pPr>
          <a:r>
            <a:rPr lang="en-GB" sz="1100" b="1" u="sng" dirty="0">
              <a:solidFill>
                <a:schemeClr val="tx1"/>
              </a:solidFill>
              <a:latin typeface="Arial Narrow" pitchFamily="34" charset="0"/>
            </a:rPr>
            <a:t>Status As At 31 March 2018</a:t>
          </a:r>
        </a:p>
      </dgm:t>
    </dgm:pt>
    <dgm:pt modelId="{B56BD680-0D8A-4576-BE18-FD0DC6293C83}" type="sibTrans" cxnId="{8928EC2D-BEF2-4C14-B2DE-A88C0101277F}">
      <dgm:prSet/>
      <dgm:spPr/>
      <dgm:t>
        <a:bodyPr/>
        <a:lstStyle/>
        <a:p>
          <a:endParaRPr lang="en-ZA"/>
        </a:p>
      </dgm:t>
    </dgm:pt>
    <dgm:pt modelId="{839710E4-7B10-4A9E-A808-D92771781417}" type="parTrans" cxnId="{8928EC2D-BEF2-4C14-B2DE-A88C0101277F}">
      <dgm:prSet/>
      <dgm:spPr/>
      <dgm:t>
        <a:bodyPr/>
        <a:lstStyle/>
        <a:p>
          <a:endParaRPr lang="en-ZA"/>
        </a:p>
      </dgm:t>
    </dgm:pt>
    <dgm:pt modelId="{F099616A-B4FF-4A46-A263-958A65EDFF49}">
      <dgm:prSet custT="1"/>
      <dgm:spPr>
        <a:solidFill>
          <a:schemeClr val="accent3">
            <a:lumMod val="60000"/>
            <a:lumOff val="40000"/>
          </a:schemeClr>
        </a:solidFill>
      </dgm:spPr>
      <dgm:t>
        <a:bodyPr/>
        <a:lstStyle/>
        <a:p>
          <a:pPr marL="114300" indent="0"/>
          <a:r>
            <a:rPr lang="en-GB" sz="1200" b="0" i="0" u="none" dirty="0">
              <a:solidFill>
                <a:schemeClr val="tx1"/>
              </a:solidFill>
              <a:latin typeface="Arial Narrow" pitchFamily="34" charset="0"/>
            </a:rPr>
            <a:t>PLO</a:t>
          </a:r>
          <a:endParaRPr lang="en-GB" sz="1200" dirty="0">
            <a:solidFill>
              <a:schemeClr val="tx1"/>
            </a:solidFill>
            <a:latin typeface="Arial Narrow" pitchFamily="34" charset="0"/>
          </a:endParaRPr>
        </a:p>
      </dgm:t>
    </dgm:pt>
    <dgm:pt modelId="{38769DDC-3796-47D3-AE6F-45EF02D0197B}" type="parTrans" cxnId="{46215D7D-D05F-4411-818C-AD9183E9275C}">
      <dgm:prSet/>
      <dgm:spPr/>
      <dgm:t>
        <a:bodyPr/>
        <a:lstStyle/>
        <a:p>
          <a:endParaRPr lang="en-ZA"/>
        </a:p>
      </dgm:t>
    </dgm:pt>
    <dgm:pt modelId="{99AA8082-9AF9-46B9-94FA-D6C60CC174B7}" type="sibTrans" cxnId="{46215D7D-D05F-4411-818C-AD9183E9275C}">
      <dgm:prSet/>
      <dgm:spPr/>
      <dgm:t>
        <a:bodyPr/>
        <a:lstStyle/>
        <a:p>
          <a:endParaRPr lang="en-ZA"/>
        </a:p>
      </dgm:t>
    </dgm:pt>
    <dgm:pt modelId="{25F12874-FD5A-4FA2-A3BC-4FB543CC496F}">
      <dgm:prSet custT="1"/>
      <dgm:spPr>
        <a:solidFill>
          <a:schemeClr val="accent3">
            <a:lumMod val="60000"/>
            <a:lumOff val="40000"/>
          </a:schemeClr>
        </a:solidFill>
      </dgm:spPr>
      <dgm:t>
        <a:bodyPr/>
        <a:lstStyle/>
        <a:p>
          <a:pPr marL="114300" indent="0"/>
          <a:r>
            <a:rPr lang="en-GB" sz="1200" b="0" i="0" u="none" dirty="0">
              <a:solidFill>
                <a:schemeClr val="tx1"/>
              </a:solidFill>
              <a:latin typeface="Arial Narrow" pitchFamily="34" charset="0"/>
            </a:rPr>
            <a:t>DD: NIBUS                      </a:t>
          </a:r>
          <a:endParaRPr lang="en-GB" sz="1200" dirty="0">
            <a:solidFill>
              <a:schemeClr val="tx1"/>
            </a:solidFill>
            <a:latin typeface="Arial Narrow" pitchFamily="34" charset="0"/>
          </a:endParaRPr>
        </a:p>
      </dgm:t>
    </dgm:pt>
    <dgm:pt modelId="{B843BBCA-82E8-4B1F-958B-025AD0A7E26A}" type="parTrans" cxnId="{291A8B44-9625-4129-909C-6FB584A4F73E}">
      <dgm:prSet/>
      <dgm:spPr/>
      <dgm:t>
        <a:bodyPr/>
        <a:lstStyle/>
        <a:p>
          <a:endParaRPr lang="en-ZA"/>
        </a:p>
      </dgm:t>
    </dgm:pt>
    <dgm:pt modelId="{399EAAF6-879D-418A-AC8F-DB6D4820F282}" type="sibTrans" cxnId="{291A8B44-9625-4129-909C-6FB584A4F73E}">
      <dgm:prSet/>
      <dgm:spPr/>
      <dgm:t>
        <a:bodyPr/>
        <a:lstStyle/>
        <a:p>
          <a:endParaRPr lang="en-ZA"/>
        </a:p>
      </dgm:t>
    </dgm:pt>
    <dgm:pt modelId="{FC828219-530B-43ED-9DA3-3D4FCC096097}">
      <dgm:prSet phldrT="[Text]" custT="1"/>
      <dgm:spPr>
        <a:solidFill>
          <a:schemeClr val="accent3">
            <a:lumMod val="60000"/>
            <a:lumOff val="40000"/>
          </a:schemeClr>
        </a:solidFill>
      </dgm:spPr>
      <dgm:t>
        <a:bodyPr/>
        <a:lstStyle/>
        <a:p>
          <a:r>
            <a:rPr lang="en-GB" sz="1200" dirty="0">
              <a:solidFill>
                <a:schemeClr val="tx1"/>
              </a:solidFill>
              <a:latin typeface="Arial Narrow" pitchFamily="34" charset="0"/>
            </a:rPr>
            <a:t>Senior State Acc</a:t>
          </a:r>
        </a:p>
      </dgm:t>
    </dgm:pt>
    <dgm:pt modelId="{4753A918-7947-4A3C-9516-C4017DEADA42}" type="parTrans" cxnId="{8C49229B-6358-4556-AFFE-E1C9C2F8E16A}">
      <dgm:prSet/>
      <dgm:spPr/>
      <dgm:t>
        <a:bodyPr/>
        <a:lstStyle/>
        <a:p>
          <a:endParaRPr lang="en-ZA"/>
        </a:p>
      </dgm:t>
    </dgm:pt>
    <dgm:pt modelId="{9E1A69EA-728E-4B4B-91B6-D911B93E92C3}" type="sibTrans" cxnId="{8C49229B-6358-4556-AFFE-E1C9C2F8E16A}">
      <dgm:prSet/>
      <dgm:spPr/>
      <dgm:t>
        <a:bodyPr/>
        <a:lstStyle/>
        <a:p>
          <a:endParaRPr lang="en-ZA"/>
        </a:p>
      </dgm:t>
    </dgm:pt>
    <dgm:pt modelId="{E8CA41B5-F3DE-4996-8961-538DF65E57EB}">
      <dgm:prSet phldrT="[Text]" custT="1"/>
      <dgm:spPr>
        <a:solidFill>
          <a:schemeClr val="accent3">
            <a:lumMod val="60000"/>
            <a:lumOff val="40000"/>
          </a:schemeClr>
        </a:solidFill>
      </dgm:spPr>
      <dgm:t>
        <a:bodyPr/>
        <a:lstStyle/>
        <a:p>
          <a:endParaRPr lang="en-GB" sz="1200" dirty="0">
            <a:solidFill>
              <a:schemeClr val="tx1"/>
            </a:solidFill>
            <a:latin typeface="Arial Narrow" pitchFamily="34" charset="0"/>
          </a:endParaRPr>
        </a:p>
      </dgm:t>
    </dgm:pt>
    <dgm:pt modelId="{D837D283-485A-4D6D-9F3A-D884C90E86F4}" type="parTrans" cxnId="{DBEFCB31-FA36-48CE-ABE3-67DDD7777C0D}">
      <dgm:prSet/>
      <dgm:spPr/>
      <dgm:t>
        <a:bodyPr/>
        <a:lstStyle/>
        <a:p>
          <a:endParaRPr lang="en-ZA"/>
        </a:p>
      </dgm:t>
    </dgm:pt>
    <dgm:pt modelId="{1931E00E-D942-4231-A39C-06A2B33542B5}" type="sibTrans" cxnId="{DBEFCB31-FA36-48CE-ABE3-67DDD7777C0D}">
      <dgm:prSet/>
      <dgm:spPr/>
      <dgm:t>
        <a:bodyPr/>
        <a:lstStyle/>
        <a:p>
          <a:endParaRPr lang="en-ZA"/>
        </a:p>
      </dgm:t>
    </dgm:pt>
    <dgm:pt modelId="{995327F1-5118-4931-8B01-DDD927532725}">
      <dgm:prSet phldrT="[Text]" custT="1"/>
      <dgm:spPr>
        <a:solidFill>
          <a:schemeClr val="accent3">
            <a:lumMod val="60000"/>
            <a:lumOff val="40000"/>
          </a:schemeClr>
        </a:solidFill>
      </dgm:spPr>
      <dgm:t>
        <a:bodyPr/>
        <a:lstStyle/>
        <a:p>
          <a:pPr>
            <a:buFontTx/>
            <a:buNone/>
          </a:pPr>
          <a:r>
            <a:rPr lang="en-ZA" sz="1200" b="1" u="sng" dirty="0">
              <a:solidFill>
                <a:schemeClr val="tx1"/>
              </a:solidFill>
              <a:latin typeface="Arial Narrow" pitchFamily="34" charset="0"/>
            </a:rPr>
            <a:t>February</a:t>
          </a:r>
          <a:endParaRPr lang="en-GB" sz="1200" b="1" u="sng" dirty="0">
            <a:solidFill>
              <a:schemeClr val="tx1"/>
            </a:solidFill>
            <a:latin typeface="Arial Narrow" pitchFamily="34" charset="0"/>
          </a:endParaRPr>
        </a:p>
      </dgm:t>
    </dgm:pt>
    <dgm:pt modelId="{373CC12E-6674-400C-9F67-AB59BA639447}" type="parTrans" cxnId="{7F5FF506-DB66-421D-8D4F-A45A68DFAB81}">
      <dgm:prSet/>
      <dgm:spPr/>
      <dgm:t>
        <a:bodyPr/>
        <a:lstStyle/>
        <a:p>
          <a:endParaRPr lang="en-ZA"/>
        </a:p>
      </dgm:t>
    </dgm:pt>
    <dgm:pt modelId="{C35EEC30-195C-488A-B432-187587EDE6B3}" type="sibTrans" cxnId="{7F5FF506-DB66-421D-8D4F-A45A68DFAB81}">
      <dgm:prSet/>
      <dgm:spPr/>
      <dgm:t>
        <a:bodyPr/>
        <a:lstStyle/>
        <a:p>
          <a:endParaRPr lang="en-ZA"/>
        </a:p>
      </dgm:t>
    </dgm:pt>
    <dgm:pt modelId="{B1C8879B-20E7-4CB8-AF66-1B35DA9D790E}">
      <dgm:prSet phldrT="[Text]" custT="1"/>
      <dgm:spPr>
        <a:solidFill>
          <a:schemeClr val="accent3">
            <a:lumMod val="60000"/>
            <a:lumOff val="40000"/>
          </a:schemeClr>
        </a:solidFill>
      </dgm:spPr>
      <dgm:t>
        <a:bodyPr/>
        <a:lstStyle/>
        <a:p>
          <a:r>
            <a:rPr lang="en-ZA" sz="1200" dirty="0">
              <a:solidFill>
                <a:schemeClr val="tx1"/>
              </a:solidFill>
              <a:latin typeface="Arial Narrow" pitchFamily="34" charset="0"/>
            </a:rPr>
            <a:t>Intern (LED)</a:t>
          </a:r>
          <a:endParaRPr lang="en-GB" sz="1200" b="1" u="sng" dirty="0">
            <a:solidFill>
              <a:schemeClr val="tx1"/>
            </a:solidFill>
            <a:latin typeface="Arial Narrow" pitchFamily="34" charset="0"/>
          </a:endParaRPr>
        </a:p>
      </dgm:t>
    </dgm:pt>
    <dgm:pt modelId="{200DE2C0-5841-4138-9F2D-01724C5D5E0A}" type="parTrans" cxnId="{2F400BD4-C338-46DB-9C56-E8F6043759DC}">
      <dgm:prSet/>
      <dgm:spPr/>
      <dgm:t>
        <a:bodyPr/>
        <a:lstStyle/>
        <a:p>
          <a:endParaRPr lang="en-ZA"/>
        </a:p>
      </dgm:t>
    </dgm:pt>
    <dgm:pt modelId="{F8EA03C7-F52F-40DD-ADEA-4B339A0F8650}" type="sibTrans" cxnId="{2F400BD4-C338-46DB-9C56-E8F6043759DC}">
      <dgm:prSet/>
      <dgm:spPr/>
      <dgm:t>
        <a:bodyPr/>
        <a:lstStyle/>
        <a:p>
          <a:endParaRPr lang="en-ZA"/>
        </a:p>
      </dgm:t>
    </dgm:pt>
    <dgm:pt modelId="{6840E7CC-C9F4-4A3B-86F6-11C3316777A1}">
      <dgm:prSet phldrT="[Text]" custT="1"/>
      <dgm:spPr>
        <a:solidFill>
          <a:schemeClr val="accent3">
            <a:lumMod val="60000"/>
            <a:lumOff val="40000"/>
          </a:schemeClr>
        </a:solidFill>
      </dgm:spPr>
      <dgm:t>
        <a:bodyPr/>
        <a:lstStyle/>
        <a:p>
          <a:pPr>
            <a:buFontTx/>
            <a:buNone/>
          </a:pPr>
          <a:r>
            <a:rPr lang="en-ZA" sz="1200" b="1" u="sng" dirty="0">
              <a:solidFill>
                <a:schemeClr val="tx1"/>
              </a:solidFill>
              <a:latin typeface="Arial Narrow" pitchFamily="34" charset="0"/>
            </a:rPr>
            <a:t>MARCH</a:t>
          </a:r>
          <a:endParaRPr lang="en-GB" sz="1200" b="1" u="sng" dirty="0">
            <a:solidFill>
              <a:schemeClr val="tx1"/>
            </a:solidFill>
            <a:latin typeface="Arial Narrow" pitchFamily="34" charset="0"/>
          </a:endParaRPr>
        </a:p>
      </dgm:t>
    </dgm:pt>
    <dgm:pt modelId="{16A8A8A4-B981-47F2-B834-04C8AC6B028E}" type="parTrans" cxnId="{35D960E5-ABFD-4578-8FB1-4A2B18C9A354}">
      <dgm:prSet/>
      <dgm:spPr/>
      <dgm:t>
        <a:bodyPr/>
        <a:lstStyle/>
        <a:p>
          <a:endParaRPr lang="en-ZA"/>
        </a:p>
      </dgm:t>
    </dgm:pt>
    <dgm:pt modelId="{AA236A96-1355-42C5-9CE3-272BAB9C5BCC}" type="sibTrans" cxnId="{35D960E5-ABFD-4578-8FB1-4A2B18C9A354}">
      <dgm:prSet/>
      <dgm:spPr/>
      <dgm:t>
        <a:bodyPr/>
        <a:lstStyle/>
        <a:p>
          <a:endParaRPr lang="en-ZA"/>
        </a:p>
      </dgm:t>
    </dgm:pt>
    <dgm:pt modelId="{43269A13-EA0F-482C-B0D6-186E6278DDD1}">
      <dgm:prSet phldrT="[Text]" custT="1"/>
      <dgm:spPr>
        <a:solidFill>
          <a:schemeClr val="accent3">
            <a:lumMod val="60000"/>
            <a:lumOff val="40000"/>
          </a:schemeClr>
        </a:solidFill>
      </dgm:spPr>
      <dgm:t>
        <a:bodyPr/>
        <a:lstStyle/>
        <a:p>
          <a:r>
            <a:rPr lang="en-GB" sz="1200" b="0" u="none" dirty="0">
              <a:solidFill>
                <a:schemeClr val="tx1"/>
              </a:solidFill>
              <a:latin typeface="Arial Narrow" pitchFamily="34" charset="0"/>
            </a:rPr>
            <a:t>None</a:t>
          </a:r>
        </a:p>
      </dgm:t>
    </dgm:pt>
    <dgm:pt modelId="{CE04C640-9F4F-4661-8989-F2FCA4EC7C09}" type="parTrans" cxnId="{ABFD02C8-49D6-4850-B3BB-AB9E5B24BD3C}">
      <dgm:prSet/>
      <dgm:spPr/>
      <dgm:t>
        <a:bodyPr/>
        <a:lstStyle/>
        <a:p>
          <a:endParaRPr lang="en-ZA"/>
        </a:p>
      </dgm:t>
    </dgm:pt>
    <dgm:pt modelId="{1C518FD4-D411-40BD-8EDA-68340E93A799}" type="sibTrans" cxnId="{ABFD02C8-49D6-4850-B3BB-AB9E5B24BD3C}">
      <dgm:prSet/>
      <dgm:spPr/>
      <dgm:t>
        <a:bodyPr/>
        <a:lstStyle/>
        <a:p>
          <a:endParaRPr lang="en-ZA"/>
        </a:p>
      </dgm:t>
    </dgm:pt>
    <dgm:pt modelId="{DE6A8FEC-986B-4DC8-B379-08066380F722}">
      <dgm:prSet phldrT="[Text]" custT="1"/>
      <dgm:spPr>
        <a:solidFill>
          <a:schemeClr val="accent3">
            <a:lumMod val="60000"/>
            <a:lumOff val="40000"/>
          </a:schemeClr>
        </a:solidFill>
      </dgm:spPr>
      <dgm:t>
        <a:bodyPr/>
        <a:lstStyle/>
        <a:p>
          <a:pPr>
            <a:buFontTx/>
            <a:buNone/>
          </a:pPr>
          <a:r>
            <a:rPr lang="en-ZA" sz="1200" b="1" u="sng">
              <a:solidFill>
                <a:schemeClr val="tx1"/>
              </a:solidFill>
              <a:latin typeface="Arial Narrow" pitchFamily="34" charset="0"/>
            </a:rPr>
            <a:t>January</a:t>
          </a:r>
          <a:endParaRPr lang="en-ZA" sz="1200" dirty="0">
            <a:solidFill>
              <a:schemeClr val="tx1"/>
            </a:solidFill>
          </a:endParaRPr>
        </a:p>
      </dgm:t>
    </dgm:pt>
    <dgm:pt modelId="{79A823F6-3BB3-41A5-8C3F-EA410F35EFB4}" type="sibTrans" cxnId="{42A990A3-FFA8-4B83-98EE-6E842907C197}">
      <dgm:prSet/>
      <dgm:spPr/>
      <dgm:t>
        <a:bodyPr/>
        <a:lstStyle/>
        <a:p>
          <a:endParaRPr lang="en-ZA"/>
        </a:p>
      </dgm:t>
    </dgm:pt>
    <dgm:pt modelId="{6EF922E4-083F-4E4C-88E8-43399EE5E4BE}" type="parTrans" cxnId="{42A990A3-FFA8-4B83-98EE-6E842907C197}">
      <dgm:prSet/>
      <dgm:spPr/>
      <dgm:t>
        <a:bodyPr/>
        <a:lstStyle/>
        <a:p>
          <a:endParaRPr lang="en-ZA"/>
        </a:p>
      </dgm:t>
    </dgm:pt>
    <dgm:pt modelId="{81C99024-0C10-4F67-90AD-664133510349}">
      <dgm:prSet phldrT="[Text]" custT="1"/>
      <dgm:spPr/>
      <dgm:t>
        <a:bodyPr/>
        <a:lstStyle/>
        <a:p>
          <a:pPr marL="0" indent="0"/>
          <a:endParaRPr lang="en-GB" sz="1200" b="1" u="sng" dirty="0">
            <a:solidFill>
              <a:schemeClr val="tx1"/>
            </a:solidFill>
            <a:latin typeface="Arial Narrow" pitchFamily="34" charset="0"/>
          </a:endParaRPr>
        </a:p>
      </dgm:t>
    </dgm:pt>
    <dgm:pt modelId="{4DD33D05-DB61-44BB-B116-16B5A089E6A3}" type="sibTrans" cxnId="{31850CFE-9171-4749-92F6-6BAE4014EEEB}">
      <dgm:prSet/>
      <dgm:spPr/>
      <dgm:t>
        <a:bodyPr/>
        <a:lstStyle/>
        <a:p>
          <a:endParaRPr lang="en-GB"/>
        </a:p>
      </dgm:t>
    </dgm:pt>
    <dgm:pt modelId="{90CF6226-0CAB-4150-B9BF-60B30D18C1FB}" type="parTrans" cxnId="{31850CFE-9171-4749-92F6-6BAE4014EEEB}">
      <dgm:prSet/>
      <dgm:spPr/>
      <dgm:t>
        <a:bodyPr/>
        <a:lstStyle/>
        <a:p>
          <a:endParaRPr lang="en-GB"/>
        </a:p>
      </dgm:t>
    </dgm:pt>
    <dgm:pt modelId="{0031442E-E6DB-46D4-A674-B7FE0B00CA74}">
      <dgm:prSet phldrT="[Text]" custT="1"/>
      <dgm:spPr>
        <a:solidFill>
          <a:schemeClr val="accent3">
            <a:lumMod val="60000"/>
            <a:lumOff val="40000"/>
          </a:schemeClr>
        </a:solidFill>
      </dgm:spPr>
      <dgm:t>
        <a:bodyPr/>
        <a:lstStyle/>
        <a:p>
          <a:r>
            <a:rPr lang="en-GB" sz="1200" b="0" u="none" dirty="0">
              <a:solidFill>
                <a:schemeClr val="tx1"/>
              </a:solidFill>
              <a:latin typeface="Arial Narrow" pitchFamily="34" charset="0"/>
            </a:rPr>
            <a:t>Receptionist</a:t>
          </a:r>
        </a:p>
      </dgm:t>
    </dgm:pt>
    <dgm:pt modelId="{4A1A4C9B-C019-4D76-9B3F-F0F8B33ABA2A}" type="parTrans" cxnId="{ED50C509-FFD2-431F-902A-C0B2CAB30311}">
      <dgm:prSet/>
      <dgm:spPr/>
      <dgm:t>
        <a:bodyPr/>
        <a:lstStyle/>
        <a:p>
          <a:endParaRPr lang="en-US"/>
        </a:p>
      </dgm:t>
    </dgm:pt>
    <dgm:pt modelId="{AB8E53E6-F14B-4CB1-9C00-1E11565E2A31}" type="sibTrans" cxnId="{ED50C509-FFD2-431F-902A-C0B2CAB30311}">
      <dgm:prSet/>
      <dgm:spPr/>
      <dgm:t>
        <a:bodyPr/>
        <a:lstStyle/>
        <a:p>
          <a:endParaRPr lang="en-US"/>
        </a:p>
      </dgm:t>
    </dgm:pt>
    <dgm:pt modelId="{C999A231-EBB2-48A7-AA5E-0AAECD44F51B}">
      <dgm:prSet phldrT="[Text]" custT="1"/>
      <dgm:spPr>
        <a:solidFill>
          <a:schemeClr val="accent3">
            <a:lumMod val="60000"/>
            <a:lumOff val="40000"/>
          </a:schemeClr>
        </a:solidFill>
      </dgm:spPr>
      <dgm:t>
        <a:bodyPr/>
        <a:lstStyle/>
        <a:p>
          <a:r>
            <a:rPr lang="en-GB" sz="1200" b="0" u="none" dirty="0">
              <a:solidFill>
                <a:schemeClr val="tx1"/>
              </a:solidFill>
              <a:latin typeface="Arial Narrow" pitchFamily="34" charset="0"/>
            </a:rPr>
            <a:t>One candidate declined the offer. The candidate wanted an  additional notch which the Department could not agree to </a:t>
          </a:r>
          <a:endParaRPr lang="en-GB" sz="1200" b="1" u="sng" dirty="0">
            <a:solidFill>
              <a:schemeClr val="tx1"/>
            </a:solidFill>
            <a:latin typeface="Arial Narrow" pitchFamily="34" charset="0"/>
          </a:endParaRPr>
        </a:p>
      </dgm:t>
    </dgm:pt>
    <dgm:pt modelId="{E4AD3708-6012-4539-960A-60B746B55684}" type="sibTrans" cxnId="{8391A26D-32A5-4F32-9597-71EA60E8BC71}">
      <dgm:prSet/>
      <dgm:spPr/>
      <dgm:t>
        <a:bodyPr/>
        <a:lstStyle/>
        <a:p>
          <a:endParaRPr lang="en-ZA"/>
        </a:p>
      </dgm:t>
    </dgm:pt>
    <dgm:pt modelId="{D716483A-A36C-4998-A7AB-6E279A434CED}" type="parTrans" cxnId="{8391A26D-32A5-4F32-9597-71EA60E8BC71}">
      <dgm:prSet/>
      <dgm:spPr/>
      <dgm:t>
        <a:bodyPr/>
        <a:lstStyle/>
        <a:p>
          <a:endParaRPr lang="en-ZA"/>
        </a:p>
      </dgm:t>
    </dgm:pt>
    <dgm:pt modelId="{45401430-D34E-D74C-AB9D-66465FE9D56E}">
      <dgm:prSet phldrT="[Text]" custT="1"/>
      <dgm:spPr>
        <a:solidFill>
          <a:schemeClr val="accent3">
            <a:lumMod val="60000"/>
            <a:lumOff val="40000"/>
          </a:schemeClr>
        </a:solidFill>
      </dgm:spPr>
      <dgm:t>
        <a:bodyPr/>
        <a:lstStyle/>
        <a:p>
          <a:endParaRPr lang="en-GB" sz="1200" b="1" u="sng" dirty="0">
            <a:solidFill>
              <a:schemeClr val="tx1"/>
            </a:solidFill>
            <a:latin typeface="Arial Narrow" pitchFamily="34" charset="0"/>
          </a:endParaRPr>
        </a:p>
      </dgm:t>
    </dgm:pt>
    <dgm:pt modelId="{5B1354AC-309A-E145-98D5-B3CF38C0359F}" type="parTrans" cxnId="{FC84B57A-745B-7346-92EB-A5E1E8D6B992}">
      <dgm:prSet/>
      <dgm:spPr/>
      <dgm:t>
        <a:bodyPr/>
        <a:lstStyle/>
        <a:p>
          <a:endParaRPr lang="en-US"/>
        </a:p>
      </dgm:t>
    </dgm:pt>
    <dgm:pt modelId="{AF7B57FB-4AE6-8642-9CEB-3EFDDE821DD6}" type="sibTrans" cxnId="{FC84B57A-745B-7346-92EB-A5E1E8D6B992}">
      <dgm:prSet/>
      <dgm:spPr/>
      <dgm:t>
        <a:bodyPr/>
        <a:lstStyle/>
        <a:p>
          <a:endParaRPr lang="en-US"/>
        </a:p>
      </dgm:t>
    </dgm:pt>
    <dgm:pt modelId="{B3BCFBEB-A5AB-674C-800E-E9F2B5E5F3C3}">
      <dgm:prSet phldrT="[Text]" custT="1"/>
      <dgm:spPr>
        <a:solidFill>
          <a:schemeClr val="accent3">
            <a:lumMod val="60000"/>
            <a:lumOff val="40000"/>
          </a:schemeClr>
        </a:solidFill>
      </dgm:spPr>
      <dgm:t>
        <a:bodyPr/>
        <a:lstStyle/>
        <a:p>
          <a:pPr marL="317500" indent="-269875">
            <a:buFont typeface="Arial" panose="020B0604020202020204" pitchFamily="34" charset="0"/>
            <a:buChar char="•"/>
            <a:tabLst/>
          </a:pPr>
          <a:r>
            <a:rPr lang="en-GB" sz="1100" dirty="0">
              <a:solidFill>
                <a:schemeClr val="tx1"/>
              </a:solidFill>
              <a:latin typeface="Arial Narrow" pitchFamily="34" charset="0"/>
            </a:rPr>
            <a:t>Director: Market Access </a:t>
          </a:r>
        </a:p>
      </dgm:t>
    </dgm:pt>
    <dgm:pt modelId="{D413DDFF-C950-8448-B197-B85600AB73A9}" type="parTrans" cxnId="{4E75D576-3F8B-6C4F-B3FE-4567CF881A61}">
      <dgm:prSet/>
      <dgm:spPr/>
      <dgm:t>
        <a:bodyPr/>
        <a:lstStyle/>
        <a:p>
          <a:endParaRPr lang="en-US"/>
        </a:p>
      </dgm:t>
    </dgm:pt>
    <dgm:pt modelId="{5FDDEB6B-18A0-234B-8CFF-1B7CC68ECFCA}" type="sibTrans" cxnId="{4E75D576-3F8B-6C4F-B3FE-4567CF881A61}">
      <dgm:prSet/>
      <dgm:spPr/>
      <dgm:t>
        <a:bodyPr/>
        <a:lstStyle/>
        <a:p>
          <a:endParaRPr lang="en-US"/>
        </a:p>
      </dgm:t>
    </dgm:pt>
    <dgm:pt modelId="{A10ED8DA-AE23-D94E-AE75-F12F05EC71BE}">
      <dgm:prSet phldrT="[Text]" custT="1"/>
      <dgm:spPr>
        <a:solidFill>
          <a:schemeClr val="accent3">
            <a:lumMod val="60000"/>
            <a:lumOff val="40000"/>
          </a:schemeClr>
        </a:solidFill>
      </dgm:spPr>
      <dgm:t>
        <a:bodyPr/>
        <a:lstStyle/>
        <a:p>
          <a:pPr marL="0" indent="0">
            <a:buFontTx/>
            <a:buNone/>
          </a:pPr>
          <a:endParaRPr lang="en-GB" sz="1100" u="sng" dirty="0">
            <a:solidFill>
              <a:schemeClr val="tx1"/>
            </a:solidFill>
            <a:latin typeface="Arial Narrow" pitchFamily="34" charset="0"/>
          </a:endParaRPr>
        </a:p>
      </dgm:t>
    </dgm:pt>
    <dgm:pt modelId="{6BBB72E9-A386-354D-ACF9-EE77681CBF5E}" type="parTrans" cxnId="{AD49AEF0-833E-694B-B9E8-108FFEA4D354}">
      <dgm:prSet/>
      <dgm:spPr/>
      <dgm:t>
        <a:bodyPr/>
        <a:lstStyle/>
        <a:p>
          <a:endParaRPr lang="en-US"/>
        </a:p>
      </dgm:t>
    </dgm:pt>
    <dgm:pt modelId="{038F5AED-B05D-C24D-B07B-B9FE9411BD57}" type="sibTrans" cxnId="{AD49AEF0-833E-694B-B9E8-108FFEA4D354}">
      <dgm:prSet/>
      <dgm:spPr/>
      <dgm:t>
        <a:bodyPr/>
        <a:lstStyle/>
        <a:p>
          <a:endParaRPr lang="en-US"/>
        </a:p>
      </dgm:t>
    </dgm:pt>
    <dgm:pt modelId="{71BCCE85-3140-3E4A-B5FA-505F793E7B50}">
      <dgm:prSet phldrT="[Text]" custT="1"/>
      <dgm:spPr>
        <a:solidFill>
          <a:schemeClr val="accent3">
            <a:lumMod val="60000"/>
            <a:lumOff val="40000"/>
          </a:schemeClr>
        </a:solidFill>
      </dgm:spPr>
      <dgm:t>
        <a:bodyPr/>
        <a:lstStyle/>
        <a:p>
          <a:pPr marL="0" indent="0">
            <a:buFontTx/>
            <a:buNone/>
          </a:pPr>
          <a:endParaRPr lang="en-GB" sz="1100" u="sng" dirty="0">
            <a:solidFill>
              <a:schemeClr val="tx1"/>
            </a:solidFill>
            <a:latin typeface="Arial Narrow" pitchFamily="34" charset="0"/>
          </a:endParaRPr>
        </a:p>
      </dgm:t>
    </dgm:pt>
    <dgm:pt modelId="{97CF4E4E-4AB9-BC4B-A2D8-ADAE6D861DF4}" type="parTrans" cxnId="{E64AD9A4-B5C6-8344-AA4A-42CD1CCBDB57}">
      <dgm:prSet/>
      <dgm:spPr/>
      <dgm:t>
        <a:bodyPr/>
        <a:lstStyle/>
        <a:p>
          <a:endParaRPr lang="en-US"/>
        </a:p>
      </dgm:t>
    </dgm:pt>
    <dgm:pt modelId="{8605462B-126F-E04B-AD95-B0888DE93970}" type="sibTrans" cxnId="{E64AD9A4-B5C6-8344-AA4A-42CD1CCBDB57}">
      <dgm:prSet/>
      <dgm:spPr/>
      <dgm:t>
        <a:bodyPr/>
        <a:lstStyle/>
        <a:p>
          <a:endParaRPr lang="en-US"/>
        </a:p>
      </dgm:t>
    </dgm:pt>
    <dgm:pt modelId="{217BFC80-821E-4067-8DFD-6A87954F9CCF}" type="pres">
      <dgm:prSet presAssocID="{945B7AB4-5305-4EA2-9322-FAB6BCC05C14}" presName="linearFlow" presStyleCnt="0">
        <dgm:presLayoutVars>
          <dgm:dir/>
          <dgm:animLvl val="lvl"/>
          <dgm:resizeHandles/>
        </dgm:presLayoutVars>
      </dgm:prSet>
      <dgm:spPr/>
      <dgm:t>
        <a:bodyPr/>
        <a:lstStyle/>
        <a:p>
          <a:endParaRPr lang="en-US"/>
        </a:p>
      </dgm:t>
    </dgm:pt>
    <dgm:pt modelId="{0590034B-F800-4EDB-B072-B9CE2046E4E7}" type="pres">
      <dgm:prSet presAssocID="{D6374CBC-CC11-43F2-A653-E58B0C6A7EC0}" presName="compositeNode" presStyleCnt="0">
        <dgm:presLayoutVars>
          <dgm:bulletEnabled val="1"/>
        </dgm:presLayoutVars>
      </dgm:prSet>
      <dgm:spPr/>
    </dgm:pt>
    <dgm:pt modelId="{F7BB3B76-D534-4EF9-AC62-821BD855BA6A}" type="pres">
      <dgm:prSet presAssocID="{D6374CBC-CC11-43F2-A653-E58B0C6A7EC0}" presName="image" presStyleLbl="fgImgPlace1" presStyleIdx="0" presStyleCnt="3" custLinFactNeighborY="6004"/>
      <dgm:spPr>
        <a:prstGeom prst="ellipse">
          <a:avLst/>
        </a:prstGeom>
        <a:blipFill rotWithShape="1">
          <a:blip xmlns:r="http://schemas.openxmlformats.org/officeDocument/2006/relationships" r:embed="rId1"/>
          <a:stretch>
            <a:fillRect/>
          </a:stretch>
        </a:blipFill>
      </dgm:spPr>
    </dgm:pt>
    <dgm:pt modelId="{92998AA4-C52E-44E7-8177-59CCB879D96B}" type="pres">
      <dgm:prSet presAssocID="{D6374CBC-CC11-43F2-A653-E58B0C6A7EC0}" presName="childNode" presStyleLbl="node1" presStyleIdx="0" presStyleCnt="3">
        <dgm:presLayoutVars>
          <dgm:bulletEnabled val="1"/>
        </dgm:presLayoutVars>
      </dgm:prSet>
      <dgm:spPr/>
      <dgm:t>
        <a:bodyPr/>
        <a:lstStyle/>
        <a:p>
          <a:endParaRPr lang="en-US"/>
        </a:p>
      </dgm:t>
    </dgm:pt>
    <dgm:pt modelId="{020C5EEA-BA83-47B1-9BD9-67D9081D9F4C}" type="pres">
      <dgm:prSet presAssocID="{D6374CBC-CC11-43F2-A653-E58B0C6A7EC0}" presName="parentNode" presStyleLbl="revTx" presStyleIdx="0" presStyleCnt="3" custLinFactNeighborY="2883">
        <dgm:presLayoutVars>
          <dgm:chMax val="0"/>
          <dgm:bulletEnabled val="1"/>
        </dgm:presLayoutVars>
      </dgm:prSet>
      <dgm:spPr/>
      <dgm:t>
        <a:bodyPr/>
        <a:lstStyle/>
        <a:p>
          <a:endParaRPr lang="en-US"/>
        </a:p>
      </dgm:t>
    </dgm:pt>
    <dgm:pt modelId="{A5303D65-5E57-48DE-A8B4-155C8CA8CAAC}" type="pres">
      <dgm:prSet presAssocID="{8DFCB8C6-94EC-4E28-AEAA-CDFF1F1B1817}" presName="sibTrans" presStyleCnt="0"/>
      <dgm:spPr/>
    </dgm:pt>
    <dgm:pt modelId="{68587FFD-5BE8-4580-B1AA-8D5B3ED6A1A3}" type="pres">
      <dgm:prSet presAssocID="{8E13D55B-7E4F-4288-9EEA-B16487F16E3A}" presName="compositeNode" presStyleCnt="0">
        <dgm:presLayoutVars>
          <dgm:bulletEnabled val="1"/>
        </dgm:presLayoutVars>
      </dgm:prSet>
      <dgm:spPr/>
    </dgm:pt>
    <dgm:pt modelId="{B26EE63B-2198-4201-8B9C-95B2B984D58A}" type="pres">
      <dgm:prSet presAssocID="{8E13D55B-7E4F-4288-9EEA-B16487F16E3A}" presName="image" presStyleLbl="fgImgPlace1" presStyleIdx="1" presStyleCnt="3" custLinFactNeighborY="6004"/>
      <dgm:spPr>
        <a:prstGeom prst="ellipse">
          <a:avLst/>
        </a:prstGeom>
        <a:blipFill rotWithShape="1">
          <a:blip xmlns:r="http://schemas.openxmlformats.org/officeDocument/2006/relationships" r:embed="rId2"/>
          <a:stretch>
            <a:fillRect/>
          </a:stretch>
        </a:blipFill>
      </dgm:spPr>
    </dgm:pt>
    <dgm:pt modelId="{2D3B0318-9811-41B0-A9E8-B616F3980E15}" type="pres">
      <dgm:prSet presAssocID="{8E13D55B-7E4F-4288-9EEA-B16487F16E3A}" presName="childNode" presStyleLbl="node1" presStyleIdx="1" presStyleCnt="3" custLinFactNeighborX="-1668" custLinFactNeighborY="-263">
        <dgm:presLayoutVars>
          <dgm:bulletEnabled val="1"/>
        </dgm:presLayoutVars>
      </dgm:prSet>
      <dgm:spPr/>
      <dgm:t>
        <a:bodyPr/>
        <a:lstStyle/>
        <a:p>
          <a:endParaRPr lang="en-US"/>
        </a:p>
      </dgm:t>
    </dgm:pt>
    <dgm:pt modelId="{FF993A94-CD5B-4FEA-8561-7B092D99A048}" type="pres">
      <dgm:prSet presAssocID="{8E13D55B-7E4F-4288-9EEA-B16487F16E3A}" presName="parentNode" presStyleLbl="revTx" presStyleIdx="1" presStyleCnt="3" custLinFactNeighborX="-9864" custLinFactNeighborY="1310">
        <dgm:presLayoutVars>
          <dgm:chMax val="0"/>
          <dgm:bulletEnabled val="1"/>
        </dgm:presLayoutVars>
      </dgm:prSet>
      <dgm:spPr/>
      <dgm:t>
        <a:bodyPr/>
        <a:lstStyle/>
        <a:p>
          <a:endParaRPr lang="en-US"/>
        </a:p>
      </dgm:t>
    </dgm:pt>
    <dgm:pt modelId="{5390FBE9-2BD0-42EE-A592-38706C363F2B}" type="pres">
      <dgm:prSet presAssocID="{3F2BD6D8-8CB6-4854-A7E4-60A716D3C3A1}" presName="sibTrans" presStyleCnt="0"/>
      <dgm:spPr/>
    </dgm:pt>
    <dgm:pt modelId="{DBD1EBB4-D0D0-4A30-8DA4-8BB02F2FD205}" type="pres">
      <dgm:prSet presAssocID="{81C99024-0C10-4F67-90AD-664133510349}" presName="compositeNode" presStyleCnt="0">
        <dgm:presLayoutVars>
          <dgm:bulletEnabled val="1"/>
        </dgm:presLayoutVars>
      </dgm:prSet>
      <dgm:spPr/>
    </dgm:pt>
    <dgm:pt modelId="{24FB63A0-4E08-47F1-9730-21A3D17F2CAD}" type="pres">
      <dgm:prSet presAssocID="{81C99024-0C10-4F67-90AD-664133510349}" presName="image" presStyleLbl="fgImgPlace1" presStyleIdx="2" presStyleCnt="3" custLinFactNeighborX="5729" custLinFactNeighborY="6061"/>
      <dgm:spPr>
        <a:prstGeom prst="ellipse">
          <a:avLst/>
        </a:prstGeom>
        <a:blipFill rotWithShape="1">
          <a:blip xmlns:r="http://schemas.openxmlformats.org/officeDocument/2006/relationships" r:embed="rId3"/>
          <a:stretch>
            <a:fillRect/>
          </a:stretch>
        </a:blipFill>
      </dgm:spPr>
    </dgm:pt>
    <dgm:pt modelId="{D9EE458B-483D-4E1D-966C-FB98CBCD8A96}" type="pres">
      <dgm:prSet presAssocID="{81C99024-0C10-4F67-90AD-664133510349}" presName="childNode" presStyleLbl="node1" presStyleIdx="2" presStyleCnt="3">
        <dgm:presLayoutVars>
          <dgm:bulletEnabled val="1"/>
        </dgm:presLayoutVars>
      </dgm:prSet>
      <dgm:spPr/>
      <dgm:t>
        <a:bodyPr/>
        <a:lstStyle/>
        <a:p>
          <a:endParaRPr lang="en-US"/>
        </a:p>
      </dgm:t>
    </dgm:pt>
    <dgm:pt modelId="{B99990D1-1597-4C0B-838F-4F1E076F73EC}" type="pres">
      <dgm:prSet presAssocID="{81C99024-0C10-4F67-90AD-664133510349}" presName="parentNode" presStyleLbl="revTx" presStyleIdx="2" presStyleCnt="3">
        <dgm:presLayoutVars>
          <dgm:chMax val="0"/>
          <dgm:bulletEnabled val="1"/>
        </dgm:presLayoutVars>
      </dgm:prSet>
      <dgm:spPr/>
      <dgm:t>
        <a:bodyPr/>
        <a:lstStyle/>
        <a:p>
          <a:endParaRPr lang="en-US"/>
        </a:p>
      </dgm:t>
    </dgm:pt>
  </dgm:ptLst>
  <dgm:cxnLst>
    <dgm:cxn modelId="{453E96D2-5B7E-4378-BC90-1912C8DCC1D0}" type="presOf" srcId="{C194F650-7D07-4468-98E4-6C4F8BD94B9C}" destId="{92998AA4-C52E-44E7-8177-59CCB879D96B}" srcOrd="0" destOrd="0" presId="urn:microsoft.com/office/officeart/2005/8/layout/hList2#1"/>
    <dgm:cxn modelId="{ABFD02C8-49D6-4850-B3BB-AB9E5B24BD3C}" srcId="{81C99024-0C10-4F67-90AD-664133510349}" destId="{43269A13-EA0F-482C-B0D6-186E6278DDD1}" srcOrd="9" destOrd="0" parTransId="{CE04C640-9F4F-4661-8989-F2FCA4EC7C09}" sibTransId="{1C518FD4-D411-40BD-8EDA-68340E93A799}"/>
    <dgm:cxn modelId="{4736AB8D-51C0-489A-9705-D61BB663B789}" type="presOf" srcId="{5F49E81B-73F6-4305-A9F8-1E459BAC65C3}" destId="{2D3B0318-9811-41B0-A9E8-B616F3980E15}" srcOrd="0" destOrd="20" presId="urn:microsoft.com/office/officeart/2005/8/layout/hList2#1"/>
    <dgm:cxn modelId="{36F2F4E3-ACB4-4734-A151-D4990983F408}" type="presOf" srcId="{0031442E-E6DB-46D4-A674-B7FE0B00CA74}" destId="{D9EE458B-483D-4E1D-966C-FB98CBCD8A96}" srcOrd="0" destOrd="5" presId="urn:microsoft.com/office/officeart/2005/8/layout/hList2#1"/>
    <dgm:cxn modelId="{6C8FAE68-DD01-44DB-86A9-BF28CA8EE0B8}" type="presOf" srcId="{81C99024-0C10-4F67-90AD-664133510349}" destId="{B99990D1-1597-4C0B-838F-4F1E076F73EC}" srcOrd="0" destOrd="0" presId="urn:microsoft.com/office/officeart/2005/8/layout/hList2#1"/>
    <dgm:cxn modelId="{568833F0-400A-4982-AE15-4831B39D00E2}" type="presOf" srcId="{995327F1-5118-4931-8B01-DDD927532725}" destId="{D9EE458B-483D-4E1D-966C-FB98CBCD8A96}" srcOrd="0" destOrd="3" presId="urn:microsoft.com/office/officeart/2005/8/layout/hList2#1"/>
    <dgm:cxn modelId="{F6769694-29B8-4E3A-AB38-42DE27C83286}" type="presOf" srcId="{F099616A-B4FF-4A46-A263-958A65EDFF49}" destId="{92998AA4-C52E-44E7-8177-59CCB879D96B}" srcOrd="0" destOrd="22" presId="urn:microsoft.com/office/officeart/2005/8/layout/hList2#1"/>
    <dgm:cxn modelId="{732DAF2D-58BB-46B4-82FD-8F26C22CEA03}" srcId="{8E13D55B-7E4F-4288-9EEA-B16487F16E3A}" destId="{824386C4-283A-4A0A-9FD3-97BC1362AF91}" srcOrd="17" destOrd="0" parTransId="{93D7E56D-C5DE-4341-ACC7-68ED90002AD7}" sibTransId="{F3FEC594-1DFA-40D2-B6D7-DD6A70A6E4CA}"/>
    <dgm:cxn modelId="{20914E4B-2EC5-45DE-A196-79BA2A742311}" type="presOf" srcId="{12BFF3A0-3C8B-4D0B-AD7A-5EDD0FD609D8}" destId="{2D3B0318-9811-41B0-A9E8-B616F3980E15}" srcOrd="0" destOrd="16" presId="urn:microsoft.com/office/officeart/2005/8/layout/hList2#1"/>
    <dgm:cxn modelId="{13C9D80B-DA9B-43AC-84F2-3A91379079FA}" type="presOf" srcId="{A4DDE90B-D80E-4589-ABE6-FEE17A8A3817}" destId="{2D3B0318-9811-41B0-A9E8-B616F3980E15}" srcOrd="0" destOrd="10" presId="urn:microsoft.com/office/officeart/2005/8/layout/hList2#1"/>
    <dgm:cxn modelId="{50C965B7-CD0E-4AD3-9FEC-F63D47293446}" type="presOf" srcId="{FC828219-530B-43ED-9DA3-3D4FCC096097}" destId="{D9EE458B-483D-4E1D-966C-FB98CBCD8A96}" srcOrd="0" destOrd="1" presId="urn:microsoft.com/office/officeart/2005/8/layout/hList2#1"/>
    <dgm:cxn modelId="{D8A887A7-E26D-4902-89E7-7B5DBCAD3849}" srcId="{8E13D55B-7E4F-4288-9EEA-B16487F16E3A}" destId="{12BFF3A0-3C8B-4D0B-AD7A-5EDD0FD609D8}" srcOrd="16" destOrd="0" parTransId="{8D6ADEA3-8265-49AF-AF09-AB6E0FC7C0B3}" sibTransId="{398ECAB5-8A05-417B-AFB5-732E5945593E}"/>
    <dgm:cxn modelId="{2425D89D-D3B7-4C76-BA3D-5C073CE05F12}" type="presOf" srcId="{25F12874-FD5A-4FA2-A3BC-4FB543CC496F}" destId="{92998AA4-C52E-44E7-8177-59CCB879D96B}" srcOrd="0" destOrd="23" presId="urn:microsoft.com/office/officeart/2005/8/layout/hList2#1"/>
    <dgm:cxn modelId="{C98EF3D7-4432-47F9-9591-58960D7C5234}" srcId="{8E13D55B-7E4F-4288-9EEA-B16487F16E3A}" destId="{8976F64F-B5FD-4D74-9BBD-70B263A029D0}" srcOrd="15" destOrd="0" parTransId="{DDEC7CA6-CE0E-4090-8F46-60D0594D284D}" sibTransId="{587198B3-11D5-4039-B040-E15F79DA381F}"/>
    <dgm:cxn modelId="{52CEC1CC-DF91-4A0D-B477-DD006AD8027C}" type="presOf" srcId="{1FFD98D6-E58E-4133-A005-A657E484E563}" destId="{92998AA4-C52E-44E7-8177-59CCB879D96B}" srcOrd="0" destOrd="18" presId="urn:microsoft.com/office/officeart/2005/8/layout/hList2#1"/>
    <dgm:cxn modelId="{89434D94-6D3B-4A1F-8B31-7751A5A03034}" type="presOf" srcId="{3F29D95E-2CC0-4E3F-BF66-7CAA1D93FF4F}" destId="{92998AA4-C52E-44E7-8177-59CCB879D96B}" srcOrd="0" destOrd="16" presId="urn:microsoft.com/office/officeart/2005/8/layout/hList2#1"/>
    <dgm:cxn modelId="{717FADC1-507B-4628-966D-7691913BCEA1}" srcId="{D6374CBC-CC11-43F2-A653-E58B0C6A7EC0}" destId="{C194F650-7D07-4468-98E4-6C4F8BD94B9C}" srcOrd="0" destOrd="0" parTransId="{E6CB048D-E958-4079-8815-43FCA4CC44B2}" sibTransId="{7165B800-0308-40FE-8007-A5BF2AD3A6E2}"/>
    <dgm:cxn modelId="{0D8DBCBD-AFEA-4E67-89EB-01EF0725D206}" srcId="{D6374CBC-CC11-43F2-A653-E58B0C6A7EC0}" destId="{53A7E49C-13ED-4A25-9A97-D379FD8911B6}" srcOrd="6" destOrd="0" parTransId="{C9339EA1-9827-4AEE-A39D-BF5935A0E748}" sibTransId="{AC606DE2-D2BE-4F88-BE27-7A8BB63EAF33}"/>
    <dgm:cxn modelId="{31850CFE-9171-4749-92F6-6BAE4014EEEB}" srcId="{945B7AB4-5305-4EA2-9322-FAB6BCC05C14}" destId="{81C99024-0C10-4F67-90AD-664133510349}" srcOrd="2" destOrd="0" parTransId="{90CF6226-0CAB-4150-B9BF-60B30D18C1FB}" sibTransId="{4DD33D05-DB61-44BB-B116-16B5A089E6A3}"/>
    <dgm:cxn modelId="{65F0FC25-6C85-49D7-B902-A339D53A2D64}" type="presOf" srcId="{E2569291-07C0-4099-8A02-DBD01137A08A}" destId="{2D3B0318-9811-41B0-A9E8-B616F3980E15}" srcOrd="0" destOrd="18" presId="urn:microsoft.com/office/officeart/2005/8/layout/hList2#1"/>
    <dgm:cxn modelId="{0BBA0F72-96A2-4114-9A11-342F13617958}" type="presOf" srcId="{46AFA6E9-4D20-462A-90AF-4E49ECE335B7}" destId="{92998AA4-C52E-44E7-8177-59CCB879D96B}" srcOrd="0" destOrd="10" presId="urn:microsoft.com/office/officeart/2005/8/layout/hList2#1"/>
    <dgm:cxn modelId="{CE06EF94-79A7-4E2C-BF6D-103026830C9C}" type="presOf" srcId="{5C1BD660-6D92-405B-BDCF-7946E4B3B393}" destId="{2D3B0318-9811-41B0-A9E8-B616F3980E15}" srcOrd="0" destOrd="11" presId="urn:microsoft.com/office/officeart/2005/8/layout/hList2#1"/>
    <dgm:cxn modelId="{D0E22040-995A-41A1-9CE4-FC53C6DDAA04}" srcId="{D6374CBC-CC11-43F2-A653-E58B0C6A7EC0}" destId="{8C8A681A-17E3-4AD2-AFE4-FBE117C6BD6E}" srcOrd="13" destOrd="0" parTransId="{913B4DFF-DD62-4FD6-BE46-F720D03786D1}" sibTransId="{CCBF92E5-2E1D-48F8-845B-7D50952ACA24}"/>
    <dgm:cxn modelId="{5597FEC0-9CB3-417F-810E-E1127FF569D4}" type="presOf" srcId="{6840E7CC-C9F4-4A3B-86F6-11C3316777A1}" destId="{D9EE458B-483D-4E1D-966C-FB98CBCD8A96}" srcOrd="0" destOrd="8" presId="urn:microsoft.com/office/officeart/2005/8/layout/hList2#1"/>
    <dgm:cxn modelId="{57B004C0-5824-4763-833F-DCF943B13354}" srcId="{D6374CBC-CC11-43F2-A653-E58B0C6A7EC0}" destId="{77A168A5-DF11-4F8C-A3D2-935594D6A5C0}" srcOrd="7" destOrd="0" parTransId="{E4CDE98C-0EC8-4070-B2F6-F084EA5E331C}" sibTransId="{FED2A9E7-B03A-4C82-AAD5-FBBC91B690CA}"/>
    <dgm:cxn modelId="{2F400BD4-C338-46DB-9C56-E8F6043759DC}" srcId="{81C99024-0C10-4F67-90AD-664133510349}" destId="{B1C8879B-20E7-4CB8-AF66-1B35DA9D790E}" srcOrd="4" destOrd="0" parTransId="{200DE2C0-5841-4138-9F2D-01724C5D5E0A}" sibTransId="{F8EA03C7-F52F-40DD-ADEA-4B339A0F8650}"/>
    <dgm:cxn modelId="{32BE3C9C-010A-4765-A2B4-4E2F3877C8D0}" type="presOf" srcId="{F7B4FF53-AAC5-4499-B041-C15917B35C07}" destId="{92998AA4-C52E-44E7-8177-59CCB879D96B}" srcOrd="0" destOrd="15" presId="urn:microsoft.com/office/officeart/2005/8/layout/hList2#1"/>
    <dgm:cxn modelId="{A10C41B4-0A28-44F8-9679-F564A925831B}" type="presOf" srcId="{384BA781-6BCC-4A02-83D7-A3FB368AA9C5}" destId="{92998AA4-C52E-44E7-8177-59CCB879D96B}" srcOrd="0" destOrd="21" presId="urn:microsoft.com/office/officeart/2005/8/layout/hList2#1"/>
    <dgm:cxn modelId="{EDF16AD7-6638-4844-8D48-02993B5A841F}" type="presOf" srcId="{18BDA4DB-8364-4F65-820D-E4556DC51938}" destId="{92998AA4-C52E-44E7-8177-59CCB879D96B}" srcOrd="0" destOrd="11" presId="urn:microsoft.com/office/officeart/2005/8/layout/hList2#1"/>
    <dgm:cxn modelId="{54360076-13A1-48C8-8579-4F8C770405C4}" srcId="{D6374CBC-CC11-43F2-A653-E58B0C6A7EC0}" destId="{E011D363-B6E0-439F-9219-3DD698EC8026}" srcOrd="12" destOrd="0" parTransId="{AD0F5D91-2B1F-4896-BFDC-365FD4E7D351}" sibTransId="{55A38683-4BFC-4BAC-9D8A-63B501FCCE59}"/>
    <dgm:cxn modelId="{5ABB36E2-DCC8-49FF-BB44-26463D9DA9FD}" srcId="{8E13D55B-7E4F-4288-9EEA-B16487F16E3A}" destId="{85E05E3C-757C-4BDB-A59B-8938B5B43F03}" srcOrd="5" destOrd="0" parTransId="{725A96E7-D0BB-410A-A72B-AE6F35F10074}" sibTransId="{7CAFFB3E-AA83-4340-AAE8-17A1B148085B}"/>
    <dgm:cxn modelId="{A2E81CF8-45E4-4480-97EA-0DB7CD81747D}" srcId="{D6374CBC-CC11-43F2-A653-E58B0C6A7EC0}" destId="{384BA781-6BCC-4A02-83D7-A3FB368AA9C5}" srcOrd="21" destOrd="0" parTransId="{D1080616-D5A7-4F3B-81A8-7EE9E8BA4CE7}" sibTransId="{7DA0ACA4-7874-4BFB-825F-E18ADF605B77}"/>
    <dgm:cxn modelId="{ED50C509-FFD2-431F-902A-C0B2CAB30311}" srcId="{81C99024-0C10-4F67-90AD-664133510349}" destId="{0031442E-E6DB-46D4-A674-B7FE0B00CA74}" srcOrd="5" destOrd="0" parTransId="{4A1A4C9B-C019-4D76-9B3F-F0F8B33ABA2A}" sibTransId="{AB8E53E6-F14B-4CB1-9C00-1E11565E2A31}"/>
    <dgm:cxn modelId="{D6CE1A5B-AE8B-4044-8448-07A94A44DB1F}" srcId="{8E13D55B-7E4F-4288-9EEA-B16487F16E3A}" destId="{A4DDE90B-D80E-4589-ABE6-FEE17A8A3817}" srcOrd="10" destOrd="0" parTransId="{C3E83C6E-5409-4D82-813E-EBB55AE389FC}" sibTransId="{C8F94CE9-2EB0-47D0-9A10-6713626F12CC}"/>
    <dgm:cxn modelId="{8391A26D-32A5-4F32-9597-71EA60E8BC71}" srcId="{81C99024-0C10-4F67-90AD-664133510349}" destId="{C999A231-EBB2-48A7-AA5E-0AAECD44F51B}" srcOrd="6" destOrd="0" parTransId="{D716483A-A36C-4998-A7AB-6E279A434CED}" sibTransId="{E4AD3708-6012-4539-960A-60B746B55684}"/>
    <dgm:cxn modelId="{CD436541-B7C6-4CC1-B33F-F9E0B5110367}" srcId="{D6374CBC-CC11-43F2-A653-E58B0C6A7EC0}" destId="{053A76B3-CEEE-4840-8324-4D34B78B0053}" srcOrd="3" destOrd="0" parTransId="{1A328EF0-3806-449E-AF79-5C6EF23138DA}" sibTransId="{260CA16C-2A08-4FB5-BC08-F6DA5DF9E0DC}"/>
    <dgm:cxn modelId="{42A990A3-FFA8-4B83-98EE-6E842907C197}" srcId="{81C99024-0C10-4F67-90AD-664133510349}" destId="{DE6A8FEC-986B-4DC8-B379-08066380F722}" srcOrd="0" destOrd="0" parTransId="{6EF922E4-083F-4E4C-88E8-43399EE5E4BE}" sibTransId="{79A823F6-3BB3-41A5-8C3F-EA410F35EFB4}"/>
    <dgm:cxn modelId="{9B63B704-C700-401E-AB1F-B4CFF73DA71D}" srcId="{8E13D55B-7E4F-4288-9EEA-B16487F16E3A}" destId="{5B5EA034-68B6-4394-A7A5-6C6221A43358}" srcOrd="2" destOrd="0" parTransId="{83C929FC-E21C-4AE7-AECF-55BDF732C5AB}" sibTransId="{4B262BA3-36C5-4E9B-987D-24E9BA702097}"/>
    <dgm:cxn modelId="{94BBA4BE-645A-BB40-8714-D416E585583C}" type="presOf" srcId="{A10ED8DA-AE23-D94E-AE75-F12F05EC71BE}" destId="{2D3B0318-9811-41B0-A9E8-B616F3980E15}" srcOrd="0" destOrd="8" presId="urn:microsoft.com/office/officeart/2005/8/layout/hList2#1"/>
    <dgm:cxn modelId="{B0E8ABD0-E851-49D8-84BC-F4B7DE87E302}" srcId="{8E13D55B-7E4F-4288-9EEA-B16487F16E3A}" destId="{8DA96799-B362-4C88-A66A-0572A8AEC104}" srcOrd="6" destOrd="0" parTransId="{B76F0059-1538-4FE0-8258-6B497EEFB2CC}" sibTransId="{85D76700-D3CA-4269-9D72-88D52A327731}"/>
    <dgm:cxn modelId="{6FF015B4-1DB4-4312-B0A2-068E536B129D}" srcId="{8E13D55B-7E4F-4288-9EEA-B16487F16E3A}" destId="{240D4B79-186D-4CC8-A2A4-4045E75532E6}" srcOrd="7" destOrd="0" parTransId="{BB171D0E-031A-40AA-A779-1171CA8636A9}" sibTransId="{DE83E04B-B136-4CD9-950C-F176644B806B}"/>
    <dgm:cxn modelId="{46215D7D-D05F-4411-818C-AD9183E9275C}" srcId="{D6374CBC-CC11-43F2-A653-E58B0C6A7EC0}" destId="{F099616A-B4FF-4A46-A263-958A65EDFF49}" srcOrd="22" destOrd="0" parTransId="{38769DDC-3796-47D3-AE6F-45EF02D0197B}" sibTransId="{99AA8082-9AF9-46B9-94FA-D6C60CC174B7}"/>
    <dgm:cxn modelId="{9441B87C-FEF4-4018-90E7-7E784A267845}" type="presOf" srcId="{053A76B3-CEEE-4840-8324-4D34B78B0053}" destId="{92998AA4-C52E-44E7-8177-59CCB879D96B}" srcOrd="0" destOrd="3" presId="urn:microsoft.com/office/officeart/2005/8/layout/hList2#1"/>
    <dgm:cxn modelId="{D1068BDD-6EDC-410A-9FA1-99FC1D942006}" type="presOf" srcId="{43269A13-EA0F-482C-B0D6-186E6278DDD1}" destId="{D9EE458B-483D-4E1D-966C-FB98CBCD8A96}" srcOrd="0" destOrd="9" presId="urn:microsoft.com/office/officeart/2005/8/layout/hList2#1"/>
    <dgm:cxn modelId="{5EE2DDB3-38F6-43E3-B0C2-B934ADB8AF34}" type="presOf" srcId="{945B7AB4-5305-4EA2-9322-FAB6BCC05C14}" destId="{217BFC80-821E-4067-8DFD-6A87954F9CCF}" srcOrd="0" destOrd="0" presId="urn:microsoft.com/office/officeart/2005/8/layout/hList2#1"/>
    <dgm:cxn modelId="{3CC92D10-1E1A-4A13-B813-EFCF13D99CD8}" type="presOf" srcId="{F14E3B88-AFF8-4977-B271-D42A5ACEAED5}" destId="{92998AA4-C52E-44E7-8177-59CCB879D96B}" srcOrd="0" destOrd="19" presId="urn:microsoft.com/office/officeart/2005/8/layout/hList2#1"/>
    <dgm:cxn modelId="{B63047C8-C0D4-406D-9EEB-8E74837A268F}" type="presOf" srcId="{FA119E2D-0064-4A87-A6DA-84249C98E81F}" destId="{92998AA4-C52E-44E7-8177-59CCB879D96B}" srcOrd="0" destOrd="20" presId="urn:microsoft.com/office/officeart/2005/8/layout/hList2#1"/>
    <dgm:cxn modelId="{5A6074E1-AF5B-4F71-A090-377C1C2092FC}" type="presOf" srcId="{E8CA41B5-F3DE-4996-8961-538DF65E57EB}" destId="{D9EE458B-483D-4E1D-966C-FB98CBCD8A96}" srcOrd="0" destOrd="2" presId="urn:microsoft.com/office/officeart/2005/8/layout/hList2#1"/>
    <dgm:cxn modelId="{FC84B57A-745B-7346-92EB-A5E1E8D6B992}" srcId="{81C99024-0C10-4F67-90AD-664133510349}" destId="{45401430-D34E-D74C-AB9D-66465FE9D56E}" srcOrd="7" destOrd="0" parTransId="{5B1354AC-309A-E145-98D5-B3CF38C0359F}" sibTransId="{AF7B57FB-4AE6-8642-9CEB-3EFDDE821DD6}"/>
    <dgm:cxn modelId="{94075536-5EF8-4466-8D0B-DF497B794356}" type="presOf" srcId="{CF8F89A3-2897-4145-85E9-E4C127C142B3}" destId="{92998AA4-C52E-44E7-8177-59CCB879D96B}" srcOrd="0" destOrd="14" presId="urn:microsoft.com/office/officeart/2005/8/layout/hList2#1"/>
    <dgm:cxn modelId="{65B054BB-5C6C-4AB9-895C-0AA78ADF7C0D}" srcId="{8E13D55B-7E4F-4288-9EEA-B16487F16E3A}" destId="{5F49E81B-73F6-4305-A9F8-1E459BAC65C3}" srcOrd="20" destOrd="0" parTransId="{96827431-B769-47C7-9110-8528AEFC47FC}" sibTransId="{D85E2C93-2043-46CB-8567-3A8667CF1159}"/>
    <dgm:cxn modelId="{E64AD9A4-B5C6-8344-AA4A-42CD1CCBDB57}" srcId="{8E13D55B-7E4F-4288-9EEA-B16487F16E3A}" destId="{71BCCE85-3140-3E4A-B5FA-505F793E7B50}" srcOrd="9" destOrd="0" parTransId="{97CF4E4E-4AB9-BC4B-A2D8-ADAE6D861DF4}" sibTransId="{8605462B-126F-E04B-AD95-B0888DE93970}"/>
    <dgm:cxn modelId="{D637B8D1-3378-48CB-9306-F9B4B6A05E94}" srcId="{8E13D55B-7E4F-4288-9EEA-B16487F16E3A}" destId="{28D75818-1404-44B7-978A-3890AC609CDF}" srcOrd="1" destOrd="0" parTransId="{BE05BC6F-0670-431F-9035-606DF261E655}" sibTransId="{2E25AB72-641F-440B-BDF7-4089D978DC24}"/>
    <dgm:cxn modelId="{E9A68D44-0DD5-A44B-85CF-AECB39CDAAB2}" type="presOf" srcId="{B3BCFBEB-A5AB-674C-800E-E9F2B5E5F3C3}" destId="{2D3B0318-9811-41B0-A9E8-B616F3980E15}" srcOrd="0" destOrd="12" presId="urn:microsoft.com/office/officeart/2005/8/layout/hList2#1"/>
    <dgm:cxn modelId="{3DA7B0A4-F79D-874E-B6B0-19DF8A8ABDE4}" type="presOf" srcId="{45401430-D34E-D74C-AB9D-66465FE9D56E}" destId="{D9EE458B-483D-4E1D-966C-FB98CBCD8A96}" srcOrd="0" destOrd="7" presId="urn:microsoft.com/office/officeart/2005/8/layout/hList2#1"/>
    <dgm:cxn modelId="{5C9AAFFA-E021-4E06-9629-28AFEBF48389}" srcId="{8E13D55B-7E4F-4288-9EEA-B16487F16E3A}" destId="{647ECA59-578D-4E6B-B9EB-35BCC3F220BB}" srcOrd="19" destOrd="0" parTransId="{BC1C6297-AF7F-476E-8FC9-430AAC822A78}" sibTransId="{CCF03A47-CEB0-4BDC-AA27-EDB7C59AFC6D}"/>
    <dgm:cxn modelId="{6DC936C3-4E31-4CB2-B588-5C9EA04D031F}" srcId="{8E13D55B-7E4F-4288-9EEA-B16487F16E3A}" destId="{1D6741D8-2F4D-4454-B23D-192A764276D1}" srcOrd="14" destOrd="0" parTransId="{888BA768-9A38-47CE-8231-B1E21E5EEAF7}" sibTransId="{33A0502E-A6C2-4CC5-84CC-A57D196C200E}"/>
    <dgm:cxn modelId="{7F5FF506-DB66-421D-8D4F-A45A68DFAB81}" srcId="{81C99024-0C10-4F67-90AD-664133510349}" destId="{995327F1-5118-4931-8B01-DDD927532725}" srcOrd="3" destOrd="0" parTransId="{373CC12E-6674-400C-9F67-AB59BA639447}" sibTransId="{C35EEC30-195C-488A-B432-187587EDE6B3}"/>
    <dgm:cxn modelId="{E01D9354-018D-4D31-A120-032B94D548AA}" srcId="{D6374CBC-CC11-43F2-A653-E58B0C6A7EC0}" destId="{C2CE456B-2BE2-4522-8075-09C17E279ED9}" srcOrd="8" destOrd="0" parTransId="{244EB294-A41C-47A8-8047-6F5497AA3CBD}" sibTransId="{ECDFA8CB-DDEE-4959-A75E-1F93A9E21C6A}"/>
    <dgm:cxn modelId="{B21F29B8-41D3-43EF-8918-9CED9D3DE3D9}" srcId="{D6374CBC-CC11-43F2-A653-E58B0C6A7EC0}" destId="{1FFD98D6-E58E-4133-A005-A657E484E563}" srcOrd="18" destOrd="0" parTransId="{328FEA83-8CB7-453A-9FE0-4552474482B7}" sibTransId="{C415254B-86C5-45AF-B5B4-23AE00A62DE3}"/>
    <dgm:cxn modelId="{8DBF05EA-15CC-4A88-9B63-D953F15BEC5C}" type="presOf" srcId="{AAAC4F54-CF11-4376-AAD8-32804D13D6C3}" destId="{2D3B0318-9811-41B0-A9E8-B616F3980E15}" srcOrd="0" destOrd="0" presId="urn:microsoft.com/office/officeart/2005/8/layout/hList2#1"/>
    <dgm:cxn modelId="{48EC6172-8EA7-4F2A-B09B-7572A7CFA66D}" type="presOf" srcId="{8C8A681A-17E3-4AD2-AFE4-FBE117C6BD6E}" destId="{92998AA4-C52E-44E7-8177-59CCB879D96B}" srcOrd="0" destOrd="13" presId="urn:microsoft.com/office/officeart/2005/8/layout/hList2#1"/>
    <dgm:cxn modelId="{2695EE17-8D2C-488E-94B0-BA39F01E7977}" type="presOf" srcId="{1D6741D8-2F4D-4454-B23D-192A764276D1}" destId="{2D3B0318-9811-41B0-A9E8-B616F3980E15}" srcOrd="0" destOrd="14" presId="urn:microsoft.com/office/officeart/2005/8/layout/hList2#1"/>
    <dgm:cxn modelId="{9AAC3E8B-0718-4795-B4B2-B2B0282E4E6E}" srcId="{8E13D55B-7E4F-4288-9EEA-B16487F16E3A}" destId="{5C1BD660-6D92-405B-BDCF-7946E4B3B393}" srcOrd="11" destOrd="0" parTransId="{EC68324C-B11B-41A4-9220-E6E7831CFEB4}" sibTransId="{8D1B1556-09C5-46CC-B568-BD20685D94C0}"/>
    <dgm:cxn modelId="{DABD7433-92B4-4FC5-A84C-57E8AEE9C402}" type="presOf" srcId="{28D75818-1404-44B7-978A-3890AC609CDF}" destId="{2D3B0318-9811-41B0-A9E8-B616F3980E15}" srcOrd="0" destOrd="1" presId="urn:microsoft.com/office/officeart/2005/8/layout/hList2#1"/>
    <dgm:cxn modelId="{B66699D6-AE4F-44C1-8598-8E3BE61992AD}" srcId="{D6374CBC-CC11-43F2-A653-E58B0C6A7EC0}" destId="{F14E3B88-AFF8-4977-B271-D42A5ACEAED5}" srcOrd="19" destOrd="0" parTransId="{F2F0D11B-349B-4B82-93B4-8FC559F62805}" sibTransId="{37BA763F-9021-438B-AD74-570BECA1CC41}"/>
    <dgm:cxn modelId="{2F06F13D-7B21-4610-8522-BC3C9260DE1A}" srcId="{D6374CBC-CC11-43F2-A653-E58B0C6A7EC0}" destId="{3F29D95E-2CC0-4E3F-BF66-7CAA1D93FF4F}" srcOrd="16" destOrd="0" parTransId="{CFBAB158-3143-4AC8-92DE-23CFB57BF982}" sibTransId="{74528D48-2CBB-46A2-8331-D0CE4C10DCBF}"/>
    <dgm:cxn modelId="{191D0E3F-6C32-430C-BD74-0881C0C6CBA2}" type="presOf" srcId="{240D4B79-186D-4CC8-A2A4-4045E75532E6}" destId="{2D3B0318-9811-41B0-A9E8-B616F3980E15}" srcOrd="0" destOrd="7" presId="urn:microsoft.com/office/officeart/2005/8/layout/hList2#1"/>
    <dgm:cxn modelId="{9DAED94D-CBC6-4FE1-87CE-16AB45110543}" srcId="{D6374CBC-CC11-43F2-A653-E58B0C6A7EC0}" destId="{F7B4FF53-AAC5-4499-B041-C15917B35C07}" srcOrd="15" destOrd="0" parTransId="{9EA0814C-964E-406B-89ED-3F041341ED44}" sibTransId="{BD84D4D4-C014-4E51-924B-AD8E4EC01DF5}"/>
    <dgm:cxn modelId="{F018D333-E0F7-4DA5-BEA6-EA71C62D716A}" srcId="{D6374CBC-CC11-43F2-A653-E58B0C6A7EC0}" destId="{E6736FEA-5710-406D-B475-F8574A01579F}" srcOrd="1" destOrd="0" parTransId="{E7D25F2A-5BF4-4071-ACD2-BFD74A097F13}" sibTransId="{3EA3B4C6-75AF-4808-947F-8D919275806E}"/>
    <dgm:cxn modelId="{35D960E5-ABFD-4578-8FB1-4A2B18C9A354}" srcId="{81C99024-0C10-4F67-90AD-664133510349}" destId="{6840E7CC-C9F4-4A3B-86F6-11C3316777A1}" srcOrd="8" destOrd="0" parTransId="{16A8A8A4-B981-47F2-B834-04C8AC6B028E}" sibTransId="{AA236A96-1355-42C5-9CE3-272BAB9C5BCC}"/>
    <dgm:cxn modelId="{048CF994-532A-4820-9EA1-1D9FC4D2260E}" type="presOf" srcId="{8C5D0B37-7035-4278-B88C-B3E2F2842E87}" destId="{2D3B0318-9811-41B0-A9E8-B616F3980E15}" srcOrd="0" destOrd="21" presId="urn:microsoft.com/office/officeart/2005/8/layout/hList2#1"/>
    <dgm:cxn modelId="{C42974F0-C108-4BE9-9E1E-1D29F87AF446}" srcId="{D6374CBC-CC11-43F2-A653-E58B0C6A7EC0}" destId="{014386F1-6CF5-4A0D-ADF3-837373F5A1DB}" srcOrd="5" destOrd="0" parTransId="{C9E715C1-C5FC-4EC9-B9C1-F26D52863945}" sibTransId="{A76A0F6C-A43F-4608-B044-F6BFA77D3007}"/>
    <dgm:cxn modelId="{1F1B376C-A7B7-4349-ABDD-E2F8F8E79794}" type="presOf" srcId="{824386C4-283A-4A0A-9FD3-97BC1362AF91}" destId="{2D3B0318-9811-41B0-A9E8-B616F3980E15}" srcOrd="0" destOrd="17" presId="urn:microsoft.com/office/officeart/2005/8/layout/hList2#1"/>
    <dgm:cxn modelId="{09038E95-1FAF-4C24-A08A-A12FF6424C38}" srcId="{D6374CBC-CC11-43F2-A653-E58B0C6A7EC0}" destId="{FA119E2D-0064-4A87-A6DA-84249C98E81F}" srcOrd="20" destOrd="0" parTransId="{EBA543DC-A423-43EC-8D7E-727CBDF93CF9}" sibTransId="{95271CB7-3BE7-4F7E-AC60-543C1E5BEC82}"/>
    <dgm:cxn modelId="{0A1ABCCE-34BB-4CFC-A337-D9EF9E11D435}" srcId="{D6374CBC-CC11-43F2-A653-E58B0C6A7EC0}" destId="{F77B7EA5-C6CD-4F08-9DA3-A981B1FC8F1F}" srcOrd="4" destOrd="0" parTransId="{15ECD632-37A5-4643-80E4-6E7B2E2FFAD6}" sibTransId="{B467B385-C138-44A9-AC0A-4DA5B0A744B2}"/>
    <dgm:cxn modelId="{BBF69101-5093-47DF-BD2C-C1A4A6E21ABC}" srcId="{D6374CBC-CC11-43F2-A653-E58B0C6A7EC0}" destId="{16CE69A3-87E9-4C22-AE08-7C81428F9FA9}" srcOrd="9" destOrd="0" parTransId="{A8921964-DB53-4AE4-B2D6-9DA6EF64AFC0}" sibTransId="{F3C948E0-D6A6-42C7-84DD-E1863E7AA021}"/>
    <dgm:cxn modelId="{8928EC2D-BEF2-4C14-B2DE-A88C0101277F}" srcId="{8E13D55B-7E4F-4288-9EEA-B16487F16E3A}" destId="{AAAC4F54-CF11-4376-AAD8-32804D13D6C3}" srcOrd="0" destOrd="0" parTransId="{839710E4-7B10-4A9E-A808-D92771781417}" sibTransId="{B56BD680-0D8A-4576-BE18-FD0DC6293C83}"/>
    <dgm:cxn modelId="{B610A2E6-F2D2-4635-9FE7-FA842D8C1839}" srcId="{D6374CBC-CC11-43F2-A653-E58B0C6A7EC0}" destId="{FD3A82F4-1B30-486A-81D9-1B8E14A3E601}" srcOrd="17" destOrd="0" parTransId="{AA06D566-2726-4994-BCD4-62A8F34EC536}" sibTransId="{7D5C11B1-FEB8-4607-85EA-4A0C6C5F8BFF}"/>
    <dgm:cxn modelId="{264103CF-CA24-49D9-9149-A8DAC62DF383}" type="presOf" srcId="{8E13D55B-7E4F-4288-9EEA-B16487F16E3A}" destId="{FF993A94-CD5B-4FEA-8561-7B092D99A048}" srcOrd="0" destOrd="0" presId="urn:microsoft.com/office/officeart/2005/8/layout/hList2#1"/>
    <dgm:cxn modelId="{DBEFCB31-FA36-48CE-ABE3-67DDD7777C0D}" srcId="{81C99024-0C10-4F67-90AD-664133510349}" destId="{E8CA41B5-F3DE-4996-8961-538DF65E57EB}" srcOrd="2" destOrd="0" parTransId="{D837D283-485A-4D6D-9F3A-D884C90E86F4}" sibTransId="{1931E00E-D942-4231-A39C-06A2B33542B5}"/>
    <dgm:cxn modelId="{06438BC5-F5F2-4EF1-8CFF-114E8B3DC613}" type="presOf" srcId="{FD3A82F4-1B30-486A-81D9-1B8E14A3E601}" destId="{92998AA4-C52E-44E7-8177-59CCB879D96B}" srcOrd="0" destOrd="17" presId="urn:microsoft.com/office/officeart/2005/8/layout/hList2#1"/>
    <dgm:cxn modelId="{AD49AEF0-833E-694B-B9E8-108FFEA4D354}" srcId="{8E13D55B-7E4F-4288-9EEA-B16487F16E3A}" destId="{A10ED8DA-AE23-D94E-AE75-F12F05EC71BE}" srcOrd="8" destOrd="0" parTransId="{6BBB72E9-A386-354D-ACF9-EE77681CBF5E}" sibTransId="{038F5AED-B05D-C24D-B07B-B9FE9411BD57}"/>
    <dgm:cxn modelId="{D240D79C-919D-443D-85B3-C25BBAEF10EC}" srcId="{8E13D55B-7E4F-4288-9EEA-B16487F16E3A}" destId="{8C5D0B37-7035-4278-B88C-B3E2F2842E87}" srcOrd="21" destOrd="0" parTransId="{A1E5C20C-ABAA-40F1-A8E2-1138C7821165}" sibTransId="{16784A3D-E70B-4706-A4B2-2B19E7EC2A1A}"/>
    <dgm:cxn modelId="{4D884C62-4853-42E1-9D5F-54D48FC79784}" srcId="{D6374CBC-CC11-43F2-A653-E58B0C6A7EC0}" destId="{46AFA6E9-4D20-462A-90AF-4E49ECE335B7}" srcOrd="10" destOrd="0" parTransId="{12A5DF38-874A-4A7A-BBDC-64FD46DE05F8}" sibTransId="{085B6243-2CB7-499F-A619-1CB0600329C0}"/>
    <dgm:cxn modelId="{4E75D576-3F8B-6C4F-B3FE-4567CF881A61}" srcId="{8E13D55B-7E4F-4288-9EEA-B16487F16E3A}" destId="{B3BCFBEB-A5AB-674C-800E-E9F2B5E5F3C3}" srcOrd="12" destOrd="0" parTransId="{D413DDFF-C950-8448-B197-B85600AB73A9}" sibTransId="{5FDDEB6B-18A0-234B-8CFF-1B7CC68ECFCA}"/>
    <dgm:cxn modelId="{F881BF76-B3B8-4C65-A896-3745C8E7AB8A}" type="presOf" srcId="{8976F64F-B5FD-4D74-9BBD-70B263A029D0}" destId="{2D3B0318-9811-41B0-A9E8-B616F3980E15}" srcOrd="0" destOrd="15" presId="urn:microsoft.com/office/officeart/2005/8/layout/hList2#1"/>
    <dgm:cxn modelId="{5825C1BF-A9C0-4AA7-AB30-E44C9D052581}" srcId="{8E13D55B-7E4F-4288-9EEA-B16487F16E3A}" destId="{6E32CC85-04EF-47FC-813F-62D34F7D24CD}" srcOrd="3" destOrd="0" parTransId="{A06F9E3B-445C-43DC-A0ED-C9BFEDE67649}" sibTransId="{757CCE9D-3256-4D06-8038-555E49226CA4}"/>
    <dgm:cxn modelId="{FE99269D-F1C0-43CA-BC6D-DE433A90A330}" srcId="{D6374CBC-CC11-43F2-A653-E58B0C6A7EC0}" destId="{A114D61E-17AB-4A17-AC97-4F036E1217F4}" srcOrd="2" destOrd="0" parTransId="{1C9EF2AF-60CC-4CA2-8419-508546BB36B7}" sibTransId="{4366C848-8A57-4DBE-80E8-FA9FC402A028}"/>
    <dgm:cxn modelId="{F146A221-B444-47CA-928C-8BEAD2BB7E40}" type="presOf" srcId="{D6374CBC-CC11-43F2-A653-E58B0C6A7EC0}" destId="{020C5EEA-BA83-47B1-9BD9-67D9081D9F4C}" srcOrd="0" destOrd="0" presId="urn:microsoft.com/office/officeart/2005/8/layout/hList2#1"/>
    <dgm:cxn modelId="{291A8B44-9625-4129-909C-6FB584A4F73E}" srcId="{D6374CBC-CC11-43F2-A653-E58B0C6A7EC0}" destId="{25F12874-FD5A-4FA2-A3BC-4FB543CC496F}" srcOrd="23" destOrd="0" parTransId="{B843BBCA-82E8-4B1F-958B-025AD0A7E26A}" sibTransId="{399EAAF6-879D-418A-AC8F-DB6D4820F282}"/>
    <dgm:cxn modelId="{BFB09EC7-EC41-4BCB-BA70-9F3DDE3F4F87}" type="presOf" srcId="{C999A231-EBB2-48A7-AA5E-0AAECD44F51B}" destId="{D9EE458B-483D-4E1D-966C-FB98CBCD8A96}" srcOrd="0" destOrd="6" presId="urn:microsoft.com/office/officeart/2005/8/layout/hList2#1"/>
    <dgm:cxn modelId="{A8F98EEF-F925-4C30-939F-A644277BF096}" type="presOf" srcId="{647ECA59-578D-4E6B-B9EB-35BCC3F220BB}" destId="{2D3B0318-9811-41B0-A9E8-B616F3980E15}" srcOrd="0" destOrd="19" presId="urn:microsoft.com/office/officeart/2005/8/layout/hList2#1"/>
    <dgm:cxn modelId="{3C5797DD-C944-4D15-A73E-2E51FF4133B5}" type="presOf" srcId="{16CE69A3-87E9-4C22-AE08-7C81428F9FA9}" destId="{92998AA4-C52E-44E7-8177-59CCB879D96B}" srcOrd="0" destOrd="9" presId="urn:microsoft.com/office/officeart/2005/8/layout/hList2#1"/>
    <dgm:cxn modelId="{BDE815D0-4EFD-4448-8E9A-83253D9F829D}" srcId="{D6374CBC-CC11-43F2-A653-E58B0C6A7EC0}" destId="{CF8F89A3-2897-4145-85E9-E4C127C142B3}" srcOrd="14" destOrd="0" parTransId="{13F1BFF8-6526-47E4-8D2F-5EABA3A7D1A4}" sibTransId="{5E0C1371-9217-44C6-811E-8A103FA8913F}"/>
    <dgm:cxn modelId="{EC5CF671-3041-40F0-BC92-46E8C38C5FAA}" type="presOf" srcId="{0FE4319F-5A47-4AE0-A105-600F64270240}" destId="{2D3B0318-9811-41B0-A9E8-B616F3980E15}" srcOrd="0" destOrd="13" presId="urn:microsoft.com/office/officeart/2005/8/layout/hList2#1"/>
    <dgm:cxn modelId="{C6E49BDC-D6F6-4F40-ACC4-0C28B20B4175}" type="presOf" srcId="{F77B7EA5-C6CD-4F08-9DA3-A981B1FC8F1F}" destId="{92998AA4-C52E-44E7-8177-59CCB879D96B}" srcOrd="0" destOrd="4" presId="urn:microsoft.com/office/officeart/2005/8/layout/hList2#1"/>
    <dgm:cxn modelId="{C9187BA2-1655-4AAD-9661-13CE97AE6A52}" type="presOf" srcId="{513F6A68-C8EB-499C-831F-DE3296FC3ED8}" destId="{2D3B0318-9811-41B0-A9E8-B616F3980E15}" srcOrd="0" destOrd="4" presId="urn:microsoft.com/office/officeart/2005/8/layout/hList2#1"/>
    <dgm:cxn modelId="{9B6DB55B-761B-40DD-A8E6-68637C6B9036}" type="presOf" srcId="{014386F1-6CF5-4A0D-ADF3-837373F5A1DB}" destId="{92998AA4-C52E-44E7-8177-59CCB879D96B}" srcOrd="0" destOrd="5" presId="urn:microsoft.com/office/officeart/2005/8/layout/hList2#1"/>
    <dgm:cxn modelId="{421A1FFA-D1D8-4473-A19B-685145499C3A}" type="presOf" srcId="{85E05E3C-757C-4BDB-A59B-8938B5B43F03}" destId="{2D3B0318-9811-41B0-A9E8-B616F3980E15}" srcOrd="0" destOrd="5" presId="urn:microsoft.com/office/officeart/2005/8/layout/hList2#1"/>
    <dgm:cxn modelId="{853392E9-2533-4E79-8B4A-C37C1260134C}" type="presOf" srcId="{C2CE456B-2BE2-4522-8075-09C17E279ED9}" destId="{92998AA4-C52E-44E7-8177-59CCB879D96B}" srcOrd="0" destOrd="8" presId="urn:microsoft.com/office/officeart/2005/8/layout/hList2#1"/>
    <dgm:cxn modelId="{470D0B6A-6FE9-4937-B894-2074A39B968A}" type="presOf" srcId="{6E32CC85-04EF-47FC-813F-62D34F7D24CD}" destId="{2D3B0318-9811-41B0-A9E8-B616F3980E15}" srcOrd="0" destOrd="3" presId="urn:microsoft.com/office/officeart/2005/8/layout/hList2#1"/>
    <dgm:cxn modelId="{742A8553-07A7-4A2D-BA50-9750C5DD6C32}" srcId="{945B7AB4-5305-4EA2-9322-FAB6BCC05C14}" destId="{D6374CBC-CC11-43F2-A653-E58B0C6A7EC0}" srcOrd="0" destOrd="0" parTransId="{18A0E661-8866-4D9F-8E27-3833E0B6F2BD}" sibTransId="{8DFCB8C6-94EC-4E28-AEAA-CDFF1F1B1817}"/>
    <dgm:cxn modelId="{92C767D1-E52E-4112-AE13-82EE95C370B3}" type="presOf" srcId="{E6736FEA-5710-406D-B475-F8574A01579F}" destId="{92998AA4-C52E-44E7-8177-59CCB879D96B}" srcOrd="0" destOrd="1" presId="urn:microsoft.com/office/officeart/2005/8/layout/hList2#1"/>
    <dgm:cxn modelId="{329D462C-B4FD-40D7-9BEE-5B8C13C13705}" type="presOf" srcId="{A114D61E-17AB-4A17-AC97-4F036E1217F4}" destId="{92998AA4-C52E-44E7-8177-59CCB879D96B}" srcOrd="0" destOrd="2" presId="urn:microsoft.com/office/officeart/2005/8/layout/hList2#1"/>
    <dgm:cxn modelId="{8C49229B-6358-4556-AFFE-E1C9C2F8E16A}" srcId="{81C99024-0C10-4F67-90AD-664133510349}" destId="{FC828219-530B-43ED-9DA3-3D4FCC096097}" srcOrd="1" destOrd="0" parTransId="{4753A918-7947-4A3C-9516-C4017DEADA42}" sibTransId="{9E1A69EA-728E-4B4B-91B6-D911B93E92C3}"/>
    <dgm:cxn modelId="{0CDDBE50-AD49-4946-9BC4-84AC43F8342F}" type="presOf" srcId="{53A7E49C-13ED-4A25-9A97-D379FD8911B6}" destId="{92998AA4-C52E-44E7-8177-59CCB879D96B}" srcOrd="0" destOrd="6" presId="urn:microsoft.com/office/officeart/2005/8/layout/hList2#1"/>
    <dgm:cxn modelId="{4B82AAD0-6B08-40CF-8C5E-CB7712C383A1}" srcId="{8E13D55B-7E4F-4288-9EEA-B16487F16E3A}" destId="{0FE4319F-5A47-4AE0-A105-600F64270240}" srcOrd="13" destOrd="0" parTransId="{BBC024F6-667E-4A5B-B892-D5C266E0572E}" sibTransId="{95D70207-FDEF-42EB-9D1B-E45BDEEDF0DE}"/>
    <dgm:cxn modelId="{9D15A545-4E55-4281-8673-4B827784DF6A}" type="presOf" srcId="{77A168A5-DF11-4F8C-A3D2-935594D6A5C0}" destId="{92998AA4-C52E-44E7-8177-59CCB879D96B}" srcOrd="0" destOrd="7" presId="urn:microsoft.com/office/officeart/2005/8/layout/hList2#1"/>
    <dgm:cxn modelId="{9B10C9A5-C9C4-164A-BF0D-4FF03830114B}" type="presOf" srcId="{71BCCE85-3140-3E4A-B5FA-505F793E7B50}" destId="{2D3B0318-9811-41B0-A9E8-B616F3980E15}" srcOrd="0" destOrd="9" presId="urn:microsoft.com/office/officeart/2005/8/layout/hList2#1"/>
    <dgm:cxn modelId="{AC470BC3-B7B6-4729-810F-31EB69A5100D}" type="presOf" srcId="{5B5EA034-68B6-4394-A7A5-6C6221A43358}" destId="{2D3B0318-9811-41B0-A9E8-B616F3980E15}" srcOrd="0" destOrd="2" presId="urn:microsoft.com/office/officeart/2005/8/layout/hList2#1"/>
    <dgm:cxn modelId="{C23E41E0-3CE7-40F2-AF65-9B722D9E216A}" type="presOf" srcId="{E011D363-B6E0-439F-9219-3DD698EC8026}" destId="{92998AA4-C52E-44E7-8177-59CCB879D96B}" srcOrd="0" destOrd="12" presId="urn:microsoft.com/office/officeart/2005/8/layout/hList2#1"/>
    <dgm:cxn modelId="{3EFEA887-4AF4-4BDB-88DA-396BC4949610}" srcId="{8E13D55B-7E4F-4288-9EEA-B16487F16E3A}" destId="{E2569291-07C0-4099-8A02-DBD01137A08A}" srcOrd="18" destOrd="0" parTransId="{455063BA-F055-4D84-AFAD-DE4FF28FEBE2}" sibTransId="{8721046B-B4DC-4C64-A2CB-B052DEF7B0C6}"/>
    <dgm:cxn modelId="{810A37B5-5379-4A81-B5C2-022AEF67DC67}" srcId="{D6374CBC-CC11-43F2-A653-E58B0C6A7EC0}" destId="{18BDA4DB-8364-4F65-820D-E4556DC51938}" srcOrd="11" destOrd="0" parTransId="{98AAD202-8D62-4D1D-B1F8-B24CE51A3656}" sibTransId="{BF92F532-DEFD-4D9A-B5FD-28553C8A488E}"/>
    <dgm:cxn modelId="{1FAFB7AC-79A7-48CF-B0C3-49DCA8BB6032}" srcId="{945B7AB4-5305-4EA2-9322-FAB6BCC05C14}" destId="{8E13D55B-7E4F-4288-9EEA-B16487F16E3A}" srcOrd="1" destOrd="0" parTransId="{7B9C46C5-9844-443E-91C0-BCC8D9B04AA6}" sibTransId="{3F2BD6D8-8CB6-4854-A7E4-60A716D3C3A1}"/>
    <dgm:cxn modelId="{9F26E0F9-568F-4594-B229-EFCE52A5E485}" srcId="{8E13D55B-7E4F-4288-9EEA-B16487F16E3A}" destId="{513F6A68-C8EB-499C-831F-DE3296FC3ED8}" srcOrd="4" destOrd="0" parTransId="{3F80534A-6B9B-4F4F-9668-F654FFA96EE9}" sibTransId="{9DC46D76-11D7-41DB-99F2-50F3857ACB58}"/>
    <dgm:cxn modelId="{746D107E-E982-445E-BB8D-9B3ADA380CA6}" type="presOf" srcId="{8DA96799-B362-4C88-A66A-0572A8AEC104}" destId="{2D3B0318-9811-41B0-A9E8-B616F3980E15}" srcOrd="0" destOrd="6" presId="urn:microsoft.com/office/officeart/2005/8/layout/hList2#1"/>
    <dgm:cxn modelId="{F1473C4C-5CE3-42F8-8602-9819A77399AE}" type="presOf" srcId="{B1C8879B-20E7-4CB8-AF66-1B35DA9D790E}" destId="{D9EE458B-483D-4E1D-966C-FB98CBCD8A96}" srcOrd="0" destOrd="4" presId="urn:microsoft.com/office/officeart/2005/8/layout/hList2#1"/>
    <dgm:cxn modelId="{C5AA5BA5-795D-43FD-B767-21BA3C160EFB}" type="presOf" srcId="{DE6A8FEC-986B-4DC8-B379-08066380F722}" destId="{D9EE458B-483D-4E1D-966C-FB98CBCD8A96}" srcOrd="0" destOrd="0" presId="urn:microsoft.com/office/officeart/2005/8/layout/hList2#1"/>
    <dgm:cxn modelId="{D06409A3-BD5F-4152-932B-39C25B378C97}" type="presParOf" srcId="{217BFC80-821E-4067-8DFD-6A87954F9CCF}" destId="{0590034B-F800-4EDB-B072-B9CE2046E4E7}" srcOrd="0" destOrd="0" presId="urn:microsoft.com/office/officeart/2005/8/layout/hList2#1"/>
    <dgm:cxn modelId="{DA6C891E-E482-4E30-A7D2-F5D845807BDC}" type="presParOf" srcId="{0590034B-F800-4EDB-B072-B9CE2046E4E7}" destId="{F7BB3B76-D534-4EF9-AC62-821BD855BA6A}" srcOrd="0" destOrd="0" presId="urn:microsoft.com/office/officeart/2005/8/layout/hList2#1"/>
    <dgm:cxn modelId="{4CCE514A-63B3-47BB-A36E-E8A1B462D14F}" type="presParOf" srcId="{0590034B-F800-4EDB-B072-B9CE2046E4E7}" destId="{92998AA4-C52E-44E7-8177-59CCB879D96B}" srcOrd="1" destOrd="0" presId="urn:microsoft.com/office/officeart/2005/8/layout/hList2#1"/>
    <dgm:cxn modelId="{86F54079-85AA-4DD2-9B80-93F77464362E}" type="presParOf" srcId="{0590034B-F800-4EDB-B072-B9CE2046E4E7}" destId="{020C5EEA-BA83-47B1-9BD9-67D9081D9F4C}" srcOrd="2" destOrd="0" presId="urn:microsoft.com/office/officeart/2005/8/layout/hList2#1"/>
    <dgm:cxn modelId="{BC689EDF-7A43-42EA-9843-3AFDB155316E}" type="presParOf" srcId="{217BFC80-821E-4067-8DFD-6A87954F9CCF}" destId="{A5303D65-5E57-48DE-A8B4-155C8CA8CAAC}" srcOrd="1" destOrd="0" presId="urn:microsoft.com/office/officeart/2005/8/layout/hList2#1"/>
    <dgm:cxn modelId="{DBDE5D56-909C-4BCB-B234-06DB646E9ACC}" type="presParOf" srcId="{217BFC80-821E-4067-8DFD-6A87954F9CCF}" destId="{68587FFD-5BE8-4580-B1AA-8D5B3ED6A1A3}" srcOrd="2" destOrd="0" presId="urn:microsoft.com/office/officeart/2005/8/layout/hList2#1"/>
    <dgm:cxn modelId="{96B49881-D836-4B60-BCAB-FE5E452A118F}" type="presParOf" srcId="{68587FFD-5BE8-4580-B1AA-8D5B3ED6A1A3}" destId="{B26EE63B-2198-4201-8B9C-95B2B984D58A}" srcOrd="0" destOrd="0" presId="urn:microsoft.com/office/officeart/2005/8/layout/hList2#1"/>
    <dgm:cxn modelId="{5A4FBADB-FB7C-4A6E-97B9-0102EC63886E}" type="presParOf" srcId="{68587FFD-5BE8-4580-B1AA-8D5B3ED6A1A3}" destId="{2D3B0318-9811-41B0-A9E8-B616F3980E15}" srcOrd="1" destOrd="0" presId="urn:microsoft.com/office/officeart/2005/8/layout/hList2#1"/>
    <dgm:cxn modelId="{04AD9D75-1837-4493-B213-C1DC5D97C9C2}" type="presParOf" srcId="{68587FFD-5BE8-4580-B1AA-8D5B3ED6A1A3}" destId="{FF993A94-CD5B-4FEA-8561-7B092D99A048}" srcOrd="2" destOrd="0" presId="urn:microsoft.com/office/officeart/2005/8/layout/hList2#1"/>
    <dgm:cxn modelId="{6DB84762-A8A1-49A6-B551-71733F4B5C67}" type="presParOf" srcId="{217BFC80-821E-4067-8DFD-6A87954F9CCF}" destId="{5390FBE9-2BD0-42EE-A592-38706C363F2B}" srcOrd="3" destOrd="0" presId="urn:microsoft.com/office/officeart/2005/8/layout/hList2#1"/>
    <dgm:cxn modelId="{E65A8FBA-4FA0-43EF-B155-978D3B659415}" type="presParOf" srcId="{217BFC80-821E-4067-8DFD-6A87954F9CCF}" destId="{DBD1EBB4-D0D0-4A30-8DA4-8BB02F2FD205}" srcOrd="4" destOrd="0" presId="urn:microsoft.com/office/officeart/2005/8/layout/hList2#1"/>
    <dgm:cxn modelId="{B27CB34A-E192-4774-8C62-B0215D839FDA}" type="presParOf" srcId="{DBD1EBB4-D0D0-4A30-8DA4-8BB02F2FD205}" destId="{24FB63A0-4E08-47F1-9730-21A3D17F2CAD}" srcOrd="0" destOrd="0" presId="urn:microsoft.com/office/officeart/2005/8/layout/hList2#1"/>
    <dgm:cxn modelId="{9BB3A891-73F5-41C1-9122-DED58AEC4D63}" type="presParOf" srcId="{DBD1EBB4-D0D0-4A30-8DA4-8BB02F2FD205}" destId="{D9EE458B-483D-4E1D-966C-FB98CBCD8A96}" srcOrd="1" destOrd="0" presId="urn:microsoft.com/office/officeart/2005/8/layout/hList2#1"/>
    <dgm:cxn modelId="{9EF5F03D-C053-4A0F-A45F-86BB02C944AC}" type="presParOf" srcId="{DBD1EBB4-D0D0-4A30-8DA4-8BB02F2FD205}" destId="{B99990D1-1597-4C0B-838F-4F1E076F73EC}" srcOrd="2" destOrd="0" presId="urn:microsoft.com/office/officeart/2005/8/layout/hList2#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2#1">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6332"/>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850444" y="1"/>
            <a:ext cx="2945659" cy="496332"/>
          </a:xfrm>
          <a:prstGeom prst="rect">
            <a:avLst/>
          </a:prstGeom>
        </p:spPr>
        <p:txBody>
          <a:bodyPr vert="horz" lIns="91440" tIns="45720" rIns="91440" bIns="45720" rtlCol="0"/>
          <a:lstStyle>
            <a:lvl1pPr algn="r">
              <a:defRPr sz="1200"/>
            </a:lvl1pPr>
          </a:lstStyle>
          <a:p>
            <a:fld id="{DC82F4AB-C701-4C42-9345-4B488262B209}" type="datetimeFigureOut">
              <a:rPr lang="en-ZA" smtClean="0"/>
              <a:pPr/>
              <a:t>2018/06/08</a:t>
            </a:fld>
            <a:endParaRPr lang="en-ZA" dirty="0"/>
          </a:p>
        </p:txBody>
      </p:sp>
      <p:sp>
        <p:nvSpPr>
          <p:cNvPr id="4" name="Footer Placeholder 3"/>
          <p:cNvSpPr>
            <a:spLocks noGrp="1"/>
          </p:cNvSpPr>
          <p:nvPr>
            <p:ph type="ftr" sz="quarter" idx="2"/>
          </p:nvPr>
        </p:nvSpPr>
        <p:spPr>
          <a:xfrm>
            <a:off x="1" y="9428584"/>
            <a:ext cx="2945659" cy="496332"/>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50444" y="9428584"/>
            <a:ext cx="2945659" cy="496332"/>
          </a:xfrm>
          <a:prstGeom prst="rect">
            <a:avLst/>
          </a:prstGeom>
        </p:spPr>
        <p:txBody>
          <a:bodyPr vert="horz" lIns="91440" tIns="45720" rIns="91440" bIns="45720" rtlCol="0" anchor="b"/>
          <a:lstStyle>
            <a:lvl1pPr algn="r">
              <a:defRPr sz="1200"/>
            </a:lvl1pPr>
          </a:lstStyle>
          <a:p>
            <a:fld id="{5B9EB3A7-2CE7-460C-90D7-03F7EC7E69A3}" type="slidenum">
              <a:rPr lang="en-ZA" smtClean="0"/>
              <a:pPr/>
              <a:t>‹#›</a:t>
            </a:fld>
            <a:endParaRPr lang="en-ZA" dirty="0"/>
          </a:p>
        </p:txBody>
      </p:sp>
    </p:spTree>
    <p:extLst>
      <p:ext uri="{BB962C8B-B14F-4D97-AF65-F5344CB8AC3E}">
        <p14:creationId xmlns:p14="http://schemas.microsoft.com/office/powerpoint/2010/main" xmlns="" val="10105224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4" y="1"/>
            <a:ext cx="2945659" cy="496332"/>
          </a:xfrm>
          <a:prstGeom prst="rect">
            <a:avLst/>
          </a:prstGeom>
        </p:spPr>
        <p:txBody>
          <a:bodyPr vert="horz" lIns="91440" tIns="45720" rIns="91440" bIns="45720" rtlCol="0"/>
          <a:lstStyle>
            <a:lvl1pPr algn="r">
              <a:defRPr sz="1200"/>
            </a:lvl1pPr>
          </a:lstStyle>
          <a:p>
            <a:fld id="{F5A28A62-3431-4DF4-B6C2-90D7D8A9967C}" type="datetimeFigureOut">
              <a:rPr lang="en-US" smtClean="0"/>
              <a:pPr/>
              <a:t>6/8/2018</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28584"/>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4" y="9428584"/>
            <a:ext cx="2945659" cy="496332"/>
          </a:xfrm>
          <a:prstGeom prst="rect">
            <a:avLst/>
          </a:prstGeom>
        </p:spPr>
        <p:txBody>
          <a:bodyPr vert="horz" lIns="91440" tIns="45720" rIns="91440" bIns="45720" rtlCol="0" anchor="b"/>
          <a:lstStyle>
            <a:lvl1pPr algn="r">
              <a:defRPr sz="1200"/>
            </a:lvl1pPr>
          </a:lstStyle>
          <a:p>
            <a:fld id="{1F432BC9-667F-4DF5-BF07-DB3CA2EC41B8}" type="slidenum">
              <a:rPr lang="en-US" smtClean="0"/>
              <a:pPr/>
              <a:t>‹#›</a:t>
            </a:fld>
            <a:endParaRPr lang="en-US" dirty="0"/>
          </a:p>
        </p:txBody>
      </p:sp>
    </p:spTree>
    <p:extLst>
      <p:ext uri="{BB962C8B-B14F-4D97-AF65-F5344CB8AC3E}">
        <p14:creationId xmlns:p14="http://schemas.microsoft.com/office/powerpoint/2010/main" xmlns="" val="4060713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xmlns="" val="3951285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1F432BC9-667F-4DF5-BF07-DB3CA2EC41B8}" type="slidenum">
              <a:rPr lang="en-US" smtClean="0"/>
              <a:pPr/>
              <a:t>6</a:t>
            </a:fld>
            <a:endParaRPr lang="en-US" dirty="0"/>
          </a:p>
        </p:txBody>
      </p:sp>
    </p:spTree>
    <p:extLst>
      <p:ext uri="{BB962C8B-B14F-4D97-AF65-F5344CB8AC3E}">
        <p14:creationId xmlns:p14="http://schemas.microsoft.com/office/powerpoint/2010/main" xmlns="" val="183038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xmlns="" val="363647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F432BC9-667F-4DF5-BF07-DB3CA2EC41B8}" type="slidenum">
              <a:rPr lang="en-US" smtClean="0"/>
              <a:pPr/>
              <a:t>31</a:t>
            </a:fld>
            <a:endParaRPr lang="en-US" dirty="0"/>
          </a:p>
        </p:txBody>
      </p:sp>
    </p:spTree>
    <p:extLst>
      <p:ext uri="{BB962C8B-B14F-4D97-AF65-F5344CB8AC3E}">
        <p14:creationId xmlns:p14="http://schemas.microsoft.com/office/powerpoint/2010/main" xmlns="" val="3444700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xmlns="" val="4286446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 name="Shape 749"/>
          <p:cNvSpPr>
            <a:spLocks noGrp="1" noRot="1" noChangeAspect="1"/>
          </p:cNvSpPr>
          <p:nvPr>
            <p:ph type="sldImg"/>
          </p:nvPr>
        </p:nvSpPr>
        <p:spPr>
          <a:prstGeom prst="rect">
            <a:avLst/>
          </a:prstGeom>
        </p:spPr>
        <p:txBody>
          <a:bodyPr/>
          <a:lstStyle/>
          <a:p>
            <a:endParaRPr/>
          </a:p>
        </p:txBody>
      </p:sp>
      <p:sp>
        <p:nvSpPr>
          <p:cNvPr id="750" name="Shape 750"/>
          <p:cNvSpPr>
            <a:spLocks noGrp="1"/>
          </p:cNvSpPr>
          <p:nvPr>
            <p:ph type="body" sz="quarter" idx="1"/>
          </p:nvPr>
        </p:nvSpPr>
        <p:spPr>
          <a:prstGeom prst="rect">
            <a:avLst/>
          </a:prstGeom>
        </p:spPr>
        <p:txBody>
          <a:bodyPr/>
          <a:lstStyle/>
          <a:p>
            <a:pPr>
              <a:tabLst>
                <a:tab pos="533400" algn="l"/>
              </a:tabLst>
              <a:defRPr sz="1100">
                <a:latin typeface="Arial Narrow"/>
                <a:ea typeface="Arial Narrow"/>
                <a:cs typeface="Arial Narrow"/>
                <a:sym typeface="Arial Narrow"/>
              </a:defRPr>
            </a:pPr>
            <a:r>
              <a:t>.</a:t>
            </a:r>
            <a:endParaRPr sz="1800"/>
          </a:p>
          <a:p>
            <a:pPr>
              <a:tabLst>
                <a:tab pos="533400" algn="l"/>
              </a:tabLst>
              <a:defRPr sz="1100">
                <a:latin typeface="Arial Narrow"/>
                <a:ea typeface="Arial Narrow"/>
                <a:cs typeface="Arial Narrow"/>
                <a:sym typeface="Arial Narrow"/>
              </a:defRPr>
            </a:pPr>
            <a:endParaRPr sz="1800" dirty="0"/>
          </a:p>
          <a:p>
            <a:pPr>
              <a:tabLst>
                <a:tab pos="533400" algn="l"/>
              </a:tabLst>
              <a:defRPr sz="1100">
                <a:latin typeface="Arial Narrow"/>
                <a:ea typeface="Arial Narrow"/>
                <a:cs typeface="Arial Narrow"/>
                <a:sym typeface="Arial Narrow"/>
              </a:defRPr>
            </a:pPr>
            <a:r>
              <a:rPr dirty="0"/>
              <a:t>Bid sent out to service providers on 31 October; briefing session held on 7 November and bid evaluation committee meeting held on 15 November.</a:t>
            </a:r>
            <a:endParaRPr sz="1800" dirty="0"/>
          </a:p>
          <a:p>
            <a:pPr>
              <a:tabLst>
                <a:tab pos="533400" algn="l"/>
              </a:tabLst>
              <a:defRPr sz="1100">
                <a:latin typeface="Arial Narrow"/>
                <a:ea typeface="Arial Narrow"/>
                <a:cs typeface="Arial Narrow"/>
                <a:sym typeface="Arial Narrow"/>
              </a:defRPr>
            </a:pPr>
            <a:endParaRPr sz="1800" dirty="0"/>
          </a:p>
          <a:p>
            <a:pPr>
              <a:tabLst>
                <a:tab pos="533400" algn="l"/>
              </a:tabLst>
              <a:defRPr sz="1100">
                <a:latin typeface="Arial Narrow"/>
                <a:ea typeface="Arial Narrow"/>
                <a:cs typeface="Arial Narrow"/>
                <a:sym typeface="Arial Narrow"/>
              </a:defRPr>
            </a:pPr>
            <a:r>
              <a:rPr dirty="0"/>
              <a:t>Request appointment of service provider on 25 November;  Legal instruction form submitted on 28 November;  SLA signed on 15 December ; and work only commenced on 20 December – not able to prepare a research report by end of Q3 </a:t>
            </a:r>
          </a:p>
          <a:p>
            <a:pPr>
              <a:tabLst>
                <a:tab pos="533400" algn="l"/>
              </a:tabLst>
              <a:defRPr sz="1100">
                <a:latin typeface="Arial Narrow"/>
                <a:ea typeface="Arial Narrow"/>
                <a:cs typeface="Arial Narrow"/>
                <a:sym typeface="Arial Narrow"/>
              </a:defRPr>
            </a:pPr>
            <a:endParaRPr dirty="0"/>
          </a:p>
          <a:p>
            <a:pPr>
              <a:tabLst>
                <a:tab pos="533400" algn="l"/>
              </a:tabLst>
              <a:defRPr sz="1100" b="1">
                <a:latin typeface="Arial Narrow"/>
                <a:ea typeface="Arial Narrow"/>
                <a:cs typeface="Arial Narrow"/>
                <a:sym typeface="Arial Narrow"/>
              </a:defRPr>
            </a:pPr>
            <a:r>
              <a:rPr dirty="0"/>
              <a:t>Definition of SMMEs</a:t>
            </a:r>
            <a:endParaRPr sz="1800" dirty="0"/>
          </a:p>
          <a:p>
            <a:pPr>
              <a:tabLst>
                <a:tab pos="533400" algn="l"/>
              </a:tabLst>
              <a:defRPr sz="1100">
                <a:latin typeface="Arial Narrow"/>
                <a:ea typeface="Arial Narrow"/>
                <a:cs typeface="Arial Narrow"/>
                <a:sym typeface="Arial Narrow"/>
              </a:defRPr>
            </a:pPr>
            <a:endParaRPr sz="1800" dirty="0"/>
          </a:p>
          <a:p>
            <a:pPr algn="just">
              <a:tabLst>
                <a:tab pos="533400" algn="l"/>
              </a:tabLst>
              <a:defRPr sz="1100">
                <a:latin typeface="Arial Narrow"/>
                <a:ea typeface="Arial Narrow"/>
                <a:cs typeface="Arial Narrow"/>
                <a:sym typeface="Arial Narrow"/>
              </a:defRPr>
            </a:pPr>
            <a:r>
              <a:rPr dirty="0" err="1"/>
              <a:t>ToR</a:t>
            </a:r>
            <a:r>
              <a:rPr dirty="0"/>
              <a:t> approved and first request for proposals submitted by end September.  Had to send out a second request for proposals due to fact that only one proposal was received.  </a:t>
            </a:r>
            <a:endParaRPr sz="1800" dirty="0"/>
          </a:p>
          <a:p>
            <a:pPr algn="just">
              <a:tabLst>
                <a:tab pos="533400" algn="l"/>
              </a:tabLst>
              <a:defRPr sz="1100">
                <a:latin typeface="Arial Narrow"/>
                <a:ea typeface="Arial Narrow"/>
                <a:cs typeface="Arial Narrow"/>
                <a:sym typeface="Arial Narrow"/>
              </a:defRPr>
            </a:pPr>
            <a:endParaRPr sz="1800" dirty="0"/>
          </a:p>
          <a:p>
            <a:pPr algn="just">
              <a:tabLst>
                <a:tab pos="533400" algn="l"/>
              </a:tabLst>
              <a:defRPr sz="1100">
                <a:latin typeface="Arial Narrow"/>
                <a:ea typeface="Arial Narrow"/>
                <a:cs typeface="Arial Narrow"/>
                <a:sym typeface="Arial Narrow"/>
              </a:defRPr>
            </a:pPr>
            <a:r>
              <a:rPr dirty="0"/>
              <a:t>Bid evaluation took place on 21 November.   SLA </a:t>
            </a:r>
            <a:r>
              <a:rPr dirty="0" err="1"/>
              <a:t>finalised</a:t>
            </a:r>
            <a:r>
              <a:rPr dirty="0"/>
              <a:t>  and service provided appointed but not able to produce a research report by the end of Q3.</a:t>
            </a:r>
            <a:endParaRPr sz="1800" dirty="0"/>
          </a:p>
          <a:p>
            <a:pPr>
              <a:tabLst>
                <a:tab pos="533400" algn="l"/>
              </a:tabLst>
              <a:defRPr sz="1100">
                <a:latin typeface="Arial Narrow"/>
                <a:ea typeface="Arial Narrow"/>
                <a:cs typeface="Arial Narrow"/>
                <a:sym typeface="Arial Narrow"/>
              </a:defRPr>
            </a:pPr>
            <a:endParaRPr sz="1800" dirty="0"/>
          </a:p>
          <a:p>
            <a:pPr>
              <a:tabLst>
                <a:tab pos="533400" algn="l"/>
              </a:tabLst>
              <a:defRPr sz="1100">
                <a:latin typeface="Arial Narrow"/>
                <a:ea typeface="Arial Narrow"/>
                <a:cs typeface="Arial Narrow"/>
                <a:sym typeface="Arial Narrow"/>
              </a:defRPr>
            </a:pPr>
            <a:endParaRPr sz="1800" dirty="0"/>
          </a:p>
        </p:txBody>
      </p:sp>
    </p:spTree>
    <p:extLst>
      <p:ext uri="{BB962C8B-B14F-4D97-AF65-F5344CB8AC3E}">
        <p14:creationId xmlns:p14="http://schemas.microsoft.com/office/powerpoint/2010/main" xmlns="" val="1428777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 name="Shape 756"/>
          <p:cNvSpPr>
            <a:spLocks noGrp="1" noRot="1" noChangeAspect="1"/>
          </p:cNvSpPr>
          <p:nvPr>
            <p:ph type="sldImg"/>
          </p:nvPr>
        </p:nvSpPr>
        <p:spPr>
          <a:prstGeom prst="rect">
            <a:avLst/>
          </a:prstGeom>
        </p:spPr>
        <p:txBody>
          <a:bodyPr/>
          <a:lstStyle/>
          <a:p>
            <a:endParaRPr/>
          </a:p>
        </p:txBody>
      </p:sp>
      <p:sp>
        <p:nvSpPr>
          <p:cNvPr id="757" name="Shape 757"/>
          <p:cNvSpPr>
            <a:spLocks noGrp="1"/>
          </p:cNvSpPr>
          <p:nvPr>
            <p:ph type="body" sz="quarter" idx="1"/>
          </p:nvPr>
        </p:nvSpPr>
        <p:spPr>
          <a:prstGeom prst="rect">
            <a:avLst/>
          </a:prstGeom>
        </p:spPr>
        <p:txBody>
          <a:bodyPr/>
          <a:lstStyle/>
          <a:p>
            <a:pPr>
              <a:tabLst>
                <a:tab pos="533400" algn="l"/>
              </a:tabLst>
              <a:defRPr sz="1100" b="1">
                <a:latin typeface="Arial Narrow"/>
                <a:ea typeface="Arial Narrow"/>
                <a:cs typeface="Arial Narrow"/>
                <a:sym typeface="Arial Narrow"/>
              </a:defRPr>
            </a:pPr>
            <a:r>
              <a:rPr dirty="0"/>
              <a:t>Enterprise Eco System</a:t>
            </a:r>
            <a:endParaRPr sz="1800" dirty="0"/>
          </a:p>
          <a:p>
            <a:pPr>
              <a:tabLst>
                <a:tab pos="533400" algn="l"/>
              </a:tabLst>
              <a:defRPr sz="1100">
                <a:latin typeface="Arial Narrow"/>
                <a:ea typeface="Arial Narrow"/>
                <a:cs typeface="Arial Narrow"/>
                <a:sym typeface="Arial Narrow"/>
              </a:defRPr>
            </a:pPr>
            <a:endParaRPr sz="1800" dirty="0"/>
          </a:p>
          <a:p>
            <a:pPr>
              <a:tabLst>
                <a:tab pos="533400" algn="l"/>
              </a:tabLst>
              <a:defRPr sz="1100">
                <a:latin typeface="Arial Narrow"/>
                <a:ea typeface="Arial Narrow"/>
                <a:cs typeface="Arial Narrow"/>
                <a:sym typeface="Arial Narrow"/>
              </a:defRPr>
            </a:pPr>
            <a:r>
              <a:rPr dirty="0"/>
              <a:t>Obtained approval for a deviation from normal procurement processes  to limit service providers to service providers working with GEC – approval obtained on 20 October   2016.</a:t>
            </a:r>
            <a:endParaRPr sz="1800" dirty="0"/>
          </a:p>
          <a:p>
            <a:pPr>
              <a:tabLst>
                <a:tab pos="533400" algn="l"/>
              </a:tabLst>
              <a:defRPr sz="1100">
                <a:latin typeface="Arial Narrow"/>
                <a:ea typeface="Arial Narrow"/>
                <a:cs typeface="Arial Narrow"/>
                <a:sym typeface="Arial Narrow"/>
              </a:defRPr>
            </a:pPr>
            <a:endParaRPr sz="1800" dirty="0"/>
          </a:p>
          <a:p>
            <a:pPr>
              <a:tabLst>
                <a:tab pos="533400" algn="l"/>
              </a:tabLst>
              <a:defRPr sz="1100">
                <a:latin typeface="Arial Narrow"/>
                <a:ea typeface="Arial Narrow"/>
                <a:cs typeface="Arial Narrow"/>
                <a:sym typeface="Arial Narrow"/>
              </a:defRPr>
            </a:pPr>
            <a:r>
              <a:rPr dirty="0"/>
              <a:t>Bid sent out to service providers on 31 October; briefing session held on 7 November and bid evaluation committee meeting held on 15 November.</a:t>
            </a:r>
            <a:endParaRPr sz="1800" dirty="0"/>
          </a:p>
          <a:p>
            <a:pPr>
              <a:tabLst>
                <a:tab pos="533400" algn="l"/>
              </a:tabLst>
              <a:defRPr sz="1100">
                <a:latin typeface="Arial Narrow"/>
                <a:ea typeface="Arial Narrow"/>
                <a:cs typeface="Arial Narrow"/>
                <a:sym typeface="Arial Narrow"/>
              </a:defRPr>
            </a:pPr>
            <a:endParaRPr sz="1800" dirty="0"/>
          </a:p>
          <a:p>
            <a:pPr>
              <a:tabLst>
                <a:tab pos="533400" algn="l"/>
              </a:tabLst>
              <a:defRPr sz="1100">
                <a:latin typeface="Arial Narrow"/>
                <a:ea typeface="Arial Narrow"/>
                <a:cs typeface="Arial Narrow"/>
                <a:sym typeface="Arial Narrow"/>
              </a:defRPr>
            </a:pPr>
            <a:r>
              <a:rPr dirty="0"/>
              <a:t>Request appointment of service provider on 25 November;  Legal instruction form submitted on 28 November;  SLA signed on 15 December ; and work only commenced on 20 December – not able to prepare a research report by end of Q3 </a:t>
            </a:r>
          </a:p>
          <a:p>
            <a:pPr>
              <a:tabLst>
                <a:tab pos="533400" algn="l"/>
              </a:tabLst>
              <a:defRPr sz="1100">
                <a:latin typeface="Arial Narrow"/>
                <a:ea typeface="Arial Narrow"/>
                <a:cs typeface="Arial Narrow"/>
                <a:sym typeface="Arial Narrow"/>
              </a:defRPr>
            </a:pPr>
            <a:endParaRPr dirty="0"/>
          </a:p>
          <a:p>
            <a:pPr>
              <a:tabLst>
                <a:tab pos="533400" algn="l"/>
              </a:tabLst>
              <a:defRPr sz="1100" b="1">
                <a:latin typeface="Arial Narrow"/>
                <a:ea typeface="Arial Narrow"/>
                <a:cs typeface="Arial Narrow"/>
                <a:sym typeface="Arial Narrow"/>
              </a:defRPr>
            </a:pPr>
            <a:r>
              <a:rPr dirty="0"/>
              <a:t>Definition of SMMEs</a:t>
            </a:r>
            <a:endParaRPr sz="1800" dirty="0"/>
          </a:p>
          <a:p>
            <a:pPr>
              <a:tabLst>
                <a:tab pos="533400" algn="l"/>
              </a:tabLst>
              <a:defRPr sz="1100">
                <a:latin typeface="Arial Narrow"/>
                <a:ea typeface="Arial Narrow"/>
                <a:cs typeface="Arial Narrow"/>
                <a:sym typeface="Arial Narrow"/>
              </a:defRPr>
            </a:pPr>
            <a:endParaRPr sz="1800" dirty="0"/>
          </a:p>
          <a:p>
            <a:pPr algn="just">
              <a:tabLst>
                <a:tab pos="533400" algn="l"/>
              </a:tabLst>
              <a:defRPr sz="1100">
                <a:latin typeface="Arial Narrow"/>
                <a:ea typeface="Arial Narrow"/>
                <a:cs typeface="Arial Narrow"/>
                <a:sym typeface="Arial Narrow"/>
              </a:defRPr>
            </a:pPr>
            <a:r>
              <a:rPr dirty="0" err="1"/>
              <a:t>ToR</a:t>
            </a:r>
            <a:r>
              <a:rPr dirty="0"/>
              <a:t> approved and first request for proposals submitted by end September.  Had to send out a second request for proposals due to fact that only one proposal was received.  </a:t>
            </a:r>
            <a:endParaRPr sz="1800" dirty="0"/>
          </a:p>
          <a:p>
            <a:pPr algn="just">
              <a:tabLst>
                <a:tab pos="533400" algn="l"/>
              </a:tabLst>
              <a:defRPr sz="1100">
                <a:latin typeface="Arial Narrow"/>
                <a:ea typeface="Arial Narrow"/>
                <a:cs typeface="Arial Narrow"/>
                <a:sym typeface="Arial Narrow"/>
              </a:defRPr>
            </a:pPr>
            <a:endParaRPr sz="1800" dirty="0"/>
          </a:p>
          <a:p>
            <a:pPr algn="just">
              <a:tabLst>
                <a:tab pos="533400" algn="l"/>
              </a:tabLst>
              <a:defRPr sz="1100">
                <a:latin typeface="Arial Narrow"/>
                <a:ea typeface="Arial Narrow"/>
                <a:cs typeface="Arial Narrow"/>
                <a:sym typeface="Arial Narrow"/>
              </a:defRPr>
            </a:pPr>
            <a:r>
              <a:rPr dirty="0"/>
              <a:t>Bid evaluation took place on 21 November.   SLA </a:t>
            </a:r>
            <a:r>
              <a:rPr dirty="0" err="1"/>
              <a:t>finalised</a:t>
            </a:r>
            <a:r>
              <a:rPr dirty="0"/>
              <a:t>  and service provided appointed but not able to produce a research report by the end of Q3.</a:t>
            </a:r>
            <a:endParaRPr sz="1800" dirty="0"/>
          </a:p>
          <a:p>
            <a:pPr>
              <a:tabLst>
                <a:tab pos="533400" algn="l"/>
              </a:tabLst>
              <a:defRPr sz="1100">
                <a:latin typeface="Arial Narrow"/>
                <a:ea typeface="Arial Narrow"/>
                <a:cs typeface="Arial Narrow"/>
                <a:sym typeface="Arial Narrow"/>
              </a:defRPr>
            </a:pPr>
            <a:endParaRPr sz="1800" dirty="0"/>
          </a:p>
          <a:p>
            <a:pPr>
              <a:tabLst>
                <a:tab pos="533400" algn="l"/>
              </a:tabLst>
              <a:defRPr sz="1100">
                <a:latin typeface="Arial Narrow"/>
                <a:ea typeface="Arial Narrow"/>
                <a:cs typeface="Arial Narrow"/>
                <a:sym typeface="Arial Narrow"/>
              </a:defRPr>
            </a:pPr>
            <a:endParaRPr sz="1800" dirty="0"/>
          </a:p>
        </p:txBody>
      </p:sp>
    </p:spTree>
    <p:extLst>
      <p:ext uri="{BB962C8B-B14F-4D97-AF65-F5344CB8AC3E}">
        <p14:creationId xmlns:p14="http://schemas.microsoft.com/office/powerpoint/2010/main" xmlns="" val="1705860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F432BC9-667F-4DF5-BF07-DB3CA2EC41B8}" type="slidenum">
              <a:rPr lang="en-US" smtClean="0"/>
              <a:pPr/>
              <a:t>50</a:t>
            </a:fld>
            <a:endParaRPr lang="en-US" dirty="0"/>
          </a:p>
        </p:txBody>
      </p:sp>
    </p:spTree>
    <p:extLst>
      <p:ext uri="{BB962C8B-B14F-4D97-AF65-F5344CB8AC3E}">
        <p14:creationId xmlns:p14="http://schemas.microsoft.com/office/powerpoint/2010/main" xmlns="" val="1563834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xmlns="" val="1833015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5EAA051-6DBA-4929-AC3C-6A55FB061694}" type="datetime1">
              <a:rPr lang="en-US" smtClean="0">
                <a:solidFill>
                  <a:prstClr val="black">
                    <a:tint val="75000"/>
                  </a:prstClr>
                </a:solidFill>
              </a:rPr>
              <a:pPr/>
              <a:t>6/8/2018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xmlns="" val="1153235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7FC635-6C12-48E1-A3ED-0CEA87D3E451}" type="datetime1">
              <a:rPr lang="en-US" smtClean="0">
                <a:solidFill>
                  <a:prstClr val="black">
                    <a:tint val="75000"/>
                  </a:prstClr>
                </a:solidFill>
              </a:rPr>
              <a:pPr/>
              <a:t>6/8/2018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141AAD-BEFD-4EAF-8E39-2542E6CFDE5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15026052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x">
  <p:cSld name="2_Comparison">
    <p:spTree>
      <p:nvGrpSpPr>
        <p:cNvPr id="1" name=""/>
        <p:cNvGrpSpPr/>
        <p:nvPr/>
      </p:nvGrpSpPr>
      <p:grpSpPr>
        <a:xfrm>
          <a:off x="0" y="0"/>
          <a:ext cx="0" cy="0"/>
          <a:chOff x="0" y="0"/>
          <a:chExt cx="0" cy="0"/>
        </a:xfrm>
      </p:grpSpPr>
      <p:sp>
        <p:nvSpPr>
          <p:cNvPr id="254" name="Title Text"/>
          <p:cNvSpPr>
            <a:spLocks noGrp="1"/>
          </p:cNvSpPr>
          <p:nvPr>
            <p:ph type="title"/>
          </p:nvPr>
        </p:nvSpPr>
        <p:spPr>
          <a:prstGeom prst="rect">
            <a:avLst/>
          </a:prstGeom>
        </p:spPr>
        <p:txBody>
          <a:bodyPr/>
          <a:lstStyle/>
          <a:p>
            <a:r>
              <a:t>Title Text</a:t>
            </a:r>
          </a:p>
        </p:txBody>
      </p:sp>
      <p:sp>
        <p:nvSpPr>
          <p:cNvPr id="255" name="Body Level One…"/>
          <p:cNvSpPr>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256" name="Text Placeholder 4"/>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257"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2926631727"/>
      </p:ext>
    </p:extLst>
  </p:cSld>
  <p:clrMapOvr>
    <a:masterClrMapping/>
  </p:clrMapOvr>
  <p:transition spd="med"/>
</p:sldLayout>
</file>

<file path=ppt/slideLayouts/slideLayout101.xml><?xml version="1.0" encoding="utf-8"?>
<p:sldLayout xmlns:a="http://schemas.openxmlformats.org/drawingml/2006/main" xmlns:r="http://schemas.openxmlformats.org/officeDocument/2006/relationships" xmlns:p="http://schemas.openxmlformats.org/presentationml/2006/main" type="tx">
  <p:cSld name="2_Title Only">
    <p:spTree>
      <p:nvGrpSpPr>
        <p:cNvPr id="1" name=""/>
        <p:cNvGrpSpPr/>
        <p:nvPr/>
      </p:nvGrpSpPr>
      <p:grpSpPr>
        <a:xfrm>
          <a:off x="0" y="0"/>
          <a:ext cx="0" cy="0"/>
          <a:chOff x="0" y="0"/>
          <a:chExt cx="0" cy="0"/>
        </a:xfrm>
      </p:grpSpPr>
      <p:sp>
        <p:nvSpPr>
          <p:cNvPr id="264" name="Title Text"/>
          <p:cNvSpPr>
            <a:spLocks noGrp="1"/>
          </p:cNvSpPr>
          <p:nvPr>
            <p:ph type="title"/>
          </p:nvPr>
        </p:nvSpPr>
        <p:spPr>
          <a:prstGeom prst="rect">
            <a:avLst/>
          </a:prstGeom>
        </p:spPr>
        <p:txBody>
          <a:bodyPr/>
          <a:lstStyle/>
          <a:p>
            <a:r>
              <a:t>Title Text</a:t>
            </a:r>
          </a:p>
        </p:txBody>
      </p:sp>
      <p:sp>
        <p:nvSpPr>
          <p:cNvPr id="265"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1368846895"/>
      </p:ext>
    </p:extLst>
  </p:cSld>
  <p:clrMapOvr>
    <a:masterClrMapping/>
  </p:clrMapOvr>
  <p:transition spd="med"/>
</p:sldLayout>
</file>

<file path=ppt/slideLayouts/slideLayout102.xml><?xml version="1.0" encoding="utf-8"?>
<p:sldLayout xmlns:a="http://schemas.openxmlformats.org/drawingml/2006/main" xmlns:r="http://schemas.openxmlformats.org/officeDocument/2006/relationships" xmlns:p="http://schemas.openxmlformats.org/presentationml/2006/main" type="tx">
  <p:cSld name="2_Blank">
    <p:spTree>
      <p:nvGrpSpPr>
        <p:cNvPr id="1" name=""/>
        <p:cNvGrpSpPr/>
        <p:nvPr/>
      </p:nvGrpSpPr>
      <p:grpSpPr>
        <a:xfrm>
          <a:off x="0" y="0"/>
          <a:ext cx="0" cy="0"/>
          <a:chOff x="0" y="0"/>
          <a:chExt cx="0" cy="0"/>
        </a:xfrm>
      </p:grpSpPr>
      <p:sp>
        <p:nvSpPr>
          <p:cNvPr id="272"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1568815818"/>
      </p:ext>
    </p:extLst>
  </p:cSld>
  <p:clrMapOvr>
    <a:masterClrMapping/>
  </p:clrMapOvr>
  <p:transition spd="med"/>
</p:sldLayout>
</file>

<file path=ppt/slideLayouts/slideLayout103.xml><?xml version="1.0" encoding="utf-8"?>
<p:sldLayout xmlns:a="http://schemas.openxmlformats.org/drawingml/2006/main" xmlns:r="http://schemas.openxmlformats.org/officeDocument/2006/relationships" xmlns:p="http://schemas.openxmlformats.org/presentationml/2006/main" type="tx">
  <p:cSld name="2_Content with Caption">
    <p:spTree>
      <p:nvGrpSpPr>
        <p:cNvPr id="1" name=""/>
        <p:cNvGrpSpPr/>
        <p:nvPr/>
      </p:nvGrpSpPr>
      <p:grpSpPr>
        <a:xfrm>
          <a:off x="0" y="0"/>
          <a:ext cx="0" cy="0"/>
          <a:chOff x="0" y="0"/>
          <a:chExt cx="0" cy="0"/>
        </a:xfrm>
      </p:grpSpPr>
      <p:sp>
        <p:nvSpPr>
          <p:cNvPr id="279" name="Title Text"/>
          <p:cNvSpPr>
            <a:spLocks noGrp="1"/>
          </p:cNvSpPr>
          <p:nvPr>
            <p:ph type="title"/>
          </p:nvPr>
        </p:nvSpPr>
        <p:spPr>
          <a:xfrm>
            <a:off x="457200" y="273050"/>
            <a:ext cx="3008314" cy="1162050"/>
          </a:xfrm>
          <a:prstGeom prst="rect">
            <a:avLst/>
          </a:prstGeom>
        </p:spPr>
        <p:txBody>
          <a:bodyPr anchor="b"/>
          <a:lstStyle>
            <a:lvl1pPr algn="l">
              <a:defRPr sz="2000" b="1"/>
            </a:lvl1pPr>
          </a:lstStyle>
          <a:p>
            <a:r>
              <a:t>Title Text</a:t>
            </a:r>
          </a:p>
        </p:txBody>
      </p:sp>
      <p:sp>
        <p:nvSpPr>
          <p:cNvPr id="280" name="Body Level One…"/>
          <p:cNvSpPr>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81" name="Text Placeholder 3"/>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282"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1522523275"/>
      </p:ext>
    </p:extLst>
  </p:cSld>
  <p:clrMapOvr>
    <a:masterClrMapping/>
  </p:clrMapOvr>
  <p:transition spd="med"/>
</p:sldLayout>
</file>

<file path=ppt/slideLayouts/slideLayout104.xml><?xml version="1.0" encoding="utf-8"?>
<p:sldLayout xmlns:a="http://schemas.openxmlformats.org/drawingml/2006/main" xmlns:r="http://schemas.openxmlformats.org/officeDocument/2006/relationships" xmlns:p="http://schemas.openxmlformats.org/presentationml/2006/main" type="tx">
  <p:cSld name="2_Picture with Caption">
    <p:spTree>
      <p:nvGrpSpPr>
        <p:cNvPr id="1" name=""/>
        <p:cNvGrpSpPr/>
        <p:nvPr/>
      </p:nvGrpSpPr>
      <p:grpSpPr>
        <a:xfrm>
          <a:off x="0" y="0"/>
          <a:ext cx="0" cy="0"/>
          <a:chOff x="0" y="0"/>
          <a:chExt cx="0" cy="0"/>
        </a:xfrm>
      </p:grpSpPr>
      <p:sp>
        <p:nvSpPr>
          <p:cNvPr id="289" name="Title Text"/>
          <p:cNvSpPr>
            <a:spLocks noGrp="1"/>
          </p:cNvSpPr>
          <p:nvPr>
            <p:ph type="title"/>
          </p:nvPr>
        </p:nvSpPr>
        <p:spPr>
          <a:xfrm>
            <a:off x="1792288" y="4800600"/>
            <a:ext cx="5486401" cy="566738"/>
          </a:xfrm>
          <a:prstGeom prst="rect">
            <a:avLst/>
          </a:prstGeom>
        </p:spPr>
        <p:txBody>
          <a:bodyPr anchor="b"/>
          <a:lstStyle>
            <a:lvl1pPr algn="l">
              <a:defRPr sz="2000" b="1"/>
            </a:lvl1pPr>
          </a:lstStyle>
          <a:p>
            <a:r>
              <a:t>Title Text</a:t>
            </a:r>
          </a:p>
        </p:txBody>
      </p:sp>
      <p:sp>
        <p:nvSpPr>
          <p:cNvPr id="290" name="Picture Placeholder 2"/>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291" name="Body Level One…"/>
          <p:cNvSpPr>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292"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1705602942"/>
      </p:ext>
    </p:extLst>
  </p:cSld>
  <p:clrMapOvr>
    <a:masterClrMapping/>
  </p:clrMapOvr>
  <p:transition spd="med"/>
</p:sldLayout>
</file>

<file path=ppt/slideLayouts/slideLayout105.xml><?xml version="1.0" encoding="utf-8"?>
<p:sldLayout xmlns:a="http://schemas.openxmlformats.org/drawingml/2006/main" xmlns:r="http://schemas.openxmlformats.org/officeDocument/2006/relationships" xmlns:p="http://schemas.openxmlformats.org/presentationml/2006/main" type="tx">
  <p:cSld name="2_Title and Vertical Text">
    <p:spTree>
      <p:nvGrpSpPr>
        <p:cNvPr id="1" name=""/>
        <p:cNvGrpSpPr/>
        <p:nvPr/>
      </p:nvGrpSpPr>
      <p:grpSpPr>
        <a:xfrm>
          <a:off x="0" y="0"/>
          <a:ext cx="0" cy="0"/>
          <a:chOff x="0" y="0"/>
          <a:chExt cx="0" cy="0"/>
        </a:xfrm>
      </p:grpSpPr>
      <p:sp>
        <p:nvSpPr>
          <p:cNvPr id="299" name="Title Text"/>
          <p:cNvSpPr>
            <a:spLocks noGrp="1"/>
          </p:cNvSpPr>
          <p:nvPr>
            <p:ph type="title"/>
          </p:nvPr>
        </p:nvSpPr>
        <p:spPr>
          <a:prstGeom prst="rect">
            <a:avLst/>
          </a:prstGeom>
        </p:spPr>
        <p:txBody>
          <a:bodyPr/>
          <a:lstStyle/>
          <a:p>
            <a:r>
              <a:t>Title Text</a:t>
            </a:r>
          </a:p>
        </p:txBody>
      </p:sp>
      <p:sp>
        <p:nvSpPr>
          <p:cNvPr id="300"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01"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2479503603"/>
      </p:ext>
    </p:extLst>
  </p:cSld>
  <p:clrMapOvr>
    <a:masterClrMapping/>
  </p:clrMapOvr>
  <p:transition spd="med"/>
</p:sldLayout>
</file>

<file path=ppt/slideLayouts/slideLayout106.xml><?xml version="1.0" encoding="utf-8"?>
<p:sldLayout xmlns:a="http://schemas.openxmlformats.org/drawingml/2006/main" xmlns:r="http://schemas.openxmlformats.org/officeDocument/2006/relationships" xmlns:p="http://schemas.openxmlformats.org/presentationml/2006/main" type="tx">
  <p:cSld name="2_Vertical Title and Text">
    <p:spTree>
      <p:nvGrpSpPr>
        <p:cNvPr id="1" name=""/>
        <p:cNvGrpSpPr/>
        <p:nvPr/>
      </p:nvGrpSpPr>
      <p:grpSpPr>
        <a:xfrm>
          <a:off x="0" y="0"/>
          <a:ext cx="0" cy="0"/>
          <a:chOff x="0" y="0"/>
          <a:chExt cx="0" cy="0"/>
        </a:xfrm>
      </p:grpSpPr>
      <p:sp>
        <p:nvSpPr>
          <p:cNvPr id="308" name="Title Text"/>
          <p:cNvSpPr>
            <a:spLocks noGrp="1"/>
          </p:cNvSpPr>
          <p:nvPr>
            <p:ph type="title"/>
          </p:nvPr>
        </p:nvSpPr>
        <p:spPr>
          <a:xfrm>
            <a:off x="6629400" y="274638"/>
            <a:ext cx="2057400" cy="5851526"/>
          </a:xfrm>
          <a:prstGeom prst="rect">
            <a:avLst/>
          </a:prstGeom>
        </p:spPr>
        <p:txBody>
          <a:bodyPr/>
          <a:lstStyle/>
          <a:p>
            <a:r>
              <a:t>Title Text</a:t>
            </a:r>
          </a:p>
        </p:txBody>
      </p:sp>
      <p:sp>
        <p:nvSpPr>
          <p:cNvPr id="309" name="Body Level One…"/>
          <p:cNvSpPr>
            <a:spLocks noGrp="1"/>
          </p:cNvSpPr>
          <p:nvPr>
            <p:ph type="body" idx="1"/>
          </p:nvPr>
        </p:nvSpPr>
        <p:spPr>
          <a:xfrm>
            <a:off x="457200" y="274638"/>
            <a:ext cx="60198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10"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3713740442"/>
      </p:ext>
    </p:extLst>
  </p:cSld>
  <p:clrMapOvr>
    <a:masterClrMapping/>
  </p:clrMapOvr>
  <p:transition spd="med"/>
</p:sldLayout>
</file>

<file path=ppt/slideLayouts/slideLayout107.xml><?xml version="1.0" encoding="utf-8"?>
<p:sldLayout xmlns:a="http://schemas.openxmlformats.org/drawingml/2006/main" xmlns:r="http://schemas.openxmlformats.org/officeDocument/2006/relationships" xmlns:p="http://schemas.openxmlformats.org/presentationml/2006/main" type="tx">
  <p:cSld name="3_Title Slide">
    <p:spTree>
      <p:nvGrpSpPr>
        <p:cNvPr id="1" name=""/>
        <p:cNvGrpSpPr/>
        <p:nvPr/>
      </p:nvGrpSpPr>
      <p:grpSpPr>
        <a:xfrm>
          <a:off x="0" y="0"/>
          <a:ext cx="0" cy="0"/>
          <a:chOff x="0" y="0"/>
          <a:chExt cx="0" cy="0"/>
        </a:xfrm>
      </p:grpSpPr>
      <p:sp>
        <p:nvSpPr>
          <p:cNvPr id="317" name="Title Text"/>
          <p:cNvSpPr>
            <a:spLocks noGrp="1"/>
          </p:cNvSpPr>
          <p:nvPr>
            <p:ph type="title"/>
          </p:nvPr>
        </p:nvSpPr>
        <p:spPr>
          <a:xfrm>
            <a:off x="685800" y="2130425"/>
            <a:ext cx="7772400" cy="1470025"/>
          </a:xfrm>
          <a:prstGeom prst="rect">
            <a:avLst/>
          </a:prstGeom>
        </p:spPr>
        <p:txBody>
          <a:bodyPr/>
          <a:lstStyle/>
          <a:p>
            <a:r>
              <a:t>Title Text</a:t>
            </a:r>
          </a:p>
        </p:txBody>
      </p:sp>
      <p:sp>
        <p:nvSpPr>
          <p:cNvPr id="318" name="Body Level One…"/>
          <p:cNvSpPr>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9"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182597339"/>
      </p:ext>
    </p:extLst>
  </p:cSld>
  <p:clrMapOvr>
    <a:masterClrMapping/>
  </p:clrMapOvr>
  <p:transition spd="med"/>
</p:sldLayout>
</file>

<file path=ppt/slideLayouts/slideLayout108.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sp>
        <p:nvSpPr>
          <p:cNvPr id="326" name="Title Text"/>
          <p:cNvSpPr>
            <a:spLocks noGrp="1"/>
          </p:cNvSpPr>
          <p:nvPr>
            <p:ph type="title"/>
          </p:nvPr>
        </p:nvSpPr>
        <p:spPr>
          <a:prstGeom prst="rect">
            <a:avLst/>
          </a:prstGeom>
        </p:spPr>
        <p:txBody>
          <a:bodyPr/>
          <a:lstStyle/>
          <a:p>
            <a:r>
              <a:t>Title Text</a:t>
            </a:r>
          </a:p>
        </p:txBody>
      </p:sp>
      <p:sp>
        <p:nvSpPr>
          <p:cNvPr id="327"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28"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1343023206"/>
      </p:ext>
    </p:extLst>
  </p:cSld>
  <p:clrMapOvr>
    <a:masterClrMapping/>
  </p:clrMapOvr>
  <p:transition spd="med"/>
</p:sldLayout>
</file>

<file path=ppt/slideLayouts/slideLayout109.xml><?xml version="1.0" encoding="utf-8"?>
<p:sldLayout xmlns:a="http://schemas.openxmlformats.org/drawingml/2006/main" xmlns:r="http://schemas.openxmlformats.org/officeDocument/2006/relationships" xmlns:p="http://schemas.openxmlformats.org/presentationml/2006/main" type="tx">
  <p:cSld name="3_Section Header">
    <p:spTree>
      <p:nvGrpSpPr>
        <p:cNvPr id="1" name=""/>
        <p:cNvGrpSpPr/>
        <p:nvPr/>
      </p:nvGrpSpPr>
      <p:grpSpPr>
        <a:xfrm>
          <a:off x="0" y="0"/>
          <a:ext cx="0" cy="0"/>
          <a:chOff x="0" y="0"/>
          <a:chExt cx="0" cy="0"/>
        </a:xfrm>
      </p:grpSpPr>
      <p:sp>
        <p:nvSpPr>
          <p:cNvPr id="335" name="Title Text"/>
          <p:cNvSpPr>
            <a:spLocks noGrp="1"/>
          </p:cNvSpPr>
          <p:nvPr>
            <p:ph type="title"/>
          </p:nvPr>
        </p:nvSpPr>
        <p:spPr>
          <a:xfrm>
            <a:off x="722312" y="4406900"/>
            <a:ext cx="7772401" cy="1362075"/>
          </a:xfrm>
          <a:prstGeom prst="rect">
            <a:avLst/>
          </a:prstGeom>
        </p:spPr>
        <p:txBody>
          <a:bodyPr anchor="t"/>
          <a:lstStyle>
            <a:lvl1pPr algn="l">
              <a:defRPr sz="4000" b="1" cap="all"/>
            </a:lvl1pPr>
          </a:lstStyle>
          <a:p>
            <a:r>
              <a:t>Title Text</a:t>
            </a:r>
          </a:p>
        </p:txBody>
      </p:sp>
      <p:sp>
        <p:nvSpPr>
          <p:cNvPr id="336" name="Body Level One…"/>
          <p:cNvSpPr>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37"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3930254335"/>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337401-B830-4740-AC7B-E94AFF93D9B8}" type="datetime1">
              <a:rPr lang="en-US" smtClean="0">
                <a:solidFill>
                  <a:prstClr val="black">
                    <a:tint val="75000"/>
                  </a:prstClr>
                </a:solidFill>
              </a:rPr>
              <a:pPr/>
              <a:t>6/8/2018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141AAD-BEFD-4EAF-8E39-2542E6CFDE5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67514255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x">
  <p:cSld name="3_Two Content">
    <p:spTree>
      <p:nvGrpSpPr>
        <p:cNvPr id="1" name=""/>
        <p:cNvGrpSpPr/>
        <p:nvPr/>
      </p:nvGrpSpPr>
      <p:grpSpPr>
        <a:xfrm>
          <a:off x="0" y="0"/>
          <a:ext cx="0" cy="0"/>
          <a:chOff x="0" y="0"/>
          <a:chExt cx="0" cy="0"/>
        </a:xfrm>
      </p:grpSpPr>
      <p:sp>
        <p:nvSpPr>
          <p:cNvPr id="344" name="Title Text"/>
          <p:cNvSpPr>
            <a:spLocks noGrp="1"/>
          </p:cNvSpPr>
          <p:nvPr>
            <p:ph type="title"/>
          </p:nvPr>
        </p:nvSpPr>
        <p:spPr>
          <a:prstGeom prst="rect">
            <a:avLst/>
          </a:prstGeom>
        </p:spPr>
        <p:txBody>
          <a:bodyPr/>
          <a:lstStyle/>
          <a:p>
            <a:r>
              <a:t>Title Text</a:t>
            </a:r>
          </a:p>
        </p:txBody>
      </p:sp>
      <p:sp>
        <p:nvSpPr>
          <p:cNvPr id="345" name="Body Level One…"/>
          <p:cNvSpPr>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346"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3943281484"/>
      </p:ext>
    </p:extLst>
  </p:cSld>
  <p:clrMapOvr>
    <a:masterClrMapping/>
  </p:clrMapOvr>
  <p:transition spd="med"/>
</p:sldLayout>
</file>

<file path=ppt/slideLayouts/slideLayout111.xml><?xml version="1.0" encoding="utf-8"?>
<p:sldLayout xmlns:a="http://schemas.openxmlformats.org/drawingml/2006/main" xmlns:r="http://schemas.openxmlformats.org/officeDocument/2006/relationships" xmlns:p="http://schemas.openxmlformats.org/presentationml/2006/main" type="tx">
  <p:cSld name="3_Comparison">
    <p:spTree>
      <p:nvGrpSpPr>
        <p:cNvPr id="1" name=""/>
        <p:cNvGrpSpPr/>
        <p:nvPr/>
      </p:nvGrpSpPr>
      <p:grpSpPr>
        <a:xfrm>
          <a:off x="0" y="0"/>
          <a:ext cx="0" cy="0"/>
          <a:chOff x="0" y="0"/>
          <a:chExt cx="0" cy="0"/>
        </a:xfrm>
      </p:grpSpPr>
      <p:sp>
        <p:nvSpPr>
          <p:cNvPr id="353" name="Title Text"/>
          <p:cNvSpPr>
            <a:spLocks noGrp="1"/>
          </p:cNvSpPr>
          <p:nvPr>
            <p:ph type="title"/>
          </p:nvPr>
        </p:nvSpPr>
        <p:spPr>
          <a:prstGeom prst="rect">
            <a:avLst/>
          </a:prstGeom>
        </p:spPr>
        <p:txBody>
          <a:bodyPr/>
          <a:lstStyle/>
          <a:p>
            <a:r>
              <a:t>Title Text</a:t>
            </a:r>
          </a:p>
        </p:txBody>
      </p:sp>
      <p:sp>
        <p:nvSpPr>
          <p:cNvPr id="354" name="Body Level One…"/>
          <p:cNvSpPr>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355" name="Text Placeholder 4"/>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356"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2925853159"/>
      </p:ext>
    </p:extLst>
  </p:cSld>
  <p:clrMapOvr>
    <a:masterClrMapping/>
  </p:clrMapOvr>
  <p:transition spd="med"/>
</p:sldLayout>
</file>

<file path=ppt/slideLayouts/slideLayout112.xml><?xml version="1.0" encoding="utf-8"?>
<p:sldLayout xmlns:a="http://schemas.openxmlformats.org/drawingml/2006/main" xmlns:r="http://schemas.openxmlformats.org/officeDocument/2006/relationships" xmlns:p="http://schemas.openxmlformats.org/presentationml/2006/main" type="tx">
  <p:cSld name="3_Title Only">
    <p:spTree>
      <p:nvGrpSpPr>
        <p:cNvPr id="1" name=""/>
        <p:cNvGrpSpPr/>
        <p:nvPr/>
      </p:nvGrpSpPr>
      <p:grpSpPr>
        <a:xfrm>
          <a:off x="0" y="0"/>
          <a:ext cx="0" cy="0"/>
          <a:chOff x="0" y="0"/>
          <a:chExt cx="0" cy="0"/>
        </a:xfrm>
      </p:grpSpPr>
      <p:sp>
        <p:nvSpPr>
          <p:cNvPr id="363" name="Title Text"/>
          <p:cNvSpPr>
            <a:spLocks noGrp="1"/>
          </p:cNvSpPr>
          <p:nvPr>
            <p:ph type="title"/>
          </p:nvPr>
        </p:nvSpPr>
        <p:spPr>
          <a:prstGeom prst="rect">
            <a:avLst/>
          </a:prstGeom>
        </p:spPr>
        <p:txBody>
          <a:bodyPr/>
          <a:lstStyle/>
          <a:p>
            <a:r>
              <a:t>Title Text</a:t>
            </a:r>
          </a:p>
        </p:txBody>
      </p:sp>
      <p:sp>
        <p:nvSpPr>
          <p:cNvPr id="364"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3658982657"/>
      </p:ext>
    </p:extLst>
  </p:cSld>
  <p:clrMapOvr>
    <a:masterClrMapping/>
  </p:clrMapOvr>
  <p:transition spd="med"/>
</p:sldLayout>
</file>

<file path=ppt/slideLayouts/slideLayout113.xml><?xml version="1.0" encoding="utf-8"?>
<p:sldLayout xmlns:a="http://schemas.openxmlformats.org/drawingml/2006/main" xmlns:r="http://schemas.openxmlformats.org/officeDocument/2006/relationships" xmlns:p="http://schemas.openxmlformats.org/presentationml/2006/main" type="tx">
  <p:cSld name="3_Blank">
    <p:spTree>
      <p:nvGrpSpPr>
        <p:cNvPr id="1" name=""/>
        <p:cNvGrpSpPr/>
        <p:nvPr/>
      </p:nvGrpSpPr>
      <p:grpSpPr>
        <a:xfrm>
          <a:off x="0" y="0"/>
          <a:ext cx="0" cy="0"/>
          <a:chOff x="0" y="0"/>
          <a:chExt cx="0" cy="0"/>
        </a:xfrm>
      </p:grpSpPr>
      <p:sp>
        <p:nvSpPr>
          <p:cNvPr id="371"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3339425570"/>
      </p:ext>
    </p:extLst>
  </p:cSld>
  <p:clrMapOvr>
    <a:masterClrMapping/>
  </p:clrMapOvr>
  <p:transition spd="med"/>
</p:sldLayout>
</file>

<file path=ppt/slideLayouts/slideLayout114.xml><?xml version="1.0" encoding="utf-8"?>
<p:sldLayout xmlns:a="http://schemas.openxmlformats.org/drawingml/2006/main" xmlns:r="http://schemas.openxmlformats.org/officeDocument/2006/relationships" xmlns:p="http://schemas.openxmlformats.org/presentationml/2006/main" type="tx">
  <p:cSld name="3_Content with Caption">
    <p:spTree>
      <p:nvGrpSpPr>
        <p:cNvPr id="1" name=""/>
        <p:cNvGrpSpPr/>
        <p:nvPr/>
      </p:nvGrpSpPr>
      <p:grpSpPr>
        <a:xfrm>
          <a:off x="0" y="0"/>
          <a:ext cx="0" cy="0"/>
          <a:chOff x="0" y="0"/>
          <a:chExt cx="0" cy="0"/>
        </a:xfrm>
      </p:grpSpPr>
      <p:sp>
        <p:nvSpPr>
          <p:cNvPr id="378" name="Title Text"/>
          <p:cNvSpPr>
            <a:spLocks noGrp="1"/>
          </p:cNvSpPr>
          <p:nvPr>
            <p:ph type="title"/>
          </p:nvPr>
        </p:nvSpPr>
        <p:spPr>
          <a:xfrm>
            <a:off x="457200" y="273050"/>
            <a:ext cx="3008314" cy="1162050"/>
          </a:xfrm>
          <a:prstGeom prst="rect">
            <a:avLst/>
          </a:prstGeom>
        </p:spPr>
        <p:txBody>
          <a:bodyPr anchor="b"/>
          <a:lstStyle>
            <a:lvl1pPr algn="l">
              <a:defRPr sz="2000" b="1"/>
            </a:lvl1pPr>
          </a:lstStyle>
          <a:p>
            <a:r>
              <a:t>Title Text</a:t>
            </a:r>
          </a:p>
        </p:txBody>
      </p:sp>
      <p:sp>
        <p:nvSpPr>
          <p:cNvPr id="379" name="Body Level One…"/>
          <p:cNvSpPr>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80" name="Text Placeholder 3"/>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381"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1461614557"/>
      </p:ext>
    </p:extLst>
  </p:cSld>
  <p:clrMapOvr>
    <a:masterClrMapping/>
  </p:clrMapOvr>
  <p:transition spd="med"/>
</p:sldLayout>
</file>

<file path=ppt/slideLayouts/slideLayout115.xml><?xml version="1.0" encoding="utf-8"?>
<p:sldLayout xmlns:a="http://schemas.openxmlformats.org/drawingml/2006/main" xmlns:r="http://schemas.openxmlformats.org/officeDocument/2006/relationships" xmlns:p="http://schemas.openxmlformats.org/presentationml/2006/main" type="tx">
  <p:cSld name="3_Picture with Caption">
    <p:spTree>
      <p:nvGrpSpPr>
        <p:cNvPr id="1" name=""/>
        <p:cNvGrpSpPr/>
        <p:nvPr/>
      </p:nvGrpSpPr>
      <p:grpSpPr>
        <a:xfrm>
          <a:off x="0" y="0"/>
          <a:ext cx="0" cy="0"/>
          <a:chOff x="0" y="0"/>
          <a:chExt cx="0" cy="0"/>
        </a:xfrm>
      </p:grpSpPr>
      <p:sp>
        <p:nvSpPr>
          <p:cNvPr id="388" name="Title Text"/>
          <p:cNvSpPr>
            <a:spLocks noGrp="1"/>
          </p:cNvSpPr>
          <p:nvPr>
            <p:ph type="title"/>
          </p:nvPr>
        </p:nvSpPr>
        <p:spPr>
          <a:xfrm>
            <a:off x="1792288" y="4800600"/>
            <a:ext cx="5486401" cy="566738"/>
          </a:xfrm>
          <a:prstGeom prst="rect">
            <a:avLst/>
          </a:prstGeom>
        </p:spPr>
        <p:txBody>
          <a:bodyPr anchor="b"/>
          <a:lstStyle>
            <a:lvl1pPr algn="l">
              <a:defRPr sz="2000" b="1"/>
            </a:lvl1pPr>
          </a:lstStyle>
          <a:p>
            <a:r>
              <a:t>Title Text</a:t>
            </a:r>
          </a:p>
        </p:txBody>
      </p:sp>
      <p:sp>
        <p:nvSpPr>
          <p:cNvPr id="389" name="Picture Placeholder 2"/>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390" name="Body Level One…"/>
          <p:cNvSpPr>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391"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278232963"/>
      </p:ext>
    </p:extLst>
  </p:cSld>
  <p:clrMapOvr>
    <a:masterClrMapping/>
  </p:clrMapOvr>
  <p:transition spd="med"/>
</p:sldLayout>
</file>

<file path=ppt/slideLayouts/slideLayout116.xml><?xml version="1.0" encoding="utf-8"?>
<p:sldLayout xmlns:a="http://schemas.openxmlformats.org/drawingml/2006/main" xmlns:r="http://schemas.openxmlformats.org/officeDocument/2006/relationships" xmlns:p="http://schemas.openxmlformats.org/presentationml/2006/main" type="tx">
  <p:cSld name="3_Title and Vertical Text">
    <p:spTree>
      <p:nvGrpSpPr>
        <p:cNvPr id="1" name=""/>
        <p:cNvGrpSpPr/>
        <p:nvPr/>
      </p:nvGrpSpPr>
      <p:grpSpPr>
        <a:xfrm>
          <a:off x="0" y="0"/>
          <a:ext cx="0" cy="0"/>
          <a:chOff x="0" y="0"/>
          <a:chExt cx="0" cy="0"/>
        </a:xfrm>
      </p:grpSpPr>
      <p:sp>
        <p:nvSpPr>
          <p:cNvPr id="398" name="Title Text"/>
          <p:cNvSpPr>
            <a:spLocks noGrp="1"/>
          </p:cNvSpPr>
          <p:nvPr>
            <p:ph type="title"/>
          </p:nvPr>
        </p:nvSpPr>
        <p:spPr>
          <a:prstGeom prst="rect">
            <a:avLst/>
          </a:prstGeom>
        </p:spPr>
        <p:txBody>
          <a:bodyPr/>
          <a:lstStyle/>
          <a:p>
            <a:r>
              <a:t>Title Text</a:t>
            </a:r>
          </a:p>
        </p:txBody>
      </p:sp>
      <p:sp>
        <p:nvSpPr>
          <p:cNvPr id="399"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0"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3732360829"/>
      </p:ext>
    </p:extLst>
  </p:cSld>
  <p:clrMapOvr>
    <a:masterClrMapping/>
  </p:clrMapOvr>
  <p:transition spd="med"/>
</p:sldLayout>
</file>

<file path=ppt/slideLayouts/slideLayout117.xml><?xml version="1.0" encoding="utf-8"?>
<p:sldLayout xmlns:a="http://schemas.openxmlformats.org/drawingml/2006/main" xmlns:r="http://schemas.openxmlformats.org/officeDocument/2006/relationships" xmlns:p="http://schemas.openxmlformats.org/presentationml/2006/main" type="tx">
  <p:cSld name="3_Vertical Title and Text">
    <p:spTree>
      <p:nvGrpSpPr>
        <p:cNvPr id="1" name=""/>
        <p:cNvGrpSpPr/>
        <p:nvPr/>
      </p:nvGrpSpPr>
      <p:grpSpPr>
        <a:xfrm>
          <a:off x="0" y="0"/>
          <a:ext cx="0" cy="0"/>
          <a:chOff x="0" y="0"/>
          <a:chExt cx="0" cy="0"/>
        </a:xfrm>
      </p:grpSpPr>
      <p:sp>
        <p:nvSpPr>
          <p:cNvPr id="407" name="Title Text"/>
          <p:cNvSpPr>
            <a:spLocks noGrp="1"/>
          </p:cNvSpPr>
          <p:nvPr>
            <p:ph type="title"/>
          </p:nvPr>
        </p:nvSpPr>
        <p:spPr>
          <a:xfrm>
            <a:off x="6629400" y="274638"/>
            <a:ext cx="2057400" cy="5851526"/>
          </a:xfrm>
          <a:prstGeom prst="rect">
            <a:avLst/>
          </a:prstGeom>
        </p:spPr>
        <p:txBody>
          <a:bodyPr/>
          <a:lstStyle/>
          <a:p>
            <a:r>
              <a:t>Title Text</a:t>
            </a:r>
          </a:p>
        </p:txBody>
      </p:sp>
      <p:sp>
        <p:nvSpPr>
          <p:cNvPr id="408" name="Body Level One…"/>
          <p:cNvSpPr>
            <a:spLocks noGrp="1"/>
          </p:cNvSpPr>
          <p:nvPr>
            <p:ph type="body" idx="1"/>
          </p:nvPr>
        </p:nvSpPr>
        <p:spPr>
          <a:xfrm>
            <a:off x="457200" y="274638"/>
            <a:ext cx="60198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9"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1260744774"/>
      </p:ext>
    </p:extLst>
  </p:cSld>
  <p:clrMapOvr>
    <a:masterClrMapping/>
  </p:clrMapOvr>
  <p:transition spd="med"/>
</p:sldLayout>
</file>

<file path=ppt/slideLayouts/slideLayout118.xml><?xml version="1.0" encoding="utf-8"?>
<p:sldLayout xmlns:a="http://schemas.openxmlformats.org/drawingml/2006/main" xmlns:r="http://schemas.openxmlformats.org/officeDocument/2006/relationships" xmlns:p="http://schemas.openxmlformats.org/presentationml/2006/main" type="tx">
  <p:cSld name="4_Title Slide">
    <p:spTree>
      <p:nvGrpSpPr>
        <p:cNvPr id="1" name=""/>
        <p:cNvGrpSpPr/>
        <p:nvPr/>
      </p:nvGrpSpPr>
      <p:grpSpPr>
        <a:xfrm>
          <a:off x="0" y="0"/>
          <a:ext cx="0" cy="0"/>
          <a:chOff x="0" y="0"/>
          <a:chExt cx="0" cy="0"/>
        </a:xfrm>
      </p:grpSpPr>
      <p:sp>
        <p:nvSpPr>
          <p:cNvPr id="416" name="Title Text"/>
          <p:cNvSpPr>
            <a:spLocks noGrp="1"/>
          </p:cNvSpPr>
          <p:nvPr>
            <p:ph type="title"/>
          </p:nvPr>
        </p:nvSpPr>
        <p:spPr>
          <a:xfrm>
            <a:off x="685800" y="2130425"/>
            <a:ext cx="7772400" cy="1470025"/>
          </a:xfrm>
          <a:prstGeom prst="rect">
            <a:avLst/>
          </a:prstGeom>
        </p:spPr>
        <p:txBody>
          <a:bodyPr/>
          <a:lstStyle/>
          <a:p>
            <a:r>
              <a:t>Title Text</a:t>
            </a:r>
          </a:p>
        </p:txBody>
      </p:sp>
      <p:sp>
        <p:nvSpPr>
          <p:cNvPr id="417" name="Body Level One…"/>
          <p:cNvSpPr>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418"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2938036003"/>
      </p:ext>
    </p:extLst>
  </p:cSld>
  <p:clrMapOvr>
    <a:masterClrMapping/>
  </p:clrMapOvr>
  <p:transition spd="med"/>
</p:sldLayout>
</file>

<file path=ppt/slideLayouts/slideLayout119.xml><?xml version="1.0" encoding="utf-8"?>
<p:sldLayout xmlns:a="http://schemas.openxmlformats.org/drawingml/2006/main" xmlns:r="http://schemas.openxmlformats.org/officeDocument/2006/relationships" xmlns:p="http://schemas.openxmlformats.org/presentationml/2006/main" type="tx">
  <p:cSld name="2_Title and Content">
    <p:spTree>
      <p:nvGrpSpPr>
        <p:cNvPr id="1" name=""/>
        <p:cNvGrpSpPr/>
        <p:nvPr/>
      </p:nvGrpSpPr>
      <p:grpSpPr>
        <a:xfrm>
          <a:off x="0" y="0"/>
          <a:ext cx="0" cy="0"/>
          <a:chOff x="0" y="0"/>
          <a:chExt cx="0" cy="0"/>
        </a:xfrm>
      </p:grpSpPr>
      <p:sp>
        <p:nvSpPr>
          <p:cNvPr id="425" name="Title Text"/>
          <p:cNvSpPr>
            <a:spLocks noGrp="1"/>
          </p:cNvSpPr>
          <p:nvPr>
            <p:ph type="title"/>
          </p:nvPr>
        </p:nvSpPr>
        <p:spPr>
          <a:prstGeom prst="rect">
            <a:avLst/>
          </a:prstGeom>
        </p:spPr>
        <p:txBody>
          <a:bodyPr/>
          <a:lstStyle/>
          <a:p>
            <a:r>
              <a:t>Title Text</a:t>
            </a:r>
          </a:p>
        </p:txBody>
      </p:sp>
      <p:sp>
        <p:nvSpPr>
          <p:cNvPr id="426"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27"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3825712972"/>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a:spLocks noGrp="1"/>
          </p:cNvSpPr>
          <p:nvPr>
            <p:ph type="title"/>
          </p:nvPr>
        </p:nvSpPr>
        <p:spPr>
          <a:xfrm>
            <a:off x="685800" y="2130425"/>
            <a:ext cx="7772400" cy="1470025"/>
          </a:xfrm>
          <a:prstGeom prst="rect">
            <a:avLst/>
          </a:prstGeom>
        </p:spPr>
        <p:txBody>
          <a:bodyPr/>
          <a:lstStyle/>
          <a:p>
            <a:r>
              <a:t>Title Text</a:t>
            </a:r>
          </a:p>
        </p:txBody>
      </p:sp>
      <p:sp>
        <p:nvSpPr>
          <p:cNvPr id="12" name="Body Level One…"/>
          <p:cNvSpPr>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3180902990"/>
      </p:ext>
    </p:extLst>
  </p:cSld>
  <p:clrMapOvr>
    <a:masterClrMapping/>
  </p:clrMapOvr>
  <p:transition spd="med"/>
</p:sldLayout>
</file>

<file path=ppt/slideLayouts/slideLayout120.xml><?xml version="1.0" encoding="utf-8"?>
<p:sldLayout xmlns:a="http://schemas.openxmlformats.org/drawingml/2006/main" xmlns:r="http://schemas.openxmlformats.org/officeDocument/2006/relationships" xmlns:p="http://schemas.openxmlformats.org/presentationml/2006/main" type="tx">
  <p:cSld name="4_Section Header">
    <p:spTree>
      <p:nvGrpSpPr>
        <p:cNvPr id="1" name=""/>
        <p:cNvGrpSpPr/>
        <p:nvPr/>
      </p:nvGrpSpPr>
      <p:grpSpPr>
        <a:xfrm>
          <a:off x="0" y="0"/>
          <a:ext cx="0" cy="0"/>
          <a:chOff x="0" y="0"/>
          <a:chExt cx="0" cy="0"/>
        </a:xfrm>
      </p:grpSpPr>
      <p:sp>
        <p:nvSpPr>
          <p:cNvPr id="434" name="Title Text"/>
          <p:cNvSpPr>
            <a:spLocks noGrp="1"/>
          </p:cNvSpPr>
          <p:nvPr>
            <p:ph type="title"/>
          </p:nvPr>
        </p:nvSpPr>
        <p:spPr>
          <a:xfrm>
            <a:off x="722312" y="4406900"/>
            <a:ext cx="7772401" cy="1362075"/>
          </a:xfrm>
          <a:prstGeom prst="rect">
            <a:avLst/>
          </a:prstGeom>
        </p:spPr>
        <p:txBody>
          <a:bodyPr anchor="t"/>
          <a:lstStyle>
            <a:lvl1pPr algn="l">
              <a:defRPr sz="4000" b="1" cap="all"/>
            </a:lvl1pPr>
          </a:lstStyle>
          <a:p>
            <a:r>
              <a:t>Title Text</a:t>
            </a:r>
          </a:p>
        </p:txBody>
      </p:sp>
      <p:sp>
        <p:nvSpPr>
          <p:cNvPr id="435" name="Body Level One…"/>
          <p:cNvSpPr>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436"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1729830712"/>
      </p:ext>
    </p:extLst>
  </p:cSld>
  <p:clrMapOvr>
    <a:masterClrMapping/>
  </p:clrMapOvr>
  <p:transition spd="med"/>
</p:sldLayout>
</file>

<file path=ppt/slideLayouts/slideLayout121.xml><?xml version="1.0" encoding="utf-8"?>
<p:sldLayout xmlns:a="http://schemas.openxmlformats.org/drawingml/2006/main" xmlns:r="http://schemas.openxmlformats.org/officeDocument/2006/relationships" xmlns:p="http://schemas.openxmlformats.org/presentationml/2006/main" type="tx">
  <p:cSld name="4_Two Content">
    <p:spTree>
      <p:nvGrpSpPr>
        <p:cNvPr id="1" name=""/>
        <p:cNvGrpSpPr/>
        <p:nvPr/>
      </p:nvGrpSpPr>
      <p:grpSpPr>
        <a:xfrm>
          <a:off x="0" y="0"/>
          <a:ext cx="0" cy="0"/>
          <a:chOff x="0" y="0"/>
          <a:chExt cx="0" cy="0"/>
        </a:xfrm>
      </p:grpSpPr>
      <p:sp>
        <p:nvSpPr>
          <p:cNvPr id="443" name="Title Text"/>
          <p:cNvSpPr>
            <a:spLocks noGrp="1"/>
          </p:cNvSpPr>
          <p:nvPr>
            <p:ph type="title"/>
          </p:nvPr>
        </p:nvSpPr>
        <p:spPr>
          <a:prstGeom prst="rect">
            <a:avLst/>
          </a:prstGeom>
        </p:spPr>
        <p:txBody>
          <a:bodyPr/>
          <a:lstStyle/>
          <a:p>
            <a:r>
              <a:t>Title Text</a:t>
            </a:r>
          </a:p>
        </p:txBody>
      </p:sp>
      <p:sp>
        <p:nvSpPr>
          <p:cNvPr id="444" name="Body Level One…"/>
          <p:cNvSpPr>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45"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4194529148"/>
      </p:ext>
    </p:extLst>
  </p:cSld>
  <p:clrMapOvr>
    <a:masterClrMapping/>
  </p:clrMapOvr>
  <p:transition spd="med"/>
</p:sldLayout>
</file>

<file path=ppt/slideLayouts/slideLayout122.xml><?xml version="1.0" encoding="utf-8"?>
<p:sldLayout xmlns:a="http://schemas.openxmlformats.org/drawingml/2006/main" xmlns:r="http://schemas.openxmlformats.org/officeDocument/2006/relationships" xmlns:p="http://schemas.openxmlformats.org/presentationml/2006/main" type="tx">
  <p:cSld name="4_Comparison">
    <p:spTree>
      <p:nvGrpSpPr>
        <p:cNvPr id="1" name=""/>
        <p:cNvGrpSpPr/>
        <p:nvPr/>
      </p:nvGrpSpPr>
      <p:grpSpPr>
        <a:xfrm>
          <a:off x="0" y="0"/>
          <a:ext cx="0" cy="0"/>
          <a:chOff x="0" y="0"/>
          <a:chExt cx="0" cy="0"/>
        </a:xfrm>
      </p:grpSpPr>
      <p:sp>
        <p:nvSpPr>
          <p:cNvPr id="452" name="Title Text"/>
          <p:cNvSpPr>
            <a:spLocks noGrp="1"/>
          </p:cNvSpPr>
          <p:nvPr>
            <p:ph type="title"/>
          </p:nvPr>
        </p:nvSpPr>
        <p:spPr>
          <a:prstGeom prst="rect">
            <a:avLst/>
          </a:prstGeom>
        </p:spPr>
        <p:txBody>
          <a:bodyPr/>
          <a:lstStyle/>
          <a:p>
            <a:r>
              <a:t>Title Text</a:t>
            </a:r>
          </a:p>
        </p:txBody>
      </p:sp>
      <p:sp>
        <p:nvSpPr>
          <p:cNvPr id="453" name="Body Level One…"/>
          <p:cNvSpPr>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54" name="Text Placeholder 4"/>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455"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3336488553"/>
      </p:ext>
    </p:extLst>
  </p:cSld>
  <p:clrMapOvr>
    <a:masterClrMapping/>
  </p:clrMapOvr>
  <p:transition spd="med"/>
</p:sldLayout>
</file>

<file path=ppt/slideLayouts/slideLayout123.xml><?xml version="1.0" encoding="utf-8"?>
<p:sldLayout xmlns:a="http://schemas.openxmlformats.org/drawingml/2006/main" xmlns:r="http://schemas.openxmlformats.org/officeDocument/2006/relationships" xmlns:p="http://schemas.openxmlformats.org/presentationml/2006/main" type="tx">
  <p:cSld name="4_Title Only">
    <p:spTree>
      <p:nvGrpSpPr>
        <p:cNvPr id="1" name=""/>
        <p:cNvGrpSpPr/>
        <p:nvPr/>
      </p:nvGrpSpPr>
      <p:grpSpPr>
        <a:xfrm>
          <a:off x="0" y="0"/>
          <a:ext cx="0" cy="0"/>
          <a:chOff x="0" y="0"/>
          <a:chExt cx="0" cy="0"/>
        </a:xfrm>
      </p:grpSpPr>
      <p:sp>
        <p:nvSpPr>
          <p:cNvPr id="462" name="Title Text"/>
          <p:cNvSpPr>
            <a:spLocks noGrp="1"/>
          </p:cNvSpPr>
          <p:nvPr>
            <p:ph type="title"/>
          </p:nvPr>
        </p:nvSpPr>
        <p:spPr>
          <a:prstGeom prst="rect">
            <a:avLst/>
          </a:prstGeom>
        </p:spPr>
        <p:txBody>
          <a:bodyPr/>
          <a:lstStyle/>
          <a:p>
            <a:r>
              <a:t>Title Text</a:t>
            </a:r>
          </a:p>
        </p:txBody>
      </p:sp>
      <p:sp>
        <p:nvSpPr>
          <p:cNvPr id="463"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2010439547"/>
      </p:ext>
    </p:extLst>
  </p:cSld>
  <p:clrMapOvr>
    <a:masterClrMapping/>
  </p:clrMapOvr>
  <p:transition spd="med"/>
</p:sldLayout>
</file>

<file path=ppt/slideLayouts/slideLayout124.xml><?xml version="1.0" encoding="utf-8"?>
<p:sldLayout xmlns:a="http://schemas.openxmlformats.org/drawingml/2006/main" xmlns:r="http://schemas.openxmlformats.org/officeDocument/2006/relationships" xmlns:p="http://schemas.openxmlformats.org/presentationml/2006/main" type="tx">
  <p:cSld name="4_Blank">
    <p:spTree>
      <p:nvGrpSpPr>
        <p:cNvPr id="1" name=""/>
        <p:cNvGrpSpPr/>
        <p:nvPr/>
      </p:nvGrpSpPr>
      <p:grpSpPr>
        <a:xfrm>
          <a:off x="0" y="0"/>
          <a:ext cx="0" cy="0"/>
          <a:chOff x="0" y="0"/>
          <a:chExt cx="0" cy="0"/>
        </a:xfrm>
      </p:grpSpPr>
      <p:sp>
        <p:nvSpPr>
          <p:cNvPr id="470"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2284433160"/>
      </p:ext>
    </p:extLst>
  </p:cSld>
  <p:clrMapOvr>
    <a:masterClrMapping/>
  </p:clrMapOvr>
  <p:transition spd="med"/>
</p:sldLayout>
</file>

<file path=ppt/slideLayouts/slideLayout125.xml><?xml version="1.0" encoding="utf-8"?>
<p:sldLayout xmlns:a="http://schemas.openxmlformats.org/drawingml/2006/main" xmlns:r="http://schemas.openxmlformats.org/officeDocument/2006/relationships" xmlns:p="http://schemas.openxmlformats.org/presentationml/2006/main" type="tx">
  <p:cSld name="4_Content with Caption">
    <p:spTree>
      <p:nvGrpSpPr>
        <p:cNvPr id="1" name=""/>
        <p:cNvGrpSpPr/>
        <p:nvPr/>
      </p:nvGrpSpPr>
      <p:grpSpPr>
        <a:xfrm>
          <a:off x="0" y="0"/>
          <a:ext cx="0" cy="0"/>
          <a:chOff x="0" y="0"/>
          <a:chExt cx="0" cy="0"/>
        </a:xfrm>
      </p:grpSpPr>
      <p:sp>
        <p:nvSpPr>
          <p:cNvPr id="477" name="Title Text"/>
          <p:cNvSpPr>
            <a:spLocks noGrp="1"/>
          </p:cNvSpPr>
          <p:nvPr>
            <p:ph type="title"/>
          </p:nvPr>
        </p:nvSpPr>
        <p:spPr>
          <a:xfrm>
            <a:off x="457200" y="273050"/>
            <a:ext cx="3008314" cy="1162050"/>
          </a:xfrm>
          <a:prstGeom prst="rect">
            <a:avLst/>
          </a:prstGeom>
        </p:spPr>
        <p:txBody>
          <a:bodyPr anchor="b"/>
          <a:lstStyle>
            <a:lvl1pPr algn="l">
              <a:defRPr sz="2000" b="1"/>
            </a:lvl1pPr>
          </a:lstStyle>
          <a:p>
            <a:r>
              <a:t>Title Text</a:t>
            </a:r>
          </a:p>
        </p:txBody>
      </p:sp>
      <p:sp>
        <p:nvSpPr>
          <p:cNvPr id="478" name="Body Level One…"/>
          <p:cNvSpPr>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79" name="Text Placeholder 3"/>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480"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3831148971"/>
      </p:ext>
    </p:extLst>
  </p:cSld>
  <p:clrMapOvr>
    <a:masterClrMapping/>
  </p:clrMapOvr>
  <p:transition spd="med"/>
</p:sldLayout>
</file>

<file path=ppt/slideLayouts/slideLayout126.xml><?xml version="1.0" encoding="utf-8"?>
<p:sldLayout xmlns:a="http://schemas.openxmlformats.org/drawingml/2006/main" xmlns:r="http://schemas.openxmlformats.org/officeDocument/2006/relationships" xmlns:p="http://schemas.openxmlformats.org/presentationml/2006/main" type="tx">
  <p:cSld name="4_Picture with Caption">
    <p:spTree>
      <p:nvGrpSpPr>
        <p:cNvPr id="1" name=""/>
        <p:cNvGrpSpPr/>
        <p:nvPr/>
      </p:nvGrpSpPr>
      <p:grpSpPr>
        <a:xfrm>
          <a:off x="0" y="0"/>
          <a:ext cx="0" cy="0"/>
          <a:chOff x="0" y="0"/>
          <a:chExt cx="0" cy="0"/>
        </a:xfrm>
      </p:grpSpPr>
      <p:sp>
        <p:nvSpPr>
          <p:cNvPr id="487" name="Title Text"/>
          <p:cNvSpPr>
            <a:spLocks noGrp="1"/>
          </p:cNvSpPr>
          <p:nvPr>
            <p:ph type="title"/>
          </p:nvPr>
        </p:nvSpPr>
        <p:spPr>
          <a:xfrm>
            <a:off x="1792288" y="4800600"/>
            <a:ext cx="5486401" cy="566738"/>
          </a:xfrm>
          <a:prstGeom prst="rect">
            <a:avLst/>
          </a:prstGeom>
        </p:spPr>
        <p:txBody>
          <a:bodyPr anchor="b"/>
          <a:lstStyle>
            <a:lvl1pPr algn="l">
              <a:defRPr sz="2000" b="1"/>
            </a:lvl1pPr>
          </a:lstStyle>
          <a:p>
            <a:r>
              <a:t>Title Text</a:t>
            </a:r>
          </a:p>
        </p:txBody>
      </p:sp>
      <p:sp>
        <p:nvSpPr>
          <p:cNvPr id="488" name="Picture Placeholder 2"/>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489" name="Body Level One…"/>
          <p:cNvSpPr>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490"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3666455170"/>
      </p:ext>
    </p:extLst>
  </p:cSld>
  <p:clrMapOvr>
    <a:masterClrMapping/>
  </p:clrMapOvr>
  <p:transition spd="med"/>
</p:sldLayout>
</file>

<file path=ppt/slideLayouts/slideLayout127.xml><?xml version="1.0" encoding="utf-8"?>
<p:sldLayout xmlns:a="http://schemas.openxmlformats.org/drawingml/2006/main" xmlns:r="http://schemas.openxmlformats.org/officeDocument/2006/relationships" xmlns:p="http://schemas.openxmlformats.org/presentationml/2006/main" type="tx">
  <p:cSld name="4_Title and Vertical Text">
    <p:spTree>
      <p:nvGrpSpPr>
        <p:cNvPr id="1" name=""/>
        <p:cNvGrpSpPr/>
        <p:nvPr/>
      </p:nvGrpSpPr>
      <p:grpSpPr>
        <a:xfrm>
          <a:off x="0" y="0"/>
          <a:ext cx="0" cy="0"/>
          <a:chOff x="0" y="0"/>
          <a:chExt cx="0" cy="0"/>
        </a:xfrm>
      </p:grpSpPr>
      <p:sp>
        <p:nvSpPr>
          <p:cNvPr id="497" name="Title Text"/>
          <p:cNvSpPr>
            <a:spLocks noGrp="1"/>
          </p:cNvSpPr>
          <p:nvPr>
            <p:ph type="title"/>
          </p:nvPr>
        </p:nvSpPr>
        <p:spPr>
          <a:prstGeom prst="rect">
            <a:avLst/>
          </a:prstGeom>
        </p:spPr>
        <p:txBody>
          <a:bodyPr/>
          <a:lstStyle/>
          <a:p>
            <a:r>
              <a:t>Title Text</a:t>
            </a:r>
          </a:p>
        </p:txBody>
      </p:sp>
      <p:sp>
        <p:nvSpPr>
          <p:cNvPr id="498"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99"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3677440337"/>
      </p:ext>
    </p:extLst>
  </p:cSld>
  <p:clrMapOvr>
    <a:masterClrMapping/>
  </p:clrMapOvr>
  <p:transition spd="med"/>
</p:sldLayout>
</file>

<file path=ppt/slideLayouts/slideLayout128.xml><?xml version="1.0" encoding="utf-8"?>
<p:sldLayout xmlns:a="http://schemas.openxmlformats.org/drawingml/2006/main" xmlns:r="http://schemas.openxmlformats.org/officeDocument/2006/relationships" xmlns:p="http://schemas.openxmlformats.org/presentationml/2006/main" type="tx">
  <p:cSld name="4_Vertical Title and Text">
    <p:spTree>
      <p:nvGrpSpPr>
        <p:cNvPr id="1" name=""/>
        <p:cNvGrpSpPr/>
        <p:nvPr/>
      </p:nvGrpSpPr>
      <p:grpSpPr>
        <a:xfrm>
          <a:off x="0" y="0"/>
          <a:ext cx="0" cy="0"/>
          <a:chOff x="0" y="0"/>
          <a:chExt cx="0" cy="0"/>
        </a:xfrm>
      </p:grpSpPr>
      <p:sp>
        <p:nvSpPr>
          <p:cNvPr id="506" name="Title Text"/>
          <p:cNvSpPr>
            <a:spLocks noGrp="1"/>
          </p:cNvSpPr>
          <p:nvPr>
            <p:ph type="title"/>
          </p:nvPr>
        </p:nvSpPr>
        <p:spPr>
          <a:xfrm>
            <a:off x="6629400" y="274638"/>
            <a:ext cx="2057400" cy="5851526"/>
          </a:xfrm>
          <a:prstGeom prst="rect">
            <a:avLst/>
          </a:prstGeom>
        </p:spPr>
        <p:txBody>
          <a:bodyPr/>
          <a:lstStyle/>
          <a:p>
            <a:r>
              <a:t>Title Text</a:t>
            </a:r>
          </a:p>
        </p:txBody>
      </p:sp>
      <p:sp>
        <p:nvSpPr>
          <p:cNvPr id="507" name="Body Level One…"/>
          <p:cNvSpPr>
            <a:spLocks noGrp="1"/>
          </p:cNvSpPr>
          <p:nvPr>
            <p:ph type="body" idx="1"/>
          </p:nvPr>
        </p:nvSpPr>
        <p:spPr>
          <a:xfrm>
            <a:off x="457200" y="274638"/>
            <a:ext cx="60198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08"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3861118659"/>
      </p:ext>
    </p:extLst>
  </p:cSld>
  <p:clrMapOvr>
    <a:masterClrMapping/>
  </p:clrMapOvr>
  <p:transition spd="med"/>
</p:sldLayout>
</file>

<file path=ppt/slideLayouts/slideLayout129.xml><?xml version="1.0" encoding="utf-8"?>
<p:sldLayout xmlns:a="http://schemas.openxmlformats.org/drawingml/2006/main" xmlns:r="http://schemas.openxmlformats.org/officeDocument/2006/relationships" xmlns:p="http://schemas.openxmlformats.org/presentationml/2006/main" type="tx">
  <p:cSld name="5_Title Slide">
    <p:spTree>
      <p:nvGrpSpPr>
        <p:cNvPr id="1" name=""/>
        <p:cNvGrpSpPr/>
        <p:nvPr/>
      </p:nvGrpSpPr>
      <p:grpSpPr>
        <a:xfrm>
          <a:off x="0" y="0"/>
          <a:ext cx="0" cy="0"/>
          <a:chOff x="0" y="0"/>
          <a:chExt cx="0" cy="0"/>
        </a:xfrm>
      </p:grpSpPr>
      <p:sp>
        <p:nvSpPr>
          <p:cNvPr id="515" name="Title Text"/>
          <p:cNvSpPr>
            <a:spLocks noGrp="1"/>
          </p:cNvSpPr>
          <p:nvPr>
            <p:ph type="title"/>
          </p:nvPr>
        </p:nvSpPr>
        <p:spPr>
          <a:xfrm>
            <a:off x="685800" y="2130425"/>
            <a:ext cx="7772400" cy="1470025"/>
          </a:xfrm>
          <a:prstGeom prst="rect">
            <a:avLst/>
          </a:prstGeom>
        </p:spPr>
        <p:txBody>
          <a:bodyPr/>
          <a:lstStyle/>
          <a:p>
            <a:r>
              <a:t>Title Text</a:t>
            </a:r>
          </a:p>
        </p:txBody>
      </p:sp>
      <p:sp>
        <p:nvSpPr>
          <p:cNvPr id="516" name="Body Level One…"/>
          <p:cNvSpPr>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517"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2757271669"/>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a:spLocks noGrp="1"/>
          </p:cNvSpPr>
          <p:nvPr>
            <p:ph type="title"/>
          </p:nvPr>
        </p:nvSpPr>
        <p:spPr>
          <a:prstGeom prst="rect">
            <a:avLst/>
          </a:prstGeom>
        </p:spPr>
        <p:txBody>
          <a:bodyPr/>
          <a:lstStyle/>
          <a:p>
            <a:r>
              <a:t>Title Text</a:t>
            </a:r>
          </a:p>
        </p:txBody>
      </p:sp>
      <p:sp>
        <p:nvSpPr>
          <p:cNvPr id="21"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2317868541"/>
      </p:ext>
    </p:extLst>
  </p:cSld>
  <p:clrMapOvr>
    <a:masterClrMapping/>
  </p:clrMapOvr>
  <p:transition spd="med"/>
</p:sldLayout>
</file>

<file path=ppt/slideLayouts/slideLayout130.xml><?xml version="1.0" encoding="utf-8"?>
<p:sldLayout xmlns:a="http://schemas.openxmlformats.org/drawingml/2006/main" xmlns:r="http://schemas.openxmlformats.org/officeDocument/2006/relationships" xmlns:p="http://schemas.openxmlformats.org/presentationml/2006/main" type="tx">
  <p:cSld name="3_Title and Content">
    <p:spTree>
      <p:nvGrpSpPr>
        <p:cNvPr id="1" name=""/>
        <p:cNvGrpSpPr/>
        <p:nvPr/>
      </p:nvGrpSpPr>
      <p:grpSpPr>
        <a:xfrm>
          <a:off x="0" y="0"/>
          <a:ext cx="0" cy="0"/>
          <a:chOff x="0" y="0"/>
          <a:chExt cx="0" cy="0"/>
        </a:xfrm>
      </p:grpSpPr>
      <p:sp>
        <p:nvSpPr>
          <p:cNvPr id="524" name="Title Text"/>
          <p:cNvSpPr>
            <a:spLocks noGrp="1"/>
          </p:cNvSpPr>
          <p:nvPr>
            <p:ph type="title"/>
          </p:nvPr>
        </p:nvSpPr>
        <p:spPr>
          <a:prstGeom prst="rect">
            <a:avLst/>
          </a:prstGeom>
        </p:spPr>
        <p:txBody>
          <a:bodyPr/>
          <a:lstStyle/>
          <a:p>
            <a:r>
              <a:t>Title Text</a:t>
            </a:r>
          </a:p>
        </p:txBody>
      </p:sp>
      <p:sp>
        <p:nvSpPr>
          <p:cNvPr id="525"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26"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600597011"/>
      </p:ext>
    </p:extLst>
  </p:cSld>
  <p:clrMapOvr>
    <a:masterClrMapping/>
  </p:clrMapOvr>
  <p:transition spd="med"/>
</p:sldLayout>
</file>

<file path=ppt/slideLayouts/slideLayout131.xml><?xml version="1.0" encoding="utf-8"?>
<p:sldLayout xmlns:a="http://schemas.openxmlformats.org/drawingml/2006/main" xmlns:r="http://schemas.openxmlformats.org/officeDocument/2006/relationships" xmlns:p="http://schemas.openxmlformats.org/presentationml/2006/main" type="tx">
  <p:cSld name="5_Section Header">
    <p:spTree>
      <p:nvGrpSpPr>
        <p:cNvPr id="1" name=""/>
        <p:cNvGrpSpPr/>
        <p:nvPr/>
      </p:nvGrpSpPr>
      <p:grpSpPr>
        <a:xfrm>
          <a:off x="0" y="0"/>
          <a:ext cx="0" cy="0"/>
          <a:chOff x="0" y="0"/>
          <a:chExt cx="0" cy="0"/>
        </a:xfrm>
      </p:grpSpPr>
      <p:sp>
        <p:nvSpPr>
          <p:cNvPr id="533" name="Title Text"/>
          <p:cNvSpPr>
            <a:spLocks noGrp="1"/>
          </p:cNvSpPr>
          <p:nvPr>
            <p:ph type="title"/>
          </p:nvPr>
        </p:nvSpPr>
        <p:spPr>
          <a:xfrm>
            <a:off x="722312" y="4406900"/>
            <a:ext cx="7772401" cy="1362075"/>
          </a:xfrm>
          <a:prstGeom prst="rect">
            <a:avLst/>
          </a:prstGeom>
        </p:spPr>
        <p:txBody>
          <a:bodyPr anchor="t"/>
          <a:lstStyle>
            <a:lvl1pPr algn="l">
              <a:defRPr sz="4000" b="1" cap="all"/>
            </a:lvl1pPr>
          </a:lstStyle>
          <a:p>
            <a:r>
              <a:t>Title Text</a:t>
            </a:r>
          </a:p>
        </p:txBody>
      </p:sp>
      <p:sp>
        <p:nvSpPr>
          <p:cNvPr id="534" name="Body Level One…"/>
          <p:cNvSpPr>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535"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1672193648"/>
      </p:ext>
    </p:extLst>
  </p:cSld>
  <p:clrMapOvr>
    <a:masterClrMapping/>
  </p:clrMapOvr>
  <p:transition spd="med"/>
</p:sldLayout>
</file>

<file path=ppt/slideLayouts/slideLayout132.xml><?xml version="1.0" encoding="utf-8"?>
<p:sldLayout xmlns:a="http://schemas.openxmlformats.org/drawingml/2006/main" xmlns:r="http://schemas.openxmlformats.org/officeDocument/2006/relationships" xmlns:p="http://schemas.openxmlformats.org/presentationml/2006/main" type="tx">
  <p:cSld name="5_Two Content">
    <p:spTree>
      <p:nvGrpSpPr>
        <p:cNvPr id="1" name=""/>
        <p:cNvGrpSpPr/>
        <p:nvPr/>
      </p:nvGrpSpPr>
      <p:grpSpPr>
        <a:xfrm>
          <a:off x="0" y="0"/>
          <a:ext cx="0" cy="0"/>
          <a:chOff x="0" y="0"/>
          <a:chExt cx="0" cy="0"/>
        </a:xfrm>
      </p:grpSpPr>
      <p:sp>
        <p:nvSpPr>
          <p:cNvPr id="542" name="Title Text"/>
          <p:cNvSpPr>
            <a:spLocks noGrp="1"/>
          </p:cNvSpPr>
          <p:nvPr>
            <p:ph type="title"/>
          </p:nvPr>
        </p:nvSpPr>
        <p:spPr>
          <a:prstGeom prst="rect">
            <a:avLst/>
          </a:prstGeom>
        </p:spPr>
        <p:txBody>
          <a:bodyPr/>
          <a:lstStyle/>
          <a:p>
            <a:r>
              <a:t>Title Text</a:t>
            </a:r>
          </a:p>
        </p:txBody>
      </p:sp>
      <p:sp>
        <p:nvSpPr>
          <p:cNvPr id="543" name="Body Level One…"/>
          <p:cNvSpPr>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544"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3182559259"/>
      </p:ext>
    </p:extLst>
  </p:cSld>
  <p:clrMapOvr>
    <a:masterClrMapping/>
  </p:clrMapOvr>
  <p:transition spd="med"/>
</p:sldLayout>
</file>

<file path=ppt/slideLayouts/slideLayout133.xml><?xml version="1.0" encoding="utf-8"?>
<p:sldLayout xmlns:a="http://schemas.openxmlformats.org/drawingml/2006/main" xmlns:r="http://schemas.openxmlformats.org/officeDocument/2006/relationships" xmlns:p="http://schemas.openxmlformats.org/presentationml/2006/main" type="tx">
  <p:cSld name="5_Comparison">
    <p:spTree>
      <p:nvGrpSpPr>
        <p:cNvPr id="1" name=""/>
        <p:cNvGrpSpPr/>
        <p:nvPr/>
      </p:nvGrpSpPr>
      <p:grpSpPr>
        <a:xfrm>
          <a:off x="0" y="0"/>
          <a:ext cx="0" cy="0"/>
          <a:chOff x="0" y="0"/>
          <a:chExt cx="0" cy="0"/>
        </a:xfrm>
      </p:grpSpPr>
      <p:sp>
        <p:nvSpPr>
          <p:cNvPr id="551" name="Title Text"/>
          <p:cNvSpPr>
            <a:spLocks noGrp="1"/>
          </p:cNvSpPr>
          <p:nvPr>
            <p:ph type="title"/>
          </p:nvPr>
        </p:nvSpPr>
        <p:spPr>
          <a:prstGeom prst="rect">
            <a:avLst/>
          </a:prstGeom>
        </p:spPr>
        <p:txBody>
          <a:bodyPr/>
          <a:lstStyle/>
          <a:p>
            <a:r>
              <a:t>Title Text</a:t>
            </a:r>
          </a:p>
        </p:txBody>
      </p:sp>
      <p:sp>
        <p:nvSpPr>
          <p:cNvPr id="552" name="Body Level One…"/>
          <p:cNvSpPr>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553" name="Text Placeholder 4"/>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554"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1326155697"/>
      </p:ext>
    </p:extLst>
  </p:cSld>
  <p:clrMapOvr>
    <a:masterClrMapping/>
  </p:clrMapOvr>
  <p:transition spd="med"/>
</p:sldLayout>
</file>

<file path=ppt/slideLayouts/slideLayout134.xml><?xml version="1.0" encoding="utf-8"?>
<p:sldLayout xmlns:a="http://schemas.openxmlformats.org/drawingml/2006/main" xmlns:r="http://schemas.openxmlformats.org/officeDocument/2006/relationships" xmlns:p="http://schemas.openxmlformats.org/presentationml/2006/main" type="tx">
  <p:cSld name="5_Title Only">
    <p:spTree>
      <p:nvGrpSpPr>
        <p:cNvPr id="1" name=""/>
        <p:cNvGrpSpPr/>
        <p:nvPr/>
      </p:nvGrpSpPr>
      <p:grpSpPr>
        <a:xfrm>
          <a:off x="0" y="0"/>
          <a:ext cx="0" cy="0"/>
          <a:chOff x="0" y="0"/>
          <a:chExt cx="0" cy="0"/>
        </a:xfrm>
      </p:grpSpPr>
      <p:sp>
        <p:nvSpPr>
          <p:cNvPr id="561" name="Title Text"/>
          <p:cNvSpPr>
            <a:spLocks noGrp="1"/>
          </p:cNvSpPr>
          <p:nvPr>
            <p:ph type="title"/>
          </p:nvPr>
        </p:nvSpPr>
        <p:spPr>
          <a:prstGeom prst="rect">
            <a:avLst/>
          </a:prstGeom>
        </p:spPr>
        <p:txBody>
          <a:bodyPr/>
          <a:lstStyle/>
          <a:p>
            <a:r>
              <a:t>Title Text</a:t>
            </a:r>
          </a:p>
        </p:txBody>
      </p:sp>
      <p:sp>
        <p:nvSpPr>
          <p:cNvPr id="562"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830465599"/>
      </p:ext>
    </p:extLst>
  </p:cSld>
  <p:clrMapOvr>
    <a:masterClrMapping/>
  </p:clrMapOvr>
  <p:transition spd="med"/>
</p:sldLayout>
</file>

<file path=ppt/slideLayouts/slideLayout135.xml><?xml version="1.0" encoding="utf-8"?>
<p:sldLayout xmlns:a="http://schemas.openxmlformats.org/drawingml/2006/main" xmlns:r="http://schemas.openxmlformats.org/officeDocument/2006/relationships" xmlns:p="http://schemas.openxmlformats.org/presentationml/2006/main" type="tx">
  <p:cSld name="5_Blank">
    <p:spTree>
      <p:nvGrpSpPr>
        <p:cNvPr id="1" name=""/>
        <p:cNvGrpSpPr/>
        <p:nvPr/>
      </p:nvGrpSpPr>
      <p:grpSpPr>
        <a:xfrm>
          <a:off x="0" y="0"/>
          <a:ext cx="0" cy="0"/>
          <a:chOff x="0" y="0"/>
          <a:chExt cx="0" cy="0"/>
        </a:xfrm>
      </p:grpSpPr>
      <p:sp>
        <p:nvSpPr>
          <p:cNvPr id="569"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1738637902"/>
      </p:ext>
    </p:extLst>
  </p:cSld>
  <p:clrMapOvr>
    <a:masterClrMapping/>
  </p:clrMapOvr>
  <p:transition spd="med"/>
</p:sldLayout>
</file>

<file path=ppt/slideLayouts/slideLayout136.xml><?xml version="1.0" encoding="utf-8"?>
<p:sldLayout xmlns:a="http://schemas.openxmlformats.org/drawingml/2006/main" xmlns:r="http://schemas.openxmlformats.org/officeDocument/2006/relationships" xmlns:p="http://schemas.openxmlformats.org/presentationml/2006/main" type="tx">
  <p:cSld name="5_Content with Caption">
    <p:spTree>
      <p:nvGrpSpPr>
        <p:cNvPr id="1" name=""/>
        <p:cNvGrpSpPr/>
        <p:nvPr/>
      </p:nvGrpSpPr>
      <p:grpSpPr>
        <a:xfrm>
          <a:off x="0" y="0"/>
          <a:ext cx="0" cy="0"/>
          <a:chOff x="0" y="0"/>
          <a:chExt cx="0" cy="0"/>
        </a:xfrm>
      </p:grpSpPr>
      <p:sp>
        <p:nvSpPr>
          <p:cNvPr id="576" name="Title Text"/>
          <p:cNvSpPr>
            <a:spLocks noGrp="1"/>
          </p:cNvSpPr>
          <p:nvPr>
            <p:ph type="title"/>
          </p:nvPr>
        </p:nvSpPr>
        <p:spPr>
          <a:xfrm>
            <a:off x="457200" y="273050"/>
            <a:ext cx="3008314" cy="1162050"/>
          </a:xfrm>
          <a:prstGeom prst="rect">
            <a:avLst/>
          </a:prstGeom>
        </p:spPr>
        <p:txBody>
          <a:bodyPr anchor="b"/>
          <a:lstStyle>
            <a:lvl1pPr algn="l">
              <a:defRPr sz="2000" b="1"/>
            </a:lvl1pPr>
          </a:lstStyle>
          <a:p>
            <a:r>
              <a:t>Title Text</a:t>
            </a:r>
          </a:p>
        </p:txBody>
      </p:sp>
      <p:sp>
        <p:nvSpPr>
          <p:cNvPr id="577" name="Body Level One…"/>
          <p:cNvSpPr>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78" name="Text Placeholder 3"/>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579"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4190098473"/>
      </p:ext>
    </p:extLst>
  </p:cSld>
  <p:clrMapOvr>
    <a:masterClrMapping/>
  </p:clrMapOvr>
  <p:transition spd="med"/>
</p:sldLayout>
</file>

<file path=ppt/slideLayouts/slideLayout137.xml><?xml version="1.0" encoding="utf-8"?>
<p:sldLayout xmlns:a="http://schemas.openxmlformats.org/drawingml/2006/main" xmlns:r="http://schemas.openxmlformats.org/officeDocument/2006/relationships" xmlns:p="http://schemas.openxmlformats.org/presentationml/2006/main" type="tx">
  <p:cSld name="5_Picture with Caption">
    <p:spTree>
      <p:nvGrpSpPr>
        <p:cNvPr id="1" name=""/>
        <p:cNvGrpSpPr/>
        <p:nvPr/>
      </p:nvGrpSpPr>
      <p:grpSpPr>
        <a:xfrm>
          <a:off x="0" y="0"/>
          <a:ext cx="0" cy="0"/>
          <a:chOff x="0" y="0"/>
          <a:chExt cx="0" cy="0"/>
        </a:xfrm>
      </p:grpSpPr>
      <p:sp>
        <p:nvSpPr>
          <p:cNvPr id="586" name="Title Text"/>
          <p:cNvSpPr>
            <a:spLocks noGrp="1"/>
          </p:cNvSpPr>
          <p:nvPr>
            <p:ph type="title"/>
          </p:nvPr>
        </p:nvSpPr>
        <p:spPr>
          <a:xfrm>
            <a:off x="1792288" y="4800600"/>
            <a:ext cx="5486401" cy="566738"/>
          </a:xfrm>
          <a:prstGeom prst="rect">
            <a:avLst/>
          </a:prstGeom>
        </p:spPr>
        <p:txBody>
          <a:bodyPr anchor="b"/>
          <a:lstStyle>
            <a:lvl1pPr algn="l">
              <a:defRPr sz="2000" b="1"/>
            </a:lvl1pPr>
          </a:lstStyle>
          <a:p>
            <a:r>
              <a:t>Title Text</a:t>
            </a:r>
          </a:p>
        </p:txBody>
      </p:sp>
      <p:sp>
        <p:nvSpPr>
          <p:cNvPr id="587" name="Picture Placeholder 2"/>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588" name="Body Level One…"/>
          <p:cNvSpPr>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589"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1420864494"/>
      </p:ext>
    </p:extLst>
  </p:cSld>
  <p:clrMapOvr>
    <a:masterClrMapping/>
  </p:clrMapOvr>
  <p:transition spd="med"/>
</p:sldLayout>
</file>

<file path=ppt/slideLayouts/slideLayout138.xml><?xml version="1.0" encoding="utf-8"?>
<p:sldLayout xmlns:a="http://schemas.openxmlformats.org/drawingml/2006/main" xmlns:r="http://schemas.openxmlformats.org/officeDocument/2006/relationships" xmlns:p="http://schemas.openxmlformats.org/presentationml/2006/main" type="tx">
  <p:cSld name="5_Title and Vertical Text">
    <p:spTree>
      <p:nvGrpSpPr>
        <p:cNvPr id="1" name=""/>
        <p:cNvGrpSpPr/>
        <p:nvPr/>
      </p:nvGrpSpPr>
      <p:grpSpPr>
        <a:xfrm>
          <a:off x="0" y="0"/>
          <a:ext cx="0" cy="0"/>
          <a:chOff x="0" y="0"/>
          <a:chExt cx="0" cy="0"/>
        </a:xfrm>
      </p:grpSpPr>
      <p:sp>
        <p:nvSpPr>
          <p:cNvPr id="596" name="Title Text"/>
          <p:cNvSpPr>
            <a:spLocks noGrp="1"/>
          </p:cNvSpPr>
          <p:nvPr>
            <p:ph type="title"/>
          </p:nvPr>
        </p:nvSpPr>
        <p:spPr>
          <a:prstGeom prst="rect">
            <a:avLst/>
          </a:prstGeom>
        </p:spPr>
        <p:txBody>
          <a:bodyPr/>
          <a:lstStyle/>
          <a:p>
            <a:r>
              <a:t>Title Text</a:t>
            </a:r>
          </a:p>
        </p:txBody>
      </p:sp>
      <p:sp>
        <p:nvSpPr>
          <p:cNvPr id="597"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98"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2459582210"/>
      </p:ext>
    </p:extLst>
  </p:cSld>
  <p:clrMapOvr>
    <a:masterClrMapping/>
  </p:clrMapOvr>
  <p:transition spd="med"/>
</p:sldLayout>
</file>

<file path=ppt/slideLayouts/slideLayout139.xml><?xml version="1.0" encoding="utf-8"?>
<p:sldLayout xmlns:a="http://schemas.openxmlformats.org/drawingml/2006/main" xmlns:r="http://schemas.openxmlformats.org/officeDocument/2006/relationships" xmlns:p="http://schemas.openxmlformats.org/presentationml/2006/main" type="tx">
  <p:cSld name="5_Vertical Title and Text">
    <p:spTree>
      <p:nvGrpSpPr>
        <p:cNvPr id="1" name=""/>
        <p:cNvGrpSpPr/>
        <p:nvPr/>
      </p:nvGrpSpPr>
      <p:grpSpPr>
        <a:xfrm>
          <a:off x="0" y="0"/>
          <a:ext cx="0" cy="0"/>
          <a:chOff x="0" y="0"/>
          <a:chExt cx="0" cy="0"/>
        </a:xfrm>
      </p:grpSpPr>
      <p:sp>
        <p:nvSpPr>
          <p:cNvPr id="605" name="Title Text"/>
          <p:cNvSpPr>
            <a:spLocks noGrp="1"/>
          </p:cNvSpPr>
          <p:nvPr>
            <p:ph type="title"/>
          </p:nvPr>
        </p:nvSpPr>
        <p:spPr>
          <a:xfrm>
            <a:off x="6629400" y="274638"/>
            <a:ext cx="2057400" cy="5851526"/>
          </a:xfrm>
          <a:prstGeom prst="rect">
            <a:avLst/>
          </a:prstGeom>
        </p:spPr>
        <p:txBody>
          <a:bodyPr/>
          <a:lstStyle/>
          <a:p>
            <a:r>
              <a:t>Title Text</a:t>
            </a:r>
          </a:p>
        </p:txBody>
      </p:sp>
      <p:sp>
        <p:nvSpPr>
          <p:cNvPr id="606" name="Body Level One…"/>
          <p:cNvSpPr>
            <a:spLocks noGrp="1"/>
          </p:cNvSpPr>
          <p:nvPr>
            <p:ph type="body" idx="1"/>
          </p:nvPr>
        </p:nvSpPr>
        <p:spPr>
          <a:xfrm>
            <a:off x="457200" y="274638"/>
            <a:ext cx="60198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07"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1566064308"/>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a:spLocks noGrp="1"/>
          </p:cNvSpPr>
          <p:nvPr>
            <p:ph type="title"/>
          </p:nvPr>
        </p:nvSpPr>
        <p:spPr>
          <a:xfrm>
            <a:off x="722312" y="4406900"/>
            <a:ext cx="7772401" cy="1362075"/>
          </a:xfrm>
          <a:prstGeom prst="rect">
            <a:avLst/>
          </a:prstGeom>
        </p:spPr>
        <p:txBody>
          <a:bodyPr anchor="t"/>
          <a:lstStyle>
            <a:lvl1pPr algn="l">
              <a:defRPr sz="4000" b="1" cap="all"/>
            </a:lvl1pPr>
          </a:lstStyle>
          <a:p>
            <a:r>
              <a:t>Title Text</a:t>
            </a:r>
          </a:p>
        </p:txBody>
      </p:sp>
      <p:sp>
        <p:nvSpPr>
          <p:cNvPr id="30" name="Body Level One…"/>
          <p:cNvSpPr>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2600826043"/>
      </p:ext>
    </p:extLst>
  </p:cSld>
  <p:clrMapOvr>
    <a:masterClrMapping/>
  </p:clrMapOvr>
  <p:transition spd="med"/>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a:spLocks noGrp="1"/>
          </p:cNvSpPr>
          <p:nvPr>
            <p:ph type="title"/>
          </p:nvPr>
        </p:nvSpPr>
        <p:spPr>
          <a:xfrm>
            <a:off x="685800" y="2130425"/>
            <a:ext cx="7772400" cy="1470025"/>
          </a:xfrm>
          <a:prstGeom prst="rect">
            <a:avLst/>
          </a:prstGeom>
        </p:spPr>
        <p:txBody>
          <a:bodyPr/>
          <a:lstStyle/>
          <a:p>
            <a:r>
              <a:t>Title Text</a:t>
            </a:r>
          </a:p>
        </p:txBody>
      </p:sp>
      <p:sp>
        <p:nvSpPr>
          <p:cNvPr id="12" name="Body Level One…"/>
          <p:cNvSpPr>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2920843784"/>
      </p:ext>
    </p:extLst>
  </p:cSld>
  <p:clrMapOvr>
    <a:masterClrMapping/>
  </p:clrMapOvr>
  <p:transition spd="med"/>
</p:sldLayout>
</file>

<file path=ppt/slideLayouts/slideLayout14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a:spLocks noGrp="1"/>
          </p:cNvSpPr>
          <p:nvPr>
            <p:ph type="title"/>
          </p:nvPr>
        </p:nvSpPr>
        <p:spPr>
          <a:prstGeom prst="rect">
            <a:avLst/>
          </a:prstGeom>
        </p:spPr>
        <p:txBody>
          <a:bodyPr/>
          <a:lstStyle/>
          <a:p>
            <a:r>
              <a:t>Title Text</a:t>
            </a:r>
          </a:p>
        </p:txBody>
      </p:sp>
      <p:sp>
        <p:nvSpPr>
          <p:cNvPr id="21"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2640541738"/>
      </p:ext>
    </p:extLst>
  </p:cSld>
  <p:clrMapOvr>
    <a:masterClrMapping/>
  </p:clrMapOvr>
  <p:transition spd="med"/>
</p:sldLayout>
</file>

<file path=ppt/slideLayouts/slideLayout142.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a:spLocks noGrp="1"/>
          </p:cNvSpPr>
          <p:nvPr>
            <p:ph type="title"/>
          </p:nvPr>
        </p:nvSpPr>
        <p:spPr>
          <a:xfrm>
            <a:off x="722312" y="4406900"/>
            <a:ext cx="7772401" cy="1362075"/>
          </a:xfrm>
          <a:prstGeom prst="rect">
            <a:avLst/>
          </a:prstGeom>
        </p:spPr>
        <p:txBody>
          <a:bodyPr anchor="t"/>
          <a:lstStyle>
            <a:lvl1pPr algn="l">
              <a:defRPr sz="4000" b="1" cap="all"/>
            </a:lvl1pPr>
          </a:lstStyle>
          <a:p>
            <a:r>
              <a:t>Title Text</a:t>
            </a:r>
          </a:p>
        </p:txBody>
      </p:sp>
      <p:sp>
        <p:nvSpPr>
          <p:cNvPr id="30" name="Body Level One…"/>
          <p:cNvSpPr>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2405422521"/>
      </p:ext>
    </p:extLst>
  </p:cSld>
  <p:clrMapOvr>
    <a:masterClrMapping/>
  </p:clrMapOvr>
  <p:transition spd="med"/>
</p:sldLayout>
</file>

<file path=ppt/slideLayouts/slideLayout14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a:spLocks noGrp="1"/>
          </p:cNvSpPr>
          <p:nvPr>
            <p:ph type="title"/>
          </p:nvPr>
        </p:nvSpPr>
        <p:spPr>
          <a:prstGeom prst="rect">
            <a:avLst/>
          </a:prstGeom>
        </p:spPr>
        <p:txBody>
          <a:bodyPr/>
          <a:lstStyle/>
          <a:p>
            <a:r>
              <a:t>Title Text</a:t>
            </a:r>
          </a:p>
        </p:txBody>
      </p:sp>
      <p:sp>
        <p:nvSpPr>
          <p:cNvPr id="39" name="Body Level One…"/>
          <p:cNvSpPr>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0"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1524858322"/>
      </p:ext>
    </p:extLst>
  </p:cSld>
  <p:clrMapOvr>
    <a:masterClrMapping/>
  </p:clrMapOvr>
  <p:transition spd="med"/>
</p:sldLayout>
</file>

<file path=ppt/slideLayouts/slideLayout14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a:spLocks noGrp="1"/>
          </p:cNvSpPr>
          <p:nvPr>
            <p:ph type="title"/>
          </p:nvPr>
        </p:nvSpPr>
        <p:spPr>
          <a:prstGeom prst="rect">
            <a:avLst/>
          </a:prstGeom>
        </p:spPr>
        <p:txBody>
          <a:bodyPr/>
          <a:lstStyle/>
          <a:p>
            <a:r>
              <a:t>Title Text</a:t>
            </a:r>
          </a:p>
        </p:txBody>
      </p:sp>
      <p:sp>
        <p:nvSpPr>
          <p:cNvPr id="48" name="Body Level One…"/>
          <p:cNvSpPr>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50"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1034125688"/>
      </p:ext>
    </p:extLst>
  </p:cSld>
  <p:clrMapOvr>
    <a:masterClrMapping/>
  </p:clrMapOvr>
  <p:transition spd="med"/>
</p:sldLayout>
</file>

<file path=ppt/slideLayouts/slideLayout14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a:spLocks noGrp="1"/>
          </p:cNvSpPr>
          <p:nvPr>
            <p:ph type="title"/>
          </p:nvPr>
        </p:nvSpPr>
        <p:spPr>
          <a:prstGeom prst="rect">
            <a:avLst/>
          </a:prstGeom>
        </p:spPr>
        <p:txBody>
          <a:bodyPr/>
          <a:lstStyle/>
          <a:p>
            <a:r>
              <a:t>Title Text</a:t>
            </a:r>
          </a:p>
        </p:txBody>
      </p:sp>
      <p:sp>
        <p:nvSpPr>
          <p:cNvPr id="58"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4100940213"/>
      </p:ext>
    </p:extLst>
  </p:cSld>
  <p:clrMapOvr>
    <a:masterClrMapping/>
  </p:clrMapOvr>
  <p:transition spd="med"/>
</p:sldLayout>
</file>

<file path=ppt/slideLayouts/slideLayout14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2327676962"/>
      </p:ext>
    </p:extLst>
  </p:cSld>
  <p:clrMapOvr>
    <a:masterClrMapping/>
  </p:clrMapOvr>
  <p:transition spd="med"/>
</p:sldLayout>
</file>

<file path=ppt/slideLayouts/slideLayout147.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a:spLocks noGrp="1"/>
          </p:cNvSpPr>
          <p:nvPr>
            <p:ph type="title"/>
          </p:nvPr>
        </p:nvSpPr>
        <p:spPr>
          <a:xfrm>
            <a:off x="457200" y="273050"/>
            <a:ext cx="3008314" cy="1162050"/>
          </a:xfrm>
          <a:prstGeom prst="rect">
            <a:avLst/>
          </a:prstGeom>
        </p:spPr>
        <p:txBody>
          <a:bodyPr anchor="b"/>
          <a:lstStyle>
            <a:lvl1pPr algn="l">
              <a:defRPr sz="2000" b="1"/>
            </a:lvl1pPr>
          </a:lstStyle>
          <a:p>
            <a:r>
              <a:t>Title Text</a:t>
            </a:r>
          </a:p>
        </p:txBody>
      </p:sp>
      <p:sp>
        <p:nvSpPr>
          <p:cNvPr id="73" name="Body Level One…"/>
          <p:cNvSpPr>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75"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1033287808"/>
      </p:ext>
    </p:extLst>
  </p:cSld>
  <p:clrMapOvr>
    <a:masterClrMapping/>
  </p:clrMapOvr>
  <p:transition spd="med"/>
</p:sldLayout>
</file>

<file path=ppt/slideLayouts/slideLayout148.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a:spLocks noGrp="1"/>
          </p:cNvSpPr>
          <p:nvPr>
            <p:ph type="title"/>
          </p:nvPr>
        </p:nvSpPr>
        <p:spPr>
          <a:xfrm>
            <a:off x="1792288" y="4800600"/>
            <a:ext cx="5486401" cy="566738"/>
          </a:xfrm>
          <a:prstGeom prst="rect">
            <a:avLst/>
          </a:prstGeom>
        </p:spPr>
        <p:txBody>
          <a:bodyPr anchor="b"/>
          <a:lstStyle>
            <a:lvl1pPr algn="l">
              <a:defRPr sz="2000" b="1"/>
            </a:lvl1pPr>
          </a:lstStyle>
          <a:p>
            <a:r>
              <a:t>Title Text</a:t>
            </a:r>
          </a:p>
        </p:txBody>
      </p:sp>
      <p:sp>
        <p:nvSpPr>
          <p:cNvPr id="83" name="Picture Placeholder 2"/>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84" name="Body Level One…"/>
          <p:cNvSpPr>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2521644743"/>
      </p:ext>
    </p:extLst>
  </p:cSld>
  <p:clrMapOvr>
    <a:masterClrMapping/>
  </p:clrMapOvr>
  <p:transition spd="med"/>
</p:sldLayout>
</file>

<file path=ppt/slideLayouts/slideLayout149.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Title Text"/>
          <p:cNvSpPr>
            <a:spLocks noGrp="1"/>
          </p:cNvSpPr>
          <p:nvPr>
            <p:ph type="title"/>
          </p:nvPr>
        </p:nvSpPr>
        <p:spPr>
          <a:prstGeom prst="rect">
            <a:avLst/>
          </a:prstGeom>
        </p:spPr>
        <p:txBody>
          <a:bodyPr/>
          <a:lstStyle/>
          <a:p>
            <a:r>
              <a:t>Title Text</a:t>
            </a:r>
          </a:p>
        </p:txBody>
      </p:sp>
      <p:sp>
        <p:nvSpPr>
          <p:cNvPr id="93"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2177152963"/>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a:spLocks noGrp="1"/>
          </p:cNvSpPr>
          <p:nvPr>
            <p:ph type="title"/>
          </p:nvPr>
        </p:nvSpPr>
        <p:spPr>
          <a:prstGeom prst="rect">
            <a:avLst/>
          </a:prstGeom>
        </p:spPr>
        <p:txBody>
          <a:bodyPr/>
          <a:lstStyle/>
          <a:p>
            <a:r>
              <a:t>Title Text</a:t>
            </a:r>
          </a:p>
        </p:txBody>
      </p:sp>
      <p:sp>
        <p:nvSpPr>
          <p:cNvPr id="39" name="Body Level One…"/>
          <p:cNvSpPr>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0"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3306501688"/>
      </p:ext>
    </p:extLst>
  </p:cSld>
  <p:clrMapOvr>
    <a:masterClrMapping/>
  </p:clrMapOvr>
  <p:transition spd="med"/>
</p:sldLayout>
</file>

<file path=ppt/slideLayouts/slideLayout150.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Title Text"/>
          <p:cNvSpPr>
            <a:spLocks noGrp="1"/>
          </p:cNvSpPr>
          <p:nvPr>
            <p:ph type="title"/>
          </p:nvPr>
        </p:nvSpPr>
        <p:spPr>
          <a:xfrm>
            <a:off x="6629400" y="274638"/>
            <a:ext cx="2057400" cy="5851526"/>
          </a:xfrm>
          <a:prstGeom prst="rect">
            <a:avLst/>
          </a:prstGeom>
        </p:spPr>
        <p:txBody>
          <a:bodyPr/>
          <a:lstStyle/>
          <a:p>
            <a:r>
              <a:t>Title Text</a:t>
            </a:r>
          </a:p>
        </p:txBody>
      </p:sp>
      <p:sp>
        <p:nvSpPr>
          <p:cNvPr id="102" name="Body Level One…"/>
          <p:cNvSpPr>
            <a:spLocks noGrp="1"/>
          </p:cNvSpPr>
          <p:nvPr>
            <p:ph type="body" idx="1"/>
          </p:nvPr>
        </p:nvSpPr>
        <p:spPr>
          <a:xfrm>
            <a:off x="457200" y="274638"/>
            <a:ext cx="60198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4054855963"/>
      </p:ext>
    </p:extLst>
  </p:cSld>
  <p:clrMapOvr>
    <a:masterClrMapping/>
  </p:clrMapOvr>
  <p:transition spd="med"/>
</p:sldLayout>
</file>

<file path=ppt/slideLayouts/slideLayout151.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110" name="Title Text"/>
          <p:cNvSpPr>
            <a:spLocks noGrp="1"/>
          </p:cNvSpPr>
          <p:nvPr>
            <p:ph type="title"/>
          </p:nvPr>
        </p:nvSpPr>
        <p:spPr>
          <a:xfrm>
            <a:off x="685800" y="2130425"/>
            <a:ext cx="7772400" cy="1470025"/>
          </a:xfrm>
          <a:prstGeom prst="rect">
            <a:avLst/>
          </a:prstGeom>
        </p:spPr>
        <p:txBody>
          <a:bodyPr/>
          <a:lstStyle/>
          <a:p>
            <a:r>
              <a:t>Title Text</a:t>
            </a:r>
          </a:p>
        </p:txBody>
      </p:sp>
      <p:sp>
        <p:nvSpPr>
          <p:cNvPr id="111" name="Body Level One…"/>
          <p:cNvSpPr>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12"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298768098"/>
      </p:ext>
    </p:extLst>
  </p:cSld>
  <p:clrMapOvr>
    <a:masterClrMapping/>
  </p:clrMapOvr>
  <p:transition spd="med"/>
</p:sldLayout>
</file>

<file path=ppt/slideLayouts/slideLayout152.xml><?xml version="1.0" encoding="utf-8"?>
<p:sldLayout xmlns:a="http://schemas.openxmlformats.org/drawingml/2006/main" xmlns:r="http://schemas.openxmlformats.org/officeDocument/2006/relationships" xmlns:p="http://schemas.openxmlformats.org/presentationml/2006/main" type="tx">
  <p:cSld name="1_Section Header">
    <p:spTree>
      <p:nvGrpSpPr>
        <p:cNvPr id="1" name=""/>
        <p:cNvGrpSpPr/>
        <p:nvPr/>
      </p:nvGrpSpPr>
      <p:grpSpPr>
        <a:xfrm>
          <a:off x="0" y="0"/>
          <a:ext cx="0" cy="0"/>
          <a:chOff x="0" y="0"/>
          <a:chExt cx="0" cy="0"/>
        </a:xfrm>
      </p:grpSpPr>
      <p:sp>
        <p:nvSpPr>
          <p:cNvPr id="128" name="Title Text"/>
          <p:cNvSpPr>
            <a:spLocks noGrp="1"/>
          </p:cNvSpPr>
          <p:nvPr>
            <p:ph type="title"/>
          </p:nvPr>
        </p:nvSpPr>
        <p:spPr>
          <a:xfrm>
            <a:off x="722312" y="4406900"/>
            <a:ext cx="7772401" cy="1362075"/>
          </a:xfrm>
          <a:prstGeom prst="rect">
            <a:avLst/>
          </a:prstGeom>
        </p:spPr>
        <p:txBody>
          <a:bodyPr anchor="t"/>
          <a:lstStyle>
            <a:lvl1pPr algn="l">
              <a:defRPr sz="4000" b="1" cap="all"/>
            </a:lvl1pPr>
          </a:lstStyle>
          <a:p>
            <a:r>
              <a:t>Title Text</a:t>
            </a:r>
          </a:p>
        </p:txBody>
      </p:sp>
      <p:sp>
        <p:nvSpPr>
          <p:cNvPr id="129" name="Body Level One…"/>
          <p:cNvSpPr>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30"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3166518357"/>
      </p:ext>
    </p:extLst>
  </p:cSld>
  <p:clrMapOvr>
    <a:masterClrMapping/>
  </p:clrMapOvr>
  <p:transition spd="med"/>
</p:sldLayout>
</file>

<file path=ppt/slideLayouts/slideLayout153.xml><?xml version="1.0" encoding="utf-8"?>
<p:sldLayout xmlns:a="http://schemas.openxmlformats.org/drawingml/2006/main" xmlns:r="http://schemas.openxmlformats.org/officeDocument/2006/relationships" xmlns:p="http://schemas.openxmlformats.org/presentationml/2006/main" type="tx">
  <p:cSld name="1_Two Content">
    <p:spTree>
      <p:nvGrpSpPr>
        <p:cNvPr id="1" name=""/>
        <p:cNvGrpSpPr/>
        <p:nvPr/>
      </p:nvGrpSpPr>
      <p:grpSpPr>
        <a:xfrm>
          <a:off x="0" y="0"/>
          <a:ext cx="0" cy="0"/>
          <a:chOff x="0" y="0"/>
          <a:chExt cx="0" cy="0"/>
        </a:xfrm>
      </p:grpSpPr>
      <p:sp>
        <p:nvSpPr>
          <p:cNvPr id="137" name="Title Text"/>
          <p:cNvSpPr>
            <a:spLocks noGrp="1"/>
          </p:cNvSpPr>
          <p:nvPr>
            <p:ph type="title"/>
          </p:nvPr>
        </p:nvSpPr>
        <p:spPr>
          <a:prstGeom prst="rect">
            <a:avLst/>
          </a:prstGeom>
        </p:spPr>
        <p:txBody>
          <a:bodyPr/>
          <a:lstStyle/>
          <a:p>
            <a:r>
              <a:t>Title Text</a:t>
            </a:r>
          </a:p>
        </p:txBody>
      </p:sp>
      <p:sp>
        <p:nvSpPr>
          <p:cNvPr id="138" name="Body Level One…"/>
          <p:cNvSpPr>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139"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3975114488"/>
      </p:ext>
    </p:extLst>
  </p:cSld>
  <p:clrMapOvr>
    <a:masterClrMapping/>
  </p:clrMapOvr>
  <p:transition spd="med"/>
</p:sldLayout>
</file>

<file path=ppt/slideLayouts/slideLayout154.xml><?xml version="1.0" encoding="utf-8"?>
<p:sldLayout xmlns:a="http://schemas.openxmlformats.org/drawingml/2006/main" xmlns:r="http://schemas.openxmlformats.org/officeDocument/2006/relationships" xmlns:p="http://schemas.openxmlformats.org/presentationml/2006/main" type="tx">
  <p:cSld name="1_Comparison">
    <p:spTree>
      <p:nvGrpSpPr>
        <p:cNvPr id="1" name=""/>
        <p:cNvGrpSpPr/>
        <p:nvPr/>
      </p:nvGrpSpPr>
      <p:grpSpPr>
        <a:xfrm>
          <a:off x="0" y="0"/>
          <a:ext cx="0" cy="0"/>
          <a:chOff x="0" y="0"/>
          <a:chExt cx="0" cy="0"/>
        </a:xfrm>
      </p:grpSpPr>
      <p:sp>
        <p:nvSpPr>
          <p:cNvPr id="146" name="Title Text"/>
          <p:cNvSpPr>
            <a:spLocks noGrp="1"/>
          </p:cNvSpPr>
          <p:nvPr>
            <p:ph type="title"/>
          </p:nvPr>
        </p:nvSpPr>
        <p:spPr>
          <a:prstGeom prst="rect">
            <a:avLst/>
          </a:prstGeom>
        </p:spPr>
        <p:txBody>
          <a:bodyPr/>
          <a:lstStyle/>
          <a:p>
            <a:r>
              <a:t>Title Text</a:t>
            </a:r>
          </a:p>
        </p:txBody>
      </p:sp>
      <p:sp>
        <p:nvSpPr>
          <p:cNvPr id="147" name="Body Level One…"/>
          <p:cNvSpPr>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148" name="Text Placeholder 4"/>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149"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3776067344"/>
      </p:ext>
    </p:extLst>
  </p:cSld>
  <p:clrMapOvr>
    <a:masterClrMapping/>
  </p:clrMapOvr>
  <p:transition spd="med"/>
</p:sldLayout>
</file>

<file path=ppt/slideLayouts/slideLayout155.xml><?xml version="1.0" encoding="utf-8"?>
<p:sldLayout xmlns:a="http://schemas.openxmlformats.org/drawingml/2006/main" xmlns:r="http://schemas.openxmlformats.org/officeDocument/2006/relationships" xmlns:p="http://schemas.openxmlformats.org/presentationml/2006/main" type="tx">
  <p:cSld name="1_Title Only">
    <p:spTree>
      <p:nvGrpSpPr>
        <p:cNvPr id="1" name=""/>
        <p:cNvGrpSpPr/>
        <p:nvPr/>
      </p:nvGrpSpPr>
      <p:grpSpPr>
        <a:xfrm>
          <a:off x="0" y="0"/>
          <a:ext cx="0" cy="0"/>
          <a:chOff x="0" y="0"/>
          <a:chExt cx="0" cy="0"/>
        </a:xfrm>
      </p:grpSpPr>
      <p:sp>
        <p:nvSpPr>
          <p:cNvPr id="156" name="Title Text"/>
          <p:cNvSpPr>
            <a:spLocks noGrp="1"/>
          </p:cNvSpPr>
          <p:nvPr>
            <p:ph type="title"/>
          </p:nvPr>
        </p:nvSpPr>
        <p:spPr>
          <a:prstGeom prst="rect">
            <a:avLst/>
          </a:prstGeom>
        </p:spPr>
        <p:txBody>
          <a:bodyPr/>
          <a:lstStyle/>
          <a:p>
            <a:r>
              <a:t>Title Text</a:t>
            </a:r>
          </a:p>
        </p:txBody>
      </p:sp>
      <p:sp>
        <p:nvSpPr>
          <p:cNvPr id="157"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1877722027"/>
      </p:ext>
    </p:extLst>
  </p:cSld>
  <p:clrMapOvr>
    <a:masterClrMapping/>
  </p:clrMapOvr>
  <p:transition spd="med"/>
</p:sldLayout>
</file>

<file path=ppt/slideLayouts/slideLayout156.xml><?xml version="1.0" encoding="utf-8"?>
<p:sldLayout xmlns:a="http://schemas.openxmlformats.org/drawingml/2006/main" xmlns:r="http://schemas.openxmlformats.org/officeDocument/2006/relationships" xmlns:p="http://schemas.openxmlformats.org/presentationml/2006/main" type="tx">
  <p:cSld name="1_Blank">
    <p:spTree>
      <p:nvGrpSpPr>
        <p:cNvPr id="1" name=""/>
        <p:cNvGrpSpPr/>
        <p:nvPr/>
      </p:nvGrpSpPr>
      <p:grpSpPr>
        <a:xfrm>
          <a:off x="0" y="0"/>
          <a:ext cx="0" cy="0"/>
          <a:chOff x="0" y="0"/>
          <a:chExt cx="0" cy="0"/>
        </a:xfrm>
      </p:grpSpPr>
      <p:sp>
        <p:nvSpPr>
          <p:cNvPr id="164"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925630338"/>
      </p:ext>
    </p:extLst>
  </p:cSld>
  <p:clrMapOvr>
    <a:masterClrMapping/>
  </p:clrMapOvr>
  <p:transition spd="med"/>
</p:sldLayout>
</file>

<file path=ppt/slideLayouts/slideLayout157.xml><?xml version="1.0" encoding="utf-8"?>
<p:sldLayout xmlns:a="http://schemas.openxmlformats.org/drawingml/2006/main" xmlns:r="http://schemas.openxmlformats.org/officeDocument/2006/relationships" xmlns:p="http://schemas.openxmlformats.org/presentationml/2006/main" type="tx">
  <p:cSld name="1_Content with Caption">
    <p:spTree>
      <p:nvGrpSpPr>
        <p:cNvPr id="1" name=""/>
        <p:cNvGrpSpPr/>
        <p:nvPr/>
      </p:nvGrpSpPr>
      <p:grpSpPr>
        <a:xfrm>
          <a:off x="0" y="0"/>
          <a:ext cx="0" cy="0"/>
          <a:chOff x="0" y="0"/>
          <a:chExt cx="0" cy="0"/>
        </a:xfrm>
      </p:grpSpPr>
      <p:sp>
        <p:nvSpPr>
          <p:cNvPr id="171" name="Title Text"/>
          <p:cNvSpPr>
            <a:spLocks noGrp="1"/>
          </p:cNvSpPr>
          <p:nvPr>
            <p:ph type="title"/>
          </p:nvPr>
        </p:nvSpPr>
        <p:spPr>
          <a:xfrm>
            <a:off x="457200" y="273050"/>
            <a:ext cx="3008314" cy="1162050"/>
          </a:xfrm>
          <a:prstGeom prst="rect">
            <a:avLst/>
          </a:prstGeom>
        </p:spPr>
        <p:txBody>
          <a:bodyPr anchor="b"/>
          <a:lstStyle>
            <a:lvl1pPr algn="l">
              <a:defRPr sz="2000" b="1"/>
            </a:lvl1pPr>
          </a:lstStyle>
          <a:p>
            <a:r>
              <a:t>Title Text</a:t>
            </a:r>
          </a:p>
        </p:txBody>
      </p:sp>
      <p:sp>
        <p:nvSpPr>
          <p:cNvPr id="172" name="Body Level One…"/>
          <p:cNvSpPr>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73" name="Text Placeholder 3"/>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174"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1008625121"/>
      </p:ext>
    </p:extLst>
  </p:cSld>
  <p:clrMapOvr>
    <a:masterClrMapping/>
  </p:clrMapOvr>
  <p:transition spd="med"/>
</p:sldLayout>
</file>

<file path=ppt/slideLayouts/slideLayout158.xml><?xml version="1.0" encoding="utf-8"?>
<p:sldLayout xmlns:a="http://schemas.openxmlformats.org/drawingml/2006/main" xmlns:r="http://schemas.openxmlformats.org/officeDocument/2006/relationships" xmlns:p="http://schemas.openxmlformats.org/presentationml/2006/main" type="tx">
  <p:cSld name="1_Picture with Caption">
    <p:spTree>
      <p:nvGrpSpPr>
        <p:cNvPr id="1" name=""/>
        <p:cNvGrpSpPr/>
        <p:nvPr/>
      </p:nvGrpSpPr>
      <p:grpSpPr>
        <a:xfrm>
          <a:off x="0" y="0"/>
          <a:ext cx="0" cy="0"/>
          <a:chOff x="0" y="0"/>
          <a:chExt cx="0" cy="0"/>
        </a:xfrm>
      </p:grpSpPr>
      <p:sp>
        <p:nvSpPr>
          <p:cNvPr id="181" name="Title Text"/>
          <p:cNvSpPr>
            <a:spLocks noGrp="1"/>
          </p:cNvSpPr>
          <p:nvPr>
            <p:ph type="title"/>
          </p:nvPr>
        </p:nvSpPr>
        <p:spPr>
          <a:xfrm>
            <a:off x="1792288" y="4800600"/>
            <a:ext cx="5486401" cy="566738"/>
          </a:xfrm>
          <a:prstGeom prst="rect">
            <a:avLst/>
          </a:prstGeom>
        </p:spPr>
        <p:txBody>
          <a:bodyPr anchor="b"/>
          <a:lstStyle>
            <a:lvl1pPr algn="l">
              <a:defRPr sz="2000" b="1"/>
            </a:lvl1pPr>
          </a:lstStyle>
          <a:p>
            <a:r>
              <a:t>Title Text</a:t>
            </a:r>
          </a:p>
        </p:txBody>
      </p:sp>
      <p:sp>
        <p:nvSpPr>
          <p:cNvPr id="182" name="Picture Placeholder 2"/>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183" name="Body Level One…"/>
          <p:cNvSpPr>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184"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2496997836"/>
      </p:ext>
    </p:extLst>
  </p:cSld>
  <p:clrMapOvr>
    <a:masterClrMapping/>
  </p:clrMapOvr>
  <p:transition spd="med"/>
</p:sldLayout>
</file>

<file path=ppt/slideLayouts/slideLayout159.xml><?xml version="1.0" encoding="utf-8"?>
<p:sldLayout xmlns:a="http://schemas.openxmlformats.org/drawingml/2006/main" xmlns:r="http://schemas.openxmlformats.org/officeDocument/2006/relationships" xmlns:p="http://schemas.openxmlformats.org/presentationml/2006/main" type="tx">
  <p:cSld name="1_Title and Vertical Text">
    <p:spTree>
      <p:nvGrpSpPr>
        <p:cNvPr id="1" name=""/>
        <p:cNvGrpSpPr/>
        <p:nvPr/>
      </p:nvGrpSpPr>
      <p:grpSpPr>
        <a:xfrm>
          <a:off x="0" y="0"/>
          <a:ext cx="0" cy="0"/>
          <a:chOff x="0" y="0"/>
          <a:chExt cx="0" cy="0"/>
        </a:xfrm>
      </p:grpSpPr>
      <p:sp>
        <p:nvSpPr>
          <p:cNvPr id="191" name="Title Text"/>
          <p:cNvSpPr>
            <a:spLocks noGrp="1"/>
          </p:cNvSpPr>
          <p:nvPr>
            <p:ph type="title"/>
          </p:nvPr>
        </p:nvSpPr>
        <p:spPr>
          <a:prstGeom prst="rect">
            <a:avLst/>
          </a:prstGeom>
        </p:spPr>
        <p:txBody>
          <a:bodyPr/>
          <a:lstStyle/>
          <a:p>
            <a:r>
              <a:t>Title Text</a:t>
            </a:r>
          </a:p>
        </p:txBody>
      </p:sp>
      <p:sp>
        <p:nvSpPr>
          <p:cNvPr id="192"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93"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2981677271"/>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a:spLocks noGrp="1"/>
          </p:cNvSpPr>
          <p:nvPr>
            <p:ph type="title"/>
          </p:nvPr>
        </p:nvSpPr>
        <p:spPr>
          <a:prstGeom prst="rect">
            <a:avLst/>
          </a:prstGeom>
        </p:spPr>
        <p:txBody>
          <a:bodyPr/>
          <a:lstStyle/>
          <a:p>
            <a:r>
              <a:t>Title Text</a:t>
            </a:r>
          </a:p>
        </p:txBody>
      </p:sp>
      <p:sp>
        <p:nvSpPr>
          <p:cNvPr id="48" name="Body Level One…"/>
          <p:cNvSpPr>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50"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3709511986"/>
      </p:ext>
    </p:extLst>
  </p:cSld>
  <p:clrMapOvr>
    <a:masterClrMapping/>
  </p:clrMapOvr>
  <p:transition spd="med"/>
</p:sldLayout>
</file>

<file path=ppt/slideLayouts/slideLayout160.xml><?xml version="1.0" encoding="utf-8"?>
<p:sldLayout xmlns:a="http://schemas.openxmlformats.org/drawingml/2006/main" xmlns:r="http://schemas.openxmlformats.org/officeDocument/2006/relationships" xmlns:p="http://schemas.openxmlformats.org/presentationml/2006/main" type="tx">
  <p:cSld name="1_Vertical Title and Text">
    <p:spTree>
      <p:nvGrpSpPr>
        <p:cNvPr id="1" name=""/>
        <p:cNvGrpSpPr/>
        <p:nvPr/>
      </p:nvGrpSpPr>
      <p:grpSpPr>
        <a:xfrm>
          <a:off x="0" y="0"/>
          <a:ext cx="0" cy="0"/>
          <a:chOff x="0" y="0"/>
          <a:chExt cx="0" cy="0"/>
        </a:xfrm>
      </p:grpSpPr>
      <p:sp>
        <p:nvSpPr>
          <p:cNvPr id="200" name="Title Text"/>
          <p:cNvSpPr>
            <a:spLocks noGrp="1"/>
          </p:cNvSpPr>
          <p:nvPr>
            <p:ph type="title"/>
          </p:nvPr>
        </p:nvSpPr>
        <p:spPr>
          <a:xfrm>
            <a:off x="6629400" y="274638"/>
            <a:ext cx="2057400" cy="5851526"/>
          </a:xfrm>
          <a:prstGeom prst="rect">
            <a:avLst/>
          </a:prstGeom>
        </p:spPr>
        <p:txBody>
          <a:bodyPr/>
          <a:lstStyle/>
          <a:p>
            <a:r>
              <a:t>Title Text</a:t>
            </a:r>
          </a:p>
        </p:txBody>
      </p:sp>
      <p:sp>
        <p:nvSpPr>
          <p:cNvPr id="201" name="Body Level One…"/>
          <p:cNvSpPr>
            <a:spLocks noGrp="1"/>
          </p:cNvSpPr>
          <p:nvPr>
            <p:ph type="body" idx="1"/>
          </p:nvPr>
        </p:nvSpPr>
        <p:spPr>
          <a:xfrm>
            <a:off x="457200" y="274638"/>
            <a:ext cx="60198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02"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1348422710"/>
      </p:ext>
    </p:extLst>
  </p:cSld>
  <p:clrMapOvr>
    <a:masterClrMapping/>
  </p:clrMapOvr>
  <p:transition spd="med"/>
</p:sldLayout>
</file>

<file path=ppt/slideLayouts/slideLayout161.xml><?xml version="1.0" encoding="utf-8"?>
<p:sldLayout xmlns:a="http://schemas.openxmlformats.org/drawingml/2006/main" xmlns:r="http://schemas.openxmlformats.org/officeDocument/2006/relationships" xmlns:p="http://schemas.openxmlformats.org/presentationml/2006/main" type="tx">
  <p:cSld name="2_Title Slide">
    <p:spTree>
      <p:nvGrpSpPr>
        <p:cNvPr id="1" name=""/>
        <p:cNvGrpSpPr/>
        <p:nvPr/>
      </p:nvGrpSpPr>
      <p:grpSpPr>
        <a:xfrm>
          <a:off x="0" y="0"/>
          <a:ext cx="0" cy="0"/>
          <a:chOff x="0" y="0"/>
          <a:chExt cx="0" cy="0"/>
        </a:xfrm>
      </p:grpSpPr>
      <p:sp>
        <p:nvSpPr>
          <p:cNvPr id="209" name="Title Text"/>
          <p:cNvSpPr>
            <a:spLocks noGrp="1"/>
          </p:cNvSpPr>
          <p:nvPr>
            <p:ph type="title"/>
          </p:nvPr>
        </p:nvSpPr>
        <p:spPr>
          <a:xfrm>
            <a:off x="685800" y="2130425"/>
            <a:ext cx="7772400" cy="1470025"/>
          </a:xfrm>
          <a:prstGeom prst="rect">
            <a:avLst/>
          </a:prstGeom>
        </p:spPr>
        <p:txBody>
          <a:bodyPr/>
          <a:lstStyle/>
          <a:p>
            <a:r>
              <a:t>Title Text</a:t>
            </a:r>
          </a:p>
        </p:txBody>
      </p:sp>
      <p:sp>
        <p:nvSpPr>
          <p:cNvPr id="210" name="Body Level One…"/>
          <p:cNvSpPr>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211"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2822111591"/>
      </p:ext>
    </p:extLst>
  </p:cSld>
  <p:clrMapOvr>
    <a:masterClrMapping/>
  </p:clrMapOvr>
  <p:transition spd="med"/>
</p:sldLayout>
</file>

<file path=ppt/slideLayouts/slideLayout162.xml><?xml version="1.0" encoding="utf-8"?>
<p:sldLayout xmlns:a="http://schemas.openxmlformats.org/drawingml/2006/main" xmlns:r="http://schemas.openxmlformats.org/officeDocument/2006/relationships" xmlns:p="http://schemas.openxmlformats.org/presentationml/2006/main" type="tx">
  <p:cSld name="2_Section Header">
    <p:spTree>
      <p:nvGrpSpPr>
        <p:cNvPr id="1" name=""/>
        <p:cNvGrpSpPr/>
        <p:nvPr/>
      </p:nvGrpSpPr>
      <p:grpSpPr>
        <a:xfrm>
          <a:off x="0" y="0"/>
          <a:ext cx="0" cy="0"/>
          <a:chOff x="0" y="0"/>
          <a:chExt cx="0" cy="0"/>
        </a:xfrm>
      </p:grpSpPr>
      <p:sp>
        <p:nvSpPr>
          <p:cNvPr id="236" name="Title Text"/>
          <p:cNvSpPr>
            <a:spLocks noGrp="1"/>
          </p:cNvSpPr>
          <p:nvPr>
            <p:ph type="title"/>
          </p:nvPr>
        </p:nvSpPr>
        <p:spPr>
          <a:xfrm>
            <a:off x="722312" y="4406900"/>
            <a:ext cx="7772401" cy="1362075"/>
          </a:xfrm>
          <a:prstGeom prst="rect">
            <a:avLst/>
          </a:prstGeom>
        </p:spPr>
        <p:txBody>
          <a:bodyPr anchor="t"/>
          <a:lstStyle>
            <a:lvl1pPr algn="l">
              <a:defRPr sz="4000" b="1" cap="all"/>
            </a:lvl1pPr>
          </a:lstStyle>
          <a:p>
            <a:r>
              <a:t>Title Text</a:t>
            </a:r>
          </a:p>
        </p:txBody>
      </p:sp>
      <p:sp>
        <p:nvSpPr>
          <p:cNvPr id="237" name="Body Level One…"/>
          <p:cNvSpPr>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238"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2486223230"/>
      </p:ext>
    </p:extLst>
  </p:cSld>
  <p:clrMapOvr>
    <a:masterClrMapping/>
  </p:clrMapOvr>
  <p:transition spd="med"/>
</p:sldLayout>
</file>

<file path=ppt/slideLayouts/slideLayout163.xml><?xml version="1.0" encoding="utf-8"?>
<p:sldLayout xmlns:a="http://schemas.openxmlformats.org/drawingml/2006/main" xmlns:r="http://schemas.openxmlformats.org/officeDocument/2006/relationships" xmlns:p="http://schemas.openxmlformats.org/presentationml/2006/main" type="tx">
  <p:cSld name="2_Two Content">
    <p:spTree>
      <p:nvGrpSpPr>
        <p:cNvPr id="1" name=""/>
        <p:cNvGrpSpPr/>
        <p:nvPr/>
      </p:nvGrpSpPr>
      <p:grpSpPr>
        <a:xfrm>
          <a:off x="0" y="0"/>
          <a:ext cx="0" cy="0"/>
          <a:chOff x="0" y="0"/>
          <a:chExt cx="0" cy="0"/>
        </a:xfrm>
      </p:grpSpPr>
      <p:sp>
        <p:nvSpPr>
          <p:cNvPr id="245" name="Title Text"/>
          <p:cNvSpPr>
            <a:spLocks noGrp="1"/>
          </p:cNvSpPr>
          <p:nvPr>
            <p:ph type="title"/>
          </p:nvPr>
        </p:nvSpPr>
        <p:spPr>
          <a:prstGeom prst="rect">
            <a:avLst/>
          </a:prstGeom>
        </p:spPr>
        <p:txBody>
          <a:bodyPr/>
          <a:lstStyle/>
          <a:p>
            <a:r>
              <a:t>Title Text</a:t>
            </a:r>
          </a:p>
        </p:txBody>
      </p:sp>
      <p:sp>
        <p:nvSpPr>
          <p:cNvPr id="246" name="Body Level One…"/>
          <p:cNvSpPr>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247"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3471295438"/>
      </p:ext>
    </p:extLst>
  </p:cSld>
  <p:clrMapOvr>
    <a:masterClrMapping/>
  </p:clrMapOvr>
  <p:transition spd="med"/>
</p:sldLayout>
</file>

<file path=ppt/slideLayouts/slideLayout164.xml><?xml version="1.0" encoding="utf-8"?>
<p:sldLayout xmlns:a="http://schemas.openxmlformats.org/drawingml/2006/main" xmlns:r="http://schemas.openxmlformats.org/officeDocument/2006/relationships" xmlns:p="http://schemas.openxmlformats.org/presentationml/2006/main" type="tx">
  <p:cSld name="2_Comparison">
    <p:spTree>
      <p:nvGrpSpPr>
        <p:cNvPr id="1" name=""/>
        <p:cNvGrpSpPr/>
        <p:nvPr/>
      </p:nvGrpSpPr>
      <p:grpSpPr>
        <a:xfrm>
          <a:off x="0" y="0"/>
          <a:ext cx="0" cy="0"/>
          <a:chOff x="0" y="0"/>
          <a:chExt cx="0" cy="0"/>
        </a:xfrm>
      </p:grpSpPr>
      <p:sp>
        <p:nvSpPr>
          <p:cNvPr id="254" name="Title Text"/>
          <p:cNvSpPr>
            <a:spLocks noGrp="1"/>
          </p:cNvSpPr>
          <p:nvPr>
            <p:ph type="title"/>
          </p:nvPr>
        </p:nvSpPr>
        <p:spPr>
          <a:prstGeom prst="rect">
            <a:avLst/>
          </a:prstGeom>
        </p:spPr>
        <p:txBody>
          <a:bodyPr/>
          <a:lstStyle/>
          <a:p>
            <a:r>
              <a:t>Title Text</a:t>
            </a:r>
          </a:p>
        </p:txBody>
      </p:sp>
      <p:sp>
        <p:nvSpPr>
          <p:cNvPr id="255" name="Body Level One…"/>
          <p:cNvSpPr>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256" name="Text Placeholder 4"/>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257"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1655680459"/>
      </p:ext>
    </p:extLst>
  </p:cSld>
  <p:clrMapOvr>
    <a:masterClrMapping/>
  </p:clrMapOvr>
  <p:transition spd="med"/>
</p:sldLayout>
</file>

<file path=ppt/slideLayouts/slideLayout165.xml><?xml version="1.0" encoding="utf-8"?>
<p:sldLayout xmlns:a="http://schemas.openxmlformats.org/drawingml/2006/main" xmlns:r="http://schemas.openxmlformats.org/officeDocument/2006/relationships" xmlns:p="http://schemas.openxmlformats.org/presentationml/2006/main" type="tx">
  <p:cSld name="2_Title Only">
    <p:spTree>
      <p:nvGrpSpPr>
        <p:cNvPr id="1" name=""/>
        <p:cNvGrpSpPr/>
        <p:nvPr/>
      </p:nvGrpSpPr>
      <p:grpSpPr>
        <a:xfrm>
          <a:off x="0" y="0"/>
          <a:ext cx="0" cy="0"/>
          <a:chOff x="0" y="0"/>
          <a:chExt cx="0" cy="0"/>
        </a:xfrm>
      </p:grpSpPr>
      <p:sp>
        <p:nvSpPr>
          <p:cNvPr id="264" name="Title Text"/>
          <p:cNvSpPr>
            <a:spLocks noGrp="1"/>
          </p:cNvSpPr>
          <p:nvPr>
            <p:ph type="title"/>
          </p:nvPr>
        </p:nvSpPr>
        <p:spPr>
          <a:prstGeom prst="rect">
            <a:avLst/>
          </a:prstGeom>
        </p:spPr>
        <p:txBody>
          <a:bodyPr/>
          <a:lstStyle/>
          <a:p>
            <a:r>
              <a:t>Title Text</a:t>
            </a:r>
          </a:p>
        </p:txBody>
      </p:sp>
      <p:sp>
        <p:nvSpPr>
          <p:cNvPr id="265"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1765179260"/>
      </p:ext>
    </p:extLst>
  </p:cSld>
  <p:clrMapOvr>
    <a:masterClrMapping/>
  </p:clrMapOvr>
  <p:transition spd="med"/>
</p:sldLayout>
</file>

<file path=ppt/slideLayouts/slideLayout166.xml><?xml version="1.0" encoding="utf-8"?>
<p:sldLayout xmlns:a="http://schemas.openxmlformats.org/drawingml/2006/main" xmlns:r="http://schemas.openxmlformats.org/officeDocument/2006/relationships" xmlns:p="http://schemas.openxmlformats.org/presentationml/2006/main" type="tx">
  <p:cSld name="2_Blank">
    <p:spTree>
      <p:nvGrpSpPr>
        <p:cNvPr id="1" name=""/>
        <p:cNvGrpSpPr/>
        <p:nvPr/>
      </p:nvGrpSpPr>
      <p:grpSpPr>
        <a:xfrm>
          <a:off x="0" y="0"/>
          <a:ext cx="0" cy="0"/>
          <a:chOff x="0" y="0"/>
          <a:chExt cx="0" cy="0"/>
        </a:xfrm>
      </p:grpSpPr>
      <p:sp>
        <p:nvSpPr>
          <p:cNvPr id="272"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3648647266"/>
      </p:ext>
    </p:extLst>
  </p:cSld>
  <p:clrMapOvr>
    <a:masterClrMapping/>
  </p:clrMapOvr>
  <p:transition spd="med"/>
</p:sldLayout>
</file>

<file path=ppt/slideLayouts/slideLayout167.xml><?xml version="1.0" encoding="utf-8"?>
<p:sldLayout xmlns:a="http://schemas.openxmlformats.org/drawingml/2006/main" xmlns:r="http://schemas.openxmlformats.org/officeDocument/2006/relationships" xmlns:p="http://schemas.openxmlformats.org/presentationml/2006/main" type="tx">
  <p:cSld name="2_Content with Caption">
    <p:spTree>
      <p:nvGrpSpPr>
        <p:cNvPr id="1" name=""/>
        <p:cNvGrpSpPr/>
        <p:nvPr/>
      </p:nvGrpSpPr>
      <p:grpSpPr>
        <a:xfrm>
          <a:off x="0" y="0"/>
          <a:ext cx="0" cy="0"/>
          <a:chOff x="0" y="0"/>
          <a:chExt cx="0" cy="0"/>
        </a:xfrm>
      </p:grpSpPr>
      <p:sp>
        <p:nvSpPr>
          <p:cNvPr id="279" name="Title Text"/>
          <p:cNvSpPr>
            <a:spLocks noGrp="1"/>
          </p:cNvSpPr>
          <p:nvPr>
            <p:ph type="title"/>
          </p:nvPr>
        </p:nvSpPr>
        <p:spPr>
          <a:xfrm>
            <a:off x="457200" y="273050"/>
            <a:ext cx="3008314" cy="1162050"/>
          </a:xfrm>
          <a:prstGeom prst="rect">
            <a:avLst/>
          </a:prstGeom>
        </p:spPr>
        <p:txBody>
          <a:bodyPr anchor="b"/>
          <a:lstStyle>
            <a:lvl1pPr algn="l">
              <a:defRPr sz="2000" b="1"/>
            </a:lvl1pPr>
          </a:lstStyle>
          <a:p>
            <a:r>
              <a:t>Title Text</a:t>
            </a:r>
          </a:p>
        </p:txBody>
      </p:sp>
      <p:sp>
        <p:nvSpPr>
          <p:cNvPr id="280" name="Body Level One…"/>
          <p:cNvSpPr>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81" name="Text Placeholder 3"/>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282"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2491985826"/>
      </p:ext>
    </p:extLst>
  </p:cSld>
  <p:clrMapOvr>
    <a:masterClrMapping/>
  </p:clrMapOvr>
  <p:transition spd="med"/>
</p:sldLayout>
</file>

<file path=ppt/slideLayouts/slideLayout168.xml><?xml version="1.0" encoding="utf-8"?>
<p:sldLayout xmlns:a="http://schemas.openxmlformats.org/drawingml/2006/main" xmlns:r="http://schemas.openxmlformats.org/officeDocument/2006/relationships" xmlns:p="http://schemas.openxmlformats.org/presentationml/2006/main" type="tx">
  <p:cSld name="2_Picture with Caption">
    <p:spTree>
      <p:nvGrpSpPr>
        <p:cNvPr id="1" name=""/>
        <p:cNvGrpSpPr/>
        <p:nvPr/>
      </p:nvGrpSpPr>
      <p:grpSpPr>
        <a:xfrm>
          <a:off x="0" y="0"/>
          <a:ext cx="0" cy="0"/>
          <a:chOff x="0" y="0"/>
          <a:chExt cx="0" cy="0"/>
        </a:xfrm>
      </p:grpSpPr>
      <p:sp>
        <p:nvSpPr>
          <p:cNvPr id="289" name="Title Text"/>
          <p:cNvSpPr>
            <a:spLocks noGrp="1"/>
          </p:cNvSpPr>
          <p:nvPr>
            <p:ph type="title"/>
          </p:nvPr>
        </p:nvSpPr>
        <p:spPr>
          <a:xfrm>
            <a:off x="1792288" y="4800600"/>
            <a:ext cx="5486401" cy="566738"/>
          </a:xfrm>
          <a:prstGeom prst="rect">
            <a:avLst/>
          </a:prstGeom>
        </p:spPr>
        <p:txBody>
          <a:bodyPr anchor="b"/>
          <a:lstStyle>
            <a:lvl1pPr algn="l">
              <a:defRPr sz="2000" b="1"/>
            </a:lvl1pPr>
          </a:lstStyle>
          <a:p>
            <a:r>
              <a:t>Title Text</a:t>
            </a:r>
          </a:p>
        </p:txBody>
      </p:sp>
      <p:sp>
        <p:nvSpPr>
          <p:cNvPr id="290" name="Picture Placeholder 2"/>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291" name="Body Level One…"/>
          <p:cNvSpPr>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292"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1241659533"/>
      </p:ext>
    </p:extLst>
  </p:cSld>
  <p:clrMapOvr>
    <a:masterClrMapping/>
  </p:clrMapOvr>
  <p:transition spd="med"/>
</p:sldLayout>
</file>

<file path=ppt/slideLayouts/slideLayout169.xml><?xml version="1.0" encoding="utf-8"?>
<p:sldLayout xmlns:a="http://schemas.openxmlformats.org/drawingml/2006/main" xmlns:r="http://schemas.openxmlformats.org/officeDocument/2006/relationships" xmlns:p="http://schemas.openxmlformats.org/presentationml/2006/main" type="tx">
  <p:cSld name="2_Title and Vertical Text">
    <p:spTree>
      <p:nvGrpSpPr>
        <p:cNvPr id="1" name=""/>
        <p:cNvGrpSpPr/>
        <p:nvPr/>
      </p:nvGrpSpPr>
      <p:grpSpPr>
        <a:xfrm>
          <a:off x="0" y="0"/>
          <a:ext cx="0" cy="0"/>
          <a:chOff x="0" y="0"/>
          <a:chExt cx="0" cy="0"/>
        </a:xfrm>
      </p:grpSpPr>
      <p:sp>
        <p:nvSpPr>
          <p:cNvPr id="299" name="Title Text"/>
          <p:cNvSpPr>
            <a:spLocks noGrp="1"/>
          </p:cNvSpPr>
          <p:nvPr>
            <p:ph type="title"/>
          </p:nvPr>
        </p:nvSpPr>
        <p:spPr>
          <a:prstGeom prst="rect">
            <a:avLst/>
          </a:prstGeom>
        </p:spPr>
        <p:txBody>
          <a:bodyPr/>
          <a:lstStyle/>
          <a:p>
            <a:r>
              <a:t>Title Text</a:t>
            </a:r>
          </a:p>
        </p:txBody>
      </p:sp>
      <p:sp>
        <p:nvSpPr>
          <p:cNvPr id="300"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01"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577673856"/>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a:spLocks noGrp="1"/>
          </p:cNvSpPr>
          <p:nvPr>
            <p:ph type="title"/>
          </p:nvPr>
        </p:nvSpPr>
        <p:spPr>
          <a:prstGeom prst="rect">
            <a:avLst/>
          </a:prstGeom>
        </p:spPr>
        <p:txBody>
          <a:bodyPr/>
          <a:lstStyle/>
          <a:p>
            <a:r>
              <a:t>Title Text</a:t>
            </a:r>
          </a:p>
        </p:txBody>
      </p:sp>
      <p:sp>
        <p:nvSpPr>
          <p:cNvPr id="58"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1164405155"/>
      </p:ext>
    </p:extLst>
  </p:cSld>
  <p:clrMapOvr>
    <a:masterClrMapping/>
  </p:clrMapOvr>
  <p:transition spd="med"/>
</p:sldLayout>
</file>

<file path=ppt/slideLayouts/slideLayout170.xml><?xml version="1.0" encoding="utf-8"?>
<p:sldLayout xmlns:a="http://schemas.openxmlformats.org/drawingml/2006/main" xmlns:r="http://schemas.openxmlformats.org/officeDocument/2006/relationships" xmlns:p="http://schemas.openxmlformats.org/presentationml/2006/main" type="tx">
  <p:cSld name="2_Vertical Title and Text">
    <p:spTree>
      <p:nvGrpSpPr>
        <p:cNvPr id="1" name=""/>
        <p:cNvGrpSpPr/>
        <p:nvPr/>
      </p:nvGrpSpPr>
      <p:grpSpPr>
        <a:xfrm>
          <a:off x="0" y="0"/>
          <a:ext cx="0" cy="0"/>
          <a:chOff x="0" y="0"/>
          <a:chExt cx="0" cy="0"/>
        </a:xfrm>
      </p:grpSpPr>
      <p:sp>
        <p:nvSpPr>
          <p:cNvPr id="308" name="Title Text"/>
          <p:cNvSpPr>
            <a:spLocks noGrp="1"/>
          </p:cNvSpPr>
          <p:nvPr>
            <p:ph type="title"/>
          </p:nvPr>
        </p:nvSpPr>
        <p:spPr>
          <a:xfrm>
            <a:off x="6629400" y="274638"/>
            <a:ext cx="2057400" cy="5851526"/>
          </a:xfrm>
          <a:prstGeom prst="rect">
            <a:avLst/>
          </a:prstGeom>
        </p:spPr>
        <p:txBody>
          <a:bodyPr/>
          <a:lstStyle/>
          <a:p>
            <a:r>
              <a:t>Title Text</a:t>
            </a:r>
          </a:p>
        </p:txBody>
      </p:sp>
      <p:sp>
        <p:nvSpPr>
          <p:cNvPr id="309" name="Body Level One…"/>
          <p:cNvSpPr>
            <a:spLocks noGrp="1"/>
          </p:cNvSpPr>
          <p:nvPr>
            <p:ph type="body" idx="1"/>
          </p:nvPr>
        </p:nvSpPr>
        <p:spPr>
          <a:xfrm>
            <a:off x="457200" y="274638"/>
            <a:ext cx="60198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10"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2415810997"/>
      </p:ext>
    </p:extLst>
  </p:cSld>
  <p:clrMapOvr>
    <a:masterClrMapping/>
  </p:clrMapOvr>
  <p:transition spd="med"/>
</p:sldLayout>
</file>

<file path=ppt/slideLayouts/slideLayout171.xml><?xml version="1.0" encoding="utf-8"?>
<p:sldLayout xmlns:a="http://schemas.openxmlformats.org/drawingml/2006/main" xmlns:r="http://schemas.openxmlformats.org/officeDocument/2006/relationships" xmlns:p="http://schemas.openxmlformats.org/presentationml/2006/main" type="tx">
  <p:cSld name="3_Title Slide">
    <p:spTree>
      <p:nvGrpSpPr>
        <p:cNvPr id="1" name=""/>
        <p:cNvGrpSpPr/>
        <p:nvPr/>
      </p:nvGrpSpPr>
      <p:grpSpPr>
        <a:xfrm>
          <a:off x="0" y="0"/>
          <a:ext cx="0" cy="0"/>
          <a:chOff x="0" y="0"/>
          <a:chExt cx="0" cy="0"/>
        </a:xfrm>
      </p:grpSpPr>
      <p:sp>
        <p:nvSpPr>
          <p:cNvPr id="317" name="Title Text"/>
          <p:cNvSpPr>
            <a:spLocks noGrp="1"/>
          </p:cNvSpPr>
          <p:nvPr>
            <p:ph type="title"/>
          </p:nvPr>
        </p:nvSpPr>
        <p:spPr>
          <a:xfrm>
            <a:off x="685800" y="2130425"/>
            <a:ext cx="7772400" cy="1470025"/>
          </a:xfrm>
          <a:prstGeom prst="rect">
            <a:avLst/>
          </a:prstGeom>
        </p:spPr>
        <p:txBody>
          <a:bodyPr/>
          <a:lstStyle/>
          <a:p>
            <a:r>
              <a:t>Title Text</a:t>
            </a:r>
          </a:p>
        </p:txBody>
      </p:sp>
      <p:sp>
        <p:nvSpPr>
          <p:cNvPr id="318" name="Body Level One…"/>
          <p:cNvSpPr>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9"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1223888253"/>
      </p:ext>
    </p:extLst>
  </p:cSld>
  <p:clrMapOvr>
    <a:masterClrMapping/>
  </p:clrMapOvr>
  <p:transition spd="med"/>
</p:sldLayout>
</file>

<file path=ppt/slideLayouts/slideLayout172.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sp>
        <p:nvSpPr>
          <p:cNvPr id="326" name="Title Text"/>
          <p:cNvSpPr>
            <a:spLocks noGrp="1"/>
          </p:cNvSpPr>
          <p:nvPr>
            <p:ph type="title"/>
          </p:nvPr>
        </p:nvSpPr>
        <p:spPr>
          <a:prstGeom prst="rect">
            <a:avLst/>
          </a:prstGeom>
        </p:spPr>
        <p:txBody>
          <a:bodyPr/>
          <a:lstStyle/>
          <a:p>
            <a:r>
              <a:t>Title Text</a:t>
            </a:r>
          </a:p>
        </p:txBody>
      </p:sp>
      <p:sp>
        <p:nvSpPr>
          <p:cNvPr id="327"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28"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3157241204"/>
      </p:ext>
    </p:extLst>
  </p:cSld>
  <p:clrMapOvr>
    <a:masterClrMapping/>
  </p:clrMapOvr>
  <p:transition spd="med"/>
</p:sldLayout>
</file>

<file path=ppt/slideLayouts/slideLayout173.xml><?xml version="1.0" encoding="utf-8"?>
<p:sldLayout xmlns:a="http://schemas.openxmlformats.org/drawingml/2006/main" xmlns:r="http://schemas.openxmlformats.org/officeDocument/2006/relationships" xmlns:p="http://schemas.openxmlformats.org/presentationml/2006/main" type="tx">
  <p:cSld name="3_Section Header">
    <p:spTree>
      <p:nvGrpSpPr>
        <p:cNvPr id="1" name=""/>
        <p:cNvGrpSpPr/>
        <p:nvPr/>
      </p:nvGrpSpPr>
      <p:grpSpPr>
        <a:xfrm>
          <a:off x="0" y="0"/>
          <a:ext cx="0" cy="0"/>
          <a:chOff x="0" y="0"/>
          <a:chExt cx="0" cy="0"/>
        </a:xfrm>
      </p:grpSpPr>
      <p:sp>
        <p:nvSpPr>
          <p:cNvPr id="335" name="Title Text"/>
          <p:cNvSpPr>
            <a:spLocks noGrp="1"/>
          </p:cNvSpPr>
          <p:nvPr>
            <p:ph type="title"/>
          </p:nvPr>
        </p:nvSpPr>
        <p:spPr>
          <a:xfrm>
            <a:off x="722312" y="4406900"/>
            <a:ext cx="7772401" cy="1362075"/>
          </a:xfrm>
          <a:prstGeom prst="rect">
            <a:avLst/>
          </a:prstGeom>
        </p:spPr>
        <p:txBody>
          <a:bodyPr anchor="t"/>
          <a:lstStyle>
            <a:lvl1pPr algn="l">
              <a:defRPr sz="4000" b="1" cap="all"/>
            </a:lvl1pPr>
          </a:lstStyle>
          <a:p>
            <a:r>
              <a:t>Title Text</a:t>
            </a:r>
          </a:p>
        </p:txBody>
      </p:sp>
      <p:sp>
        <p:nvSpPr>
          <p:cNvPr id="336" name="Body Level One…"/>
          <p:cNvSpPr>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37"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919103554"/>
      </p:ext>
    </p:extLst>
  </p:cSld>
  <p:clrMapOvr>
    <a:masterClrMapping/>
  </p:clrMapOvr>
  <p:transition spd="med"/>
</p:sldLayout>
</file>

<file path=ppt/slideLayouts/slideLayout174.xml><?xml version="1.0" encoding="utf-8"?>
<p:sldLayout xmlns:a="http://schemas.openxmlformats.org/drawingml/2006/main" xmlns:r="http://schemas.openxmlformats.org/officeDocument/2006/relationships" xmlns:p="http://schemas.openxmlformats.org/presentationml/2006/main" type="tx">
  <p:cSld name="3_Two Content">
    <p:spTree>
      <p:nvGrpSpPr>
        <p:cNvPr id="1" name=""/>
        <p:cNvGrpSpPr/>
        <p:nvPr/>
      </p:nvGrpSpPr>
      <p:grpSpPr>
        <a:xfrm>
          <a:off x="0" y="0"/>
          <a:ext cx="0" cy="0"/>
          <a:chOff x="0" y="0"/>
          <a:chExt cx="0" cy="0"/>
        </a:xfrm>
      </p:grpSpPr>
      <p:sp>
        <p:nvSpPr>
          <p:cNvPr id="344" name="Title Text"/>
          <p:cNvSpPr>
            <a:spLocks noGrp="1"/>
          </p:cNvSpPr>
          <p:nvPr>
            <p:ph type="title"/>
          </p:nvPr>
        </p:nvSpPr>
        <p:spPr>
          <a:prstGeom prst="rect">
            <a:avLst/>
          </a:prstGeom>
        </p:spPr>
        <p:txBody>
          <a:bodyPr/>
          <a:lstStyle/>
          <a:p>
            <a:r>
              <a:t>Title Text</a:t>
            </a:r>
          </a:p>
        </p:txBody>
      </p:sp>
      <p:sp>
        <p:nvSpPr>
          <p:cNvPr id="345" name="Body Level One…"/>
          <p:cNvSpPr>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346"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2250979198"/>
      </p:ext>
    </p:extLst>
  </p:cSld>
  <p:clrMapOvr>
    <a:masterClrMapping/>
  </p:clrMapOvr>
  <p:transition spd="med"/>
</p:sldLayout>
</file>

<file path=ppt/slideLayouts/slideLayout175.xml><?xml version="1.0" encoding="utf-8"?>
<p:sldLayout xmlns:a="http://schemas.openxmlformats.org/drawingml/2006/main" xmlns:r="http://schemas.openxmlformats.org/officeDocument/2006/relationships" xmlns:p="http://schemas.openxmlformats.org/presentationml/2006/main" type="tx">
  <p:cSld name="3_Comparison">
    <p:spTree>
      <p:nvGrpSpPr>
        <p:cNvPr id="1" name=""/>
        <p:cNvGrpSpPr/>
        <p:nvPr/>
      </p:nvGrpSpPr>
      <p:grpSpPr>
        <a:xfrm>
          <a:off x="0" y="0"/>
          <a:ext cx="0" cy="0"/>
          <a:chOff x="0" y="0"/>
          <a:chExt cx="0" cy="0"/>
        </a:xfrm>
      </p:grpSpPr>
      <p:sp>
        <p:nvSpPr>
          <p:cNvPr id="353" name="Title Text"/>
          <p:cNvSpPr>
            <a:spLocks noGrp="1"/>
          </p:cNvSpPr>
          <p:nvPr>
            <p:ph type="title"/>
          </p:nvPr>
        </p:nvSpPr>
        <p:spPr>
          <a:prstGeom prst="rect">
            <a:avLst/>
          </a:prstGeom>
        </p:spPr>
        <p:txBody>
          <a:bodyPr/>
          <a:lstStyle/>
          <a:p>
            <a:r>
              <a:t>Title Text</a:t>
            </a:r>
          </a:p>
        </p:txBody>
      </p:sp>
      <p:sp>
        <p:nvSpPr>
          <p:cNvPr id="354" name="Body Level One…"/>
          <p:cNvSpPr>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355" name="Text Placeholder 4"/>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356"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895116338"/>
      </p:ext>
    </p:extLst>
  </p:cSld>
  <p:clrMapOvr>
    <a:masterClrMapping/>
  </p:clrMapOvr>
  <p:transition spd="med"/>
</p:sldLayout>
</file>

<file path=ppt/slideLayouts/slideLayout176.xml><?xml version="1.0" encoding="utf-8"?>
<p:sldLayout xmlns:a="http://schemas.openxmlformats.org/drawingml/2006/main" xmlns:r="http://schemas.openxmlformats.org/officeDocument/2006/relationships" xmlns:p="http://schemas.openxmlformats.org/presentationml/2006/main" type="tx">
  <p:cSld name="3_Title Only">
    <p:spTree>
      <p:nvGrpSpPr>
        <p:cNvPr id="1" name=""/>
        <p:cNvGrpSpPr/>
        <p:nvPr/>
      </p:nvGrpSpPr>
      <p:grpSpPr>
        <a:xfrm>
          <a:off x="0" y="0"/>
          <a:ext cx="0" cy="0"/>
          <a:chOff x="0" y="0"/>
          <a:chExt cx="0" cy="0"/>
        </a:xfrm>
      </p:grpSpPr>
      <p:sp>
        <p:nvSpPr>
          <p:cNvPr id="363" name="Title Text"/>
          <p:cNvSpPr>
            <a:spLocks noGrp="1"/>
          </p:cNvSpPr>
          <p:nvPr>
            <p:ph type="title"/>
          </p:nvPr>
        </p:nvSpPr>
        <p:spPr>
          <a:prstGeom prst="rect">
            <a:avLst/>
          </a:prstGeom>
        </p:spPr>
        <p:txBody>
          <a:bodyPr/>
          <a:lstStyle/>
          <a:p>
            <a:r>
              <a:t>Title Text</a:t>
            </a:r>
          </a:p>
        </p:txBody>
      </p:sp>
      <p:sp>
        <p:nvSpPr>
          <p:cNvPr id="364"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991458006"/>
      </p:ext>
    </p:extLst>
  </p:cSld>
  <p:clrMapOvr>
    <a:masterClrMapping/>
  </p:clrMapOvr>
  <p:transition spd="med"/>
</p:sldLayout>
</file>

<file path=ppt/slideLayouts/slideLayout177.xml><?xml version="1.0" encoding="utf-8"?>
<p:sldLayout xmlns:a="http://schemas.openxmlformats.org/drawingml/2006/main" xmlns:r="http://schemas.openxmlformats.org/officeDocument/2006/relationships" xmlns:p="http://schemas.openxmlformats.org/presentationml/2006/main" type="tx">
  <p:cSld name="3_Blank">
    <p:spTree>
      <p:nvGrpSpPr>
        <p:cNvPr id="1" name=""/>
        <p:cNvGrpSpPr/>
        <p:nvPr/>
      </p:nvGrpSpPr>
      <p:grpSpPr>
        <a:xfrm>
          <a:off x="0" y="0"/>
          <a:ext cx="0" cy="0"/>
          <a:chOff x="0" y="0"/>
          <a:chExt cx="0" cy="0"/>
        </a:xfrm>
      </p:grpSpPr>
      <p:sp>
        <p:nvSpPr>
          <p:cNvPr id="371"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1105398774"/>
      </p:ext>
    </p:extLst>
  </p:cSld>
  <p:clrMapOvr>
    <a:masterClrMapping/>
  </p:clrMapOvr>
  <p:transition spd="med"/>
</p:sldLayout>
</file>

<file path=ppt/slideLayouts/slideLayout178.xml><?xml version="1.0" encoding="utf-8"?>
<p:sldLayout xmlns:a="http://schemas.openxmlformats.org/drawingml/2006/main" xmlns:r="http://schemas.openxmlformats.org/officeDocument/2006/relationships" xmlns:p="http://schemas.openxmlformats.org/presentationml/2006/main" type="tx">
  <p:cSld name="3_Content with Caption">
    <p:spTree>
      <p:nvGrpSpPr>
        <p:cNvPr id="1" name=""/>
        <p:cNvGrpSpPr/>
        <p:nvPr/>
      </p:nvGrpSpPr>
      <p:grpSpPr>
        <a:xfrm>
          <a:off x="0" y="0"/>
          <a:ext cx="0" cy="0"/>
          <a:chOff x="0" y="0"/>
          <a:chExt cx="0" cy="0"/>
        </a:xfrm>
      </p:grpSpPr>
      <p:sp>
        <p:nvSpPr>
          <p:cNvPr id="378" name="Title Text"/>
          <p:cNvSpPr>
            <a:spLocks noGrp="1"/>
          </p:cNvSpPr>
          <p:nvPr>
            <p:ph type="title"/>
          </p:nvPr>
        </p:nvSpPr>
        <p:spPr>
          <a:xfrm>
            <a:off x="457200" y="273050"/>
            <a:ext cx="3008314" cy="1162050"/>
          </a:xfrm>
          <a:prstGeom prst="rect">
            <a:avLst/>
          </a:prstGeom>
        </p:spPr>
        <p:txBody>
          <a:bodyPr anchor="b"/>
          <a:lstStyle>
            <a:lvl1pPr algn="l">
              <a:defRPr sz="2000" b="1"/>
            </a:lvl1pPr>
          </a:lstStyle>
          <a:p>
            <a:r>
              <a:t>Title Text</a:t>
            </a:r>
          </a:p>
        </p:txBody>
      </p:sp>
      <p:sp>
        <p:nvSpPr>
          <p:cNvPr id="379" name="Body Level One…"/>
          <p:cNvSpPr>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80" name="Text Placeholder 3"/>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381"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139722188"/>
      </p:ext>
    </p:extLst>
  </p:cSld>
  <p:clrMapOvr>
    <a:masterClrMapping/>
  </p:clrMapOvr>
  <p:transition spd="med"/>
</p:sldLayout>
</file>

<file path=ppt/slideLayouts/slideLayout179.xml><?xml version="1.0" encoding="utf-8"?>
<p:sldLayout xmlns:a="http://schemas.openxmlformats.org/drawingml/2006/main" xmlns:r="http://schemas.openxmlformats.org/officeDocument/2006/relationships" xmlns:p="http://schemas.openxmlformats.org/presentationml/2006/main" type="tx">
  <p:cSld name="3_Picture with Caption">
    <p:spTree>
      <p:nvGrpSpPr>
        <p:cNvPr id="1" name=""/>
        <p:cNvGrpSpPr/>
        <p:nvPr/>
      </p:nvGrpSpPr>
      <p:grpSpPr>
        <a:xfrm>
          <a:off x="0" y="0"/>
          <a:ext cx="0" cy="0"/>
          <a:chOff x="0" y="0"/>
          <a:chExt cx="0" cy="0"/>
        </a:xfrm>
      </p:grpSpPr>
      <p:sp>
        <p:nvSpPr>
          <p:cNvPr id="388" name="Title Text"/>
          <p:cNvSpPr>
            <a:spLocks noGrp="1"/>
          </p:cNvSpPr>
          <p:nvPr>
            <p:ph type="title"/>
          </p:nvPr>
        </p:nvSpPr>
        <p:spPr>
          <a:xfrm>
            <a:off x="1792288" y="4800600"/>
            <a:ext cx="5486401" cy="566738"/>
          </a:xfrm>
          <a:prstGeom prst="rect">
            <a:avLst/>
          </a:prstGeom>
        </p:spPr>
        <p:txBody>
          <a:bodyPr anchor="b"/>
          <a:lstStyle>
            <a:lvl1pPr algn="l">
              <a:defRPr sz="2000" b="1"/>
            </a:lvl1pPr>
          </a:lstStyle>
          <a:p>
            <a:r>
              <a:t>Title Text</a:t>
            </a:r>
          </a:p>
        </p:txBody>
      </p:sp>
      <p:sp>
        <p:nvSpPr>
          <p:cNvPr id="389" name="Picture Placeholder 2"/>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390" name="Body Level One…"/>
          <p:cNvSpPr>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391"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1336005752"/>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1699433431"/>
      </p:ext>
    </p:extLst>
  </p:cSld>
  <p:clrMapOvr>
    <a:masterClrMapping/>
  </p:clrMapOvr>
  <p:transition spd="med"/>
</p:sldLayout>
</file>

<file path=ppt/slideLayouts/slideLayout180.xml><?xml version="1.0" encoding="utf-8"?>
<p:sldLayout xmlns:a="http://schemas.openxmlformats.org/drawingml/2006/main" xmlns:r="http://schemas.openxmlformats.org/officeDocument/2006/relationships" xmlns:p="http://schemas.openxmlformats.org/presentationml/2006/main" type="tx">
  <p:cSld name="3_Title and Vertical Text">
    <p:spTree>
      <p:nvGrpSpPr>
        <p:cNvPr id="1" name=""/>
        <p:cNvGrpSpPr/>
        <p:nvPr/>
      </p:nvGrpSpPr>
      <p:grpSpPr>
        <a:xfrm>
          <a:off x="0" y="0"/>
          <a:ext cx="0" cy="0"/>
          <a:chOff x="0" y="0"/>
          <a:chExt cx="0" cy="0"/>
        </a:xfrm>
      </p:grpSpPr>
      <p:sp>
        <p:nvSpPr>
          <p:cNvPr id="398" name="Title Text"/>
          <p:cNvSpPr>
            <a:spLocks noGrp="1"/>
          </p:cNvSpPr>
          <p:nvPr>
            <p:ph type="title"/>
          </p:nvPr>
        </p:nvSpPr>
        <p:spPr>
          <a:prstGeom prst="rect">
            <a:avLst/>
          </a:prstGeom>
        </p:spPr>
        <p:txBody>
          <a:bodyPr/>
          <a:lstStyle/>
          <a:p>
            <a:r>
              <a:t>Title Text</a:t>
            </a:r>
          </a:p>
        </p:txBody>
      </p:sp>
      <p:sp>
        <p:nvSpPr>
          <p:cNvPr id="399"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0"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316846285"/>
      </p:ext>
    </p:extLst>
  </p:cSld>
  <p:clrMapOvr>
    <a:masterClrMapping/>
  </p:clrMapOvr>
  <p:transition spd="med"/>
</p:sldLayout>
</file>

<file path=ppt/slideLayouts/slideLayout181.xml><?xml version="1.0" encoding="utf-8"?>
<p:sldLayout xmlns:a="http://schemas.openxmlformats.org/drawingml/2006/main" xmlns:r="http://schemas.openxmlformats.org/officeDocument/2006/relationships" xmlns:p="http://schemas.openxmlformats.org/presentationml/2006/main" type="tx">
  <p:cSld name="3_Vertical Title and Text">
    <p:spTree>
      <p:nvGrpSpPr>
        <p:cNvPr id="1" name=""/>
        <p:cNvGrpSpPr/>
        <p:nvPr/>
      </p:nvGrpSpPr>
      <p:grpSpPr>
        <a:xfrm>
          <a:off x="0" y="0"/>
          <a:ext cx="0" cy="0"/>
          <a:chOff x="0" y="0"/>
          <a:chExt cx="0" cy="0"/>
        </a:xfrm>
      </p:grpSpPr>
      <p:sp>
        <p:nvSpPr>
          <p:cNvPr id="407" name="Title Text"/>
          <p:cNvSpPr>
            <a:spLocks noGrp="1"/>
          </p:cNvSpPr>
          <p:nvPr>
            <p:ph type="title"/>
          </p:nvPr>
        </p:nvSpPr>
        <p:spPr>
          <a:xfrm>
            <a:off x="6629400" y="274638"/>
            <a:ext cx="2057400" cy="5851526"/>
          </a:xfrm>
          <a:prstGeom prst="rect">
            <a:avLst/>
          </a:prstGeom>
        </p:spPr>
        <p:txBody>
          <a:bodyPr/>
          <a:lstStyle/>
          <a:p>
            <a:r>
              <a:t>Title Text</a:t>
            </a:r>
          </a:p>
        </p:txBody>
      </p:sp>
      <p:sp>
        <p:nvSpPr>
          <p:cNvPr id="408" name="Body Level One…"/>
          <p:cNvSpPr>
            <a:spLocks noGrp="1"/>
          </p:cNvSpPr>
          <p:nvPr>
            <p:ph type="body" idx="1"/>
          </p:nvPr>
        </p:nvSpPr>
        <p:spPr>
          <a:xfrm>
            <a:off x="457200" y="274638"/>
            <a:ext cx="60198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9"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1673719799"/>
      </p:ext>
    </p:extLst>
  </p:cSld>
  <p:clrMapOvr>
    <a:masterClrMapping/>
  </p:clrMapOvr>
  <p:transition spd="med"/>
</p:sldLayout>
</file>

<file path=ppt/slideLayouts/slideLayout182.xml><?xml version="1.0" encoding="utf-8"?>
<p:sldLayout xmlns:a="http://schemas.openxmlformats.org/drawingml/2006/main" xmlns:r="http://schemas.openxmlformats.org/officeDocument/2006/relationships" xmlns:p="http://schemas.openxmlformats.org/presentationml/2006/main" type="tx">
  <p:cSld name="4_Title Slide">
    <p:spTree>
      <p:nvGrpSpPr>
        <p:cNvPr id="1" name=""/>
        <p:cNvGrpSpPr/>
        <p:nvPr/>
      </p:nvGrpSpPr>
      <p:grpSpPr>
        <a:xfrm>
          <a:off x="0" y="0"/>
          <a:ext cx="0" cy="0"/>
          <a:chOff x="0" y="0"/>
          <a:chExt cx="0" cy="0"/>
        </a:xfrm>
      </p:grpSpPr>
      <p:sp>
        <p:nvSpPr>
          <p:cNvPr id="416" name="Title Text"/>
          <p:cNvSpPr>
            <a:spLocks noGrp="1"/>
          </p:cNvSpPr>
          <p:nvPr>
            <p:ph type="title"/>
          </p:nvPr>
        </p:nvSpPr>
        <p:spPr>
          <a:xfrm>
            <a:off x="685800" y="2130425"/>
            <a:ext cx="7772400" cy="1470025"/>
          </a:xfrm>
          <a:prstGeom prst="rect">
            <a:avLst/>
          </a:prstGeom>
        </p:spPr>
        <p:txBody>
          <a:bodyPr/>
          <a:lstStyle/>
          <a:p>
            <a:r>
              <a:t>Title Text</a:t>
            </a:r>
          </a:p>
        </p:txBody>
      </p:sp>
      <p:sp>
        <p:nvSpPr>
          <p:cNvPr id="417" name="Body Level One…"/>
          <p:cNvSpPr>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418"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738454549"/>
      </p:ext>
    </p:extLst>
  </p:cSld>
  <p:clrMapOvr>
    <a:masterClrMapping/>
  </p:clrMapOvr>
  <p:transition spd="med"/>
</p:sldLayout>
</file>

<file path=ppt/slideLayouts/slideLayout183.xml><?xml version="1.0" encoding="utf-8"?>
<p:sldLayout xmlns:a="http://schemas.openxmlformats.org/drawingml/2006/main" xmlns:r="http://schemas.openxmlformats.org/officeDocument/2006/relationships" xmlns:p="http://schemas.openxmlformats.org/presentationml/2006/main" type="tx">
  <p:cSld name="2_Title and Content">
    <p:spTree>
      <p:nvGrpSpPr>
        <p:cNvPr id="1" name=""/>
        <p:cNvGrpSpPr/>
        <p:nvPr/>
      </p:nvGrpSpPr>
      <p:grpSpPr>
        <a:xfrm>
          <a:off x="0" y="0"/>
          <a:ext cx="0" cy="0"/>
          <a:chOff x="0" y="0"/>
          <a:chExt cx="0" cy="0"/>
        </a:xfrm>
      </p:grpSpPr>
      <p:sp>
        <p:nvSpPr>
          <p:cNvPr id="425" name="Title Text"/>
          <p:cNvSpPr>
            <a:spLocks noGrp="1"/>
          </p:cNvSpPr>
          <p:nvPr>
            <p:ph type="title"/>
          </p:nvPr>
        </p:nvSpPr>
        <p:spPr>
          <a:prstGeom prst="rect">
            <a:avLst/>
          </a:prstGeom>
        </p:spPr>
        <p:txBody>
          <a:bodyPr/>
          <a:lstStyle/>
          <a:p>
            <a:r>
              <a:t>Title Text</a:t>
            </a:r>
          </a:p>
        </p:txBody>
      </p:sp>
      <p:sp>
        <p:nvSpPr>
          <p:cNvPr id="426"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27"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61074087"/>
      </p:ext>
    </p:extLst>
  </p:cSld>
  <p:clrMapOvr>
    <a:masterClrMapping/>
  </p:clrMapOvr>
  <p:transition spd="med"/>
</p:sldLayout>
</file>

<file path=ppt/slideLayouts/slideLayout184.xml><?xml version="1.0" encoding="utf-8"?>
<p:sldLayout xmlns:a="http://schemas.openxmlformats.org/drawingml/2006/main" xmlns:r="http://schemas.openxmlformats.org/officeDocument/2006/relationships" xmlns:p="http://schemas.openxmlformats.org/presentationml/2006/main" type="tx">
  <p:cSld name="4_Section Header">
    <p:spTree>
      <p:nvGrpSpPr>
        <p:cNvPr id="1" name=""/>
        <p:cNvGrpSpPr/>
        <p:nvPr/>
      </p:nvGrpSpPr>
      <p:grpSpPr>
        <a:xfrm>
          <a:off x="0" y="0"/>
          <a:ext cx="0" cy="0"/>
          <a:chOff x="0" y="0"/>
          <a:chExt cx="0" cy="0"/>
        </a:xfrm>
      </p:grpSpPr>
      <p:sp>
        <p:nvSpPr>
          <p:cNvPr id="434" name="Title Text"/>
          <p:cNvSpPr>
            <a:spLocks noGrp="1"/>
          </p:cNvSpPr>
          <p:nvPr>
            <p:ph type="title"/>
          </p:nvPr>
        </p:nvSpPr>
        <p:spPr>
          <a:xfrm>
            <a:off x="722312" y="4406900"/>
            <a:ext cx="7772401" cy="1362075"/>
          </a:xfrm>
          <a:prstGeom prst="rect">
            <a:avLst/>
          </a:prstGeom>
        </p:spPr>
        <p:txBody>
          <a:bodyPr anchor="t"/>
          <a:lstStyle>
            <a:lvl1pPr algn="l">
              <a:defRPr sz="4000" b="1" cap="all"/>
            </a:lvl1pPr>
          </a:lstStyle>
          <a:p>
            <a:r>
              <a:t>Title Text</a:t>
            </a:r>
          </a:p>
        </p:txBody>
      </p:sp>
      <p:sp>
        <p:nvSpPr>
          <p:cNvPr id="435" name="Body Level One…"/>
          <p:cNvSpPr>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436"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1204556165"/>
      </p:ext>
    </p:extLst>
  </p:cSld>
  <p:clrMapOvr>
    <a:masterClrMapping/>
  </p:clrMapOvr>
  <p:transition spd="med"/>
</p:sldLayout>
</file>

<file path=ppt/slideLayouts/slideLayout185.xml><?xml version="1.0" encoding="utf-8"?>
<p:sldLayout xmlns:a="http://schemas.openxmlformats.org/drawingml/2006/main" xmlns:r="http://schemas.openxmlformats.org/officeDocument/2006/relationships" xmlns:p="http://schemas.openxmlformats.org/presentationml/2006/main" type="tx">
  <p:cSld name="4_Two Content">
    <p:spTree>
      <p:nvGrpSpPr>
        <p:cNvPr id="1" name=""/>
        <p:cNvGrpSpPr/>
        <p:nvPr/>
      </p:nvGrpSpPr>
      <p:grpSpPr>
        <a:xfrm>
          <a:off x="0" y="0"/>
          <a:ext cx="0" cy="0"/>
          <a:chOff x="0" y="0"/>
          <a:chExt cx="0" cy="0"/>
        </a:xfrm>
      </p:grpSpPr>
      <p:sp>
        <p:nvSpPr>
          <p:cNvPr id="443" name="Title Text"/>
          <p:cNvSpPr>
            <a:spLocks noGrp="1"/>
          </p:cNvSpPr>
          <p:nvPr>
            <p:ph type="title"/>
          </p:nvPr>
        </p:nvSpPr>
        <p:spPr>
          <a:prstGeom prst="rect">
            <a:avLst/>
          </a:prstGeom>
        </p:spPr>
        <p:txBody>
          <a:bodyPr/>
          <a:lstStyle/>
          <a:p>
            <a:r>
              <a:t>Title Text</a:t>
            </a:r>
          </a:p>
        </p:txBody>
      </p:sp>
      <p:sp>
        <p:nvSpPr>
          <p:cNvPr id="444" name="Body Level One…"/>
          <p:cNvSpPr>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45"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2512741453"/>
      </p:ext>
    </p:extLst>
  </p:cSld>
  <p:clrMapOvr>
    <a:masterClrMapping/>
  </p:clrMapOvr>
  <p:transition spd="med"/>
</p:sldLayout>
</file>

<file path=ppt/slideLayouts/slideLayout186.xml><?xml version="1.0" encoding="utf-8"?>
<p:sldLayout xmlns:a="http://schemas.openxmlformats.org/drawingml/2006/main" xmlns:r="http://schemas.openxmlformats.org/officeDocument/2006/relationships" xmlns:p="http://schemas.openxmlformats.org/presentationml/2006/main" type="tx">
  <p:cSld name="4_Comparison">
    <p:spTree>
      <p:nvGrpSpPr>
        <p:cNvPr id="1" name=""/>
        <p:cNvGrpSpPr/>
        <p:nvPr/>
      </p:nvGrpSpPr>
      <p:grpSpPr>
        <a:xfrm>
          <a:off x="0" y="0"/>
          <a:ext cx="0" cy="0"/>
          <a:chOff x="0" y="0"/>
          <a:chExt cx="0" cy="0"/>
        </a:xfrm>
      </p:grpSpPr>
      <p:sp>
        <p:nvSpPr>
          <p:cNvPr id="452" name="Title Text"/>
          <p:cNvSpPr>
            <a:spLocks noGrp="1"/>
          </p:cNvSpPr>
          <p:nvPr>
            <p:ph type="title"/>
          </p:nvPr>
        </p:nvSpPr>
        <p:spPr>
          <a:prstGeom prst="rect">
            <a:avLst/>
          </a:prstGeom>
        </p:spPr>
        <p:txBody>
          <a:bodyPr/>
          <a:lstStyle/>
          <a:p>
            <a:r>
              <a:t>Title Text</a:t>
            </a:r>
          </a:p>
        </p:txBody>
      </p:sp>
      <p:sp>
        <p:nvSpPr>
          <p:cNvPr id="453" name="Body Level One…"/>
          <p:cNvSpPr>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54" name="Text Placeholder 4"/>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455"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1850790044"/>
      </p:ext>
    </p:extLst>
  </p:cSld>
  <p:clrMapOvr>
    <a:masterClrMapping/>
  </p:clrMapOvr>
  <p:transition spd="med"/>
</p:sldLayout>
</file>

<file path=ppt/slideLayouts/slideLayout187.xml><?xml version="1.0" encoding="utf-8"?>
<p:sldLayout xmlns:a="http://schemas.openxmlformats.org/drawingml/2006/main" xmlns:r="http://schemas.openxmlformats.org/officeDocument/2006/relationships" xmlns:p="http://schemas.openxmlformats.org/presentationml/2006/main" type="tx">
  <p:cSld name="4_Title Only">
    <p:spTree>
      <p:nvGrpSpPr>
        <p:cNvPr id="1" name=""/>
        <p:cNvGrpSpPr/>
        <p:nvPr/>
      </p:nvGrpSpPr>
      <p:grpSpPr>
        <a:xfrm>
          <a:off x="0" y="0"/>
          <a:ext cx="0" cy="0"/>
          <a:chOff x="0" y="0"/>
          <a:chExt cx="0" cy="0"/>
        </a:xfrm>
      </p:grpSpPr>
      <p:sp>
        <p:nvSpPr>
          <p:cNvPr id="462" name="Title Text"/>
          <p:cNvSpPr>
            <a:spLocks noGrp="1"/>
          </p:cNvSpPr>
          <p:nvPr>
            <p:ph type="title"/>
          </p:nvPr>
        </p:nvSpPr>
        <p:spPr>
          <a:prstGeom prst="rect">
            <a:avLst/>
          </a:prstGeom>
        </p:spPr>
        <p:txBody>
          <a:bodyPr/>
          <a:lstStyle/>
          <a:p>
            <a:r>
              <a:t>Title Text</a:t>
            </a:r>
          </a:p>
        </p:txBody>
      </p:sp>
      <p:sp>
        <p:nvSpPr>
          <p:cNvPr id="463"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3625451276"/>
      </p:ext>
    </p:extLst>
  </p:cSld>
  <p:clrMapOvr>
    <a:masterClrMapping/>
  </p:clrMapOvr>
  <p:transition spd="med"/>
</p:sldLayout>
</file>

<file path=ppt/slideLayouts/slideLayout188.xml><?xml version="1.0" encoding="utf-8"?>
<p:sldLayout xmlns:a="http://schemas.openxmlformats.org/drawingml/2006/main" xmlns:r="http://schemas.openxmlformats.org/officeDocument/2006/relationships" xmlns:p="http://schemas.openxmlformats.org/presentationml/2006/main" type="tx">
  <p:cSld name="4_Blank">
    <p:spTree>
      <p:nvGrpSpPr>
        <p:cNvPr id="1" name=""/>
        <p:cNvGrpSpPr/>
        <p:nvPr/>
      </p:nvGrpSpPr>
      <p:grpSpPr>
        <a:xfrm>
          <a:off x="0" y="0"/>
          <a:ext cx="0" cy="0"/>
          <a:chOff x="0" y="0"/>
          <a:chExt cx="0" cy="0"/>
        </a:xfrm>
      </p:grpSpPr>
      <p:sp>
        <p:nvSpPr>
          <p:cNvPr id="470"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315255454"/>
      </p:ext>
    </p:extLst>
  </p:cSld>
  <p:clrMapOvr>
    <a:masterClrMapping/>
  </p:clrMapOvr>
  <p:transition spd="med"/>
</p:sldLayout>
</file>

<file path=ppt/slideLayouts/slideLayout189.xml><?xml version="1.0" encoding="utf-8"?>
<p:sldLayout xmlns:a="http://schemas.openxmlformats.org/drawingml/2006/main" xmlns:r="http://schemas.openxmlformats.org/officeDocument/2006/relationships" xmlns:p="http://schemas.openxmlformats.org/presentationml/2006/main" type="tx">
  <p:cSld name="4_Content with Caption">
    <p:spTree>
      <p:nvGrpSpPr>
        <p:cNvPr id="1" name=""/>
        <p:cNvGrpSpPr/>
        <p:nvPr/>
      </p:nvGrpSpPr>
      <p:grpSpPr>
        <a:xfrm>
          <a:off x="0" y="0"/>
          <a:ext cx="0" cy="0"/>
          <a:chOff x="0" y="0"/>
          <a:chExt cx="0" cy="0"/>
        </a:xfrm>
      </p:grpSpPr>
      <p:sp>
        <p:nvSpPr>
          <p:cNvPr id="477" name="Title Text"/>
          <p:cNvSpPr>
            <a:spLocks noGrp="1"/>
          </p:cNvSpPr>
          <p:nvPr>
            <p:ph type="title"/>
          </p:nvPr>
        </p:nvSpPr>
        <p:spPr>
          <a:xfrm>
            <a:off x="457200" y="273050"/>
            <a:ext cx="3008314" cy="1162050"/>
          </a:xfrm>
          <a:prstGeom prst="rect">
            <a:avLst/>
          </a:prstGeom>
        </p:spPr>
        <p:txBody>
          <a:bodyPr anchor="b"/>
          <a:lstStyle>
            <a:lvl1pPr algn="l">
              <a:defRPr sz="2000" b="1"/>
            </a:lvl1pPr>
          </a:lstStyle>
          <a:p>
            <a:r>
              <a:t>Title Text</a:t>
            </a:r>
          </a:p>
        </p:txBody>
      </p:sp>
      <p:sp>
        <p:nvSpPr>
          <p:cNvPr id="478" name="Body Level One…"/>
          <p:cNvSpPr>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79" name="Text Placeholder 3"/>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480"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4152359426"/>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a:spLocks noGrp="1"/>
          </p:cNvSpPr>
          <p:nvPr>
            <p:ph type="title"/>
          </p:nvPr>
        </p:nvSpPr>
        <p:spPr>
          <a:xfrm>
            <a:off x="457200" y="273050"/>
            <a:ext cx="3008314" cy="1162050"/>
          </a:xfrm>
          <a:prstGeom prst="rect">
            <a:avLst/>
          </a:prstGeom>
        </p:spPr>
        <p:txBody>
          <a:bodyPr anchor="b"/>
          <a:lstStyle>
            <a:lvl1pPr algn="l">
              <a:defRPr sz="2000" b="1"/>
            </a:lvl1pPr>
          </a:lstStyle>
          <a:p>
            <a:r>
              <a:t>Title Text</a:t>
            </a:r>
          </a:p>
        </p:txBody>
      </p:sp>
      <p:sp>
        <p:nvSpPr>
          <p:cNvPr id="73" name="Body Level One…"/>
          <p:cNvSpPr>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75"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3439047992"/>
      </p:ext>
    </p:extLst>
  </p:cSld>
  <p:clrMapOvr>
    <a:masterClrMapping/>
  </p:clrMapOvr>
  <p:transition spd="med"/>
</p:sldLayout>
</file>

<file path=ppt/slideLayouts/slideLayout190.xml><?xml version="1.0" encoding="utf-8"?>
<p:sldLayout xmlns:a="http://schemas.openxmlformats.org/drawingml/2006/main" xmlns:r="http://schemas.openxmlformats.org/officeDocument/2006/relationships" xmlns:p="http://schemas.openxmlformats.org/presentationml/2006/main" type="tx">
  <p:cSld name="4_Picture with Caption">
    <p:spTree>
      <p:nvGrpSpPr>
        <p:cNvPr id="1" name=""/>
        <p:cNvGrpSpPr/>
        <p:nvPr/>
      </p:nvGrpSpPr>
      <p:grpSpPr>
        <a:xfrm>
          <a:off x="0" y="0"/>
          <a:ext cx="0" cy="0"/>
          <a:chOff x="0" y="0"/>
          <a:chExt cx="0" cy="0"/>
        </a:xfrm>
      </p:grpSpPr>
      <p:sp>
        <p:nvSpPr>
          <p:cNvPr id="487" name="Title Text"/>
          <p:cNvSpPr>
            <a:spLocks noGrp="1"/>
          </p:cNvSpPr>
          <p:nvPr>
            <p:ph type="title"/>
          </p:nvPr>
        </p:nvSpPr>
        <p:spPr>
          <a:xfrm>
            <a:off x="1792288" y="4800600"/>
            <a:ext cx="5486401" cy="566738"/>
          </a:xfrm>
          <a:prstGeom prst="rect">
            <a:avLst/>
          </a:prstGeom>
        </p:spPr>
        <p:txBody>
          <a:bodyPr anchor="b"/>
          <a:lstStyle>
            <a:lvl1pPr algn="l">
              <a:defRPr sz="2000" b="1"/>
            </a:lvl1pPr>
          </a:lstStyle>
          <a:p>
            <a:r>
              <a:t>Title Text</a:t>
            </a:r>
          </a:p>
        </p:txBody>
      </p:sp>
      <p:sp>
        <p:nvSpPr>
          <p:cNvPr id="488" name="Picture Placeholder 2"/>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489" name="Body Level One…"/>
          <p:cNvSpPr>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490"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2979557316"/>
      </p:ext>
    </p:extLst>
  </p:cSld>
  <p:clrMapOvr>
    <a:masterClrMapping/>
  </p:clrMapOvr>
  <p:transition spd="med"/>
</p:sldLayout>
</file>

<file path=ppt/slideLayouts/slideLayout191.xml><?xml version="1.0" encoding="utf-8"?>
<p:sldLayout xmlns:a="http://schemas.openxmlformats.org/drawingml/2006/main" xmlns:r="http://schemas.openxmlformats.org/officeDocument/2006/relationships" xmlns:p="http://schemas.openxmlformats.org/presentationml/2006/main" type="tx">
  <p:cSld name="4_Title and Vertical Text">
    <p:spTree>
      <p:nvGrpSpPr>
        <p:cNvPr id="1" name=""/>
        <p:cNvGrpSpPr/>
        <p:nvPr/>
      </p:nvGrpSpPr>
      <p:grpSpPr>
        <a:xfrm>
          <a:off x="0" y="0"/>
          <a:ext cx="0" cy="0"/>
          <a:chOff x="0" y="0"/>
          <a:chExt cx="0" cy="0"/>
        </a:xfrm>
      </p:grpSpPr>
      <p:sp>
        <p:nvSpPr>
          <p:cNvPr id="497" name="Title Text"/>
          <p:cNvSpPr>
            <a:spLocks noGrp="1"/>
          </p:cNvSpPr>
          <p:nvPr>
            <p:ph type="title"/>
          </p:nvPr>
        </p:nvSpPr>
        <p:spPr>
          <a:prstGeom prst="rect">
            <a:avLst/>
          </a:prstGeom>
        </p:spPr>
        <p:txBody>
          <a:bodyPr/>
          <a:lstStyle/>
          <a:p>
            <a:r>
              <a:t>Title Text</a:t>
            </a:r>
          </a:p>
        </p:txBody>
      </p:sp>
      <p:sp>
        <p:nvSpPr>
          <p:cNvPr id="498"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99"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3860670738"/>
      </p:ext>
    </p:extLst>
  </p:cSld>
  <p:clrMapOvr>
    <a:masterClrMapping/>
  </p:clrMapOvr>
  <p:transition spd="med"/>
</p:sldLayout>
</file>

<file path=ppt/slideLayouts/slideLayout192.xml><?xml version="1.0" encoding="utf-8"?>
<p:sldLayout xmlns:a="http://schemas.openxmlformats.org/drawingml/2006/main" xmlns:r="http://schemas.openxmlformats.org/officeDocument/2006/relationships" xmlns:p="http://schemas.openxmlformats.org/presentationml/2006/main" type="tx">
  <p:cSld name="4_Vertical Title and Text">
    <p:spTree>
      <p:nvGrpSpPr>
        <p:cNvPr id="1" name=""/>
        <p:cNvGrpSpPr/>
        <p:nvPr/>
      </p:nvGrpSpPr>
      <p:grpSpPr>
        <a:xfrm>
          <a:off x="0" y="0"/>
          <a:ext cx="0" cy="0"/>
          <a:chOff x="0" y="0"/>
          <a:chExt cx="0" cy="0"/>
        </a:xfrm>
      </p:grpSpPr>
      <p:sp>
        <p:nvSpPr>
          <p:cNvPr id="506" name="Title Text"/>
          <p:cNvSpPr>
            <a:spLocks noGrp="1"/>
          </p:cNvSpPr>
          <p:nvPr>
            <p:ph type="title"/>
          </p:nvPr>
        </p:nvSpPr>
        <p:spPr>
          <a:xfrm>
            <a:off x="6629400" y="274638"/>
            <a:ext cx="2057400" cy="5851526"/>
          </a:xfrm>
          <a:prstGeom prst="rect">
            <a:avLst/>
          </a:prstGeom>
        </p:spPr>
        <p:txBody>
          <a:bodyPr/>
          <a:lstStyle/>
          <a:p>
            <a:r>
              <a:t>Title Text</a:t>
            </a:r>
          </a:p>
        </p:txBody>
      </p:sp>
      <p:sp>
        <p:nvSpPr>
          <p:cNvPr id="507" name="Body Level One…"/>
          <p:cNvSpPr>
            <a:spLocks noGrp="1"/>
          </p:cNvSpPr>
          <p:nvPr>
            <p:ph type="body" idx="1"/>
          </p:nvPr>
        </p:nvSpPr>
        <p:spPr>
          <a:xfrm>
            <a:off x="457200" y="274638"/>
            <a:ext cx="60198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08"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4028285951"/>
      </p:ext>
    </p:extLst>
  </p:cSld>
  <p:clrMapOvr>
    <a:masterClrMapping/>
  </p:clrMapOvr>
  <p:transition spd="med"/>
</p:sldLayout>
</file>

<file path=ppt/slideLayouts/slideLayout193.xml><?xml version="1.0" encoding="utf-8"?>
<p:sldLayout xmlns:a="http://schemas.openxmlformats.org/drawingml/2006/main" xmlns:r="http://schemas.openxmlformats.org/officeDocument/2006/relationships" xmlns:p="http://schemas.openxmlformats.org/presentationml/2006/main" type="tx">
  <p:cSld name="5_Title Slide">
    <p:spTree>
      <p:nvGrpSpPr>
        <p:cNvPr id="1" name=""/>
        <p:cNvGrpSpPr/>
        <p:nvPr/>
      </p:nvGrpSpPr>
      <p:grpSpPr>
        <a:xfrm>
          <a:off x="0" y="0"/>
          <a:ext cx="0" cy="0"/>
          <a:chOff x="0" y="0"/>
          <a:chExt cx="0" cy="0"/>
        </a:xfrm>
      </p:grpSpPr>
      <p:sp>
        <p:nvSpPr>
          <p:cNvPr id="515" name="Title Text"/>
          <p:cNvSpPr>
            <a:spLocks noGrp="1"/>
          </p:cNvSpPr>
          <p:nvPr>
            <p:ph type="title"/>
          </p:nvPr>
        </p:nvSpPr>
        <p:spPr>
          <a:xfrm>
            <a:off x="685800" y="2130425"/>
            <a:ext cx="7772400" cy="1470025"/>
          </a:xfrm>
          <a:prstGeom prst="rect">
            <a:avLst/>
          </a:prstGeom>
        </p:spPr>
        <p:txBody>
          <a:bodyPr/>
          <a:lstStyle/>
          <a:p>
            <a:r>
              <a:t>Title Text</a:t>
            </a:r>
          </a:p>
        </p:txBody>
      </p:sp>
      <p:sp>
        <p:nvSpPr>
          <p:cNvPr id="516" name="Body Level One…"/>
          <p:cNvSpPr>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517"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3449981801"/>
      </p:ext>
    </p:extLst>
  </p:cSld>
  <p:clrMapOvr>
    <a:masterClrMapping/>
  </p:clrMapOvr>
  <p:transition spd="med"/>
</p:sldLayout>
</file>

<file path=ppt/slideLayouts/slideLayout194.xml><?xml version="1.0" encoding="utf-8"?>
<p:sldLayout xmlns:a="http://schemas.openxmlformats.org/drawingml/2006/main" xmlns:r="http://schemas.openxmlformats.org/officeDocument/2006/relationships" xmlns:p="http://schemas.openxmlformats.org/presentationml/2006/main" type="tx">
  <p:cSld name="3_Title and Content">
    <p:spTree>
      <p:nvGrpSpPr>
        <p:cNvPr id="1" name=""/>
        <p:cNvGrpSpPr/>
        <p:nvPr/>
      </p:nvGrpSpPr>
      <p:grpSpPr>
        <a:xfrm>
          <a:off x="0" y="0"/>
          <a:ext cx="0" cy="0"/>
          <a:chOff x="0" y="0"/>
          <a:chExt cx="0" cy="0"/>
        </a:xfrm>
      </p:grpSpPr>
      <p:sp>
        <p:nvSpPr>
          <p:cNvPr id="524" name="Title Text"/>
          <p:cNvSpPr>
            <a:spLocks noGrp="1"/>
          </p:cNvSpPr>
          <p:nvPr>
            <p:ph type="title"/>
          </p:nvPr>
        </p:nvSpPr>
        <p:spPr>
          <a:prstGeom prst="rect">
            <a:avLst/>
          </a:prstGeom>
        </p:spPr>
        <p:txBody>
          <a:bodyPr/>
          <a:lstStyle/>
          <a:p>
            <a:r>
              <a:t>Title Text</a:t>
            </a:r>
          </a:p>
        </p:txBody>
      </p:sp>
      <p:sp>
        <p:nvSpPr>
          <p:cNvPr id="525"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26"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3880300724"/>
      </p:ext>
    </p:extLst>
  </p:cSld>
  <p:clrMapOvr>
    <a:masterClrMapping/>
  </p:clrMapOvr>
  <p:transition spd="med"/>
</p:sldLayout>
</file>

<file path=ppt/slideLayouts/slideLayout195.xml><?xml version="1.0" encoding="utf-8"?>
<p:sldLayout xmlns:a="http://schemas.openxmlformats.org/drawingml/2006/main" xmlns:r="http://schemas.openxmlformats.org/officeDocument/2006/relationships" xmlns:p="http://schemas.openxmlformats.org/presentationml/2006/main" type="tx">
  <p:cSld name="5_Section Header">
    <p:spTree>
      <p:nvGrpSpPr>
        <p:cNvPr id="1" name=""/>
        <p:cNvGrpSpPr/>
        <p:nvPr/>
      </p:nvGrpSpPr>
      <p:grpSpPr>
        <a:xfrm>
          <a:off x="0" y="0"/>
          <a:ext cx="0" cy="0"/>
          <a:chOff x="0" y="0"/>
          <a:chExt cx="0" cy="0"/>
        </a:xfrm>
      </p:grpSpPr>
      <p:sp>
        <p:nvSpPr>
          <p:cNvPr id="533" name="Title Text"/>
          <p:cNvSpPr>
            <a:spLocks noGrp="1"/>
          </p:cNvSpPr>
          <p:nvPr>
            <p:ph type="title"/>
          </p:nvPr>
        </p:nvSpPr>
        <p:spPr>
          <a:xfrm>
            <a:off x="722312" y="4406900"/>
            <a:ext cx="7772401" cy="1362075"/>
          </a:xfrm>
          <a:prstGeom prst="rect">
            <a:avLst/>
          </a:prstGeom>
        </p:spPr>
        <p:txBody>
          <a:bodyPr anchor="t"/>
          <a:lstStyle>
            <a:lvl1pPr algn="l">
              <a:defRPr sz="4000" b="1" cap="all"/>
            </a:lvl1pPr>
          </a:lstStyle>
          <a:p>
            <a:r>
              <a:t>Title Text</a:t>
            </a:r>
          </a:p>
        </p:txBody>
      </p:sp>
      <p:sp>
        <p:nvSpPr>
          <p:cNvPr id="534" name="Body Level One…"/>
          <p:cNvSpPr>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535"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828177431"/>
      </p:ext>
    </p:extLst>
  </p:cSld>
  <p:clrMapOvr>
    <a:masterClrMapping/>
  </p:clrMapOvr>
  <p:transition spd="med"/>
</p:sldLayout>
</file>

<file path=ppt/slideLayouts/slideLayout196.xml><?xml version="1.0" encoding="utf-8"?>
<p:sldLayout xmlns:a="http://schemas.openxmlformats.org/drawingml/2006/main" xmlns:r="http://schemas.openxmlformats.org/officeDocument/2006/relationships" xmlns:p="http://schemas.openxmlformats.org/presentationml/2006/main" type="tx">
  <p:cSld name="5_Two Content">
    <p:spTree>
      <p:nvGrpSpPr>
        <p:cNvPr id="1" name=""/>
        <p:cNvGrpSpPr/>
        <p:nvPr/>
      </p:nvGrpSpPr>
      <p:grpSpPr>
        <a:xfrm>
          <a:off x="0" y="0"/>
          <a:ext cx="0" cy="0"/>
          <a:chOff x="0" y="0"/>
          <a:chExt cx="0" cy="0"/>
        </a:xfrm>
      </p:grpSpPr>
      <p:sp>
        <p:nvSpPr>
          <p:cNvPr id="542" name="Title Text"/>
          <p:cNvSpPr>
            <a:spLocks noGrp="1"/>
          </p:cNvSpPr>
          <p:nvPr>
            <p:ph type="title"/>
          </p:nvPr>
        </p:nvSpPr>
        <p:spPr>
          <a:prstGeom prst="rect">
            <a:avLst/>
          </a:prstGeom>
        </p:spPr>
        <p:txBody>
          <a:bodyPr/>
          <a:lstStyle/>
          <a:p>
            <a:r>
              <a:t>Title Text</a:t>
            </a:r>
          </a:p>
        </p:txBody>
      </p:sp>
      <p:sp>
        <p:nvSpPr>
          <p:cNvPr id="543" name="Body Level One…"/>
          <p:cNvSpPr>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544"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996566949"/>
      </p:ext>
    </p:extLst>
  </p:cSld>
  <p:clrMapOvr>
    <a:masterClrMapping/>
  </p:clrMapOvr>
  <p:transition spd="med"/>
</p:sldLayout>
</file>

<file path=ppt/slideLayouts/slideLayout197.xml><?xml version="1.0" encoding="utf-8"?>
<p:sldLayout xmlns:a="http://schemas.openxmlformats.org/drawingml/2006/main" xmlns:r="http://schemas.openxmlformats.org/officeDocument/2006/relationships" xmlns:p="http://schemas.openxmlformats.org/presentationml/2006/main" type="tx">
  <p:cSld name="5_Comparison">
    <p:spTree>
      <p:nvGrpSpPr>
        <p:cNvPr id="1" name=""/>
        <p:cNvGrpSpPr/>
        <p:nvPr/>
      </p:nvGrpSpPr>
      <p:grpSpPr>
        <a:xfrm>
          <a:off x="0" y="0"/>
          <a:ext cx="0" cy="0"/>
          <a:chOff x="0" y="0"/>
          <a:chExt cx="0" cy="0"/>
        </a:xfrm>
      </p:grpSpPr>
      <p:sp>
        <p:nvSpPr>
          <p:cNvPr id="551" name="Title Text"/>
          <p:cNvSpPr>
            <a:spLocks noGrp="1"/>
          </p:cNvSpPr>
          <p:nvPr>
            <p:ph type="title"/>
          </p:nvPr>
        </p:nvSpPr>
        <p:spPr>
          <a:prstGeom prst="rect">
            <a:avLst/>
          </a:prstGeom>
        </p:spPr>
        <p:txBody>
          <a:bodyPr/>
          <a:lstStyle/>
          <a:p>
            <a:r>
              <a:t>Title Text</a:t>
            </a:r>
          </a:p>
        </p:txBody>
      </p:sp>
      <p:sp>
        <p:nvSpPr>
          <p:cNvPr id="552" name="Body Level One…"/>
          <p:cNvSpPr>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553" name="Text Placeholder 4"/>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554"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218078469"/>
      </p:ext>
    </p:extLst>
  </p:cSld>
  <p:clrMapOvr>
    <a:masterClrMapping/>
  </p:clrMapOvr>
  <p:transition spd="med"/>
</p:sldLayout>
</file>

<file path=ppt/slideLayouts/slideLayout198.xml><?xml version="1.0" encoding="utf-8"?>
<p:sldLayout xmlns:a="http://schemas.openxmlformats.org/drawingml/2006/main" xmlns:r="http://schemas.openxmlformats.org/officeDocument/2006/relationships" xmlns:p="http://schemas.openxmlformats.org/presentationml/2006/main" type="tx">
  <p:cSld name="5_Title Only">
    <p:spTree>
      <p:nvGrpSpPr>
        <p:cNvPr id="1" name=""/>
        <p:cNvGrpSpPr/>
        <p:nvPr/>
      </p:nvGrpSpPr>
      <p:grpSpPr>
        <a:xfrm>
          <a:off x="0" y="0"/>
          <a:ext cx="0" cy="0"/>
          <a:chOff x="0" y="0"/>
          <a:chExt cx="0" cy="0"/>
        </a:xfrm>
      </p:grpSpPr>
      <p:sp>
        <p:nvSpPr>
          <p:cNvPr id="561" name="Title Text"/>
          <p:cNvSpPr>
            <a:spLocks noGrp="1"/>
          </p:cNvSpPr>
          <p:nvPr>
            <p:ph type="title"/>
          </p:nvPr>
        </p:nvSpPr>
        <p:spPr>
          <a:prstGeom prst="rect">
            <a:avLst/>
          </a:prstGeom>
        </p:spPr>
        <p:txBody>
          <a:bodyPr/>
          <a:lstStyle/>
          <a:p>
            <a:r>
              <a:t>Title Text</a:t>
            </a:r>
          </a:p>
        </p:txBody>
      </p:sp>
      <p:sp>
        <p:nvSpPr>
          <p:cNvPr id="562"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1206098501"/>
      </p:ext>
    </p:extLst>
  </p:cSld>
  <p:clrMapOvr>
    <a:masterClrMapping/>
  </p:clrMapOvr>
  <p:transition spd="med"/>
</p:sldLayout>
</file>

<file path=ppt/slideLayouts/slideLayout199.xml><?xml version="1.0" encoding="utf-8"?>
<p:sldLayout xmlns:a="http://schemas.openxmlformats.org/drawingml/2006/main" xmlns:r="http://schemas.openxmlformats.org/officeDocument/2006/relationships" xmlns:p="http://schemas.openxmlformats.org/presentationml/2006/main" type="tx">
  <p:cSld name="5_Blank">
    <p:spTree>
      <p:nvGrpSpPr>
        <p:cNvPr id="1" name=""/>
        <p:cNvGrpSpPr/>
        <p:nvPr/>
      </p:nvGrpSpPr>
      <p:grpSpPr>
        <a:xfrm>
          <a:off x="0" y="0"/>
          <a:ext cx="0" cy="0"/>
          <a:chOff x="0" y="0"/>
          <a:chExt cx="0" cy="0"/>
        </a:xfrm>
      </p:grpSpPr>
      <p:sp>
        <p:nvSpPr>
          <p:cNvPr id="569"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421832068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1B9442-BCCA-4723-B70F-64C279483313}" type="datetime1">
              <a:rPr lang="en-US" smtClean="0">
                <a:solidFill>
                  <a:prstClr val="black">
                    <a:tint val="75000"/>
                  </a:prstClr>
                </a:solidFill>
              </a:rPr>
              <a:pPr/>
              <a:t>6/8/2018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141AAD-BEFD-4EAF-8E39-2542E6CFDE5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7804840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a:spLocks noGrp="1"/>
          </p:cNvSpPr>
          <p:nvPr>
            <p:ph type="title"/>
          </p:nvPr>
        </p:nvSpPr>
        <p:spPr>
          <a:xfrm>
            <a:off x="1792288" y="4800600"/>
            <a:ext cx="5486401" cy="566738"/>
          </a:xfrm>
          <a:prstGeom prst="rect">
            <a:avLst/>
          </a:prstGeom>
        </p:spPr>
        <p:txBody>
          <a:bodyPr anchor="b"/>
          <a:lstStyle>
            <a:lvl1pPr algn="l">
              <a:defRPr sz="2000" b="1"/>
            </a:lvl1pPr>
          </a:lstStyle>
          <a:p>
            <a:r>
              <a:t>Title Text</a:t>
            </a:r>
          </a:p>
        </p:txBody>
      </p:sp>
      <p:sp>
        <p:nvSpPr>
          <p:cNvPr id="83" name="Picture Placeholder 2"/>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84" name="Body Level One…"/>
          <p:cNvSpPr>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2254928645"/>
      </p:ext>
    </p:extLst>
  </p:cSld>
  <p:clrMapOvr>
    <a:masterClrMapping/>
  </p:clrMapOvr>
  <p:transition spd="med"/>
</p:sldLayout>
</file>

<file path=ppt/slideLayouts/slideLayout200.xml><?xml version="1.0" encoding="utf-8"?>
<p:sldLayout xmlns:a="http://schemas.openxmlformats.org/drawingml/2006/main" xmlns:r="http://schemas.openxmlformats.org/officeDocument/2006/relationships" xmlns:p="http://schemas.openxmlformats.org/presentationml/2006/main" type="tx">
  <p:cSld name="5_Content with Caption">
    <p:spTree>
      <p:nvGrpSpPr>
        <p:cNvPr id="1" name=""/>
        <p:cNvGrpSpPr/>
        <p:nvPr/>
      </p:nvGrpSpPr>
      <p:grpSpPr>
        <a:xfrm>
          <a:off x="0" y="0"/>
          <a:ext cx="0" cy="0"/>
          <a:chOff x="0" y="0"/>
          <a:chExt cx="0" cy="0"/>
        </a:xfrm>
      </p:grpSpPr>
      <p:sp>
        <p:nvSpPr>
          <p:cNvPr id="576" name="Title Text"/>
          <p:cNvSpPr>
            <a:spLocks noGrp="1"/>
          </p:cNvSpPr>
          <p:nvPr>
            <p:ph type="title"/>
          </p:nvPr>
        </p:nvSpPr>
        <p:spPr>
          <a:xfrm>
            <a:off x="457200" y="273050"/>
            <a:ext cx="3008314" cy="1162050"/>
          </a:xfrm>
          <a:prstGeom prst="rect">
            <a:avLst/>
          </a:prstGeom>
        </p:spPr>
        <p:txBody>
          <a:bodyPr anchor="b"/>
          <a:lstStyle>
            <a:lvl1pPr algn="l">
              <a:defRPr sz="2000" b="1"/>
            </a:lvl1pPr>
          </a:lstStyle>
          <a:p>
            <a:r>
              <a:t>Title Text</a:t>
            </a:r>
          </a:p>
        </p:txBody>
      </p:sp>
      <p:sp>
        <p:nvSpPr>
          <p:cNvPr id="577" name="Body Level One…"/>
          <p:cNvSpPr>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78" name="Text Placeholder 3"/>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579"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3752448058"/>
      </p:ext>
    </p:extLst>
  </p:cSld>
  <p:clrMapOvr>
    <a:masterClrMapping/>
  </p:clrMapOvr>
  <p:transition spd="med"/>
</p:sldLayout>
</file>

<file path=ppt/slideLayouts/slideLayout201.xml><?xml version="1.0" encoding="utf-8"?>
<p:sldLayout xmlns:a="http://schemas.openxmlformats.org/drawingml/2006/main" xmlns:r="http://schemas.openxmlformats.org/officeDocument/2006/relationships" xmlns:p="http://schemas.openxmlformats.org/presentationml/2006/main" type="tx">
  <p:cSld name="5_Picture with Caption">
    <p:spTree>
      <p:nvGrpSpPr>
        <p:cNvPr id="1" name=""/>
        <p:cNvGrpSpPr/>
        <p:nvPr/>
      </p:nvGrpSpPr>
      <p:grpSpPr>
        <a:xfrm>
          <a:off x="0" y="0"/>
          <a:ext cx="0" cy="0"/>
          <a:chOff x="0" y="0"/>
          <a:chExt cx="0" cy="0"/>
        </a:xfrm>
      </p:grpSpPr>
      <p:sp>
        <p:nvSpPr>
          <p:cNvPr id="586" name="Title Text"/>
          <p:cNvSpPr>
            <a:spLocks noGrp="1"/>
          </p:cNvSpPr>
          <p:nvPr>
            <p:ph type="title"/>
          </p:nvPr>
        </p:nvSpPr>
        <p:spPr>
          <a:xfrm>
            <a:off x="1792288" y="4800600"/>
            <a:ext cx="5486401" cy="566738"/>
          </a:xfrm>
          <a:prstGeom prst="rect">
            <a:avLst/>
          </a:prstGeom>
        </p:spPr>
        <p:txBody>
          <a:bodyPr anchor="b"/>
          <a:lstStyle>
            <a:lvl1pPr algn="l">
              <a:defRPr sz="2000" b="1"/>
            </a:lvl1pPr>
          </a:lstStyle>
          <a:p>
            <a:r>
              <a:t>Title Text</a:t>
            </a:r>
          </a:p>
        </p:txBody>
      </p:sp>
      <p:sp>
        <p:nvSpPr>
          <p:cNvPr id="587" name="Picture Placeholder 2"/>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588" name="Body Level One…"/>
          <p:cNvSpPr>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589"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1257346770"/>
      </p:ext>
    </p:extLst>
  </p:cSld>
  <p:clrMapOvr>
    <a:masterClrMapping/>
  </p:clrMapOvr>
  <p:transition spd="med"/>
</p:sldLayout>
</file>

<file path=ppt/slideLayouts/slideLayout202.xml><?xml version="1.0" encoding="utf-8"?>
<p:sldLayout xmlns:a="http://schemas.openxmlformats.org/drawingml/2006/main" xmlns:r="http://schemas.openxmlformats.org/officeDocument/2006/relationships" xmlns:p="http://schemas.openxmlformats.org/presentationml/2006/main" type="tx">
  <p:cSld name="5_Title and Vertical Text">
    <p:spTree>
      <p:nvGrpSpPr>
        <p:cNvPr id="1" name=""/>
        <p:cNvGrpSpPr/>
        <p:nvPr/>
      </p:nvGrpSpPr>
      <p:grpSpPr>
        <a:xfrm>
          <a:off x="0" y="0"/>
          <a:ext cx="0" cy="0"/>
          <a:chOff x="0" y="0"/>
          <a:chExt cx="0" cy="0"/>
        </a:xfrm>
      </p:grpSpPr>
      <p:sp>
        <p:nvSpPr>
          <p:cNvPr id="596" name="Title Text"/>
          <p:cNvSpPr>
            <a:spLocks noGrp="1"/>
          </p:cNvSpPr>
          <p:nvPr>
            <p:ph type="title"/>
          </p:nvPr>
        </p:nvSpPr>
        <p:spPr>
          <a:prstGeom prst="rect">
            <a:avLst/>
          </a:prstGeom>
        </p:spPr>
        <p:txBody>
          <a:bodyPr/>
          <a:lstStyle/>
          <a:p>
            <a:r>
              <a:t>Title Text</a:t>
            </a:r>
          </a:p>
        </p:txBody>
      </p:sp>
      <p:sp>
        <p:nvSpPr>
          <p:cNvPr id="597"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98"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2716469372"/>
      </p:ext>
    </p:extLst>
  </p:cSld>
  <p:clrMapOvr>
    <a:masterClrMapping/>
  </p:clrMapOvr>
  <p:transition spd="med"/>
</p:sldLayout>
</file>

<file path=ppt/slideLayouts/slideLayout203.xml><?xml version="1.0" encoding="utf-8"?>
<p:sldLayout xmlns:a="http://schemas.openxmlformats.org/drawingml/2006/main" xmlns:r="http://schemas.openxmlformats.org/officeDocument/2006/relationships" xmlns:p="http://schemas.openxmlformats.org/presentationml/2006/main" type="tx">
  <p:cSld name="5_Vertical Title and Text">
    <p:spTree>
      <p:nvGrpSpPr>
        <p:cNvPr id="1" name=""/>
        <p:cNvGrpSpPr/>
        <p:nvPr/>
      </p:nvGrpSpPr>
      <p:grpSpPr>
        <a:xfrm>
          <a:off x="0" y="0"/>
          <a:ext cx="0" cy="0"/>
          <a:chOff x="0" y="0"/>
          <a:chExt cx="0" cy="0"/>
        </a:xfrm>
      </p:grpSpPr>
      <p:sp>
        <p:nvSpPr>
          <p:cNvPr id="605" name="Title Text"/>
          <p:cNvSpPr>
            <a:spLocks noGrp="1"/>
          </p:cNvSpPr>
          <p:nvPr>
            <p:ph type="title"/>
          </p:nvPr>
        </p:nvSpPr>
        <p:spPr>
          <a:xfrm>
            <a:off x="6629400" y="274638"/>
            <a:ext cx="2057400" cy="5851526"/>
          </a:xfrm>
          <a:prstGeom prst="rect">
            <a:avLst/>
          </a:prstGeom>
        </p:spPr>
        <p:txBody>
          <a:bodyPr/>
          <a:lstStyle/>
          <a:p>
            <a:r>
              <a:t>Title Text</a:t>
            </a:r>
          </a:p>
        </p:txBody>
      </p:sp>
      <p:sp>
        <p:nvSpPr>
          <p:cNvPr id="606" name="Body Level One…"/>
          <p:cNvSpPr>
            <a:spLocks noGrp="1"/>
          </p:cNvSpPr>
          <p:nvPr>
            <p:ph type="body" idx="1"/>
          </p:nvPr>
        </p:nvSpPr>
        <p:spPr>
          <a:xfrm>
            <a:off x="457200" y="274638"/>
            <a:ext cx="60198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07"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3444258050"/>
      </p:ext>
    </p:extLst>
  </p:cSld>
  <p:clrMapOvr>
    <a:masterClrMapping/>
  </p:clrMapOvr>
  <p:transition spd="med"/>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28650" y="4483101"/>
            <a:ext cx="6858000" cy="1265236"/>
          </a:xfrm>
        </p:spPr>
        <p:txBody>
          <a:bodyPr anchor="b">
            <a:noAutofit/>
          </a:bodyPr>
          <a:lstStyle>
            <a:lvl1pPr algn="l">
              <a:defRPr sz="3600">
                <a:latin typeface="Arial" panose="020B0604020202020204" pitchFamily="34" charset="0"/>
                <a:cs typeface="Arial" panose="020B0604020202020204" pitchFamily="34" charset="0"/>
              </a:defRPr>
            </a:lvl1pPr>
          </a:lstStyle>
          <a:p>
            <a:r>
              <a:rPr lang="en-US"/>
              <a:t>Click to edit Master title style</a:t>
            </a:r>
            <a:endParaRPr lang="en-ZA"/>
          </a:p>
        </p:txBody>
      </p:sp>
      <p:sp>
        <p:nvSpPr>
          <p:cNvPr id="3" name="Subtitle 2"/>
          <p:cNvSpPr>
            <a:spLocks noGrp="1"/>
          </p:cNvSpPr>
          <p:nvPr>
            <p:ph type="subTitle" idx="1" hasCustomPrompt="1"/>
          </p:nvPr>
        </p:nvSpPr>
        <p:spPr>
          <a:xfrm>
            <a:off x="628650" y="5816600"/>
            <a:ext cx="6858000" cy="403224"/>
          </a:xfrm>
        </p:spPr>
        <p:txBody>
          <a:bodyPr>
            <a:normAutofit/>
          </a:bodyPr>
          <a:lstStyle>
            <a:lvl1pPr marL="0" indent="0" algn="l">
              <a:buNone/>
              <a:defRPr sz="18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ZA" dirty="0"/>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42B4E32-4204-446F-AD7E-310D38B660A9}" type="datetime1">
              <a:rPr lang="en-ZA" smtClean="0">
                <a:solidFill>
                  <a:prstClr val="black">
                    <a:tint val="75000"/>
                  </a:prstClr>
                </a:solidFill>
              </a:rPr>
              <a:pPr/>
              <a:t>2018/06/08</a:t>
            </a:fld>
            <a:endParaRPr lang="en-ZA" dirty="0">
              <a:solidFill>
                <a:prstClr val="black">
                  <a:tint val="75000"/>
                </a:prstClr>
              </a:solidFill>
            </a:endParaRPr>
          </a:p>
        </p:txBody>
      </p:sp>
    </p:spTree>
    <p:extLst>
      <p:ext uri="{BB962C8B-B14F-4D97-AF65-F5344CB8AC3E}">
        <p14:creationId xmlns:p14="http://schemas.microsoft.com/office/powerpoint/2010/main" xmlns="" val="225595107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8050F513-66FC-45DB-BA25-B6BC62957ADD}" type="datetime1">
              <a:rPr lang="en-ZA" smtClean="0">
                <a:solidFill>
                  <a:prstClr val="black">
                    <a:tint val="75000"/>
                  </a:prstClr>
                </a:solidFill>
              </a:rPr>
              <a:pPr/>
              <a:t>2018/06/08</a:t>
            </a:fld>
            <a:endParaRPr lang="en-ZA"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AACF080-9DDD-4989-B070-1CBD42B065C6}" type="slidenum">
              <a:rPr lang="en-ZA" smtClean="0"/>
              <a:pPr/>
              <a:t>‹#›</a:t>
            </a:fld>
            <a:endParaRPr lang="en-ZA" dirty="0"/>
          </a:p>
        </p:txBody>
      </p:sp>
      <p:sp>
        <p:nvSpPr>
          <p:cNvPr id="6" name="Text Placeholder 5"/>
          <p:cNvSpPr>
            <a:spLocks noGrp="1"/>
          </p:cNvSpPr>
          <p:nvPr>
            <p:ph type="body" sz="quarter" idx="12"/>
          </p:nvPr>
        </p:nvSpPr>
        <p:spPr>
          <a:xfrm>
            <a:off x="628650" y="1136650"/>
            <a:ext cx="7886700" cy="506095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xmlns="" val="227016683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45B283-4632-4B41-942F-82587EECF52E}" type="datetime1">
              <a:rPr lang="en-ZA" smtClean="0">
                <a:solidFill>
                  <a:prstClr val="black">
                    <a:tint val="75000"/>
                  </a:prstClr>
                </a:solidFill>
              </a:rPr>
              <a:pPr/>
              <a:t>2018/06/08</a:t>
            </a:fld>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AACF080-9DDD-4989-B070-1CBD42B065C6}" type="slidenum">
              <a:rPr lang="en-ZA" smtClean="0"/>
              <a:pPr/>
              <a:t>‹#›</a:t>
            </a:fld>
            <a:endParaRPr lang="en-ZA" dirty="0"/>
          </a:p>
        </p:txBody>
      </p:sp>
    </p:spTree>
    <p:extLst>
      <p:ext uri="{BB962C8B-B14F-4D97-AF65-F5344CB8AC3E}">
        <p14:creationId xmlns:p14="http://schemas.microsoft.com/office/powerpoint/2010/main" xmlns="" val="3885210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28650" y="1157287"/>
            <a:ext cx="3867150" cy="5019676"/>
          </a:xfrm>
        </p:spPr>
        <p:txBody>
          <a:bodyPr/>
          <a:lstStyle>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Content Placeholder 3"/>
          <p:cNvSpPr>
            <a:spLocks noGrp="1"/>
          </p:cNvSpPr>
          <p:nvPr>
            <p:ph sz="half" idx="2"/>
          </p:nvPr>
        </p:nvSpPr>
        <p:spPr>
          <a:xfrm>
            <a:off x="4648200" y="1157287"/>
            <a:ext cx="3867150" cy="5019676"/>
          </a:xfrm>
        </p:spPr>
        <p:txBody>
          <a:bodyPr/>
          <a:lstStyle>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5" name="Date Placeholder 4"/>
          <p:cNvSpPr>
            <a:spLocks noGrp="1"/>
          </p:cNvSpPr>
          <p:nvPr>
            <p:ph type="dt" sz="half" idx="10"/>
          </p:nvPr>
        </p:nvSpPr>
        <p:spPr/>
        <p:txBody>
          <a:bodyPr/>
          <a:lstStyle/>
          <a:p>
            <a:fld id="{DE328B73-BEC8-4BC2-9656-14E20C267FDB}" type="datetime1">
              <a:rPr lang="en-ZA" smtClean="0">
                <a:solidFill>
                  <a:prstClr val="black">
                    <a:tint val="75000"/>
                  </a:prstClr>
                </a:solidFill>
              </a:rPr>
              <a:pPr/>
              <a:t>2018/06/08</a:t>
            </a:fld>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AACF080-9DDD-4989-B070-1CBD42B065C6}" type="slidenum">
              <a:rPr lang="en-ZA" smtClean="0"/>
              <a:pPr/>
              <a:t>‹#›</a:t>
            </a:fld>
            <a:endParaRPr lang="en-ZA" dirty="0"/>
          </a:p>
        </p:txBody>
      </p:sp>
    </p:spTree>
    <p:extLst>
      <p:ext uri="{BB962C8B-B14F-4D97-AF65-F5344CB8AC3E}">
        <p14:creationId xmlns:p14="http://schemas.microsoft.com/office/powerpoint/2010/main" xmlns="" val="105746334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F87E7B7B-8258-4999-8C22-0679D019DA90}" type="datetime1">
              <a:rPr lang="en-ZA" smtClean="0">
                <a:solidFill>
                  <a:prstClr val="black">
                    <a:tint val="75000"/>
                  </a:prstClr>
                </a:solidFill>
              </a:rPr>
              <a:pPr/>
              <a:t>2018/06/08</a:t>
            </a:fld>
            <a:endParaRPr lang="en-Z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AACF080-9DDD-4989-B070-1CBD42B065C6}" type="slidenum">
              <a:rPr lang="en-ZA" smtClean="0"/>
              <a:pPr/>
              <a:t>‹#›</a:t>
            </a:fld>
            <a:endParaRPr lang="en-ZA" dirty="0"/>
          </a:p>
        </p:txBody>
      </p:sp>
    </p:spTree>
    <p:extLst>
      <p:ext uri="{BB962C8B-B14F-4D97-AF65-F5344CB8AC3E}">
        <p14:creationId xmlns:p14="http://schemas.microsoft.com/office/powerpoint/2010/main" xmlns="" val="817887308"/>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E7D9567D-D2FC-4A7D-ADB6-31554E72313A}" type="datetime1">
              <a:rPr lang="en-ZA" smtClean="0">
                <a:solidFill>
                  <a:prstClr val="black">
                    <a:tint val="75000"/>
                  </a:prstClr>
                </a:solidFill>
              </a:rPr>
              <a:pPr/>
              <a:t>2018/06/08</a:t>
            </a:fld>
            <a:endParaRPr lang="en-Z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AACF080-9DDD-4989-B070-1CBD42B065C6}" type="slidenum">
              <a:rPr lang="en-ZA" smtClean="0"/>
              <a:pPr/>
              <a:t>‹#›</a:t>
            </a:fld>
            <a:endParaRPr lang="en-ZA" dirty="0"/>
          </a:p>
        </p:txBody>
      </p:sp>
    </p:spTree>
    <p:extLst>
      <p:ext uri="{BB962C8B-B14F-4D97-AF65-F5344CB8AC3E}">
        <p14:creationId xmlns:p14="http://schemas.microsoft.com/office/powerpoint/2010/main" xmlns="" val="4166386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Title Text"/>
          <p:cNvSpPr>
            <a:spLocks noGrp="1"/>
          </p:cNvSpPr>
          <p:nvPr>
            <p:ph type="title"/>
          </p:nvPr>
        </p:nvSpPr>
        <p:spPr>
          <a:prstGeom prst="rect">
            <a:avLst/>
          </a:prstGeom>
        </p:spPr>
        <p:txBody>
          <a:bodyPr/>
          <a:lstStyle/>
          <a:p>
            <a:r>
              <a:t>Title Text</a:t>
            </a:r>
          </a:p>
        </p:txBody>
      </p:sp>
      <p:sp>
        <p:nvSpPr>
          <p:cNvPr id="93"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3610665969"/>
      </p:ext>
    </p:extLst>
  </p:cSld>
  <p:clrMapOvr>
    <a:masterClrMapping/>
  </p:clrMapOvr>
  <p:transition spd="med"/>
</p:sldLayout>
</file>

<file path=ppt/slideLayouts/slideLayout2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935229C-5C08-42A7-9B53-4A53EDD627EB}" type="datetime1">
              <a:rPr lang="en-ZA" smtClean="0">
                <a:solidFill>
                  <a:prstClr val="black">
                    <a:tint val="75000"/>
                  </a:prstClr>
                </a:solidFill>
              </a:rPr>
              <a:pPr/>
              <a:t>2018/06/08</a:t>
            </a:fld>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AACF080-9DDD-4989-B070-1CBD42B065C6}" type="slidenum">
              <a:rPr lang="en-ZA" smtClean="0"/>
              <a:pPr/>
              <a:t>‹#›</a:t>
            </a:fld>
            <a:endParaRPr lang="en-ZA" dirty="0"/>
          </a:p>
        </p:txBody>
      </p:sp>
    </p:spTree>
    <p:extLst>
      <p:ext uri="{BB962C8B-B14F-4D97-AF65-F5344CB8AC3E}">
        <p14:creationId xmlns:p14="http://schemas.microsoft.com/office/powerpoint/2010/main" xmlns="" val="181078671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5A47A3-E673-4B96-8B2F-E09C7C7231E4}" type="datetime1">
              <a:rPr lang="en-ZA" smtClean="0">
                <a:solidFill>
                  <a:prstClr val="black">
                    <a:tint val="75000"/>
                  </a:prstClr>
                </a:solidFill>
              </a:rPr>
              <a:pPr/>
              <a:t>2018/06/08</a:t>
            </a:fld>
            <a:endParaRPr lang="en-ZA" dirty="0">
              <a:solidFill>
                <a:prstClr val="black">
                  <a:tint val="75000"/>
                </a:prstClr>
              </a:solidFill>
            </a:endParaRPr>
          </a:p>
        </p:txBody>
      </p:sp>
      <p:sp>
        <p:nvSpPr>
          <p:cNvPr id="3" name="Footer Placeholder 2"/>
          <p:cNvSpPr>
            <a:spLocks noGrp="1"/>
          </p:cNvSpPr>
          <p:nvPr>
            <p:ph type="ftr" sz="quarter" idx="11"/>
          </p:nvPr>
        </p:nvSpPr>
        <p:spPr>
          <a:xfrm>
            <a:off x="3028950" y="6356350"/>
            <a:ext cx="3086100" cy="365125"/>
          </a:xfrm>
          <a:prstGeom prst="rect">
            <a:avLst/>
          </a:prstGeom>
        </p:spPr>
        <p:txBody>
          <a:bodyPr/>
          <a:lstStyle/>
          <a:p>
            <a:endParaRPr lang="en-ZA" dirty="0">
              <a:solidFill>
                <a:prstClr val="black"/>
              </a:solidFill>
            </a:endParaRPr>
          </a:p>
        </p:txBody>
      </p:sp>
      <p:sp>
        <p:nvSpPr>
          <p:cNvPr id="4" name="Slide Number Placeholder 3"/>
          <p:cNvSpPr>
            <a:spLocks noGrp="1"/>
          </p:cNvSpPr>
          <p:nvPr>
            <p:ph type="sldNum" sz="quarter" idx="12"/>
          </p:nvPr>
        </p:nvSpPr>
        <p:spPr/>
        <p:txBody>
          <a:bodyPr/>
          <a:lstStyle/>
          <a:p>
            <a:fld id="{8AACF080-9DDD-4989-B070-1CBD42B065C6}" type="slidenum">
              <a:rPr lang="en-ZA" smtClean="0"/>
              <a:pPr/>
              <a:t>‹#›</a:t>
            </a:fld>
            <a:endParaRPr lang="en-ZA"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1979309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Title Text"/>
          <p:cNvSpPr>
            <a:spLocks noGrp="1"/>
          </p:cNvSpPr>
          <p:nvPr>
            <p:ph type="title"/>
          </p:nvPr>
        </p:nvSpPr>
        <p:spPr>
          <a:xfrm>
            <a:off x="6629400" y="274638"/>
            <a:ext cx="2057400" cy="5851526"/>
          </a:xfrm>
          <a:prstGeom prst="rect">
            <a:avLst/>
          </a:prstGeom>
        </p:spPr>
        <p:txBody>
          <a:bodyPr/>
          <a:lstStyle/>
          <a:p>
            <a:r>
              <a:t>Title Text</a:t>
            </a:r>
          </a:p>
        </p:txBody>
      </p:sp>
      <p:sp>
        <p:nvSpPr>
          <p:cNvPr id="102" name="Body Level One…"/>
          <p:cNvSpPr>
            <a:spLocks noGrp="1"/>
          </p:cNvSpPr>
          <p:nvPr>
            <p:ph type="body" idx="1"/>
          </p:nvPr>
        </p:nvSpPr>
        <p:spPr>
          <a:xfrm>
            <a:off x="457200" y="274638"/>
            <a:ext cx="60198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2494093533"/>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110" name="Title Text"/>
          <p:cNvSpPr>
            <a:spLocks noGrp="1"/>
          </p:cNvSpPr>
          <p:nvPr>
            <p:ph type="title"/>
          </p:nvPr>
        </p:nvSpPr>
        <p:spPr>
          <a:xfrm>
            <a:off x="685800" y="2130425"/>
            <a:ext cx="7772400" cy="1470025"/>
          </a:xfrm>
          <a:prstGeom prst="rect">
            <a:avLst/>
          </a:prstGeom>
        </p:spPr>
        <p:txBody>
          <a:bodyPr/>
          <a:lstStyle/>
          <a:p>
            <a:r>
              <a:t>Title Text</a:t>
            </a:r>
          </a:p>
        </p:txBody>
      </p:sp>
      <p:sp>
        <p:nvSpPr>
          <p:cNvPr id="111" name="Body Level One…"/>
          <p:cNvSpPr>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12"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3562666922"/>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1_Section Header">
    <p:spTree>
      <p:nvGrpSpPr>
        <p:cNvPr id="1" name=""/>
        <p:cNvGrpSpPr/>
        <p:nvPr/>
      </p:nvGrpSpPr>
      <p:grpSpPr>
        <a:xfrm>
          <a:off x="0" y="0"/>
          <a:ext cx="0" cy="0"/>
          <a:chOff x="0" y="0"/>
          <a:chExt cx="0" cy="0"/>
        </a:xfrm>
      </p:grpSpPr>
      <p:sp>
        <p:nvSpPr>
          <p:cNvPr id="128" name="Title Text"/>
          <p:cNvSpPr>
            <a:spLocks noGrp="1"/>
          </p:cNvSpPr>
          <p:nvPr>
            <p:ph type="title"/>
          </p:nvPr>
        </p:nvSpPr>
        <p:spPr>
          <a:xfrm>
            <a:off x="722312" y="4406900"/>
            <a:ext cx="7772401" cy="1362075"/>
          </a:xfrm>
          <a:prstGeom prst="rect">
            <a:avLst/>
          </a:prstGeom>
        </p:spPr>
        <p:txBody>
          <a:bodyPr anchor="t"/>
          <a:lstStyle>
            <a:lvl1pPr algn="l">
              <a:defRPr sz="4000" b="1" cap="all"/>
            </a:lvl1pPr>
          </a:lstStyle>
          <a:p>
            <a:r>
              <a:t>Title Text</a:t>
            </a:r>
          </a:p>
        </p:txBody>
      </p:sp>
      <p:sp>
        <p:nvSpPr>
          <p:cNvPr id="129" name="Body Level One…"/>
          <p:cNvSpPr>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30"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2686868070"/>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1_Two Content">
    <p:spTree>
      <p:nvGrpSpPr>
        <p:cNvPr id="1" name=""/>
        <p:cNvGrpSpPr/>
        <p:nvPr/>
      </p:nvGrpSpPr>
      <p:grpSpPr>
        <a:xfrm>
          <a:off x="0" y="0"/>
          <a:ext cx="0" cy="0"/>
          <a:chOff x="0" y="0"/>
          <a:chExt cx="0" cy="0"/>
        </a:xfrm>
      </p:grpSpPr>
      <p:sp>
        <p:nvSpPr>
          <p:cNvPr id="137" name="Title Text"/>
          <p:cNvSpPr>
            <a:spLocks noGrp="1"/>
          </p:cNvSpPr>
          <p:nvPr>
            <p:ph type="title"/>
          </p:nvPr>
        </p:nvSpPr>
        <p:spPr>
          <a:prstGeom prst="rect">
            <a:avLst/>
          </a:prstGeom>
        </p:spPr>
        <p:txBody>
          <a:bodyPr/>
          <a:lstStyle/>
          <a:p>
            <a:r>
              <a:t>Title Text</a:t>
            </a:r>
          </a:p>
        </p:txBody>
      </p:sp>
      <p:sp>
        <p:nvSpPr>
          <p:cNvPr id="138" name="Body Level One…"/>
          <p:cNvSpPr>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139"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2422081262"/>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1_Comparison">
    <p:spTree>
      <p:nvGrpSpPr>
        <p:cNvPr id="1" name=""/>
        <p:cNvGrpSpPr/>
        <p:nvPr/>
      </p:nvGrpSpPr>
      <p:grpSpPr>
        <a:xfrm>
          <a:off x="0" y="0"/>
          <a:ext cx="0" cy="0"/>
          <a:chOff x="0" y="0"/>
          <a:chExt cx="0" cy="0"/>
        </a:xfrm>
      </p:grpSpPr>
      <p:sp>
        <p:nvSpPr>
          <p:cNvPr id="146" name="Title Text"/>
          <p:cNvSpPr>
            <a:spLocks noGrp="1"/>
          </p:cNvSpPr>
          <p:nvPr>
            <p:ph type="title"/>
          </p:nvPr>
        </p:nvSpPr>
        <p:spPr>
          <a:prstGeom prst="rect">
            <a:avLst/>
          </a:prstGeom>
        </p:spPr>
        <p:txBody>
          <a:bodyPr/>
          <a:lstStyle/>
          <a:p>
            <a:r>
              <a:t>Title Text</a:t>
            </a:r>
          </a:p>
        </p:txBody>
      </p:sp>
      <p:sp>
        <p:nvSpPr>
          <p:cNvPr id="147" name="Body Level One…"/>
          <p:cNvSpPr>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148" name="Text Placeholder 4"/>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149"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3153626629"/>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1_Title Only">
    <p:spTree>
      <p:nvGrpSpPr>
        <p:cNvPr id="1" name=""/>
        <p:cNvGrpSpPr/>
        <p:nvPr/>
      </p:nvGrpSpPr>
      <p:grpSpPr>
        <a:xfrm>
          <a:off x="0" y="0"/>
          <a:ext cx="0" cy="0"/>
          <a:chOff x="0" y="0"/>
          <a:chExt cx="0" cy="0"/>
        </a:xfrm>
      </p:grpSpPr>
      <p:sp>
        <p:nvSpPr>
          <p:cNvPr id="156" name="Title Text"/>
          <p:cNvSpPr>
            <a:spLocks noGrp="1"/>
          </p:cNvSpPr>
          <p:nvPr>
            <p:ph type="title"/>
          </p:nvPr>
        </p:nvSpPr>
        <p:spPr>
          <a:prstGeom prst="rect">
            <a:avLst/>
          </a:prstGeom>
        </p:spPr>
        <p:txBody>
          <a:bodyPr/>
          <a:lstStyle/>
          <a:p>
            <a:r>
              <a:t>Title Text</a:t>
            </a:r>
          </a:p>
        </p:txBody>
      </p:sp>
      <p:sp>
        <p:nvSpPr>
          <p:cNvPr id="157"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1563429716"/>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1_Blank">
    <p:spTree>
      <p:nvGrpSpPr>
        <p:cNvPr id="1" name=""/>
        <p:cNvGrpSpPr/>
        <p:nvPr/>
      </p:nvGrpSpPr>
      <p:grpSpPr>
        <a:xfrm>
          <a:off x="0" y="0"/>
          <a:ext cx="0" cy="0"/>
          <a:chOff x="0" y="0"/>
          <a:chExt cx="0" cy="0"/>
        </a:xfrm>
      </p:grpSpPr>
      <p:sp>
        <p:nvSpPr>
          <p:cNvPr id="164"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75324160"/>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1_Content with Caption">
    <p:spTree>
      <p:nvGrpSpPr>
        <p:cNvPr id="1" name=""/>
        <p:cNvGrpSpPr/>
        <p:nvPr/>
      </p:nvGrpSpPr>
      <p:grpSpPr>
        <a:xfrm>
          <a:off x="0" y="0"/>
          <a:ext cx="0" cy="0"/>
          <a:chOff x="0" y="0"/>
          <a:chExt cx="0" cy="0"/>
        </a:xfrm>
      </p:grpSpPr>
      <p:sp>
        <p:nvSpPr>
          <p:cNvPr id="171" name="Title Text"/>
          <p:cNvSpPr>
            <a:spLocks noGrp="1"/>
          </p:cNvSpPr>
          <p:nvPr>
            <p:ph type="title"/>
          </p:nvPr>
        </p:nvSpPr>
        <p:spPr>
          <a:xfrm>
            <a:off x="457200" y="273050"/>
            <a:ext cx="3008314" cy="1162050"/>
          </a:xfrm>
          <a:prstGeom prst="rect">
            <a:avLst/>
          </a:prstGeom>
        </p:spPr>
        <p:txBody>
          <a:bodyPr anchor="b"/>
          <a:lstStyle>
            <a:lvl1pPr algn="l">
              <a:defRPr sz="2000" b="1"/>
            </a:lvl1pPr>
          </a:lstStyle>
          <a:p>
            <a:r>
              <a:t>Title Text</a:t>
            </a:r>
          </a:p>
        </p:txBody>
      </p:sp>
      <p:sp>
        <p:nvSpPr>
          <p:cNvPr id="172" name="Body Level One…"/>
          <p:cNvSpPr>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73" name="Text Placeholder 3"/>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174"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112591722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83EA74-179A-4FD9-8D0A-671813B3086F}" type="datetime1">
              <a:rPr lang="en-US" smtClean="0">
                <a:solidFill>
                  <a:prstClr val="black">
                    <a:tint val="75000"/>
                  </a:prstClr>
                </a:solidFill>
              </a:rPr>
              <a:pPr/>
              <a:t>6/8/2018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141AAD-BEFD-4EAF-8E39-2542E6CFDE5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7364943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1_Picture with Caption">
    <p:spTree>
      <p:nvGrpSpPr>
        <p:cNvPr id="1" name=""/>
        <p:cNvGrpSpPr/>
        <p:nvPr/>
      </p:nvGrpSpPr>
      <p:grpSpPr>
        <a:xfrm>
          <a:off x="0" y="0"/>
          <a:ext cx="0" cy="0"/>
          <a:chOff x="0" y="0"/>
          <a:chExt cx="0" cy="0"/>
        </a:xfrm>
      </p:grpSpPr>
      <p:sp>
        <p:nvSpPr>
          <p:cNvPr id="181" name="Title Text"/>
          <p:cNvSpPr>
            <a:spLocks noGrp="1"/>
          </p:cNvSpPr>
          <p:nvPr>
            <p:ph type="title"/>
          </p:nvPr>
        </p:nvSpPr>
        <p:spPr>
          <a:xfrm>
            <a:off x="1792288" y="4800600"/>
            <a:ext cx="5486401" cy="566738"/>
          </a:xfrm>
          <a:prstGeom prst="rect">
            <a:avLst/>
          </a:prstGeom>
        </p:spPr>
        <p:txBody>
          <a:bodyPr anchor="b"/>
          <a:lstStyle>
            <a:lvl1pPr algn="l">
              <a:defRPr sz="2000" b="1"/>
            </a:lvl1pPr>
          </a:lstStyle>
          <a:p>
            <a:r>
              <a:t>Title Text</a:t>
            </a:r>
          </a:p>
        </p:txBody>
      </p:sp>
      <p:sp>
        <p:nvSpPr>
          <p:cNvPr id="182" name="Picture Placeholder 2"/>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183" name="Body Level One…"/>
          <p:cNvSpPr>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184"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3862478879"/>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1_Title and Vertical Text">
    <p:spTree>
      <p:nvGrpSpPr>
        <p:cNvPr id="1" name=""/>
        <p:cNvGrpSpPr/>
        <p:nvPr/>
      </p:nvGrpSpPr>
      <p:grpSpPr>
        <a:xfrm>
          <a:off x="0" y="0"/>
          <a:ext cx="0" cy="0"/>
          <a:chOff x="0" y="0"/>
          <a:chExt cx="0" cy="0"/>
        </a:xfrm>
      </p:grpSpPr>
      <p:sp>
        <p:nvSpPr>
          <p:cNvPr id="191" name="Title Text"/>
          <p:cNvSpPr>
            <a:spLocks noGrp="1"/>
          </p:cNvSpPr>
          <p:nvPr>
            <p:ph type="title"/>
          </p:nvPr>
        </p:nvSpPr>
        <p:spPr>
          <a:prstGeom prst="rect">
            <a:avLst/>
          </a:prstGeom>
        </p:spPr>
        <p:txBody>
          <a:bodyPr/>
          <a:lstStyle/>
          <a:p>
            <a:r>
              <a:t>Title Text</a:t>
            </a:r>
          </a:p>
        </p:txBody>
      </p:sp>
      <p:sp>
        <p:nvSpPr>
          <p:cNvPr id="192"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93"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1133582374"/>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1_Vertical Title and Text">
    <p:spTree>
      <p:nvGrpSpPr>
        <p:cNvPr id="1" name=""/>
        <p:cNvGrpSpPr/>
        <p:nvPr/>
      </p:nvGrpSpPr>
      <p:grpSpPr>
        <a:xfrm>
          <a:off x="0" y="0"/>
          <a:ext cx="0" cy="0"/>
          <a:chOff x="0" y="0"/>
          <a:chExt cx="0" cy="0"/>
        </a:xfrm>
      </p:grpSpPr>
      <p:sp>
        <p:nvSpPr>
          <p:cNvPr id="200" name="Title Text"/>
          <p:cNvSpPr>
            <a:spLocks noGrp="1"/>
          </p:cNvSpPr>
          <p:nvPr>
            <p:ph type="title"/>
          </p:nvPr>
        </p:nvSpPr>
        <p:spPr>
          <a:xfrm>
            <a:off x="6629400" y="274638"/>
            <a:ext cx="2057400" cy="5851526"/>
          </a:xfrm>
          <a:prstGeom prst="rect">
            <a:avLst/>
          </a:prstGeom>
        </p:spPr>
        <p:txBody>
          <a:bodyPr/>
          <a:lstStyle/>
          <a:p>
            <a:r>
              <a:t>Title Text</a:t>
            </a:r>
          </a:p>
        </p:txBody>
      </p:sp>
      <p:sp>
        <p:nvSpPr>
          <p:cNvPr id="201" name="Body Level One…"/>
          <p:cNvSpPr>
            <a:spLocks noGrp="1"/>
          </p:cNvSpPr>
          <p:nvPr>
            <p:ph type="body" idx="1"/>
          </p:nvPr>
        </p:nvSpPr>
        <p:spPr>
          <a:xfrm>
            <a:off x="457200" y="274638"/>
            <a:ext cx="60198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02"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3820496317"/>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2_Title Slide">
    <p:spTree>
      <p:nvGrpSpPr>
        <p:cNvPr id="1" name=""/>
        <p:cNvGrpSpPr/>
        <p:nvPr/>
      </p:nvGrpSpPr>
      <p:grpSpPr>
        <a:xfrm>
          <a:off x="0" y="0"/>
          <a:ext cx="0" cy="0"/>
          <a:chOff x="0" y="0"/>
          <a:chExt cx="0" cy="0"/>
        </a:xfrm>
      </p:grpSpPr>
      <p:sp>
        <p:nvSpPr>
          <p:cNvPr id="209" name="Title Text"/>
          <p:cNvSpPr>
            <a:spLocks noGrp="1"/>
          </p:cNvSpPr>
          <p:nvPr>
            <p:ph type="title"/>
          </p:nvPr>
        </p:nvSpPr>
        <p:spPr>
          <a:xfrm>
            <a:off x="685800" y="2130425"/>
            <a:ext cx="7772400" cy="1470025"/>
          </a:xfrm>
          <a:prstGeom prst="rect">
            <a:avLst/>
          </a:prstGeom>
        </p:spPr>
        <p:txBody>
          <a:bodyPr/>
          <a:lstStyle/>
          <a:p>
            <a:r>
              <a:t>Title Text</a:t>
            </a:r>
          </a:p>
        </p:txBody>
      </p:sp>
      <p:sp>
        <p:nvSpPr>
          <p:cNvPr id="210" name="Body Level One…"/>
          <p:cNvSpPr>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211"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1324388878"/>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2_Section Header">
    <p:spTree>
      <p:nvGrpSpPr>
        <p:cNvPr id="1" name=""/>
        <p:cNvGrpSpPr/>
        <p:nvPr/>
      </p:nvGrpSpPr>
      <p:grpSpPr>
        <a:xfrm>
          <a:off x="0" y="0"/>
          <a:ext cx="0" cy="0"/>
          <a:chOff x="0" y="0"/>
          <a:chExt cx="0" cy="0"/>
        </a:xfrm>
      </p:grpSpPr>
      <p:sp>
        <p:nvSpPr>
          <p:cNvPr id="236" name="Title Text"/>
          <p:cNvSpPr>
            <a:spLocks noGrp="1"/>
          </p:cNvSpPr>
          <p:nvPr>
            <p:ph type="title"/>
          </p:nvPr>
        </p:nvSpPr>
        <p:spPr>
          <a:xfrm>
            <a:off x="722312" y="4406900"/>
            <a:ext cx="7772401" cy="1362075"/>
          </a:xfrm>
          <a:prstGeom prst="rect">
            <a:avLst/>
          </a:prstGeom>
        </p:spPr>
        <p:txBody>
          <a:bodyPr anchor="t"/>
          <a:lstStyle>
            <a:lvl1pPr algn="l">
              <a:defRPr sz="4000" b="1" cap="all"/>
            </a:lvl1pPr>
          </a:lstStyle>
          <a:p>
            <a:r>
              <a:t>Title Text</a:t>
            </a:r>
          </a:p>
        </p:txBody>
      </p:sp>
      <p:sp>
        <p:nvSpPr>
          <p:cNvPr id="237" name="Body Level One…"/>
          <p:cNvSpPr>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238"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983240933"/>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2_Two Content">
    <p:spTree>
      <p:nvGrpSpPr>
        <p:cNvPr id="1" name=""/>
        <p:cNvGrpSpPr/>
        <p:nvPr/>
      </p:nvGrpSpPr>
      <p:grpSpPr>
        <a:xfrm>
          <a:off x="0" y="0"/>
          <a:ext cx="0" cy="0"/>
          <a:chOff x="0" y="0"/>
          <a:chExt cx="0" cy="0"/>
        </a:xfrm>
      </p:grpSpPr>
      <p:sp>
        <p:nvSpPr>
          <p:cNvPr id="245" name="Title Text"/>
          <p:cNvSpPr>
            <a:spLocks noGrp="1"/>
          </p:cNvSpPr>
          <p:nvPr>
            <p:ph type="title"/>
          </p:nvPr>
        </p:nvSpPr>
        <p:spPr>
          <a:prstGeom prst="rect">
            <a:avLst/>
          </a:prstGeom>
        </p:spPr>
        <p:txBody>
          <a:bodyPr/>
          <a:lstStyle/>
          <a:p>
            <a:r>
              <a:t>Title Text</a:t>
            </a:r>
          </a:p>
        </p:txBody>
      </p:sp>
      <p:sp>
        <p:nvSpPr>
          <p:cNvPr id="246" name="Body Level One…"/>
          <p:cNvSpPr>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247"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2911897771"/>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2_Comparison">
    <p:spTree>
      <p:nvGrpSpPr>
        <p:cNvPr id="1" name=""/>
        <p:cNvGrpSpPr/>
        <p:nvPr/>
      </p:nvGrpSpPr>
      <p:grpSpPr>
        <a:xfrm>
          <a:off x="0" y="0"/>
          <a:ext cx="0" cy="0"/>
          <a:chOff x="0" y="0"/>
          <a:chExt cx="0" cy="0"/>
        </a:xfrm>
      </p:grpSpPr>
      <p:sp>
        <p:nvSpPr>
          <p:cNvPr id="254" name="Title Text"/>
          <p:cNvSpPr>
            <a:spLocks noGrp="1"/>
          </p:cNvSpPr>
          <p:nvPr>
            <p:ph type="title"/>
          </p:nvPr>
        </p:nvSpPr>
        <p:spPr>
          <a:prstGeom prst="rect">
            <a:avLst/>
          </a:prstGeom>
        </p:spPr>
        <p:txBody>
          <a:bodyPr/>
          <a:lstStyle/>
          <a:p>
            <a:r>
              <a:t>Title Text</a:t>
            </a:r>
          </a:p>
        </p:txBody>
      </p:sp>
      <p:sp>
        <p:nvSpPr>
          <p:cNvPr id="255" name="Body Level One…"/>
          <p:cNvSpPr>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256" name="Text Placeholder 4"/>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257"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883697402"/>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2_Title Only">
    <p:spTree>
      <p:nvGrpSpPr>
        <p:cNvPr id="1" name=""/>
        <p:cNvGrpSpPr/>
        <p:nvPr/>
      </p:nvGrpSpPr>
      <p:grpSpPr>
        <a:xfrm>
          <a:off x="0" y="0"/>
          <a:ext cx="0" cy="0"/>
          <a:chOff x="0" y="0"/>
          <a:chExt cx="0" cy="0"/>
        </a:xfrm>
      </p:grpSpPr>
      <p:sp>
        <p:nvSpPr>
          <p:cNvPr id="264" name="Title Text"/>
          <p:cNvSpPr>
            <a:spLocks noGrp="1"/>
          </p:cNvSpPr>
          <p:nvPr>
            <p:ph type="title"/>
          </p:nvPr>
        </p:nvSpPr>
        <p:spPr>
          <a:prstGeom prst="rect">
            <a:avLst/>
          </a:prstGeom>
        </p:spPr>
        <p:txBody>
          <a:bodyPr/>
          <a:lstStyle/>
          <a:p>
            <a:r>
              <a:t>Title Text</a:t>
            </a:r>
          </a:p>
        </p:txBody>
      </p:sp>
      <p:sp>
        <p:nvSpPr>
          <p:cNvPr id="265"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2689191116"/>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2_Blank">
    <p:spTree>
      <p:nvGrpSpPr>
        <p:cNvPr id="1" name=""/>
        <p:cNvGrpSpPr/>
        <p:nvPr/>
      </p:nvGrpSpPr>
      <p:grpSpPr>
        <a:xfrm>
          <a:off x="0" y="0"/>
          <a:ext cx="0" cy="0"/>
          <a:chOff x="0" y="0"/>
          <a:chExt cx="0" cy="0"/>
        </a:xfrm>
      </p:grpSpPr>
      <p:sp>
        <p:nvSpPr>
          <p:cNvPr id="272"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1542179990"/>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2_Content with Caption">
    <p:spTree>
      <p:nvGrpSpPr>
        <p:cNvPr id="1" name=""/>
        <p:cNvGrpSpPr/>
        <p:nvPr/>
      </p:nvGrpSpPr>
      <p:grpSpPr>
        <a:xfrm>
          <a:off x="0" y="0"/>
          <a:ext cx="0" cy="0"/>
          <a:chOff x="0" y="0"/>
          <a:chExt cx="0" cy="0"/>
        </a:xfrm>
      </p:grpSpPr>
      <p:sp>
        <p:nvSpPr>
          <p:cNvPr id="279" name="Title Text"/>
          <p:cNvSpPr>
            <a:spLocks noGrp="1"/>
          </p:cNvSpPr>
          <p:nvPr>
            <p:ph type="title"/>
          </p:nvPr>
        </p:nvSpPr>
        <p:spPr>
          <a:xfrm>
            <a:off x="457200" y="273050"/>
            <a:ext cx="3008314" cy="1162050"/>
          </a:xfrm>
          <a:prstGeom prst="rect">
            <a:avLst/>
          </a:prstGeom>
        </p:spPr>
        <p:txBody>
          <a:bodyPr anchor="b"/>
          <a:lstStyle>
            <a:lvl1pPr algn="l">
              <a:defRPr sz="2000" b="1"/>
            </a:lvl1pPr>
          </a:lstStyle>
          <a:p>
            <a:r>
              <a:t>Title Text</a:t>
            </a:r>
          </a:p>
        </p:txBody>
      </p:sp>
      <p:sp>
        <p:nvSpPr>
          <p:cNvPr id="280" name="Body Level One…"/>
          <p:cNvSpPr>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81" name="Text Placeholder 3"/>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282"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1215814935"/>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A5AB59-7044-4026-B473-F6BDDF4C40B2}" type="datetime1">
              <a:rPr lang="en-US" smtClean="0">
                <a:solidFill>
                  <a:prstClr val="black">
                    <a:tint val="75000"/>
                  </a:prstClr>
                </a:solidFill>
              </a:rPr>
              <a:pPr/>
              <a:t>6/8/2018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6141AAD-BEFD-4EAF-8E39-2542E6CFDE5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5389196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2_Picture with Caption">
    <p:spTree>
      <p:nvGrpSpPr>
        <p:cNvPr id="1" name=""/>
        <p:cNvGrpSpPr/>
        <p:nvPr/>
      </p:nvGrpSpPr>
      <p:grpSpPr>
        <a:xfrm>
          <a:off x="0" y="0"/>
          <a:ext cx="0" cy="0"/>
          <a:chOff x="0" y="0"/>
          <a:chExt cx="0" cy="0"/>
        </a:xfrm>
      </p:grpSpPr>
      <p:sp>
        <p:nvSpPr>
          <p:cNvPr id="289" name="Title Text"/>
          <p:cNvSpPr>
            <a:spLocks noGrp="1"/>
          </p:cNvSpPr>
          <p:nvPr>
            <p:ph type="title"/>
          </p:nvPr>
        </p:nvSpPr>
        <p:spPr>
          <a:xfrm>
            <a:off x="1792288" y="4800600"/>
            <a:ext cx="5486401" cy="566738"/>
          </a:xfrm>
          <a:prstGeom prst="rect">
            <a:avLst/>
          </a:prstGeom>
        </p:spPr>
        <p:txBody>
          <a:bodyPr anchor="b"/>
          <a:lstStyle>
            <a:lvl1pPr algn="l">
              <a:defRPr sz="2000" b="1"/>
            </a:lvl1pPr>
          </a:lstStyle>
          <a:p>
            <a:r>
              <a:t>Title Text</a:t>
            </a:r>
          </a:p>
        </p:txBody>
      </p:sp>
      <p:sp>
        <p:nvSpPr>
          <p:cNvPr id="290" name="Picture Placeholder 2"/>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291" name="Body Level One…"/>
          <p:cNvSpPr>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292"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958236445"/>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2_Title and Vertical Text">
    <p:spTree>
      <p:nvGrpSpPr>
        <p:cNvPr id="1" name=""/>
        <p:cNvGrpSpPr/>
        <p:nvPr/>
      </p:nvGrpSpPr>
      <p:grpSpPr>
        <a:xfrm>
          <a:off x="0" y="0"/>
          <a:ext cx="0" cy="0"/>
          <a:chOff x="0" y="0"/>
          <a:chExt cx="0" cy="0"/>
        </a:xfrm>
      </p:grpSpPr>
      <p:sp>
        <p:nvSpPr>
          <p:cNvPr id="299" name="Title Text"/>
          <p:cNvSpPr>
            <a:spLocks noGrp="1"/>
          </p:cNvSpPr>
          <p:nvPr>
            <p:ph type="title"/>
          </p:nvPr>
        </p:nvSpPr>
        <p:spPr>
          <a:prstGeom prst="rect">
            <a:avLst/>
          </a:prstGeom>
        </p:spPr>
        <p:txBody>
          <a:bodyPr/>
          <a:lstStyle/>
          <a:p>
            <a:r>
              <a:t>Title Text</a:t>
            </a:r>
          </a:p>
        </p:txBody>
      </p:sp>
      <p:sp>
        <p:nvSpPr>
          <p:cNvPr id="300"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01"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2718910949"/>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2_Vertical Title and Text">
    <p:spTree>
      <p:nvGrpSpPr>
        <p:cNvPr id="1" name=""/>
        <p:cNvGrpSpPr/>
        <p:nvPr/>
      </p:nvGrpSpPr>
      <p:grpSpPr>
        <a:xfrm>
          <a:off x="0" y="0"/>
          <a:ext cx="0" cy="0"/>
          <a:chOff x="0" y="0"/>
          <a:chExt cx="0" cy="0"/>
        </a:xfrm>
      </p:grpSpPr>
      <p:sp>
        <p:nvSpPr>
          <p:cNvPr id="308" name="Title Text"/>
          <p:cNvSpPr>
            <a:spLocks noGrp="1"/>
          </p:cNvSpPr>
          <p:nvPr>
            <p:ph type="title"/>
          </p:nvPr>
        </p:nvSpPr>
        <p:spPr>
          <a:xfrm>
            <a:off x="6629400" y="274638"/>
            <a:ext cx="2057400" cy="5851526"/>
          </a:xfrm>
          <a:prstGeom prst="rect">
            <a:avLst/>
          </a:prstGeom>
        </p:spPr>
        <p:txBody>
          <a:bodyPr/>
          <a:lstStyle/>
          <a:p>
            <a:r>
              <a:t>Title Text</a:t>
            </a:r>
          </a:p>
        </p:txBody>
      </p:sp>
      <p:sp>
        <p:nvSpPr>
          <p:cNvPr id="309" name="Body Level One…"/>
          <p:cNvSpPr>
            <a:spLocks noGrp="1"/>
          </p:cNvSpPr>
          <p:nvPr>
            <p:ph type="body" idx="1"/>
          </p:nvPr>
        </p:nvSpPr>
        <p:spPr>
          <a:xfrm>
            <a:off x="457200" y="274638"/>
            <a:ext cx="60198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10"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2476552243"/>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3_Title Slide">
    <p:spTree>
      <p:nvGrpSpPr>
        <p:cNvPr id="1" name=""/>
        <p:cNvGrpSpPr/>
        <p:nvPr/>
      </p:nvGrpSpPr>
      <p:grpSpPr>
        <a:xfrm>
          <a:off x="0" y="0"/>
          <a:ext cx="0" cy="0"/>
          <a:chOff x="0" y="0"/>
          <a:chExt cx="0" cy="0"/>
        </a:xfrm>
      </p:grpSpPr>
      <p:sp>
        <p:nvSpPr>
          <p:cNvPr id="317" name="Title Text"/>
          <p:cNvSpPr>
            <a:spLocks noGrp="1"/>
          </p:cNvSpPr>
          <p:nvPr>
            <p:ph type="title"/>
          </p:nvPr>
        </p:nvSpPr>
        <p:spPr>
          <a:xfrm>
            <a:off x="685800" y="2130425"/>
            <a:ext cx="7772400" cy="1470025"/>
          </a:xfrm>
          <a:prstGeom prst="rect">
            <a:avLst/>
          </a:prstGeom>
        </p:spPr>
        <p:txBody>
          <a:bodyPr/>
          <a:lstStyle/>
          <a:p>
            <a:r>
              <a:t>Title Text</a:t>
            </a:r>
          </a:p>
        </p:txBody>
      </p:sp>
      <p:sp>
        <p:nvSpPr>
          <p:cNvPr id="318" name="Body Level One…"/>
          <p:cNvSpPr>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9"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3412319807"/>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sp>
        <p:nvSpPr>
          <p:cNvPr id="326" name="Title Text"/>
          <p:cNvSpPr>
            <a:spLocks noGrp="1"/>
          </p:cNvSpPr>
          <p:nvPr>
            <p:ph type="title"/>
          </p:nvPr>
        </p:nvSpPr>
        <p:spPr>
          <a:prstGeom prst="rect">
            <a:avLst/>
          </a:prstGeom>
        </p:spPr>
        <p:txBody>
          <a:bodyPr/>
          <a:lstStyle/>
          <a:p>
            <a:r>
              <a:t>Title Text</a:t>
            </a:r>
          </a:p>
        </p:txBody>
      </p:sp>
      <p:sp>
        <p:nvSpPr>
          <p:cNvPr id="327"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28"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894908273"/>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3_Section Header">
    <p:spTree>
      <p:nvGrpSpPr>
        <p:cNvPr id="1" name=""/>
        <p:cNvGrpSpPr/>
        <p:nvPr/>
      </p:nvGrpSpPr>
      <p:grpSpPr>
        <a:xfrm>
          <a:off x="0" y="0"/>
          <a:ext cx="0" cy="0"/>
          <a:chOff x="0" y="0"/>
          <a:chExt cx="0" cy="0"/>
        </a:xfrm>
      </p:grpSpPr>
      <p:sp>
        <p:nvSpPr>
          <p:cNvPr id="335" name="Title Text"/>
          <p:cNvSpPr>
            <a:spLocks noGrp="1"/>
          </p:cNvSpPr>
          <p:nvPr>
            <p:ph type="title"/>
          </p:nvPr>
        </p:nvSpPr>
        <p:spPr>
          <a:xfrm>
            <a:off x="722312" y="4406900"/>
            <a:ext cx="7772401" cy="1362075"/>
          </a:xfrm>
          <a:prstGeom prst="rect">
            <a:avLst/>
          </a:prstGeom>
        </p:spPr>
        <p:txBody>
          <a:bodyPr anchor="t"/>
          <a:lstStyle>
            <a:lvl1pPr algn="l">
              <a:defRPr sz="4000" b="1" cap="all"/>
            </a:lvl1pPr>
          </a:lstStyle>
          <a:p>
            <a:r>
              <a:t>Title Text</a:t>
            </a:r>
          </a:p>
        </p:txBody>
      </p:sp>
      <p:sp>
        <p:nvSpPr>
          <p:cNvPr id="336" name="Body Level One…"/>
          <p:cNvSpPr>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37"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1424521313"/>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3_Two Content">
    <p:spTree>
      <p:nvGrpSpPr>
        <p:cNvPr id="1" name=""/>
        <p:cNvGrpSpPr/>
        <p:nvPr/>
      </p:nvGrpSpPr>
      <p:grpSpPr>
        <a:xfrm>
          <a:off x="0" y="0"/>
          <a:ext cx="0" cy="0"/>
          <a:chOff x="0" y="0"/>
          <a:chExt cx="0" cy="0"/>
        </a:xfrm>
      </p:grpSpPr>
      <p:sp>
        <p:nvSpPr>
          <p:cNvPr id="344" name="Title Text"/>
          <p:cNvSpPr>
            <a:spLocks noGrp="1"/>
          </p:cNvSpPr>
          <p:nvPr>
            <p:ph type="title"/>
          </p:nvPr>
        </p:nvSpPr>
        <p:spPr>
          <a:prstGeom prst="rect">
            <a:avLst/>
          </a:prstGeom>
        </p:spPr>
        <p:txBody>
          <a:bodyPr/>
          <a:lstStyle/>
          <a:p>
            <a:r>
              <a:t>Title Text</a:t>
            </a:r>
          </a:p>
        </p:txBody>
      </p:sp>
      <p:sp>
        <p:nvSpPr>
          <p:cNvPr id="345" name="Body Level One…"/>
          <p:cNvSpPr>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346"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487953319"/>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3_Comparison">
    <p:spTree>
      <p:nvGrpSpPr>
        <p:cNvPr id="1" name=""/>
        <p:cNvGrpSpPr/>
        <p:nvPr/>
      </p:nvGrpSpPr>
      <p:grpSpPr>
        <a:xfrm>
          <a:off x="0" y="0"/>
          <a:ext cx="0" cy="0"/>
          <a:chOff x="0" y="0"/>
          <a:chExt cx="0" cy="0"/>
        </a:xfrm>
      </p:grpSpPr>
      <p:sp>
        <p:nvSpPr>
          <p:cNvPr id="353" name="Title Text"/>
          <p:cNvSpPr>
            <a:spLocks noGrp="1"/>
          </p:cNvSpPr>
          <p:nvPr>
            <p:ph type="title"/>
          </p:nvPr>
        </p:nvSpPr>
        <p:spPr>
          <a:prstGeom prst="rect">
            <a:avLst/>
          </a:prstGeom>
        </p:spPr>
        <p:txBody>
          <a:bodyPr/>
          <a:lstStyle/>
          <a:p>
            <a:r>
              <a:t>Title Text</a:t>
            </a:r>
          </a:p>
        </p:txBody>
      </p:sp>
      <p:sp>
        <p:nvSpPr>
          <p:cNvPr id="354" name="Body Level One…"/>
          <p:cNvSpPr>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355" name="Text Placeholder 4"/>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356"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234040095"/>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3_Title Only">
    <p:spTree>
      <p:nvGrpSpPr>
        <p:cNvPr id="1" name=""/>
        <p:cNvGrpSpPr/>
        <p:nvPr/>
      </p:nvGrpSpPr>
      <p:grpSpPr>
        <a:xfrm>
          <a:off x="0" y="0"/>
          <a:ext cx="0" cy="0"/>
          <a:chOff x="0" y="0"/>
          <a:chExt cx="0" cy="0"/>
        </a:xfrm>
      </p:grpSpPr>
      <p:sp>
        <p:nvSpPr>
          <p:cNvPr id="363" name="Title Text"/>
          <p:cNvSpPr>
            <a:spLocks noGrp="1"/>
          </p:cNvSpPr>
          <p:nvPr>
            <p:ph type="title"/>
          </p:nvPr>
        </p:nvSpPr>
        <p:spPr>
          <a:prstGeom prst="rect">
            <a:avLst/>
          </a:prstGeom>
        </p:spPr>
        <p:txBody>
          <a:bodyPr/>
          <a:lstStyle/>
          <a:p>
            <a:r>
              <a:t>Title Text</a:t>
            </a:r>
          </a:p>
        </p:txBody>
      </p:sp>
      <p:sp>
        <p:nvSpPr>
          <p:cNvPr id="364"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4028046836"/>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3_Blank">
    <p:spTree>
      <p:nvGrpSpPr>
        <p:cNvPr id="1" name=""/>
        <p:cNvGrpSpPr/>
        <p:nvPr/>
      </p:nvGrpSpPr>
      <p:grpSpPr>
        <a:xfrm>
          <a:off x="0" y="0"/>
          <a:ext cx="0" cy="0"/>
          <a:chOff x="0" y="0"/>
          <a:chExt cx="0" cy="0"/>
        </a:xfrm>
      </p:grpSpPr>
      <p:sp>
        <p:nvSpPr>
          <p:cNvPr id="371"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1020177640"/>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286677C-2D6F-4189-8F60-47BCF981600E}" type="datetime1">
              <a:rPr lang="en-US" smtClean="0">
                <a:solidFill>
                  <a:prstClr val="black">
                    <a:tint val="75000"/>
                  </a:prstClr>
                </a:solidFill>
              </a:rPr>
              <a:pPr/>
              <a:t>6/8/2018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6141AAD-BEFD-4EAF-8E39-2542E6CFDE5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9230788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3_Content with Caption">
    <p:spTree>
      <p:nvGrpSpPr>
        <p:cNvPr id="1" name=""/>
        <p:cNvGrpSpPr/>
        <p:nvPr/>
      </p:nvGrpSpPr>
      <p:grpSpPr>
        <a:xfrm>
          <a:off x="0" y="0"/>
          <a:ext cx="0" cy="0"/>
          <a:chOff x="0" y="0"/>
          <a:chExt cx="0" cy="0"/>
        </a:xfrm>
      </p:grpSpPr>
      <p:sp>
        <p:nvSpPr>
          <p:cNvPr id="378" name="Title Text"/>
          <p:cNvSpPr>
            <a:spLocks noGrp="1"/>
          </p:cNvSpPr>
          <p:nvPr>
            <p:ph type="title"/>
          </p:nvPr>
        </p:nvSpPr>
        <p:spPr>
          <a:xfrm>
            <a:off x="457200" y="273050"/>
            <a:ext cx="3008314" cy="1162050"/>
          </a:xfrm>
          <a:prstGeom prst="rect">
            <a:avLst/>
          </a:prstGeom>
        </p:spPr>
        <p:txBody>
          <a:bodyPr anchor="b"/>
          <a:lstStyle>
            <a:lvl1pPr algn="l">
              <a:defRPr sz="2000" b="1"/>
            </a:lvl1pPr>
          </a:lstStyle>
          <a:p>
            <a:r>
              <a:t>Title Text</a:t>
            </a:r>
          </a:p>
        </p:txBody>
      </p:sp>
      <p:sp>
        <p:nvSpPr>
          <p:cNvPr id="379" name="Body Level One…"/>
          <p:cNvSpPr>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80" name="Text Placeholder 3"/>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381"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1449894734"/>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3_Picture with Caption">
    <p:spTree>
      <p:nvGrpSpPr>
        <p:cNvPr id="1" name=""/>
        <p:cNvGrpSpPr/>
        <p:nvPr/>
      </p:nvGrpSpPr>
      <p:grpSpPr>
        <a:xfrm>
          <a:off x="0" y="0"/>
          <a:ext cx="0" cy="0"/>
          <a:chOff x="0" y="0"/>
          <a:chExt cx="0" cy="0"/>
        </a:xfrm>
      </p:grpSpPr>
      <p:sp>
        <p:nvSpPr>
          <p:cNvPr id="388" name="Title Text"/>
          <p:cNvSpPr>
            <a:spLocks noGrp="1"/>
          </p:cNvSpPr>
          <p:nvPr>
            <p:ph type="title"/>
          </p:nvPr>
        </p:nvSpPr>
        <p:spPr>
          <a:xfrm>
            <a:off x="1792288" y="4800600"/>
            <a:ext cx="5486401" cy="566738"/>
          </a:xfrm>
          <a:prstGeom prst="rect">
            <a:avLst/>
          </a:prstGeom>
        </p:spPr>
        <p:txBody>
          <a:bodyPr anchor="b"/>
          <a:lstStyle>
            <a:lvl1pPr algn="l">
              <a:defRPr sz="2000" b="1"/>
            </a:lvl1pPr>
          </a:lstStyle>
          <a:p>
            <a:r>
              <a:t>Title Text</a:t>
            </a:r>
          </a:p>
        </p:txBody>
      </p:sp>
      <p:sp>
        <p:nvSpPr>
          <p:cNvPr id="389" name="Picture Placeholder 2"/>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390" name="Body Level One…"/>
          <p:cNvSpPr>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391"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1034221954"/>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3_Title and Vertical Text">
    <p:spTree>
      <p:nvGrpSpPr>
        <p:cNvPr id="1" name=""/>
        <p:cNvGrpSpPr/>
        <p:nvPr/>
      </p:nvGrpSpPr>
      <p:grpSpPr>
        <a:xfrm>
          <a:off x="0" y="0"/>
          <a:ext cx="0" cy="0"/>
          <a:chOff x="0" y="0"/>
          <a:chExt cx="0" cy="0"/>
        </a:xfrm>
      </p:grpSpPr>
      <p:sp>
        <p:nvSpPr>
          <p:cNvPr id="398" name="Title Text"/>
          <p:cNvSpPr>
            <a:spLocks noGrp="1"/>
          </p:cNvSpPr>
          <p:nvPr>
            <p:ph type="title"/>
          </p:nvPr>
        </p:nvSpPr>
        <p:spPr>
          <a:prstGeom prst="rect">
            <a:avLst/>
          </a:prstGeom>
        </p:spPr>
        <p:txBody>
          <a:bodyPr/>
          <a:lstStyle/>
          <a:p>
            <a:r>
              <a:t>Title Text</a:t>
            </a:r>
          </a:p>
        </p:txBody>
      </p:sp>
      <p:sp>
        <p:nvSpPr>
          <p:cNvPr id="399"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0"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3697169578"/>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3_Vertical Title and Text">
    <p:spTree>
      <p:nvGrpSpPr>
        <p:cNvPr id="1" name=""/>
        <p:cNvGrpSpPr/>
        <p:nvPr/>
      </p:nvGrpSpPr>
      <p:grpSpPr>
        <a:xfrm>
          <a:off x="0" y="0"/>
          <a:ext cx="0" cy="0"/>
          <a:chOff x="0" y="0"/>
          <a:chExt cx="0" cy="0"/>
        </a:xfrm>
      </p:grpSpPr>
      <p:sp>
        <p:nvSpPr>
          <p:cNvPr id="407" name="Title Text"/>
          <p:cNvSpPr>
            <a:spLocks noGrp="1"/>
          </p:cNvSpPr>
          <p:nvPr>
            <p:ph type="title"/>
          </p:nvPr>
        </p:nvSpPr>
        <p:spPr>
          <a:xfrm>
            <a:off x="6629400" y="274638"/>
            <a:ext cx="2057400" cy="5851526"/>
          </a:xfrm>
          <a:prstGeom prst="rect">
            <a:avLst/>
          </a:prstGeom>
        </p:spPr>
        <p:txBody>
          <a:bodyPr/>
          <a:lstStyle/>
          <a:p>
            <a:r>
              <a:t>Title Text</a:t>
            </a:r>
          </a:p>
        </p:txBody>
      </p:sp>
      <p:sp>
        <p:nvSpPr>
          <p:cNvPr id="408" name="Body Level One…"/>
          <p:cNvSpPr>
            <a:spLocks noGrp="1"/>
          </p:cNvSpPr>
          <p:nvPr>
            <p:ph type="body" idx="1"/>
          </p:nvPr>
        </p:nvSpPr>
        <p:spPr>
          <a:xfrm>
            <a:off x="457200" y="274638"/>
            <a:ext cx="60198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9"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2592403669"/>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4_Title Slide">
    <p:spTree>
      <p:nvGrpSpPr>
        <p:cNvPr id="1" name=""/>
        <p:cNvGrpSpPr/>
        <p:nvPr/>
      </p:nvGrpSpPr>
      <p:grpSpPr>
        <a:xfrm>
          <a:off x="0" y="0"/>
          <a:ext cx="0" cy="0"/>
          <a:chOff x="0" y="0"/>
          <a:chExt cx="0" cy="0"/>
        </a:xfrm>
      </p:grpSpPr>
      <p:sp>
        <p:nvSpPr>
          <p:cNvPr id="416" name="Title Text"/>
          <p:cNvSpPr>
            <a:spLocks noGrp="1"/>
          </p:cNvSpPr>
          <p:nvPr>
            <p:ph type="title"/>
          </p:nvPr>
        </p:nvSpPr>
        <p:spPr>
          <a:xfrm>
            <a:off x="685800" y="2130425"/>
            <a:ext cx="7772400" cy="1470025"/>
          </a:xfrm>
          <a:prstGeom prst="rect">
            <a:avLst/>
          </a:prstGeom>
        </p:spPr>
        <p:txBody>
          <a:bodyPr/>
          <a:lstStyle/>
          <a:p>
            <a:r>
              <a:t>Title Text</a:t>
            </a:r>
          </a:p>
        </p:txBody>
      </p:sp>
      <p:sp>
        <p:nvSpPr>
          <p:cNvPr id="417" name="Body Level One…"/>
          <p:cNvSpPr>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418"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1524590247"/>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2_Title and Content">
    <p:spTree>
      <p:nvGrpSpPr>
        <p:cNvPr id="1" name=""/>
        <p:cNvGrpSpPr/>
        <p:nvPr/>
      </p:nvGrpSpPr>
      <p:grpSpPr>
        <a:xfrm>
          <a:off x="0" y="0"/>
          <a:ext cx="0" cy="0"/>
          <a:chOff x="0" y="0"/>
          <a:chExt cx="0" cy="0"/>
        </a:xfrm>
      </p:grpSpPr>
      <p:sp>
        <p:nvSpPr>
          <p:cNvPr id="425" name="Title Text"/>
          <p:cNvSpPr>
            <a:spLocks noGrp="1"/>
          </p:cNvSpPr>
          <p:nvPr>
            <p:ph type="title"/>
          </p:nvPr>
        </p:nvSpPr>
        <p:spPr>
          <a:prstGeom prst="rect">
            <a:avLst/>
          </a:prstGeom>
        </p:spPr>
        <p:txBody>
          <a:bodyPr/>
          <a:lstStyle/>
          <a:p>
            <a:r>
              <a:t>Title Text</a:t>
            </a:r>
          </a:p>
        </p:txBody>
      </p:sp>
      <p:sp>
        <p:nvSpPr>
          <p:cNvPr id="426"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27"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3666377612"/>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4_Section Header">
    <p:spTree>
      <p:nvGrpSpPr>
        <p:cNvPr id="1" name=""/>
        <p:cNvGrpSpPr/>
        <p:nvPr/>
      </p:nvGrpSpPr>
      <p:grpSpPr>
        <a:xfrm>
          <a:off x="0" y="0"/>
          <a:ext cx="0" cy="0"/>
          <a:chOff x="0" y="0"/>
          <a:chExt cx="0" cy="0"/>
        </a:xfrm>
      </p:grpSpPr>
      <p:sp>
        <p:nvSpPr>
          <p:cNvPr id="434" name="Title Text"/>
          <p:cNvSpPr>
            <a:spLocks noGrp="1"/>
          </p:cNvSpPr>
          <p:nvPr>
            <p:ph type="title"/>
          </p:nvPr>
        </p:nvSpPr>
        <p:spPr>
          <a:xfrm>
            <a:off x="722312" y="4406900"/>
            <a:ext cx="7772401" cy="1362075"/>
          </a:xfrm>
          <a:prstGeom prst="rect">
            <a:avLst/>
          </a:prstGeom>
        </p:spPr>
        <p:txBody>
          <a:bodyPr anchor="t"/>
          <a:lstStyle>
            <a:lvl1pPr algn="l">
              <a:defRPr sz="4000" b="1" cap="all"/>
            </a:lvl1pPr>
          </a:lstStyle>
          <a:p>
            <a:r>
              <a:t>Title Text</a:t>
            </a:r>
          </a:p>
        </p:txBody>
      </p:sp>
      <p:sp>
        <p:nvSpPr>
          <p:cNvPr id="435" name="Body Level One…"/>
          <p:cNvSpPr>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436"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1806155563"/>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tx">
  <p:cSld name="4_Two Content">
    <p:spTree>
      <p:nvGrpSpPr>
        <p:cNvPr id="1" name=""/>
        <p:cNvGrpSpPr/>
        <p:nvPr/>
      </p:nvGrpSpPr>
      <p:grpSpPr>
        <a:xfrm>
          <a:off x="0" y="0"/>
          <a:ext cx="0" cy="0"/>
          <a:chOff x="0" y="0"/>
          <a:chExt cx="0" cy="0"/>
        </a:xfrm>
      </p:grpSpPr>
      <p:sp>
        <p:nvSpPr>
          <p:cNvPr id="443" name="Title Text"/>
          <p:cNvSpPr>
            <a:spLocks noGrp="1"/>
          </p:cNvSpPr>
          <p:nvPr>
            <p:ph type="title"/>
          </p:nvPr>
        </p:nvSpPr>
        <p:spPr>
          <a:prstGeom prst="rect">
            <a:avLst/>
          </a:prstGeom>
        </p:spPr>
        <p:txBody>
          <a:bodyPr/>
          <a:lstStyle/>
          <a:p>
            <a:r>
              <a:t>Title Text</a:t>
            </a:r>
          </a:p>
        </p:txBody>
      </p:sp>
      <p:sp>
        <p:nvSpPr>
          <p:cNvPr id="444" name="Body Level One…"/>
          <p:cNvSpPr>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45"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3993970628"/>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tx">
  <p:cSld name="4_Comparison">
    <p:spTree>
      <p:nvGrpSpPr>
        <p:cNvPr id="1" name=""/>
        <p:cNvGrpSpPr/>
        <p:nvPr/>
      </p:nvGrpSpPr>
      <p:grpSpPr>
        <a:xfrm>
          <a:off x="0" y="0"/>
          <a:ext cx="0" cy="0"/>
          <a:chOff x="0" y="0"/>
          <a:chExt cx="0" cy="0"/>
        </a:xfrm>
      </p:grpSpPr>
      <p:sp>
        <p:nvSpPr>
          <p:cNvPr id="452" name="Title Text"/>
          <p:cNvSpPr>
            <a:spLocks noGrp="1"/>
          </p:cNvSpPr>
          <p:nvPr>
            <p:ph type="title"/>
          </p:nvPr>
        </p:nvSpPr>
        <p:spPr>
          <a:prstGeom prst="rect">
            <a:avLst/>
          </a:prstGeom>
        </p:spPr>
        <p:txBody>
          <a:bodyPr/>
          <a:lstStyle/>
          <a:p>
            <a:r>
              <a:t>Title Text</a:t>
            </a:r>
          </a:p>
        </p:txBody>
      </p:sp>
      <p:sp>
        <p:nvSpPr>
          <p:cNvPr id="453" name="Body Level One…"/>
          <p:cNvSpPr>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54" name="Text Placeholder 4"/>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455"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3524368097"/>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tx">
  <p:cSld name="4_Title Only">
    <p:spTree>
      <p:nvGrpSpPr>
        <p:cNvPr id="1" name=""/>
        <p:cNvGrpSpPr/>
        <p:nvPr/>
      </p:nvGrpSpPr>
      <p:grpSpPr>
        <a:xfrm>
          <a:off x="0" y="0"/>
          <a:ext cx="0" cy="0"/>
          <a:chOff x="0" y="0"/>
          <a:chExt cx="0" cy="0"/>
        </a:xfrm>
      </p:grpSpPr>
      <p:sp>
        <p:nvSpPr>
          <p:cNvPr id="462" name="Title Text"/>
          <p:cNvSpPr>
            <a:spLocks noGrp="1"/>
          </p:cNvSpPr>
          <p:nvPr>
            <p:ph type="title"/>
          </p:nvPr>
        </p:nvSpPr>
        <p:spPr>
          <a:prstGeom prst="rect">
            <a:avLst/>
          </a:prstGeom>
        </p:spPr>
        <p:txBody>
          <a:bodyPr/>
          <a:lstStyle/>
          <a:p>
            <a:r>
              <a:t>Title Text</a:t>
            </a:r>
          </a:p>
        </p:txBody>
      </p:sp>
      <p:sp>
        <p:nvSpPr>
          <p:cNvPr id="463"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2588409112"/>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6D2760-04ED-46CD-BBF7-4B25E1744325}" type="datetime1">
              <a:rPr lang="en-US" smtClean="0">
                <a:solidFill>
                  <a:prstClr val="black">
                    <a:tint val="75000"/>
                  </a:prstClr>
                </a:solidFill>
              </a:rPr>
              <a:pPr/>
              <a:t>6/8/2018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6141AAD-BEFD-4EAF-8E39-2542E6CFDE5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3750831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4_Blank">
    <p:spTree>
      <p:nvGrpSpPr>
        <p:cNvPr id="1" name=""/>
        <p:cNvGrpSpPr/>
        <p:nvPr/>
      </p:nvGrpSpPr>
      <p:grpSpPr>
        <a:xfrm>
          <a:off x="0" y="0"/>
          <a:ext cx="0" cy="0"/>
          <a:chOff x="0" y="0"/>
          <a:chExt cx="0" cy="0"/>
        </a:xfrm>
      </p:grpSpPr>
      <p:sp>
        <p:nvSpPr>
          <p:cNvPr id="470"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3284378410"/>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type="tx">
  <p:cSld name="4_Content with Caption">
    <p:spTree>
      <p:nvGrpSpPr>
        <p:cNvPr id="1" name=""/>
        <p:cNvGrpSpPr/>
        <p:nvPr/>
      </p:nvGrpSpPr>
      <p:grpSpPr>
        <a:xfrm>
          <a:off x="0" y="0"/>
          <a:ext cx="0" cy="0"/>
          <a:chOff x="0" y="0"/>
          <a:chExt cx="0" cy="0"/>
        </a:xfrm>
      </p:grpSpPr>
      <p:sp>
        <p:nvSpPr>
          <p:cNvPr id="477" name="Title Text"/>
          <p:cNvSpPr>
            <a:spLocks noGrp="1"/>
          </p:cNvSpPr>
          <p:nvPr>
            <p:ph type="title"/>
          </p:nvPr>
        </p:nvSpPr>
        <p:spPr>
          <a:xfrm>
            <a:off x="457200" y="273050"/>
            <a:ext cx="3008314" cy="1162050"/>
          </a:xfrm>
          <a:prstGeom prst="rect">
            <a:avLst/>
          </a:prstGeom>
        </p:spPr>
        <p:txBody>
          <a:bodyPr anchor="b"/>
          <a:lstStyle>
            <a:lvl1pPr algn="l">
              <a:defRPr sz="2000" b="1"/>
            </a:lvl1pPr>
          </a:lstStyle>
          <a:p>
            <a:r>
              <a:t>Title Text</a:t>
            </a:r>
          </a:p>
        </p:txBody>
      </p:sp>
      <p:sp>
        <p:nvSpPr>
          <p:cNvPr id="478" name="Body Level One…"/>
          <p:cNvSpPr>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79" name="Text Placeholder 3"/>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480"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2157132497"/>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type="tx">
  <p:cSld name="4_Picture with Caption">
    <p:spTree>
      <p:nvGrpSpPr>
        <p:cNvPr id="1" name=""/>
        <p:cNvGrpSpPr/>
        <p:nvPr/>
      </p:nvGrpSpPr>
      <p:grpSpPr>
        <a:xfrm>
          <a:off x="0" y="0"/>
          <a:ext cx="0" cy="0"/>
          <a:chOff x="0" y="0"/>
          <a:chExt cx="0" cy="0"/>
        </a:xfrm>
      </p:grpSpPr>
      <p:sp>
        <p:nvSpPr>
          <p:cNvPr id="487" name="Title Text"/>
          <p:cNvSpPr>
            <a:spLocks noGrp="1"/>
          </p:cNvSpPr>
          <p:nvPr>
            <p:ph type="title"/>
          </p:nvPr>
        </p:nvSpPr>
        <p:spPr>
          <a:xfrm>
            <a:off x="1792288" y="4800600"/>
            <a:ext cx="5486401" cy="566738"/>
          </a:xfrm>
          <a:prstGeom prst="rect">
            <a:avLst/>
          </a:prstGeom>
        </p:spPr>
        <p:txBody>
          <a:bodyPr anchor="b"/>
          <a:lstStyle>
            <a:lvl1pPr algn="l">
              <a:defRPr sz="2000" b="1"/>
            </a:lvl1pPr>
          </a:lstStyle>
          <a:p>
            <a:r>
              <a:t>Title Text</a:t>
            </a:r>
          </a:p>
        </p:txBody>
      </p:sp>
      <p:sp>
        <p:nvSpPr>
          <p:cNvPr id="488" name="Picture Placeholder 2"/>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489" name="Body Level One…"/>
          <p:cNvSpPr>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490"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3824943859"/>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type="tx">
  <p:cSld name="4_Title and Vertical Text">
    <p:spTree>
      <p:nvGrpSpPr>
        <p:cNvPr id="1" name=""/>
        <p:cNvGrpSpPr/>
        <p:nvPr/>
      </p:nvGrpSpPr>
      <p:grpSpPr>
        <a:xfrm>
          <a:off x="0" y="0"/>
          <a:ext cx="0" cy="0"/>
          <a:chOff x="0" y="0"/>
          <a:chExt cx="0" cy="0"/>
        </a:xfrm>
      </p:grpSpPr>
      <p:sp>
        <p:nvSpPr>
          <p:cNvPr id="497" name="Title Text"/>
          <p:cNvSpPr>
            <a:spLocks noGrp="1"/>
          </p:cNvSpPr>
          <p:nvPr>
            <p:ph type="title"/>
          </p:nvPr>
        </p:nvSpPr>
        <p:spPr>
          <a:prstGeom prst="rect">
            <a:avLst/>
          </a:prstGeom>
        </p:spPr>
        <p:txBody>
          <a:bodyPr/>
          <a:lstStyle/>
          <a:p>
            <a:r>
              <a:t>Title Text</a:t>
            </a:r>
          </a:p>
        </p:txBody>
      </p:sp>
      <p:sp>
        <p:nvSpPr>
          <p:cNvPr id="498"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99"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766927383"/>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type="tx">
  <p:cSld name="4_Vertical Title and Text">
    <p:spTree>
      <p:nvGrpSpPr>
        <p:cNvPr id="1" name=""/>
        <p:cNvGrpSpPr/>
        <p:nvPr/>
      </p:nvGrpSpPr>
      <p:grpSpPr>
        <a:xfrm>
          <a:off x="0" y="0"/>
          <a:ext cx="0" cy="0"/>
          <a:chOff x="0" y="0"/>
          <a:chExt cx="0" cy="0"/>
        </a:xfrm>
      </p:grpSpPr>
      <p:sp>
        <p:nvSpPr>
          <p:cNvPr id="506" name="Title Text"/>
          <p:cNvSpPr>
            <a:spLocks noGrp="1"/>
          </p:cNvSpPr>
          <p:nvPr>
            <p:ph type="title"/>
          </p:nvPr>
        </p:nvSpPr>
        <p:spPr>
          <a:xfrm>
            <a:off x="6629400" y="274638"/>
            <a:ext cx="2057400" cy="5851526"/>
          </a:xfrm>
          <a:prstGeom prst="rect">
            <a:avLst/>
          </a:prstGeom>
        </p:spPr>
        <p:txBody>
          <a:bodyPr/>
          <a:lstStyle/>
          <a:p>
            <a:r>
              <a:t>Title Text</a:t>
            </a:r>
          </a:p>
        </p:txBody>
      </p:sp>
      <p:sp>
        <p:nvSpPr>
          <p:cNvPr id="507" name="Body Level One…"/>
          <p:cNvSpPr>
            <a:spLocks noGrp="1"/>
          </p:cNvSpPr>
          <p:nvPr>
            <p:ph type="body" idx="1"/>
          </p:nvPr>
        </p:nvSpPr>
        <p:spPr>
          <a:xfrm>
            <a:off x="457200" y="274638"/>
            <a:ext cx="60198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08"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1963986926"/>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type="tx">
  <p:cSld name="5_Title Slide">
    <p:spTree>
      <p:nvGrpSpPr>
        <p:cNvPr id="1" name=""/>
        <p:cNvGrpSpPr/>
        <p:nvPr/>
      </p:nvGrpSpPr>
      <p:grpSpPr>
        <a:xfrm>
          <a:off x="0" y="0"/>
          <a:ext cx="0" cy="0"/>
          <a:chOff x="0" y="0"/>
          <a:chExt cx="0" cy="0"/>
        </a:xfrm>
      </p:grpSpPr>
      <p:sp>
        <p:nvSpPr>
          <p:cNvPr id="515" name="Title Text"/>
          <p:cNvSpPr>
            <a:spLocks noGrp="1"/>
          </p:cNvSpPr>
          <p:nvPr>
            <p:ph type="title"/>
          </p:nvPr>
        </p:nvSpPr>
        <p:spPr>
          <a:xfrm>
            <a:off x="685800" y="2130425"/>
            <a:ext cx="7772400" cy="1470025"/>
          </a:xfrm>
          <a:prstGeom prst="rect">
            <a:avLst/>
          </a:prstGeom>
        </p:spPr>
        <p:txBody>
          <a:bodyPr/>
          <a:lstStyle/>
          <a:p>
            <a:r>
              <a:t>Title Text</a:t>
            </a:r>
          </a:p>
        </p:txBody>
      </p:sp>
      <p:sp>
        <p:nvSpPr>
          <p:cNvPr id="516" name="Body Level One…"/>
          <p:cNvSpPr>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517"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1896200120"/>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type="tx">
  <p:cSld name="3_Title and Content">
    <p:spTree>
      <p:nvGrpSpPr>
        <p:cNvPr id="1" name=""/>
        <p:cNvGrpSpPr/>
        <p:nvPr/>
      </p:nvGrpSpPr>
      <p:grpSpPr>
        <a:xfrm>
          <a:off x="0" y="0"/>
          <a:ext cx="0" cy="0"/>
          <a:chOff x="0" y="0"/>
          <a:chExt cx="0" cy="0"/>
        </a:xfrm>
      </p:grpSpPr>
      <p:sp>
        <p:nvSpPr>
          <p:cNvPr id="524" name="Title Text"/>
          <p:cNvSpPr>
            <a:spLocks noGrp="1"/>
          </p:cNvSpPr>
          <p:nvPr>
            <p:ph type="title"/>
          </p:nvPr>
        </p:nvSpPr>
        <p:spPr>
          <a:prstGeom prst="rect">
            <a:avLst/>
          </a:prstGeom>
        </p:spPr>
        <p:txBody>
          <a:bodyPr/>
          <a:lstStyle/>
          <a:p>
            <a:r>
              <a:t>Title Text</a:t>
            </a:r>
          </a:p>
        </p:txBody>
      </p:sp>
      <p:sp>
        <p:nvSpPr>
          <p:cNvPr id="525"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26"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3884573193"/>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type="tx">
  <p:cSld name="5_Section Header">
    <p:spTree>
      <p:nvGrpSpPr>
        <p:cNvPr id="1" name=""/>
        <p:cNvGrpSpPr/>
        <p:nvPr/>
      </p:nvGrpSpPr>
      <p:grpSpPr>
        <a:xfrm>
          <a:off x="0" y="0"/>
          <a:ext cx="0" cy="0"/>
          <a:chOff x="0" y="0"/>
          <a:chExt cx="0" cy="0"/>
        </a:xfrm>
      </p:grpSpPr>
      <p:sp>
        <p:nvSpPr>
          <p:cNvPr id="533" name="Title Text"/>
          <p:cNvSpPr>
            <a:spLocks noGrp="1"/>
          </p:cNvSpPr>
          <p:nvPr>
            <p:ph type="title"/>
          </p:nvPr>
        </p:nvSpPr>
        <p:spPr>
          <a:xfrm>
            <a:off x="722312" y="4406900"/>
            <a:ext cx="7772401" cy="1362075"/>
          </a:xfrm>
          <a:prstGeom prst="rect">
            <a:avLst/>
          </a:prstGeom>
        </p:spPr>
        <p:txBody>
          <a:bodyPr anchor="t"/>
          <a:lstStyle>
            <a:lvl1pPr algn="l">
              <a:defRPr sz="4000" b="1" cap="all"/>
            </a:lvl1pPr>
          </a:lstStyle>
          <a:p>
            <a:r>
              <a:t>Title Text</a:t>
            </a:r>
          </a:p>
        </p:txBody>
      </p:sp>
      <p:sp>
        <p:nvSpPr>
          <p:cNvPr id="534" name="Body Level One…"/>
          <p:cNvSpPr>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535"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3648450373"/>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type="tx">
  <p:cSld name="5_Two Content">
    <p:spTree>
      <p:nvGrpSpPr>
        <p:cNvPr id="1" name=""/>
        <p:cNvGrpSpPr/>
        <p:nvPr/>
      </p:nvGrpSpPr>
      <p:grpSpPr>
        <a:xfrm>
          <a:off x="0" y="0"/>
          <a:ext cx="0" cy="0"/>
          <a:chOff x="0" y="0"/>
          <a:chExt cx="0" cy="0"/>
        </a:xfrm>
      </p:grpSpPr>
      <p:sp>
        <p:nvSpPr>
          <p:cNvPr id="542" name="Title Text"/>
          <p:cNvSpPr>
            <a:spLocks noGrp="1"/>
          </p:cNvSpPr>
          <p:nvPr>
            <p:ph type="title"/>
          </p:nvPr>
        </p:nvSpPr>
        <p:spPr>
          <a:prstGeom prst="rect">
            <a:avLst/>
          </a:prstGeom>
        </p:spPr>
        <p:txBody>
          <a:bodyPr/>
          <a:lstStyle/>
          <a:p>
            <a:r>
              <a:t>Title Text</a:t>
            </a:r>
          </a:p>
        </p:txBody>
      </p:sp>
      <p:sp>
        <p:nvSpPr>
          <p:cNvPr id="543" name="Body Level One…"/>
          <p:cNvSpPr>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544"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3649618118"/>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type="tx">
  <p:cSld name="5_Comparison">
    <p:spTree>
      <p:nvGrpSpPr>
        <p:cNvPr id="1" name=""/>
        <p:cNvGrpSpPr/>
        <p:nvPr/>
      </p:nvGrpSpPr>
      <p:grpSpPr>
        <a:xfrm>
          <a:off x="0" y="0"/>
          <a:ext cx="0" cy="0"/>
          <a:chOff x="0" y="0"/>
          <a:chExt cx="0" cy="0"/>
        </a:xfrm>
      </p:grpSpPr>
      <p:sp>
        <p:nvSpPr>
          <p:cNvPr id="551" name="Title Text"/>
          <p:cNvSpPr>
            <a:spLocks noGrp="1"/>
          </p:cNvSpPr>
          <p:nvPr>
            <p:ph type="title"/>
          </p:nvPr>
        </p:nvSpPr>
        <p:spPr>
          <a:prstGeom prst="rect">
            <a:avLst/>
          </a:prstGeom>
        </p:spPr>
        <p:txBody>
          <a:bodyPr/>
          <a:lstStyle/>
          <a:p>
            <a:r>
              <a:t>Title Text</a:t>
            </a:r>
          </a:p>
        </p:txBody>
      </p:sp>
      <p:sp>
        <p:nvSpPr>
          <p:cNvPr id="552" name="Body Level One…"/>
          <p:cNvSpPr>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553" name="Text Placeholder 4"/>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554"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3064139149"/>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211ED6-7531-43AF-AD35-394A50EF3D33}" type="datetime1">
              <a:rPr lang="en-US" smtClean="0">
                <a:solidFill>
                  <a:prstClr val="black">
                    <a:tint val="75000"/>
                  </a:prstClr>
                </a:solidFill>
              </a:rPr>
              <a:pPr/>
              <a:t>6/8/2018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6141AAD-BEFD-4EAF-8E39-2542E6CFDE5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21020142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
  <p:cSld name="5_Title Only">
    <p:spTree>
      <p:nvGrpSpPr>
        <p:cNvPr id="1" name=""/>
        <p:cNvGrpSpPr/>
        <p:nvPr/>
      </p:nvGrpSpPr>
      <p:grpSpPr>
        <a:xfrm>
          <a:off x="0" y="0"/>
          <a:ext cx="0" cy="0"/>
          <a:chOff x="0" y="0"/>
          <a:chExt cx="0" cy="0"/>
        </a:xfrm>
      </p:grpSpPr>
      <p:sp>
        <p:nvSpPr>
          <p:cNvPr id="561" name="Title Text"/>
          <p:cNvSpPr>
            <a:spLocks noGrp="1"/>
          </p:cNvSpPr>
          <p:nvPr>
            <p:ph type="title"/>
          </p:nvPr>
        </p:nvSpPr>
        <p:spPr>
          <a:prstGeom prst="rect">
            <a:avLst/>
          </a:prstGeom>
        </p:spPr>
        <p:txBody>
          <a:bodyPr/>
          <a:lstStyle/>
          <a:p>
            <a:r>
              <a:t>Title Text</a:t>
            </a:r>
          </a:p>
        </p:txBody>
      </p:sp>
      <p:sp>
        <p:nvSpPr>
          <p:cNvPr id="562"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637631394"/>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type="tx">
  <p:cSld name="5_Blank">
    <p:spTree>
      <p:nvGrpSpPr>
        <p:cNvPr id="1" name=""/>
        <p:cNvGrpSpPr/>
        <p:nvPr/>
      </p:nvGrpSpPr>
      <p:grpSpPr>
        <a:xfrm>
          <a:off x="0" y="0"/>
          <a:ext cx="0" cy="0"/>
          <a:chOff x="0" y="0"/>
          <a:chExt cx="0" cy="0"/>
        </a:xfrm>
      </p:grpSpPr>
      <p:sp>
        <p:nvSpPr>
          <p:cNvPr id="569"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351511019"/>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type="tx">
  <p:cSld name="5_Content with Caption">
    <p:spTree>
      <p:nvGrpSpPr>
        <p:cNvPr id="1" name=""/>
        <p:cNvGrpSpPr/>
        <p:nvPr/>
      </p:nvGrpSpPr>
      <p:grpSpPr>
        <a:xfrm>
          <a:off x="0" y="0"/>
          <a:ext cx="0" cy="0"/>
          <a:chOff x="0" y="0"/>
          <a:chExt cx="0" cy="0"/>
        </a:xfrm>
      </p:grpSpPr>
      <p:sp>
        <p:nvSpPr>
          <p:cNvPr id="576" name="Title Text"/>
          <p:cNvSpPr>
            <a:spLocks noGrp="1"/>
          </p:cNvSpPr>
          <p:nvPr>
            <p:ph type="title"/>
          </p:nvPr>
        </p:nvSpPr>
        <p:spPr>
          <a:xfrm>
            <a:off x="457200" y="273050"/>
            <a:ext cx="3008314" cy="1162050"/>
          </a:xfrm>
          <a:prstGeom prst="rect">
            <a:avLst/>
          </a:prstGeom>
        </p:spPr>
        <p:txBody>
          <a:bodyPr anchor="b"/>
          <a:lstStyle>
            <a:lvl1pPr algn="l">
              <a:defRPr sz="2000" b="1"/>
            </a:lvl1pPr>
          </a:lstStyle>
          <a:p>
            <a:r>
              <a:t>Title Text</a:t>
            </a:r>
          </a:p>
        </p:txBody>
      </p:sp>
      <p:sp>
        <p:nvSpPr>
          <p:cNvPr id="577" name="Body Level One…"/>
          <p:cNvSpPr>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78" name="Text Placeholder 3"/>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579"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2787851729"/>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type="tx">
  <p:cSld name="5_Picture with Caption">
    <p:spTree>
      <p:nvGrpSpPr>
        <p:cNvPr id="1" name=""/>
        <p:cNvGrpSpPr/>
        <p:nvPr/>
      </p:nvGrpSpPr>
      <p:grpSpPr>
        <a:xfrm>
          <a:off x="0" y="0"/>
          <a:ext cx="0" cy="0"/>
          <a:chOff x="0" y="0"/>
          <a:chExt cx="0" cy="0"/>
        </a:xfrm>
      </p:grpSpPr>
      <p:sp>
        <p:nvSpPr>
          <p:cNvPr id="586" name="Title Text"/>
          <p:cNvSpPr>
            <a:spLocks noGrp="1"/>
          </p:cNvSpPr>
          <p:nvPr>
            <p:ph type="title"/>
          </p:nvPr>
        </p:nvSpPr>
        <p:spPr>
          <a:xfrm>
            <a:off x="1792288" y="4800600"/>
            <a:ext cx="5486401" cy="566738"/>
          </a:xfrm>
          <a:prstGeom prst="rect">
            <a:avLst/>
          </a:prstGeom>
        </p:spPr>
        <p:txBody>
          <a:bodyPr anchor="b"/>
          <a:lstStyle>
            <a:lvl1pPr algn="l">
              <a:defRPr sz="2000" b="1"/>
            </a:lvl1pPr>
          </a:lstStyle>
          <a:p>
            <a:r>
              <a:t>Title Text</a:t>
            </a:r>
          </a:p>
        </p:txBody>
      </p:sp>
      <p:sp>
        <p:nvSpPr>
          <p:cNvPr id="587" name="Picture Placeholder 2"/>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588" name="Body Level One…"/>
          <p:cNvSpPr>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589"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268757805"/>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type="tx">
  <p:cSld name="5_Title and Vertical Text">
    <p:spTree>
      <p:nvGrpSpPr>
        <p:cNvPr id="1" name=""/>
        <p:cNvGrpSpPr/>
        <p:nvPr/>
      </p:nvGrpSpPr>
      <p:grpSpPr>
        <a:xfrm>
          <a:off x="0" y="0"/>
          <a:ext cx="0" cy="0"/>
          <a:chOff x="0" y="0"/>
          <a:chExt cx="0" cy="0"/>
        </a:xfrm>
      </p:grpSpPr>
      <p:sp>
        <p:nvSpPr>
          <p:cNvPr id="596" name="Title Text"/>
          <p:cNvSpPr>
            <a:spLocks noGrp="1"/>
          </p:cNvSpPr>
          <p:nvPr>
            <p:ph type="title"/>
          </p:nvPr>
        </p:nvSpPr>
        <p:spPr>
          <a:prstGeom prst="rect">
            <a:avLst/>
          </a:prstGeom>
        </p:spPr>
        <p:txBody>
          <a:bodyPr/>
          <a:lstStyle/>
          <a:p>
            <a:r>
              <a:t>Title Text</a:t>
            </a:r>
          </a:p>
        </p:txBody>
      </p:sp>
      <p:sp>
        <p:nvSpPr>
          <p:cNvPr id="597"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98"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2805397144"/>
      </p:ext>
    </p:extLst>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type="tx">
  <p:cSld name="5_Vertical Title and Text">
    <p:spTree>
      <p:nvGrpSpPr>
        <p:cNvPr id="1" name=""/>
        <p:cNvGrpSpPr/>
        <p:nvPr/>
      </p:nvGrpSpPr>
      <p:grpSpPr>
        <a:xfrm>
          <a:off x="0" y="0"/>
          <a:ext cx="0" cy="0"/>
          <a:chOff x="0" y="0"/>
          <a:chExt cx="0" cy="0"/>
        </a:xfrm>
      </p:grpSpPr>
      <p:sp>
        <p:nvSpPr>
          <p:cNvPr id="605" name="Title Text"/>
          <p:cNvSpPr>
            <a:spLocks noGrp="1"/>
          </p:cNvSpPr>
          <p:nvPr>
            <p:ph type="title"/>
          </p:nvPr>
        </p:nvSpPr>
        <p:spPr>
          <a:xfrm>
            <a:off x="6629400" y="274638"/>
            <a:ext cx="2057400" cy="5851526"/>
          </a:xfrm>
          <a:prstGeom prst="rect">
            <a:avLst/>
          </a:prstGeom>
        </p:spPr>
        <p:txBody>
          <a:bodyPr/>
          <a:lstStyle/>
          <a:p>
            <a:r>
              <a:t>Title Text</a:t>
            </a:r>
          </a:p>
        </p:txBody>
      </p:sp>
      <p:sp>
        <p:nvSpPr>
          <p:cNvPr id="606" name="Body Level One…"/>
          <p:cNvSpPr>
            <a:spLocks noGrp="1"/>
          </p:cNvSpPr>
          <p:nvPr>
            <p:ph type="body" idx="1"/>
          </p:nvPr>
        </p:nvSpPr>
        <p:spPr>
          <a:xfrm>
            <a:off x="457200" y="274638"/>
            <a:ext cx="60198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07"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1475861101"/>
      </p:ext>
    </p:extLst>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a:spLocks noGrp="1"/>
          </p:cNvSpPr>
          <p:nvPr>
            <p:ph type="title"/>
          </p:nvPr>
        </p:nvSpPr>
        <p:spPr>
          <a:xfrm>
            <a:off x="685800" y="2130425"/>
            <a:ext cx="7772400" cy="1470025"/>
          </a:xfrm>
          <a:prstGeom prst="rect">
            <a:avLst/>
          </a:prstGeom>
        </p:spPr>
        <p:txBody>
          <a:bodyPr/>
          <a:lstStyle/>
          <a:p>
            <a:r>
              <a:t>Title Text</a:t>
            </a:r>
          </a:p>
        </p:txBody>
      </p:sp>
      <p:sp>
        <p:nvSpPr>
          <p:cNvPr id="12" name="Body Level One…"/>
          <p:cNvSpPr>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687351284"/>
      </p:ext>
    </p:extLst>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a:spLocks noGrp="1"/>
          </p:cNvSpPr>
          <p:nvPr>
            <p:ph type="title"/>
          </p:nvPr>
        </p:nvSpPr>
        <p:spPr>
          <a:prstGeom prst="rect">
            <a:avLst/>
          </a:prstGeom>
        </p:spPr>
        <p:txBody>
          <a:bodyPr/>
          <a:lstStyle/>
          <a:p>
            <a:r>
              <a:t>Title Text</a:t>
            </a:r>
          </a:p>
        </p:txBody>
      </p:sp>
      <p:sp>
        <p:nvSpPr>
          <p:cNvPr id="21"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4125473956"/>
      </p:ext>
    </p:extLst>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a:spLocks noGrp="1"/>
          </p:cNvSpPr>
          <p:nvPr>
            <p:ph type="title"/>
          </p:nvPr>
        </p:nvSpPr>
        <p:spPr>
          <a:xfrm>
            <a:off x="722312" y="4406900"/>
            <a:ext cx="7772401" cy="1362075"/>
          </a:xfrm>
          <a:prstGeom prst="rect">
            <a:avLst/>
          </a:prstGeom>
        </p:spPr>
        <p:txBody>
          <a:bodyPr anchor="t"/>
          <a:lstStyle>
            <a:lvl1pPr algn="l">
              <a:defRPr sz="4000" b="1" cap="all"/>
            </a:lvl1pPr>
          </a:lstStyle>
          <a:p>
            <a:r>
              <a:t>Title Text</a:t>
            </a:r>
          </a:p>
        </p:txBody>
      </p:sp>
      <p:sp>
        <p:nvSpPr>
          <p:cNvPr id="30" name="Body Level One…"/>
          <p:cNvSpPr>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1636521871"/>
      </p:ext>
    </p:extLst>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a:spLocks noGrp="1"/>
          </p:cNvSpPr>
          <p:nvPr>
            <p:ph type="title"/>
          </p:nvPr>
        </p:nvSpPr>
        <p:spPr>
          <a:prstGeom prst="rect">
            <a:avLst/>
          </a:prstGeom>
        </p:spPr>
        <p:txBody>
          <a:bodyPr/>
          <a:lstStyle/>
          <a:p>
            <a:r>
              <a:t>Title Text</a:t>
            </a:r>
          </a:p>
        </p:txBody>
      </p:sp>
      <p:sp>
        <p:nvSpPr>
          <p:cNvPr id="39" name="Body Level One…"/>
          <p:cNvSpPr>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0"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988755315"/>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C8FE6B-A50A-404C-BD23-716F31E5A0EC}" type="datetime1">
              <a:rPr lang="en-US" smtClean="0">
                <a:solidFill>
                  <a:prstClr val="black">
                    <a:tint val="75000"/>
                  </a:prstClr>
                </a:solidFill>
              </a:rPr>
              <a:pPr/>
              <a:t>6/8/2018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6141AAD-BEFD-4EAF-8E39-2542E6CFDE5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46833290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a:spLocks noGrp="1"/>
          </p:cNvSpPr>
          <p:nvPr>
            <p:ph type="title"/>
          </p:nvPr>
        </p:nvSpPr>
        <p:spPr>
          <a:prstGeom prst="rect">
            <a:avLst/>
          </a:prstGeom>
        </p:spPr>
        <p:txBody>
          <a:bodyPr/>
          <a:lstStyle/>
          <a:p>
            <a:r>
              <a:t>Title Text</a:t>
            </a:r>
          </a:p>
        </p:txBody>
      </p:sp>
      <p:sp>
        <p:nvSpPr>
          <p:cNvPr id="48" name="Body Level One…"/>
          <p:cNvSpPr>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50"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1239855925"/>
      </p:ext>
    </p:extLst>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a:spLocks noGrp="1"/>
          </p:cNvSpPr>
          <p:nvPr>
            <p:ph type="title"/>
          </p:nvPr>
        </p:nvSpPr>
        <p:spPr>
          <a:prstGeom prst="rect">
            <a:avLst/>
          </a:prstGeom>
        </p:spPr>
        <p:txBody>
          <a:bodyPr/>
          <a:lstStyle/>
          <a:p>
            <a:r>
              <a:t>Title Text</a:t>
            </a:r>
          </a:p>
        </p:txBody>
      </p:sp>
      <p:sp>
        <p:nvSpPr>
          <p:cNvPr id="58"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2285375246"/>
      </p:ext>
    </p:extLst>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1269128725"/>
      </p:ext>
    </p:extLst>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a:spLocks noGrp="1"/>
          </p:cNvSpPr>
          <p:nvPr>
            <p:ph type="title"/>
          </p:nvPr>
        </p:nvSpPr>
        <p:spPr>
          <a:xfrm>
            <a:off x="457200" y="273050"/>
            <a:ext cx="3008314" cy="1162050"/>
          </a:xfrm>
          <a:prstGeom prst="rect">
            <a:avLst/>
          </a:prstGeom>
        </p:spPr>
        <p:txBody>
          <a:bodyPr anchor="b"/>
          <a:lstStyle>
            <a:lvl1pPr algn="l">
              <a:defRPr sz="2000" b="1"/>
            </a:lvl1pPr>
          </a:lstStyle>
          <a:p>
            <a:r>
              <a:t>Title Text</a:t>
            </a:r>
          </a:p>
        </p:txBody>
      </p:sp>
      <p:sp>
        <p:nvSpPr>
          <p:cNvPr id="73" name="Body Level One…"/>
          <p:cNvSpPr>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75"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2153838408"/>
      </p:ext>
    </p:extLst>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a:spLocks noGrp="1"/>
          </p:cNvSpPr>
          <p:nvPr>
            <p:ph type="title"/>
          </p:nvPr>
        </p:nvSpPr>
        <p:spPr>
          <a:xfrm>
            <a:off x="1792288" y="4800600"/>
            <a:ext cx="5486401" cy="566738"/>
          </a:xfrm>
          <a:prstGeom prst="rect">
            <a:avLst/>
          </a:prstGeom>
        </p:spPr>
        <p:txBody>
          <a:bodyPr anchor="b"/>
          <a:lstStyle>
            <a:lvl1pPr algn="l">
              <a:defRPr sz="2000" b="1"/>
            </a:lvl1pPr>
          </a:lstStyle>
          <a:p>
            <a:r>
              <a:t>Title Text</a:t>
            </a:r>
          </a:p>
        </p:txBody>
      </p:sp>
      <p:sp>
        <p:nvSpPr>
          <p:cNvPr id="83" name="Picture Placeholder 2"/>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84" name="Body Level One…"/>
          <p:cNvSpPr>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1667467276"/>
      </p:ext>
    </p:extLst>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Title Text"/>
          <p:cNvSpPr>
            <a:spLocks noGrp="1"/>
          </p:cNvSpPr>
          <p:nvPr>
            <p:ph type="title"/>
          </p:nvPr>
        </p:nvSpPr>
        <p:spPr>
          <a:prstGeom prst="rect">
            <a:avLst/>
          </a:prstGeom>
        </p:spPr>
        <p:txBody>
          <a:bodyPr/>
          <a:lstStyle/>
          <a:p>
            <a:r>
              <a:t>Title Text</a:t>
            </a:r>
          </a:p>
        </p:txBody>
      </p:sp>
      <p:sp>
        <p:nvSpPr>
          <p:cNvPr id="93"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2201163857"/>
      </p:ext>
    </p:extLst>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Title Text"/>
          <p:cNvSpPr>
            <a:spLocks noGrp="1"/>
          </p:cNvSpPr>
          <p:nvPr>
            <p:ph type="title"/>
          </p:nvPr>
        </p:nvSpPr>
        <p:spPr>
          <a:xfrm>
            <a:off x="6629400" y="274638"/>
            <a:ext cx="2057400" cy="5851526"/>
          </a:xfrm>
          <a:prstGeom prst="rect">
            <a:avLst/>
          </a:prstGeom>
        </p:spPr>
        <p:txBody>
          <a:bodyPr/>
          <a:lstStyle/>
          <a:p>
            <a:r>
              <a:t>Title Text</a:t>
            </a:r>
          </a:p>
        </p:txBody>
      </p:sp>
      <p:sp>
        <p:nvSpPr>
          <p:cNvPr id="102" name="Body Level One…"/>
          <p:cNvSpPr>
            <a:spLocks noGrp="1"/>
          </p:cNvSpPr>
          <p:nvPr>
            <p:ph type="body" idx="1"/>
          </p:nvPr>
        </p:nvSpPr>
        <p:spPr>
          <a:xfrm>
            <a:off x="457200" y="274638"/>
            <a:ext cx="60198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302094168"/>
      </p:ext>
    </p:extLst>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110" name="Title Text"/>
          <p:cNvSpPr>
            <a:spLocks noGrp="1"/>
          </p:cNvSpPr>
          <p:nvPr>
            <p:ph type="title"/>
          </p:nvPr>
        </p:nvSpPr>
        <p:spPr>
          <a:xfrm>
            <a:off x="685800" y="2130425"/>
            <a:ext cx="7772400" cy="1470025"/>
          </a:xfrm>
          <a:prstGeom prst="rect">
            <a:avLst/>
          </a:prstGeom>
        </p:spPr>
        <p:txBody>
          <a:bodyPr/>
          <a:lstStyle/>
          <a:p>
            <a:r>
              <a:t>Title Text</a:t>
            </a:r>
          </a:p>
        </p:txBody>
      </p:sp>
      <p:sp>
        <p:nvSpPr>
          <p:cNvPr id="111" name="Body Level One…"/>
          <p:cNvSpPr>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12"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3610657941"/>
      </p:ext>
    </p:extLst>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type="tx">
  <p:cSld name="1_Section Header">
    <p:spTree>
      <p:nvGrpSpPr>
        <p:cNvPr id="1" name=""/>
        <p:cNvGrpSpPr/>
        <p:nvPr/>
      </p:nvGrpSpPr>
      <p:grpSpPr>
        <a:xfrm>
          <a:off x="0" y="0"/>
          <a:ext cx="0" cy="0"/>
          <a:chOff x="0" y="0"/>
          <a:chExt cx="0" cy="0"/>
        </a:xfrm>
      </p:grpSpPr>
      <p:sp>
        <p:nvSpPr>
          <p:cNvPr id="128" name="Title Text"/>
          <p:cNvSpPr>
            <a:spLocks noGrp="1"/>
          </p:cNvSpPr>
          <p:nvPr>
            <p:ph type="title"/>
          </p:nvPr>
        </p:nvSpPr>
        <p:spPr>
          <a:xfrm>
            <a:off x="722312" y="4406900"/>
            <a:ext cx="7772401" cy="1362075"/>
          </a:xfrm>
          <a:prstGeom prst="rect">
            <a:avLst/>
          </a:prstGeom>
        </p:spPr>
        <p:txBody>
          <a:bodyPr anchor="t"/>
          <a:lstStyle>
            <a:lvl1pPr algn="l">
              <a:defRPr sz="4000" b="1" cap="all"/>
            </a:lvl1pPr>
          </a:lstStyle>
          <a:p>
            <a:r>
              <a:t>Title Text</a:t>
            </a:r>
          </a:p>
        </p:txBody>
      </p:sp>
      <p:sp>
        <p:nvSpPr>
          <p:cNvPr id="129" name="Body Level One…"/>
          <p:cNvSpPr>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30"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965211706"/>
      </p:ext>
    </p:extLst>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p="http://schemas.openxmlformats.org/presentationml/2006/main" type="tx">
  <p:cSld name="1_Two Content">
    <p:spTree>
      <p:nvGrpSpPr>
        <p:cNvPr id="1" name=""/>
        <p:cNvGrpSpPr/>
        <p:nvPr/>
      </p:nvGrpSpPr>
      <p:grpSpPr>
        <a:xfrm>
          <a:off x="0" y="0"/>
          <a:ext cx="0" cy="0"/>
          <a:chOff x="0" y="0"/>
          <a:chExt cx="0" cy="0"/>
        </a:xfrm>
      </p:grpSpPr>
      <p:sp>
        <p:nvSpPr>
          <p:cNvPr id="137" name="Title Text"/>
          <p:cNvSpPr>
            <a:spLocks noGrp="1"/>
          </p:cNvSpPr>
          <p:nvPr>
            <p:ph type="title"/>
          </p:nvPr>
        </p:nvSpPr>
        <p:spPr>
          <a:prstGeom prst="rect">
            <a:avLst/>
          </a:prstGeom>
        </p:spPr>
        <p:txBody>
          <a:bodyPr/>
          <a:lstStyle/>
          <a:p>
            <a:r>
              <a:t>Title Text</a:t>
            </a:r>
          </a:p>
        </p:txBody>
      </p:sp>
      <p:sp>
        <p:nvSpPr>
          <p:cNvPr id="138" name="Body Level One…"/>
          <p:cNvSpPr>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139"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3703732357"/>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1D2F50-9A88-4CE7-96FE-C8CF906A3F84}" type="datetime1">
              <a:rPr lang="en-US" smtClean="0">
                <a:solidFill>
                  <a:prstClr val="black">
                    <a:tint val="75000"/>
                  </a:prstClr>
                </a:solidFill>
              </a:rPr>
              <a:pPr/>
              <a:t>6/8/2018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6141AAD-BEFD-4EAF-8E39-2542E6CFDE5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65568587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x">
  <p:cSld name="1_Comparison">
    <p:spTree>
      <p:nvGrpSpPr>
        <p:cNvPr id="1" name=""/>
        <p:cNvGrpSpPr/>
        <p:nvPr/>
      </p:nvGrpSpPr>
      <p:grpSpPr>
        <a:xfrm>
          <a:off x="0" y="0"/>
          <a:ext cx="0" cy="0"/>
          <a:chOff x="0" y="0"/>
          <a:chExt cx="0" cy="0"/>
        </a:xfrm>
      </p:grpSpPr>
      <p:sp>
        <p:nvSpPr>
          <p:cNvPr id="146" name="Title Text"/>
          <p:cNvSpPr>
            <a:spLocks noGrp="1"/>
          </p:cNvSpPr>
          <p:nvPr>
            <p:ph type="title"/>
          </p:nvPr>
        </p:nvSpPr>
        <p:spPr>
          <a:prstGeom prst="rect">
            <a:avLst/>
          </a:prstGeom>
        </p:spPr>
        <p:txBody>
          <a:bodyPr/>
          <a:lstStyle/>
          <a:p>
            <a:r>
              <a:t>Title Text</a:t>
            </a:r>
          </a:p>
        </p:txBody>
      </p:sp>
      <p:sp>
        <p:nvSpPr>
          <p:cNvPr id="147" name="Body Level One…"/>
          <p:cNvSpPr>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148" name="Text Placeholder 4"/>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149"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1966343152"/>
      </p:ext>
    </p:extLst>
  </p:cSld>
  <p:clrMapOvr>
    <a:masterClrMapping/>
  </p:clrMapOvr>
  <p:transition spd="med"/>
</p:sldLayout>
</file>

<file path=ppt/slideLayouts/slideLayout91.xml><?xml version="1.0" encoding="utf-8"?>
<p:sldLayout xmlns:a="http://schemas.openxmlformats.org/drawingml/2006/main" xmlns:r="http://schemas.openxmlformats.org/officeDocument/2006/relationships" xmlns:p="http://schemas.openxmlformats.org/presentationml/2006/main" type="tx">
  <p:cSld name="1_Title Only">
    <p:spTree>
      <p:nvGrpSpPr>
        <p:cNvPr id="1" name=""/>
        <p:cNvGrpSpPr/>
        <p:nvPr/>
      </p:nvGrpSpPr>
      <p:grpSpPr>
        <a:xfrm>
          <a:off x="0" y="0"/>
          <a:ext cx="0" cy="0"/>
          <a:chOff x="0" y="0"/>
          <a:chExt cx="0" cy="0"/>
        </a:xfrm>
      </p:grpSpPr>
      <p:sp>
        <p:nvSpPr>
          <p:cNvPr id="156" name="Title Text"/>
          <p:cNvSpPr>
            <a:spLocks noGrp="1"/>
          </p:cNvSpPr>
          <p:nvPr>
            <p:ph type="title"/>
          </p:nvPr>
        </p:nvSpPr>
        <p:spPr>
          <a:prstGeom prst="rect">
            <a:avLst/>
          </a:prstGeom>
        </p:spPr>
        <p:txBody>
          <a:bodyPr/>
          <a:lstStyle/>
          <a:p>
            <a:r>
              <a:t>Title Text</a:t>
            </a:r>
          </a:p>
        </p:txBody>
      </p:sp>
      <p:sp>
        <p:nvSpPr>
          <p:cNvPr id="157"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2235006823"/>
      </p:ext>
    </p:extLst>
  </p:cSld>
  <p:clrMapOvr>
    <a:masterClrMapping/>
  </p:clrMapOvr>
  <p:transition spd="med"/>
</p:sldLayout>
</file>

<file path=ppt/slideLayouts/slideLayout92.xml><?xml version="1.0" encoding="utf-8"?>
<p:sldLayout xmlns:a="http://schemas.openxmlformats.org/drawingml/2006/main" xmlns:r="http://schemas.openxmlformats.org/officeDocument/2006/relationships" xmlns:p="http://schemas.openxmlformats.org/presentationml/2006/main" type="tx">
  <p:cSld name="1_Blank">
    <p:spTree>
      <p:nvGrpSpPr>
        <p:cNvPr id="1" name=""/>
        <p:cNvGrpSpPr/>
        <p:nvPr/>
      </p:nvGrpSpPr>
      <p:grpSpPr>
        <a:xfrm>
          <a:off x="0" y="0"/>
          <a:ext cx="0" cy="0"/>
          <a:chOff x="0" y="0"/>
          <a:chExt cx="0" cy="0"/>
        </a:xfrm>
      </p:grpSpPr>
      <p:sp>
        <p:nvSpPr>
          <p:cNvPr id="164"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739783039"/>
      </p:ext>
    </p:extLst>
  </p:cSld>
  <p:clrMapOvr>
    <a:masterClrMapping/>
  </p:clrMapOvr>
  <p:transition spd="med"/>
</p:sldLayout>
</file>

<file path=ppt/slideLayouts/slideLayout93.xml><?xml version="1.0" encoding="utf-8"?>
<p:sldLayout xmlns:a="http://schemas.openxmlformats.org/drawingml/2006/main" xmlns:r="http://schemas.openxmlformats.org/officeDocument/2006/relationships" xmlns:p="http://schemas.openxmlformats.org/presentationml/2006/main" type="tx">
  <p:cSld name="1_Content with Caption">
    <p:spTree>
      <p:nvGrpSpPr>
        <p:cNvPr id="1" name=""/>
        <p:cNvGrpSpPr/>
        <p:nvPr/>
      </p:nvGrpSpPr>
      <p:grpSpPr>
        <a:xfrm>
          <a:off x="0" y="0"/>
          <a:ext cx="0" cy="0"/>
          <a:chOff x="0" y="0"/>
          <a:chExt cx="0" cy="0"/>
        </a:xfrm>
      </p:grpSpPr>
      <p:sp>
        <p:nvSpPr>
          <p:cNvPr id="171" name="Title Text"/>
          <p:cNvSpPr>
            <a:spLocks noGrp="1"/>
          </p:cNvSpPr>
          <p:nvPr>
            <p:ph type="title"/>
          </p:nvPr>
        </p:nvSpPr>
        <p:spPr>
          <a:xfrm>
            <a:off x="457200" y="273050"/>
            <a:ext cx="3008314" cy="1162050"/>
          </a:xfrm>
          <a:prstGeom prst="rect">
            <a:avLst/>
          </a:prstGeom>
        </p:spPr>
        <p:txBody>
          <a:bodyPr anchor="b"/>
          <a:lstStyle>
            <a:lvl1pPr algn="l">
              <a:defRPr sz="2000" b="1"/>
            </a:lvl1pPr>
          </a:lstStyle>
          <a:p>
            <a:r>
              <a:t>Title Text</a:t>
            </a:r>
          </a:p>
        </p:txBody>
      </p:sp>
      <p:sp>
        <p:nvSpPr>
          <p:cNvPr id="172" name="Body Level One…"/>
          <p:cNvSpPr>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73" name="Text Placeholder 3"/>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174"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3237107499"/>
      </p:ext>
    </p:extLst>
  </p:cSld>
  <p:clrMapOvr>
    <a:masterClrMapping/>
  </p:clrMapOvr>
  <p:transition spd="med"/>
</p:sldLayout>
</file>

<file path=ppt/slideLayouts/slideLayout94.xml><?xml version="1.0" encoding="utf-8"?>
<p:sldLayout xmlns:a="http://schemas.openxmlformats.org/drawingml/2006/main" xmlns:r="http://schemas.openxmlformats.org/officeDocument/2006/relationships" xmlns:p="http://schemas.openxmlformats.org/presentationml/2006/main" type="tx">
  <p:cSld name="1_Picture with Caption">
    <p:spTree>
      <p:nvGrpSpPr>
        <p:cNvPr id="1" name=""/>
        <p:cNvGrpSpPr/>
        <p:nvPr/>
      </p:nvGrpSpPr>
      <p:grpSpPr>
        <a:xfrm>
          <a:off x="0" y="0"/>
          <a:ext cx="0" cy="0"/>
          <a:chOff x="0" y="0"/>
          <a:chExt cx="0" cy="0"/>
        </a:xfrm>
      </p:grpSpPr>
      <p:sp>
        <p:nvSpPr>
          <p:cNvPr id="181" name="Title Text"/>
          <p:cNvSpPr>
            <a:spLocks noGrp="1"/>
          </p:cNvSpPr>
          <p:nvPr>
            <p:ph type="title"/>
          </p:nvPr>
        </p:nvSpPr>
        <p:spPr>
          <a:xfrm>
            <a:off x="1792288" y="4800600"/>
            <a:ext cx="5486401" cy="566738"/>
          </a:xfrm>
          <a:prstGeom prst="rect">
            <a:avLst/>
          </a:prstGeom>
        </p:spPr>
        <p:txBody>
          <a:bodyPr anchor="b"/>
          <a:lstStyle>
            <a:lvl1pPr algn="l">
              <a:defRPr sz="2000" b="1"/>
            </a:lvl1pPr>
          </a:lstStyle>
          <a:p>
            <a:r>
              <a:t>Title Text</a:t>
            </a:r>
          </a:p>
        </p:txBody>
      </p:sp>
      <p:sp>
        <p:nvSpPr>
          <p:cNvPr id="182" name="Picture Placeholder 2"/>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183" name="Body Level One…"/>
          <p:cNvSpPr>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184"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3528759688"/>
      </p:ext>
    </p:extLst>
  </p:cSld>
  <p:clrMapOvr>
    <a:masterClrMapping/>
  </p:clrMapOvr>
  <p:transition spd="med"/>
</p:sldLayout>
</file>

<file path=ppt/slideLayouts/slideLayout95.xml><?xml version="1.0" encoding="utf-8"?>
<p:sldLayout xmlns:a="http://schemas.openxmlformats.org/drawingml/2006/main" xmlns:r="http://schemas.openxmlformats.org/officeDocument/2006/relationships" xmlns:p="http://schemas.openxmlformats.org/presentationml/2006/main" type="tx">
  <p:cSld name="1_Title and Vertical Text">
    <p:spTree>
      <p:nvGrpSpPr>
        <p:cNvPr id="1" name=""/>
        <p:cNvGrpSpPr/>
        <p:nvPr/>
      </p:nvGrpSpPr>
      <p:grpSpPr>
        <a:xfrm>
          <a:off x="0" y="0"/>
          <a:ext cx="0" cy="0"/>
          <a:chOff x="0" y="0"/>
          <a:chExt cx="0" cy="0"/>
        </a:xfrm>
      </p:grpSpPr>
      <p:sp>
        <p:nvSpPr>
          <p:cNvPr id="191" name="Title Text"/>
          <p:cNvSpPr>
            <a:spLocks noGrp="1"/>
          </p:cNvSpPr>
          <p:nvPr>
            <p:ph type="title"/>
          </p:nvPr>
        </p:nvSpPr>
        <p:spPr>
          <a:prstGeom prst="rect">
            <a:avLst/>
          </a:prstGeom>
        </p:spPr>
        <p:txBody>
          <a:bodyPr/>
          <a:lstStyle/>
          <a:p>
            <a:r>
              <a:t>Title Text</a:t>
            </a:r>
          </a:p>
        </p:txBody>
      </p:sp>
      <p:sp>
        <p:nvSpPr>
          <p:cNvPr id="192"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93"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3383866703"/>
      </p:ext>
    </p:extLst>
  </p:cSld>
  <p:clrMapOvr>
    <a:masterClrMapping/>
  </p:clrMapOvr>
  <p:transition spd="med"/>
</p:sldLayout>
</file>

<file path=ppt/slideLayouts/slideLayout96.xml><?xml version="1.0" encoding="utf-8"?>
<p:sldLayout xmlns:a="http://schemas.openxmlformats.org/drawingml/2006/main" xmlns:r="http://schemas.openxmlformats.org/officeDocument/2006/relationships" xmlns:p="http://schemas.openxmlformats.org/presentationml/2006/main" type="tx">
  <p:cSld name="1_Vertical Title and Text">
    <p:spTree>
      <p:nvGrpSpPr>
        <p:cNvPr id="1" name=""/>
        <p:cNvGrpSpPr/>
        <p:nvPr/>
      </p:nvGrpSpPr>
      <p:grpSpPr>
        <a:xfrm>
          <a:off x="0" y="0"/>
          <a:ext cx="0" cy="0"/>
          <a:chOff x="0" y="0"/>
          <a:chExt cx="0" cy="0"/>
        </a:xfrm>
      </p:grpSpPr>
      <p:sp>
        <p:nvSpPr>
          <p:cNvPr id="200" name="Title Text"/>
          <p:cNvSpPr>
            <a:spLocks noGrp="1"/>
          </p:cNvSpPr>
          <p:nvPr>
            <p:ph type="title"/>
          </p:nvPr>
        </p:nvSpPr>
        <p:spPr>
          <a:xfrm>
            <a:off x="6629400" y="274638"/>
            <a:ext cx="2057400" cy="5851526"/>
          </a:xfrm>
          <a:prstGeom prst="rect">
            <a:avLst/>
          </a:prstGeom>
        </p:spPr>
        <p:txBody>
          <a:bodyPr/>
          <a:lstStyle/>
          <a:p>
            <a:r>
              <a:t>Title Text</a:t>
            </a:r>
          </a:p>
        </p:txBody>
      </p:sp>
      <p:sp>
        <p:nvSpPr>
          <p:cNvPr id="201" name="Body Level One…"/>
          <p:cNvSpPr>
            <a:spLocks noGrp="1"/>
          </p:cNvSpPr>
          <p:nvPr>
            <p:ph type="body" idx="1"/>
          </p:nvPr>
        </p:nvSpPr>
        <p:spPr>
          <a:xfrm>
            <a:off x="457200" y="274638"/>
            <a:ext cx="60198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02"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1686785478"/>
      </p:ext>
    </p:extLst>
  </p:cSld>
  <p:clrMapOvr>
    <a:masterClrMapping/>
  </p:clrMapOvr>
  <p:transition spd="med"/>
</p:sldLayout>
</file>

<file path=ppt/slideLayouts/slideLayout97.xml><?xml version="1.0" encoding="utf-8"?>
<p:sldLayout xmlns:a="http://schemas.openxmlformats.org/drawingml/2006/main" xmlns:r="http://schemas.openxmlformats.org/officeDocument/2006/relationships" xmlns:p="http://schemas.openxmlformats.org/presentationml/2006/main" type="tx">
  <p:cSld name="2_Title Slide">
    <p:spTree>
      <p:nvGrpSpPr>
        <p:cNvPr id="1" name=""/>
        <p:cNvGrpSpPr/>
        <p:nvPr/>
      </p:nvGrpSpPr>
      <p:grpSpPr>
        <a:xfrm>
          <a:off x="0" y="0"/>
          <a:ext cx="0" cy="0"/>
          <a:chOff x="0" y="0"/>
          <a:chExt cx="0" cy="0"/>
        </a:xfrm>
      </p:grpSpPr>
      <p:sp>
        <p:nvSpPr>
          <p:cNvPr id="209" name="Title Text"/>
          <p:cNvSpPr>
            <a:spLocks noGrp="1"/>
          </p:cNvSpPr>
          <p:nvPr>
            <p:ph type="title"/>
          </p:nvPr>
        </p:nvSpPr>
        <p:spPr>
          <a:xfrm>
            <a:off x="685800" y="2130425"/>
            <a:ext cx="7772400" cy="1470025"/>
          </a:xfrm>
          <a:prstGeom prst="rect">
            <a:avLst/>
          </a:prstGeom>
        </p:spPr>
        <p:txBody>
          <a:bodyPr/>
          <a:lstStyle/>
          <a:p>
            <a:r>
              <a:t>Title Text</a:t>
            </a:r>
          </a:p>
        </p:txBody>
      </p:sp>
      <p:sp>
        <p:nvSpPr>
          <p:cNvPr id="210" name="Body Level One…"/>
          <p:cNvSpPr>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211"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369803914"/>
      </p:ext>
    </p:extLst>
  </p:cSld>
  <p:clrMapOvr>
    <a:masterClrMapping/>
  </p:clrMapOvr>
  <p:transition spd="med"/>
</p:sldLayout>
</file>

<file path=ppt/slideLayouts/slideLayout98.xml><?xml version="1.0" encoding="utf-8"?>
<p:sldLayout xmlns:a="http://schemas.openxmlformats.org/drawingml/2006/main" xmlns:r="http://schemas.openxmlformats.org/officeDocument/2006/relationships" xmlns:p="http://schemas.openxmlformats.org/presentationml/2006/main" type="tx">
  <p:cSld name="2_Section Header">
    <p:spTree>
      <p:nvGrpSpPr>
        <p:cNvPr id="1" name=""/>
        <p:cNvGrpSpPr/>
        <p:nvPr/>
      </p:nvGrpSpPr>
      <p:grpSpPr>
        <a:xfrm>
          <a:off x="0" y="0"/>
          <a:ext cx="0" cy="0"/>
          <a:chOff x="0" y="0"/>
          <a:chExt cx="0" cy="0"/>
        </a:xfrm>
      </p:grpSpPr>
      <p:sp>
        <p:nvSpPr>
          <p:cNvPr id="236" name="Title Text"/>
          <p:cNvSpPr>
            <a:spLocks noGrp="1"/>
          </p:cNvSpPr>
          <p:nvPr>
            <p:ph type="title"/>
          </p:nvPr>
        </p:nvSpPr>
        <p:spPr>
          <a:xfrm>
            <a:off x="722312" y="4406900"/>
            <a:ext cx="7772401" cy="1362075"/>
          </a:xfrm>
          <a:prstGeom prst="rect">
            <a:avLst/>
          </a:prstGeom>
        </p:spPr>
        <p:txBody>
          <a:bodyPr anchor="t"/>
          <a:lstStyle>
            <a:lvl1pPr algn="l">
              <a:defRPr sz="4000" b="1" cap="all"/>
            </a:lvl1pPr>
          </a:lstStyle>
          <a:p>
            <a:r>
              <a:t>Title Text</a:t>
            </a:r>
          </a:p>
        </p:txBody>
      </p:sp>
      <p:sp>
        <p:nvSpPr>
          <p:cNvPr id="237" name="Body Level One…"/>
          <p:cNvSpPr>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238"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287517793"/>
      </p:ext>
    </p:extLst>
  </p:cSld>
  <p:clrMapOvr>
    <a:masterClrMapping/>
  </p:clrMapOvr>
  <p:transition spd="med"/>
</p:sldLayout>
</file>

<file path=ppt/slideLayouts/slideLayout99.xml><?xml version="1.0" encoding="utf-8"?>
<p:sldLayout xmlns:a="http://schemas.openxmlformats.org/drawingml/2006/main" xmlns:r="http://schemas.openxmlformats.org/officeDocument/2006/relationships" xmlns:p="http://schemas.openxmlformats.org/presentationml/2006/main" type="tx">
  <p:cSld name="2_Two Content">
    <p:spTree>
      <p:nvGrpSpPr>
        <p:cNvPr id="1" name=""/>
        <p:cNvGrpSpPr/>
        <p:nvPr/>
      </p:nvGrpSpPr>
      <p:grpSpPr>
        <a:xfrm>
          <a:off x="0" y="0"/>
          <a:ext cx="0" cy="0"/>
          <a:chOff x="0" y="0"/>
          <a:chExt cx="0" cy="0"/>
        </a:xfrm>
      </p:grpSpPr>
      <p:sp>
        <p:nvSpPr>
          <p:cNvPr id="245" name="Title Text"/>
          <p:cNvSpPr>
            <a:spLocks noGrp="1"/>
          </p:cNvSpPr>
          <p:nvPr>
            <p:ph type="title"/>
          </p:nvPr>
        </p:nvSpPr>
        <p:spPr>
          <a:prstGeom prst="rect">
            <a:avLst/>
          </a:prstGeom>
        </p:spPr>
        <p:txBody>
          <a:bodyPr/>
          <a:lstStyle/>
          <a:p>
            <a:r>
              <a:t>Title Text</a:t>
            </a:r>
          </a:p>
        </p:txBody>
      </p:sp>
      <p:sp>
        <p:nvSpPr>
          <p:cNvPr id="246" name="Body Level One…"/>
          <p:cNvSpPr>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247"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1987925019"/>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50" Type="http://schemas.openxmlformats.org/officeDocument/2006/relationships/slideLayout" Target="../slideLayouts/slideLayout61.xml"/><Relationship Id="rId55" Type="http://schemas.openxmlformats.org/officeDocument/2006/relationships/slideLayout" Target="../slideLayouts/slideLayout66.xml"/><Relationship Id="rId63" Type="http://schemas.openxmlformats.org/officeDocument/2006/relationships/slideLayout" Target="../slideLayouts/slideLayout7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41" Type="http://schemas.openxmlformats.org/officeDocument/2006/relationships/slideLayout" Target="../slideLayouts/slideLayout52.xml"/><Relationship Id="rId54" Type="http://schemas.openxmlformats.org/officeDocument/2006/relationships/slideLayout" Target="../slideLayouts/slideLayout65.xml"/><Relationship Id="rId62" Type="http://schemas.openxmlformats.org/officeDocument/2006/relationships/slideLayout" Target="../slideLayouts/slideLayout7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3" Type="http://schemas.openxmlformats.org/officeDocument/2006/relationships/slideLayout" Target="../slideLayouts/slideLayout64.xml"/><Relationship Id="rId58" Type="http://schemas.openxmlformats.org/officeDocument/2006/relationships/slideLayout" Target="../slideLayouts/slideLayout69.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 Id="rId57" Type="http://schemas.openxmlformats.org/officeDocument/2006/relationships/slideLayout" Target="../slideLayouts/slideLayout68.xml"/><Relationship Id="rId61" Type="http://schemas.openxmlformats.org/officeDocument/2006/relationships/slideLayout" Target="../slideLayouts/slideLayout7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52" Type="http://schemas.openxmlformats.org/officeDocument/2006/relationships/slideLayout" Target="../slideLayouts/slideLayout63.xml"/><Relationship Id="rId60" Type="http://schemas.openxmlformats.org/officeDocument/2006/relationships/slideLayout" Target="../slideLayouts/slideLayout71.xml"/><Relationship Id="rId65"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56" Type="http://schemas.openxmlformats.org/officeDocument/2006/relationships/slideLayout" Target="../slideLayouts/slideLayout67.xml"/><Relationship Id="rId64" Type="http://schemas.openxmlformats.org/officeDocument/2006/relationships/slideLayout" Target="../slideLayouts/slideLayout75.xml"/><Relationship Id="rId8" Type="http://schemas.openxmlformats.org/officeDocument/2006/relationships/slideLayout" Target="../slideLayouts/slideLayout19.xml"/><Relationship Id="rId51" Type="http://schemas.openxmlformats.org/officeDocument/2006/relationships/slideLayout" Target="../slideLayouts/slideLayout62.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59" Type="http://schemas.openxmlformats.org/officeDocument/2006/relationships/slideLayout" Target="../slideLayouts/slideLayout70.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88.xml"/><Relationship Id="rId18" Type="http://schemas.openxmlformats.org/officeDocument/2006/relationships/slideLayout" Target="../slideLayouts/slideLayout93.xml"/><Relationship Id="rId26" Type="http://schemas.openxmlformats.org/officeDocument/2006/relationships/slideLayout" Target="../slideLayouts/slideLayout101.xml"/><Relationship Id="rId39" Type="http://schemas.openxmlformats.org/officeDocument/2006/relationships/slideLayout" Target="../slideLayouts/slideLayout114.xml"/><Relationship Id="rId21" Type="http://schemas.openxmlformats.org/officeDocument/2006/relationships/slideLayout" Target="../slideLayouts/slideLayout96.xml"/><Relationship Id="rId34" Type="http://schemas.openxmlformats.org/officeDocument/2006/relationships/slideLayout" Target="../slideLayouts/slideLayout109.xml"/><Relationship Id="rId42" Type="http://schemas.openxmlformats.org/officeDocument/2006/relationships/slideLayout" Target="../slideLayouts/slideLayout117.xml"/><Relationship Id="rId47" Type="http://schemas.openxmlformats.org/officeDocument/2006/relationships/slideLayout" Target="../slideLayouts/slideLayout122.xml"/><Relationship Id="rId50" Type="http://schemas.openxmlformats.org/officeDocument/2006/relationships/slideLayout" Target="../slideLayouts/slideLayout125.xml"/><Relationship Id="rId55" Type="http://schemas.openxmlformats.org/officeDocument/2006/relationships/slideLayout" Target="../slideLayouts/slideLayout130.xml"/><Relationship Id="rId63" Type="http://schemas.openxmlformats.org/officeDocument/2006/relationships/slideLayout" Target="../slideLayouts/slideLayout138.xml"/><Relationship Id="rId7" Type="http://schemas.openxmlformats.org/officeDocument/2006/relationships/slideLayout" Target="../slideLayouts/slideLayout82.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20" Type="http://schemas.openxmlformats.org/officeDocument/2006/relationships/slideLayout" Target="../slideLayouts/slideLayout95.xml"/><Relationship Id="rId29" Type="http://schemas.openxmlformats.org/officeDocument/2006/relationships/slideLayout" Target="../slideLayouts/slideLayout104.xml"/><Relationship Id="rId41" Type="http://schemas.openxmlformats.org/officeDocument/2006/relationships/slideLayout" Target="../slideLayouts/slideLayout116.xml"/><Relationship Id="rId54" Type="http://schemas.openxmlformats.org/officeDocument/2006/relationships/slideLayout" Target="../slideLayouts/slideLayout129.xml"/><Relationship Id="rId62" Type="http://schemas.openxmlformats.org/officeDocument/2006/relationships/slideLayout" Target="../slideLayouts/slideLayout13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24" Type="http://schemas.openxmlformats.org/officeDocument/2006/relationships/slideLayout" Target="../slideLayouts/slideLayout99.xml"/><Relationship Id="rId32" Type="http://schemas.openxmlformats.org/officeDocument/2006/relationships/slideLayout" Target="../slideLayouts/slideLayout107.xml"/><Relationship Id="rId37" Type="http://schemas.openxmlformats.org/officeDocument/2006/relationships/slideLayout" Target="../slideLayouts/slideLayout112.xml"/><Relationship Id="rId40" Type="http://schemas.openxmlformats.org/officeDocument/2006/relationships/slideLayout" Target="../slideLayouts/slideLayout115.xml"/><Relationship Id="rId45" Type="http://schemas.openxmlformats.org/officeDocument/2006/relationships/slideLayout" Target="../slideLayouts/slideLayout120.xml"/><Relationship Id="rId53" Type="http://schemas.openxmlformats.org/officeDocument/2006/relationships/slideLayout" Target="../slideLayouts/slideLayout128.xml"/><Relationship Id="rId58" Type="http://schemas.openxmlformats.org/officeDocument/2006/relationships/slideLayout" Target="../slideLayouts/slideLayout133.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23" Type="http://schemas.openxmlformats.org/officeDocument/2006/relationships/slideLayout" Target="../slideLayouts/slideLayout98.xml"/><Relationship Id="rId28" Type="http://schemas.openxmlformats.org/officeDocument/2006/relationships/slideLayout" Target="../slideLayouts/slideLayout103.xml"/><Relationship Id="rId36" Type="http://schemas.openxmlformats.org/officeDocument/2006/relationships/slideLayout" Target="../slideLayouts/slideLayout111.xml"/><Relationship Id="rId49" Type="http://schemas.openxmlformats.org/officeDocument/2006/relationships/slideLayout" Target="../slideLayouts/slideLayout124.xml"/><Relationship Id="rId57" Type="http://schemas.openxmlformats.org/officeDocument/2006/relationships/slideLayout" Target="../slideLayouts/slideLayout132.xml"/><Relationship Id="rId61" Type="http://schemas.openxmlformats.org/officeDocument/2006/relationships/slideLayout" Target="../slideLayouts/slideLayout136.xml"/><Relationship Id="rId10" Type="http://schemas.openxmlformats.org/officeDocument/2006/relationships/slideLayout" Target="../slideLayouts/slideLayout85.xml"/><Relationship Id="rId19" Type="http://schemas.openxmlformats.org/officeDocument/2006/relationships/slideLayout" Target="../slideLayouts/slideLayout94.xml"/><Relationship Id="rId31" Type="http://schemas.openxmlformats.org/officeDocument/2006/relationships/slideLayout" Target="../slideLayouts/slideLayout106.xml"/><Relationship Id="rId44" Type="http://schemas.openxmlformats.org/officeDocument/2006/relationships/slideLayout" Target="../slideLayouts/slideLayout119.xml"/><Relationship Id="rId52" Type="http://schemas.openxmlformats.org/officeDocument/2006/relationships/slideLayout" Target="../slideLayouts/slideLayout127.xml"/><Relationship Id="rId60" Type="http://schemas.openxmlformats.org/officeDocument/2006/relationships/slideLayout" Target="../slideLayouts/slideLayout135.xml"/><Relationship Id="rId65" Type="http://schemas.openxmlformats.org/officeDocument/2006/relationships/theme" Target="../theme/theme3.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 Id="rId22" Type="http://schemas.openxmlformats.org/officeDocument/2006/relationships/slideLayout" Target="../slideLayouts/slideLayout97.xml"/><Relationship Id="rId27" Type="http://schemas.openxmlformats.org/officeDocument/2006/relationships/slideLayout" Target="../slideLayouts/slideLayout102.xml"/><Relationship Id="rId30" Type="http://schemas.openxmlformats.org/officeDocument/2006/relationships/slideLayout" Target="../slideLayouts/slideLayout105.xml"/><Relationship Id="rId35" Type="http://schemas.openxmlformats.org/officeDocument/2006/relationships/slideLayout" Target="../slideLayouts/slideLayout110.xml"/><Relationship Id="rId43" Type="http://schemas.openxmlformats.org/officeDocument/2006/relationships/slideLayout" Target="../slideLayouts/slideLayout118.xml"/><Relationship Id="rId48" Type="http://schemas.openxmlformats.org/officeDocument/2006/relationships/slideLayout" Target="../slideLayouts/slideLayout123.xml"/><Relationship Id="rId56" Type="http://schemas.openxmlformats.org/officeDocument/2006/relationships/slideLayout" Target="../slideLayouts/slideLayout131.xml"/><Relationship Id="rId64" Type="http://schemas.openxmlformats.org/officeDocument/2006/relationships/slideLayout" Target="../slideLayouts/slideLayout139.xml"/><Relationship Id="rId8" Type="http://schemas.openxmlformats.org/officeDocument/2006/relationships/slideLayout" Target="../slideLayouts/slideLayout83.xml"/><Relationship Id="rId51" Type="http://schemas.openxmlformats.org/officeDocument/2006/relationships/slideLayout" Target="../slideLayouts/slideLayout126.xml"/><Relationship Id="rId3" Type="http://schemas.openxmlformats.org/officeDocument/2006/relationships/slideLayout" Target="../slideLayouts/slideLayout78.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5" Type="http://schemas.openxmlformats.org/officeDocument/2006/relationships/slideLayout" Target="../slideLayouts/slideLayout100.xml"/><Relationship Id="rId33" Type="http://schemas.openxmlformats.org/officeDocument/2006/relationships/slideLayout" Target="../slideLayouts/slideLayout108.xml"/><Relationship Id="rId38" Type="http://schemas.openxmlformats.org/officeDocument/2006/relationships/slideLayout" Target="../slideLayouts/slideLayout113.xml"/><Relationship Id="rId46" Type="http://schemas.openxmlformats.org/officeDocument/2006/relationships/slideLayout" Target="../slideLayouts/slideLayout121.xml"/><Relationship Id="rId59" Type="http://schemas.openxmlformats.org/officeDocument/2006/relationships/slideLayout" Target="../slideLayouts/slideLayout134.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52.xml"/><Relationship Id="rId18" Type="http://schemas.openxmlformats.org/officeDocument/2006/relationships/slideLayout" Target="../slideLayouts/slideLayout157.xml"/><Relationship Id="rId26" Type="http://schemas.openxmlformats.org/officeDocument/2006/relationships/slideLayout" Target="../slideLayouts/slideLayout165.xml"/><Relationship Id="rId39" Type="http://schemas.openxmlformats.org/officeDocument/2006/relationships/slideLayout" Target="../slideLayouts/slideLayout178.xml"/><Relationship Id="rId21" Type="http://schemas.openxmlformats.org/officeDocument/2006/relationships/slideLayout" Target="../slideLayouts/slideLayout160.xml"/><Relationship Id="rId34" Type="http://schemas.openxmlformats.org/officeDocument/2006/relationships/slideLayout" Target="../slideLayouts/slideLayout173.xml"/><Relationship Id="rId42" Type="http://schemas.openxmlformats.org/officeDocument/2006/relationships/slideLayout" Target="../slideLayouts/slideLayout181.xml"/><Relationship Id="rId47" Type="http://schemas.openxmlformats.org/officeDocument/2006/relationships/slideLayout" Target="../slideLayouts/slideLayout186.xml"/><Relationship Id="rId50" Type="http://schemas.openxmlformats.org/officeDocument/2006/relationships/slideLayout" Target="../slideLayouts/slideLayout189.xml"/><Relationship Id="rId55" Type="http://schemas.openxmlformats.org/officeDocument/2006/relationships/slideLayout" Target="../slideLayouts/slideLayout194.xml"/><Relationship Id="rId63" Type="http://schemas.openxmlformats.org/officeDocument/2006/relationships/slideLayout" Target="../slideLayouts/slideLayout202.xml"/><Relationship Id="rId7" Type="http://schemas.openxmlformats.org/officeDocument/2006/relationships/slideLayout" Target="../slideLayouts/slideLayout146.xml"/><Relationship Id="rId2" Type="http://schemas.openxmlformats.org/officeDocument/2006/relationships/slideLayout" Target="../slideLayouts/slideLayout141.xml"/><Relationship Id="rId16" Type="http://schemas.openxmlformats.org/officeDocument/2006/relationships/slideLayout" Target="../slideLayouts/slideLayout155.xml"/><Relationship Id="rId20" Type="http://schemas.openxmlformats.org/officeDocument/2006/relationships/slideLayout" Target="../slideLayouts/slideLayout159.xml"/><Relationship Id="rId29" Type="http://schemas.openxmlformats.org/officeDocument/2006/relationships/slideLayout" Target="../slideLayouts/slideLayout168.xml"/><Relationship Id="rId41" Type="http://schemas.openxmlformats.org/officeDocument/2006/relationships/slideLayout" Target="../slideLayouts/slideLayout180.xml"/><Relationship Id="rId54" Type="http://schemas.openxmlformats.org/officeDocument/2006/relationships/slideLayout" Target="../slideLayouts/slideLayout193.xml"/><Relationship Id="rId62" Type="http://schemas.openxmlformats.org/officeDocument/2006/relationships/slideLayout" Target="../slideLayouts/slideLayout20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24" Type="http://schemas.openxmlformats.org/officeDocument/2006/relationships/slideLayout" Target="../slideLayouts/slideLayout163.xml"/><Relationship Id="rId32" Type="http://schemas.openxmlformats.org/officeDocument/2006/relationships/slideLayout" Target="../slideLayouts/slideLayout171.xml"/><Relationship Id="rId37" Type="http://schemas.openxmlformats.org/officeDocument/2006/relationships/slideLayout" Target="../slideLayouts/slideLayout176.xml"/><Relationship Id="rId40" Type="http://schemas.openxmlformats.org/officeDocument/2006/relationships/slideLayout" Target="../slideLayouts/slideLayout179.xml"/><Relationship Id="rId45" Type="http://schemas.openxmlformats.org/officeDocument/2006/relationships/slideLayout" Target="../slideLayouts/slideLayout184.xml"/><Relationship Id="rId53" Type="http://schemas.openxmlformats.org/officeDocument/2006/relationships/slideLayout" Target="../slideLayouts/slideLayout192.xml"/><Relationship Id="rId58" Type="http://schemas.openxmlformats.org/officeDocument/2006/relationships/slideLayout" Target="../slideLayouts/slideLayout197.xml"/><Relationship Id="rId5" Type="http://schemas.openxmlformats.org/officeDocument/2006/relationships/slideLayout" Target="../slideLayouts/slideLayout144.xml"/><Relationship Id="rId15" Type="http://schemas.openxmlformats.org/officeDocument/2006/relationships/slideLayout" Target="../slideLayouts/slideLayout154.xml"/><Relationship Id="rId23" Type="http://schemas.openxmlformats.org/officeDocument/2006/relationships/slideLayout" Target="../slideLayouts/slideLayout162.xml"/><Relationship Id="rId28" Type="http://schemas.openxmlformats.org/officeDocument/2006/relationships/slideLayout" Target="../slideLayouts/slideLayout167.xml"/><Relationship Id="rId36" Type="http://schemas.openxmlformats.org/officeDocument/2006/relationships/slideLayout" Target="../slideLayouts/slideLayout175.xml"/><Relationship Id="rId49" Type="http://schemas.openxmlformats.org/officeDocument/2006/relationships/slideLayout" Target="../slideLayouts/slideLayout188.xml"/><Relationship Id="rId57" Type="http://schemas.openxmlformats.org/officeDocument/2006/relationships/slideLayout" Target="../slideLayouts/slideLayout196.xml"/><Relationship Id="rId61" Type="http://schemas.openxmlformats.org/officeDocument/2006/relationships/slideLayout" Target="../slideLayouts/slideLayout200.xml"/><Relationship Id="rId10" Type="http://schemas.openxmlformats.org/officeDocument/2006/relationships/slideLayout" Target="../slideLayouts/slideLayout149.xml"/><Relationship Id="rId19" Type="http://schemas.openxmlformats.org/officeDocument/2006/relationships/slideLayout" Target="../slideLayouts/slideLayout158.xml"/><Relationship Id="rId31" Type="http://schemas.openxmlformats.org/officeDocument/2006/relationships/slideLayout" Target="../slideLayouts/slideLayout170.xml"/><Relationship Id="rId44" Type="http://schemas.openxmlformats.org/officeDocument/2006/relationships/slideLayout" Target="../slideLayouts/slideLayout183.xml"/><Relationship Id="rId52" Type="http://schemas.openxmlformats.org/officeDocument/2006/relationships/slideLayout" Target="../slideLayouts/slideLayout191.xml"/><Relationship Id="rId60" Type="http://schemas.openxmlformats.org/officeDocument/2006/relationships/slideLayout" Target="../slideLayouts/slideLayout199.xml"/><Relationship Id="rId65" Type="http://schemas.openxmlformats.org/officeDocument/2006/relationships/theme" Target="../theme/theme4.xml"/><Relationship Id="rId4" Type="http://schemas.openxmlformats.org/officeDocument/2006/relationships/slideLayout" Target="../slideLayouts/slideLayout143.xml"/><Relationship Id="rId9" Type="http://schemas.openxmlformats.org/officeDocument/2006/relationships/slideLayout" Target="../slideLayouts/slideLayout148.xml"/><Relationship Id="rId14" Type="http://schemas.openxmlformats.org/officeDocument/2006/relationships/slideLayout" Target="../slideLayouts/slideLayout153.xml"/><Relationship Id="rId22" Type="http://schemas.openxmlformats.org/officeDocument/2006/relationships/slideLayout" Target="../slideLayouts/slideLayout161.xml"/><Relationship Id="rId27" Type="http://schemas.openxmlformats.org/officeDocument/2006/relationships/slideLayout" Target="../slideLayouts/slideLayout166.xml"/><Relationship Id="rId30" Type="http://schemas.openxmlformats.org/officeDocument/2006/relationships/slideLayout" Target="../slideLayouts/slideLayout169.xml"/><Relationship Id="rId35" Type="http://schemas.openxmlformats.org/officeDocument/2006/relationships/slideLayout" Target="../slideLayouts/slideLayout174.xml"/><Relationship Id="rId43" Type="http://schemas.openxmlformats.org/officeDocument/2006/relationships/slideLayout" Target="../slideLayouts/slideLayout182.xml"/><Relationship Id="rId48" Type="http://schemas.openxmlformats.org/officeDocument/2006/relationships/slideLayout" Target="../slideLayouts/slideLayout187.xml"/><Relationship Id="rId56" Type="http://schemas.openxmlformats.org/officeDocument/2006/relationships/slideLayout" Target="../slideLayouts/slideLayout195.xml"/><Relationship Id="rId64" Type="http://schemas.openxmlformats.org/officeDocument/2006/relationships/slideLayout" Target="../slideLayouts/slideLayout203.xml"/><Relationship Id="rId8" Type="http://schemas.openxmlformats.org/officeDocument/2006/relationships/slideLayout" Target="../slideLayouts/slideLayout147.xml"/><Relationship Id="rId51" Type="http://schemas.openxmlformats.org/officeDocument/2006/relationships/slideLayout" Target="../slideLayouts/slideLayout190.xml"/><Relationship Id="rId3" Type="http://schemas.openxmlformats.org/officeDocument/2006/relationships/slideLayout" Target="../slideLayouts/slideLayout142.xml"/><Relationship Id="rId12" Type="http://schemas.openxmlformats.org/officeDocument/2006/relationships/slideLayout" Target="../slideLayouts/slideLayout151.xml"/><Relationship Id="rId17" Type="http://schemas.openxmlformats.org/officeDocument/2006/relationships/slideLayout" Target="../slideLayouts/slideLayout156.xml"/><Relationship Id="rId25" Type="http://schemas.openxmlformats.org/officeDocument/2006/relationships/slideLayout" Target="../slideLayouts/slideLayout164.xml"/><Relationship Id="rId33" Type="http://schemas.openxmlformats.org/officeDocument/2006/relationships/slideLayout" Target="../slideLayouts/slideLayout172.xml"/><Relationship Id="rId38" Type="http://schemas.openxmlformats.org/officeDocument/2006/relationships/slideLayout" Target="../slideLayouts/slideLayout177.xml"/><Relationship Id="rId46" Type="http://schemas.openxmlformats.org/officeDocument/2006/relationships/slideLayout" Target="../slideLayouts/slideLayout185.xml"/><Relationship Id="rId59" Type="http://schemas.openxmlformats.org/officeDocument/2006/relationships/slideLayout" Target="../slideLayouts/slideLayout19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11.xml"/><Relationship Id="rId3" Type="http://schemas.openxmlformats.org/officeDocument/2006/relationships/slideLayout" Target="../slideLayouts/slideLayout206.xml"/><Relationship Id="rId7" Type="http://schemas.openxmlformats.org/officeDocument/2006/relationships/slideLayout" Target="../slideLayouts/slideLayout210.xml"/><Relationship Id="rId12" Type="http://schemas.microsoft.com/office/2007/relationships/hdphoto" Target="../media/hdphoto1.wdp"/><Relationship Id="rId2" Type="http://schemas.openxmlformats.org/officeDocument/2006/relationships/slideLayout" Target="../slideLayouts/slideLayout205.xml"/><Relationship Id="rId1" Type="http://schemas.openxmlformats.org/officeDocument/2006/relationships/slideLayout" Target="../slideLayouts/slideLayout204.xml"/><Relationship Id="rId6" Type="http://schemas.openxmlformats.org/officeDocument/2006/relationships/slideLayout" Target="../slideLayouts/slideLayout209.xml"/><Relationship Id="rId11" Type="http://schemas.openxmlformats.org/officeDocument/2006/relationships/image" Target="../media/image2.png"/><Relationship Id="rId5" Type="http://schemas.openxmlformats.org/officeDocument/2006/relationships/slideLayout" Target="../slideLayouts/slideLayout208.xml"/><Relationship Id="rId10" Type="http://schemas.openxmlformats.org/officeDocument/2006/relationships/image" Target="../media/image1.jpeg"/><Relationship Id="rId4" Type="http://schemas.openxmlformats.org/officeDocument/2006/relationships/slideLayout" Target="../slideLayouts/slideLayout207.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0CBD84-F511-4FA1-8EAF-7F47F32F31D6}" type="datetime1">
              <a:rPr lang="en-US" smtClean="0">
                <a:solidFill>
                  <a:prstClr val="black">
                    <a:tint val="75000"/>
                  </a:prstClr>
                </a:solidFill>
              </a:rPr>
              <a:pPr/>
              <a:t>6/8/2018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solidFill>
                <a:prstClr val="black">
                  <a:tint val="75000"/>
                </a:prstClr>
              </a:solidFill>
            </a:endParaRPr>
          </a:p>
        </p:txBody>
      </p:sp>
    </p:spTree>
    <p:extLst>
      <p:ext uri="{BB962C8B-B14F-4D97-AF65-F5344CB8AC3E}">
        <p14:creationId xmlns:p14="http://schemas.microsoft.com/office/powerpoint/2010/main" xmlns="" val="39541587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a:spLocks noGrp="1"/>
          </p:cNvSpPr>
          <p:nvPr>
            <p:ph type="title"/>
          </p:nvPr>
        </p:nvSpPr>
        <p:spPr>
          <a:xfrm>
            <a:off x="457200" y="274638"/>
            <a:ext cx="8229600" cy="114300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r>
              <a:t>Title Text</a:t>
            </a:r>
          </a:p>
        </p:txBody>
      </p:sp>
      <p:sp>
        <p:nvSpPr>
          <p:cNvPr id="3" name="Body Level One…"/>
          <p:cNvSpPr>
            <a:spLocks noGrp="1"/>
          </p:cNvSpPr>
          <p:nvPr>
            <p:ph type="body" idx="1"/>
          </p:nvPr>
        </p:nvSpPr>
        <p:spPr>
          <a:xfrm>
            <a:off x="457200" y="1600200"/>
            <a:ext cx="8229600" cy="4525963"/>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a:spLocks noGrp="1"/>
          </p:cNvSpPr>
          <p:nvPr>
            <p:ph type="sldNum" sz="quarter" idx="2"/>
          </p:nvPr>
        </p:nvSpPr>
        <p:spPr>
          <a:xfrm>
            <a:off x="8422818" y="6404292"/>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pPr hangingPunct="0"/>
            <a:fld id="{86CB4B4D-7CA3-9044-876B-883B54F8677D}" type="slidenum">
              <a:rPr kern="0">
                <a:sym typeface="Calibri"/>
              </a:rPr>
              <a:pPr hangingPunct="0"/>
              <a:t>‹#›</a:t>
            </a:fld>
            <a:endParaRPr kern="0">
              <a:sym typeface="Calibri"/>
            </a:endParaRPr>
          </a:p>
        </p:txBody>
      </p:sp>
    </p:spTree>
    <p:extLst>
      <p:ext uri="{BB962C8B-B14F-4D97-AF65-F5344CB8AC3E}">
        <p14:creationId xmlns:p14="http://schemas.microsoft.com/office/powerpoint/2010/main" xmlns="" val="66123004"/>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 id="2147483785" r:id="rId16"/>
    <p:sldLayoutId id="2147483786" r:id="rId17"/>
    <p:sldLayoutId id="2147483787" r:id="rId18"/>
    <p:sldLayoutId id="2147483788" r:id="rId19"/>
    <p:sldLayoutId id="2147483789" r:id="rId20"/>
    <p:sldLayoutId id="2147483790" r:id="rId21"/>
    <p:sldLayoutId id="2147483791" r:id="rId22"/>
    <p:sldLayoutId id="2147483792" r:id="rId23"/>
    <p:sldLayoutId id="2147483793" r:id="rId24"/>
    <p:sldLayoutId id="2147483794" r:id="rId25"/>
    <p:sldLayoutId id="2147483795" r:id="rId26"/>
    <p:sldLayoutId id="2147483796" r:id="rId27"/>
    <p:sldLayoutId id="2147483797" r:id="rId28"/>
    <p:sldLayoutId id="2147483798" r:id="rId29"/>
    <p:sldLayoutId id="2147483799" r:id="rId30"/>
    <p:sldLayoutId id="2147483800" r:id="rId31"/>
    <p:sldLayoutId id="2147483801" r:id="rId32"/>
    <p:sldLayoutId id="2147483802" r:id="rId33"/>
    <p:sldLayoutId id="2147483803" r:id="rId34"/>
    <p:sldLayoutId id="2147483804" r:id="rId35"/>
    <p:sldLayoutId id="2147483805" r:id="rId36"/>
    <p:sldLayoutId id="2147483806" r:id="rId37"/>
    <p:sldLayoutId id="2147483807" r:id="rId38"/>
    <p:sldLayoutId id="2147483808" r:id="rId39"/>
    <p:sldLayoutId id="2147483809" r:id="rId40"/>
    <p:sldLayoutId id="2147483810" r:id="rId41"/>
    <p:sldLayoutId id="2147483811" r:id="rId42"/>
    <p:sldLayoutId id="2147483812" r:id="rId43"/>
    <p:sldLayoutId id="2147483813" r:id="rId44"/>
    <p:sldLayoutId id="2147483814" r:id="rId45"/>
    <p:sldLayoutId id="2147483815" r:id="rId46"/>
    <p:sldLayoutId id="2147483816" r:id="rId47"/>
    <p:sldLayoutId id="2147483817" r:id="rId48"/>
    <p:sldLayoutId id="2147483818" r:id="rId49"/>
    <p:sldLayoutId id="2147483819" r:id="rId50"/>
    <p:sldLayoutId id="2147483820" r:id="rId51"/>
    <p:sldLayoutId id="2147483821" r:id="rId52"/>
    <p:sldLayoutId id="2147483822" r:id="rId53"/>
    <p:sldLayoutId id="2147483823" r:id="rId54"/>
    <p:sldLayoutId id="2147483824" r:id="rId55"/>
    <p:sldLayoutId id="2147483825" r:id="rId56"/>
    <p:sldLayoutId id="2147483826" r:id="rId57"/>
    <p:sldLayoutId id="2147483827" r:id="rId58"/>
    <p:sldLayoutId id="2147483828" r:id="rId59"/>
    <p:sldLayoutId id="2147483829" r:id="rId60"/>
    <p:sldLayoutId id="2147483830" r:id="rId61"/>
    <p:sldLayoutId id="2147483831" r:id="rId62"/>
    <p:sldLayoutId id="2147483832" r:id="rId63"/>
    <p:sldLayoutId id="2147483833" r:id="rId64"/>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a:spLocks noGrp="1"/>
          </p:cNvSpPr>
          <p:nvPr>
            <p:ph type="title"/>
          </p:nvPr>
        </p:nvSpPr>
        <p:spPr>
          <a:xfrm>
            <a:off x="457200" y="274638"/>
            <a:ext cx="8229600" cy="114300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r>
              <a:t>Title Text</a:t>
            </a:r>
          </a:p>
        </p:txBody>
      </p:sp>
      <p:sp>
        <p:nvSpPr>
          <p:cNvPr id="3" name="Body Level One…"/>
          <p:cNvSpPr>
            <a:spLocks noGrp="1"/>
          </p:cNvSpPr>
          <p:nvPr>
            <p:ph type="body" idx="1"/>
          </p:nvPr>
        </p:nvSpPr>
        <p:spPr>
          <a:xfrm>
            <a:off x="457200" y="1600200"/>
            <a:ext cx="8229600" cy="4525963"/>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a:spLocks noGrp="1"/>
          </p:cNvSpPr>
          <p:nvPr>
            <p:ph type="sldNum" sz="quarter" idx="2"/>
          </p:nvPr>
        </p:nvSpPr>
        <p:spPr>
          <a:xfrm>
            <a:off x="8422818" y="6404292"/>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pPr hangingPunct="0"/>
            <a:fld id="{86CB4B4D-7CA3-9044-876B-883B54F8677D}" type="slidenum">
              <a:rPr kern="0">
                <a:sym typeface="Calibri"/>
              </a:rPr>
              <a:pPr hangingPunct="0"/>
              <a:t>‹#›</a:t>
            </a:fld>
            <a:endParaRPr kern="0">
              <a:sym typeface="Calibri"/>
            </a:endParaRPr>
          </a:p>
        </p:txBody>
      </p:sp>
    </p:spTree>
    <p:extLst>
      <p:ext uri="{BB962C8B-B14F-4D97-AF65-F5344CB8AC3E}">
        <p14:creationId xmlns:p14="http://schemas.microsoft.com/office/powerpoint/2010/main" xmlns="" val="3668481297"/>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 id="2147483848" r:id="rId14"/>
    <p:sldLayoutId id="2147483849" r:id="rId15"/>
    <p:sldLayoutId id="2147483850" r:id="rId16"/>
    <p:sldLayoutId id="2147483851" r:id="rId17"/>
    <p:sldLayoutId id="2147483852" r:id="rId18"/>
    <p:sldLayoutId id="2147483853" r:id="rId19"/>
    <p:sldLayoutId id="2147483854" r:id="rId20"/>
    <p:sldLayoutId id="2147483855" r:id="rId21"/>
    <p:sldLayoutId id="2147483856" r:id="rId22"/>
    <p:sldLayoutId id="2147483857" r:id="rId23"/>
    <p:sldLayoutId id="2147483858" r:id="rId24"/>
    <p:sldLayoutId id="2147483859" r:id="rId25"/>
    <p:sldLayoutId id="2147483860" r:id="rId26"/>
    <p:sldLayoutId id="2147483861" r:id="rId27"/>
    <p:sldLayoutId id="2147483862" r:id="rId28"/>
    <p:sldLayoutId id="2147483863" r:id="rId29"/>
    <p:sldLayoutId id="2147483864" r:id="rId30"/>
    <p:sldLayoutId id="2147483865" r:id="rId31"/>
    <p:sldLayoutId id="2147483866" r:id="rId32"/>
    <p:sldLayoutId id="2147483867" r:id="rId33"/>
    <p:sldLayoutId id="2147483868" r:id="rId34"/>
    <p:sldLayoutId id="2147483869" r:id="rId35"/>
    <p:sldLayoutId id="2147483870" r:id="rId36"/>
    <p:sldLayoutId id="2147483871" r:id="rId37"/>
    <p:sldLayoutId id="2147483872" r:id="rId38"/>
    <p:sldLayoutId id="2147483873" r:id="rId39"/>
    <p:sldLayoutId id="2147483874" r:id="rId40"/>
    <p:sldLayoutId id="2147483875" r:id="rId41"/>
    <p:sldLayoutId id="2147483876" r:id="rId42"/>
    <p:sldLayoutId id="2147483877" r:id="rId43"/>
    <p:sldLayoutId id="2147483878" r:id="rId44"/>
    <p:sldLayoutId id="2147483879" r:id="rId45"/>
    <p:sldLayoutId id="2147483880" r:id="rId46"/>
    <p:sldLayoutId id="2147483881" r:id="rId47"/>
    <p:sldLayoutId id="2147483882" r:id="rId48"/>
    <p:sldLayoutId id="2147483883" r:id="rId49"/>
    <p:sldLayoutId id="2147483884" r:id="rId50"/>
    <p:sldLayoutId id="2147483885" r:id="rId51"/>
    <p:sldLayoutId id="2147483886" r:id="rId52"/>
    <p:sldLayoutId id="2147483887" r:id="rId53"/>
    <p:sldLayoutId id="2147483888" r:id="rId54"/>
    <p:sldLayoutId id="2147483889" r:id="rId55"/>
    <p:sldLayoutId id="2147483890" r:id="rId56"/>
    <p:sldLayoutId id="2147483891" r:id="rId57"/>
    <p:sldLayoutId id="2147483892" r:id="rId58"/>
    <p:sldLayoutId id="2147483893" r:id="rId59"/>
    <p:sldLayoutId id="2147483894" r:id="rId60"/>
    <p:sldLayoutId id="2147483895" r:id="rId61"/>
    <p:sldLayoutId id="2147483896" r:id="rId62"/>
    <p:sldLayoutId id="2147483897" r:id="rId63"/>
    <p:sldLayoutId id="2147483898" r:id="rId64"/>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a:spLocks noGrp="1"/>
          </p:cNvSpPr>
          <p:nvPr>
            <p:ph type="title"/>
          </p:nvPr>
        </p:nvSpPr>
        <p:spPr>
          <a:xfrm>
            <a:off x="457200" y="274638"/>
            <a:ext cx="8229600" cy="114300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r>
              <a:t>Title Text</a:t>
            </a:r>
          </a:p>
        </p:txBody>
      </p:sp>
      <p:sp>
        <p:nvSpPr>
          <p:cNvPr id="3" name="Body Level One…"/>
          <p:cNvSpPr>
            <a:spLocks noGrp="1"/>
          </p:cNvSpPr>
          <p:nvPr>
            <p:ph type="body" idx="1"/>
          </p:nvPr>
        </p:nvSpPr>
        <p:spPr>
          <a:xfrm>
            <a:off x="457200" y="1600200"/>
            <a:ext cx="8229600" cy="4525963"/>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a:spLocks noGrp="1"/>
          </p:cNvSpPr>
          <p:nvPr>
            <p:ph type="sldNum" sz="quarter" idx="2"/>
          </p:nvPr>
        </p:nvSpPr>
        <p:spPr>
          <a:xfrm>
            <a:off x="8422818" y="6404292"/>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pPr hangingPunct="0"/>
            <a:fld id="{86CB4B4D-7CA3-9044-876B-883B54F8677D}" type="slidenum">
              <a:rPr kern="0">
                <a:sym typeface="Calibri"/>
              </a:rPr>
              <a:pPr hangingPunct="0"/>
              <a:t>‹#›</a:t>
            </a:fld>
            <a:endParaRPr kern="0">
              <a:sym typeface="Calibri"/>
            </a:endParaRPr>
          </a:p>
        </p:txBody>
      </p:sp>
    </p:spTree>
    <p:extLst>
      <p:ext uri="{BB962C8B-B14F-4D97-AF65-F5344CB8AC3E}">
        <p14:creationId xmlns:p14="http://schemas.microsoft.com/office/powerpoint/2010/main" xmlns="" val="2095271924"/>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 id="2147483912" r:id="rId13"/>
    <p:sldLayoutId id="2147483913" r:id="rId14"/>
    <p:sldLayoutId id="2147483914" r:id="rId15"/>
    <p:sldLayoutId id="2147483915" r:id="rId16"/>
    <p:sldLayoutId id="2147483916" r:id="rId17"/>
    <p:sldLayoutId id="2147483917" r:id="rId18"/>
    <p:sldLayoutId id="2147483918" r:id="rId19"/>
    <p:sldLayoutId id="2147483919" r:id="rId20"/>
    <p:sldLayoutId id="2147483920" r:id="rId21"/>
    <p:sldLayoutId id="2147483921" r:id="rId22"/>
    <p:sldLayoutId id="2147483922" r:id="rId23"/>
    <p:sldLayoutId id="2147483923" r:id="rId24"/>
    <p:sldLayoutId id="2147483924" r:id="rId25"/>
    <p:sldLayoutId id="2147483925" r:id="rId26"/>
    <p:sldLayoutId id="2147483926" r:id="rId27"/>
    <p:sldLayoutId id="2147483927" r:id="rId28"/>
    <p:sldLayoutId id="2147483928" r:id="rId29"/>
    <p:sldLayoutId id="2147483929" r:id="rId30"/>
    <p:sldLayoutId id="2147483930" r:id="rId31"/>
    <p:sldLayoutId id="2147483931" r:id="rId32"/>
    <p:sldLayoutId id="2147483932" r:id="rId33"/>
    <p:sldLayoutId id="2147483933" r:id="rId34"/>
    <p:sldLayoutId id="2147483934" r:id="rId35"/>
    <p:sldLayoutId id="2147483935" r:id="rId36"/>
    <p:sldLayoutId id="2147483936" r:id="rId37"/>
    <p:sldLayoutId id="2147483937" r:id="rId38"/>
    <p:sldLayoutId id="2147483938" r:id="rId39"/>
    <p:sldLayoutId id="2147483939" r:id="rId40"/>
    <p:sldLayoutId id="2147483940" r:id="rId41"/>
    <p:sldLayoutId id="2147483941" r:id="rId42"/>
    <p:sldLayoutId id="2147483942" r:id="rId43"/>
    <p:sldLayoutId id="2147483943" r:id="rId44"/>
    <p:sldLayoutId id="2147483944" r:id="rId45"/>
    <p:sldLayoutId id="2147483945" r:id="rId46"/>
    <p:sldLayoutId id="2147483946" r:id="rId47"/>
    <p:sldLayoutId id="2147483947" r:id="rId48"/>
    <p:sldLayoutId id="2147483948" r:id="rId49"/>
    <p:sldLayoutId id="2147483949" r:id="rId50"/>
    <p:sldLayoutId id="2147483950" r:id="rId51"/>
    <p:sldLayoutId id="2147483951" r:id="rId52"/>
    <p:sldLayoutId id="2147483952" r:id="rId53"/>
    <p:sldLayoutId id="2147483953" r:id="rId54"/>
    <p:sldLayoutId id="2147483954" r:id="rId55"/>
    <p:sldLayoutId id="2147483955" r:id="rId56"/>
    <p:sldLayoutId id="2147483956" r:id="rId57"/>
    <p:sldLayoutId id="2147483957" r:id="rId58"/>
    <p:sldLayoutId id="2147483958" r:id="rId59"/>
    <p:sldLayoutId id="2147483959" r:id="rId60"/>
    <p:sldLayoutId id="2147483960" r:id="rId61"/>
    <p:sldLayoutId id="2147483961" r:id="rId62"/>
    <p:sldLayoutId id="2147483962" r:id="rId63"/>
    <p:sldLayoutId id="2147483963" r:id="rId64"/>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0"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628650" y="365125"/>
            <a:ext cx="7886700" cy="612775"/>
          </a:xfrm>
          <a:prstGeom prst="rect">
            <a:avLst/>
          </a:prstGeom>
        </p:spPr>
        <p:txBody>
          <a:bodyPr vert="horz" lIns="91440" tIns="45720" rIns="91440" bIns="45720" rtlCol="0" anchor="ctr">
            <a:normAutofit/>
          </a:bodyPr>
          <a:lstStyle/>
          <a:p>
            <a:r>
              <a:rPr lang="en-US"/>
              <a:t>Click to edit Master title style</a:t>
            </a:r>
            <a:endParaRPr lang="en-ZA" dirty="0"/>
          </a:p>
        </p:txBody>
      </p:sp>
      <p:sp>
        <p:nvSpPr>
          <p:cNvPr id="3" name="Text Placeholder 2"/>
          <p:cNvSpPr>
            <a:spLocks noGrp="1"/>
          </p:cNvSpPr>
          <p:nvPr>
            <p:ph type="body" idx="1"/>
          </p:nvPr>
        </p:nvSpPr>
        <p:spPr>
          <a:xfrm>
            <a:off x="628650" y="1079500"/>
            <a:ext cx="7886700" cy="50974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267637BB-9761-4D5F-8CF7-66362E836E78}" type="datetime1">
              <a:rPr lang="en-ZA" smtClean="0">
                <a:solidFill>
                  <a:prstClr val="black">
                    <a:tint val="75000"/>
                  </a:prstClr>
                </a:solidFill>
              </a:rPr>
              <a:pPr/>
              <a:t>2018/06/08</a:t>
            </a:fld>
            <a:endParaRPr lang="en-ZA" dirty="0">
              <a:solidFill>
                <a:prstClr val="black">
                  <a:tint val="75000"/>
                </a:prstClr>
              </a:solidFill>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rgbClr val="50575F"/>
                </a:solidFill>
                <a:latin typeface="Arial" panose="020B0604020202020204" pitchFamily="34" charset="0"/>
                <a:cs typeface="Arial" panose="020B0604020202020204" pitchFamily="34" charset="0"/>
              </a:defRPr>
            </a:lvl1pPr>
          </a:lstStyle>
          <a:p>
            <a:fld id="{8AACF080-9DDD-4989-B070-1CBD42B065C6}" type="slidenum">
              <a:rPr lang="en-ZA" smtClean="0"/>
              <a:pPr/>
              <a:t>‹#›</a:t>
            </a:fld>
            <a:endParaRPr lang="en-ZA" dirty="0"/>
          </a:p>
        </p:txBody>
      </p:sp>
      <p:pic>
        <p:nvPicPr>
          <p:cNvPr id="8" name="Picture 7"/>
          <p:cNvPicPr/>
          <p:nvPr userDrawn="1"/>
        </p:nvPicPr>
        <p:blipFill rotWithShape="1">
          <a:blip r:embed="rId11" cstate="print">
            <a:extLst>
              <a:ext uri="{BEBA8EAE-BF5A-486C-A8C5-ECC9F3942E4B}">
                <a14:imgProps xmlns:a14="http://schemas.microsoft.com/office/drawing/2010/main" xmlns="">
                  <a14:imgLayer r:embed="rId12">
                    <a14:imgEffect>
                      <a14:backgroundRemoval t="10024" b="15977" l="16159" r="23077">
                        <a14:foregroundMark x1="22109" y1="11221" x2="22109" y2="11221"/>
                        <a14:foregroundMark x1="21577" y1="11563" x2="21577" y2="11563"/>
                        <a14:foregroundMark x1="22109" y1="11221" x2="22109" y2="11221"/>
                        <a14:foregroundMark x1="22109" y1="11563" x2="22109" y2="11563"/>
                      </a14:backgroundRemoval>
                    </a14:imgEffect>
                  </a14:imgLayer>
                </a14:imgProps>
              </a:ext>
              <a:ext uri="{28A0092B-C50C-407E-A947-70E740481C1C}">
                <a14:useLocalDpi xmlns:a14="http://schemas.microsoft.com/office/drawing/2010/main" xmlns="" val="0"/>
              </a:ext>
            </a:extLst>
          </a:blip>
          <a:srcRect l="15493" t="9976" r="76697" b="83967"/>
          <a:stretch/>
        </p:blipFill>
        <p:spPr bwMode="auto">
          <a:xfrm>
            <a:off x="8515350" y="265760"/>
            <a:ext cx="590550" cy="647700"/>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3061096482"/>
      </p:ext>
    </p:extLst>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014" r:id="rId5"/>
    <p:sldLayoutId id="2147484015" r:id="rId6"/>
    <p:sldLayoutId id="2147484016" r:id="rId7"/>
    <p:sldLayoutId id="2147484017" r:id="rId8"/>
  </p:sldLayoutIdLst>
  <p:hf hdr="0" ftr="0" dt="0"/>
  <p:txStyles>
    <p:titleStyle>
      <a:lvl1pPr algn="l" defTabSz="914400" rtl="0" eaLnBrk="1" latinLnBrk="0" hangingPunct="1">
        <a:lnSpc>
          <a:spcPct val="90000"/>
        </a:lnSpc>
        <a:spcBef>
          <a:spcPct val="0"/>
        </a:spcBef>
        <a:buNone/>
        <a:defRPr sz="3600" kern="1200">
          <a:solidFill>
            <a:srgbClr val="50575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F58220"/>
        </a:buClr>
        <a:buFont typeface="Arial" panose="020B0604020202020204" pitchFamily="34" charset="0"/>
        <a:buChar char="•"/>
        <a:defRPr sz="2000" kern="1200">
          <a:solidFill>
            <a:srgbClr val="50575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58220"/>
        </a:buClr>
        <a:buFont typeface="Arial" panose="020B0604020202020204" pitchFamily="34" charset="0"/>
        <a:buChar char="−"/>
        <a:defRPr sz="1800" kern="1200">
          <a:solidFill>
            <a:srgbClr val="50575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58220"/>
        </a:buClr>
        <a:buFont typeface="Wingdings" panose="05000000000000000000" pitchFamily="2" charset="2"/>
        <a:buChar char="§"/>
        <a:defRPr sz="1600" kern="1200">
          <a:solidFill>
            <a:srgbClr val="50575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58220"/>
        </a:buClr>
        <a:buFont typeface="Arial" panose="020B0604020202020204" pitchFamily="34" charset="0"/>
        <a:buChar char="•"/>
        <a:defRPr sz="1400" kern="1200">
          <a:solidFill>
            <a:srgbClr val="50575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58220"/>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7.xml"/></Relationships>
</file>

<file path=ppt/slides/_rels/slide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7.xml"/></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7.xml"/></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7.xml"/></Relationships>
</file>

<file path=ppt/slides/_rels/slide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7.xml"/></Relationships>
</file>

<file path=ppt/slides/_rels/slide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7.xml"/></Relationships>
</file>

<file path=ppt/slides/_rels/slide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7.xml"/></Relationships>
</file>

<file path=ppt/slides/_rels/slide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7.xml"/></Relationships>
</file>

<file path=ppt/slides/_rels/slide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7.xml"/></Relationships>
</file>

<file path=ppt/slides/_rels/slide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1.xml"/></Relationships>
</file>

<file path=ppt/slides/_rels/slide5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1.xml"/></Relationships>
</file>

<file path=ppt/slides/_rels/slide5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1.xml"/></Relationships>
</file>

<file path=ppt/slides/_rels/slide5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41.xml"/></Relationships>
</file>

<file path=ppt/slides/_rels/slide5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1.xml"/></Relationships>
</file>

<file path=ppt/slides/_rels/slide5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1.xml"/></Relationships>
</file>

<file path=ppt/slides/_rels/slide5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1.xml"/></Relationships>
</file>

<file path=ppt/slides/_rels/slide5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1.xml"/></Relationships>
</file>

<file path=ppt/slides/_rels/slide6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06.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 name="Rectangle 4"/>
          <p:cNvSpPr/>
          <p:nvPr/>
        </p:nvSpPr>
        <p:spPr>
          <a:xfrm>
            <a:off x="0" y="0"/>
            <a:ext cx="9144000" cy="6012947"/>
          </a:xfrm>
          <a:prstGeom prst="rect">
            <a:avLst/>
          </a:prstGeom>
          <a:solidFill>
            <a:srgbClr val="C3D69B"/>
          </a:solidFill>
          <a:ln>
            <a:solidFill>
              <a:srgbClr val="4A7EBB"/>
            </a:solidFill>
          </a:ln>
          <a:effectLst>
            <a:outerShdw blurRad="38100" dist="23000" dir="5400000" rotWithShape="0">
              <a:srgbClr val="000000">
                <a:alpha val="35000"/>
              </a:srgbClr>
            </a:outerShdw>
          </a:effectLst>
        </p:spPr>
        <p:txBody>
          <a:bodyPr lIns="45719" rIns="45719" anchor="ctr"/>
          <a:lstStyle/>
          <a:p>
            <a:pPr algn="ctr">
              <a:defRPr>
                <a:solidFill>
                  <a:srgbClr val="77933C"/>
                </a:solidFill>
              </a:defRPr>
            </a:pPr>
            <a:endParaRPr dirty="0"/>
          </a:p>
        </p:txBody>
      </p:sp>
      <p:sp>
        <p:nvSpPr>
          <p:cNvPr id="617" name="Title 1"/>
          <p:cNvSpPr>
            <a:spLocks noGrp="1"/>
          </p:cNvSpPr>
          <p:nvPr>
            <p:ph type="ctrTitle"/>
          </p:nvPr>
        </p:nvSpPr>
        <p:spPr>
          <a:xfrm>
            <a:off x="806568" y="255475"/>
            <a:ext cx="7772401" cy="994125"/>
          </a:xfrm>
          <a:prstGeom prst="rect">
            <a:avLst/>
          </a:prstGeom>
        </p:spPr>
        <p:txBody>
          <a:bodyPr/>
          <a:lstStyle>
            <a:lvl1pPr>
              <a:defRPr sz="2800" b="1" cap="all">
                <a:latin typeface="Arial"/>
                <a:ea typeface="Arial"/>
                <a:cs typeface="Arial"/>
                <a:sym typeface="Arial"/>
              </a:defRPr>
            </a:lvl1pPr>
          </a:lstStyle>
          <a:p>
            <a:r>
              <a:rPr dirty="0"/>
              <a:t>Department of Small Business Development</a:t>
            </a:r>
            <a:r>
              <a:rPr lang="en-ZA" dirty="0"/>
              <a:t>, SEDA &amp; SEFA</a:t>
            </a:r>
            <a:endParaRPr dirty="0"/>
          </a:p>
        </p:txBody>
      </p:sp>
      <p:sp>
        <p:nvSpPr>
          <p:cNvPr id="618" name="Subtitle 2"/>
          <p:cNvSpPr>
            <a:spLocks noGrp="1"/>
          </p:cNvSpPr>
          <p:nvPr>
            <p:ph type="subTitle" idx="1"/>
          </p:nvPr>
        </p:nvSpPr>
        <p:spPr>
          <a:xfrm>
            <a:off x="0" y="1640945"/>
            <a:ext cx="9144000" cy="4115589"/>
          </a:xfrm>
          <a:prstGeom prst="rect">
            <a:avLst/>
          </a:prstGeom>
        </p:spPr>
        <p:txBody>
          <a:bodyPr>
            <a:normAutofit/>
          </a:bodyPr>
          <a:lstStyle/>
          <a:p>
            <a:pPr>
              <a:lnSpc>
                <a:spcPct val="80000"/>
              </a:lnSpc>
              <a:spcBef>
                <a:spcPts val="600"/>
              </a:spcBef>
              <a:defRPr sz="2700" b="1" cap="small">
                <a:solidFill>
                  <a:srgbClr val="FFFFFF"/>
                </a:solidFill>
                <a:latin typeface="Arial"/>
                <a:ea typeface="Arial"/>
                <a:cs typeface="Arial"/>
                <a:sym typeface="Arial"/>
              </a:defRPr>
            </a:pPr>
            <a:endParaRPr dirty="0"/>
          </a:p>
          <a:p>
            <a:pPr>
              <a:lnSpc>
                <a:spcPct val="80000"/>
              </a:lnSpc>
              <a:spcBef>
                <a:spcPts val="600"/>
              </a:spcBef>
              <a:defRPr sz="2700" b="1" cap="small">
                <a:solidFill>
                  <a:srgbClr val="000000"/>
                </a:solidFill>
                <a:latin typeface="Arial"/>
                <a:ea typeface="Arial"/>
                <a:cs typeface="Arial"/>
                <a:sym typeface="Arial"/>
              </a:defRPr>
            </a:pPr>
            <a:r>
              <a:rPr lang="en-US" dirty="0"/>
              <a:t>2017/18 Quarter 4 </a:t>
            </a:r>
          </a:p>
          <a:p>
            <a:pPr>
              <a:lnSpc>
                <a:spcPct val="80000"/>
              </a:lnSpc>
              <a:spcBef>
                <a:spcPts val="600"/>
              </a:spcBef>
              <a:defRPr sz="2700" b="1" cap="small">
                <a:solidFill>
                  <a:srgbClr val="000000"/>
                </a:solidFill>
                <a:latin typeface="Arial"/>
                <a:ea typeface="Arial"/>
                <a:cs typeface="Arial"/>
                <a:sym typeface="Arial"/>
              </a:defRPr>
            </a:pPr>
            <a:r>
              <a:rPr dirty="0"/>
              <a:t>Performance</a:t>
            </a:r>
            <a:r>
              <a:rPr lang="en-GB" dirty="0"/>
              <a:t> Report to </a:t>
            </a:r>
          </a:p>
          <a:p>
            <a:pPr>
              <a:lnSpc>
                <a:spcPct val="80000"/>
              </a:lnSpc>
              <a:spcBef>
                <a:spcPts val="600"/>
              </a:spcBef>
              <a:defRPr sz="2700" b="1" cap="small">
                <a:solidFill>
                  <a:srgbClr val="000000"/>
                </a:solidFill>
                <a:latin typeface="Arial"/>
                <a:ea typeface="Arial"/>
                <a:cs typeface="Arial"/>
                <a:sym typeface="Arial"/>
              </a:defRPr>
            </a:pPr>
            <a:r>
              <a:rPr lang="en-GB" dirty="0"/>
              <a:t>Portfolio Committee on Small Business Development</a:t>
            </a:r>
            <a:endParaRPr dirty="0"/>
          </a:p>
          <a:p>
            <a:pPr>
              <a:lnSpc>
                <a:spcPct val="80000"/>
              </a:lnSpc>
              <a:spcBef>
                <a:spcPts val="600"/>
              </a:spcBef>
              <a:defRPr sz="2700" b="1" cap="small">
                <a:solidFill>
                  <a:srgbClr val="000000"/>
                </a:solidFill>
                <a:latin typeface="Arial"/>
                <a:ea typeface="Arial"/>
                <a:cs typeface="Arial"/>
                <a:sym typeface="Arial"/>
              </a:defRPr>
            </a:pPr>
            <a:endParaRPr lang="en-US" dirty="0"/>
          </a:p>
          <a:p>
            <a:pPr>
              <a:lnSpc>
                <a:spcPct val="80000"/>
              </a:lnSpc>
              <a:spcBef>
                <a:spcPts val="600"/>
              </a:spcBef>
              <a:defRPr sz="2700" b="1" cap="small">
                <a:solidFill>
                  <a:srgbClr val="FFFFFF"/>
                </a:solidFill>
                <a:latin typeface="Arial"/>
                <a:ea typeface="Arial"/>
                <a:cs typeface="Arial"/>
                <a:sym typeface="Arial"/>
              </a:defRPr>
            </a:pPr>
            <a:endParaRPr dirty="0"/>
          </a:p>
          <a:p>
            <a:pPr>
              <a:lnSpc>
                <a:spcPct val="80000"/>
              </a:lnSpc>
              <a:spcBef>
                <a:spcPts val="600"/>
              </a:spcBef>
              <a:defRPr sz="2700" b="1" cap="small">
                <a:solidFill>
                  <a:srgbClr val="000000"/>
                </a:solidFill>
                <a:latin typeface="Arial"/>
                <a:ea typeface="Arial"/>
                <a:cs typeface="Arial"/>
                <a:sym typeface="Arial"/>
              </a:defRPr>
            </a:pPr>
            <a:endParaRPr dirty="0"/>
          </a:p>
          <a:p>
            <a:pPr>
              <a:lnSpc>
                <a:spcPct val="80000"/>
              </a:lnSpc>
              <a:spcBef>
                <a:spcPts val="600"/>
              </a:spcBef>
              <a:defRPr sz="2700" b="1" cap="small">
                <a:solidFill>
                  <a:srgbClr val="000000"/>
                </a:solidFill>
                <a:latin typeface="Arial"/>
                <a:ea typeface="Arial"/>
                <a:cs typeface="Arial"/>
                <a:sym typeface="Arial"/>
              </a:defRPr>
            </a:pPr>
            <a:r>
              <a:rPr lang="en-US" dirty="0"/>
              <a:t>Date of Meeting: 6 June 2018</a:t>
            </a:r>
            <a:endParaRPr dirty="0"/>
          </a:p>
        </p:txBody>
      </p:sp>
      <p:pic>
        <p:nvPicPr>
          <p:cNvPr id="619" name="Picture 8" descr="Picture 8"/>
          <p:cNvPicPr>
            <a:picLocks noChangeAspect="1"/>
          </p:cNvPicPr>
          <p:nvPr/>
        </p:nvPicPr>
        <p:blipFill>
          <a:blip r:embed="rId2" cstate="print">
            <a:extLst/>
          </a:blip>
          <a:srcRect t="24292" b="22405"/>
          <a:stretch>
            <a:fillRect/>
          </a:stretch>
        </p:blipFill>
        <p:spPr>
          <a:xfrm>
            <a:off x="179511" y="6183086"/>
            <a:ext cx="1649289" cy="649686"/>
          </a:xfrm>
          <a:prstGeom prst="rect">
            <a:avLst/>
          </a:prstGeom>
          <a:ln w="12700">
            <a:miter lim="400000"/>
          </a:ln>
        </p:spPr>
      </p:pic>
      <p:sp>
        <p:nvSpPr>
          <p:cNvPr id="620" name="Slide Number Placeholder 3"/>
          <p:cNvSpPr>
            <a:spLocks noGrp="1"/>
          </p:cNvSpPr>
          <p:nvPr>
            <p:ph type="sldNum" sz="quarter" idx="4294967295"/>
          </p:nvPr>
        </p:nvSpPr>
        <p:spPr>
          <a:xfrm>
            <a:off x="8502739" y="6404292"/>
            <a:ext cx="184061" cy="2692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sz="1400" b="1">
                <a:latin typeface="Arial" panose="020B0604020202020204" pitchFamily="34" charset="0"/>
                <a:cs typeface="Arial" panose="020B0604020202020204" pitchFamily="34" charset="0"/>
              </a:rPr>
              <a:pPr/>
              <a:t>1</a:t>
            </a:fld>
            <a:endParaRPr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4668341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 name="Shape 447"/>
          <p:cNvSpPr>
            <a:spLocks noGrp="1"/>
          </p:cNvSpPr>
          <p:nvPr>
            <p:ph type="body" idx="1"/>
          </p:nvPr>
        </p:nvSpPr>
        <p:spPr>
          <a:xfrm>
            <a:off x="0" y="783769"/>
            <a:ext cx="8915400" cy="5312233"/>
          </a:xfrm>
          <a:prstGeom prst="rect">
            <a:avLst/>
          </a:prstGeom>
        </p:spPr>
        <p:txBody>
          <a:bodyPr/>
          <a:lstStyle/>
          <a:p>
            <a:pPr marL="0" indent="0" algn="just">
              <a:spcBef>
                <a:spcPts val="0"/>
              </a:spcBef>
              <a:buSzTx/>
              <a:buNone/>
              <a:defRPr sz="2000" b="1" cap="small">
                <a:latin typeface="Arial"/>
                <a:ea typeface="Arial"/>
                <a:cs typeface="Arial"/>
                <a:sym typeface="Arial"/>
              </a:defRPr>
            </a:pPr>
            <a:r>
              <a:rPr dirty="0"/>
              <a:t>Performance Statement</a:t>
            </a:r>
            <a:r>
              <a:rPr cap="none" dirty="0"/>
              <a:t>: </a:t>
            </a:r>
          </a:p>
          <a:p>
            <a:pPr marL="0" indent="0" algn="just">
              <a:spcBef>
                <a:spcPts val="0"/>
              </a:spcBef>
              <a:buSzTx/>
              <a:buNone/>
              <a:defRPr sz="1600" b="1" cap="small">
                <a:latin typeface="Arial"/>
                <a:ea typeface="Arial"/>
                <a:cs typeface="Arial"/>
                <a:sym typeface="Arial"/>
              </a:defRPr>
            </a:pPr>
            <a:r>
              <a:rPr sz="1400" dirty="0"/>
              <a:t>The department has </a:t>
            </a:r>
            <a:r>
              <a:rPr lang="en-GB" sz="1400" dirty="0"/>
              <a:t>54</a:t>
            </a:r>
            <a:r>
              <a:rPr sz="1400" dirty="0"/>
              <a:t> Performance Indicators</a:t>
            </a:r>
            <a:r>
              <a:rPr lang="en-GB" sz="1400" dirty="0"/>
              <a:t>, 54 Annual Targets</a:t>
            </a:r>
            <a:r>
              <a:rPr sz="1400" dirty="0"/>
              <a:t> and is reporting against </a:t>
            </a:r>
            <a:r>
              <a:rPr lang="en-GB" sz="1400" dirty="0"/>
              <a:t>50</a:t>
            </a:r>
            <a:r>
              <a:rPr sz="1400" dirty="0"/>
              <a:t> </a:t>
            </a:r>
            <a:r>
              <a:rPr lang="en-GB" sz="1400" dirty="0"/>
              <a:t>Quarterly </a:t>
            </a:r>
            <a:r>
              <a:rPr sz="1400" dirty="0"/>
              <a:t>Targets</a:t>
            </a:r>
          </a:p>
        </p:txBody>
      </p:sp>
      <p:pic>
        <p:nvPicPr>
          <p:cNvPr id="661" name="image2.jpeg" descr="image2.jpeg"/>
          <p:cNvPicPr>
            <a:picLocks noChangeAspect="1"/>
          </p:cNvPicPr>
          <p:nvPr/>
        </p:nvPicPr>
        <p:blipFill>
          <a:blip r:embed="rId2" cstate="print">
            <a:extLst/>
          </a:blip>
          <a:srcRect t="24291" b="22405"/>
          <a:stretch>
            <a:fillRect/>
          </a:stretch>
        </p:blipFill>
        <p:spPr>
          <a:xfrm>
            <a:off x="179511" y="6100267"/>
            <a:ext cx="1420689" cy="570326"/>
          </a:xfrm>
          <a:prstGeom prst="rect">
            <a:avLst/>
          </a:prstGeom>
          <a:ln w="12700">
            <a:miter lim="400000"/>
          </a:ln>
        </p:spPr>
      </p:pic>
      <p:sp>
        <p:nvSpPr>
          <p:cNvPr id="662" name="Shape 449"/>
          <p:cNvSpPr>
            <a:spLocks noGrp="1"/>
          </p:cNvSpPr>
          <p:nvPr>
            <p:ph type="sldNum" sz="quarter" idx="4294967295"/>
          </p:nvPr>
        </p:nvSpPr>
        <p:spPr>
          <a:xfrm>
            <a:off x="8153400" y="6399085"/>
            <a:ext cx="492723" cy="271508"/>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sz="1400" b="1">
                <a:solidFill>
                  <a:prstClr val="black">
                    <a:tint val="75000"/>
                  </a:prstClr>
                </a:solidFill>
                <a:latin typeface="Arial" panose="020B0604020202020204" pitchFamily="34" charset="0"/>
                <a:cs typeface="Arial" panose="020B0604020202020204" pitchFamily="34" charset="0"/>
              </a:rPr>
              <a:pPr/>
              <a:t>10</a:t>
            </a:fld>
            <a:endParaRPr sz="1400" b="1" dirty="0">
              <a:solidFill>
                <a:prstClr val="black">
                  <a:tint val="75000"/>
                </a:prstClr>
              </a:solidFill>
              <a:latin typeface="Arial" panose="020B0604020202020204" pitchFamily="34" charset="0"/>
              <a:cs typeface="Arial" panose="020B0604020202020204" pitchFamily="34" charset="0"/>
            </a:endParaRPr>
          </a:p>
        </p:txBody>
      </p:sp>
      <p:grpSp>
        <p:nvGrpSpPr>
          <p:cNvPr id="665" name="Group 452"/>
          <p:cNvGrpSpPr/>
          <p:nvPr/>
        </p:nvGrpSpPr>
        <p:grpSpPr>
          <a:xfrm>
            <a:off x="0" y="-16089"/>
            <a:ext cx="9144000" cy="739750"/>
            <a:chOff x="-152400" y="-16086"/>
            <a:chExt cx="9144000" cy="739749"/>
          </a:xfrm>
        </p:grpSpPr>
        <p:sp>
          <p:nvSpPr>
            <p:cNvPr id="663" name="Shape 450"/>
            <p:cNvSpPr/>
            <p:nvPr/>
          </p:nvSpPr>
          <p:spPr>
            <a:xfrm>
              <a:off x="0" y="0"/>
              <a:ext cx="8991600" cy="707575"/>
            </a:xfrm>
            <a:prstGeom prst="rect">
              <a:avLst/>
            </a:prstGeom>
            <a:solidFill>
              <a:srgbClr val="C3D69B"/>
            </a:solidFill>
            <a:ln w="12700" cap="flat">
              <a:noFill/>
              <a:miter lim="400000"/>
            </a:ln>
            <a:effectLst>
              <a:outerShdw blurRad="50800" dist="50800" dir="5400000" rotWithShape="0">
                <a:schemeClr val="accent6"/>
              </a:outerShdw>
            </a:effectLst>
          </p:spPr>
          <p:txBody>
            <a:bodyPr wrap="square" lIns="45719" tIns="45719" rIns="45719" bIns="45719" numCol="1" anchor="ctr">
              <a:noAutofit/>
            </a:bodyPr>
            <a:lstStyle/>
            <a:p>
              <a:pPr algn="r">
                <a:lnSpc>
                  <a:spcPct val="150000"/>
                </a:lnSpc>
                <a:defRPr sz="3200" cap="small">
                  <a:latin typeface="Arial"/>
                  <a:ea typeface="Arial"/>
                  <a:cs typeface="Arial"/>
                  <a:sym typeface="Arial"/>
                </a:defRPr>
              </a:pPr>
              <a:endParaRPr sz="3600" cap="small" dirty="0">
                <a:solidFill>
                  <a:prstClr val="black"/>
                </a:solidFill>
                <a:latin typeface="Arial"/>
                <a:ea typeface="Arial"/>
                <a:cs typeface="Arial"/>
                <a:sym typeface="Arial"/>
              </a:endParaRPr>
            </a:p>
          </p:txBody>
        </p:sp>
        <p:sp>
          <p:nvSpPr>
            <p:cNvPr id="664" name="Shape 451"/>
            <p:cNvSpPr/>
            <p:nvPr/>
          </p:nvSpPr>
          <p:spPr>
            <a:xfrm>
              <a:off x="-152400" y="-16086"/>
              <a:ext cx="9144000" cy="73974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ctr">
              <a:spAutoFit/>
            </a:bodyPr>
            <a:lstStyle/>
            <a:p>
              <a:pPr algn="r">
                <a:lnSpc>
                  <a:spcPct val="150000"/>
                </a:lnSpc>
                <a:defRPr sz="3200" cap="small">
                  <a:latin typeface="Arial"/>
                  <a:ea typeface="Arial"/>
                  <a:cs typeface="Arial"/>
                  <a:sym typeface="Arial"/>
                </a:defRPr>
              </a:pPr>
              <a:r>
                <a:rPr lang="en-GB" sz="3200" cap="small" dirty="0">
                  <a:solidFill>
                    <a:prstClr val="black"/>
                  </a:solidFill>
                  <a:latin typeface="Arial"/>
                  <a:ea typeface="Arial"/>
                  <a:cs typeface="Arial"/>
                  <a:sym typeface="Arial"/>
                </a:rPr>
                <a:t>Q4 2017/18 Performance Executive Summary</a:t>
              </a:r>
            </a:p>
          </p:txBody>
        </p:sp>
      </p:grpSp>
      <p:graphicFrame>
        <p:nvGraphicFramePr>
          <p:cNvPr id="3" name="Table 2"/>
          <p:cNvGraphicFramePr>
            <a:graphicFrameLocks noGrp="1"/>
          </p:cNvGraphicFramePr>
          <p:nvPr>
            <p:extLst>
              <p:ext uri="{D42A27DB-BD31-4B8C-83A1-F6EECF244321}">
                <p14:modId xmlns:p14="http://schemas.microsoft.com/office/powerpoint/2010/main" xmlns="" val="2766603249"/>
              </p:ext>
            </p:extLst>
          </p:nvPr>
        </p:nvGraphicFramePr>
        <p:xfrm>
          <a:off x="152400" y="1752601"/>
          <a:ext cx="8839200" cy="4495798"/>
        </p:xfrm>
        <a:graphic>
          <a:graphicData uri="http://schemas.openxmlformats.org/drawingml/2006/table">
            <a:tbl>
              <a:tblPr firstRow="1" firstCol="1"/>
              <a:tblGrid>
                <a:gridCol w="1569346">
                  <a:extLst>
                    <a:ext uri="{9D8B030D-6E8A-4147-A177-3AD203B41FA5}">
                      <a16:colId xmlns:a16="http://schemas.microsoft.com/office/drawing/2014/main" xmlns="" val="20000"/>
                    </a:ext>
                  </a:extLst>
                </a:gridCol>
                <a:gridCol w="1111068">
                  <a:extLst>
                    <a:ext uri="{9D8B030D-6E8A-4147-A177-3AD203B41FA5}">
                      <a16:colId xmlns:a16="http://schemas.microsoft.com/office/drawing/2014/main" xmlns="" val="20001"/>
                    </a:ext>
                  </a:extLst>
                </a:gridCol>
                <a:gridCol w="942178">
                  <a:extLst>
                    <a:ext uri="{9D8B030D-6E8A-4147-A177-3AD203B41FA5}">
                      <a16:colId xmlns:a16="http://schemas.microsoft.com/office/drawing/2014/main" xmlns="" val="20002"/>
                    </a:ext>
                  </a:extLst>
                </a:gridCol>
                <a:gridCol w="1081655">
                  <a:extLst>
                    <a:ext uri="{9D8B030D-6E8A-4147-A177-3AD203B41FA5}">
                      <a16:colId xmlns:a16="http://schemas.microsoft.com/office/drawing/2014/main" xmlns="" val="20003"/>
                    </a:ext>
                  </a:extLst>
                </a:gridCol>
                <a:gridCol w="1081655">
                  <a:extLst>
                    <a:ext uri="{9D8B030D-6E8A-4147-A177-3AD203B41FA5}">
                      <a16:colId xmlns:a16="http://schemas.microsoft.com/office/drawing/2014/main" xmlns="" val="20004"/>
                    </a:ext>
                  </a:extLst>
                </a:gridCol>
                <a:gridCol w="885247">
                  <a:extLst>
                    <a:ext uri="{9D8B030D-6E8A-4147-A177-3AD203B41FA5}">
                      <a16:colId xmlns:a16="http://schemas.microsoft.com/office/drawing/2014/main" xmlns="" val="20005"/>
                    </a:ext>
                  </a:extLst>
                </a:gridCol>
                <a:gridCol w="997209">
                  <a:extLst>
                    <a:ext uri="{9D8B030D-6E8A-4147-A177-3AD203B41FA5}">
                      <a16:colId xmlns:a16="http://schemas.microsoft.com/office/drawing/2014/main" xmlns="" val="20006"/>
                    </a:ext>
                  </a:extLst>
                </a:gridCol>
                <a:gridCol w="1170842">
                  <a:extLst>
                    <a:ext uri="{9D8B030D-6E8A-4147-A177-3AD203B41FA5}">
                      <a16:colId xmlns:a16="http://schemas.microsoft.com/office/drawing/2014/main" xmlns="" val="20007"/>
                    </a:ext>
                  </a:extLst>
                </a:gridCol>
              </a:tblGrid>
              <a:tr h="1087853">
                <a:tc>
                  <a:txBody>
                    <a:bodyPr/>
                    <a:lstStyle/>
                    <a:p>
                      <a:pPr algn="ctr">
                        <a:lnSpc>
                          <a:spcPct val="150000"/>
                        </a:lnSpc>
                        <a:spcAft>
                          <a:spcPts val="0"/>
                        </a:spcAft>
                      </a:pPr>
                      <a:r>
                        <a:rPr lang="en-ZA" sz="1400" b="1" dirty="0">
                          <a:effectLst/>
                          <a:latin typeface="Arial" panose="020B0604020202020204" pitchFamily="34" charset="0"/>
                          <a:ea typeface="Calibri" panose="020F0502020204030204" pitchFamily="34" charset="0"/>
                          <a:cs typeface="Arial" panose="020B0604020202020204" pitchFamily="34" charset="0"/>
                        </a:rPr>
                        <a:t>Branch</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400" b="1" dirty="0">
                          <a:effectLst/>
                          <a:latin typeface="Arial" panose="020B0604020202020204" pitchFamily="34" charset="0"/>
                          <a:ea typeface="Calibri" panose="020F0502020204030204" pitchFamily="34" charset="0"/>
                          <a:cs typeface="Arial" panose="020B0604020202020204" pitchFamily="34" charset="0"/>
                        </a:rPr>
                        <a:t>No. of Performance Indicators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400" b="1" dirty="0">
                          <a:effectLst/>
                          <a:latin typeface="Arial" panose="020B0604020202020204" pitchFamily="34" charset="0"/>
                          <a:ea typeface="Calibri" panose="020F0502020204030204" pitchFamily="34" charset="0"/>
                          <a:cs typeface="Arial" panose="020B0604020202020204" pitchFamily="34" charset="0"/>
                        </a:rPr>
                        <a:t>Quarterly Targets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400" b="1" dirty="0">
                          <a:effectLst/>
                          <a:latin typeface="Arial" panose="020B0604020202020204" pitchFamily="34" charset="0"/>
                          <a:ea typeface="Calibri" panose="020F0502020204030204" pitchFamily="34" charset="0"/>
                          <a:cs typeface="Arial" panose="020B0604020202020204" pitchFamily="34" charset="0"/>
                        </a:rPr>
                        <a:t>Achieved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ctr">
                        <a:lnSpc>
                          <a:spcPct val="150000"/>
                        </a:lnSpc>
                        <a:spcAft>
                          <a:spcPts val="0"/>
                        </a:spcAft>
                      </a:pPr>
                      <a:r>
                        <a:rPr lang="en-ZA" sz="1400" b="1" dirty="0">
                          <a:effectLst/>
                          <a:latin typeface="Arial" panose="020B0604020202020204" pitchFamily="34" charset="0"/>
                          <a:ea typeface="Calibri" panose="020F0502020204030204" pitchFamily="34" charset="0"/>
                          <a:cs typeface="Arial" panose="020B0604020202020204" pitchFamily="34" charset="0"/>
                        </a:rPr>
                        <a:t>Partially</a:t>
                      </a:r>
                      <a:endParaRPr lang="en-ZA" sz="14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Aft>
                          <a:spcPts val="0"/>
                        </a:spcAft>
                      </a:pPr>
                      <a:r>
                        <a:rPr lang="en-ZA" sz="1400" b="1" dirty="0">
                          <a:effectLst/>
                          <a:latin typeface="Arial" panose="020B0604020202020204" pitchFamily="34" charset="0"/>
                          <a:ea typeface="Calibri" panose="020F0502020204030204" pitchFamily="34" charset="0"/>
                          <a:cs typeface="Arial" panose="020B0604020202020204" pitchFamily="34" charset="0"/>
                        </a:rPr>
                        <a:t>achieved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en-ZA" sz="1400" b="1" dirty="0">
                          <a:effectLst/>
                          <a:latin typeface="Arial" panose="020B0604020202020204" pitchFamily="34" charset="0"/>
                          <a:ea typeface="Calibri" panose="020F0502020204030204" pitchFamily="34" charset="0"/>
                          <a:cs typeface="Arial" panose="020B0604020202020204" pitchFamily="34" charset="0"/>
                        </a:rPr>
                        <a:t>Not Achieved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50000"/>
                        </a:lnSpc>
                        <a:spcAft>
                          <a:spcPts val="0"/>
                        </a:spcAft>
                      </a:pPr>
                      <a:r>
                        <a:rPr lang="en-ZA" sz="1400" b="1" dirty="0">
                          <a:effectLst/>
                          <a:latin typeface="Arial" panose="020B0604020202020204" pitchFamily="34" charset="0"/>
                          <a:ea typeface="Calibri" panose="020F0502020204030204" pitchFamily="34" charset="0"/>
                          <a:cs typeface="Arial" panose="020B0604020202020204" pitchFamily="34" charset="0"/>
                        </a:rPr>
                        <a:t>Adjusted Budget</a:t>
                      </a:r>
                      <a:endParaRPr lang="en-ZA" sz="14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Aft>
                          <a:spcPts val="0"/>
                        </a:spcAft>
                      </a:pPr>
                      <a:r>
                        <a:rPr lang="en-ZA" sz="1400" b="1" dirty="0">
                          <a:effectLst/>
                          <a:latin typeface="Arial" panose="020B0604020202020204" pitchFamily="34" charset="0"/>
                          <a:ea typeface="Calibri" panose="020F0502020204030204" pitchFamily="34" charset="0"/>
                          <a:cs typeface="Arial" panose="020B0604020202020204" pitchFamily="34" charset="0"/>
                        </a:rPr>
                        <a:t>(R‘000)</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400" b="1" dirty="0">
                          <a:effectLst/>
                          <a:latin typeface="Arial" panose="020B0604020202020204" pitchFamily="34" charset="0"/>
                          <a:ea typeface="Calibri" panose="020F0502020204030204" pitchFamily="34" charset="0"/>
                          <a:cs typeface="Arial" panose="020B0604020202020204" pitchFamily="34" charset="0"/>
                        </a:rPr>
                        <a:t>Expenditure to-date</a:t>
                      </a:r>
                      <a:endParaRPr lang="en-ZA" sz="14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Aft>
                          <a:spcPts val="0"/>
                        </a:spcAft>
                      </a:pPr>
                      <a:r>
                        <a:rPr lang="en-ZA" sz="1400" b="1" dirty="0">
                          <a:effectLst/>
                          <a:latin typeface="Arial" panose="020B0604020202020204" pitchFamily="34" charset="0"/>
                          <a:ea typeface="Calibri" panose="020F0502020204030204" pitchFamily="34" charset="0"/>
                          <a:cs typeface="Arial" panose="020B0604020202020204" pitchFamily="34" charset="0"/>
                        </a:rPr>
                        <a:t>(R‘000)</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730746">
                <a:tc>
                  <a:txBody>
                    <a:bodyPr/>
                    <a:lstStyle/>
                    <a:p>
                      <a:pPr algn="just">
                        <a:lnSpc>
                          <a:spcPct val="150000"/>
                        </a:lnSpc>
                        <a:spcAft>
                          <a:spcPts val="0"/>
                        </a:spcAft>
                      </a:pPr>
                      <a:r>
                        <a:rPr lang="en-ZA" sz="1400" b="1">
                          <a:effectLst/>
                          <a:latin typeface="Arial" panose="020B0604020202020204" pitchFamily="34" charset="0"/>
                          <a:ea typeface="Calibri" panose="020F0502020204030204" pitchFamily="34" charset="0"/>
                          <a:cs typeface="Arial" panose="020B0604020202020204" pitchFamily="34" charset="0"/>
                        </a:rPr>
                        <a:t>1. Administration </a:t>
                      </a:r>
                      <a:endParaRPr lang="en-ZA" sz="14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en-ZA" sz="1400" b="1">
                          <a:effectLst/>
                          <a:latin typeface="Arial" panose="020B0604020202020204" pitchFamily="34" charset="0"/>
                          <a:ea typeface="Calibri" panose="020F0502020204030204" pitchFamily="34" charset="0"/>
                          <a:cs typeface="Arial" panose="020B0604020202020204" pitchFamily="34" charset="0"/>
                        </a:rPr>
                        <a:t>   </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12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11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400">
                          <a:effectLst/>
                          <a:latin typeface="Arial" panose="020B0604020202020204" pitchFamily="34" charset="0"/>
                          <a:ea typeface="Calibri" panose="020F0502020204030204" pitchFamily="34" charset="0"/>
                          <a:cs typeface="Arial" panose="020B0604020202020204" pitchFamily="34" charset="0"/>
                        </a:rPr>
                        <a:t>7</a:t>
                      </a:r>
                      <a:endParaRPr lang="en-ZA" sz="140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Aft>
                          <a:spcPts val="0"/>
                        </a:spcAft>
                      </a:pPr>
                      <a:r>
                        <a:rPr lang="en-GB" sz="1400">
                          <a:effectLst/>
                          <a:latin typeface="Arial" panose="020B0604020202020204" pitchFamily="34" charset="0"/>
                          <a:ea typeface="Calibri" panose="020F0502020204030204" pitchFamily="34" charset="0"/>
                          <a:cs typeface="Arial" panose="020B0604020202020204" pitchFamily="34" charset="0"/>
                        </a:rPr>
                        <a:t>(63.6%)</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ctr">
                        <a:lnSpc>
                          <a:spcPct val="150000"/>
                        </a:lnSpc>
                        <a:spcAft>
                          <a:spcPts val="0"/>
                        </a:spcAft>
                      </a:pPr>
                      <a:r>
                        <a:rPr lang="en-GB" sz="1400">
                          <a:effectLst/>
                          <a:latin typeface="Arial" panose="020B0604020202020204" pitchFamily="34" charset="0"/>
                          <a:ea typeface="Calibri" panose="020F0502020204030204" pitchFamily="34" charset="0"/>
                          <a:cs typeface="Arial" panose="020B0604020202020204" pitchFamily="34" charset="0"/>
                        </a:rPr>
                        <a:t>2</a:t>
                      </a:r>
                      <a:endParaRPr lang="en-ZA" sz="140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Aft>
                          <a:spcPts val="0"/>
                        </a:spcAft>
                      </a:pPr>
                      <a:r>
                        <a:rPr lang="en-GB" sz="1400">
                          <a:effectLst/>
                          <a:latin typeface="Arial" panose="020B0604020202020204" pitchFamily="34" charset="0"/>
                          <a:ea typeface="Calibri" panose="020F0502020204030204" pitchFamily="34" charset="0"/>
                          <a:cs typeface="Arial" panose="020B0604020202020204" pitchFamily="34" charset="0"/>
                        </a:rPr>
                        <a:t>(18.2%)</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en-GB" sz="1400">
                          <a:effectLst/>
                          <a:latin typeface="Arial" panose="020B0604020202020204" pitchFamily="34" charset="0"/>
                          <a:ea typeface="Calibri" panose="020F0502020204030204" pitchFamily="34" charset="0"/>
                          <a:cs typeface="Arial" panose="020B0604020202020204" pitchFamily="34" charset="0"/>
                        </a:rPr>
                        <a:t>2</a:t>
                      </a:r>
                      <a:endParaRPr lang="en-ZA" sz="140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Aft>
                          <a:spcPts val="0"/>
                        </a:spcAft>
                      </a:pPr>
                      <a:r>
                        <a:rPr lang="en-GB" sz="1400">
                          <a:effectLst/>
                          <a:latin typeface="Arial" panose="020B0604020202020204" pitchFamily="34" charset="0"/>
                          <a:ea typeface="Calibri" panose="020F0502020204030204" pitchFamily="34" charset="0"/>
                          <a:cs typeface="Arial" panose="020B0604020202020204" pitchFamily="34" charset="0"/>
                        </a:rPr>
                        <a:t>(18.2%)</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a:lnSpc>
                          <a:spcPct val="150000"/>
                        </a:lnSpc>
                        <a:spcAft>
                          <a:spcPts val="0"/>
                        </a:spcAft>
                      </a:pPr>
                      <a:r>
                        <a:rPr lang="en-GB" sz="1400">
                          <a:effectLst/>
                          <a:latin typeface="Arial" panose="020B0604020202020204" pitchFamily="34" charset="0"/>
                          <a:ea typeface="Calibri" panose="020F0502020204030204" pitchFamily="34" charset="0"/>
                          <a:cs typeface="Arial" panose="020B0604020202020204" pitchFamily="34" charset="0"/>
                        </a:rPr>
                        <a:t>121 614</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116 895</a:t>
                      </a:r>
                    </a:p>
                    <a:p>
                      <a:pPr algn="r">
                        <a:lnSpc>
                          <a:spcPct val="150000"/>
                        </a:lnSpc>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(96.1%)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730746">
                <a:tc>
                  <a:txBody>
                    <a:bodyPr/>
                    <a:lstStyle/>
                    <a:p>
                      <a:pPr algn="l">
                        <a:lnSpc>
                          <a:spcPct val="150000"/>
                        </a:lnSpc>
                        <a:spcAft>
                          <a:spcPts val="0"/>
                        </a:spcAft>
                      </a:pPr>
                      <a:r>
                        <a:rPr lang="en-ZA" sz="1400" b="1" dirty="0">
                          <a:effectLst/>
                          <a:latin typeface="Arial" panose="020B0604020202020204" pitchFamily="34" charset="0"/>
                          <a:ea typeface="Calibri" panose="020F0502020204030204" pitchFamily="34" charset="0"/>
                          <a:cs typeface="Arial" panose="020B0604020202020204" pitchFamily="34" charset="0"/>
                        </a:rPr>
                        <a:t>2. Policy and Research</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17</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17</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8</a:t>
                      </a:r>
                      <a:endParaRPr lang="en-ZA" sz="14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(47.1%)</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ctr">
                        <a:lnSpc>
                          <a:spcPct val="150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6</a:t>
                      </a:r>
                      <a:endParaRPr lang="en-ZA" sz="14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(35.3%)</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3</a:t>
                      </a:r>
                    </a:p>
                    <a:p>
                      <a:pPr algn="ctr">
                        <a:lnSpc>
                          <a:spcPct val="150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(17.6%)</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a:lnSpc>
                          <a:spcPct val="150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17 999</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16 703</a:t>
                      </a:r>
                    </a:p>
                    <a:p>
                      <a:pPr algn="r">
                        <a:lnSpc>
                          <a:spcPct val="150000"/>
                        </a:lnSpc>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(92.8%)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087853">
                <a:tc>
                  <a:txBody>
                    <a:bodyPr/>
                    <a:lstStyle/>
                    <a:p>
                      <a:pPr algn="l">
                        <a:lnSpc>
                          <a:spcPct val="150000"/>
                        </a:lnSpc>
                        <a:spcAft>
                          <a:spcPts val="0"/>
                        </a:spcAft>
                      </a:pPr>
                      <a:r>
                        <a:rPr lang="en-ZA" sz="1400" b="1" dirty="0">
                          <a:effectLst/>
                          <a:latin typeface="Arial" panose="020B0604020202020204" pitchFamily="34" charset="0"/>
                          <a:ea typeface="Calibri" panose="020F0502020204030204" pitchFamily="34" charset="0"/>
                          <a:cs typeface="Arial" panose="020B0604020202020204" pitchFamily="34" charset="0"/>
                        </a:rPr>
                        <a:t>3. Programme Design and Support</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25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22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18</a:t>
                      </a:r>
                      <a:endParaRPr lang="en-ZA" sz="14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(81.8%)</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ctr">
                        <a:lnSpc>
                          <a:spcPct val="150000"/>
                        </a:lnSpc>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4</a:t>
                      </a:r>
                      <a:endParaRPr lang="en-ZA" sz="1400" dirty="0">
                        <a:effectLst/>
                        <a:latin typeface="Arial" panose="020B0604020202020204" pitchFamily="34" charset="0"/>
                        <a:ea typeface="Calibri" panose="020F0502020204030204" pitchFamily="34" charset="0"/>
                        <a:cs typeface="Arial" panose="020B0604020202020204" pitchFamily="34" charset="0"/>
                      </a:endParaRPr>
                    </a:p>
                    <a:p>
                      <a:pPr marL="0" marR="0" indent="0" algn="ctr" defTabSz="914400" rtl="0" eaLnBrk="1" fontAlgn="auto" latinLnBrk="0" hangingPunct="1">
                        <a:lnSpc>
                          <a:spcPct val="150000"/>
                        </a:lnSpc>
                        <a:spcBef>
                          <a:spcPts val="0"/>
                        </a:spcBef>
                        <a:spcAft>
                          <a:spcPts val="0"/>
                        </a:spcAft>
                        <a:buClrTx/>
                        <a:buSzTx/>
                        <a:buFontTx/>
                        <a:buNone/>
                        <a:tabLst/>
                        <a:defRPr/>
                      </a:pPr>
                      <a:r>
                        <a:rPr lang="en-GB" sz="1400" dirty="0">
                          <a:effectLst/>
                          <a:latin typeface="Arial" panose="020B0604020202020204" pitchFamily="34" charset="0"/>
                          <a:ea typeface="Calibri" panose="020F0502020204030204" pitchFamily="34" charset="0"/>
                          <a:cs typeface="Arial" panose="020B0604020202020204" pitchFamily="34" charset="0"/>
                        </a:rPr>
                        <a:t>18.2%)</a:t>
                      </a:r>
                      <a:endParaRPr lang="en-ZA" sz="14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a:lnSpc>
                          <a:spcPct val="150000"/>
                        </a:lnSpc>
                        <a:spcAft>
                          <a:spcPts val="0"/>
                        </a:spcAft>
                      </a:pPr>
                      <a:r>
                        <a:rPr lang="en-GB" sz="1400">
                          <a:effectLst/>
                          <a:latin typeface="Arial" panose="020B0604020202020204" pitchFamily="34" charset="0"/>
                          <a:ea typeface="Calibri" panose="020F0502020204030204" pitchFamily="34" charset="0"/>
                          <a:cs typeface="Arial" panose="020B0604020202020204" pitchFamily="34" charset="0"/>
                        </a:rPr>
                        <a:t>1 336 057</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1 325 799</a:t>
                      </a:r>
                    </a:p>
                    <a:p>
                      <a:pPr algn="r">
                        <a:lnSpc>
                          <a:spcPct val="150000"/>
                        </a:lnSpc>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(99.2%)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858600">
                <a:tc>
                  <a:txBody>
                    <a:bodyPr/>
                    <a:lstStyle/>
                    <a:p>
                      <a:pPr algn="just">
                        <a:lnSpc>
                          <a:spcPct val="150000"/>
                        </a:lnSpc>
                        <a:spcAft>
                          <a:spcPts val="0"/>
                        </a:spcAft>
                      </a:pPr>
                      <a:r>
                        <a:rPr lang="en-ZA" sz="1400" b="1">
                          <a:effectLst/>
                          <a:latin typeface="Arial" panose="020B0604020202020204" pitchFamily="34" charset="0"/>
                          <a:ea typeface="Calibri" panose="020F0502020204030204" pitchFamily="34" charset="0"/>
                          <a:cs typeface="Arial" panose="020B0604020202020204" pitchFamily="34" charset="0"/>
                        </a:rPr>
                        <a:t> </a:t>
                      </a:r>
                      <a:endParaRPr lang="en-ZA" sz="14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en-ZA" sz="1400" b="1">
                          <a:effectLst/>
                          <a:latin typeface="Arial" panose="020B0604020202020204" pitchFamily="34" charset="0"/>
                          <a:ea typeface="Calibri" panose="020F0502020204030204" pitchFamily="34" charset="0"/>
                          <a:cs typeface="Arial" panose="020B0604020202020204" pitchFamily="34" charset="0"/>
                        </a:rPr>
                        <a:t>Total</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400" b="1">
                          <a:effectLst/>
                          <a:latin typeface="Arial" panose="020B0604020202020204" pitchFamily="34" charset="0"/>
                          <a:ea typeface="Calibri" panose="020F0502020204030204" pitchFamily="34" charset="0"/>
                          <a:cs typeface="Arial" panose="020B0604020202020204" pitchFamily="34" charset="0"/>
                        </a:rPr>
                        <a:t>54</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ZA" sz="1400" b="1">
                          <a:effectLst/>
                          <a:latin typeface="Arial" panose="020B0604020202020204" pitchFamily="34" charset="0"/>
                          <a:ea typeface="Calibri" panose="020F0502020204030204" pitchFamily="34" charset="0"/>
                          <a:cs typeface="Arial" panose="020B0604020202020204" pitchFamily="34" charset="0"/>
                        </a:rPr>
                        <a:t>50</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rPr>
                        <a:t>33</a:t>
                      </a:r>
                      <a:endParaRPr lang="en-ZA" sz="14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rPr>
                        <a:t>(66%)</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ctr">
                        <a:lnSpc>
                          <a:spcPct val="150000"/>
                        </a:lnSpc>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rPr>
                        <a:t>12</a:t>
                      </a:r>
                      <a:endParaRPr lang="en-ZA" sz="14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rPr>
                        <a:t>(24%)</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50000"/>
                        </a:lnSpc>
                        <a:spcAft>
                          <a:spcPts val="0"/>
                        </a:spcAft>
                      </a:pPr>
                      <a:r>
                        <a:rPr lang="en-ZA" sz="1400" b="1" dirty="0">
                          <a:effectLst/>
                          <a:latin typeface="Arial" panose="020B0604020202020204" pitchFamily="34" charset="0"/>
                          <a:ea typeface="Calibri" panose="020F0502020204030204" pitchFamily="34" charset="0"/>
                          <a:cs typeface="Arial" panose="020B0604020202020204" pitchFamily="34" charset="0"/>
                        </a:rPr>
                        <a:t>5</a:t>
                      </a:r>
                      <a:endParaRPr lang="en-ZA" sz="14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rPr>
                        <a:t>(10%)</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a:lnSpc>
                          <a:spcPct val="150000"/>
                        </a:lnSpc>
                        <a:spcAft>
                          <a:spcPts val="0"/>
                        </a:spcAft>
                      </a:pPr>
                      <a:r>
                        <a:rPr lang="en-GB" sz="1400" b="1">
                          <a:effectLst/>
                          <a:latin typeface="Arial" panose="020B0604020202020204" pitchFamily="34" charset="0"/>
                          <a:ea typeface="Calibri" panose="020F0502020204030204" pitchFamily="34" charset="0"/>
                          <a:cs typeface="Arial" panose="020B0604020202020204" pitchFamily="34" charset="0"/>
                        </a:rPr>
                        <a:t> </a:t>
                      </a:r>
                      <a:endParaRPr lang="en-ZA" sz="1400">
                        <a:effectLst/>
                        <a:latin typeface="Arial" panose="020B0604020202020204" pitchFamily="34" charset="0"/>
                        <a:ea typeface="Calibri" panose="020F0502020204030204" pitchFamily="34" charset="0"/>
                        <a:cs typeface="Arial" panose="020B0604020202020204" pitchFamily="34" charset="0"/>
                      </a:endParaRPr>
                    </a:p>
                    <a:p>
                      <a:pPr algn="r">
                        <a:lnSpc>
                          <a:spcPct val="150000"/>
                        </a:lnSpc>
                        <a:spcAft>
                          <a:spcPts val="0"/>
                        </a:spcAft>
                      </a:pPr>
                      <a:r>
                        <a:rPr lang="en-GB" sz="1400" b="1">
                          <a:effectLst/>
                          <a:latin typeface="Arial" panose="020B0604020202020204" pitchFamily="34" charset="0"/>
                          <a:ea typeface="Calibri" panose="020F0502020204030204" pitchFamily="34" charset="0"/>
                          <a:cs typeface="Arial" panose="020B0604020202020204" pitchFamily="34" charset="0"/>
                        </a:rPr>
                        <a:t>1 475 670</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n-ZA" sz="1400" b="1" dirty="0">
                          <a:effectLst/>
                          <a:latin typeface="Arial" panose="020B0604020202020204" pitchFamily="34" charset="0"/>
                          <a:ea typeface="Calibri" panose="020F0502020204030204" pitchFamily="34" charset="0"/>
                          <a:cs typeface="Arial" panose="020B0604020202020204" pitchFamily="34" charset="0"/>
                        </a:rPr>
                        <a:t>1 459 396</a:t>
                      </a:r>
                      <a:endParaRPr lang="en-ZA" sz="1400" dirty="0">
                        <a:effectLst/>
                        <a:latin typeface="Arial" panose="020B0604020202020204" pitchFamily="34" charset="0"/>
                        <a:ea typeface="Calibri" panose="020F0502020204030204" pitchFamily="34" charset="0"/>
                        <a:cs typeface="Arial" panose="020B0604020202020204" pitchFamily="34" charset="0"/>
                      </a:endParaRPr>
                    </a:p>
                    <a:p>
                      <a:pPr algn="r">
                        <a:lnSpc>
                          <a:spcPct val="150000"/>
                        </a:lnSpc>
                        <a:spcAft>
                          <a:spcPts val="0"/>
                        </a:spcAft>
                      </a:pPr>
                      <a:r>
                        <a:rPr lang="en-ZA" sz="1400" b="1" dirty="0">
                          <a:effectLst/>
                          <a:latin typeface="Arial" panose="020B0604020202020204" pitchFamily="34" charset="0"/>
                          <a:ea typeface="Calibri" panose="020F0502020204030204" pitchFamily="34" charset="0"/>
                          <a:cs typeface="Arial" panose="020B0604020202020204" pitchFamily="34" charset="0"/>
                        </a:rPr>
                        <a:t>(98.9%)</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9" name="Right Triangle 8"/>
          <p:cNvSpPr/>
          <p:nvPr/>
        </p:nvSpPr>
        <p:spPr>
          <a:xfrm flipH="1">
            <a:off x="8458200" y="5867400"/>
            <a:ext cx="685800" cy="99060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982477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 name="Shape 447"/>
          <p:cNvSpPr>
            <a:spLocks noGrp="1"/>
          </p:cNvSpPr>
          <p:nvPr>
            <p:ph type="body" idx="1"/>
          </p:nvPr>
        </p:nvSpPr>
        <p:spPr>
          <a:xfrm>
            <a:off x="0" y="783769"/>
            <a:ext cx="8915400" cy="5312233"/>
          </a:xfrm>
          <a:prstGeom prst="rect">
            <a:avLst/>
          </a:prstGeom>
        </p:spPr>
        <p:txBody>
          <a:bodyPr/>
          <a:lstStyle/>
          <a:p>
            <a:pPr marL="0" indent="0" algn="just">
              <a:spcBef>
                <a:spcPts val="0"/>
              </a:spcBef>
              <a:buSzTx/>
              <a:buNone/>
              <a:defRPr sz="2000" b="1" cap="small">
                <a:latin typeface="Arial"/>
                <a:ea typeface="Arial"/>
                <a:cs typeface="Arial"/>
                <a:sym typeface="Arial"/>
              </a:defRPr>
            </a:pPr>
            <a:r>
              <a:rPr dirty="0"/>
              <a:t>Performance Statement</a:t>
            </a:r>
            <a:r>
              <a:rPr cap="none" dirty="0"/>
              <a:t>: </a:t>
            </a:r>
          </a:p>
          <a:p>
            <a:pPr marL="0" indent="0" algn="just">
              <a:spcBef>
                <a:spcPts val="0"/>
              </a:spcBef>
              <a:buSzTx/>
              <a:buNone/>
              <a:defRPr sz="1600" b="1" cap="small">
                <a:latin typeface="Arial"/>
                <a:ea typeface="Arial"/>
                <a:cs typeface="Arial"/>
                <a:sym typeface="Arial"/>
              </a:defRPr>
            </a:pPr>
            <a:r>
              <a:rPr sz="1400" dirty="0"/>
              <a:t>The department has </a:t>
            </a:r>
            <a:r>
              <a:rPr lang="en-GB" sz="1400" dirty="0"/>
              <a:t>54</a:t>
            </a:r>
            <a:r>
              <a:rPr sz="1400" dirty="0"/>
              <a:t> Performance Indicators and is reporting against </a:t>
            </a:r>
            <a:r>
              <a:rPr lang="en-GB" sz="1400" dirty="0"/>
              <a:t>50 Quarterly </a:t>
            </a:r>
            <a:r>
              <a:rPr sz="1400" dirty="0"/>
              <a:t>Targets</a:t>
            </a:r>
          </a:p>
        </p:txBody>
      </p:sp>
      <p:pic>
        <p:nvPicPr>
          <p:cNvPr id="661" name="image2.jpeg" descr="image2.jpeg"/>
          <p:cNvPicPr>
            <a:picLocks noChangeAspect="1"/>
          </p:cNvPicPr>
          <p:nvPr/>
        </p:nvPicPr>
        <p:blipFill>
          <a:blip r:embed="rId2" cstate="print">
            <a:extLst/>
          </a:blip>
          <a:srcRect t="24291" b="22405"/>
          <a:stretch>
            <a:fillRect/>
          </a:stretch>
        </p:blipFill>
        <p:spPr>
          <a:xfrm>
            <a:off x="179511" y="6100267"/>
            <a:ext cx="1420689" cy="570326"/>
          </a:xfrm>
          <a:prstGeom prst="rect">
            <a:avLst/>
          </a:prstGeom>
          <a:ln w="12700">
            <a:miter lim="400000"/>
          </a:ln>
        </p:spPr>
      </p:pic>
      <p:sp>
        <p:nvSpPr>
          <p:cNvPr id="662" name="Shape 449"/>
          <p:cNvSpPr>
            <a:spLocks noGrp="1"/>
          </p:cNvSpPr>
          <p:nvPr>
            <p:ph type="sldNum" sz="quarter" idx="4294967295"/>
          </p:nvPr>
        </p:nvSpPr>
        <p:spPr>
          <a:xfrm>
            <a:off x="8077200" y="6373210"/>
            <a:ext cx="628008" cy="26924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sz="1400" b="1">
                <a:solidFill>
                  <a:prstClr val="black">
                    <a:tint val="75000"/>
                  </a:prstClr>
                </a:solidFill>
                <a:latin typeface="Arial" panose="020B0604020202020204" pitchFamily="34" charset="0"/>
                <a:cs typeface="Arial" panose="020B0604020202020204" pitchFamily="34" charset="0"/>
              </a:rPr>
              <a:pPr/>
              <a:t>11</a:t>
            </a:fld>
            <a:endParaRPr sz="1400" b="1" dirty="0">
              <a:solidFill>
                <a:prstClr val="black">
                  <a:tint val="75000"/>
                </a:prstClr>
              </a:solidFill>
              <a:latin typeface="Arial" panose="020B0604020202020204" pitchFamily="34" charset="0"/>
              <a:cs typeface="Arial" panose="020B0604020202020204" pitchFamily="34" charset="0"/>
            </a:endParaRPr>
          </a:p>
        </p:txBody>
      </p:sp>
      <p:grpSp>
        <p:nvGrpSpPr>
          <p:cNvPr id="665" name="Group 452"/>
          <p:cNvGrpSpPr/>
          <p:nvPr/>
        </p:nvGrpSpPr>
        <p:grpSpPr>
          <a:xfrm>
            <a:off x="152400" y="-16089"/>
            <a:ext cx="8991600" cy="739750"/>
            <a:chOff x="0" y="-16087"/>
            <a:chExt cx="8991600" cy="739749"/>
          </a:xfrm>
        </p:grpSpPr>
        <p:sp>
          <p:nvSpPr>
            <p:cNvPr id="663" name="Shape 450"/>
            <p:cNvSpPr/>
            <p:nvPr/>
          </p:nvSpPr>
          <p:spPr>
            <a:xfrm>
              <a:off x="0" y="0"/>
              <a:ext cx="8991600" cy="707575"/>
            </a:xfrm>
            <a:prstGeom prst="rect">
              <a:avLst/>
            </a:prstGeom>
            <a:solidFill>
              <a:srgbClr val="C3D69B"/>
            </a:solidFill>
            <a:ln w="12700" cap="flat">
              <a:noFill/>
              <a:miter lim="400000"/>
            </a:ln>
            <a:effectLst>
              <a:outerShdw blurRad="50800" dist="50800" dir="5400000" rotWithShape="0">
                <a:schemeClr val="accent6"/>
              </a:outerShdw>
            </a:effectLst>
          </p:spPr>
          <p:txBody>
            <a:bodyPr wrap="square" lIns="45719" tIns="45719" rIns="45719" bIns="45719" numCol="1" anchor="ctr">
              <a:noAutofit/>
            </a:bodyPr>
            <a:lstStyle/>
            <a:p>
              <a:pPr algn="r">
                <a:lnSpc>
                  <a:spcPct val="150000"/>
                </a:lnSpc>
                <a:defRPr sz="3200" cap="small">
                  <a:latin typeface="Arial"/>
                  <a:ea typeface="Arial"/>
                  <a:cs typeface="Arial"/>
                  <a:sym typeface="Arial"/>
                </a:defRPr>
              </a:pPr>
              <a:endParaRPr sz="3200" cap="small">
                <a:solidFill>
                  <a:prstClr val="black"/>
                </a:solidFill>
                <a:latin typeface="Arial"/>
                <a:ea typeface="Arial"/>
                <a:cs typeface="Arial"/>
                <a:sym typeface="Arial"/>
              </a:endParaRPr>
            </a:p>
          </p:txBody>
        </p:sp>
        <p:sp>
          <p:nvSpPr>
            <p:cNvPr id="664" name="Shape 451"/>
            <p:cNvSpPr/>
            <p:nvPr/>
          </p:nvSpPr>
          <p:spPr>
            <a:xfrm>
              <a:off x="0" y="-16087"/>
              <a:ext cx="8991600" cy="73974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ctr">
              <a:spAutoFit/>
            </a:bodyPr>
            <a:lstStyle/>
            <a:p>
              <a:pPr algn="r">
                <a:lnSpc>
                  <a:spcPct val="150000"/>
                </a:lnSpc>
                <a:defRPr sz="3200" cap="small">
                  <a:latin typeface="Arial"/>
                  <a:ea typeface="Arial"/>
                  <a:cs typeface="Arial"/>
                  <a:sym typeface="Arial"/>
                </a:defRPr>
              </a:pPr>
              <a:r>
                <a:rPr lang="en-GB" sz="3200" cap="small" dirty="0">
                  <a:solidFill>
                    <a:prstClr val="black"/>
                  </a:solidFill>
                  <a:latin typeface="Arial"/>
                  <a:ea typeface="Arial"/>
                  <a:cs typeface="Arial"/>
                  <a:sym typeface="Arial"/>
                </a:rPr>
                <a:t>Q4 2017/18 Performance Executive Summary</a:t>
              </a:r>
            </a:p>
          </p:txBody>
        </p:sp>
      </p:grpSp>
      <p:graphicFrame>
        <p:nvGraphicFramePr>
          <p:cNvPr id="10" name="Chart 9"/>
          <p:cNvGraphicFramePr/>
          <p:nvPr>
            <p:extLst>
              <p:ext uri="{D42A27DB-BD31-4B8C-83A1-F6EECF244321}">
                <p14:modId xmlns:p14="http://schemas.microsoft.com/office/powerpoint/2010/main" xmlns="" val="1618409718"/>
              </p:ext>
            </p:extLst>
          </p:nvPr>
        </p:nvGraphicFramePr>
        <p:xfrm>
          <a:off x="228600" y="1447800"/>
          <a:ext cx="88392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Right Triangle 8"/>
          <p:cNvSpPr/>
          <p:nvPr/>
        </p:nvSpPr>
        <p:spPr>
          <a:xfrm flipH="1">
            <a:off x="8458200" y="5867400"/>
            <a:ext cx="685800" cy="99060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1572515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6" name="Picture 6" descr="Picture 6"/>
          <p:cNvPicPr>
            <a:picLocks noChangeAspect="1"/>
          </p:cNvPicPr>
          <p:nvPr/>
        </p:nvPicPr>
        <p:blipFill>
          <a:blip r:embed="rId2" cstate="print">
            <a:extLst/>
          </a:blip>
          <a:srcRect t="24292" b="22405"/>
          <a:stretch>
            <a:fillRect/>
          </a:stretch>
        </p:blipFill>
        <p:spPr>
          <a:xfrm>
            <a:off x="179511" y="6019799"/>
            <a:ext cx="1954090" cy="646525"/>
          </a:xfrm>
          <a:prstGeom prst="rect">
            <a:avLst/>
          </a:prstGeom>
          <a:ln w="12700">
            <a:miter lim="400000"/>
          </a:ln>
        </p:spPr>
      </p:pic>
      <p:sp>
        <p:nvSpPr>
          <p:cNvPr id="647" name="Slide Number Placeholder 2"/>
          <p:cNvSpPr>
            <a:spLocks noGrp="1"/>
          </p:cNvSpPr>
          <p:nvPr>
            <p:ph type="sldNum" sz="quarter" idx="4294967295"/>
          </p:nvPr>
        </p:nvSpPr>
        <p:spPr>
          <a:xfrm>
            <a:off x="8305801" y="6404292"/>
            <a:ext cx="381000" cy="26924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sz="1400" b="1">
                <a:latin typeface="Arial" panose="020B0604020202020204" pitchFamily="34" charset="0"/>
                <a:cs typeface="Arial" panose="020B0604020202020204" pitchFamily="34" charset="0"/>
              </a:rPr>
              <a:pPr/>
              <a:t>12</a:t>
            </a:fld>
            <a:endParaRPr sz="1400" b="1" dirty="0">
              <a:latin typeface="Arial" panose="020B0604020202020204" pitchFamily="34" charset="0"/>
              <a:cs typeface="Arial" panose="020B0604020202020204" pitchFamily="34" charset="0"/>
            </a:endParaRPr>
          </a:p>
        </p:txBody>
      </p:sp>
      <p:sp>
        <p:nvSpPr>
          <p:cNvPr id="648" name="Title 1"/>
          <p:cNvSpPr/>
          <p:nvPr/>
        </p:nvSpPr>
        <p:spPr>
          <a:xfrm>
            <a:off x="152400" y="2438400"/>
            <a:ext cx="8991600" cy="1143000"/>
          </a:xfrm>
          <a:prstGeom prst="rect">
            <a:avLst/>
          </a:prstGeom>
          <a:solidFill>
            <a:srgbClr val="C3D69B"/>
          </a:solidFill>
          <a:ln w="12700">
            <a:miter lim="400000"/>
          </a:ln>
          <a:effectLst>
            <a:outerShdw blurRad="50800" dist="50800" dir="5400000" rotWithShape="0">
              <a:schemeClr val="accent6"/>
            </a:outerShdw>
          </a:effectLst>
          <a:extLst>
            <a:ext uri="{C572A759-6A51-4108-AA02-DFA0A04FC94B}">
              <ma14:wrappingTextBoxFlag xmlns:ma14="http://schemas.microsoft.com/office/mac/drawingml/2011/main" xmlns="" val="1"/>
            </a:ext>
          </a:extLst>
        </p:spPr>
        <p:txBody>
          <a:bodyPr lIns="45719" rIns="45719" anchor="ctr">
            <a:normAutofit/>
          </a:bodyPr>
          <a:lstStyle>
            <a:lvl1pPr>
              <a:defRPr sz="4400" cap="small">
                <a:latin typeface="Arial"/>
                <a:ea typeface="Arial"/>
                <a:cs typeface="Arial"/>
                <a:sym typeface="Arial"/>
              </a:defRPr>
            </a:lvl1pPr>
          </a:lstStyle>
          <a:p>
            <a:pPr algn="r"/>
            <a:r>
              <a:rPr lang="en-GB" dirty="0"/>
              <a:t>Highlights</a:t>
            </a:r>
          </a:p>
        </p:txBody>
      </p:sp>
      <p:sp>
        <p:nvSpPr>
          <p:cNvPr id="5" name="Right Triangle 4"/>
          <p:cNvSpPr/>
          <p:nvPr/>
        </p:nvSpPr>
        <p:spPr>
          <a:xfrm flipH="1">
            <a:off x="8458200" y="5867400"/>
            <a:ext cx="685800" cy="99060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1144730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0" name="Picture 6" descr="Picture 6"/>
          <p:cNvPicPr>
            <a:picLocks noChangeAspect="1"/>
          </p:cNvPicPr>
          <p:nvPr/>
        </p:nvPicPr>
        <p:blipFill>
          <a:blip r:embed="rId2" cstate="print">
            <a:extLst/>
          </a:blip>
          <a:srcRect t="24292" b="22405"/>
          <a:stretch>
            <a:fillRect/>
          </a:stretch>
        </p:blipFill>
        <p:spPr>
          <a:xfrm>
            <a:off x="179511" y="6219825"/>
            <a:ext cx="1420689" cy="570325"/>
          </a:xfrm>
          <a:prstGeom prst="rect">
            <a:avLst/>
          </a:prstGeom>
          <a:ln w="12700">
            <a:miter lim="400000"/>
          </a:ln>
        </p:spPr>
      </p:pic>
      <p:sp>
        <p:nvSpPr>
          <p:cNvPr id="651" name="Slide Number Placeholder 2"/>
          <p:cNvSpPr>
            <a:spLocks noGrp="1"/>
          </p:cNvSpPr>
          <p:nvPr>
            <p:ph type="sldNum" sz="quarter" idx="4294967295"/>
          </p:nvPr>
        </p:nvSpPr>
        <p:spPr>
          <a:xfrm>
            <a:off x="8305801" y="6404292"/>
            <a:ext cx="381000" cy="2692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sz="1400" b="1">
                <a:latin typeface="Arial" panose="020B0604020202020204" pitchFamily="34" charset="0"/>
                <a:cs typeface="Arial" panose="020B0604020202020204" pitchFamily="34" charset="0"/>
              </a:rPr>
              <a:pPr/>
              <a:t>13</a:t>
            </a:fld>
            <a:endParaRPr sz="1400" b="1" dirty="0">
              <a:latin typeface="Arial" panose="020B0604020202020204" pitchFamily="34" charset="0"/>
              <a:cs typeface="Arial" panose="020B0604020202020204" pitchFamily="34" charset="0"/>
            </a:endParaRPr>
          </a:p>
        </p:txBody>
      </p:sp>
      <p:sp>
        <p:nvSpPr>
          <p:cNvPr id="652" name="Title 1"/>
          <p:cNvSpPr>
            <a:spLocks noGrp="1"/>
          </p:cNvSpPr>
          <p:nvPr>
            <p:ph type="title"/>
          </p:nvPr>
        </p:nvSpPr>
        <p:spPr>
          <a:xfrm>
            <a:off x="0" y="0"/>
            <a:ext cx="9144000" cy="619432"/>
          </a:xfrm>
          <a:prstGeom prst="rect">
            <a:avLst/>
          </a:prstGeom>
          <a:solidFill>
            <a:srgbClr val="C3D69B"/>
          </a:solidFill>
          <a:effectLst>
            <a:outerShdw blurRad="50800" dist="50800" dir="5400000" rotWithShape="0">
              <a:schemeClr val="accent6"/>
            </a:outerShdw>
          </a:effectLst>
        </p:spPr>
        <p:txBody>
          <a:bodyPr>
            <a:noAutofit/>
          </a:bodyPr>
          <a:lstStyle>
            <a:lvl1pPr algn="r">
              <a:defRPr sz="3600">
                <a:latin typeface="Arial"/>
                <a:ea typeface="Arial"/>
                <a:cs typeface="Arial"/>
                <a:sym typeface="Arial"/>
              </a:defRPr>
            </a:lvl1pPr>
          </a:lstStyle>
          <a:p>
            <a:r>
              <a:rPr lang="en-ZA" cap="small" dirty="0"/>
              <a:t>Q4 Highlights</a:t>
            </a:r>
          </a:p>
        </p:txBody>
      </p:sp>
      <p:sp>
        <p:nvSpPr>
          <p:cNvPr id="3" name="Rectangle 2"/>
          <p:cNvSpPr/>
          <p:nvPr/>
        </p:nvSpPr>
        <p:spPr>
          <a:xfrm>
            <a:off x="0" y="671691"/>
            <a:ext cx="8991601" cy="5755422"/>
          </a:xfrm>
          <a:prstGeom prst="rect">
            <a:avLst/>
          </a:prstGeom>
        </p:spPr>
        <p:txBody>
          <a:bodyPr wrap="square">
            <a:spAutoFit/>
          </a:bodyPr>
          <a:lstStyle/>
          <a:p>
            <a:pPr marL="285750" indent="-285750" algn="just">
              <a:buFont typeface="Wingdings" panose="05000000000000000000" pitchFamily="2" charset="2"/>
              <a:buChar char="q"/>
            </a:pPr>
            <a:r>
              <a:rPr lang="en-ZA" sz="1600" dirty="0">
                <a:latin typeface="Arial" panose="020B0604020202020204" pitchFamily="34" charset="0"/>
                <a:cs typeface="Arial" panose="020B0604020202020204" pitchFamily="34" charset="0"/>
              </a:rPr>
              <a:t>The Entrepreneurship Development has found traction in the country since the hosting of the Global Entrepreneurship Congress in March 2017.  Based on this, the 22 on Sloane  Business Hub was funded to the tune of R4, 7 million. As a concrete manifestation of GEN –Africa, the Campus </a:t>
            </a:r>
            <a:r>
              <a:rPr lang="en-GB" sz="1600" dirty="0">
                <a:solidFill>
                  <a:prstClr val="black"/>
                </a:solidFill>
                <a:latin typeface="Arial"/>
                <a:cs typeface="Arial" panose="020B0604020202020204" pitchFamily="34" charset="0"/>
              </a:rPr>
              <a:t>offers</a:t>
            </a:r>
            <a:r>
              <a:rPr lang="en-GB" sz="1600" dirty="0">
                <a:solidFill>
                  <a:prstClr val="black"/>
                </a:solidFill>
                <a:latin typeface="Arial"/>
                <a:ea typeface="Calibri"/>
              </a:rPr>
              <a:t> Start-ups and SMMEs a complete turnkey solution to scale, from the initial idea all the way to commercialisation, funding opportunities and access to markets’ to nurture the entrepreneurial mind-set, ensure their sustainability; and, to explore development of new industries and contribute towards job creation in Africa.</a:t>
            </a:r>
          </a:p>
          <a:p>
            <a:pPr marL="285750" indent="-285750" algn="just">
              <a:buFont typeface="Wingdings" panose="05000000000000000000" pitchFamily="2" charset="2"/>
              <a:buChar char="§"/>
            </a:pPr>
            <a:endParaRPr lang="en-GB"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n-GB" sz="1600" dirty="0">
                <a:latin typeface="Arial" panose="020B0604020202020204" pitchFamily="34" charset="0"/>
                <a:cs typeface="Arial" panose="020B0604020202020204" pitchFamily="34" charset="0"/>
              </a:rPr>
              <a:t>The Transversal Agreement with the Services Seta has unlocked an investment of R1.5 billion over the period of three (3) years which the portfolio can utilise for various entrepreneurship and cooperatives development initiatives.</a:t>
            </a:r>
          </a:p>
          <a:p>
            <a:pPr marL="285750" indent="-285750" algn="just">
              <a:buFont typeface="Wingdings" panose="05000000000000000000" pitchFamily="2" charset="2"/>
              <a:buChar char="§"/>
            </a:pPr>
            <a:endParaRPr lang="en-GB" sz="1600" dirty="0">
              <a:latin typeface="Arial" panose="020B0604020202020204" pitchFamily="34" charset="0"/>
              <a:cs typeface="Arial" panose="020B0604020202020204" pitchFamily="34" charset="0"/>
            </a:endParaRPr>
          </a:p>
          <a:p>
            <a:pPr marL="285750" lvl="0" indent="-285750" algn="just">
              <a:buFont typeface="Wingdings" panose="05000000000000000000" pitchFamily="2" charset="2"/>
              <a:buChar char="§"/>
            </a:pPr>
            <a:r>
              <a:rPr lang="en-GB" sz="1600" dirty="0">
                <a:latin typeface="Arial" panose="020B0604020202020204" pitchFamily="34" charset="0"/>
                <a:cs typeface="Arial" panose="020B0604020202020204" pitchFamily="34" charset="0"/>
              </a:rPr>
              <a:t>The Department developed a Non-Financial business architecture to enhance the interventions and thus effective implementation of the mandate of the Department. The architecture provides for a value chain approach that seeks to identify needs and appropriate support at different life cycle levels of SMMEs and Cooperatives. The architecture creates a platform for an implementation plan which will be finalised in quarter one of 2018/19 financial year.</a:t>
            </a:r>
          </a:p>
          <a:p>
            <a:pPr marL="285750" lvl="0" indent="-285750" algn="just">
              <a:buFont typeface="Wingdings" panose="05000000000000000000" pitchFamily="2" charset="2"/>
              <a:buChar char="§"/>
            </a:pPr>
            <a:endParaRPr lang="en-GB"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n-GB" sz="1600" dirty="0">
                <a:latin typeface="Arial" panose="020B0604020202020204" pitchFamily="34" charset="0"/>
                <a:cs typeface="Arial" panose="020B0604020202020204" pitchFamily="34" charset="0"/>
              </a:rPr>
              <a:t>The research on the Comparative Analysis on Small Business Legislative provisions finalised and approved. The outcomes of the study will form part of work to be undertaken by the Task Team that has been established to assist with the finalisation of recommendations for the Amendment of the National Small Business Act</a:t>
            </a:r>
            <a:r>
              <a:rPr lang="en-ZA" sz="1600" dirty="0">
                <a:latin typeface="Arial" panose="020B0604020202020204" pitchFamily="34" charset="0"/>
                <a:cs typeface="Arial" panose="020B0604020202020204" pitchFamily="34" charset="0"/>
              </a:rPr>
              <a:t>.</a:t>
            </a:r>
          </a:p>
        </p:txBody>
      </p:sp>
      <p:sp>
        <p:nvSpPr>
          <p:cNvPr id="6" name="Right Triangle 5"/>
          <p:cNvSpPr/>
          <p:nvPr/>
        </p:nvSpPr>
        <p:spPr>
          <a:xfrm flipH="1">
            <a:off x="8458200" y="5867400"/>
            <a:ext cx="685800" cy="99060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1240022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0" name="Picture 6" descr="Picture 6"/>
          <p:cNvPicPr>
            <a:picLocks noChangeAspect="1"/>
          </p:cNvPicPr>
          <p:nvPr/>
        </p:nvPicPr>
        <p:blipFill>
          <a:blip r:embed="rId2" cstate="print">
            <a:extLst/>
          </a:blip>
          <a:srcRect t="24292" b="22405"/>
          <a:stretch>
            <a:fillRect/>
          </a:stretch>
        </p:blipFill>
        <p:spPr>
          <a:xfrm>
            <a:off x="179511" y="6219825"/>
            <a:ext cx="1420689" cy="570325"/>
          </a:xfrm>
          <a:prstGeom prst="rect">
            <a:avLst/>
          </a:prstGeom>
          <a:ln w="12700">
            <a:miter lim="400000"/>
          </a:ln>
        </p:spPr>
      </p:pic>
      <p:sp>
        <p:nvSpPr>
          <p:cNvPr id="651" name="Slide Number Placeholder 2"/>
          <p:cNvSpPr>
            <a:spLocks noGrp="1"/>
          </p:cNvSpPr>
          <p:nvPr>
            <p:ph type="sldNum" sz="quarter" idx="4294967295"/>
          </p:nvPr>
        </p:nvSpPr>
        <p:spPr>
          <a:xfrm>
            <a:off x="8305801" y="6404292"/>
            <a:ext cx="381000" cy="2692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sz="1400" b="1">
                <a:latin typeface="Arial" panose="020B0604020202020204" pitchFamily="34" charset="0"/>
                <a:cs typeface="Arial" panose="020B0604020202020204" pitchFamily="34" charset="0"/>
              </a:rPr>
              <a:pPr/>
              <a:t>14</a:t>
            </a:fld>
            <a:endParaRPr sz="1400" b="1" dirty="0">
              <a:latin typeface="Arial" panose="020B0604020202020204" pitchFamily="34" charset="0"/>
              <a:cs typeface="Arial" panose="020B0604020202020204" pitchFamily="34" charset="0"/>
            </a:endParaRPr>
          </a:p>
        </p:txBody>
      </p:sp>
      <p:sp>
        <p:nvSpPr>
          <p:cNvPr id="652" name="Title 1"/>
          <p:cNvSpPr>
            <a:spLocks noGrp="1"/>
          </p:cNvSpPr>
          <p:nvPr>
            <p:ph type="title"/>
          </p:nvPr>
        </p:nvSpPr>
        <p:spPr>
          <a:xfrm>
            <a:off x="0" y="0"/>
            <a:ext cx="9144000" cy="619432"/>
          </a:xfrm>
          <a:prstGeom prst="rect">
            <a:avLst/>
          </a:prstGeom>
          <a:solidFill>
            <a:srgbClr val="C3D69B"/>
          </a:solidFill>
          <a:effectLst>
            <a:outerShdw blurRad="50800" dist="50800" dir="5400000" rotWithShape="0">
              <a:schemeClr val="accent6"/>
            </a:outerShdw>
          </a:effectLst>
        </p:spPr>
        <p:txBody>
          <a:bodyPr>
            <a:noAutofit/>
          </a:bodyPr>
          <a:lstStyle>
            <a:lvl1pPr algn="r">
              <a:defRPr sz="3600">
                <a:latin typeface="Arial"/>
                <a:ea typeface="Arial"/>
                <a:cs typeface="Arial"/>
                <a:sym typeface="Arial"/>
              </a:defRPr>
            </a:lvl1pPr>
          </a:lstStyle>
          <a:p>
            <a:r>
              <a:rPr lang="en-ZA" cap="small" dirty="0"/>
              <a:t>Q4 Highlights</a:t>
            </a:r>
          </a:p>
        </p:txBody>
      </p:sp>
      <p:sp>
        <p:nvSpPr>
          <p:cNvPr id="3" name="Rectangle 2"/>
          <p:cNvSpPr/>
          <p:nvPr/>
        </p:nvSpPr>
        <p:spPr>
          <a:xfrm>
            <a:off x="179511" y="671691"/>
            <a:ext cx="8812090" cy="4832092"/>
          </a:xfrm>
          <a:prstGeom prst="rect">
            <a:avLst/>
          </a:prstGeom>
        </p:spPr>
        <p:txBody>
          <a:bodyPr wrap="square">
            <a:spAutoFit/>
          </a:bodyPr>
          <a:lstStyle/>
          <a:p>
            <a:pPr marL="285750" indent="-285750" algn="just">
              <a:buFont typeface="Arial" panose="020B0604020202020204" pitchFamily="34" charset="0"/>
              <a:buChar char="•"/>
            </a:pPr>
            <a:r>
              <a:rPr lang="en-ZA" sz="1600" dirty="0">
                <a:solidFill>
                  <a:prstClr val="black"/>
                </a:solidFill>
                <a:latin typeface="Arial" panose="020B0604020202020204" pitchFamily="34" charset="0"/>
                <a:cs typeface="Arial" panose="020B0604020202020204" pitchFamily="34" charset="0"/>
              </a:rPr>
              <a:t>The payment file to release the first tranche of money for the EU Employment Creation for Job Creation has been compiled, submitted to National Treasury and approved by the EU. The first tranche of money, i.e. EURO 14 million has been transferred to the National Treasury RDP account.   </a:t>
            </a:r>
          </a:p>
          <a:p>
            <a:pPr marL="285750" indent="-285750" algn="just">
              <a:buFont typeface="Arial" panose="020B0604020202020204" pitchFamily="34" charset="0"/>
              <a:buChar char="•"/>
            </a:pPr>
            <a:endParaRPr lang="en-ZA" dirty="0">
              <a:latin typeface="Arial Narrow" panose="020B0606020202030204" pitchFamily="34" charset="0"/>
            </a:endParaRPr>
          </a:p>
          <a:p>
            <a:pPr marL="285750" lvl="0" indent="-285750" algn="just">
              <a:buFont typeface="Arial" panose="020B0604020202020204" pitchFamily="34" charset="0"/>
              <a:buChar char="•"/>
            </a:pPr>
            <a:r>
              <a:rPr lang="en-GB" sz="1600" dirty="0">
                <a:solidFill>
                  <a:prstClr val="black"/>
                </a:solidFill>
                <a:latin typeface="Arial" panose="020B0604020202020204" pitchFamily="34" charset="0"/>
                <a:cs typeface="Arial" panose="020B0604020202020204" pitchFamily="34" charset="0"/>
              </a:rPr>
              <a:t>The Women in Maize project has reached significant milestone. The provinces that are currently participating involve Gauteng, Kwa-Zulu Natal, Mpumalanga and Limpopo. A cluster of 9 cooperatives were provided with funding support by the SAB to the tune of R4.9million. This funding support was primarily for capital investment (e.g. pivots, dam, pipelines, shed and fencing). The Project Report was finalised in terms of the  partnership agreement between DSBD, SAB and ARC.</a:t>
            </a:r>
          </a:p>
          <a:p>
            <a:pPr marL="285750" indent="-285750" algn="just">
              <a:buFont typeface="Arial" panose="020B0604020202020204" pitchFamily="34" charset="0"/>
              <a:buChar char="•"/>
            </a:pPr>
            <a:endParaRPr lang="en-ZA" dirty="0">
              <a:latin typeface="Arial Narrow" panose="020B0606020202030204" pitchFamily="34" charset="0"/>
            </a:endParaRPr>
          </a:p>
          <a:p>
            <a:pPr marL="285750" lvl="0" indent="-285750" algn="just">
              <a:buFont typeface="Arial" panose="020B0604020202020204" pitchFamily="34" charset="0"/>
              <a:buChar char="•"/>
            </a:pPr>
            <a:r>
              <a:rPr lang="en-GB" sz="1600" dirty="0">
                <a:solidFill>
                  <a:prstClr val="black"/>
                </a:solidFill>
                <a:latin typeface="Arial" panose="020B0604020202020204" pitchFamily="34" charset="0"/>
                <a:cs typeface="Arial" panose="020B0604020202020204" pitchFamily="34" charset="0"/>
              </a:rPr>
              <a:t>The Business Registration process for the whole of the Vhembe District in Limpopo has been successfully re-engineered with the consent of the Thulamela, Makhado, and Mussina and Collins </a:t>
            </a:r>
            <a:r>
              <a:rPr lang="en-GB" sz="1600" dirty="0" err="1">
                <a:solidFill>
                  <a:prstClr val="black"/>
                </a:solidFill>
                <a:latin typeface="Arial" panose="020B0604020202020204" pitchFamily="34" charset="0"/>
                <a:cs typeface="Arial" panose="020B0604020202020204" pitchFamily="34" charset="0"/>
              </a:rPr>
              <a:t>Chabane</a:t>
            </a:r>
            <a:r>
              <a:rPr lang="en-GB" sz="1600" dirty="0">
                <a:solidFill>
                  <a:prstClr val="black"/>
                </a:solidFill>
                <a:latin typeface="Arial" panose="020B0604020202020204" pitchFamily="34" charset="0"/>
                <a:cs typeface="Arial" panose="020B0604020202020204" pitchFamily="34" charset="0"/>
              </a:rPr>
              <a:t> municipalities. </a:t>
            </a:r>
            <a:r>
              <a:rPr lang="en-GB" sz="1600" dirty="0">
                <a:latin typeface="Arial" panose="020B0604020202020204" pitchFamily="34" charset="0"/>
                <a:ea typeface="Arial Unicode MS" panose="020B0604020202020204" pitchFamily="34" charset="-128"/>
                <a:cs typeface="Times New Roman" panose="02020603050405020304" pitchFamily="18" charset="0"/>
              </a:rPr>
              <a:t>A report has been compiled to document the process of re-engineering and analysing the process and a model for “Collaborative Process Analysis and Re-engineering” has been developed. </a:t>
            </a:r>
            <a:endParaRPr lang="en-GB" sz="1600" dirty="0">
              <a:solidFill>
                <a:prstClr val="black"/>
              </a:solidFill>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pPr>
            <a:endParaRPr lang="en-GB" sz="1600" dirty="0">
              <a:solidFill>
                <a:prstClr val="black"/>
              </a:solidFill>
              <a:latin typeface="Arial" panose="020B0604020202020204" pitchFamily="34" charset="0"/>
              <a:cs typeface="Arial" panose="020B0604020202020204" pitchFamily="34" charset="0"/>
            </a:endParaRPr>
          </a:p>
          <a:p>
            <a:pPr lvl="0" algn="just"/>
            <a:endParaRPr lang="en-GB" sz="1600" dirty="0">
              <a:solidFill>
                <a:prstClr val="black"/>
              </a:solidFill>
              <a:latin typeface="Arial" panose="020B0604020202020204" pitchFamily="34" charset="0"/>
              <a:cs typeface="Arial" panose="020B0604020202020204" pitchFamily="34" charset="0"/>
            </a:endParaRPr>
          </a:p>
        </p:txBody>
      </p:sp>
      <p:sp>
        <p:nvSpPr>
          <p:cNvPr id="6" name="Right Triangle 5"/>
          <p:cNvSpPr/>
          <p:nvPr/>
        </p:nvSpPr>
        <p:spPr>
          <a:xfrm flipH="1">
            <a:off x="8458200" y="5867400"/>
            <a:ext cx="685800" cy="99060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2421049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0" name="Picture 6" descr="Picture 6"/>
          <p:cNvPicPr>
            <a:picLocks noChangeAspect="1"/>
          </p:cNvPicPr>
          <p:nvPr/>
        </p:nvPicPr>
        <p:blipFill>
          <a:blip r:embed="rId2" cstate="print">
            <a:extLst/>
          </a:blip>
          <a:srcRect t="24292" b="22405"/>
          <a:stretch>
            <a:fillRect/>
          </a:stretch>
        </p:blipFill>
        <p:spPr>
          <a:xfrm>
            <a:off x="179511" y="6219825"/>
            <a:ext cx="1420689" cy="570325"/>
          </a:xfrm>
          <a:prstGeom prst="rect">
            <a:avLst/>
          </a:prstGeom>
          <a:ln w="12700">
            <a:miter lim="400000"/>
          </a:ln>
        </p:spPr>
      </p:pic>
      <p:sp>
        <p:nvSpPr>
          <p:cNvPr id="651" name="Slide Number Placeholder 2"/>
          <p:cNvSpPr>
            <a:spLocks noGrp="1"/>
          </p:cNvSpPr>
          <p:nvPr>
            <p:ph type="sldNum" sz="quarter" idx="4294967295"/>
          </p:nvPr>
        </p:nvSpPr>
        <p:spPr>
          <a:xfrm>
            <a:off x="8305801" y="6404292"/>
            <a:ext cx="381000" cy="2692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sz="1400" b="1">
                <a:latin typeface="Arial" panose="020B0604020202020204" pitchFamily="34" charset="0"/>
                <a:cs typeface="Arial" panose="020B0604020202020204" pitchFamily="34" charset="0"/>
              </a:rPr>
              <a:pPr/>
              <a:t>15</a:t>
            </a:fld>
            <a:endParaRPr sz="1400" b="1" dirty="0">
              <a:latin typeface="Arial" panose="020B0604020202020204" pitchFamily="34" charset="0"/>
              <a:cs typeface="Arial" panose="020B0604020202020204" pitchFamily="34" charset="0"/>
            </a:endParaRPr>
          </a:p>
        </p:txBody>
      </p:sp>
      <p:sp>
        <p:nvSpPr>
          <p:cNvPr id="652" name="Title 1"/>
          <p:cNvSpPr>
            <a:spLocks noGrp="1"/>
          </p:cNvSpPr>
          <p:nvPr>
            <p:ph type="title"/>
          </p:nvPr>
        </p:nvSpPr>
        <p:spPr>
          <a:xfrm>
            <a:off x="0" y="0"/>
            <a:ext cx="9144000" cy="619432"/>
          </a:xfrm>
          <a:prstGeom prst="rect">
            <a:avLst/>
          </a:prstGeom>
          <a:solidFill>
            <a:srgbClr val="C3D69B"/>
          </a:solidFill>
          <a:effectLst>
            <a:outerShdw blurRad="50800" dist="50800" dir="5400000" rotWithShape="0">
              <a:schemeClr val="accent6"/>
            </a:outerShdw>
          </a:effectLst>
        </p:spPr>
        <p:txBody>
          <a:bodyPr>
            <a:noAutofit/>
          </a:bodyPr>
          <a:lstStyle>
            <a:lvl1pPr algn="r">
              <a:defRPr sz="3600">
                <a:latin typeface="Arial"/>
                <a:ea typeface="Arial"/>
                <a:cs typeface="Arial"/>
                <a:sym typeface="Arial"/>
              </a:defRPr>
            </a:lvl1pPr>
          </a:lstStyle>
          <a:p>
            <a:r>
              <a:rPr lang="en-ZA" cap="small" dirty="0"/>
              <a:t>Q4 Highlights…</a:t>
            </a:r>
            <a:r>
              <a:rPr lang="en-ZA" cap="small" dirty="0" err="1"/>
              <a:t>cont</a:t>
            </a:r>
            <a:endParaRPr lang="en-ZA" cap="small" dirty="0"/>
          </a:p>
        </p:txBody>
      </p:sp>
      <p:sp>
        <p:nvSpPr>
          <p:cNvPr id="3" name="Rectangle 2"/>
          <p:cNvSpPr/>
          <p:nvPr/>
        </p:nvSpPr>
        <p:spPr>
          <a:xfrm>
            <a:off x="304800" y="1328366"/>
            <a:ext cx="8610600" cy="4216539"/>
          </a:xfrm>
          <a:prstGeom prst="rect">
            <a:avLst/>
          </a:prstGeom>
        </p:spPr>
        <p:txBody>
          <a:bodyPr wrap="square">
            <a:spAutoFit/>
          </a:bodyPr>
          <a:lstStyle/>
          <a:p>
            <a:pPr marL="285750" lvl="0" indent="-285750" algn="just">
              <a:buFont typeface="Arial" panose="020B0604020202020204" pitchFamily="34" charset="0"/>
              <a:buChar char="•"/>
            </a:pPr>
            <a:r>
              <a:rPr lang="en-GB" dirty="0">
                <a:solidFill>
                  <a:prstClr val="black"/>
                </a:solidFill>
                <a:latin typeface="Arial" panose="020B0604020202020204" pitchFamily="34" charset="0"/>
                <a:cs typeface="Arial" panose="020B0604020202020204" pitchFamily="34" charset="0"/>
              </a:rPr>
              <a:t>The Co-Operative Incentive Scheme exceeded its target for the quarter. The CIS was allocated R78 million and was expected to approve 70 applications, however, it approved a total number of 87 applications to the value of R28.42 million. The targeted value of approvals was R16.75 million. During the period under review, disbursements amounted to R29.21 million against a target of R16.75 million. </a:t>
            </a:r>
          </a:p>
          <a:p>
            <a:pPr marL="285750" lvl="0" indent="-285750" algn="just">
              <a:buFont typeface="Arial" panose="020B0604020202020204" pitchFamily="34" charset="0"/>
              <a:buChar char="•"/>
            </a:pPr>
            <a:endParaRPr lang="en-GB" dirty="0">
              <a:solidFill>
                <a:prstClr val="black"/>
              </a:solidFill>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pPr>
            <a:r>
              <a:rPr lang="en-GB" dirty="0">
                <a:solidFill>
                  <a:prstClr val="black"/>
                </a:solidFill>
                <a:latin typeface="Arial" panose="020B0604020202020204" pitchFamily="34" charset="0"/>
                <a:cs typeface="Arial" panose="020B0604020202020204" pitchFamily="34" charset="0"/>
              </a:rPr>
              <a:t>In Q4 the DSBD sustained its year to date achievement of </a:t>
            </a:r>
          </a:p>
          <a:p>
            <a:pPr marL="742950" lvl="1" indent="-285750" algn="just">
              <a:buFont typeface="Courier New" panose="02070309020205020404" pitchFamily="49" charset="0"/>
              <a:buChar char="o"/>
            </a:pPr>
            <a:r>
              <a:rPr lang="en-GB" dirty="0">
                <a:solidFill>
                  <a:prstClr val="black"/>
                </a:solidFill>
                <a:latin typeface="Arial" panose="020B0604020202020204" pitchFamily="34" charset="0"/>
                <a:cs typeface="Arial" panose="020B0604020202020204" pitchFamily="34" charset="0"/>
              </a:rPr>
              <a:t>Paying 100%, of valid invoices, within 30 days. DSBD received and processed 2 692 invoices amounting to R18 144 646.82 within 30 days.</a:t>
            </a:r>
            <a:r>
              <a:rPr lang="en-ZA" dirty="0">
                <a:solidFill>
                  <a:prstClr val="black"/>
                </a:solidFill>
                <a:latin typeface="Arial" panose="020B0604020202020204" pitchFamily="34" charset="0"/>
                <a:cs typeface="Arial" panose="020B0604020202020204" pitchFamily="34" charset="0"/>
              </a:rPr>
              <a:t> </a:t>
            </a:r>
            <a:endParaRPr lang="en-GB" dirty="0">
              <a:solidFill>
                <a:prstClr val="black"/>
              </a:solidFill>
              <a:latin typeface="Arial" panose="020B0604020202020204" pitchFamily="34" charset="0"/>
              <a:cs typeface="Arial" panose="020B0604020202020204" pitchFamily="34" charset="0"/>
            </a:endParaRPr>
          </a:p>
          <a:p>
            <a:pPr marL="742950" lvl="1" indent="-285750" algn="just">
              <a:buFont typeface="Courier New" panose="02070309020205020404" pitchFamily="49" charset="0"/>
              <a:buChar char="o"/>
            </a:pPr>
            <a:r>
              <a:rPr lang="en-GB" dirty="0">
                <a:latin typeface="Arial" panose="020B0604020202020204" pitchFamily="34" charset="0"/>
                <a:cs typeface="Arial" panose="020B0604020202020204" pitchFamily="34" charset="0"/>
              </a:rPr>
              <a:t>Exceeding the target for the employment of persons with disabilities, by achieving 2.8%</a:t>
            </a:r>
          </a:p>
          <a:p>
            <a:pPr marL="742950" lvl="1" indent="-285750" algn="just">
              <a:buFont typeface="Courier New" panose="02070309020205020404" pitchFamily="49" charset="0"/>
              <a:buChar char="o"/>
            </a:pPr>
            <a:r>
              <a:rPr lang="en-GB" dirty="0">
                <a:solidFill>
                  <a:prstClr val="black"/>
                </a:solidFill>
                <a:latin typeface="Arial" panose="020B0604020202020204" pitchFamily="34" charset="0"/>
                <a:cs typeface="Arial" panose="020B0604020202020204" pitchFamily="34" charset="0"/>
              </a:rPr>
              <a:t>Sustaining its 2-year record of exceeding 50% of women in SMS, by achieving 5</a:t>
            </a:r>
            <a:r>
              <a:rPr lang="en-GB" dirty="0">
                <a:latin typeface="Arial" panose="020B0604020202020204" pitchFamily="34" charset="0"/>
                <a:cs typeface="Arial" panose="020B0604020202020204" pitchFamily="34" charset="0"/>
              </a:rPr>
              <a:t>1.2%</a:t>
            </a:r>
          </a:p>
          <a:p>
            <a:pPr marL="742950" lvl="1" indent="-285750" algn="just">
              <a:buFont typeface="Courier New" panose="02070309020205020404" pitchFamily="49" charset="0"/>
              <a:buChar char="o"/>
            </a:pPr>
            <a:endParaRPr lang="en-GB" sz="1600" dirty="0">
              <a:latin typeface="Arial" panose="020B0604020202020204" pitchFamily="34" charset="0"/>
              <a:cs typeface="Arial" panose="020B0604020202020204" pitchFamily="34" charset="0"/>
            </a:endParaRPr>
          </a:p>
        </p:txBody>
      </p:sp>
      <p:sp>
        <p:nvSpPr>
          <p:cNvPr id="6" name="Right Triangle 5"/>
          <p:cNvSpPr/>
          <p:nvPr/>
        </p:nvSpPr>
        <p:spPr>
          <a:xfrm flipH="1">
            <a:off x="8458200" y="5867400"/>
            <a:ext cx="685800" cy="99060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2910113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6" name="Picture 6" descr="Picture 6"/>
          <p:cNvPicPr>
            <a:picLocks noChangeAspect="1"/>
          </p:cNvPicPr>
          <p:nvPr/>
        </p:nvPicPr>
        <p:blipFill>
          <a:blip r:embed="rId2" cstate="print">
            <a:extLst/>
          </a:blip>
          <a:srcRect t="24292" b="22405"/>
          <a:stretch>
            <a:fillRect/>
          </a:stretch>
        </p:blipFill>
        <p:spPr>
          <a:xfrm>
            <a:off x="179511" y="6019799"/>
            <a:ext cx="1954090" cy="646525"/>
          </a:xfrm>
          <a:prstGeom prst="rect">
            <a:avLst/>
          </a:prstGeom>
          <a:ln w="12700">
            <a:miter lim="400000"/>
          </a:ln>
        </p:spPr>
      </p:pic>
      <p:sp>
        <p:nvSpPr>
          <p:cNvPr id="647" name="Slide Number Placeholder 2"/>
          <p:cNvSpPr>
            <a:spLocks noGrp="1"/>
          </p:cNvSpPr>
          <p:nvPr>
            <p:ph type="sldNum" sz="quarter" idx="4294967295"/>
          </p:nvPr>
        </p:nvSpPr>
        <p:spPr>
          <a:xfrm>
            <a:off x="8305801" y="6404292"/>
            <a:ext cx="381000" cy="26924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sz="1400" b="1">
                <a:solidFill>
                  <a:prstClr val="black">
                    <a:tint val="75000"/>
                  </a:prstClr>
                </a:solidFill>
                <a:latin typeface="Arial" panose="020B0604020202020204" pitchFamily="34" charset="0"/>
                <a:cs typeface="Arial" panose="020B0604020202020204" pitchFamily="34" charset="0"/>
              </a:rPr>
              <a:pPr/>
              <a:t>16</a:t>
            </a:fld>
            <a:endParaRPr sz="1400" b="1" dirty="0">
              <a:solidFill>
                <a:prstClr val="black">
                  <a:tint val="75000"/>
                </a:prstClr>
              </a:solidFill>
              <a:latin typeface="Arial" panose="020B0604020202020204" pitchFamily="34" charset="0"/>
              <a:cs typeface="Arial" panose="020B0604020202020204" pitchFamily="34" charset="0"/>
            </a:endParaRPr>
          </a:p>
        </p:txBody>
      </p:sp>
      <p:sp>
        <p:nvSpPr>
          <p:cNvPr id="648" name="Title 1"/>
          <p:cNvSpPr/>
          <p:nvPr/>
        </p:nvSpPr>
        <p:spPr>
          <a:xfrm>
            <a:off x="152400" y="2438400"/>
            <a:ext cx="8991600" cy="1143000"/>
          </a:xfrm>
          <a:prstGeom prst="rect">
            <a:avLst/>
          </a:prstGeom>
          <a:solidFill>
            <a:srgbClr val="C3D69B"/>
          </a:solidFill>
          <a:ln w="12700">
            <a:miter lim="400000"/>
          </a:ln>
          <a:effectLst>
            <a:outerShdw blurRad="50800" dist="50800" dir="5400000" rotWithShape="0">
              <a:schemeClr val="accent6"/>
            </a:outerShdw>
          </a:effectLst>
          <a:extLst>
            <a:ext uri="{C572A759-6A51-4108-AA02-DFA0A04FC94B}">
              <ma14:wrappingTextBoxFlag xmlns:ma14="http://schemas.microsoft.com/office/mac/drawingml/2011/main" xmlns="" val="1"/>
            </a:ext>
          </a:extLst>
        </p:spPr>
        <p:txBody>
          <a:bodyPr lIns="45719" rIns="45719" anchor="ctr">
            <a:normAutofit/>
          </a:bodyPr>
          <a:lstStyle>
            <a:lvl1pPr>
              <a:defRPr sz="4400" cap="small">
                <a:latin typeface="Arial"/>
                <a:ea typeface="Arial"/>
                <a:cs typeface="Arial"/>
                <a:sym typeface="Arial"/>
              </a:defRPr>
            </a:lvl1pPr>
          </a:lstStyle>
          <a:p>
            <a:pPr algn="r"/>
            <a:r>
              <a:rPr lang="en-GB" dirty="0">
                <a:solidFill>
                  <a:prstClr val="black"/>
                </a:solidFill>
              </a:rPr>
              <a:t>Under-achievements</a:t>
            </a:r>
          </a:p>
        </p:txBody>
      </p:sp>
      <p:sp>
        <p:nvSpPr>
          <p:cNvPr id="5" name="Right Triangle 4"/>
          <p:cNvSpPr/>
          <p:nvPr/>
        </p:nvSpPr>
        <p:spPr>
          <a:xfrm flipH="1">
            <a:off x="8458200" y="5867400"/>
            <a:ext cx="685800" cy="99060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1149341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1" name="Picture 4" descr="Picture 4"/>
          <p:cNvPicPr>
            <a:picLocks noChangeAspect="1"/>
          </p:cNvPicPr>
          <p:nvPr/>
        </p:nvPicPr>
        <p:blipFill>
          <a:blip r:embed="rId3" cstate="print">
            <a:extLst/>
          </a:blip>
          <a:srcRect t="24292" b="22405"/>
          <a:stretch>
            <a:fillRect/>
          </a:stretch>
        </p:blipFill>
        <p:spPr>
          <a:xfrm>
            <a:off x="0" y="6210300"/>
            <a:ext cx="1752600" cy="625930"/>
          </a:xfrm>
          <a:prstGeom prst="rect">
            <a:avLst/>
          </a:prstGeom>
          <a:ln w="12700">
            <a:miter lim="400000"/>
          </a:ln>
        </p:spPr>
      </p:pic>
      <p:sp>
        <p:nvSpPr>
          <p:cNvPr id="712" name="Slide Number Placeholder 1"/>
          <p:cNvSpPr>
            <a:spLocks noGrp="1"/>
          </p:cNvSpPr>
          <p:nvPr>
            <p:ph type="sldNum" sz="quarter" idx="4294967295"/>
          </p:nvPr>
        </p:nvSpPr>
        <p:spPr>
          <a:xfrm>
            <a:off x="8191499" y="6328092"/>
            <a:ext cx="609601" cy="225108"/>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sz="1400" b="1">
                <a:solidFill>
                  <a:prstClr val="black">
                    <a:tint val="75000"/>
                  </a:prstClr>
                </a:solidFill>
                <a:latin typeface="Arial" panose="020B0604020202020204" pitchFamily="34" charset="0"/>
                <a:cs typeface="Arial" panose="020B0604020202020204" pitchFamily="34" charset="0"/>
              </a:rPr>
              <a:pPr/>
              <a:t>17</a:t>
            </a:fld>
            <a:endParaRPr sz="1400" b="1" dirty="0">
              <a:solidFill>
                <a:prstClr val="black">
                  <a:tint val="75000"/>
                </a:prstClr>
              </a:solidFill>
              <a:latin typeface="Arial" panose="020B0604020202020204" pitchFamily="34" charset="0"/>
              <a:cs typeface="Arial" panose="020B0604020202020204" pitchFamily="34" charset="0"/>
            </a:endParaRPr>
          </a:p>
        </p:txBody>
      </p:sp>
      <p:sp>
        <p:nvSpPr>
          <p:cNvPr id="713" name="Title 1"/>
          <p:cNvSpPr>
            <a:spLocks noGrp="1"/>
          </p:cNvSpPr>
          <p:nvPr>
            <p:ph type="title"/>
          </p:nvPr>
        </p:nvSpPr>
        <p:spPr>
          <a:xfrm>
            <a:off x="76200" y="12700"/>
            <a:ext cx="9067800" cy="685800"/>
          </a:xfrm>
          <a:prstGeom prst="rect">
            <a:avLst/>
          </a:prstGeom>
          <a:solidFill>
            <a:srgbClr val="C3D69B"/>
          </a:solidFill>
          <a:effectLst>
            <a:outerShdw blurRad="50800" dist="50800" dir="5400000" rotWithShape="0">
              <a:schemeClr val="accent6"/>
            </a:outerShdw>
          </a:effectLst>
        </p:spPr>
        <p:txBody>
          <a:bodyPr/>
          <a:lstStyle>
            <a:lvl1pPr algn="r">
              <a:defRPr sz="3600" cap="small">
                <a:latin typeface="Arial"/>
                <a:ea typeface="Arial"/>
                <a:cs typeface="Arial"/>
                <a:sym typeface="Arial"/>
              </a:defRPr>
            </a:lvl1pPr>
          </a:lstStyle>
          <a:p>
            <a:r>
              <a:rPr lang="en-ZA" dirty="0"/>
              <a:t>Performance Against APP 2017/18</a:t>
            </a:r>
          </a:p>
        </p:txBody>
      </p:sp>
      <p:graphicFrame>
        <p:nvGraphicFramePr>
          <p:cNvPr id="714" name="Content Placeholder 5"/>
          <p:cNvGraphicFramePr/>
          <p:nvPr>
            <p:extLst>
              <p:ext uri="{D42A27DB-BD31-4B8C-83A1-F6EECF244321}">
                <p14:modId xmlns:p14="http://schemas.microsoft.com/office/powerpoint/2010/main" xmlns="" val="377555870"/>
              </p:ext>
            </p:extLst>
          </p:nvPr>
        </p:nvGraphicFramePr>
        <p:xfrm>
          <a:off x="76200" y="810342"/>
          <a:ext cx="9067800" cy="4595039"/>
        </p:xfrm>
        <a:graphic>
          <a:graphicData uri="http://schemas.openxmlformats.org/drawingml/2006/table">
            <a:tbl>
              <a:tblPr firstRow="1"/>
              <a:tblGrid>
                <a:gridCol w="218268">
                  <a:extLst>
                    <a:ext uri="{9D8B030D-6E8A-4147-A177-3AD203B41FA5}">
                      <a16:colId xmlns:a16="http://schemas.microsoft.com/office/drawing/2014/main" xmlns="" val="20000"/>
                    </a:ext>
                  </a:extLst>
                </a:gridCol>
                <a:gridCol w="1164723">
                  <a:extLst>
                    <a:ext uri="{9D8B030D-6E8A-4147-A177-3AD203B41FA5}">
                      <a16:colId xmlns:a16="http://schemas.microsoft.com/office/drawing/2014/main" xmlns="" val="20001"/>
                    </a:ext>
                  </a:extLst>
                </a:gridCol>
                <a:gridCol w="1625203">
                  <a:extLst>
                    <a:ext uri="{9D8B030D-6E8A-4147-A177-3AD203B41FA5}">
                      <a16:colId xmlns:a16="http://schemas.microsoft.com/office/drawing/2014/main" xmlns="" val="20002"/>
                    </a:ext>
                  </a:extLst>
                </a:gridCol>
                <a:gridCol w="1716206">
                  <a:extLst>
                    <a:ext uri="{9D8B030D-6E8A-4147-A177-3AD203B41FA5}">
                      <a16:colId xmlns:a16="http://schemas.microsoft.com/office/drawing/2014/main" xmlns="" val="20003"/>
                    </a:ext>
                  </a:extLst>
                </a:gridCol>
                <a:gridCol w="1828800">
                  <a:extLst>
                    <a:ext uri="{9D8B030D-6E8A-4147-A177-3AD203B41FA5}">
                      <a16:colId xmlns:a16="http://schemas.microsoft.com/office/drawing/2014/main" xmlns="" val="20004"/>
                    </a:ext>
                  </a:extLst>
                </a:gridCol>
                <a:gridCol w="1219200">
                  <a:extLst>
                    <a:ext uri="{9D8B030D-6E8A-4147-A177-3AD203B41FA5}">
                      <a16:colId xmlns:a16="http://schemas.microsoft.com/office/drawing/2014/main" xmlns="" val="20005"/>
                    </a:ext>
                  </a:extLst>
                </a:gridCol>
                <a:gridCol w="1295400">
                  <a:extLst>
                    <a:ext uri="{9D8B030D-6E8A-4147-A177-3AD203B41FA5}">
                      <a16:colId xmlns:a16="http://schemas.microsoft.com/office/drawing/2014/main" xmlns="" val="20006"/>
                    </a:ext>
                  </a:extLst>
                </a:gridCol>
              </a:tblGrid>
              <a:tr h="701522">
                <a:tc gridSpan="2">
                  <a:txBody>
                    <a:bodyPr/>
                    <a:lstStyle/>
                    <a:p>
                      <a:pPr algn="ctr">
                        <a:lnSpc>
                          <a:spcPct val="150000"/>
                        </a:lnSpc>
                        <a:tabLst>
                          <a:tab pos="533400" algn="l"/>
                        </a:tabLst>
                        <a:defRPr sz="1000">
                          <a:solidFill>
                            <a:srgbClr val="000000"/>
                          </a:solidFill>
                          <a:latin typeface="Arial"/>
                          <a:ea typeface="Arial"/>
                          <a:cs typeface="Arial"/>
                          <a:sym typeface="Arial"/>
                        </a:defRPr>
                      </a:pPr>
                      <a:r>
                        <a:rPr b="1" dirty="0"/>
                        <a:t>PERFORMANCE</a:t>
                      </a:r>
                    </a:p>
                    <a:p>
                      <a:pPr algn="ctr">
                        <a:lnSpc>
                          <a:spcPct val="150000"/>
                        </a:lnSpc>
                        <a:tabLst>
                          <a:tab pos="533400" algn="l"/>
                        </a:tabLst>
                        <a:defRPr sz="1000">
                          <a:solidFill>
                            <a:srgbClr val="000000"/>
                          </a:solidFill>
                          <a:latin typeface="Arial"/>
                          <a:ea typeface="Arial"/>
                          <a:cs typeface="Arial"/>
                          <a:sym typeface="Arial"/>
                        </a:defRPr>
                      </a:pPr>
                      <a:r>
                        <a:rPr b="1" dirty="0"/>
                        <a:t>INDICATORS / ACTIVITY</a:t>
                      </a:r>
                    </a:p>
                  </a:txBody>
                  <a:tcPr marL="8596" marR="8596" marT="8596" marB="8596"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hMerge="1">
                  <a:txBody>
                    <a:bodyPr/>
                    <a:lstStyle/>
                    <a:p>
                      <a:endParaRPr lang="en-US"/>
                    </a:p>
                  </a:txBody>
                  <a:tcPr/>
                </a:tc>
                <a:tc>
                  <a:txBody>
                    <a:bodyPr/>
                    <a:lstStyle/>
                    <a:p>
                      <a:pPr algn="ctr">
                        <a:lnSpc>
                          <a:spcPct val="150000"/>
                        </a:lnSpc>
                        <a:tabLst>
                          <a:tab pos="533400" algn="l"/>
                        </a:tabLst>
                        <a:defRPr sz="1800" b="0">
                          <a:solidFill>
                            <a:srgbClr val="000000"/>
                          </a:solidFill>
                        </a:defRPr>
                      </a:pPr>
                      <a:r>
                        <a:rPr sz="1000" b="1" dirty="0">
                          <a:latin typeface="Arial"/>
                          <a:ea typeface="Arial"/>
                          <a:cs typeface="Arial"/>
                          <a:sym typeface="Arial"/>
                        </a:rPr>
                        <a:t>ANNUAL TARGETS</a:t>
                      </a:r>
                    </a:p>
                  </a:txBody>
                  <a:tcPr marL="8596" marR="8596" marT="8596" marB="8596"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50000"/>
                        </a:lnSpc>
                        <a:tabLst>
                          <a:tab pos="533400" algn="l"/>
                        </a:tabLst>
                        <a:defRPr sz="1000">
                          <a:solidFill>
                            <a:srgbClr val="000000"/>
                          </a:solidFill>
                          <a:latin typeface="Arial"/>
                          <a:ea typeface="Arial"/>
                          <a:cs typeface="Arial"/>
                          <a:sym typeface="Arial"/>
                        </a:defRPr>
                      </a:pPr>
                      <a:r>
                        <a:rPr b="1" dirty="0"/>
                        <a:t>QUARTERLY</a:t>
                      </a:r>
                    </a:p>
                    <a:p>
                      <a:pPr algn="ctr">
                        <a:lnSpc>
                          <a:spcPct val="150000"/>
                        </a:lnSpc>
                        <a:tabLst>
                          <a:tab pos="533400" algn="l"/>
                        </a:tabLst>
                        <a:defRPr sz="1000">
                          <a:solidFill>
                            <a:srgbClr val="000000"/>
                          </a:solidFill>
                          <a:latin typeface="Arial"/>
                          <a:ea typeface="Arial"/>
                          <a:cs typeface="Arial"/>
                          <a:sym typeface="Arial"/>
                        </a:defRPr>
                      </a:pPr>
                      <a:r>
                        <a:rPr b="1" dirty="0"/>
                        <a:t>MILESTONES</a:t>
                      </a:r>
                    </a:p>
                  </a:txBody>
                  <a:tcPr marL="8596" marR="8596" marT="8596" marB="8596"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50000"/>
                        </a:lnSpc>
                        <a:tabLst>
                          <a:tab pos="533400" algn="l"/>
                        </a:tabLst>
                        <a:defRPr sz="1800" b="0">
                          <a:solidFill>
                            <a:srgbClr val="000000"/>
                          </a:solidFill>
                        </a:defRPr>
                      </a:pPr>
                      <a:r>
                        <a:rPr sz="1000" b="1" cap="all" dirty="0">
                          <a:latin typeface="Arial"/>
                          <a:ea typeface="Arial"/>
                          <a:cs typeface="Arial"/>
                          <a:sym typeface="Arial"/>
                        </a:rPr>
                        <a:t>Actual Quarterly Achievement</a:t>
                      </a:r>
                    </a:p>
                  </a:txBody>
                  <a:tcPr marL="8596" marR="8596" marT="8596" marB="8596"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a:txBody>
                    <a:bodyPr/>
                    <a:lstStyle/>
                    <a:p>
                      <a:pPr algn="ctr">
                        <a:lnSpc>
                          <a:spcPct val="110000"/>
                        </a:lnSpc>
                        <a:spcBef>
                          <a:spcPts val="1000"/>
                        </a:spcBef>
                        <a:tabLst>
                          <a:tab pos="533400" algn="l"/>
                        </a:tabLst>
                        <a:defRPr sz="1000">
                          <a:solidFill>
                            <a:srgbClr val="000000"/>
                          </a:solidFill>
                          <a:latin typeface="Arial"/>
                          <a:ea typeface="Arial"/>
                          <a:cs typeface="Arial"/>
                          <a:sym typeface="Arial"/>
                        </a:defRPr>
                      </a:pPr>
                      <a:r>
                        <a:rPr b="1" dirty="0"/>
                        <a:t>YEAR-TO-DATE</a:t>
                      </a:r>
                    </a:p>
                    <a:p>
                      <a:pPr algn="ctr">
                        <a:lnSpc>
                          <a:spcPct val="150000"/>
                        </a:lnSpc>
                        <a:tabLst>
                          <a:tab pos="533400" algn="l"/>
                        </a:tabLst>
                        <a:defRPr sz="1000">
                          <a:solidFill>
                            <a:srgbClr val="000000"/>
                          </a:solidFill>
                          <a:latin typeface="Arial"/>
                          <a:ea typeface="Arial"/>
                          <a:cs typeface="Arial"/>
                          <a:sym typeface="Arial"/>
                        </a:defRPr>
                      </a:pPr>
                      <a:r>
                        <a:rPr b="1" dirty="0"/>
                        <a:t>ACHIEVEMENT</a:t>
                      </a:r>
                    </a:p>
                  </a:txBody>
                  <a:tcPr marL="8596" marR="8596" marT="8596" marB="8596"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a:txBody>
                    <a:bodyPr/>
                    <a:lstStyle/>
                    <a:p>
                      <a:pPr algn="ctr">
                        <a:lnSpc>
                          <a:spcPct val="150000"/>
                        </a:lnSpc>
                        <a:tabLst>
                          <a:tab pos="533400" algn="l"/>
                        </a:tabLst>
                        <a:defRPr sz="1000">
                          <a:solidFill>
                            <a:srgbClr val="000000"/>
                          </a:solidFill>
                          <a:latin typeface="Arial"/>
                          <a:ea typeface="Arial"/>
                          <a:cs typeface="Arial"/>
                          <a:sym typeface="Arial"/>
                        </a:defRPr>
                      </a:pPr>
                      <a:r>
                        <a:rPr b="1" dirty="0"/>
                        <a:t>REASONS</a:t>
                      </a:r>
                      <a:r>
                        <a:rPr lang="en-GB" b="1" dirty="0"/>
                        <a:t> </a:t>
                      </a:r>
                      <a:r>
                        <a:rPr b="1" dirty="0"/>
                        <a:t>FOR</a:t>
                      </a:r>
                    </a:p>
                    <a:p>
                      <a:pPr algn="ctr">
                        <a:lnSpc>
                          <a:spcPct val="150000"/>
                        </a:lnSpc>
                        <a:tabLst>
                          <a:tab pos="533400" algn="l"/>
                        </a:tabLst>
                        <a:defRPr sz="1000">
                          <a:solidFill>
                            <a:srgbClr val="000000"/>
                          </a:solidFill>
                          <a:latin typeface="Arial"/>
                          <a:ea typeface="Arial"/>
                          <a:cs typeface="Arial"/>
                          <a:sym typeface="Arial"/>
                        </a:defRPr>
                      </a:pPr>
                      <a:r>
                        <a:rPr b="1" dirty="0"/>
                        <a:t>VARIANCE</a:t>
                      </a:r>
                    </a:p>
                  </a:txBody>
                  <a:tcPr marL="8596" marR="8596" marT="8596" marB="8596"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solidFill>
                      <a:schemeClr val="accent3"/>
                    </a:solidFill>
                  </a:tcPr>
                </a:tc>
                <a:extLst>
                  <a:ext uri="{0D108BD9-81ED-4DB2-BD59-A6C34878D82A}">
                    <a16:rowId xmlns:a16="http://schemas.microsoft.com/office/drawing/2014/main" xmlns="" val="10000"/>
                  </a:ext>
                </a:extLst>
              </a:tr>
              <a:tr h="920091">
                <a:tc rowSpan="2">
                  <a:txBody>
                    <a:bodyPr/>
                    <a:lstStyle/>
                    <a:p>
                      <a:pPr marL="0" marR="0" indent="0" algn="l" defTabSz="914400" rtl="0" eaLnBrk="1" fontAlgn="auto" latinLnBrk="0" hangingPunct="1">
                        <a:lnSpc>
                          <a:spcPct val="150000"/>
                        </a:lnSpc>
                        <a:spcBef>
                          <a:spcPts val="0"/>
                        </a:spcBef>
                        <a:spcAft>
                          <a:spcPts val="0"/>
                        </a:spcAft>
                        <a:buClrTx/>
                        <a:buSzTx/>
                        <a:buFontTx/>
                        <a:buNone/>
                        <a:tabLst/>
                        <a:defRPr sz="1800"/>
                      </a:pPr>
                      <a:r>
                        <a:rPr sz="1200" b="0" cap="small" dirty="0">
                          <a:latin typeface="Arial" panose="020B0604020202020204" pitchFamily="34" charset="0"/>
                          <a:ea typeface="Arial"/>
                          <a:cs typeface="Arial" panose="020B0604020202020204" pitchFamily="34" charset="0"/>
                          <a:sym typeface="Arial"/>
                        </a:rPr>
                        <a:t>1.</a:t>
                      </a:r>
                      <a:endParaRPr lang="en-ZA" sz="1200" b="0" cap="small" dirty="0">
                        <a:latin typeface="Arial" panose="020B0604020202020204" pitchFamily="34" charset="0"/>
                        <a:ea typeface="Arial"/>
                        <a:cs typeface="Arial" panose="020B0604020202020204" pitchFamily="34" charset="0"/>
                        <a:sym typeface="Arial"/>
                      </a:endParaRPr>
                    </a:p>
                    <a:p>
                      <a:pPr algn="l">
                        <a:lnSpc>
                          <a:spcPct val="150000"/>
                        </a:lnSpc>
                        <a:defRPr sz="1800"/>
                      </a:pPr>
                      <a:endParaRPr sz="1200" b="0" cap="small" dirty="0">
                        <a:latin typeface="Arial" panose="020B0604020202020204" pitchFamily="34" charset="0"/>
                        <a:ea typeface="Arial"/>
                        <a:cs typeface="Arial" panose="020B0604020202020204" pitchFamily="34" charset="0"/>
                        <a:sym typeface="Arial"/>
                      </a:endParaRPr>
                    </a:p>
                  </a:txBody>
                  <a:tcPr marL="8596" marR="8596" marT="8596" marB="8596"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rowSpan="2">
                  <a:txBody>
                    <a:bodyPr/>
                    <a:lstStyle/>
                    <a:p>
                      <a:pPr algn="l">
                        <a:lnSpc>
                          <a:spcPct val="110000"/>
                        </a:lnSpc>
                        <a:spcBef>
                          <a:spcPts val="400"/>
                        </a:spcBef>
                        <a:spcAft>
                          <a:spcPts val="400"/>
                        </a:spcAft>
                      </a:pPr>
                      <a:r>
                        <a:rPr lang="en-ZA" sz="1100" b="1" cap="small" baseline="0" dirty="0">
                          <a:effectLst/>
                          <a:latin typeface="Arial" panose="020B0604020202020204" pitchFamily="34" charset="0"/>
                          <a:ea typeface="Calibri" panose="020F0502020204030204" pitchFamily="34" charset="0"/>
                          <a:cs typeface="Arial" panose="020B0604020202020204" pitchFamily="34" charset="0"/>
                        </a:rPr>
                        <a:t>Approved Annual Communications Framework implemented</a:t>
                      </a:r>
                    </a:p>
                  </a:txBody>
                  <a:tcPr marL="68580" marR="68580" marT="0" marB="0">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400"/>
                        </a:spcBef>
                        <a:spcAft>
                          <a:spcPts val="400"/>
                        </a:spcAft>
                      </a:pPr>
                      <a:r>
                        <a:rPr lang="en-ZA" sz="1100" dirty="0">
                          <a:effectLst/>
                          <a:latin typeface="Arial" panose="020B0604020202020204" pitchFamily="34" charset="0"/>
                          <a:ea typeface="Calibri" panose="020F0502020204030204" pitchFamily="34" charset="0"/>
                          <a:cs typeface="Arial" panose="020B0604020202020204" pitchFamily="34" charset="0"/>
                        </a:rPr>
                        <a:t>Annual Communications Framework approved in Q4 for the following year</a:t>
                      </a:r>
                    </a:p>
                  </a:txBody>
                  <a:tcPr marL="68580" marR="68580" marT="0" marB="0">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noFill/>
                  </a:tcPr>
                </a:tc>
                <a:tc rowSpan="2">
                  <a:txBody>
                    <a:bodyPr/>
                    <a:lstStyle/>
                    <a:p>
                      <a:pPr algn="l">
                        <a:lnSpc>
                          <a:spcPct val="110000"/>
                        </a:lnSpc>
                        <a:spcBef>
                          <a:spcPts val="400"/>
                        </a:spcBef>
                        <a:spcAft>
                          <a:spcPts val="400"/>
                        </a:spcAft>
                      </a:pPr>
                      <a:r>
                        <a:rPr lang="en-ZA" sz="1100" b="0" i="0" u="none" strike="noStrike" cap="none" spc="0" baseline="0" dirty="0">
                          <a:ln>
                            <a:noFill/>
                          </a:ln>
                          <a:solidFill>
                            <a:srgbClr val="000000"/>
                          </a:solidFill>
                          <a:effectLst/>
                          <a:uFillTx/>
                          <a:latin typeface="Arial" panose="020B0604020202020204" pitchFamily="34" charset="0"/>
                          <a:ea typeface="Calibri" panose="020F0502020204030204" pitchFamily="34" charset="0"/>
                          <a:cs typeface="Arial"/>
                          <a:sym typeface="Calibri"/>
                        </a:rPr>
                        <a:t>Annual Communications Framework produced for the following year</a:t>
                      </a:r>
                    </a:p>
                    <a:p>
                      <a:pPr algn="l">
                        <a:lnSpc>
                          <a:spcPct val="110000"/>
                        </a:lnSpc>
                        <a:spcBef>
                          <a:spcPts val="400"/>
                        </a:spcBef>
                        <a:spcAft>
                          <a:spcPts val="400"/>
                        </a:spcAft>
                      </a:pPr>
                      <a:r>
                        <a:rPr lang="en-ZA" sz="1100" b="0" i="0" u="none" strike="noStrike" cap="none" spc="0" baseline="0" dirty="0">
                          <a:ln>
                            <a:noFill/>
                          </a:ln>
                          <a:solidFill>
                            <a:srgbClr val="000000"/>
                          </a:solidFill>
                          <a:effectLst/>
                          <a:uFillTx/>
                          <a:latin typeface="Arial" panose="020B0604020202020204" pitchFamily="34" charset="0"/>
                          <a:ea typeface="Calibri" panose="020F0502020204030204" pitchFamily="34" charset="0"/>
                          <a:cs typeface="Arial"/>
                          <a:sym typeface="Calibri"/>
                        </a:rPr>
                        <a:t/>
                      </a:r>
                      <a:br>
                        <a:rPr lang="en-ZA" sz="1100" b="0" i="0" u="none" strike="noStrike" cap="none" spc="0" baseline="0" dirty="0">
                          <a:ln>
                            <a:noFill/>
                          </a:ln>
                          <a:solidFill>
                            <a:srgbClr val="000000"/>
                          </a:solidFill>
                          <a:effectLst/>
                          <a:uFillTx/>
                          <a:latin typeface="Arial" panose="020B0604020202020204" pitchFamily="34" charset="0"/>
                          <a:ea typeface="Calibri" panose="020F0502020204030204" pitchFamily="34" charset="0"/>
                          <a:cs typeface="Arial"/>
                          <a:sym typeface="Calibri"/>
                        </a:rPr>
                      </a:br>
                      <a:r>
                        <a:rPr lang="en-ZA" sz="1100" b="0" i="0" u="none" strike="noStrike" cap="none" spc="0" baseline="0" dirty="0">
                          <a:ln>
                            <a:noFill/>
                          </a:ln>
                          <a:solidFill>
                            <a:srgbClr val="000000"/>
                          </a:solidFill>
                          <a:effectLst/>
                          <a:uFillTx/>
                          <a:latin typeface="Arial" panose="020B0604020202020204" pitchFamily="34" charset="0"/>
                          <a:ea typeface="Calibri" panose="020F0502020204030204" pitchFamily="34" charset="0"/>
                          <a:cs typeface="Arial"/>
                          <a:sym typeface="Calibri"/>
                        </a:rPr>
                        <a:t>Quarterly report on progress in implementation of the Annual Communications Framework produced within 30 days of end of the quarter</a:t>
                      </a:r>
                    </a:p>
                  </a:txBody>
                  <a:tcPr marL="68580" marR="68580" marT="0" marB="0">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noFill/>
                  </a:tcPr>
                </a:tc>
                <a:tc rowSpan="2">
                  <a:txBody>
                    <a:bodyPr/>
                    <a:lstStyle/>
                    <a:p>
                      <a:pPr algn="l">
                        <a:lnSpc>
                          <a:spcPct val="115000"/>
                        </a:lnSpc>
                        <a:spcAft>
                          <a:spcPts val="800"/>
                        </a:spcAft>
                        <a:tabLst>
                          <a:tab pos="533400" algn="l"/>
                        </a:tabLst>
                      </a:pPr>
                      <a:r>
                        <a:rPr lang="en-ZA" sz="1100" b="1" dirty="0">
                          <a:solidFill>
                            <a:srgbClr val="000000"/>
                          </a:solidFill>
                          <a:effectLst/>
                          <a:latin typeface="Arial" panose="020B0604020202020204" pitchFamily="34" charset="0"/>
                          <a:ea typeface="Arial" panose="020B0604020202020204" pitchFamily="34" charset="0"/>
                        </a:rPr>
                        <a:t>Target Not Achieved:</a:t>
                      </a:r>
                    </a:p>
                    <a:p>
                      <a:pPr algn="l">
                        <a:lnSpc>
                          <a:spcPct val="115000"/>
                        </a:lnSpc>
                        <a:spcAft>
                          <a:spcPts val="800"/>
                        </a:spcAft>
                        <a:tabLst>
                          <a:tab pos="533400" algn="l"/>
                        </a:tabLst>
                      </a:pPr>
                      <a:r>
                        <a:rPr lang="en-ZA" sz="1100" b="0" i="0" u="none" strike="noStrike" cap="none" spc="0" baseline="0" dirty="0">
                          <a:ln>
                            <a:noFill/>
                          </a:ln>
                          <a:solidFill>
                            <a:srgbClr val="000000"/>
                          </a:solidFill>
                          <a:effectLst/>
                          <a:uFillTx/>
                          <a:latin typeface="Arial" panose="020B0604020202020204" pitchFamily="34" charset="0"/>
                          <a:ea typeface="Calibri" panose="020F0502020204030204" pitchFamily="34" charset="0"/>
                          <a:cs typeface="Arial"/>
                          <a:sym typeface="Calibri"/>
                        </a:rPr>
                        <a:t>Annual Communications Framework was not produced. </a:t>
                      </a:r>
                    </a:p>
                    <a:p>
                      <a:pPr algn="l">
                        <a:lnSpc>
                          <a:spcPct val="115000"/>
                        </a:lnSpc>
                        <a:spcAft>
                          <a:spcPts val="800"/>
                        </a:spcAft>
                        <a:tabLst>
                          <a:tab pos="533400" algn="l"/>
                        </a:tabLst>
                      </a:pPr>
                      <a:r>
                        <a:rPr kumimoji="0" lang="en-ZA" sz="11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Calibri"/>
                        </a:rPr>
                        <a:t>Quarterly report on progress in implementation of the Annual Communications Framework produced within 30 days of end of the quarter</a:t>
                      </a:r>
                      <a:r>
                        <a:rPr kumimoji="0" lang="en-ZA" sz="1600" b="1" i="0" u="none" strike="noStrike" kern="0" cap="none" spc="0" normalizeH="0" baseline="0" noProof="0" dirty="0">
                          <a:ln>
                            <a:noFill/>
                          </a:ln>
                          <a:solidFill>
                            <a:schemeClr val="tx1"/>
                          </a:solidFill>
                          <a:effectLst/>
                          <a:uLnTx/>
                          <a:uFillTx/>
                          <a:latin typeface="Times New Roman" panose="02020603050405020304" pitchFamily="18" charset="0"/>
                          <a:ea typeface="Arial Unicode MS" panose="020B0604020202020204" pitchFamily="34" charset="-128"/>
                          <a:cs typeface="+mn-cs"/>
                          <a:sym typeface="Calibri"/>
                        </a:rPr>
                        <a:t>.</a:t>
                      </a:r>
                      <a:endParaRPr kumimoji="0" lang="en-ZA" sz="11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Calibri"/>
                      </a:endParaRPr>
                    </a:p>
                  </a:txBody>
                  <a:tcPr marL="8596" marR="8596" marT="8596" marB="8596" horzOverflow="overflow">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rgbClr val="FF0000"/>
                    </a:solidFill>
                  </a:tcPr>
                </a:tc>
                <a:tc rowSpan="2">
                  <a:txBody>
                    <a:bodyPr/>
                    <a:lstStyle/>
                    <a:p>
                      <a:pPr algn="l">
                        <a:lnSpc>
                          <a:spcPct val="115000"/>
                        </a:lnSpc>
                        <a:spcAft>
                          <a:spcPts val="0"/>
                        </a:spcAft>
                        <a:tabLst>
                          <a:tab pos="533400" algn="l"/>
                        </a:tabLst>
                      </a:pPr>
                      <a:r>
                        <a:rPr lang="en-ZA" sz="1100" dirty="0">
                          <a:solidFill>
                            <a:srgbClr val="000000"/>
                          </a:solidFill>
                          <a:effectLst/>
                          <a:latin typeface="Arial" panose="020B0604020202020204" pitchFamily="34" charset="0"/>
                          <a:ea typeface="Arial" panose="020B0604020202020204" pitchFamily="34" charset="0"/>
                        </a:rPr>
                        <a:t>Annual Communications Plan was developed and reported on quarterly in the Branch report</a:t>
                      </a:r>
                      <a:endParaRPr lang="en-ZA" sz="1600" dirty="0">
                        <a:effectLst/>
                        <a:latin typeface="Times New Roman" panose="02020603050405020304" pitchFamily="18" charset="0"/>
                        <a:ea typeface="Arial Unicode MS" panose="020B0604020202020204" pitchFamily="34" charset="-128"/>
                      </a:endParaRPr>
                    </a:p>
                  </a:txBody>
                  <a:tcPr marL="8596" marR="8596" marT="8596" marB="8596"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noFill/>
                  </a:tcPr>
                </a:tc>
                <a:tc rowSpan="2">
                  <a:txBody>
                    <a:bodyPr/>
                    <a:lstStyle/>
                    <a:p>
                      <a:pPr algn="l">
                        <a:lnSpc>
                          <a:spcPct val="100000"/>
                        </a:lnSpc>
                        <a:tabLst>
                          <a:tab pos="533400" algn="l"/>
                        </a:tabLst>
                        <a:defRPr sz="1800"/>
                      </a:pPr>
                      <a:r>
                        <a:rPr lang="en-GB" sz="1100" dirty="0">
                          <a:solidFill>
                            <a:schemeClr val="tx1"/>
                          </a:solidFill>
                          <a:latin typeface="Arial" panose="020B0604020202020204" pitchFamily="34" charset="0"/>
                          <a:ea typeface="Arial"/>
                          <a:cs typeface="Arial" panose="020B0604020202020204" pitchFamily="34" charset="0"/>
                          <a:sym typeface="Arial"/>
                        </a:rPr>
                        <a:t>Annual Communication Plan was developed rather than Annual Communication Framework.</a:t>
                      </a:r>
                      <a:endParaRPr sz="1100" dirty="0">
                        <a:solidFill>
                          <a:schemeClr val="tx1"/>
                        </a:solidFill>
                        <a:latin typeface="Arial" panose="020B0604020202020204" pitchFamily="34" charset="0"/>
                        <a:ea typeface="Arial"/>
                        <a:cs typeface="Arial" panose="020B0604020202020204" pitchFamily="34" charset="0"/>
                        <a:sym typeface="Arial"/>
                      </a:endParaRPr>
                    </a:p>
                  </a:txBody>
                  <a:tcPr marL="8596" marR="8596" marT="8596" marB="8596"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1"/>
                  </a:ext>
                </a:extLst>
              </a:tr>
              <a:tr h="1191240">
                <a:tc vMerge="1">
                  <a:txBody>
                    <a:bodyPr/>
                    <a:lstStyle/>
                    <a:p>
                      <a:endParaRPr lang="en-ZA"/>
                    </a:p>
                  </a:txBody>
                  <a:tcPr/>
                </a:tc>
                <a:tc vMerge="1">
                  <a:txBody>
                    <a:bodyPr/>
                    <a:lstStyle/>
                    <a:p>
                      <a:endParaRPr lang="en-ZA"/>
                    </a:p>
                  </a:txBody>
                  <a:tcPr/>
                </a:tc>
                <a:tc>
                  <a:txBody>
                    <a:bodyPr/>
                    <a:lstStyle/>
                    <a:p>
                      <a:pPr marL="0" marR="0" indent="0" algn="l" defTabSz="914400" rtl="0" eaLnBrk="1" fontAlgn="auto" latinLnBrk="0" hangingPunct="1">
                        <a:lnSpc>
                          <a:spcPct val="110000"/>
                        </a:lnSpc>
                        <a:spcBef>
                          <a:spcPts val="400"/>
                        </a:spcBef>
                        <a:spcAft>
                          <a:spcPts val="400"/>
                        </a:spcAft>
                        <a:buClrTx/>
                        <a:buSzTx/>
                        <a:buFontTx/>
                        <a:buNone/>
                        <a:tabLst/>
                        <a:defRPr/>
                      </a:pPr>
                      <a:r>
                        <a:rPr lang="en-ZA" sz="1100" dirty="0">
                          <a:effectLst/>
                          <a:latin typeface="Arial" panose="020B0604020202020204" pitchFamily="34" charset="0"/>
                          <a:ea typeface="Calibri" panose="020F0502020204030204" pitchFamily="34" charset="0"/>
                          <a:cs typeface="Arial" panose="020B0604020202020204" pitchFamily="34" charset="0"/>
                        </a:rPr>
                        <a:t>Quarterly report on implementation of the communications Framework developed within 30 days of end of each quarter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10004"/>
                  </a:ext>
                </a:extLst>
              </a:tr>
              <a:tr h="1656165">
                <a:tc>
                  <a:txBody>
                    <a:bodyPr/>
                    <a:lstStyle/>
                    <a:p>
                      <a:pPr algn="l">
                        <a:lnSpc>
                          <a:spcPct val="150000"/>
                        </a:lnSpc>
                        <a:defRPr sz="1800"/>
                      </a:pPr>
                      <a:r>
                        <a:rPr lang="en-ZA" sz="1200" b="0" dirty="0">
                          <a:latin typeface="Arial"/>
                          <a:ea typeface="Arial"/>
                          <a:cs typeface="Arial"/>
                          <a:sym typeface="Arial"/>
                        </a:rPr>
                        <a:t>2</a:t>
                      </a:r>
                      <a:endParaRPr sz="1200" b="0" dirty="0">
                        <a:latin typeface="Arial"/>
                        <a:ea typeface="Arial"/>
                        <a:cs typeface="Arial"/>
                        <a:sym typeface="Arial"/>
                      </a:endParaRPr>
                    </a:p>
                  </a:txBody>
                  <a:tcPr marL="8539" marR="8539" marT="8539" marB="8539"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a:txBody>
                    <a:bodyPr/>
                    <a:lstStyle/>
                    <a:p>
                      <a:pPr algn="l">
                        <a:lnSpc>
                          <a:spcPct val="110000"/>
                        </a:lnSpc>
                        <a:spcBef>
                          <a:spcPts val="400"/>
                        </a:spcBef>
                        <a:spcAft>
                          <a:spcPts val="400"/>
                        </a:spcAft>
                      </a:pPr>
                      <a:r>
                        <a:rPr lang="en-ZA" sz="1200" b="1" cap="small" baseline="0" dirty="0">
                          <a:effectLst/>
                          <a:latin typeface="Arial" panose="020B0604020202020204" pitchFamily="34" charset="0"/>
                          <a:ea typeface="Calibri" panose="020F0502020204030204" pitchFamily="34" charset="0"/>
                          <a:cs typeface="Arial" panose="020B0604020202020204" pitchFamily="34" charset="0"/>
                        </a:rPr>
                        <a:t>% Vacancy Rate in funded posts</a:t>
                      </a:r>
                      <a:endParaRPr lang="en-ZA" sz="1200" b="1"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a:txBody>
                    <a:bodyPr/>
                    <a:lstStyle/>
                    <a:p>
                      <a:pPr algn="l">
                        <a:lnSpc>
                          <a:spcPct val="110000"/>
                        </a:lnSpc>
                        <a:spcBef>
                          <a:spcPts val="400"/>
                        </a:spcBef>
                        <a:spcAft>
                          <a:spcPts val="40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&lt;10% Vacancy Rate in funded posts</a:t>
                      </a:r>
                      <a:endParaRPr lang="en-ZA"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400"/>
                        </a:spcBef>
                        <a:spcAft>
                          <a:spcPts val="40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&lt;10% Vacancy Rate in funded posts</a:t>
                      </a:r>
                      <a:endParaRPr lang="en-ZA"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a:solidFill>
                        <a:srgbClr val="000000"/>
                      </a:solidFill>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defRPr sz="1800"/>
                      </a:pPr>
                      <a:r>
                        <a:rPr lang="en-ZA" sz="1200" b="1" dirty="0">
                          <a:latin typeface="Arial" panose="020B0604020202020204" pitchFamily="34" charset="0"/>
                          <a:ea typeface="Arial"/>
                          <a:cs typeface="Arial" panose="020B0604020202020204" pitchFamily="34" charset="0"/>
                          <a:sym typeface="Arial"/>
                        </a:rPr>
                        <a:t>Target not Achieved:</a:t>
                      </a:r>
                    </a:p>
                    <a:p>
                      <a:pPr algn="l">
                        <a:lnSpc>
                          <a:spcPct val="115000"/>
                        </a:lnSpc>
                        <a:defRPr sz="1800"/>
                      </a:pPr>
                      <a:endParaRPr lang="en-ZA" sz="1200" b="1" dirty="0">
                        <a:solidFill>
                          <a:schemeClr val="tx1"/>
                        </a:solidFill>
                        <a:latin typeface="Arial" pitchFamily="34" charset="0"/>
                        <a:cs typeface="Arial" pitchFamily="34" charset="0"/>
                        <a:sym typeface="Arial"/>
                      </a:endParaRPr>
                    </a:p>
                    <a:p>
                      <a:pPr algn="l">
                        <a:lnSpc>
                          <a:spcPct val="115000"/>
                        </a:lnSpc>
                        <a:defRPr sz="1800"/>
                      </a:pPr>
                      <a:r>
                        <a:rPr lang="en-GB" sz="1200" dirty="0">
                          <a:solidFill>
                            <a:srgbClr val="000000"/>
                          </a:solidFill>
                          <a:effectLst/>
                          <a:latin typeface="Arial" panose="020B0604020202020204" pitchFamily="34" charset="0"/>
                          <a:ea typeface="Arial Unicode MS" panose="020B0604020202020204" pitchFamily="34" charset="-128"/>
                        </a:rPr>
                        <a:t>11.9% Vacancy rate achieved</a:t>
                      </a:r>
                      <a:endParaRPr lang="en-ZA" sz="1200" b="1" dirty="0">
                        <a:solidFill>
                          <a:schemeClr val="tx1"/>
                        </a:solidFill>
                        <a:latin typeface="Arial" pitchFamily="34" charset="0"/>
                        <a:cs typeface="Arial" pitchFamily="34" charset="0"/>
                      </a:endParaRPr>
                    </a:p>
                  </a:txBody>
                  <a:tcPr marL="8539" marR="8539" marT="8539" marB="8539" horzOverflow="overflow">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a:solidFill>
                        <a:srgbClr val="000000"/>
                      </a:solidFill>
                    </a:lnB>
                    <a:solidFill>
                      <a:srgbClr val="FF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0" algn="l"/>
                          <a:tab pos="540385" algn="l"/>
                        </a:tabLst>
                        <a:defRPr/>
                      </a:pPr>
                      <a:r>
                        <a:rPr lang="en-ZA" sz="1200" dirty="0">
                          <a:solidFill>
                            <a:schemeClr val="tx1"/>
                          </a:solidFill>
                          <a:latin typeface="Arial" pitchFamily="34" charset="0"/>
                          <a:cs typeface="Arial" pitchFamily="34" charset="0"/>
                        </a:rPr>
                        <a:t>Q1: 12.7%</a:t>
                      </a:r>
                    </a:p>
                    <a:p>
                      <a:pPr marL="0" marR="0" lvl="0" indent="0" algn="l" defTabSz="914400" rtl="0" eaLnBrk="1" fontAlgn="auto" latinLnBrk="0" hangingPunct="1">
                        <a:lnSpc>
                          <a:spcPct val="100000"/>
                        </a:lnSpc>
                        <a:spcBef>
                          <a:spcPts val="0"/>
                        </a:spcBef>
                        <a:spcAft>
                          <a:spcPts val="0"/>
                        </a:spcAft>
                        <a:buClrTx/>
                        <a:buSzTx/>
                        <a:buFontTx/>
                        <a:buNone/>
                        <a:tabLst>
                          <a:tab pos="0" algn="l"/>
                          <a:tab pos="540385" algn="l"/>
                        </a:tabLst>
                        <a:defRPr/>
                      </a:pPr>
                      <a:r>
                        <a:rPr lang="en-ZA" sz="1200" dirty="0">
                          <a:solidFill>
                            <a:schemeClr val="tx1"/>
                          </a:solidFill>
                          <a:latin typeface="Arial" pitchFamily="34" charset="0"/>
                          <a:cs typeface="Arial" pitchFamily="34" charset="0"/>
                        </a:rPr>
                        <a:t>Q2: 9.8%</a:t>
                      </a:r>
                    </a:p>
                    <a:p>
                      <a:pPr marL="0" marR="0" lvl="0" indent="0" algn="l" defTabSz="914400" rtl="0" eaLnBrk="1" fontAlgn="auto" latinLnBrk="0" hangingPunct="1">
                        <a:lnSpc>
                          <a:spcPct val="100000"/>
                        </a:lnSpc>
                        <a:spcBef>
                          <a:spcPts val="0"/>
                        </a:spcBef>
                        <a:spcAft>
                          <a:spcPts val="0"/>
                        </a:spcAft>
                        <a:buClrTx/>
                        <a:buSzTx/>
                        <a:buFontTx/>
                        <a:buNone/>
                        <a:tabLst>
                          <a:tab pos="0" algn="l"/>
                          <a:tab pos="540385" algn="l"/>
                        </a:tabLst>
                        <a:defRPr/>
                      </a:pPr>
                      <a:r>
                        <a:rPr lang="en-ZA" sz="1200" dirty="0">
                          <a:solidFill>
                            <a:schemeClr val="tx1"/>
                          </a:solidFill>
                          <a:latin typeface="Arial" pitchFamily="34" charset="0"/>
                          <a:cs typeface="Arial" pitchFamily="34" charset="0"/>
                        </a:rPr>
                        <a:t>Q3: 9.8%</a:t>
                      </a:r>
                    </a:p>
                    <a:p>
                      <a:pPr marL="0" marR="0" lvl="0" indent="0" algn="l" defTabSz="914400" rtl="0" eaLnBrk="1" fontAlgn="auto" latinLnBrk="0" hangingPunct="1">
                        <a:lnSpc>
                          <a:spcPct val="100000"/>
                        </a:lnSpc>
                        <a:spcBef>
                          <a:spcPts val="0"/>
                        </a:spcBef>
                        <a:spcAft>
                          <a:spcPts val="0"/>
                        </a:spcAft>
                        <a:buClrTx/>
                        <a:buSzTx/>
                        <a:buFontTx/>
                        <a:buNone/>
                        <a:tabLst>
                          <a:tab pos="0" algn="l"/>
                          <a:tab pos="540385" algn="l"/>
                        </a:tabLst>
                        <a:defRPr/>
                      </a:pPr>
                      <a:r>
                        <a:rPr lang="en-ZA" sz="1200" dirty="0">
                          <a:solidFill>
                            <a:schemeClr val="tx1"/>
                          </a:solidFill>
                          <a:latin typeface="Arial" pitchFamily="34" charset="0"/>
                          <a:cs typeface="Arial" pitchFamily="34" charset="0"/>
                        </a:rPr>
                        <a:t>Q4: 11,9%</a:t>
                      </a:r>
                      <a:endParaRPr lang="en-GB" sz="1200" dirty="0">
                        <a:solidFill>
                          <a:schemeClr val="tx1"/>
                        </a:solidFill>
                        <a:latin typeface="Arial" pitchFamily="34" charset="0"/>
                        <a:cs typeface="Arial" pitchFamily="34" charset="0"/>
                      </a:endParaRPr>
                    </a:p>
                  </a:txBody>
                  <a:tcPr marL="8539" marR="8539" marT="8539" marB="8539"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0" algn="l"/>
                          <a:tab pos="540385" algn="l"/>
                        </a:tabLst>
                        <a:defRPr/>
                      </a:pPr>
                      <a:r>
                        <a:rPr lang="en-ZA" sz="1200" dirty="0">
                          <a:solidFill>
                            <a:srgbClr val="000000"/>
                          </a:solidFill>
                          <a:effectLst/>
                          <a:latin typeface="Arial" panose="020B0604020202020204" pitchFamily="34" charset="0"/>
                          <a:ea typeface="Calibri" panose="020F0502020204030204" pitchFamily="34" charset="0"/>
                        </a:rPr>
                        <a:t>Vacancy rate increased from 9.8% in quarter 2 and 3 to 11.9% due to the creation of 3 posts and 1 resignation.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txBody>
                  <a:tcPr marL="8539" marR="8539" marT="8539" marB="8539"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extLst>
                  <a:ext uri="{0D108BD9-81ED-4DB2-BD59-A6C34878D82A}">
                    <a16:rowId xmlns:a16="http://schemas.microsoft.com/office/drawing/2014/main" xmlns="" val="10002"/>
                  </a:ext>
                </a:extLst>
              </a:tr>
            </a:tbl>
          </a:graphicData>
        </a:graphic>
      </p:graphicFrame>
      <p:sp>
        <p:nvSpPr>
          <p:cNvPr id="7" name="Right Triangle 6"/>
          <p:cNvSpPr/>
          <p:nvPr/>
        </p:nvSpPr>
        <p:spPr>
          <a:xfrm flipH="1">
            <a:off x="8458200" y="6248400"/>
            <a:ext cx="685800" cy="609600"/>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1688830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0" name="Picture 4" descr="Picture 4"/>
          <p:cNvPicPr>
            <a:picLocks noChangeAspect="1"/>
          </p:cNvPicPr>
          <p:nvPr/>
        </p:nvPicPr>
        <p:blipFill>
          <a:blip r:embed="rId2" cstate="print">
            <a:extLst/>
          </a:blip>
          <a:srcRect t="24292" b="22405"/>
          <a:stretch>
            <a:fillRect/>
          </a:stretch>
        </p:blipFill>
        <p:spPr>
          <a:xfrm>
            <a:off x="0" y="6210300"/>
            <a:ext cx="1752600" cy="625930"/>
          </a:xfrm>
          <a:prstGeom prst="rect">
            <a:avLst/>
          </a:prstGeom>
          <a:ln w="12700">
            <a:miter lim="400000"/>
          </a:ln>
        </p:spPr>
      </p:pic>
      <p:sp>
        <p:nvSpPr>
          <p:cNvPr id="741" name="Slide Number Placeholder 1"/>
          <p:cNvSpPr>
            <a:spLocks noGrp="1"/>
          </p:cNvSpPr>
          <p:nvPr>
            <p:ph type="sldNum" sz="quarter" idx="4294967295"/>
          </p:nvPr>
        </p:nvSpPr>
        <p:spPr>
          <a:xfrm>
            <a:off x="8077200" y="6298157"/>
            <a:ext cx="609601" cy="225108"/>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sz="1400" b="1">
                <a:solidFill>
                  <a:prstClr val="black">
                    <a:tint val="75000"/>
                  </a:prstClr>
                </a:solidFill>
                <a:latin typeface="Arial" panose="020B0604020202020204" pitchFamily="34" charset="0"/>
                <a:cs typeface="Arial" panose="020B0604020202020204" pitchFamily="34" charset="0"/>
              </a:rPr>
              <a:pPr/>
              <a:t>18</a:t>
            </a:fld>
            <a:endParaRPr sz="1400" b="1" dirty="0">
              <a:solidFill>
                <a:prstClr val="black">
                  <a:tint val="75000"/>
                </a:prstClr>
              </a:solidFill>
              <a:latin typeface="Arial" panose="020B0604020202020204" pitchFamily="34" charset="0"/>
              <a:cs typeface="Arial" panose="020B0604020202020204" pitchFamily="34" charset="0"/>
            </a:endParaRPr>
          </a:p>
        </p:txBody>
      </p:sp>
      <p:sp>
        <p:nvSpPr>
          <p:cNvPr id="742" name="Title 1"/>
          <p:cNvSpPr>
            <a:spLocks noGrp="1"/>
          </p:cNvSpPr>
          <p:nvPr>
            <p:ph type="title"/>
          </p:nvPr>
        </p:nvSpPr>
        <p:spPr>
          <a:xfrm>
            <a:off x="76200" y="0"/>
            <a:ext cx="9067800" cy="673100"/>
          </a:xfrm>
          <a:prstGeom prst="rect">
            <a:avLst/>
          </a:prstGeom>
          <a:solidFill>
            <a:srgbClr val="C3D69B"/>
          </a:solidFill>
          <a:effectLst>
            <a:outerShdw blurRad="50800" dist="50800" dir="5400000" rotWithShape="0">
              <a:schemeClr val="accent6"/>
            </a:outerShdw>
          </a:effectLst>
        </p:spPr>
        <p:txBody>
          <a:bodyPr/>
          <a:lstStyle>
            <a:lvl1pPr algn="r">
              <a:defRPr sz="3600" cap="small">
                <a:latin typeface="Arial"/>
                <a:ea typeface="Arial"/>
                <a:cs typeface="Arial"/>
                <a:sym typeface="Arial"/>
              </a:defRPr>
            </a:lvl1pPr>
          </a:lstStyle>
          <a:p>
            <a:r>
              <a:rPr lang="en-ZA" dirty="0"/>
              <a:t>Performance Against APP 2017/18</a:t>
            </a:r>
          </a:p>
        </p:txBody>
      </p:sp>
      <p:graphicFrame>
        <p:nvGraphicFramePr>
          <p:cNvPr id="743" name="Content Placeholder 5"/>
          <p:cNvGraphicFramePr/>
          <p:nvPr>
            <p:extLst>
              <p:ext uri="{D42A27DB-BD31-4B8C-83A1-F6EECF244321}">
                <p14:modId xmlns:p14="http://schemas.microsoft.com/office/powerpoint/2010/main" xmlns="" val="3512360914"/>
              </p:ext>
            </p:extLst>
          </p:nvPr>
        </p:nvGraphicFramePr>
        <p:xfrm>
          <a:off x="65314" y="736919"/>
          <a:ext cx="9078686" cy="5355067"/>
        </p:xfrm>
        <a:graphic>
          <a:graphicData uri="http://schemas.openxmlformats.org/drawingml/2006/table">
            <a:tbl>
              <a:tblPr firstRow="1"/>
              <a:tblGrid>
                <a:gridCol w="226586">
                  <a:extLst>
                    <a:ext uri="{9D8B030D-6E8A-4147-A177-3AD203B41FA5}">
                      <a16:colId xmlns:a16="http://schemas.microsoft.com/office/drawing/2014/main" xmlns="" val="20000"/>
                    </a:ext>
                  </a:extLst>
                </a:gridCol>
                <a:gridCol w="1214580">
                  <a:extLst>
                    <a:ext uri="{9D8B030D-6E8A-4147-A177-3AD203B41FA5}">
                      <a16:colId xmlns:a16="http://schemas.microsoft.com/office/drawing/2014/main" xmlns="" val="20001"/>
                    </a:ext>
                  </a:extLst>
                </a:gridCol>
                <a:gridCol w="1172431">
                  <a:extLst>
                    <a:ext uri="{9D8B030D-6E8A-4147-A177-3AD203B41FA5}">
                      <a16:colId xmlns:a16="http://schemas.microsoft.com/office/drawing/2014/main" xmlns="" val="20002"/>
                    </a:ext>
                  </a:extLst>
                </a:gridCol>
                <a:gridCol w="1355297">
                  <a:extLst>
                    <a:ext uri="{9D8B030D-6E8A-4147-A177-3AD203B41FA5}">
                      <a16:colId xmlns:a16="http://schemas.microsoft.com/office/drawing/2014/main" xmlns="" val="20003"/>
                    </a:ext>
                  </a:extLst>
                </a:gridCol>
                <a:gridCol w="1604592">
                  <a:extLst>
                    <a:ext uri="{9D8B030D-6E8A-4147-A177-3AD203B41FA5}">
                      <a16:colId xmlns:a16="http://schemas.microsoft.com/office/drawing/2014/main" xmlns="" val="20004"/>
                    </a:ext>
                  </a:extLst>
                </a:gridCol>
                <a:gridCol w="1447800">
                  <a:extLst>
                    <a:ext uri="{9D8B030D-6E8A-4147-A177-3AD203B41FA5}">
                      <a16:colId xmlns:a16="http://schemas.microsoft.com/office/drawing/2014/main" xmlns="" val="20005"/>
                    </a:ext>
                  </a:extLst>
                </a:gridCol>
                <a:gridCol w="2057400">
                  <a:extLst>
                    <a:ext uri="{9D8B030D-6E8A-4147-A177-3AD203B41FA5}">
                      <a16:colId xmlns:a16="http://schemas.microsoft.com/office/drawing/2014/main" xmlns="" val="20006"/>
                    </a:ext>
                  </a:extLst>
                </a:gridCol>
              </a:tblGrid>
              <a:tr h="752677">
                <a:tc gridSpan="2">
                  <a:txBody>
                    <a:bodyPr/>
                    <a:lstStyle/>
                    <a:p>
                      <a:pPr algn="ctr">
                        <a:lnSpc>
                          <a:spcPct val="150000"/>
                        </a:lnSpc>
                        <a:spcBef>
                          <a:spcPts val="0"/>
                        </a:spcBef>
                        <a:spcAft>
                          <a:spcPts val="0"/>
                        </a:spcAft>
                        <a:tabLst>
                          <a:tab pos="533400" algn="l"/>
                        </a:tabLst>
                        <a:defRPr sz="1000">
                          <a:solidFill>
                            <a:srgbClr val="000000"/>
                          </a:solidFill>
                          <a:latin typeface="Arial"/>
                          <a:ea typeface="Arial"/>
                          <a:cs typeface="Arial"/>
                          <a:sym typeface="Arial"/>
                        </a:defRPr>
                      </a:pPr>
                      <a:r>
                        <a:rPr b="1" dirty="0"/>
                        <a:t>PERFORMANCE</a:t>
                      </a:r>
                    </a:p>
                    <a:p>
                      <a:pPr algn="ctr">
                        <a:lnSpc>
                          <a:spcPct val="150000"/>
                        </a:lnSpc>
                        <a:spcBef>
                          <a:spcPts val="0"/>
                        </a:spcBef>
                        <a:spcAft>
                          <a:spcPts val="0"/>
                        </a:spcAft>
                        <a:tabLst>
                          <a:tab pos="533400" algn="l"/>
                        </a:tabLst>
                        <a:defRPr sz="1000">
                          <a:solidFill>
                            <a:srgbClr val="000000"/>
                          </a:solidFill>
                          <a:latin typeface="Arial"/>
                          <a:ea typeface="Arial"/>
                          <a:cs typeface="Arial"/>
                          <a:sym typeface="Arial"/>
                        </a:defRPr>
                      </a:pPr>
                      <a:r>
                        <a:rPr b="1" dirty="0"/>
                        <a:t>INDICATORS / ACTIVITY</a:t>
                      </a:r>
                    </a:p>
                  </a:txBody>
                  <a:tcPr marL="6793" marR="6793" marT="6793" marB="6793"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hMerge="1">
                  <a:txBody>
                    <a:bodyPr/>
                    <a:lstStyle/>
                    <a:p>
                      <a:endParaRPr lang="en-US"/>
                    </a:p>
                  </a:txBody>
                  <a:tcPr/>
                </a:tc>
                <a:tc>
                  <a:txBody>
                    <a:bodyPr/>
                    <a:lstStyle/>
                    <a:p>
                      <a:pPr algn="ctr">
                        <a:lnSpc>
                          <a:spcPct val="150000"/>
                        </a:lnSpc>
                        <a:spcBef>
                          <a:spcPts val="0"/>
                        </a:spcBef>
                        <a:spcAft>
                          <a:spcPts val="0"/>
                        </a:spcAft>
                        <a:tabLst>
                          <a:tab pos="533400" algn="l"/>
                        </a:tabLst>
                        <a:defRPr sz="1800" b="0">
                          <a:solidFill>
                            <a:srgbClr val="000000"/>
                          </a:solidFill>
                        </a:defRPr>
                      </a:pPr>
                      <a:r>
                        <a:rPr sz="1000" b="1" dirty="0">
                          <a:latin typeface="Arial"/>
                          <a:ea typeface="Arial"/>
                          <a:cs typeface="Arial"/>
                          <a:sym typeface="Arial"/>
                        </a:rPr>
                        <a:t>ANNUAL TARGETS</a:t>
                      </a:r>
                    </a:p>
                  </a:txBody>
                  <a:tcPr marL="6793" marR="6793" marT="6793" marB="6793"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50000"/>
                        </a:lnSpc>
                        <a:spcBef>
                          <a:spcPts val="0"/>
                        </a:spcBef>
                        <a:spcAft>
                          <a:spcPts val="0"/>
                        </a:spcAft>
                        <a:tabLst>
                          <a:tab pos="533400" algn="l"/>
                        </a:tabLst>
                        <a:defRPr sz="1000">
                          <a:solidFill>
                            <a:srgbClr val="000000"/>
                          </a:solidFill>
                          <a:latin typeface="Arial"/>
                          <a:ea typeface="Arial"/>
                          <a:cs typeface="Arial"/>
                          <a:sym typeface="Arial"/>
                        </a:defRPr>
                      </a:pPr>
                      <a:r>
                        <a:rPr b="1" dirty="0"/>
                        <a:t>QUARTERLY</a:t>
                      </a:r>
                    </a:p>
                    <a:p>
                      <a:pPr algn="ctr">
                        <a:lnSpc>
                          <a:spcPct val="150000"/>
                        </a:lnSpc>
                        <a:spcBef>
                          <a:spcPts val="0"/>
                        </a:spcBef>
                        <a:spcAft>
                          <a:spcPts val="0"/>
                        </a:spcAft>
                        <a:tabLst>
                          <a:tab pos="533400" algn="l"/>
                        </a:tabLst>
                        <a:defRPr sz="1000">
                          <a:solidFill>
                            <a:srgbClr val="000000"/>
                          </a:solidFill>
                          <a:latin typeface="Arial"/>
                          <a:ea typeface="Arial"/>
                          <a:cs typeface="Arial"/>
                          <a:sym typeface="Arial"/>
                        </a:defRPr>
                      </a:pPr>
                      <a:r>
                        <a:rPr b="1" dirty="0"/>
                        <a:t>MILESTONES</a:t>
                      </a:r>
                    </a:p>
                  </a:txBody>
                  <a:tcPr marL="6793" marR="6793" marT="6793" marB="6793"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50000"/>
                        </a:lnSpc>
                        <a:spcBef>
                          <a:spcPts val="0"/>
                        </a:spcBef>
                        <a:spcAft>
                          <a:spcPts val="0"/>
                        </a:spcAft>
                        <a:tabLst>
                          <a:tab pos="533400" algn="l"/>
                        </a:tabLst>
                        <a:defRPr sz="1800" b="0">
                          <a:solidFill>
                            <a:srgbClr val="000000"/>
                          </a:solidFill>
                        </a:defRPr>
                      </a:pPr>
                      <a:r>
                        <a:rPr sz="1000" b="1" cap="small" dirty="0">
                          <a:latin typeface="Arial"/>
                          <a:ea typeface="Arial"/>
                          <a:cs typeface="Arial"/>
                          <a:sym typeface="Arial"/>
                        </a:rPr>
                        <a:t>ACTUAL QUARTERLY ACHIEVEMENT</a:t>
                      </a:r>
                    </a:p>
                  </a:txBody>
                  <a:tcPr marL="6793" marR="6793" marT="6793" marB="6793"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a:txBody>
                    <a:bodyPr/>
                    <a:lstStyle/>
                    <a:p>
                      <a:pPr algn="ctr">
                        <a:lnSpc>
                          <a:spcPct val="110000"/>
                        </a:lnSpc>
                        <a:spcBef>
                          <a:spcPts val="0"/>
                        </a:spcBef>
                        <a:spcAft>
                          <a:spcPts val="0"/>
                        </a:spcAft>
                        <a:tabLst>
                          <a:tab pos="533400" algn="l"/>
                        </a:tabLst>
                        <a:defRPr sz="1000">
                          <a:solidFill>
                            <a:srgbClr val="000000"/>
                          </a:solidFill>
                          <a:latin typeface="Arial"/>
                          <a:ea typeface="Arial"/>
                          <a:cs typeface="Arial"/>
                          <a:sym typeface="Arial"/>
                        </a:defRPr>
                      </a:pPr>
                      <a:r>
                        <a:rPr b="1" dirty="0"/>
                        <a:t>YEAR-TO-DATE</a:t>
                      </a:r>
                    </a:p>
                    <a:p>
                      <a:pPr algn="ctr">
                        <a:lnSpc>
                          <a:spcPct val="150000"/>
                        </a:lnSpc>
                        <a:spcBef>
                          <a:spcPts val="0"/>
                        </a:spcBef>
                        <a:spcAft>
                          <a:spcPts val="0"/>
                        </a:spcAft>
                        <a:tabLst>
                          <a:tab pos="533400" algn="l"/>
                        </a:tabLst>
                        <a:defRPr sz="1000">
                          <a:solidFill>
                            <a:srgbClr val="000000"/>
                          </a:solidFill>
                          <a:latin typeface="Arial"/>
                          <a:ea typeface="Arial"/>
                          <a:cs typeface="Arial"/>
                          <a:sym typeface="Arial"/>
                        </a:defRPr>
                      </a:pPr>
                      <a:r>
                        <a:rPr b="1" dirty="0"/>
                        <a:t>ACHIEVEMENT</a:t>
                      </a:r>
                    </a:p>
                  </a:txBody>
                  <a:tcPr marL="6793" marR="6793" marT="6793" marB="6793"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a:txBody>
                    <a:bodyPr/>
                    <a:lstStyle/>
                    <a:p>
                      <a:pPr algn="ctr">
                        <a:lnSpc>
                          <a:spcPct val="150000"/>
                        </a:lnSpc>
                        <a:spcBef>
                          <a:spcPts val="0"/>
                        </a:spcBef>
                        <a:spcAft>
                          <a:spcPts val="0"/>
                        </a:spcAft>
                        <a:tabLst>
                          <a:tab pos="533400" algn="l"/>
                        </a:tabLst>
                        <a:defRPr sz="1000">
                          <a:solidFill>
                            <a:srgbClr val="000000"/>
                          </a:solidFill>
                          <a:latin typeface="Arial"/>
                          <a:ea typeface="Arial"/>
                          <a:cs typeface="Arial"/>
                          <a:sym typeface="Arial"/>
                        </a:defRPr>
                      </a:pPr>
                      <a:r>
                        <a:rPr b="1" dirty="0"/>
                        <a:t>REASONS</a:t>
                      </a:r>
                      <a:r>
                        <a:rPr lang="en-GB" b="1" dirty="0"/>
                        <a:t> </a:t>
                      </a:r>
                      <a:r>
                        <a:rPr b="1" dirty="0"/>
                        <a:t>FOR</a:t>
                      </a:r>
                      <a:r>
                        <a:rPr lang="en-GB" b="1" dirty="0"/>
                        <a:t> </a:t>
                      </a:r>
                      <a:r>
                        <a:rPr b="1" dirty="0"/>
                        <a:t>VARIANCE</a:t>
                      </a:r>
                    </a:p>
                  </a:txBody>
                  <a:tcPr marL="6793" marR="6793" marT="6793" marB="6793"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solidFill>
                      <a:schemeClr val="accent3"/>
                    </a:solidFill>
                  </a:tcPr>
                </a:tc>
                <a:extLst>
                  <a:ext uri="{0D108BD9-81ED-4DB2-BD59-A6C34878D82A}">
                    <a16:rowId xmlns:a16="http://schemas.microsoft.com/office/drawing/2014/main" xmlns="" val="10000"/>
                  </a:ext>
                </a:extLst>
              </a:tr>
              <a:tr h="1634604">
                <a:tc>
                  <a:txBody>
                    <a:bodyPr/>
                    <a:lstStyle/>
                    <a:p>
                      <a:pPr algn="l">
                        <a:lnSpc>
                          <a:spcPct val="150000"/>
                        </a:lnSpc>
                        <a:spcBef>
                          <a:spcPts val="0"/>
                        </a:spcBef>
                        <a:spcAft>
                          <a:spcPts val="0"/>
                        </a:spcAft>
                        <a:defRPr sz="1800"/>
                      </a:pPr>
                      <a:r>
                        <a:rPr lang="en-ZA" sz="1200" b="0" cap="small" dirty="0">
                          <a:latin typeface="Arial" panose="020B0604020202020204" pitchFamily="34" charset="0"/>
                          <a:ea typeface="Arial"/>
                          <a:cs typeface="Arial" panose="020B0604020202020204" pitchFamily="34" charset="0"/>
                          <a:sym typeface="Arial"/>
                        </a:rPr>
                        <a:t>3</a:t>
                      </a:r>
                      <a:endParaRPr sz="1200" b="0" cap="small" dirty="0">
                        <a:latin typeface="Arial" panose="020B0604020202020204" pitchFamily="34" charset="0"/>
                        <a:ea typeface="Arial"/>
                        <a:cs typeface="Arial" panose="020B0604020202020204" pitchFamily="34" charset="0"/>
                        <a:sym typeface="Arial"/>
                      </a:endParaRPr>
                    </a:p>
                  </a:txBody>
                  <a:tcPr marL="6793" marR="6793" marT="6793" marB="6793" horzOverflow="overflow">
                    <a:lnL w="12700">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0"/>
                        </a:spcBef>
                        <a:spcAft>
                          <a:spcPts val="0"/>
                        </a:spcAft>
                      </a:pPr>
                      <a:r>
                        <a:rPr lang="en-ZA" sz="1200" b="1" cap="small"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Number of National business processes and procedures analysed and redesigned per annum</a:t>
                      </a:r>
                      <a:endParaRPr lang="en-ZA" sz="1200" b="1" cap="small" baseline="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0"/>
                        </a:spcBef>
                        <a:spcAft>
                          <a:spcPts val="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4 National business processes and procedures analysed and redesigned per annum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0"/>
                        </a:spcBef>
                        <a:spcAft>
                          <a:spcPts val="0"/>
                        </a:spcAft>
                      </a:pPr>
                      <a:r>
                        <a:rPr lang="en-ZA" sz="1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4 of 4 National procedure analysed and reengineered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Target deferred to 2018.</a:t>
                      </a:r>
                    </a:p>
                  </a:txBody>
                  <a:tcPr marL="6793" marR="6793" marT="6793" marB="67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lnSpc>
                          <a:spcPct val="115000"/>
                        </a:lnSpc>
                        <a:spcBef>
                          <a:spcPts val="0"/>
                        </a:spcBef>
                        <a:spcAft>
                          <a:spcPts val="0"/>
                        </a:spcAft>
                        <a:tabLst>
                          <a:tab pos="533400" algn="l"/>
                        </a:tabLst>
                        <a:defRPr sz="1800"/>
                      </a:pPr>
                      <a:r>
                        <a:rPr lang="en-GB" sz="1200" dirty="0">
                          <a:effectLst/>
                          <a:latin typeface="Arial" panose="020B0604020202020204" pitchFamily="34" charset="0"/>
                          <a:ea typeface="Calibri" panose="020F0502020204030204" pitchFamily="34" charset="0"/>
                        </a:rPr>
                        <a:t>The target was approved for deferral to next financial year</a:t>
                      </a:r>
                      <a:endPar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6793" marR="6793" marT="6793" marB="67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tab pos="533400" algn="l"/>
                        </a:tabLst>
                        <a:defRPr sz="1800"/>
                      </a:pPr>
                      <a:r>
                        <a:rPr lang="en-GB" sz="1200" kern="1200" dirty="0">
                          <a:solidFill>
                            <a:schemeClr val="tx1"/>
                          </a:solidFill>
                          <a:effectLst/>
                          <a:latin typeface="Arial" panose="020B0604020202020204" pitchFamily="34" charset="0"/>
                          <a:ea typeface="+mn-ea"/>
                          <a:cs typeface="+mn-cs"/>
                        </a:rPr>
                        <a:t>After engagements with GTAC it was discovered that the redesign of processes and procedures were too expensive and the department could not do the redesign on its own and requires cooperation with the affected institutions. Hence a formal submission to the EA to defer the target to the 2018/19 f/y</a:t>
                      </a:r>
                      <a:r>
                        <a:rPr lang="en-GB" sz="1200" kern="1200" dirty="0">
                          <a:solidFill>
                            <a:schemeClr val="tx1"/>
                          </a:solidFill>
                          <a:effectLst/>
                          <a:latin typeface="Arial" panose="020B0604020202020204" pitchFamily="34" charset="0"/>
                          <a:cs typeface="+mn-cs"/>
                        </a:rPr>
                        <a:t> </a:t>
                      </a:r>
                      <a:endParaRPr lang="en-GB" sz="1200" kern="1200" dirty="0">
                        <a:solidFill>
                          <a:schemeClr val="tx1"/>
                        </a:solidFill>
                        <a:effectLst/>
                        <a:latin typeface="Arial" panose="020B0604020202020204" pitchFamily="34" charset="0"/>
                        <a:ea typeface="Arial"/>
                        <a:cs typeface="+mn-cs"/>
                        <a:sym typeface="Arial"/>
                      </a:endParaRPr>
                    </a:p>
                  </a:txBody>
                  <a:tcPr marL="6793" marR="6793" marT="6793" marB="67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2"/>
                  </a:ext>
                </a:extLst>
              </a:tr>
              <a:tr h="2151161">
                <a:tc>
                  <a:txBody>
                    <a:bodyPr/>
                    <a:lstStyle/>
                    <a:p>
                      <a:pPr algn="l">
                        <a:lnSpc>
                          <a:spcPct val="150000"/>
                        </a:lnSpc>
                        <a:spcBef>
                          <a:spcPts val="0"/>
                        </a:spcBef>
                        <a:spcAft>
                          <a:spcPts val="0"/>
                        </a:spcAft>
                        <a:defRPr sz="1800"/>
                      </a:pPr>
                      <a:r>
                        <a:rPr lang="en-ZA" sz="1200" b="0" cap="small" dirty="0">
                          <a:latin typeface="Arial" panose="020B0604020202020204" pitchFamily="34" charset="0"/>
                          <a:ea typeface="Arial"/>
                          <a:cs typeface="Arial" panose="020B0604020202020204" pitchFamily="34" charset="0"/>
                          <a:sym typeface="Arial"/>
                        </a:rPr>
                        <a:t>4</a:t>
                      </a:r>
                      <a:endParaRPr sz="1200" b="0" cap="small" dirty="0">
                        <a:latin typeface="Arial" panose="020B0604020202020204" pitchFamily="34" charset="0"/>
                        <a:ea typeface="Arial"/>
                        <a:cs typeface="Arial" panose="020B0604020202020204" pitchFamily="34" charset="0"/>
                        <a:sym typeface="Arial"/>
                      </a:endParaRPr>
                    </a:p>
                  </a:txBody>
                  <a:tcPr marL="8402" marR="8402" marT="8402" marB="8402" horzOverflow="overflow">
                    <a:lnL w="12700">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noFill/>
                  </a:tcPr>
                </a:tc>
                <a:tc>
                  <a:txBody>
                    <a:bodyPr/>
                    <a:lstStyle/>
                    <a:p>
                      <a:pPr algn="l">
                        <a:lnSpc>
                          <a:spcPct val="110000"/>
                        </a:lnSpc>
                        <a:spcBef>
                          <a:spcPts val="0"/>
                        </a:spcBef>
                        <a:spcAft>
                          <a:spcPts val="0"/>
                        </a:spcAft>
                      </a:pPr>
                      <a:r>
                        <a:rPr lang="en-ZA" sz="1200" b="1" i="0" u="none" strike="noStrike" cap="small"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Submission of the amendment of the National Small Business Bill into the legislative process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a:txBody>
                    <a:bodyPr/>
                    <a:lstStyle/>
                    <a:p>
                      <a:pPr algn="l">
                        <a:lnSpc>
                          <a:spcPct val="110000"/>
                        </a:lnSpc>
                        <a:spcBef>
                          <a:spcPts val="0"/>
                        </a:spcBef>
                        <a:spcAft>
                          <a:spcPts val="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National Small Business Amendment Bill  developed and submitted to Minister for approval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noFill/>
                  </a:tcPr>
                </a:tc>
                <a:tc>
                  <a:txBody>
                    <a:bodyPr/>
                    <a:lstStyle/>
                    <a:p>
                      <a:pPr algn="l">
                        <a:spcBef>
                          <a:spcPts val="0"/>
                        </a:spcBef>
                        <a:spcAft>
                          <a:spcPts val="0"/>
                        </a:spcAft>
                      </a:pPr>
                      <a:r>
                        <a:rPr lang="en-ZA" sz="1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National Small Business Amendment Bill  submitted to the Minister for approval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1" dirty="0">
                          <a:latin typeface="Arial" panose="020B0604020202020204" pitchFamily="34" charset="0"/>
                          <a:ea typeface="Arial"/>
                          <a:cs typeface="Arial" panose="020B0604020202020204" pitchFamily="34" charset="0"/>
                          <a:sym typeface="Arial"/>
                        </a:rPr>
                        <a:t>Target not Achieved</a:t>
                      </a:r>
                      <a:r>
                        <a:rPr lang="en-ZA" sz="1200" b="1" kern="1200" dirty="0">
                          <a:solidFill>
                            <a:schemeClr val="tx1"/>
                          </a:solidFill>
                          <a:latin typeface="Arial" panose="020B0604020202020204" pitchFamily="34" charset="0"/>
                          <a:ea typeface="Arial"/>
                          <a:cs typeface="Arial" panose="020B0604020202020204" pitchFamily="34" charset="0"/>
                        </a:rPr>
                        <a:t>:</a:t>
                      </a:r>
                    </a:p>
                    <a:p>
                      <a:pPr algn="l">
                        <a:spcBef>
                          <a:spcPts val="0"/>
                        </a:spcBef>
                        <a:spcAft>
                          <a:spcPts val="0"/>
                        </a:spcAft>
                      </a:pPr>
                      <a:endParaRPr lang="en-ZA" sz="1200" b="1" kern="1200" dirty="0">
                        <a:solidFill>
                          <a:schemeClr val="tx1"/>
                        </a:solidFill>
                        <a:latin typeface="Arial" panose="020B0604020202020204" pitchFamily="34" charset="0"/>
                        <a:ea typeface="Arial"/>
                        <a:cs typeface="Arial" panose="020B0604020202020204" pitchFamily="34" charset="0"/>
                      </a:endParaRPr>
                    </a:p>
                    <a:p>
                      <a:pPr algn="l">
                        <a:spcBef>
                          <a:spcPts val="0"/>
                        </a:spcBef>
                        <a:spcAft>
                          <a:spcPts val="0"/>
                        </a:spcAft>
                      </a:pPr>
                      <a:r>
                        <a:rPr lang="en-ZA" sz="1200" dirty="0">
                          <a:effectLst/>
                          <a:latin typeface="Arial" panose="020B0604020202020204" pitchFamily="34" charset="0"/>
                          <a:ea typeface="Times New Roman" panose="02020603050405020304" pitchFamily="18" charset="0"/>
                        </a:rPr>
                        <a:t>The Bill was not developed and submitted to Minister for approval</a:t>
                      </a:r>
                      <a:endParaRPr lang="en-ZA" sz="1200" b="1" kern="1200" dirty="0">
                        <a:solidFill>
                          <a:schemeClr val="tx1"/>
                        </a:solidFill>
                        <a:latin typeface="Arial" panose="020B0604020202020204" pitchFamily="34" charset="0"/>
                        <a:ea typeface="Arial"/>
                        <a:cs typeface="Arial" panose="020B0604020202020204" pitchFamily="34" charset="0"/>
                      </a:endParaRPr>
                    </a:p>
                  </a:txBody>
                  <a:tcPr marL="8402" marR="8402" marT="8402" marB="8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solidFill>
                      <a:srgbClr val="FF0000"/>
                    </a:solidFill>
                  </a:tcPr>
                </a:tc>
                <a:tc>
                  <a:txBody>
                    <a:bodyPr/>
                    <a:lstStyle/>
                    <a:p>
                      <a:pPr algn="l">
                        <a:lnSpc>
                          <a:spcPct val="100000"/>
                        </a:lnSpc>
                        <a:spcBef>
                          <a:spcPts val="0"/>
                        </a:spcBef>
                        <a:spcAft>
                          <a:spcPts val="0"/>
                        </a:spcAft>
                        <a:tabLst>
                          <a:tab pos="533400" algn="l"/>
                        </a:tabLst>
                        <a:defRPr sz="1800"/>
                      </a:pPr>
                      <a:r>
                        <a:rPr lang="en-ZA" sz="1200" dirty="0">
                          <a:effectLst/>
                          <a:latin typeface="Arial" panose="020B0604020202020204" pitchFamily="34" charset="0"/>
                          <a:ea typeface="Calibri" panose="020F0502020204030204" pitchFamily="34" charset="0"/>
                        </a:rPr>
                        <a:t>Following discussions with the Office of the State Law Attorney,(OSLA) it was concluded that the DSBD was not amending the Principle Act, but rather but drafting a new Bill. This  process will take longer than anticipated by OCSLA.</a:t>
                      </a:r>
                      <a:endParaRPr sz="1200" dirty="0">
                        <a:latin typeface="Arial" panose="020B0604020202020204" pitchFamily="34" charset="0"/>
                        <a:ea typeface="Arial"/>
                        <a:cs typeface="Arial" panose="020B0604020202020204" pitchFamily="34" charset="0"/>
                        <a:sym typeface="Arial"/>
                      </a:endParaRPr>
                    </a:p>
                  </a:txBody>
                  <a:tcPr marL="8402" marR="8402" marT="8402" marB="8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noFill/>
                  </a:tcPr>
                </a:tc>
                <a:tc>
                  <a:txBody>
                    <a:bodyPr/>
                    <a:lstStyle/>
                    <a:p>
                      <a:pPr algn="l" fontAlgn="t">
                        <a:lnSpc>
                          <a:spcPct val="100000"/>
                        </a:lnSpc>
                        <a:spcBef>
                          <a:spcPts val="0"/>
                        </a:spcBef>
                        <a:spcAft>
                          <a:spcPts val="0"/>
                        </a:spcAft>
                      </a:pPr>
                      <a:r>
                        <a:rPr lang="en-ZA" sz="1200" dirty="0">
                          <a:effectLst/>
                          <a:latin typeface="Arial" panose="020B0604020202020204" pitchFamily="34" charset="0"/>
                          <a:ea typeface="Calibri" panose="020F0502020204030204" pitchFamily="34" charset="0"/>
                        </a:rPr>
                        <a:t>As the legislative process evolved into the drafting a new Bill and not an amendment, the initial project plan done in consultation with the OSLA, had to be amended to a project period beyond the end of the 2017/18 f/Y. Work streams have been established through the Office of the Director-General to finalise the draft amendment and update the project plan.</a:t>
                      </a:r>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noFill/>
                  </a:tcPr>
                </a:tc>
                <a:extLst>
                  <a:ext uri="{0D108BD9-81ED-4DB2-BD59-A6C34878D82A}">
                    <a16:rowId xmlns:a16="http://schemas.microsoft.com/office/drawing/2014/main" xmlns="" val="10003"/>
                  </a:ext>
                </a:extLst>
              </a:tr>
            </a:tbl>
          </a:graphicData>
        </a:graphic>
      </p:graphicFrame>
      <p:sp>
        <p:nvSpPr>
          <p:cNvPr id="6" name="Right Triangle 5"/>
          <p:cNvSpPr/>
          <p:nvPr/>
        </p:nvSpPr>
        <p:spPr>
          <a:xfrm flipH="1">
            <a:off x="8458200" y="5885792"/>
            <a:ext cx="685800" cy="99060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3179432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9" name="Picture 4" descr="Picture 4"/>
          <p:cNvPicPr>
            <a:picLocks noChangeAspect="1"/>
          </p:cNvPicPr>
          <p:nvPr/>
        </p:nvPicPr>
        <p:blipFill>
          <a:blip r:embed="rId2" cstate="print">
            <a:extLst/>
          </a:blip>
          <a:srcRect t="24292" b="22405"/>
          <a:stretch>
            <a:fillRect/>
          </a:stretch>
        </p:blipFill>
        <p:spPr>
          <a:xfrm>
            <a:off x="0" y="6210300"/>
            <a:ext cx="1752600" cy="625930"/>
          </a:xfrm>
          <a:prstGeom prst="rect">
            <a:avLst/>
          </a:prstGeom>
          <a:ln w="12700">
            <a:miter lim="400000"/>
          </a:ln>
        </p:spPr>
      </p:pic>
      <p:sp>
        <p:nvSpPr>
          <p:cNvPr id="770" name="Slide Number Placeholder 1"/>
          <p:cNvSpPr>
            <a:spLocks noGrp="1"/>
          </p:cNvSpPr>
          <p:nvPr>
            <p:ph type="sldNum" sz="quarter" idx="4294967295"/>
          </p:nvPr>
        </p:nvSpPr>
        <p:spPr>
          <a:xfrm>
            <a:off x="8153400" y="6404292"/>
            <a:ext cx="533401" cy="301308"/>
          </a:xfrm>
          <a:prstGeom prst="rect">
            <a:avLst/>
          </a:prstGeom>
          <a:extLst>
            <a:ext uri="{C572A759-6A51-4108-AA02-DFA0A04FC94B}">
              <ma14:wrappingTextBoxFlag xmlns="" xmlns:ma14="http://schemas.microsoft.com/office/mac/drawingml/2011/main" val="1"/>
            </a:ext>
          </a:extLst>
        </p:spPr>
        <p:txBody>
          <a:bodyPr/>
          <a:lstStyle/>
          <a:p>
            <a:pPr>
              <a:defRPr/>
            </a:pPr>
            <a:fld id="{86CB4B4D-7CA3-9044-876B-883B54F8677D}" type="slidenum">
              <a:rPr sz="1400" b="1">
                <a:solidFill>
                  <a:prstClr val="black">
                    <a:tint val="75000"/>
                  </a:prstClr>
                </a:solidFill>
                <a:latin typeface="Arial" panose="020B0604020202020204" pitchFamily="34" charset="0"/>
                <a:cs typeface="Arial" panose="020B0604020202020204" pitchFamily="34" charset="0"/>
              </a:rPr>
              <a:pPr>
                <a:defRPr/>
              </a:pPr>
              <a:t>19</a:t>
            </a:fld>
            <a:endParaRPr sz="1400" b="1" dirty="0">
              <a:solidFill>
                <a:prstClr val="black">
                  <a:tint val="75000"/>
                </a:prstClr>
              </a:solidFill>
              <a:latin typeface="Arial" panose="020B0604020202020204" pitchFamily="34" charset="0"/>
              <a:cs typeface="Arial" panose="020B0604020202020204" pitchFamily="34" charset="0"/>
            </a:endParaRPr>
          </a:p>
        </p:txBody>
      </p:sp>
      <p:sp>
        <p:nvSpPr>
          <p:cNvPr id="771" name="Title 1"/>
          <p:cNvSpPr>
            <a:spLocks noGrp="1"/>
          </p:cNvSpPr>
          <p:nvPr>
            <p:ph type="title"/>
          </p:nvPr>
        </p:nvSpPr>
        <p:spPr>
          <a:xfrm>
            <a:off x="76200" y="0"/>
            <a:ext cx="8991600" cy="838200"/>
          </a:xfrm>
          <a:prstGeom prst="rect">
            <a:avLst/>
          </a:prstGeom>
          <a:solidFill>
            <a:srgbClr val="C3D69B"/>
          </a:solidFill>
          <a:effectLst>
            <a:outerShdw blurRad="50800" dist="50800" dir="5400000" rotWithShape="0">
              <a:schemeClr val="accent6"/>
            </a:outerShdw>
          </a:effectLst>
        </p:spPr>
        <p:txBody>
          <a:bodyPr/>
          <a:lstStyle>
            <a:lvl1pPr algn="r">
              <a:defRPr sz="3600" cap="small">
                <a:latin typeface="Arial"/>
                <a:ea typeface="Arial"/>
                <a:cs typeface="Arial"/>
                <a:sym typeface="Arial"/>
              </a:defRPr>
            </a:lvl1pPr>
          </a:lstStyle>
          <a:p>
            <a:r>
              <a:rPr lang="en-ZA" dirty="0"/>
              <a:t>Performance Against APP 2017/18</a:t>
            </a:r>
          </a:p>
        </p:txBody>
      </p:sp>
      <p:graphicFrame>
        <p:nvGraphicFramePr>
          <p:cNvPr id="772" name="Content Placeholder 3"/>
          <p:cNvGraphicFramePr/>
          <p:nvPr>
            <p:extLst>
              <p:ext uri="{D42A27DB-BD31-4B8C-83A1-F6EECF244321}">
                <p14:modId xmlns:p14="http://schemas.microsoft.com/office/powerpoint/2010/main" xmlns="" val="3821874598"/>
              </p:ext>
            </p:extLst>
          </p:nvPr>
        </p:nvGraphicFramePr>
        <p:xfrm>
          <a:off x="48984" y="990600"/>
          <a:ext cx="9018815" cy="5219700"/>
        </p:xfrm>
        <a:graphic>
          <a:graphicData uri="http://schemas.openxmlformats.org/drawingml/2006/table">
            <a:tbl>
              <a:tblPr firstRow="1"/>
              <a:tblGrid>
                <a:gridCol w="310993">
                  <a:extLst>
                    <a:ext uri="{9D8B030D-6E8A-4147-A177-3AD203B41FA5}">
                      <a16:colId xmlns:a16="http://schemas.microsoft.com/office/drawing/2014/main" xmlns="" val="20000"/>
                    </a:ext>
                  </a:extLst>
                </a:gridCol>
                <a:gridCol w="1554968">
                  <a:extLst>
                    <a:ext uri="{9D8B030D-6E8A-4147-A177-3AD203B41FA5}">
                      <a16:colId xmlns:a16="http://schemas.microsoft.com/office/drawing/2014/main" xmlns="" val="20001"/>
                    </a:ext>
                  </a:extLst>
                </a:gridCol>
                <a:gridCol w="1483821">
                  <a:extLst>
                    <a:ext uri="{9D8B030D-6E8A-4147-A177-3AD203B41FA5}">
                      <a16:colId xmlns:a16="http://schemas.microsoft.com/office/drawing/2014/main" xmlns="" val="20002"/>
                    </a:ext>
                  </a:extLst>
                </a:gridCol>
                <a:gridCol w="1441691">
                  <a:extLst>
                    <a:ext uri="{9D8B030D-6E8A-4147-A177-3AD203B41FA5}">
                      <a16:colId xmlns:a16="http://schemas.microsoft.com/office/drawing/2014/main" xmlns="" val="20003"/>
                    </a:ext>
                  </a:extLst>
                </a:gridCol>
                <a:gridCol w="1588830">
                  <a:extLst>
                    <a:ext uri="{9D8B030D-6E8A-4147-A177-3AD203B41FA5}">
                      <a16:colId xmlns:a16="http://schemas.microsoft.com/office/drawing/2014/main" xmlns="" val="20004"/>
                    </a:ext>
                  </a:extLst>
                </a:gridCol>
                <a:gridCol w="1201495">
                  <a:extLst>
                    <a:ext uri="{9D8B030D-6E8A-4147-A177-3AD203B41FA5}">
                      <a16:colId xmlns:a16="http://schemas.microsoft.com/office/drawing/2014/main" xmlns="" val="20005"/>
                    </a:ext>
                  </a:extLst>
                </a:gridCol>
                <a:gridCol w="1437017">
                  <a:extLst>
                    <a:ext uri="{9D8B030D-6E8A-4147-A177-3AD203B41FA5}">
                      <a16:colId xmlns:a16="http://schemas.microsoft.com/office/drawing/2014/main" xmlns="" val="20006"/>
                    </a:ext>
                  </a:extLst>
                </a:gridCol>
              </a:tblGrid>
              <a:tr h="680566">
                <a:tc gridSpan="2">
                  <a:txBody>
                    <a:bodyPr/>
                    <a:lstStyle/>
                    <a:p>
                      <a:pPr algn="ctr">
                        <a:lnSpc>
                          <a:spcPct val="150000"/>
                        </a:lnSpc>
                        <a:tabLst>
                          <a:tab pos="533400" algn="l"/>
                        </a:tabLst>
                        <a:defRPr sz="1000">
                          <a:solidFill>
                            <a:srgbClr val="000000"/>
                          </a:solidFill>
                          <a:latin typeface="Arial"/>
                          <a:ea typeface="Arial"/>
                          <a:cs typeface="Arial"/>
                          <a:sym typeface="Arial"/>
                        </a:defRPr>
                      </a:pPr>
                      <a:r>
                        <a:rPr b="1" dirty="0"/>
                        <a:t>PERFORMANCE</a:t>
                      </a:r>
                    </a:p>
                    <a:p>
                      <a:pPr algn="ctr">
                        <a:lnSpc>
                          <a:spcPct val="150000"/>
                        </a:lnSpc>
                        <a:tabLst>
                          <a:tab pos="533400" algn="l"/>
                        </a:tabLst>
                        <a:defRPr sz="1000">
                          <a:solidFill>
                            <a:srgbClr val="000000"/>
                          </a:solidFill>
                          <a:latin typeface="Arial"/>
                          <a:ea typeface="Arial"/>
                          <a:cs typeface="Arial"/>
                          <a:sym typeface="Arial"/>
                        </a:defRPr>
                      </a:pPr>
                      <a:r>
                        <a:rPr b="1" dirty="0"/>
                        <a:t>INDICATORS / ACTIVITY</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hMerge="1">
                  <a:txBody>
                    <a:bodyPr/>
                    <a:lstStyle/>
                    <a:p>
                      <a:endParaRPr lang="en-US"/>
                    </a:p>
                  </a:txBody>
                  <a:tcPr/>
                </a:tc>
                <a:tc>
                  <a:txBody>
                    <a:bodyPr/>
                    <a:lstStyle/>
                    <a:p>
                      <a:pPr algn="ctr">
                        <a:lnSpc>
                          <a:spcPct val="150000"/>
                        </a:lnSpc>
                        <a:tabLst>
                          <a:tab pos="533400" algn="l"/>
                        </a:tabLst>
                        <a:defRPr sz="1800" b="0">
                          <a:solidFill>
                            <a:srgbClr val="000000"/>
                          </a:solidFill>
                        </a:defRPr>
                      </a:pPr>
                      <a:r>
                        <a:rPr sz="1000" b="1" dirty="0">
                          <a:latin typeface="Arial"/>
                          <a:ea typeface="Arial"/>
                          <a:cs typeface="Arial"/>
                          <a:sym typeface="Arial"/>
                        </a:rPr>
                        <a:t>ANNUAL TARGETS</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a:txBody>
                    <a:bodyPr/>
                    <a:lstStyle/>
                    <a:p>
                      <a:pPr algn="ctr">
                        <a:lnSpc>
                          <a:spcPct val="150000"/>
                        </a:lnSpc>
                        <a:tabLst>
                          <a:tab pos="533400" algn="l"/>
                        </a:tabLst>
                        <a:defRPr sz="1000">
                          <a:solidFill>
                            <a:srgbClr val="000000"/>
                          </a:solidFill>
                          <a:latin typeface="Arial"/>
                          <a:ea typeface="Arial"/>
                          <a:cs typeface="Arial"/>
                          <a:sym typeface="Arial"/>
                        </a:defRPr>
                      </a:pPr>
                      <a:r>
                        <a:rPr b="1" dirty="0"/>
                        <a:t>QUARTERLY</a:t>
                      </a:r>
                    </a:p>
                    <a:p>
                      <a:pPr algn="ctr">
                        <a:lnSpc>
                          <a:spcPct val="150000"/>
                        </a:lnSpc>
                        <a:tabLst>
                          <a:tab pos="533400" algn="l"/>
                        </a:tabLst>
                        <a:defRPr sz="1000">
                          <a:solidFill>
                            <a:srgbClr val="000000"/>
                          </a:solidFill>
                          <a:latin typeface="Arial"/>
                          <a:ea typeface="Arial"/>
                          <a:cs typeface="Arial"/>
                          <a:sym typeface="Arial"/>
                        </a:defRPr>
                      </a:pPr>
                      <a:r>
                        <a:rPr b="1" dirty="0"/>
                        <a:t>MILESTONES</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a:txBody>
                    <a:bodyPr/>
                    <a:lstStyle/>
                    <a:p>
                      <a:pPr algn="ctr">
                        <a:lnSpc>
                          <a:spcPct val="150000"/>
                        </a:lnSpc>
                        <a:tabLst>
                          <a:tab pos="533400" algn="l"/>
                        </a:tabLst>
                        <a:defRPr sz="1800" b="0">
                          <a:solidFill>
                            <a:srgbClr val="000000"/>
                          </a:solidFill>
                        </a:defRPr>
                      </a:pPr>
                      <a:r>
                        <a:rPr sz="1000" b="1" cap="small" dirty="0">
                          <a:latin typeface="Arial"/>
                          <a:ea typeface="Arial"/>
                          <a:cs typeface="Arial"/>
                          <a:sym typeface="Arial"/>
                        </a:rPr>
                        <a:t>ACTUAL QUARTERLY ACHIEVEMENT</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a:txBody>
                    <a:bodyPr/>
                    <a:lstStyle/>
                    <a:p>
                      <a:pPr algn="ctr">
                        <a:lnSpc>
                          <a:spcPct val="110000"/>
                        </a:lnSpc>
                        <a:spcBef>
                          <a:spcPts val="1000"/>
                        </a:spcBef>
                        <a:tabLst>
                          <a:tab pos="533400" algn="l"/>
                        </a:tabLst>
                        <a:defRPr sz="1000">
                          <a:solidFill>
                            <a:srgbClr val="000000"/>
                          </a:solidFill>
                          <a:latin typeface="Arial"/>
                          <a:ea typeface="Arial"/>
                          <a:cs typeface="Arial"/>
                          <a:sym typeface="Arial"/>
                        </a:defRPr>
                      </a:pPr>
                      <a:r>
                        <a:rPr b="1" dirty="0"/>
                        <a:t>YEAR-TO-DATE</a:t>
                      </a:r>
                    </a:p>
                    <a:p>
                      <a:pPr algn="ctr">
                        <a:lnSpc>
                          <a:spcPct val="150000"/>
                        </a:lnSpc>
                        <a:tabLst>
                          <a:tab pos="533400" algn="l"/>
                        </a:tabLst>
                        <a:defRPr sz="1000">
                          <a:solidFill>
                            <a:srgbClr val="000000"/>
                          </a:solidFill>
                          <a:latin typeface="Arial"/>
                          <a:ea typeface="Arial"/>
                          <a:cs typeface="Arial"/>
                          <a:sym typeface="Arial"/>
                        </a:defRPr>
                      </a:pPr>
                      <a:r>
                        <a:rPr b="1" dirty="0"/>
                        <a:t>ACHIEVEMENT</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a:txBody>
                    <a:bodyPr/>
                    <a:lstStyle/>
                    <a:p>
                      <a:pPr algn="ctr">
                        <a:lnSpc>
                          <a:spcPct val="150000"/>
                        </a:lnSpc>
                        <a:tabLst>
                          <a:tab pos="533400" algn="l"/>
                        </a:tabLst>
                        <a:defRPr sz="1000">
                          <a:solidFill>
                            <a:srgbClr val="000000"/>
                          </a:solidFill>
                          <a:latin typeface="Arial"/>
                          <a:ea typeface="Arial"/>
                          <a:cs typeface="Arial"/>
                          <a:sym typeface="Arial"/>
                        </a:defRPr>
                      </a:pPr>
                      <a:r>
                        <a:rPr b="1" dirty="0"/>
                        <a:t>REASONS</a:t>
                      </a:r>
                      <a:r>
                        <a:rPr lang="en-GB" b="1" dirty="0"/>
                        <a:t> </a:t>
                      </a:r>
                      <a:r>
                        <a:rPr b="1" dirty="0"/>
                        <a:t>FOR</a:t>
                      </a:r>
                    </a:p>
                    <a:p>
                      <a:pPr algn="ctr">
                        <a:lnSpc>
                          <a:spcPct val="150000"/>
                        </a:lnSpc>
                        <a:tabLst>
                          <a:tab pos="533400" algn="l"/>
                        </a:tabLst>
                        <a:defRPr sz="1000">
                          <a:solidFill>
                            <a:srgbClr val="000000"/>
                          </a:solidFill>
                          <a:latin typeface="Arial"/>
                          <a:ea typeface="Arial"/>
                          <a:cs typeface="Arial"/>
                          <a:sym typeface="Arial"/>
                        </a:defRPr>
                      </a:pPr>
                      <a:r>
                        <a:rPr b="1" dirty="0"/>
                        <a:t>VARIANCE</a:t>
                      </a:r>
                    </a:p>
                  </a:txBody>
                  <a:tcPr marL="0" marR="0" marT="0" marB="0"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xmlns="" val="10000"/>
                  </a:ext>
                </a:extLst>
              </a:tr>
              <a:tr h="4539134">
                <a:tc>
                  <a:txBody>
                    <a:bodyPr/>
                    <a:lstStyle/>
                    <a:p>
                      <a:pPr algn="l">
                        <a:lnSpc>
                          <a:spcPct val="150000"/>
                        </a:lnSpc>
                        <a:defRPr sz="1800"/>
                      </a:pPr>
                      <a:r>
                        <a:rPr lang="en-ZA" sz="1300" dirty="0">
                          <a:latin typeface="Arial" panose="020B0604020202020204" pitchFamily="34" charset="0"/>
                          <a:ea typeface="Arial"/>
                          <a:cs typeface="Arial" panose="020B0604020202020204" pitchFamily="34" charset="0"/>
                          <a:sym typeface="Arial"/>
                        </a:rPr>
                        <a:t>5</a:t>
                      </a:r>
                      <a:endParaRPr sz="1300" dirty="0">
                        <a:latin typeface="Arial" panose="020B0604020202020204" pitchFamily="34" charset="0"/>
                        <a:ea typeface="Arial"/>
                        <a:cs typeface="Arial" panose="020B0604020202020204" pitchFamily="34" charset="0"/>
                        <a:sym typeface="Arial"/>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defRPr b="1" cap="small">
                          <a:latin typeface="Arial"/>
                          <a:ea typeface="Arial"/>
                          <a:cs typeface="Arial"/>
                          <a:sym typeface="Arial"/>
                        </a:defRPr>
                      </a:pPr>
                      <a:r>
                        <a:rPr lang="en-GB" sz="1200">
                          <a:latin typeface="Arial" panose="020B0604020202020204" pitchFamily="34" charset="0"/>
                          <a:cs typeface="Arial" panose="020B0604020202020204" pitchFamily="34" charset="0"/>
                        </a:rPr>
                        <a:t>Number of Sector-wide Trend Analysis on growth in the sector and targeted groups benefiting from SMMES and Co-ops support interventions, conducted per annum</a:t>
                      </a:r>
                    </a:p>
                    <a:p>
                      <a:pPr algn="l">
                        <a:defRPr b="1" cap="small">
                          <a:latin typeface="Arial"/>
                          <a:ea typeface="Arial"/>
                          <a:cs typeface="Arial"/>
                          <a:sym typeface="Arial"/>
                        </a:defRPr>
                      </a:pPr>
                      <a:endParaRPr lang="en-GB" sz="1200">
                        <a:latin typeface="Arial" panose="020B0604020202020204" pitchFamily="34" charset="0"/>
                        <a:cs typeface="Arial" panose="020B0604020202020204" pitchFamily="34" charset="0"/>
                      </a:endParaRPr>
                    </a:p>
                    <a:p>
                      <a:pPr algn="l">
                        <a:defRPr b="1" cap="small">
                          <a:latin typeface="Arial"/>
                          <a:ea typeface="Arial"/>
                          <a:cs typeface="Arial"/>
                          <a:sym typeface="Arial"/>
                        </a:defRPr>
                      </a:pPr>
                      <a:r>
                        <a:rPr lang="en-GB" sz="1200">
                          <a:latin typeface="Arial" panose="020B0604020202020204" pitchFamily="34" charset="0"/>
                          <a:cs typeface="Arial" panose="020B0604020202020204" pitchFamily="34" charset="0"/>
                        </a:rPr>
                        <a:t>(Including progress towards: Women beneficiaries (50%); Youth beneficiaries (30%); PWD beneficiaries (2%); Rural beneficiaries (30%); Township beneficiaries (50%)</a:t>
                      </a:r>
                    </a:p>
                    <a:p>
                      <a:pPr algn="l">
                        <a:defRPr b="1" cap="small">
                          <a:latin typeface="Arial"/>
                          <a:ea typeface="Arial"/>
                          <a:cs typeface="Arial"/>
                          <a:sym typeface="Arial"/>
                        </a:defRPr>
                      </a:pPr>
                      <a:endParaRPr sz="1200" dirty="0">
                        <a:latin typeface="Arial" panose="020B0604020202020204" pitchFamily="34" charset="0"/>
                        <a:cs typeface="Arial" panose="020B0604020202020204" pitchFamily="34" charset="0"/>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Analysis criteria on SMMEs and cooperatives sector support interventions and effects on growth and sustainability of beneficiaries</a:t>
                      </a:r>
                      <a:endParaRPr kumimoji="0" lang="en-ZA"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9525" marR="9525" marT="9525" marB="9525"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lang="en-ZA" sz="1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Collate and Capture Data from the Bi-annual Trend Analysis Survey.</a:t>
                      </a:r>
                      <a:br>
                        <a:rPr lang="en-ZA" sz="1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br>
                      <a:r>
                        <a:rPr lang="en-ZA" sz="1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
                      </a:r>
                      <a:br>
                        <a:rPr lang="en-ZA" sz="1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br>
                      <a:r>
                        <a:rPr lang="en-ZA" sz="1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Analysis of the Mainstreaming Data from the Bi-annual Trend Analysis Survey.</a:t>
                      </a:r>
                      <a:br>
                        <a:rPr lang="en-ZA" sz="1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br>
                      <a:r>
                        <a:rPr lang="en-ZA" sz="1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
                      </a:r>
                      <a:br>
                        <a:rPr lang="en-ZA" sz="1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br>
                      <a:r>
                        <a:rPr lang="en-ZA" sz="1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Draft Mainstreaming Report included as a chapter in the Bi-annual Trend Analysis Survey.</a:t>
                      </a:r>
                      <a:endParaRPr lang="en-ZA" sz="1200" b="0" i="0" u="none" strike="noStrike" cap="none" spc="0" baseline="0" noProof="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endParaRPr>
                    </a:p>
                  </a:txBody>
                  <a:tcPr marL="9525" marR="9525" marT="9525" marB="9525"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15000"/>
                        </a:lnSpc>
                        <a:defRPr sz="1800"/>
                      </a:pPr>
                      <a:r>
                        <a:rPr lang="en-ZA" sz="1200" b="1" dirty="0">
                          <a:solidFill>
                            <a:schemeClr val="tx1"/>
                          </a:solidFill>
                          <a:latin typeface="Arial" panose="020B0604020202020204" pitchFamily="34" charset="0"/>
                          <a:ea typeface="Arial"/>
                          <a:cs typeface="Arial" panose="020B0604020202020204" pitchFamily="34" charset="0"/>
                          <a:sym typeface="Arial"/>
                        </a:rPr>
                        <a:t>Target not Achieved</a:t>
                      </a:r>
                    </a:p>
                    <a:p>
                      <a:pPr algn="l">
                        <a:lnSpc>
                          <a:spcPct val="115000"/>
                        </a:lnSpc>
                        <a:defRPr sz="1800"/>
                      </a:pPr>
                      <a:endParaRPr lang="en-GB" sz="1200" b="1" dirty="0">
                        <a:solidFill>
                          <a:schemeClr val="tx1"/>
                        </a:solidFill>
                        <a:latin typeface="Arial" panose="020B0604020202020204" pitchFamily="34" charset="0"/>
                        <a:ea typeface="Arial"/>
                        <a:cs typeface="Arial" panose="020B0604020202020204" pitchFamily="34" charset="0"/>
                        <a:sym typeface="Arial"/>
                      </a:endParaRPr>
                    </a:p>
                    <a:p>
                      <a:pPr marL="0" marR="0" lvl="0" indent="0" algn="l" defTabSz="914400" rtl="0" eaLnBrk="1" fontAlgn="auto" latinLnBrk="0" hangingPunct="1">
                        <a:lnSpc>
                          <a:spcPct val="115000"/>
                        </a:lnSpc>
                        <a:spcBef>
                          <a:spcPts val="0"/>
                        </a:spcBef>
                        <a:spcAft>
                          <a:spcPts val="0"/>
                        </a:spcAft>
                        <a:buClrTx/>
                        <a:buSzTx/>
                        <a:buFontTx/>
                        <a:buNone/>
                        <a:tabLst/>
                        <a:defRPr sz="1100">
                          <a:latin typeface="Arial"/>
                          <a:ea typeface="Arial"/>
                          <a:cs typeface="Arial"/>
                          <a:sym typeface="Arial"/>
                        </a:defRPr>
                      </a:pPr>
                      <a:r>
                        <a:rPr kumimoji="0" lang="en-GB" sz="12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Sector-wide Trend Analysis Tool has not been developed </a:t>
                      </a:r>
                      <a:endParaRPr kumimoji="0" lang="en-GB" sz="1200" b="0" i="0" u="none" strike="noStrike" kern="0" cap="none" spc="0"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algn="l">
                        <a:lnSpc>
                          <a:spcPct val="115000"/>
                        </a:lnSpc>
                        <a:defRPr sz="1800"/>
                      </a:pPr>
                      <a:endParaRPr lang="en-ZA" sz="1200" b="1" dirty="0">
                        <a:solidFill>
                          <a:schemeClr val="tx1"/>
                        </a:solidFill>
                        <a:latin typeface="Arial" panose="020B0604020202020204" pitchFamily="34" charset="0"/>
                        <a:ea typeface="Arial"/>
                        <a:cs typeface="Arial" panose="020B0604020202020204" pitchFamily="34" charset="0"/>
                        <a:sym typeface="Arial"/>
                      </a:endParaRPr>
                    </a:p>
                    <a:p>
                      <a:pPr algn="l">
                        <a:lnSpc>
                          <a:spcPct val="115000"/>
                        </a:lnSpc>
                        <a:defRPr sz="1800"/>
                      </a:pPr>
                      <a:endParaRPr sz="1200" dirty="0">
                        <a:solidFill>
                          <a:schemeClr val="tx1"/>
                        </a:solidFill>
                        <a:latin typeface="Arial" panose="020B0604020202020204" pitchFamily="34" charset="0"/>
                        <a:ea typeface="Arial"/>
                        <a:cs typeface="Arial" panose="020B0604020202020204" pitchFamily="34" charset="0"/>
                        <a:sym typeface="Arial"/>
                      </a:endParaRPr>
                    </a:p>
                  </a:txBody>
                  <a:tcPr marL="9525" marR="9525" marT="9525" marB="9525"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r>
                        <a:rPr lang="en-ZA" sz="1200" dirty="0">
                          <a:effectLst/>
                          <a:latin typeface="Arial" panose="020B0604020202020204" pitchFamily="34" charset="0"/>
                          <a:ea typeface="Calibri" panose="020F0502020204030204" pitchFamily="34" charset="0"/>
                        </a:rPr>
                        <a:t>Data collection tools were produced, and a</a:t>
                      </a:r>
                      <a:r>
                        <a:rPr lang="en-ZA" sz="1200" kern="1200" dirty="0">
                          <a:solidFill>
                            <a:schemeClr val="tx1"/>
                          </a:solidFill>
                          <a:effectLst/>
                          <a:latin typeface="Arial" panose="020B0604020202020204" pitchFamily="34" charset="0"/>
                          <a:ea typeface="+mn-ea"/>
                          <a:cs typeface="+mn-cs"/>
                        </a:rPr>
                        <a:t> monitoring framework was developed</a:t>
                      </a:r>
                      <a:r>
                        <a:rPr lang="en-ZA" sz="1200" kern="1200" dirty="0">
                          <a:solidFill>
                            <a:schemeClr val="tx1"/>
                          </a:solidFill>
                          <a:effectLst/>
                          <a:latin typeface="Arial" panose="020B0604020202020204" pitchFamily="34" charset="0"/>
                          <a:cs typeface="+mn-cs"/>
                        </a:rPr>
                        <a:t> </a:t>
                      </a:r>
                      <a:endParaRPr lang="en-ZA" sz="1200" kern="1200" dirty="0">
                        <a:solidFill>
                          <a:schemeClr val="tx1"/>
                        </a:solidFill>
                        <a:effectLst/>
                        <a:latin typeface="Arial" panose="020B0604020202020204" pitchFamily="34" charset="0"/>
                        <a:ea typeface="Arial Unicode MS" panose="020B0604020202020204" pitchFamily="34" charset="-128"/>
                        <a:cs typeface="+mn-cs"/>
                      </a:endParaRPr>
                    </a:p>
                    <a:p>
                      <a:pPr algn="l">
                        <a:lnSpc>
                          <a:spcPct val="115000"/>
                        </a:lnSpc>
                        <a:defRPr sz="1100">
                          <a:latin typeface="Arial"/>
                          <a:ea typeface="Arial"/>
                          <a:cs typeface="Arial"/>
                          <a:sym typeface="Arial"/>
                        </a:defRPr>
                      </a:pPr>
                      <a:endParaRPr sz="1200" dirty="0">
                        <a:solidFill>
                          <a:schemeClr val="tx1"/>
                        </a:solidFill>
                        <a:latin typeface="Arial" panose="020B0604020202020204" pitchFamily="34" charset="0"/>
                        <a:cs typeface="Arial" panose="020B0604020202020204" pitchFamily="34" charset="0"/>
                      </a:endParaRPr>
                    </a:p>
                  </a:txBody>
                  <a:tcPr marL="9525" marR="9525" marT="9525" marB="9525"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spcAft>
                          <a:spcPts val="0"/>
                        </a:spcAft>
                      </a:pPr>
                      <a:r>
                        <a:rPr lang="en-ZA" sz="1200" kern="1200" dirty="0">
                          <a:solidFill>
                            <a:schemeClr val="tx1"/>
                          </a:solidFill>
                          <a:effectLst/>
                          <a:latin typeface="Arial" panose="020B0604020202020204" pitchFamily="34" charset="0"/>
                          <a:ea typeface="Calibri" panose="020F0502020204030204" pitchFamily="34" charset="0"/>
                          <a:cs typeface="+mn-cs"/>
                        </a:rPr>
                        <a:t>A monitoring tool was developed. National Treasury was consulted and resolved that DSBD would need to analyse its quarterly reports drawn from  the Central Supplier Database (CSD) in order to analyse trends on procurement and a measure could be developed to assist departments that procure below the minimum threshold of 30%.</a:t>
                      </a:r>
                      <a:endParaRPr lang="en-ZA" sz="1200" kern="1200" dirty="0">
                        <a:solidFill>
                          <a:schemeClr val="tx1"/>
                        </a:solidFill>
                        <a:effectLst/>
                        <a:latin typeface="Arial" panose="020B0604020202020204" pitchFamily="34" charset="0"/>
                        <a:ea typeface="Arial Unicode MS" panose="020B0604020202020204" pitchFamily="34" charset="-128"/>
                        <a:cs typeface="+mn-cs"/>
                      </a:endParaRPr>
                    </a:p>
                  </a:txBody>
                  <a:tcPr marL="68580" marR="68580" marT="0" marB="0">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1"/>
                  </a:ext>
                </a:extLst>
              </a:tr>
            </a:tbl>
          </a:graphicData>
        </a:graphic>
      </p:graphicFrame>
      <p:sp>
        <p:nvSpPr>
          <p:cNvPr id="6" name="Right Triangle 5"/>
          <p:cNvSpPr/>
          <p:nvPr/>
        </p:nvSpPr>
        <p:spPr>
          <a:xfrm flipH="1">
            <a:off x="8458200" y="5867400"/>
            <a:ext cx="685800" cy="99060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601113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5" name="Picture 6" descr="Picture 6"/>
          <p:cNvPicPr>
            <a:picLocks noChangeAspect="1"/>
          </p:cNvPicPr>
          <p:nvPr/>
        </p:nvPicPr>
        <p:blipFill>
          <a:blip r:embed="rId2" cstate="print">
            <a:extLst/>
          </a:blip>
          <a:srcRect t="24292" b="22405"/>
          <a:stretch>
            <a:fillRect/>
          </a:stretch>
        </p:blipFill>
        <p:spPr>
          <a:xfrm>
            <a:off x="179511" y="6096000"/>
            <a:ext cx="1420689" cy="570325"/>
          </a:xfrm>
          <a:prstGeom prst="rect">
            <a:avLst/>
          </a:prstGeom>
          <a:ln w="12700">
            <a:miter lim="400000"/>
          </a:ln>
        </p:spPr>
      </p:pic>
      <p:sp>
        <p:nvSpPr>
          <p:cNvPr id="636" name="Slide Number Placeholder 2"/>
          <p:cNvSpPr>
            <a:spLocks noGrp="1"/>
          </p:cNvSpPr>
          <p:nvPr>
            <p:ph type="sldNum" sz="quarter" idx="4294967295"/>
          </p:nvPr>
        </p:nvSpPr>
        <p:spPr>
          <a:xfrm>
            <a:off x="8153400" y="6324600"/>
            <a:ext cx="534354" cy="346383"/>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sz="1400" b="1">
                <a:latin typeface="Arial" panose="020B0604020202020204" pitchFamily="34" charset="0"/>
                <a:cs typeface="Arial" panose="020B0604020202020204" pitchFamily="34" charset="0"/>
              </a:rPr>
              <a:pPr/>
              <a:t>2</a:t>
            </a:fld>
            <a:endParaRPr b="1" dirty="0">
              <a:latin typeface="Arial" panose="020B0604020202020204" pitchFamily="34" charset="0"/>
              <a:cs typeface="Arial" panose="020B0604020202020204" pitchFamily="34" charset="0"/>
            </a:endParaRPr>
          </a:p>
        </p:txBody>
      </p:sp>
      <p:sp>
        <p:nvSpPr>
          <p:cNvPr id="637" name="Content Placeholder 2"/>
          <p:cNvSpPr>
            <a:spLocks noGrp="1"/>
          </p:cNvSpPr>
          <p:nvPr>
            <p:ph type="body" idx="1"/>
          </p:nvPr>
        </p:nvSpPr>
        <p:spPr>
          <a:xfrm>
            <a:off x="141514" y="1319447"/>
            <a:ext cx="8895909" cy="5005153"/>
          </a:xfrm>
          <a:prstGeom prst="rect">
            <a:avLst/>
          </a:prstGeom>
          <a:solidFill>
            <a:srgbClr val="FFFFFF"/>
          </a:solidFill>
        </p:spPr>
        <p:txBody>
          <a:bodyPr>
            <a:normAutofit fontScale="92500" lnSpcReduction="10000"/>
          </a:bodyPr>
          <a:lstStyle/>
          <a:p>
            <a:pPr marL="514350" indent="-514350">
              <a:buFontTx/>
              <a:buAutoNum type="arabicPeriod"/>
              <a:defRPr cap="small"/>
            </a:pPr>
            <a:r>
              <a:rPr dirty="0"/>
              <a:t>Background and Purpose</a:t>
            </a:r>
          </a:p>
          <a:p>
            <a:pPr marL="514350" indent="-514350">
              <a:buFontTx/>
              <a:buAutoNum type="arabicPeriod"/>
              <a:defRPr cap="small"/>
            </a:pPr>
            <a:r>
              <a:rPr dirty="0"/>
              <a:t>Governance</a:t>
            </a:r>
            <a:r>
              <a:rPr lang="en-GB" dirty="0"/>
              <a:t> and Compliance</a:t>
            </a:r>
          </a:p>
          <a:p>
            <a:pPr marL="514350" indent="-514350">
              <a:buFontTx/>
              <a:buAutoNum type="arabicPeriod"/>
              <a:defRPr cap="small"/>
            </a:pPr>
            <a:r>
              <a:rPr lang="en-GB" dirty="0"/>
              <a:t>Performance Summary</a:t>
            </a:r>
          </a:p>
          <a:p>
            <a:pPr marL="955221" lvl="1" indent="-514350">
              <a:buAutoNum type="alphaLcParenBoth"/>
              <a:defRPr cap="small"/>
            </a:pPr>
            <a:r>
              <a:rPr lang="en-GB" dirty="0"/>
              <a:t>Overall Performance</a:t>
            </a:r>
          </a:p>
          <a:p>
            <a:pPr marL="955221" lvl="1" indent="-514350">
              <a:buAutoNum type="alphaLcParenBoth"/>
              <a:defRPr cap="small"/>
            </a:pPr>
            <a:r>
              <a:rPr lang="en-GB" dirty="0"/>
              <a:t>Highlights</a:t>
            </a:r>
          </a:p>
          <a:p>
            <a:pPr marL="955221" lvl="1" indent="-514350">
              <a:buAutoNum type="alphaLcParenBoth"/>
              <a:defRPr cap="small"/>
            </a:pPr>
            <a:r>
              <a:rPr lang="en-GB" dirty="0"/>
              <a:t>Under-achievements</a:t>
            </a:r>
          </a:p>
          <a:p>
            <a:pPr marL="514350" indent="-514350">
              <a:buFontTx/>
              <a:buAutoNum type="arabicPeriod"/>
              <a:defRPr cap="small"/>
            </a:pPr>
            <a:r>
              <a:rPr lang="en-GB" dirty="0"/>
              <a:t>Financial Performance</a:t>
            </a:r>
          </a:p>
          <a:p>
            <a:pPr marL="514350" indent="-514350">
              <a:buFontTx/>
              <a:buAutoNum type="arabicPeriod"/>
              <a:defRPr cap="small"/>
            </a:pPr>
            <a:r>
              <a:rPr lang="en-GB" dirty="0"/>
              <a:t>Human Resource </a:t>
            </a:r>
            <a:endParaRPr dirty="0"/>
          </a:p>
          <a:p>
            <a:pPr marL="514350" indent="-514350">
              <a:buFontTx/>
              <a:buAutoNum type="arabicPeriod"/>
              <a:defRPr cap="small"/>
            </a:pPr>
            <a:r>
              <a:rPr lang="en-GB" dirty="0"/>
              <a:t>Overall performance report by programme</a:t>
            </a:r>
          </a:p>
          <a:p>
            <a:pPr marL="514350" indent="-514350">
              <a:buFontTx/>
              <a:buAutoNum type="arabicPeriod"/>
              <a:defRPr cap="small"/>
            </a:pPr>
            <a:r>
              <a:rPr lang="en-GB" dirty="0"/>
              <a:t>Recommendations</a:t>
            </a:r>
            <a:endParaRPr dirty="0"/>
          </a:p>
        </p:txBody>
      </p:sp>
      <p:sp>
        <p:nvSpPr>
          <p:cNvPr id="638" name="Title 1"/>
          <p:cNvSpPr>
            <a:spLocks noGrp="1"/>
          </p:cNvSpPr>
          <p:nvPr>
            <p:ph type="title"/>
          </p:nvPr>
        </p:nvSpPr>
        <p:spPr>
          <a:xfrm>
            <a:off x="141514" y="0"/>
            <a:ext cx="8991601" cy="1143000"/>
          </a:xfrm>
          <a:prstGeom prst="rect">
            <a:avLst/>
          </a:prstGeom>
          <a:solidFill>
            <a:srgbClr val="C3D69B"/>
          </a:solidFill>
          <a:effectLst>
            <a:outerShdw blurRad="50800" dist="50800" dir="5400000" rotWithShape="0">
              <a:schemeClr val="accent6"/>
            </a:outerShdw>
          </a:effectLst>
        </p:spPr>
        <p:txBody>
          <a:bodyPr>
            <a:normAutofit/>
          </a:bodyPr>
          <a:lstStyle>
            <a:lvl1pPr algn="r">
              <a:defRPr sz="3600" cap="small">
                <a:latin typeface="Arial"/>
                <a:ea typeface="Arial"/>
                <a:cs typeface="Arial"/>
                <a:sym typeface="Arial"/>
              </a:defRPr>
            </a:lvl1pPr>
          </a:lstStyle>
          <a:p>
            <a:r>
              <a:rPr lang="en-ZA" dirty="0"/>
              <a:t>Presentation Outline</a:t>
            </a:r>
          </a:p>
        </p:txBody>
      </p:sp>
      <p:pic>
        <p:nvPicPr>
          <p:cNvPr id="639" name="Picture 5" descr="Picture 5"/>
          <p:cNvPicPr>
            <a:picLocks noChangeAspect="1"/>
          </p:cNvPicPr>
          <p:nvPr/>
        </p:nvPicPr>
        <p:blipFill>
          <a:blip r:embed="rId2" cstate="print">
            <a:extLst/>
          </a:blip>
          <a:srcRect t="24292" b="22405"/>
          <a:stretch>
            <a:fillRect/>
          </a:stretch>
        </p:blipFill>
        <p:spPr>
          <a:xfrm>
            <a:off x="179511" y="6248541"/>
            <a:ext cx="1420689" cy="570325"/>
          </a:xfrm>
          <a:prstGeom prst="rect">
            <a:avLst/>
          </a:prstGeom>
          <a:ln w="12700">
            <a:miter lim="400000"/>
          </a:ln>
        </p:spPr>
      </p:pic>
      <p:sp>
        <p:nvSpPr>
          <p:cNvPr id="7" name="Right Triangle 6"/>
          <p:cNvSpPr/>
          <p:nvPr/>
        </p:nvSpPr>
        <p:spPr>
          <a:xfrm flipH="1">
            <a:off x="8458200" y="5867400"/>
            <a:ext cx="685800" cy="99060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35345851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179512" y="6019800"/>
            <a:ext cx="1954088" cy="646524"/>
          </a:xfrm>
          <a:prstGeom prst="rect">
            <a:avLst/>
          </a:prstGeom>
          <a:noFill/>
          <a:ln>
            <a:noFill/>
          </a:ln>
        </p:spPr>
      </p:pic>
      <p:sp>
        <p:nvSpPr>
          <p:cNvPr id="3" name="Slide Number Placeholder 2"/>
          <p:cNvSpPr>
            <a:spLocks noGrp="1"/>
          </p:cNvSpPr>
          <p:nvPr>
            <p:ph type="sldNum" sz="quarter" idx="12"/>
          </p:nvPr>
        </p:nvSpPr>
        <p:spPr>
          <a:xfrm>
            <a:off x="8305800" y="6356350"/>
            <a:ext cx="381000" cy="365125"/>
          </a:xfrm>
        </p:spPr>
        <p:txBody>
          <a:bodyPr/>
          <a:lstStyle/>
          <a:p>
            <a:fld id="{4AB88CD7-4EF4-4CF2-A5CD-635B91DBAFF0}" type="slidenum">
              <a:rPr lang="en-US" sz="1400" b="1" smtClean="0">
                <a:solidFill>
                  <a:prstClr val="black">
                    <a:tint val="75000"/>
                  </a:prstClr>
                </a:solidFill>
                <a:latin typeface="Arial" panose="020B0604020202020204" pitchFamily="34" charset="0"/>
                <a:cs typeface="Arial" panose="020B0604020202020204" pitchFamily="34" charset="0"/>
              </a:rPr>
              <a:pPr/>
              <a:t>20</a:t>
            </a:fld>
            <a:endParaRPr lang="en-US" sz="1400" b="1" dirty="0">
              <a:solidFill>
                <a:prstClr val="black">
                  <a:tint val="75000"/>
                </a:prstClr>
              </a:solidFill>
              <a:latin typeface="Arial" panose="020B0604020202020204" pitchFamily="34" charset="0"/>
              <a:cs typeface="Arial" panose="020B0604020202020204" pitchFamily="34" charset="0"/>
            </a:endParaRPr>
          </a:p>
        </p:txBody>
      </p:sp>
      <p:sp>
        <p:nvSpPr>
          <p:cNvPr id="6" name="Title 1"/>
          <p:cNvSpPr txBox="1">
            <a:spLocks/>
          </p:cNvSpPr>
          <p:nvPr/>
        </p:nvSpPr>
        <p:spPr>
          <a:xfrm>
            <a:off x="152400" y="2438400"/>
            <a:ext cx="8991600" cy="1143000"/>
          </a:xfrm>
          <a:prstGeom prst="rect">
            <a:avLst/>
          </a:prstGeom>
          <a:solidFill>
            <a:schemeClr val="accent3">
              <a:lumMod val="60000"/>
              <a:lumOff val="40000"/>
            </a:schemeClr>
          </a:solidFill>
          <a:effectLst>
            <a:outerShdw blurRad="50800" dist="50800" dir="5400000" algn="ctr" rotWithShape="0">
              <a:schemeClr val="accent6"/>
            </a:outerShdw>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cap="small" dirty="0">
                <a:solidFill>
                  <a:prstClr val="black"/>
                </a:solidFill>
                <a:latin typeface="Arial" pitchFamily="34" charset="0"/>
                <a:cs typeface="Arial" pitchFamily="34" charset="0"/>
              </a:rPr>
              <a:t>4. Financial Information</a:t>
            </a:r>
          </a:p>
        </p:txBody>
      </p:sp>
      <p:sp>
        <p:nvSpPr>
          <p:cNvPr id="5" name="Right Triangle 4"/>
          <p:cNvSpPr/>
          <p:nvPr/>
        </p:nvSpPr>
        <p:spPr>
          <a:xfrm flipH="1">
            <a:off x="8458200" y="5867400"/>
            <a:ext cx="685800" cy="99060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1246549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95400"/>
            <a:ext cx="8898294" cy="4914900"/>
          </a:xfrm>
        </p:spPr>
        <p:txBody>
          <a:bodyPr>
            <a:normAutofit/>
          </a:bodyPr>
          <a:lstStyle/>
          <a:p>
            <a:pPr algn="just"/>
            <a:r>
              <a:rPr lang="en-ZA" sz="2800" dirty="0">
                <a:latin typeface="Arial" panose="020B0604020202020204" pitchFamily="34" charset="0"/>
                <a:cs typeface="Arial" panose="020B0604020202020204" pitchFamily="34" charset="0"/>
              </a:rPr>
              <a:t>Actual expenditure was R356.7 million (96.6%) against the planned spending of R369.4 million resulting in an under spending of R12.7 million (3.4%)</a:t>
            </a:r>
            <a:endParaRPr lang="en-US" sz="2800" dirty="0">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0" y="0"/>
            <a:ext cx="9133114" cy="1037771"/>
          </a:xfrm>
          <a:solidFill>
            <a:schemeClr val="accent3">
              <a:lumMod val="60000"/>
              <a:lumOff val="40000"/>
            </a:schemeClr>
          </a:solidFill>
          <a:effectLst>
            <a:outerShdw blurRad="50800" dist="50800" dir="5400000" algn="ctr" rotWithShape="0">
              <a:schemeClr val="accent6"/>
            </a:outerShdw>
          </a:effectLst>
        </p:spPr>
        <p:txBody>
          <a:bodyPr>
            <a:noAutofit/>
          </a:bodyPr>
          <a:lstStyle/>
          <a:p>
            <a:pPr algn="r"/>
            <a:r>
              <a:rPr lang="en-ZA" sz="4000" cap="small" dirty="0">
                <a:latin typeface="Arial" panose="020B0604020202020204" pitchFamily="34" charset="0"/>
                <a:cs typeface="Arial" panose="020B0604020202020204" pitchFamily="34" charset="0"/>
              </a:rPr>
              <a:t>      </a:t>
            </a:r>
            <a:r>
              <a:rPr lang="en-ZA" sz="3600" cap="small" dirty="0">
                <a:latin typeface="Arial" panose="020B0604020202020204" pitchFamily="34" charset="0"/>
                <a:cs typeface="Arial" panose="020B0604020202020204" pitchFamily="34" charset="0"/>
              </a:rPr>
              <a:t>Q4 2017/18: Expenditure</a:t>
            </a:r>
            <a:endParaRPr lang="en-US" sz="3600" cap="small" dirty="0">
              <a:latin typeface="Arial" panose="020B0604020202020204" pitchFamily="34" charset="0"/>
              <a:cs typeface="Arial" panose="020B0604020202020204" pitchFamily="34" charset="0"/>
            </a:endParaRPr>
          </a:p>
        </p:txBody>
      </p:sp>
      <p:pic>
        <p:nvPicPr>
          <p:cNvPr id="5" name="Picture 4"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0" y="6210300"/>
            <a:ext cx="1752600" cy="625929"/>
          </a:xfrm>
          <a:prstGeom prst="rect">
            <a:avLst/>
          </a:prstGeom>
          <a:noFill/>
          <a:ln>
            <a:noFill/>
          </a:ln>
        </p:spPr>
      </p:pic>
      <p:sp>
        <p:nvSpPr>
          <p:cNvPr id="6" name="Slide Number Placeholder 5"/>
          <p:cNvSpPr>
            <a:spLocks noGrp="1"/>
          </p:cNvSpPr>
          <p:nvPr>
            <p:ph type="sldNum" sz="quarter" idx="12"/>
          </p:nvPr>
        </p:nvSpPr>
        <p:spPr>
          <a:xfrm>
            <a:off x="8305800" y="6356350"/>
            <a:ext cx="381000" cy="365125"/>
          </a:xfrm>
        </p:spPr>
        <p:txBody>
          <a:bodyPr/>
          <a:lstStyle/>
          <a:p>
            <a:fld id="{09B92D72-FD1F-4644-BBBA-22A65A700C67}" type="slidenum">
              <a:rPr lang="en-US" sz="1400" b="1" smtClean="0">
                <a:solidFill>
                  <a:prstClr val="black">
                    <a:tint val="75000"/>
                  </a:prstClr>
                </a:solidFill>
                <a:latin typeface="Arial" panose="020B0604020202020204" pitchFamily="34" charset="0"/>
                <a:cs typeface="Arial" panose="020B0604020202020204" pitchFamily="34" charset="0"/>
              </a:rPr>
              <a:pPr/>
              <a:t>21</a:t>
            </a:fld>
            <a:endParaRPr lang="en-US" sz="1400" b="1" dirty="0">
              <a:solidFill>
                <a:prstClr val="black">
                  <a:tint val="7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6791207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33114" cy="1037771"/>
          </a:xfrm>
          <a:solidFill>
            <a:schemeClr val="accent3">
              <a:lumMod val="60000"/>
              <a:lumOff val="40000"/>
            </a:schemeClr>
          </a:solidFill>
          <a:effectLst>
            <a:outerShdw blurRad="50800" dist="50800" dir="5400000" algn="ctr" rotWithShape="0">
              <a:schemeClr val="accent6"/>
            </a:outerShdw>
          </a:effectLst>
        </p:spPr>
        <p:txBody>
          <a:bodyPr>
            <a:noAutofit/>
          </a:bodyPr>
          <a:lstStyle/>
          <a:p>
            <a:pPr algn="r"/>
            <a:r>
              <a:rPr lang="en-ZA" sz="3600" cap="small" dirty="0">
                <a:latin typeface="Arial" panose="020B0604020202020204" pitchFamily="34" charset="0"/>
                <a:cs typeface="Arial" panose="020B0604020202020204" pitchFamily="34" charset="0"/>
              </a:rPr>
              <a:t>      Q4 2017/18: Expenditure</a:t>
            </a:r>
            <a:endParaRPr lang="en-US" sz="3600" cap="small" dirty="0">
              <a:latin typeface="Arial" panose="020B0604020202020204" pitchFamily="34" charset="0"/>
              <a:cs typeface="Arial" panose="020B0604020202020204" pitchFamily="34" charset="0"/>
            </a:endParaRPr>
          </a:p>
        </p:txBody>
      </p:sp>
      <p:pic>
        <p:nvPicPr>
          <p:cNvPr id="5" name="Picture 4"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0" y="6210300"/>
            <a:ext cx="1752600" cy="625929"/>
          </a:xfrm>
          <a:prstGeom prst="rect">
            <a:avLst/>
          </a:prstGeom>
          <a:noFill/>
          <a:ln>
            <a:noFill/>
          </a:ln>
        </p:spPr>
      </p:pic>
      <p:sp>
        <p:nvSpPr>
          <p:cNvPr id="6" name="Slide Number Placeholder 5"/>
          <p:cNvSpPr>
            <a:spLocks noGrp="1"/>
          </p:cNvSpPr>
          <p:nvPr>
            <p:ph type="sldNum" sz="quarter" idx="12"/>
          </p:nvPr>
        </p:nvSpPr>
        <p:spPr>
          <a:xfrm>
            <a:off x="8305800" y="6356350"/>
            <a:ext cx="381000" cy="365125"/>
          </a:xfrm>
        </p:spPr>
        <p:txBody>
          <a:bodyPr/>
          <a:lstStyle/>
          <a:p>
            <a:fld id="{09B92D72-FD1F-4644-BBBA-22A65A700C67}" type="slidenum">
              <a:rPr lang="en-US" sz="1400" b="1" smtClean="0">
                <a:solidFill>
                  <a:prstClr val="black">
                    <a:tint val="75000"/>
                  </a:prstClr>
                </a:solidFill>
                <a:latin typeface="Arial" panose="020B0604020202020204" pitchFamily="34" charset="0"/>
                <a:cs typeface="Arial" panose="020B0604020202020204" pitchFamily="34" charset="0"/>
              </a:rPr>
              <a:pPr/>
              <a:t>22</a:t>
            </a:fld>
            <a:endParaRPr lang="en-US" sz="1400" b="1" dirty="0">
              <a:solidFill>
                <a:prstClr val="black">
                  <a:tint val="75000"/>
                </a:prstClr>
              </a:solidFill>
              <a:latin typeface="Arial" panose="020B0604020202020204" pitchFamily="34" charset="0"/>
              <a:cs typeface="Arial" panose="020B0604020202020204" pitchFamily="34" charset="0"/>
            </a:endParaRPr>
          </a:p>
        </p:txBody>
      </p:sp>
      <p:graphicFrame>
        <p:nvGraphicFramePr>
          <p:cNvPr id="7" name="Chart 6"/>
          <p:cNvGraphicFramePr>
            <a:graphicFrameLocks/>
          </p:cNvGraphicFramePr>
          <p:nvPr>
            <p:extLst/>
          </p:nvPr>
        </p:nvGraphicFramePr>
        <p:xfrm>
          <a:off x="0" y="1135781"/>
          <a:ext cx="9133114" cy="49377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337908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161" y="1258925"/>
            <a:ext cx="9067800" cy="5064125"/>
          </a:xfrm>
        </p:spPr>
        <p:txBody>
          <a:bodyPr>
            <a:normAutofit/>
          </a:bodyPr>
          <a:lstStyle/>
          <a:p>
            <a:pPr marL="0" indent="0">
              <a:buNone/>
            </a:pPr>
            <a:endParaRPr lang="en-US" cap="small" dirty="0"/>
          </a:p>
          <a:p>
            <a:pPr marL="0" indent="0">
              <a:buNone/>
            </a:pPr>
            <a:endParaRPr lang="en-US" dirty="0"/>
          </a:p>
        </p:txBody>
      </p:sp>
      <p:sp>
        <p:nvSpPr>
          <p:cNvPr id="4" name="Title 1"/>
          <p:cNvSpPr>
            <a:spLocks noGrp="1"/>
          </p:cNvSpPr>
          <p:nvPr>
            <p:ph type="title"/>
          </p:nvPr>
        </p:nvSpPr>
        <p:spPr>
          <a:xfrm>
            <a:off x="0" y="0"/>
            <a:ext cx="9133114" cy="1143000"/>
          </a:xfrm>
          <a:solidFill>
            <a:schemeClr val="accent3">
              <a:lumMod val="60000"/>
              <a:lumOff val="40000"/>
            </a:schemeClr>
          </a:solidFill>
          <a:effectLst>
            <a:outerShdw blurRad="50800" dist="50800" dir="5400000" algn="ctr" rotWithShape="0">
              <a:schemeClr val="accent6"/>
            </a:outerShdw>
          </a:effectLst>
          <a:scene3d>
            <a:camera prst="orthographicFront"/>
            <a:lightRig rig="threePt" dir="t"/>
          </a:scene3d>
          <a:sp3d>
            <a:bevelT/>
          </a:sp3d>
        </p:spPr>
        <p:txBody>
          <a:bodyPr>
            <a:noAutofit/>
          </a:bodyPr>
          <a:lstStyle/>
          <a:p>
            <a:pPr algn="r"/>
            <a:r>
              <a:rPr lang="en-ZA" sz="3600" cap="small" dirty="0">
                <a:latin typeface="Arial" panose="020B0604020202020204" pitchFamily="34" charset="0"/>
                <a:cs typeface="Arial" panose="020B0604020202020204" pitchFamily="34" charset="0"/>
              </a:rPr>
              <a:t>Q4 2017/18: Economic Classification </a:t>
            </a:r>
            <a:endParaRPr lang="en-US" sz="3600" cap="small" dirty="0">
              <a:latin typeface="Arial" panose="020B0604020202020204" pitchFamily="34" charset="0"/>
              <a:cs typeface="Arial" panose="020B0604020202020204" pitchFamily="34" charset="0"/>
            </a:endParaRPr>
          </a:p>
        </p:txBody>
      </p:sp>
      <p:pic>
        <p:nvPicPr>
          <p:cNvPr id="5" name="Picture 4"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0" y="6210300"/>
            <a:ext cx="1752600" cy="625929"/>
          </a:xfrm>
          <a:prstGeom prst="rect">
            <a:avLst/>
          </a:prstGeom>
          <a:noFill/>
          <a:ln>
            <a:noFill/>
          </a:ln>
        </p:spPr>
      </p:pic>
      <p:sp>
        <p:nvSpPr>
          <p:cNvPr id="6" name="Slide Number Placeholder 5"/>
          <p:cNvSpPr>
            <a:spLocks noGrp="1"/>
          </p:cNvSpPr>
          <p:nvPr>
            <p:ph type="sldNum" sz="quarter" idx="12"/>
          </p:nvPr>
        </p:nvSpPr>
        <p:spPr/>
        <p:txBody>
          <a:bodyPr/>
          <a:lstStyle/>
          <a:p>
            <a:fld id="{09B92D72-FD1F-4644-BBBA-22A65A700C67}" type="slidenum">
              <a:rPr lang="en-US" sz="1400" b="1" smtClean="0">
                <a:solidFill>
                  <a:prstClr val="black">
                    <a:tint val="75000"/>
                  </a:prstClr>
                </a:solidFill>
                <a:latin typeface="Arial" panose="020B0604020202020204" pitchFamily="34" charset="0"/>
                <a:cs typeface="Arial" panose="020B0604020202020204" pitchFamily="34" charset="0"/>
              </a:rPr>
              <a:pPr/>
              <a:t>23</a:t>
            </a:fld>
            <a:endParaRPr lang="en-US" sz="1400" b="1" dirty="0">
              <a:solidFill>
                <a:prstClr val="black">
                  <a:tint val="75000"/>
                </a:prstClr>
              </a:solidFill>
              <a:latin typeface="Arial" panose="020B0604020202020204" pitchFamily="34" charset="0"/>
              <a:cs typeface="Arial" panose="020B0604020202020204" pitchFamily="34" charset="0"/>
            </a:endParaRPr>
          </a:p>
        </p:txBody>
      </p:sp>
      <p:graphicFrame>
        <p:nvGraphicFramePr>
          <p:cNvPr id="8" name="Chart 7"/>
          <p:cNvGraphicFramePr>
            <a:graphicFrameLocks/>
          </p:cNvGraphicFramePr>
          <p:nvPr>
            <p:extLst/>
          </p:nvPr>
        </p:nvGraphicFramePr>
        <p:xfrm>
          <a:off x="24160" y="1156692"/>
          <a:ext cx="9067801" cy="5053608"/>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4167739" y="1258925"/>
            <a:ext cx="2175309" cy="369332"/>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ZA" b="1" dirty="0">
                <a:latin typeface="Arial" panose="020B0604020202020204" pitchFamily="34" charset="0"/>
                <a:cs typeface="Arial" panose="020B0604020202020204" pitchFamily="34" charset="0"/>
              </a:rPr>
              <a:t>R’000</a:t>
            </a:r>
          </a:p>
        </p:txBody>
      </p:sp>
    </p:spTree>
    <p:extLst>
      <p:ext uri="{BB962C8B-B14F-4D97-AF65-F5344CB8AC3E}">
        <p14:creationId xmlns:p14="http://schemas.microsoft.com/office/powerpoint/2010/main" xmlns="" val="30431741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33114" cy="5276850"/>
          </a:xfrm>
        </p:spPr>
        <p:txBody>
          <a:bodyPr>
            <a:noAutofit/>
          </a:bodyPr>
          <a:lstStyle/>
          <a:p>
            <a:pPr marL="355600" indent="-355600" algn="just">
              <a:buFont typeface="Arial" pitchFamily="34" charset="0"/>
              <a:buAutoNum type="arabicPeriod"/>
            </a:pPr>
            <a:r>
              <a:rPr lang="en-ZA" sz="1200" b="1" dirty="0">
                <a:latin typeface="Arial" panose="020B0604020202020204" pitchFamily="34" charset="0"/>
                <a:cs typeface="Arial" panose="020B0604020202020204" pitchFamily="34" charset="0"/>
              </a:rPr>
              <a:t>Compensation of Employees </a:t>
            </a:r>
            <a:r>
              <a:rPr lang="en-ZA" sz="1200" dirty="0">
                <a:latin typeface="Arial" panose="020B0604020202020204" pitchFamily="34" charset="0"/>
                <a:cs typeface="Arial" panose="020B0604020202020204" pitchFamily="34" charset="0"/>
              </a:rPr>
              <a:t>under spent by </a:t>
            </a:r>
            <a:r>
              <a:rPr lang="en-ZA" sz="1200" b="1" dirty="0">
                <a:latin typeface="Arial" panose="020B0604020202020204" pitchFamily="34" charset="0"/>
                <a:cs typeface="Arial" panose="020B0604020202020204" pitchFamily="34" charset="0"/>
              </a:rPr>
              <a:t>R1.4 million (4%)</a:t>
            </a:r>
            <a:r>
              <a:rPr lang="en-ZA" sz="1200" dirty="0">
                <a:latin typeface="Arial" panose="020B0604020202020204" pitchFamily="34" charset="0"/>
                <a:cs typeface="Arial" panose="020B0604020202020204" pitchFamily="34" charset="0"/>
              </a:rPr>
              <a:t> for the quarter due to vacant posts, as planned spending was R35.5 million and whilst actual expenditure was R34 million</a:t>
            </a:r>
            <a:r>
              <a:rPr lang="en-ZA" sz="1200" dirty="0">
                <a:solidFill>
                  <a:srgbClr val="FF0000"/>
                </a:solidFill>
                <a:latin typeface="Arial" panose="020B0604020202020204" pitchFamily="34" charset="0"/>
                <a:cs typeface="Arial" panose="020B0604020202020204" pitchFamily="34" charset="0"/>
              </a:rPr>
              <a:t>.</a:t>
            </a:r>
            <a:r>
              <a:rPr lang="en-ZA" sz="1200" b="1" dirty="0">
                <a:latin typeface="Arial" panose="020B0604020202020204" pitchFamily="34" charset="0"/>
                <a:cs typeface="Arial" panose="020B0604020202020204" pitchFamily="34" charset="0"/>
              </a:rPr>
              <a:t>  </a:t>
            </a:r>
          </a:p>
          <a:p>
            <a:pPr marL="355600" indent="-355600" algn="just">
              <a:buNone/>
            </a:pPr>
            <a:r>
              <a:rPr lang="en-US" sz="1200" dirty="0">
                <a:latin typeface="Arial" panose="020B0604020202020204" pitchFamily="34" charset="0"/>
                <a:cs typeface="Arial" panose="020B0604020202020204" pitchFamily="34" charset="0"/>
              </a:rPr>
              <a:t>	</a:t>
            </a:r>
            <a:endParaRPr lang="en-ZA" sz="1200" dirty="0">
              <a:latin typeface="Arial" panose="020B0604020202020204" pitchFamily="34" charset="0"/>
              <a:cs typeface="Arial" panose="020B0604020202020204" pitchFamily="34" charset="0"/>
            </a:endParaRPr>
          </a:p>
          <a:p>
            <a:pPr marL="355600" lvl="0" indent="-355600" algn="just">
              <a:buAutoNum type="arabicPeriod" startAt="2"/>
            </a:pPr>
            <a:r>
              <a:rPr lang="en-ZA" sz="1200" b="1" dirty="0">
                <a:latin typeface="Arial" panose="020B0604020202020204" pitchFamily="34" charset="0"/>
                <a:cs typeface="Arial" panose="020B0604020202020204" pitchFamily="34" charset="0"/>
              </a:rPr>
              <a:t>Goods and services </a:t>
            </a:r>
            <a:r>
              <a:rPr lang="en-ZA" sz="1200" dirty="0">
                <a:latin typeface="Arial" panose="020B0604020202020204" pitchFamily="34" charset="0"/>
                <a:cs typeface="Arial" panose="020B0604020202020204" pitchFamily="34" charset="0"/>
              </a:rPr>
              <a:t>over spent by </a:t>
            </a:r>
            <a:r>
              <a:rPr lang="en-ZA" sz="1200" b="1" dirty="0">
                <a:latin typeface="Arial" panose="020B0604020202020204" pitchFamily="34" charset="0"/>
                <a:cs typeface="Arial" panose="020B0604020202020204" pitchFamily="34" charset="0"/>
              </a:rPr>
              <a:t>R6.7 million (53.8%)</a:t>
            </a:r>
            <a:r>
              <a:rPr lang="en-ZA" sz="1200" dirty="0">
                <a:latin typeface="Arial" panose="020B0604020202020204" pitchFamily="34" charset="0"/>
                <a:cs typeface="Arial" panose="020B0604020202020204" pitchFamily="34" charset="0"/>
              </a:rPr>
              <a:t> for the quarter as planned spending was R12.5 million whilst actual expenditure was </a:t>
            </a:r>
            <a:r>
              <a:rPr lang="en-ZA" sz="1200" b="1" dirty="0">
                <a:latin typeface="Arial" panose="020B0604020202020204" pitchFamily="34" charset="0"/>
                <a:cs typeface="Arial" panose="020B0604020202020204" pitchFamily="34" charset="0"/>
              </a:rPr>
              <a:t>R19.2 million</a:t>
            </a:r>
            <a:r>
              <a:rPr lang="en-ZA" sz="1200" dirty="0">
                <a:latin typeface="Arial" panose="020B0604020202020204" pitchFamily="34" charset="0"/>
                <a:cs typeface="Arial" panose="020B0604020202020204" pitchFamily="34" charset="0"/>
              </a:rPr>
              <a:t>. </a:t>
            </a:r>
          </a:p>
          <a:p>
            <a:pPr marL="722313" lvl="1" indent="-366713" algn="just">
              <a:buFont typeface="Wingdings" panose="05000000000000000000" pitchFamily="2" charset="2"/>
              <a:buChar char="q"/>
            </a:pPr>
            <a:r>
              <a:rPr lang="en-ZA" sz="1200" i="1" dirty="0">
                <a:latin typeface="Arial" panose="020B0604020202020204" pitchFamily="34" charset="0"/>
                <a:cs typeface="Arial" panose="020B0604020202020204" pitchFamily="34" charset="0"/>
              </a:rPr>
              <a:t>Over expenditure occurred largely occurred on ICD related activities such as catering (R1.4 million) and contractors (R1.4 million), operating leases (R3.2 million) due higher than anticipated accommodation costs, as well as consultants (R2.7 million) due to expenditure associated to the DEMO Africa event.</a:t>
            </a:r>
          </a:p>
          <a:p>
            <a:pPr marL="355600" lvl="0" indent="-355600" algn="just">
              <a:buNone/>
            </a:pPr>
            <a:r>
              <a:rPr lang="en-ZA" sz="1200" dirty="0">
                <a:latin typeface="Arial" panose="020B0604020202020204" pitchFamily="34" charset="0"/>
                <a:cs typeface="Arial" panose="020B0604020202020204" pitchFamily="34" charset="0"/>
              </a:rPr>
              <a:t>	</a:t>
            </a:r>
          </a:p>
          <a:p>
            <a:pPr marL="355600" lvl="0" indent="-355600" algn="just">
              <a:buAutoNum type="arabicPeriod" startAt="3"/>
              <a:tabLst>
                <a:tab pos="452438" algn="l"/>
              </a:tabLst>
            </a:pPr>
            <a:r>
              <a:rPr lang="en-ZA" sz="1200" b="1" dirty="0">
                <a:latin typeface="Arial" panose="020B0604020202020204" pitchFamily="34" charset="0"/>
                <a:cs typeface="Arial" panose="020B0604020202020204" pitchFamily="34" charset="0"/>
              </a:rPr>
              <a:t>Capital asset </a:t>
            </a:r>
            <a:r>
              <a:rPr lang="en-ZA" sz="1200" dirty="0">
                <a:latin typeface="Arial" panose="020B0604020202020204" pitchFamily="34" charset="0"/>
                <a:cs typeface="Arial" panose="020B0604020202020204" pitchFamily="34" charset="0"/>
              </a:rPr>
              <a:t>under spent by </a:t>
            </a:r>
            <a:r>
              <a:rPr lang="en-ZA" sz="1200" b="1" dirty="0">
                <a:latin typeface="Arial" panose="020B0604020202020204" pitchFamily="34" charset="0"/>
                <a:cs typeface="Arial" panose="020B0604020202020204" pitchFamily="34" charset="0"/>
              </a:rPr>
              <a:t>R1.4 million (39.1%) </a:t>
            </a:r>
            <a:r>
              <a:rPr lang="en-ZA" sz="1200" dirty="0">
                <a:latin typeface="Arial" panose="020B0604020202020204" pitchFamily="34" charset="0"/>
                <a:cs typeface="Arial" panose="020B0604020202020204" pitchFamily="34" charset="0"/>
              </a:rPr>
              <a:t>or the quarter due to vehicles projected for Q4 delivered and paid for in December 2017, planned spending was R3.6 million whilst actual expenditure was R2.2 million</a:t>
            </a:r>
          </a:p>
          <a:p>
            <a:pPr marL="722313" lvl="1" indent="-366713" algn="just">
              <a:buFont typeface="Wingdings" panose="05000000000000000000" pitchFamily="2" charset="2"/>
              <a:buChar char="q"/>
              <a:tabLst>
                <a:tab pos="452438" algn="l"/>
              </a:tabLst>
            </a:pPr>
            <a:r>
              <a:rPr lang="en-GB" sz="1200" i="1" dirty="0">
                <a:latin typeface="Arial" panose="020B0604020202020204" pitchFamily="34" charset="0"/>
                <a:cs typeface="Arial" panose="020B0604020202020204" pitchFamily="34" charset="0"/>
              </a:rPr>
              <a:t>The cost drivers was Ministerial vehicles (R1.8 million), finance leased photocopy machines and cell phones (R1.3 million), software and licences (R1.5 million) and paid for the procurement of Desktops and Laptops, office equipment and audio visual equipment (R1.6 million).</a:t>
            </a:r>
          </a:p>
          <a:p>
            <a:pPr marL="355600" lvl="0" indent="-355600" algn="just">
              <a:buAutoNum type="arabicPeriod" startAt="3"/>
              <a:tabLst>
                <a:tab pos="452438" algn="l"/>
              </a:tabLst>
            </a:pPr>
            <a:endParaRPr lang="en-ZA" sz="1200" i="1" dirty="0">
              <a:latin typeface="Arial" panose="020B0604020202020204" pitchFamily="34" charset="0"/>
              <a:cs typeface="Arial" panose="020B0604020202020204" pitchFamily="34" charset="0"/>
            </a:endParaRPr>
          </a:p>
          <a:p>
            <a:pPr marL="355600" lvl="0" indent="-355600" algn="just">
              <a:buAutoNum type="arabicPeriod" startAt="3"/>
              <a:tabLst>
                <a:tab pos="452438" algn="l"/>
              </a:tabLst>
            </a:pPr>
            <a:r>
              <a:rPr lang="en-ZA" sz="1200" b="1" dirty="0">
                <a:latin typeface="Arial" panose="020B0604020202020204" pitchFamily="34" charset="0"/>
                <a:cs typeface="Arial" panose="020B0604020202020204" pitchFamily="34" charset="0"/>
              </a:rPr>
              <a:t>Transfer payments – </a:t>
            </a:r>
            <a:r>
              <a:rPr lang="en-ZA" sz="1200" dirty="0">
                <a:latin typeface="Arial" panose="020B0604020202020204" pitchFamily="34" charset="0"/>
                <a:cs typeface="Arial" panose="020B0604020202020204" pitchFamily="34" charset="0"/>
              </a:rPr>
              <a:t>under spent by </a:t>
            </a:r>
            <a:r>
              <a:rPr lang="en-ZA" sz="1200" b="1" dirty="0">
                <a:latin typeface="Arial" panose="020B0604020202020204" pitchFamily="34" charset="0"/>
                <a:cs typeface="Arial" panose="020B0604020202020204" pitchFamily="34" charset="0"/>
              </a:rPr>
              <a:t>R16.6 million (5.2%)</a:t>
            </a:r>
            <a:r>
              <a:rPr lang="en-ZA" sz="1200" dirty="0">
                <a:latin typeface="Arial" panose="020B0604020202020204" pitchFamily="34" charset="0"/>
                <a:cs typeface="Arial" panose="020B0604020202020204" pitchFamily="34" charset="0"/>
              </a:rPr>
              <a:t> as planned spending for the quarter was R317.9 million whilst actual expenditure was R301.3 million.</a:t>
            </a:r>
          </a:p>
          <a:p>
            <a:pPr marL="722313" lvl="0" indent="-366713" algn="just">
              <a:buFont typeface="Wingdings" panose="05000000000000000000" pitchFamily="2" charset="2"/>
              <a:buChar char="q"/>
              <a:tabLst>
                <a:tab pos="452438" algn="l"/>
              </a:tabLst>
            </a:pPr>
            <a:r>
              <a:rPr lang="en-US" sz="1200" b="1" i="1" dirty="0">
                <a:latin typeface="Arial" panose="020B0604020202020204" pitchFamily="34" charset="0"/>
                <a:cs typeface="Arial" panose="020B0604020202020204" pitchFamily="34" charset="0"/>
              </a:rPr>
              <a:t>Shared Economic Infrastructure Funding  </a:t>
            </a:r>
            <a:r>
              <a:rPr lang="en-US" sz="1200" i="1" dirty="0">
                <a:latin typeface="Arial" panose="020B0604020202020204" pitchFamily="34" charset="0"/>
                <a:cs typeface="Arial" panose="020B0604020202020204" pitchFamily="34" charset="0"/>
              </a:rPr>
              <a:t>under spent by R3.9 million (17.5%) for the quarter as planned spending was R22.3 million whilst actual spending was R18.4 million (84.5%)</a:t>
            </a:r>
            <a:endParaRPr lang="en-ZA" sz="1200" i="1" dirty="0">
              <a:latin typeface="Arial" panose="020B0604020202020204" pitchFamily="34" charset="0"/>
              <a:cs typeface="Arial" panose="020B0604020202020204" pitchFamily="34" charset="0"/>
            </a:endParaRPr>
          </a:p>
          <a:p>
            <a:pPr marL="722313" lvl="0" indent="-366713" algn="just">
              <a:buFont typeface="Wingdings" panose="05000000000000000000" pitchFamily="2" charset="2"/>
              <a:buChar char="q"/>
              <a:tabLst>
                <a:tab pos="452438" algn="l"/>
              </a:tabLst>
            </a:pPr>
            <a:r>
              <a:rPr lang="en-GB" sz="1200" b="1" i="1" dirty="0">
                <a:latin typeface="Arial" panose="020B0604020202020204" pitchFamily="34" charset="0"/>
                <a:cs typeface="Arial" panose="020B0604020202020204" pitchFamily="34" charset="0"/>
              </a:rPr>
              <a:t>Cooperatives Incentives Scheme  </a:t>
            </a:r>
            <a:r>
              <a:rPr lang="en-GB" sz="1200" i="1" dirty="0">
                <a:latin typeface="Arial" panose="020B0604020202020204" pitchFamily="34" charset="0"/>
                <a:cs typeface="Arial" panose="020B0604020202020204" pitchFamily="34" charset="0"/>
              </a:rPr>
              <a:t>under spent by R1.5 million (4.9%) for the quarter as planned spending was R30.7 million whilst actual spending was R29.2 million (95.1%</a:t>
            </a:r>
            <a:endParaRPr lang="en-ZA" sz="1200" i="1" dirty="0">
              <a:latin typeface="Arial" panose="020B0604020202020204" pitchFamily="34" charset="0"/>
              <a:cs typeface="Arial" panose="020B0604020202020204" pitchFamily="34" charset="0"/>
            </a:endParaRPr>
          </a:p>
          <a:p>
            <a:pPr marL="722313" indent="-366713" algn="just">
              <a:buFont typeface="Wingdings" panose="05000000000000000000" pitchFamily="2" charset="2"/>
              <a:buChar char="q"/>
              <a:tabLst>
                <a:tab pos="452438" algn="l"/>
              </a:tabLst>
            </a:pPr>
            <a:r>
              <a:rPr lang="en-GB" sz="1200" b="1" i="1" dirty="0">
                <a:latin typeface="Arial" panose="020B0604020202020204" pitchFamily="34" charset="0"/>
                <a:cs typeface="Arial" panose="020B0604020202020204" pitchFamily="34" charset="0"/>
              </a:rPr>
              <a:t>Enterprise Incubation Programme </a:t>
            </a:r>
            <a:r>
              <a:rPr lang="en-GB" sz="1200" i="1" dirty="0">
                <a:latin typeface="Arial" panose="020B0604020202020204" pitchFamily="34" charset="0"/>
                <a:cs typeface="Arial" panose="020B0604020202020204" pitchFamily="34" charset="0"/>
              </a:rPr>
              <a:t>Overspent by R7.4 million </a:t>
            </a:r>
            <a:r>
              <a:rPr lang="en-GB" sz="1200" i="1" dirty="0">
                <a:solidFill>
                  <a:srgbClr val="FF0000"/>
                </a:solidFill>
                <a:latin typeface="Arial" panose="020B0604020202020204" pitchFamily="34" charset="0"/>
                <a:cs typeface="Arial" panose="020B0604020202020204" pitchFamily="34" charset="0"/>
              </a:rPr>
              <a:t>(-24.9%) </a:t>
            </a:r>
            <a:r>
              <a:rPr lang="en-GB" sz="1200" i="1" dirty="0">
                <a:latin typeface="Arial" panose="020B0604020202020204" pitchFamily="34" charset="0"/>
                <a:cs typeface="Arial" panose="020B0604020202020204" pitchFamily="34" charset="0"/>
              </a:rPr>
              <a:t>as planned spending for the quarter was R30.1 million whilst actual expenditure was R37.6 million (124.9%).</a:t>
            </a:r>
          </a:p>
          <a:p>
            <a:pPr marL="722313" lvl="0" indent="-366713" algn="just">
              <a:buFont typeface="Wingdings" panose="05000000000000000000" pitchFamily="2" charset="2"/>
              <a:buChar char="q"/>
              <a:tabLst>
                <a:tab pos="452438" algn="l"/>
              </a:tabLst>
            </a:pPr>
            <a:r>
              <a:rPr lang="en-GB" sz="1200" b="1" i="1" dirty="0">
                <a:latin typeface="Arial" panose="020B0604020202020204" pitchFamily="34" charset="0"/>
                <a:cs typeface="Arial" panose="020B0604020202020204" pitchFamily="34" charset="0"/>
              </a:rPr>
              <a:t>Black Business Support Development Programme </a:t>
            </a:r>
            <a:r>
              <a:rPr lang="en-GB" sz="1200" i="1" dirty="0">
                <a:latin typeface="Arial" panose="020B0604020202020204" pitchFamily="34" charset="0"/>
                <a:cs typeface="Arial" panose="020B0604020202020204" pitchFamily="34" charset="0"/>
              </a:rPr>
              <a:t>under spent by R18.7 million (41.7%) as planned spending for the quarter was R44.8 million whilst actual expenditure was R26 million (58.3%).  The R18.7 million could not be disbursed as BBSDP disbursements for the first three (3) quarters had exceeded the cash flow projected for the period by R18.7 million.</a:t>
            </a:r>
            <a:endParaRPr lang="en-US" sz="1200" i="1" dirty="0">
              <a:latin typeface="Arial" panose="020B0604020202020204" pitchFamily="34" charset="0"/>
              <a:cs typeface="Arial" panose="020B0604020202020204" pitchFamily="34" charset="0"/>
            </a:endParaRPr>
          </a:p>
          <a:p>
            <a:pPr marL="0" indent="0">
              <a:buNone/>
            </a:pPr>
            <a:endParaRPr lang="en-US" sz="1200" dirty="0">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0" y="0"/>
            <a:ext cx="9133114" cy="1143000"/>
          </a:xfrm>
          <a:solidFill>
            <a:schemeClr val="accent3">
              <a:lumMod val="60000"/>
              <a:lumOff val="40000"/>
            </a:schemeClr>
          </a:solidFill>
          <a:effectLst>
            <a:outerShdw blurRad="50800" dist="50800" dir="5400000" algn="ctr" rotWithShape="0">
              <a:schemeClr val="accent6"/>
            </a:outerShdw>
          </a:effectLst>
          <a:scene3d>
            <a:camera prst="orthographicFront"/>
            <a:lightRig rig="threePt" dir="t"/>
          </a:scene3d>
          <a:sp3d>
            <a:bevelT/>
          </a:sp3d>
        </p:spPr>
        <p:txBody>
          <a:bodyPr>
            <a:noAutofit/>
          </a:bodyPr>
          <a:lstStyle/>
          <a:p>
            <a:pPr algn="r"/>
            <a:r>
              <a:rPr lang="en-ZA" sz="3600" cap="small" dirty="0">
                <a:latin typeface="Arial" panose="020B0604020202020204" pitchFamily="34" charset="0"/>
                <a:cs typeface="Arial" panose="020B0604020202020204" pitchFamily="34" charset="0"/>
              </a:rPr>
              <a:t>Q4 2017/18: Overall Reasons For Variance</a:t>
            </a:r>
            <a:endParaRPr lang="en-US" sz="3600" cap="small" dirty="0">
              <a:latin typeface="Arial" panose="020B0604020202020204" pitchFamily="34" charset="0"/>
              <a:cs typeface="Arial" panose="020B0604020202020204" pitchFamily="34" charset="0"/>
            </a:endParaRPr>
          </a:p>
        </p:txBody>
      </p:sp>
      <p:pic>
        <p:nvPicPr>
          <p:cNvPr id="5" name="Picture 4"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77002" y="6496050"/>
            <a:ext cx="1241659" cy="340179"/>
          </a:xfrm>
          <a:prstGeom prst="rect">
            <a:avLst/>
          </a:prstGeom>
          <a:noFill/>
          <a:ln>
            <a:noFill/>
          </a:ln>
        </p:spPr>
      </p:pic>
      <p:sp>
        <p:nvSpPr>
          <p:cNvPr id="6" name="Slide Number Placeholder 5"/>
          <p:cNvSpPr>
            <a:spLocks noGrp="1"/>
          </p:cNvSpPr>
          <p:nvPr>
            <p:ph type="sldNum" sz="quarter" idx="12"/>
          </p:nvPr>
        </p:nvSpPr>
        <p:spPr>
          <a:xfrm>
            <a:off x="8153400" y="6467147"/>
            <a:ext cx="609600" cy="365125"/>
          </a:xfrm>
        </p:spPr>
        <p:txBody>
          <a:bodyPr/>
          <a:lstStyle/>
          <a:p>
            <a:fld id="{09B92D72-FD1F-4644-BBBA-22A65A700C67}" type="slidenum">
              <a:rPr lang="en-US" sz="1400" b="1" smtClean="0">
                <a:solidFill>
                  <a:prstClr val="black">
                    <a:tint val="75000"/>
                  </a:prstClr>
                </a:solidFill>
                <a:latin typeface="Arial" panose="020B0604020202020204" pitchFamily="34" charset="0"/>
                <a:cs typeface="Arial" panose="020B0604020202020204" pitchFamily="34" charset="0"/>
              </a:rPr>
              <a:pPr/>
              <a:t>24</a:t>
            </a:fld>
            <a:endParaRPr lang="en-US" sz="1400" b="1" dirty="0">
              <a:solidFill>
                <a:prstClr val="black">
                  <a:tint val="7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8496403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95400"/>
            <a:ext cx="8534400" cy="4914900"/>
          </a:xfrm>
        </p:spPr>
        <p:txBody>
          <a:bodyPr>
            <a:normAutofit/>
          </a:bodyPr>
          <a:lstStyle/>
          <a:p>
            <a:pPr algn="just"/>
            <a:r>
              <a:rPr lang="en-ZA" sz="2800" dirty="0">
                <a:latin typeface="Arial" panose="020B0604020202020204" pitchFamily="34" charset="0"/>
                <a:cs typeface="Arial" panose="020B0604020202020204" pitchFamily="34" charset="0"/>
              </a:rPr>
              <a:t>The year to date projections amounted to R1.476 billion whilst actual expenditure amounted to R1.459 billion resulting in a variance of </a:t>
            </a:r>
            <a:r>
              <a:rPr lang="en-ZA" sz="2800" b="1" dirty="0">
                <a:latin typeface="Arial" panose="020B0604020202020204" pitchFamily="34" charset="0"/>
                <a:cs typeface="Arial" panose="020B0604020202020204" pitchFamily="34" charset="0"/>
              </a:rPr>
              <a:t>R16.2  million (1.1%)</a:t>
            </a:r>
            <a:r>
              <a:rPr lang="en-ZA" sz="2800" dirty="0">
                <a:latin typeface="Arial" panose="020B0604020202020204" pitchFamily="34" charset="0"/>
                <a:cs typeface="Arial" panose="020B0604020202020204" pitchFamily="34" charset="0"/>
              </a:rPr>
              <a:t> </a:t>
            </a:r>
          </a:p>
          <a:p>
            <a:pPr algn="just"/>
            <a:endParaRPr lang="en-ZA" sz="2800" dirty="0">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0" y="0"/>
            <a:ext cx="9133114" cy="1037771"/>
          </a:xfrm>
          <a:solidFill>
            <a:schemeClr val="accent3">
              <a:lumMod val="60000"/>
              <a:lumOff val="40000"/>
            </a:schemeClr>
          </a:solidFill>
          <a:effectLst>
            <a:outerShdw blurRad="50800" dist="50800" dir="5400000" algn="ctr" rotWithShape="0">
              <a:schemeClr val="accent6"/>
            </a:outerShdw>
          </a:effectLst>
        </p:spPr>
        <p:txBody>
          <a:bodyPr>
            <a:noAutofit/>
          </a:bodyPr>
          <a:lstStyle/>
          <a:p>
            <a:pPr algn="r"/>
            <a:r>
              <a:rPr lang="en-ZA" sz="3600" cap="small" dirty="0">
                <a:latin typeface="Arial" panose="020B0604020202020204" pitchFamily="34" charset="0"/>
                <a:cs typeface="Arial" panose="020B0604020202020204" pitchFamily="34" charset="0"/>
              </a:rPr>
              <a:t> </a:t>
            </a:r>
            <a:br>
              <a:rPr lang="en-ZA" sz="3600" cap="small" dirty="0">
                <a:latin typeface="Arial" panose="020B0604020202020204" pitchFamily="34" charset="0"/>
                <a:cs typeface="Arial" panose="020B0604020202020204" pitchFamily="34" charset="0"/>
              </a:rPr>
            </a:br>
            <a:r>
              <a:rPr lang="en-ZA" sz="3600" cap="small" dirty="0">
                <a:latin typeface="Arial" panose="020B0604020202020204" pitchFamily="34" charset="0"/>
                <a:cs typeface="Arial" panose="020B0604020202020204" pitchFamily="34" charset="0"/>
              </a:rPr>
              <a:t>YTD: Overall Expenditure</a:t>
            </a:r>
            <a:endParaRPr lang="en-US" sz="3600" cap="small"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09B92D72-FD1F-4644-BBBA-22A65A700C67}" type="slidenum">
              <a:rPr lang="en-US" sz="1400" b="1" smtClean="0">
                <a:solidFill>
                  <a:prstClr val="black">
                    <a:tint val="75000"/>
                  </a:prstClr>
                </a:solidFill>
                <a:latin typeface="Arial" panose="020B0604020202020204" pitchFamily="34" charset="0"/>
                <a:cs typeface="Arial" panose="020B0604020202020204" pitchFamily="34" charset="0"/>
              </a:rPr>
              <a:pPr/>
              <a:t>25</a:t>
            </a:fld>
            <a:endParaRPr lang="en-US" sz="1400" b="1" dirty="0">
              <a:solidFill>
                <a:prstClr val="black">
                  <a:tint val="75000"/>
                </a:prstClr>
              </a:solidFill>
              <a:latin typeface="Arial" panose="020B0604020202020204" pitchFamily="34" charset="0"/>
              <a:cs typeface="Arial" panose="020B0604020202020204" pitchFamily="34" charset="0"/>
            </a:endParaRPr>
          </a:p>
        </p:txBody>
      </p:sp>
      <p:pic>
        <p:nvPicPr>
          <p:cNvPr id="7" name="Picture 6"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0" y="6210300"/>
            <a:ext cx="1752600" cy="625929"/>
          </a:xfrm>
          <a:prstGeom prst="rect">
            <a:avLst/>
          </a:prstGeom>
          <a:noFill/>
          <a:ln>
            <a:noFill/>
          </a:ln>
        </p:spPr>
      </p:pic>
    </p:spTree>
    <p:extLst>
      <p:ext uri="{BB962C8B-B14F-4D97-AF65-F5344CB8AC3E}">
        <p14:creationId xmlns:p14="http://schemas.microsoft.com/office/powerpoint/2010/main" xmlns="" val="35250677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33114" cy="1037771"/>
          </a:xfrm>
          <a:solidFill>
            <a:schemeClr val="accent3">
              <a:lumMod val="60000"/>
              <a:lumOff val="40000"/>
            </a:schemeClr>
          </a:solidFill>
          <a:effectLst>
            <a:outerShdw blurRad="50800" dist="50800" dir="5400000" algn="ctr" rotWithShape="0">
              <a:schemeClr val="accent6"/>
            </a:outerShdw>
          </a:effectLst>
        </p:spPr>
        <p:txBody>
          <a:bodyPr>
            <a:noAutofit/>
          </a:bodyPr>
          <a:lstStyle/>
          <a:p>
            <a:pPr algn="r"/>
            <a:r>
              <a:rPr lang="en-ZA" cap="small" dirty="0">
                <a:latin typeface="Arial" panose="020B0604020202020204" pitchFamily="34" charset="0"/>
                <a:cs typeface="Arial" panose="020B0604020202020204" pitchFamily="34" charset="0"/>
              </a:rPr>
              <a:t>      </a:t>
            </a:r>
            <a:r>
              <a:rPr lang="en-ZA" sz="4000" cap="small" dirty="0">
                <a:latin typeface="Arial" panose="020B0604020202020204" pitchFamily="34" charset="0"/>
                <a:cs typeface="Arial" panose="020B0604020202020204" pitchFamily="34" charset="0"/>
              </a:rPr>
              <a:t>YTD 2017/18: Expenditure</a:t>
            </a:r>
            <a:endParaRPr lang="en-US" sz="4000" cap="small" dirty="0">
              <a:latin typeface="Arial" panose="020B0604020202020204" pitchFamily="34" charset="0"/>
              <a:cs typeface="Arial" panose="020B0604020202020204" pitchFamily="34" charset="0"/>
            </a:endParaRPr>
          </a:p>
        </p:txBody>
      </p:sp>
      <p:pic>
        <p:nvPicPr>
          <p:cNvPr id="5" name="Picture 4"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0" y="6210300"/>
            <a:ext cx="1752600" cy="625929"/>
          </a:xfrm>
          <a:prstGeom prst="rect">
            <a:avLst/>
          </a:prstGeom>
          <a:noFill/>
          <a:ln>
            <a:noFill/>
          </a:ln>
        </p:spPr>
      </p:pic>
      <p:sp>
        <p:nvSpPr>
          <p:cNvPr id="6" name="Slide Number Placeholder 5"/>
          <p:cNvSpPr>
            <a:spLocks noGrp="1"/>
          </p:cNvSpPr>
          <p:nvPr>
            <p:ph type="sldNum" sz="quarter" idx="12"/>
          </p:nvPr>
        </p:nvSpPr>
        <p:spPr/>
        <p:txBody>
          <a:bodyPr/>
          <a:lstStyle/>
          <a:p>
            <a:fld id="{09B92D72-FD1F-4644-BBBA-22A65A700C67}" type="slidenum">
              <a:rPr lang="en-US" sz="1400" b="1" smtClean="0">
                <a:solidFill>
                  <a:prstClr val="black">
                    <a:tint val="75000"/>
                  </a:prstClr>
                </a:solidFill>
                <a:latin typeface="Arial" panose="020B0604020202020204" pitchFamily="34" charset="0"/>
                <a:cs typeface="Arial" panose="020B0604020202020204" pitchFamily="34" charset="0"/>
              </a:rPr>
              <a:pPr/>
              <a:t>26</a:t>
            </a:fld>
            <a:endParaRPr lang="en-US" sz="1400" b="1" dirty="0">
              <a:solidFill>
                <a:prstClr val="black">
                  <a:tint val="75000"/>
                </a:prstClr>
              </a:solidFill>
              <a:latin typeface="Arial" panose="020B0604020202020204" pitchFamily="34" charset="0"/>
              <a:cs typeface="Arial" panose="020B0604020202020204" pitchFamily="34" charset="0"/>
            </a:endParaRPr>
          </a:p>
        </p:txBody>
      </p:sp>
      <p:graphicFrame>
        <p:nvGraphicFramePr>
          <p:cNvPr id="7" name="Chart 6"/>
          <p:cNvGraphicFramePr>
            <a:graphicFrameLocks/>
          </p:cNvGraphicFramePr>
          <p:nvPr>
            <p:extLst/>
          </p:nvPr>
        </p:nvGraphicFramePr>
        <p:xfrm>
          <a:off x="0" y="1135780"/>
          <a:ext cx="9009246" cy="50745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7089100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85850"/>
            <a:ext cx="9133114" cy="5437414"/>
          </a:xfrm>
          <a:solidFill>
            <a:schemeClr val="accent3">
              <a:lumMod val="60000"/>
              <a:lumOff val="40000"/>
            </a:schemeClr>
          </a:solidFill>
          <a:scene3d>
            <a:camera prst="orthographicFront"/>
            <a:lightRig rig="threePt" dir="t"/>
          </a:scene3d>
          <a:sp3d>
            <a:bevelB/>
          </a:sp3d>
        </p:spPr>
        <p:txBody>
          <a:bodyPr>
            <a:normAutofit/>
          </a:bodyPr>
          <a:lstStyle/>
          <a:p>
            <a:pPr marL="0" indent="0">
              <a:buNone/>
            </a:pPr>
            <a:endParaRPr lang="en-US" cap="small" dirty="0">
              <a:latin typeface="Arial" panose="020B0604020202020204" pitchFamily="34" charset="0"/>
              <a:cs typeface="Arial" panose="020B0604020202020204" pitchFamily="34" charset="0"/>
            </a:endParaRPr>
          </a:p>
          <a:p>
            <a:pPr marL="514350" indent="-514350">
              <a:buFont typeface="+mj-lt"/>
              <a:buAutoNum type="arabicPeriod"/>
            </a:pPr>
            <a:endParaRPr lang="en-US" dirty="0">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0" y="-57150"/>
            <a:ext cx="9133114" cy="1143000"/>
          </a:xfrm>
          <a:solidFill>
            <a:schemeClr val="accent3">
              <a:lumMod val="60000"/>
              <a:lumOff val="40000"/>
            </a:schemeClr>
          </a:solidFill>
          <a:effectLst>
            <a:outerShdw blurRad="50800" dist="50800" dir="5400000" algn="ctr" rotWithShape="0">
              <a:schemeClr val="accent6"/>
            </a:outerShdw>
          </a:effectLst>
          <a:scene3d>
            <a:camera prst="orthographicFront"/>
            <a:lightRig rig="threePt" dir="t"/>
          </a:scene3d>
          <a:sp3d>
            <a:bevelT w="114300" prst="artDeco"/>
          </a:sp3d>
        </p:spPr>
        <p:txBody>
          <a:bodyPr>
            <a:normAutofit/>
          </a:bodyPr>
          <a:lstStyle/>
          <a:p>
            <a:pPr algn="r"/>
            <a:r>
              <a:rPr lang="en-ZA" sz="3600" cap="small" dirty="0">
                <a:latin typeface="Arial" panose="020B0604020202020204" pitchFamily="34" charset="0"/>
                <a:cs typeface="Arial" panose="020B0604020202020204" pitchFamily="34" charset="0"/>
              </a:rPr>
              <a:t>YTD: Overall Expenditure</a:t>
            </a:r>
            <a:endParaRPr lang="en-US" sz="3600" cap="small" dirty="0">
              <a:latin typeface="Arial" panose="020B0604020202020204" pitchFamily="34" charset="0"/>
              <a:cs typeface="Arial" panose="020B0604020202020204" pitchFamily="34" charset="0"/>
            </a:endParaRPr>
          </a:p>
        </p:txBody>
      </p:sp>
      <p:pic>
        <p:nvPicPr>
          <p:cNvPr id="5" name="Picture 4"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0" y="6210300"/>
            <a:ext cx="1752600" cy="625929"/>
          </a:xfrm>
          <a:prstGeom prst="rect">
            <a:avLst/>
          </a:prstGeom>
          <a:noFill/>
          <a:ln>
            <a:noFill/>
          </a:ln>
        </p:spPr>
      </p:pic>
      <p:sp>
        <p:nvSpPr>
          <p:cNvPr id="6" name="Slide Number Placeholder 5"/>
          <p:cNvSpPr>
            <a:spLocks noGrp="1"/>
          </p:cNvSpPr>
          <p:nvPr>
            <p:ph type="sldNum" sz="quarter" idx="12"/>
          </p:nvPr>
        </p:nvSpPr>
        <p:spPr>
          <a:xfrm>
            <a:off x="6629400" y="6468281"/>
            <a:ext cx="2133600" cy="365125"/>
          </a:xfrm>
        </p:spPr>
        <p:txBody>
          <a:bodyPr/>
          <a:lstStyle/>
          <a:p>
            <a:fld id="{09B92D72-FD1F-4644-BBBA-22A65A700C67}" type="slidenum">
              <a:rPr lang="en-US" sz="1400" b="1" smtClean="0">
                <a:solidFill>
                  <a:prstClr val="black">
                    <a:tint val="75000"/>
                  </a:prstClr>
                </a:solidFill>
                <a:latin typeface="Arial" panose="020B0604020202020204" pitchFamily="34" charset="0"/>
                <a:cs typeface="Arial" panose="020B0604020202020204" pitchFamily="34" charset="0"/>
              </a:rPr>
              <a:pPr/>
              <a:t>27</a:t>
            </a:fld>
            <a:endParaRPr lang="en-US" sz="1400" b="1" dirty="0">
              <a:solidFill>
                <a:prstClr val="black">
                  <a:tint val="75000"/>
                </a:prstClr>
              </a:solidFill>
              <a:latin typeface="Arial" panose="020B0604020202020204" pitchFamily="34" charset="0"/>
              <a:cs typeface="Arial" panose="020B0604020202020204" pitchFamily="34" charset="0"/>
            </a:endParaRPr>
          </a:p>
        </p:txBody>
      </p:sp>
      <p:graphicFrame>
        <p:nvGraphicFramePr>
          <p:cNvPr id="7" name="Chart 6"/>
          <p:cNvGraphicFramePr>
            <a:graphicFrameLocks/>
          </p:cNvGraphicFramePr>
          <p:nvPr>
            <p:extLst/>
          </p:nvPr>
        </p:nvGraphicFramePr>
        <p:xfrm>
          <a:off x="98323" y="1238865"/>
          <a:ext cx="8947353"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42142250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8757" y="1219200"/>
            <a:ext cx="8624237" cy="5276850"/>
          </a:xfrm>
        </p:spPr>
        <p:txBody>
          <a:bodyPr>
            <a:noAutofit/>
          </a:bodyPr>
          <a:lstStyle/>
          <a:p>
            <a:pPr marL="355600" indent="-355600" algn="just">
              <a:buFont typeface="Arial" pitchFamily="34" charset="0"/>
              <a:buAutoNum type="arabicPeriod"/>
            </a:pPr>
            <a:r>
              <a:rPr lang="en-ZA" sz="1200" b="1" dirty="0">
                <a:latin typeface="Arial" panose="020B0604020202020204" pitchFamily="34" charset="0"/>
                <a:cs typeface="Arial" panose="020B0604020202020204" pitchFamily="34" charset="0"/>
              </a:rPr>
              <a:t>Compensation of Employees </a:t>
            </a:r>
            <a:r>
              <a:rPr lang="en-ZA" sz="1200" dirty="0">
                <a:latin typeface="Arial" panose="020B0604020202020204" pitchFamily="34" charset="0"/>
                <a:cs typeface="Arial" panose="020B0604020202020204" pitchFamily="34" charset="0"/>
              </a:rPr>
              <a:t>under spent by</a:t>
            </a:r>
            <a:r>
              <a:rPr lang="en-US" sz="120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R3.4 million (2.6%) </a:t>
            </a:r>
            <a:r>
              <a:rPr lang="en-US" sz="1200" dirty="0">
                <a:latin typeface="Arial" panose="020B0604020202020204" pitchFamily="34" charset="0"/>
                <a:cs typeface="Arial" panose="020B0604020202020204" pitchFamily="34" charset="0"/>
              </a:rPr>
              <a:t>as planned spending was R132.5 million whilst actual expenditure amounted to </a:t>
            </a:r>
            <a:r>
              <a:rPr lang="en-US" sz="1200" b="1" dirty="0">
                <a:latin typeface="Arial" panose="020B0604020202020204" pitchFamily="34" charset="0"/>
                <a:cs typeface="Arial" panose="020B0604020202020204" pitchFamily="34" charset="0"/>
              </a:rPr>
              <a:t>R129 million (97.4%)</a:t>
            </a:r>
            <a:r>
              <a:rPr lang="en-US" sz="1200" dirty="0">
                <a:latin typeface="Arial" panose="020B0604020202020204" pitchFamily="34" charset="0"/>
                <a:cs typeface="Arial" panose="020B0604020202020204" pitchFamily="34" charset="0"/>
              </a:rPr>
              <a:t>. </a:t>
            </a:r>
            <a:r>
              <a:rPr lang="en-ZA" sz="1200" dirty="0">
                <a:latin typeface="Arial" panose="020B0604020202020204" pitchFamily="34" charset="0"/>
                <a:cs typeface="Arial" panose="020B0604020202020204" pitchFamily="34" charset="0"/>
              </a:rPr>
              <a:t>Vacant posts percentage as at 31 March 2018 was 11.9%</a:t>
            </a:r>
            <a:r>
              <a:rPr lang="en-ZA" sz="1200" b="1" dirty="0">
                <a:latin typeface="Arial" panose="020B0604020202020204" pitchFamily="34" charset="0"/>
                <a:cs typeface="Arial" panose="020B0604020202020204" pitchFamily="34" charset="0"/>
              </a:rPr>
              <a:t>  </a:t>
            </a:r>
          </a:p>
          <a:p>
            <a:pPr marL="355600" indent="-355600" algn="just">
              <a:buFont typeface="Arial" pitchFamily="34" charset="0"/>
              <a:buAutoNum type="arabicPeriod"/>
            </a:pPr>
            <a:endParaRPr lang="en-ZA" sz="1200" b="1" dirty="0">
              <a:latin typeface="Arial" panose="020B0604020202020204" pitchFamily="34" charset="0"/>
              <a:cs typeface="Arial" panose="020B0604020202020204" pitchFamily="34" charset="0"/>
            </a:endParaRPr>
          </a:p>
          <a:p>
            <a:pPr marL="355600" indent="-355600" algn="just">
              <a:buFont typeface="Arial" pitchFamily="34" charset="0"/>
              <a:buAutoNum type="arabicPeriod"/>
            </a:pPr>
            <a:r>
              <a:rPr lang="en-ZA" sz="1200" b="1" dirty="0">
                <a:latin typeface="Arial" panose="020B0604020202020204" pitchFamily="34" charset="0"/>
                <a:cs typeface="Arial" panose="020B0604020202020204" pitchFamily="34" charset="0"/>
              </a:rPr>
              <a:t>Goods and services </a:t>
            </a:r>
            <a:r>
              <a:rPr lang="en-ZA" sz="1200" dirty="0">
                <a:latin typeface="Arial" panose="020B0604020202020204" pitchFamily="34" charset="0"/>
                <a:cs typeface="Arial" panose="020B0604020202020204" pitchFamily="34" charset="0"/>
              </a:rPr>
              <a:t>under spent by </a:t>
            </a:r>
            <a:r>
              <a:rPr lang="en-ZA" sz="1200" b="1" dirty="0">
                <a:latin typeface="Arial" panose="020B0604020202020204" pitchFamily="34" charset="0"/>
                <a:cs typeface="Arial" panose="020B0604020202020204" pitchFamily="34" charset="0"/>
              </a:rPr>
              <a:t>R327 thousand (0.4%) </a:t>
            </a:r>
            <a:r>
              <a:rPr lang="en-ZA" sz="1200" dirty="0">
                <a:latin typeface="Arial" panose="020B0604020202020204" pitchFamily="34" charset="0"/>
                <a:cs typeface="Arial" panose="020B0604020202020204" pitchFamily="34" charset="0"/>
              </a:rPr>
              <a:t>as planned spending </a:t>
            </a:r>
            <a:r>
              <a:rPr lang="en-GB" sz="1200" dirty="0">
                <a:latin typeface="Arial" panose="020B0604020202020204" pitchFamily="34" charset="0"/>
                <a:cs typeface="Arial" panose="020B0604020202020204" pitchFamily="34" charset="0"/>
              </a:rPr>
              <a:t>was </a:t>
            </a:r>
            <a:r>
              <a:rPr lang="en-GB" sz="1200" b="1" dirty="0">
                <a:latin typeface="Arial" panose="020B0604020202020204" pitchFamily="34" charset="0"/>
                <a:cs typeface="Arial" panose="020B0604020202020204" pitchFamily="34" charset="0"/>
              </a:rPr>
              <a:t>R78.5 million </a:t>
            </a:r>
            <a:r>
              <a:rPr lang="en-GB" sz="1200" dirty="0">
                <a:latin typeface="Arial" panose="020B0604020202020204" pitchFamily="34" charset="0"/>
                <a:cs typeface="Arial" panose="020B0604020202020204" pitchFamily="34" charset="0"/>
              </a:rPr>
              <a:t>whilst actual expenditure was </a:t>
            </a:r>
            <a:r>
              <a:rPr lang="en-GB" sz="1200" b="1" dirty="0">
                <a:latin typeface="Arial" panose="020B0604020202020204" pitchFamily="34" charset="0"/>
                <a:cs typeface="Arial" panose="020B0604020202020204" pitchFamily="34" charset="0"/>
              </a:rPr>
              <a:t>R78.1 million (99.6%)</a:t>
            </a:r>
            <a:r>
              <a:rPr lang="en-GB" sz="1200" dirty="0">
                <a:latin typeface="Arial" panose="020B0604020202020204" pitchFamily="34" charset="0"/>
                <a:cs typeface="Arial" panose="020B0604020202020204" pitchFamily="34" charset="0"/>
              </a:rPr>
              <a:t>. </a:t>
            </a:r>
            <a:r>
              <a:rPr lang="en-GB" sz="1200" dirty="0">
                <a:solidFill>
                  <a:srgbClr val="00B0F0"/>
                </a:solidFill>
                <a:latin typeface="Arial" panose="020B0604020202020204" pitchFamily="34" charset="0"/>
                <a:cs typeface="Arial" panose="020B0604020202020204" pitchFamily="34" charset="0"/>
              </a:rPr>
              <a:t>  </a:t>
            </a:r>
            <a:endParaRPr lang="en-ZA" sz="1200" dirty="0">
              <a:latin typeface="Arial" panose="020B0604020202020204" pitchFamily="34" charset="0"/>
              <a:cs typeface="Arial" panose="020B0604020202020204" pitchFamily="34" charset="0"/>
            </a:endParaRPr>
          </a:p>
          <a:p>
            <a:pPr marL="722313" lvl="1" indent="-366713" algn="just">
              <a:buFont typeface="Wingdings" panose="05000000000000000000" pitchFamily="2" charset="2"/>
              <a:buChar char="q"/>
            </a:pPr>
            <a:r>
              <a:rPr lang="en-GB" sz="1200" i="1" dirty="0">
                <a:latin typeface="Arial" panose="020B0604020202020204" pitchFamily="34" charset="0"/>
                <a:cs typeface="Arial" panose="020B0604020202020204" pitchFamily="34" charset="0"/>
              </a:rPr>
              <a:t>The main cost drivers were travel and accommodation (R20.5 million), operating leases (R18.9 million), consultancy services (R13.5 million), catering (R3.7 million), regulatory audits (R3.3 million), training and development (R2.1 million), advertising (R1.4 million) and travel related administrative fees (R1.2 million)</a:t>
            </a:r>
            <a:endParaRPr lang="en-ZA" sz="1200" b="1" i="1" dirty="0">
              <a:latin typeface="Arial" panose="020B0604020202020204" pitchFamily="34" charset="0"/>
              <a:cs typeface="Arial" panose="020B0604020202020204" pitchFamily="34" charset="0"/>
            </a:endParaRPr>
          </a:p>
          <a:p>
            <a:pPr marL="355600" indent="-355600" algn="just">
              <a:buNone/>
            </a:pPr>
            <a:r>
              <a:rPr lang="en-US" sz="1200" dirty="0">
                <a:latin typeface="Arial" panose="020B0604020202020204" pitchFamily="34" charset="0"/>
                <a:cs typeface="Arial" panose="020B0604020202020204" pitchFamily="34" charset="0"/>
              </a:rPr>
              <a:t>	</a:t>
            </a:r>
            <a:endParaRPr lang="en-ZA" sz="1200" dirty="0">
              <a:latin typeface="Arial" panose="020B0604020202020204" pitchFamily="34" charset="0"/>
              <a:cs typeface="Arial" panose="020B0604020202020204" pitchFamily="34" charset="0"/>
            </a:endParaRPr>
          </a:p>
          <a:p>
            <a:pPr marL="355600" lvl="0" indent="-355600" algn="just">
              <a:buAutoNum type="arabicPeriod" startAt="3"/>
              <a:tabLst>
                <a:tab pos="452438" algn="l"/>
              </a:tabLst>
            </a:pPr>
            <a:r>
              <a:rPr lang="en-ZA" sz="1200" b="1" dirty="0">
                <a:latin typeface="Arial" panose="020B0604020202020204" pitchFamily="34" charset="0"/>
                <a:cs typeface="Arial" panose="020B0604020202020204" pitchFamily="34" charset="0"/>
              </a:rPr>
              <a:t>Capital asset </a:t>
            </a:r>
            <a:r>
              <a:rPr lang="en-ZA" sz="1200" dirty="0">
                <a:latin typeface="Arial" panose="020B0604020202020204" pitchFamily="34" charset="0"/>
                <a:cs typeface="Arial" panose="020B0604020202020204" pitchFamily="34" charset="0"/>
              </a:rPr>
              <a:t>under spent by </a:t>
            </a:r>
            <a:r>
              <a:rPr lang="en-ZA" sz="1200" b="1" dirty="0">
                <a:latin typeface="Arial" panose="020B0604020202020204" pitchFamily="34" charset="0"/>
                <a:cs typeface="Arial" panose="020B0604020202020204" pitchFamily="34" charset="0"/>
              </a:rPr>
              <a:t>R13 thousand (0.2%)</a:t>
            </a:r>
            <a:r>
              <a:rPr lang="en-ZA" sz="1200" dirty="0">
                <a:latin typeface="Arial" panose="020B0604020202020204" pitchFamily="34" charset="0"/>
                <a:cs typeface="Arial" panose="020B0604020202020204" pitchFamily="34" charset="0"/>
              </a:rPr>
              <a:t> as spending was </a:t>
            </a:r>
            <a:r>
              <a:rPr lang="en-ZA" sz="1200" b="1" dirty="0">
                <a:latin typeface="Arial" panose="020B0604020202020204" pitchFamily="34" charset="0"/>
                <a:cs typeface="Arial" panose="020B0604020202020204" pitchFamily="34" charset="0"/>
              </a:rPr>
              <a:t>R6.471 million </a:t>
            </a:r>
            <a:r>
              <a:rPr lang="en-ZA" sz="1200" dirty="0">
                <a:latin typeface="Arial" panose="020B0604020202020204" pitchFamily="34" charset="0"/>
                <a:cs typeface="Arial" panose="020B0604020202020204" pitchFamily="34" charset="0"/>
              </a:rPr>
              <a:t>against a budget of </a:t>
            </a:r>
            <a:r>
              <a:rPr lang="en-ZA" sz="1200" b="1" dirty="0">
                <a:latin typeface="Arial" panose="020B0604020202020204" pitchFamily="34" charset="0"/>
                <a:cs typeface="Arial" panose="020B0604020202020204" pitchFamily="34" charset="0"/>
              </a:rPr>
              <a:t>R6.471 million.</a:t>
            </a:r>
          </a:p>
          <a:p>
            <a:pPr marL="355600" lvl="0" indent="-355600" algn="just">
              <a:buAutoNum type="arabicPeriod" startAt="3"/>
              <a:tabLst>
                <a:tab pos="452438" algn="l"/>
              </a:tabLst>
            </a:pPr>
            <a:endParaRPr lang="en-GB" sz="1200" i="1" dirty="0">
              <a:latin typeface="Arial" panose="020B0604020202020204" pitchFamily="34" charset="0"/>
              <a:cs typeface="Arial" panose="020B0604020202020204" pitchFamily="34" charset="0"/>
            </a:endParaRPr>
          </a:p>
          <a:p>
            <a:pPr marL="355600" lvl="0" indent="-355600" algn="just">
              <a:buAutoNum type="arabicPeriod" startAt="3"/>
              <a:tabLst>
                <a:tab pos="452438" algn="l"/>
              </a:tabLst>
            </a:pPr>
            <a:r>
              <a:rPr lang="en-ZA" sz="1200" b="1" dirty="0">
                <a:latin typeface="Arial" panose="020B0604020202020204" pitchFamily="34" charset="0"/>
                <a:cs typeface="Arial" panose="020B0604020202020204" pitchFamily="34" charset="0"/>
              </a:rPr>
              <a:t>Transfer payments – </a:t>
            </a:r>
            <a:r>
              <a:rPr lang="en-ZA" sz="1200" dirty="0">
                <a:latin typeface="Arial" panose="020B0604020202020204" pitchFamily="34" charset="0"/>
                <a:cs typeface="Arial" panose="020B0604020202020204" pitchFamily="34" charset="0"/>
              </a:rPr>
              <a:t>under spent by </a:t>
            </a:r>
            <a:r>
              <a:rPr lang="en-GB" sz="1200" b="1" dirty="0">
                <a:latin typeface="Arial" panose="020B0604020202020204" pitchFamily="34" charset="0"/>
                <a:cs typeface="Arial" panose="020B0604020202020204" pitchFamily="34" charset="0"/>
              </a:rPr>
              <a:t>R12.4 million (1%)</a:t>
            </a:r>
            <a:r>
              <a:rPr lang="en-GB" sz="1200" dirty="0">
                <a:latin typeface="Arial" panose="020B0604020202020204" pitchFamily="34" charset="0"/>
                <a:cs typeface="Arial" panose="020B0604020202020204" pitchFamily="34" charset="0"/>
              </a:rPr>
              <a:t>, as planned spending was R1.258 billion whilst actual expenditure was R1.246 billion (99%)</a:t>
            </a:r>
            <a:endParaRPr lang="en-ZA" sz="1200" dirty="0">
              <a:latin typeface="Arial" panose="020B0604020202020204" pitchFamily="34" charset="0"/>
              <a:cs typeface="Arial" panose="020B0604020202020204" pitchFamily="34" charset="0"/>
            </a:endParaRPr>
          </a:p>
          <a:p>
            <a:pPr marL="722313" lvl="0" indent="-366713" algn="just">
              <a:buFont typeface="Wingdings" panose="05000000000000000000" pitchFamily="2" charset="2"/>
              <a:buChar char="q"/>
              <a:tabLst>
                <a:tab pos="355600" algn="l"/>
              </a:tabLst>
            </a:pPr>
            <a:r>
              <a:rPr lang="en-US" sz="1200" b="1" i="1" dirty="0">
                <a:latin typeface="Arial" panose="020B0604020202020204" pitchFamily="34" charset="0"/>
                <a:cs typeface="Arial" panose="020B0604020202020204" pitchFamily="34" charset="0"/>
              </a:rPr>
              <a:t>Shared Economic Infrastructure Funding  </a:t>
            </a:r>
            <a:r>
              <a:rPr lang="en-ZA" sz="1200" i="1" dirty="0">
                <a:latin typeface="Arial" panose="020B0604020202020204" pitchFamily="34" charset="0"/>
                <a:cs typeface="Arial" panose="020B0604020202020204" pitchFamily="34" charset="0"/>
              </a:rPr>
              <a:t>under spent by</a:t>
            </a:r>
            <a:r>
              <a:rPr lang="en-GB" sz="1200" i="1" dirty="0">
                <a:solidFill>
                  <a:prstClr val="black"/>
                </a:solidFill>
                <a:latin typeface="Arial" panose="020B0604020202020204" pitchFamily="34" charset="0"/>
                <a:cs typeface="Arial" panose="020B0604020202020204" pitchFamily="34" charset="0"/>
              </a:rPr>
              <a:t> R7.4 million, three (3) tranches that could not be disbursed due to delays in keeping to the agreed milestones.   </a:t>
            </a:r>
          </a:p>
          <a:p>
            <a:pPr marL="722313" lvl="0" indent="-366713" algn="just">
              <a:buFont typeface="Wingdings" panose="05000000000000000000" pitchFamily="2" charset="2"/>
              <a:buChar char="q"/>
              <a:tabLst>
                <a:tab pos="452438" algn="l"/>
              </a:tabLst>
            </a:pPr>
            <a:r>
              <a:rPr lang="en-US" sz="1200" i="1" dirty="0">
                <a:latin typeface="Arial" panose="020B0604020202020204" pitchFamily="34" charset="0"/>
                <a:cs typeface="Arial" panose="020B0604020202020204" pitchFamily="34" charset="0"/>
              </a:rPr>
              <a:t> </a:t>
            </a:r>
            <a:r>
              <a:rPr lang="en-GB" sz="1200" b="1" i="1" dirty="0">
                <a:latin typeface="Arial" panose="020B0604020202020204" pitchFamily="34" charset="0"/>
                <a:cs typeface="Arial" panose="020B0604020202020204" pitchFamily="34" charset="0"/>
              </a:rPr>
              <a:t>Cooperatives Incentives Scheme  </a:t>
            </a:r>
            <a:r>
              <a:rPr lang="en-GB" sz="1200" i="1" dirty="0">
                <a:latin typeface="Arial" panose="020B0604020202020204" pitchFamily="34" charset="0"/>
                <a:cs typeface="Arial" panose="020B0604020202020204" pitchFamily="34" charset="0"/>
              </a:rPr>
              <a:t>under spent by </a:t>
            </a:r>
            <a:r>
              <a:rPr lang="en-US" sz="1200" i="1" dirty="0">
                <a:latin typeface="Arial" panose="020B0604020202020204" pitchFamily="34" charset="0"/>
                <a:cs typeface="Arial" panose="020B0604020202020204" pitchFamily="34" charset="0"/>
              </a:rPr>
              <a:t>was R55 thousand (0.1%) as planned spending was R70.8 million whilst actual expenditure was R70.7 million (99.9%). </a:t>
            </a:r>
            <a:endParaRPr lang="en-ZA" sz="1200" i="1" dirty="0">
              <a:latin typeface="Arial" panose="020B0604020202020204" pitchFamily="34" charset="0"/>
              <a:cs typeface="Arial" panose="020B0604020202020204" pitchFamily="34" charset="0"/>
            </a:endParaRPr>
          </a:p>
          <a:p>
            <a:pPr marL="722313" indent="-366713" algn="just">
              <a:buFont typeface="Wingdings" panose="05000000000000000000" pitchFamily="2" charset="2"/>
              <a:buChar char="q"/>
              <a:tabLst>
                <a:tab pos="452438" algn="l"/>
              </a:tabLst>
            </a:pPr>
            <a:r>
              <a:rPr lang="en-GB" sz="1200" b="1" i="1" dirty="0">
                <a:latin typeface="Arial" panose="020B0604020202020204" pitchFamily="34" charset="0"/>
                <a:cs typeface="Arial" panose="020B0604020202020204" pitchFamily="34" charset="0"/>
              </a:rPr>
              <a:t>Enterprise Incubation Programme </a:t>
            </a:r>
            <a:r>
              <a:rPr lang="en-GB" sz="1200" i="1" dirty="0">
                <a:latin typeface="Arial" panose="020B0604020202020204" pitchFamily="34" charset="0"/>
                <a:cs typeface="Arial" panose="020B0604020202020204" pitchFamily="34" charset="0"/>
              </a:rPr>
              <a:t> underspent by </a:t>
            </a:r>
            <a:r>
              <a:rPr lang="en-US" sz="1200" i="1" dirty="0">
                <a:latin typeface="Arial" panose="020B0604020202020204" pitchFamily="34" charset="0"/>
                <a:cs typeface="Arial" panose="020B0604020202020204" pitchFamily="34" charset="0"/>
              </a:rPr>
              <a:t>R4.9 million (6.5%) as planned spending was R75.5 million whilst actual expenditure was R70.6 million (93.5%)</a:t>
            </a:r>
            <a:endParaRPr lang="en-GB" sz="1200" i="1" dirty="0">
              <a:latin typeface="Arial" panose="020B0604020202020204" pitchFamily="34" charset="0"/>
              <a:cs typeface="Arial" panose="020B0604020202020204" pitchFamily="34" charset="0"/>
            </a:endParaRPr>
          </a:p>
          <a:p>
            <a:pPr marL="722313" lvl="0" indent="-366713" algn="just">
              <a:buFont typeface="Wingdings" panose="05000000000000000000" pitchFamily="2" charset="2"/>
              <a:buChar char="q"/>
              <a:tabLst>
                <a:tab pos="452438" algn="l"/>
              </a:tabLst>
            </a:pPr>
            <a:r>
              <a:rPr lang="en-GB" sz="1200" b="1" i="1" dirty="0">
                <a:latin typeface="Arial" panose="020B0604020202020204" pitchFamily="34" charset="0"/>
                <a:cs typeface="Arial" panose="020B0604020202020204" pitchFamily="34" charset="0"/>
              </a:rPr>
              <a:t>Black Business Support Development Programme </a:t>
            </a:r>
            <a:r>
              <a:rPr lang="en-GB" sz="1200" i="1" dirty="0">
                <a:latin typeface="Arial" panose="020B0604020202020204" pitchFamily="34" charset="0"/>
                <a:cs typeface="Arial" panose="020B0604020202020204" pitchFamily="34" charset="0"/>
              </a:rPr>
              <a:t>under spent by </a:t>
            </a:r>
            <a:r>
              <a:rPr lang="en-US" sz="1200" i="1" dirty="0">
                <a:latin typeface="Arial" panose="020B0604020202020204" pitchFamily="34" charset="0"/>
                <a:cs typeface="Arial" panose="020B0604020202020204" pitchFamily="34" charset="0"/>
              </a:rPr>
              <a:t>R7 thousand (0%) as planned spending was R256.8 million whilst actual expenditure was R256.7 million (100%)</a:t>
            </a:r>
          </a:p>
          <a:p>
            <a:pPr marL="0" indent="0">
              <a:buNone/>
            </a:pPr>
            <a:endParaRPr lang="en-US" sz="1200" dirty="0">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0" y="0"/>
            <a:ext cx="9133114" cy="1143000"/>
          </a:xfrm>
          <a:solidFill>
            <a:schemeClr val="accent3">
              <a:lumMod val="60000"/>
              <a:lumOff val="40000"/>
            </a:schemeClr>
          </a:solidFill>
          <a:effectLst>
            <a:outerShdw blurRad="50800" dist="50800" dir="5400000" algn="ctr" rotWithShape="0">
              <a:schemeClr val="accent6"/>
            </a:outerShdw>
          </a:effectLst>
          <a:scene3d>
            <a:camera prst="orthographicFront"/>
            <a:lightRig rig="threePt" dir="t"/>
          </a:scene3d>
          <a:sp3d>
            <a:bevelT/>
          </a:sp3d>
        </p:spPr>
        <p:txBody>
          <a:bodyPr>
            <a:normAutofit/>
          </a:bodyPr>
          <a:lstStyle/>
          <a:p>
            <a:pPr algn="r"/>
            <a:r>
              <a:rPr lang="en-ZA" sz="3600" cap="small" dirty="0">
                <a:latin typeface="Arial" panose="020B0604020202020204" pitchFamily="34" charset="0"/>
                <a:cs typeface="Arial" panose="020B0604020202020204" pitchFamily="34" charset="0"/>
              </a:rPr>
              <a:t>YTD: Overall reasons for variance</a:t>
            </a:r>
            <a:endParaRPr lang="en-US" sz="3600" cap="small" dirty="0">
              <a:latin typeface="Arial" panose="020B0604020202020204" pitchFamily="34" charset="0"/>
              <a:cs typeface="Arial" panose="020B0604020202020204" pitchFamily="34" charset="0"/>
            </a:endParaRPr>
          </a:p>
        </p:txBody>
      </p:sp>
      <p:pic>
        <p:nvPicPr>
          <p:cNvPr id="5" name="Picture 4"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77002" y="6356350"/>
            <a:ext cx="1501541" cy="479879"/>
          </a:xfrm>
          <a:prstGeom prst="rect">
            <a:avLst/>
          </a:prstGeom>
          <a:noFill/>
          <a:ln>
            <a:noFill/>
          </a:ln>
        </p:spPr>
      </p:pic>
      <p:sp>
        <p:nvSpPr>
          <p:cNvPr id="6" name="Slide Number Placeholder 5"/>
          <p:cNvSpPr>
            <a:spLocks noGrp="1"/>
          </p:cNvSpPr>
          <p:nvPr>
            <p:ph type="sldNum" sz="quarter" idx="12"/>
          </p:nvPr>
        </p:nvSpPr>
        <p:spPr/>
        <p:txBody>
          <a:bodyPr/>
          <a:lstStyle/>
          <a:p>
            <a:fld id="{09B92D72-FD1F-4644-BBBA-22A65A700C67}" type="slidenum">
              <a:rPr lang="en-US" sz="1400" b="1" smtClean="0">
                <a:solidFill>
                  <a:prstClr val="black">
                    <a:tint val="75000"/>
                  </a:prstClr>
                </a:solidFill>
                <a:latin typeface="Arial" panose="020B0604020202020204" pitchFamily="34" charset="0"/>
                <a:cs typeface="Arial" panose="020B0604020202020204" pitchFamily="34" charset="0"/>
              </a:rPr>
              <a:pPr/>
              <a:t>28</a:t>
            </a:fld>
            <a:endParaRPr lang="en-US" sz="1400" b="1" dirty="0">
              <a:solidFill>
                <a:prstClr val="black">
                  <a:tint val="7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3114179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179512" y="6019800"/>
            <a:ext cx="1954088" cy="646524"/>
          </a:xfrm>
          <a:prstGeom prst="rect">
            <a:avLst/>
          </a:prstGeom>
          <a:noFill/>
          <a:ln>
            <a:noFill/>
          </a:ln>
        </p:spPr>
      </p:pic>
      <p:sp>
        <p:nvSpPr>
          <p:cNvPr id="3" name="Slide Number Placeholder 2"/>
          <p:cNvSpPr>
            <a:spLocks noGrp="1"/>
          </p:cNvSpPr>
          <p:nvPr>
            <p:ph type="sldNum" sz="quarter" idx="12"/>
          </p:nvPr>
        </p:nvSpPr>
        <p:spPr/>
        <p:txBody>
          <a:bodyPr/>
          <a:lstStyle/>
          <a:p>
            <a:fld id="{4AB88CD7-4EF4-4CF2-A5CD-635B91DBAFF0}" type="slidenum">
              <a:rPr lang="en-US" sz="1400" b="1" smtClean="0">
                <a:solidFill>
                  <a:prstClr val="black">
                    <a:tint val="75000"/>
                  </a:prstClr>
                </a:solidFill>
                <a:latin typeface="Arial" panose="020B0604020202020204" pitchFamily="34" charset="0"/>
                <a:cs typeface="Arial" panose="020B0604020202020204" pitchFamily="34" charset="0"/>
              </a:rPr>
              <a:pPr/>
              <a:t>29</a:t>
            </a:fld>
            <a:endParaRPr lang="en-US" sz="1400" b="1" dirty="0">
              <a:solidFill>
                <a:prstClr val="black">
                  <a:tint val="75000"/>
                </a:prstClr>
              </a:solidFill>
              <a:latin typeface="Arial" panose="020B0604020202020204" pitchFamily="34" charset="0"/>
              <a:cs typeface="Arial" panose="020B0604020202020204" pitchFamily="34" charset="0"/>
            </a:endParaRPr>
          </a:p>
        </p:txBody>
      </p:sp>
      <p:sp>
        <p:nvSpPr>
          <p:cNvPr id="6" name="Title 1"/>
          <p:cNvSpPr txBox="1">
            <a:spLocks/>
          </p:cNvSpPr>
          <p:nvPr/>
        </p:nvSpPr>
        <p:spPr>
          <a:xfrm>
            <a:off x="152400" y="2438400"/>
            <a:ext cx="8991600" cy="1143000"/>
          </a:xfrm>
          <a:prstGeom prst="rect">
            <a:avLst/>
          </a:prstGeom>
          <a:solidFill>
            <a:schemeClr val="accent3">
              <a:lumMod val="60000"/>
              <a:lumOff val="40000"/>
            </a:schemeClr>
          </a:solidFill>
          <a:effectLst>
            <a:outerShdw blurRad="50800" dist="50800" dir="5400000" algn="ctr" rotWithShape="0">
              <a:schemeClr val="accent6"/>
            </a:outerShdw>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cap="small" dirty="0">
                <a:solidFill>
                  <a:prstClr val="black"/>
                </a:solidFill>
                <a:latin typeface="Arial"/>
                <a:ea typeface="Arial"/>
                <a:cs typeface="Arial"/>
                <a:sym typeface="Arial"/>
              </a:rPr>
              <a:t>5. Human Resources</a:t>
            </a:r>
          </a:p>
        </p:txBody>
      </p:sp>
      <p:sp>
        <p:nvSpPr>
          <p:cNvPr id="5" name="Right Triangle 4"/>
          <p:cNvSpPr/>
          <p:nvPr/>
        </p:nvSpPr>
        <p:spPr>
          <a:xfrm flipH="1">
            <a:off x="8458200" y="5867400"/>
            <a:ext cx="685800" cy="99060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2319945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6" name="Picture 6" descr="Picture 6"/>
          <p:cNvPicPr>
            <a:picLocks noChangeAspect="1"/>
          </p:cNvPicPr>
          <p:nvPr/>
        </p:nvPicPr>
        <p:blipFill>
          <a:blip r:embed="rId2" cstate="print">
            <a:extLst/>
          </a:blip>
          <a:srcRect t="24292" b="22405"/>
          <a:stretch>
            <a:fillRect/>
          </a:stretch>
        </p:blipFill>
        <p:spPr>
          <a:xfrm>
            <a:off x="179511" y="6019799"/>
            <a:ext cx="1954090" cy="646525"/>
          </a:xfrm>
          <a:prstGeom prst="rect">
            <a:avLst/>
          </a:prstGeom>
          <a:ln w="12700">
            <a:miter lim="400000"/>
          </a:ln>
        </p:spPr>
      </p:pic>
      <p:sp>
        <p:nvSpPr>
          <p:cNvPr id="647" name="Slide Number Placeholder 2"/>
          <p:cNvSpPr>
            <a:spLocks noGrp="1"/>
          </p:cNvSpPr>
          <p:nvPr>
            <p:ph type="sldNum" sz="quarter" idx="4294967295"/>
          </p:nvPr>
        </p:nvSpPr>
        <p:spPr>
          <a:xfrm>
            <a:off x="8153400" y="6362700"/>
            <a:ext cx="555962" cy="303624"/>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sz="1400" b="1">
                <a:latin typeface="Arial" panose="020B0604020202020204" pitchFamily="34" charset="0"/>
                <a:cs typeface="Arial" panose="020B0604020202020204" pitchFamily="34" charset="0"/>
              </a:rPr>
              <a:pPr/>
              <a:t>3</a:t>
            </a:fld>
            <a:endParaRPr sz="1400" b="1" dirty="0">
              <a:latin typeface="Arial" panose="020B0604020202020204" pitchFamily="34" charset="0"/>
              <a:cs typeface="Arial" panose="020B0604020202020204" pitchFamily="34" charset="0"/>
            </a:endParaRPr>
          </a:p>
        </p:txBody>
      </p:sp>
      <p:sp>
        <p:nvSpPr>
          <p:cNvPr id="648" name="Title 1"/>
          <p:cNvSpPr/>
          <p:nvPr/>
        </p:nvSpPr>
        <p:spPr>
          <a:xfrm>
            <a:off x="152400" y="2438400"/>
            <a:ext cx="8991600" cy="1143000"/>
          </a:xfrm>
          <a:prstGeom prst="rect">
            <a:avLst/>
          </a:prstGeom>
          <a:solidFill>
            <a:srgbClr val="C3D69B"/>
          </a:solidFill>
          <a:ln w="12700">
            <a:miter lim="400000"/>
          </a:ln>
          <a:effectLst>
            <a:outerShdw blurRad="50800" dist="50800" dir="5400000" rotWithShape="0">
              <a:schemeClr val="accent6"/>
            </a:outerShdw>
          </a:effectLst>
          <a:extLst>
            <a:ext uri="{C572A759-6A51-4108-AA02-DFA0A04FC94B}">
              <ma14:wrappingTextBoxFlag xmlns:ma14="http://schemas.microsoft.com/office/mac/drawingml/2011/main" xmlns="" val="1"/>
            </a:ext>
          </a:extLst>
        </p:spPr>
        <p:txBody>
          <a:bodyPr lIns="45719" rIns="45719" anchor="ctr">
            <a:normAutofit/>
          </a:bodyPr>
          <a:lstStyle>
            <a:lvl1pPr>
              <a:defRPr sz="4400" cap="small">
                <a:latin typeface="Arial"/>
                <a:ea typeface="Arial"/>
                <a:cs typeface="Arial"/>
                <a:sym typeface="Arial"/>
              </a:defRPr>
            </a:lvl1pPr>
          </a:lstStyle>
          <a:p>
            <a:pPr marL="742950" indent="-742950" algn="r">
              <a:buFont typeface="+mj-lt"/>
              <a:buAutoNum type="arabicPeriod"/>
            </a:pPr>
            <a:r>
              <a:rPr lang="en-GB" dirty="0"/>
              <a:t>Background &amp; Purpose </a:t>
            </a:r>
          </a:p>
        </p:txBody>
      </p:sp>
      <p:sp>
        <p:nvSpPr>
          <p:cNvPr id="5" name="Right Triangle 4"/>
          <p:cNvSpPr/>
          <p:nvPr/>
        </p:nvSpPr>
        <p:spPr>
          <a:xfrm flipH="1">
            <a:off x="8458200" y="5867400"/>
            <a:ext cx="685800" cy="99060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17922411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Triangle 7"/>
          <p:cNvSpPr/>
          <p:nvPr/>
        </p:nvSpPr>
        <p:spPr>
          <a:xfrm flipH="1">
            <a:off x="8458200" y="5959475"/>
            <a:ext cx="685800" cy="898526"/>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1" name="Pictur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t="20007" b="22369"/>
          <a:stretch>
            <a:fillRect/>
          </a:stretch>
        </p:blipFill>
        <p:spPr bwMode="auto">
          <a:xfrm>
            <a:off x="0" y="5959475"/>
            <a:ext cx="2022231" cy="82232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142164" y="125104"/>
            <a:ext cx="8915400" cy="646331"/>
          </a:xfrm>
          <a:prstGeom prst="rect">
            <a:avLst/>
          </a:prstGeom>
          <a:solidFill>
            <a:schemeClr val="accent3">
              <a:lumMod val="40000"/>
              <a:lumOff val="60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r"/>
            <a:r>
              <a:rPr lang="en-ZA" sz="3600" cap="small" dirty="0">
                <a:latin typeface="Arial" panose="020B0604020202020204" pitchFamily="34" charset="0"/>
                <a:cs typeface="Arial" panose="020B0604020202020204" pitchFamily="34" charset="0"/>
              </a:rPr>
              <a:t>Key HR MTSF Performance Indicators</a:t>
            </a:r>
          </a:p>
        </p:txBody>
      </p:sp>
      <p:graphicFrame>
        <p:nvGraphicFramePr>
          <p:cNvPr id="3" name="Table 2"/>
          <p:cNvGraphicFramePr>
            <a:graphicFrameLocks noGrp="1"/>
          </p:cNvGraphicFramePr>
          <p:nvPr>
            <p:extLst>
              <p:ext uri="{D42A27DB-BD31-4B8C-83A1-F6EECF244321}">
                <p14:modId xmlns:p14="http://schemas.microsoft.com/office/powerpoint/2010/main" xmlns="" val="1905894976"/>
              </p:ext>
            </p:extLst>
          </p:nvPr>
        </p:nvGraphicFramePr>
        <p:xfrm>
          <a:off x="254000" y="990600"/>
          <a:ext cx="8585201" cy="4968875"/>
        </p:xfrm>
        <a:graphic>
          <a:graphicData uri="http://schemas.openxmlformats.org/drawingml/2006/table">
            <a:tbl>
              <a:tblPr firstRow="1" bandRow="1">
                <a:tableStyleId>{EB344D84-9AFB-497E-A393-DC336BA19D2E}</a:tableStyleId>
              </a:tblPr>
              <a:tblGrid>
                <a:gridCol w="1755632">
                  <a:extLst>
                    <a:ext uri="{9D8B030D-6E8A-4147-A177-3AD203B41FA5}">
                      <a16:colId xmlns:a16="http://schemas.microsoft.com/office/drawing/2014/main" xmlns="" val="20000"/>
                    </a:ext>
                  </a:extLst>
                </a:gridCol>
                <a:gridCol w="877816">
                  <a:extLst>
                    <a:ext uri="{9D8B030D-6E8A-4147-A177-3AD203B41FA5}">
                      <a16:colId xmlns:a16="http://schemas.microsoft.com/office/drawing/2014/main" xmlns="" val="20001"/>
                    </a:ext>
                  </a:extLst>
                </a:gridCol>
                <a:gridCol w="1108819">
                  <a:extLst>
                    <a:ext uri="{9D8B030D-6E8A-4147-A177-3AD203B41FA5}">
                      <a16:colId xmlns:a16="http://schemas.microsoft.com/office/drawing/2014/main" xmlns="" val="20002"/>
                    </a:ext>
                  </a:extLst>
                </a:gridCol>
                <a:gridCol w="3081867">
                  <a:extLst>
                    <a:ext uri="{9D8B030D-6E8A-4147-A177-3AD203B41FA5}">
                      <a16:colId xmlns:a16="http://schemas.microsoft.com/office/drawing/2014/main" xmlns="" val="20003"/>
                    </a:ext>
                  </a:extLst>
                </a:gridCol>
                <a:gridCol w="1761067">
                  <a:extLst>
                    <a:ext uri="{9D8B030D-6E8A-4147-A177-3AD203B41FA5}">
                      <a16:colId xmlns:a16="http://schemas.microsoft.com/office/drawing/2014/main" xmlns="" val="20004"/>
                    </a:ext>
                  </a:extLst>
                </a:gridCol>
              </a:tblGrid>
              <a:tr h="544571">
                <a:tc>
                  <a:txBody>
                    <a:bodyPr/>
                    <a:lstStyle/>
                    <a:p>
                      <a:pPr algn="ctr"/>
                      <a:r>
                        <a:rPr lang="en-ZA" sz="1400" dirty="0">
                          <a:effectLst>
                            <a:outerShdw blurRad="38100" dist="38100" dir="2700000" algn="tl">
                              <a:srgbClr val="000000">
                                <a:alpha val="43137"/>
                              </a:srgbClr>
                            </a:outerShdw>
                          </a:effectLst>
                          <a:latin typeface="Arial" pitchFamily="34" charset="0"/>
                          <a:cs typeface="Arial" pitchFamily="34" charset="0"/>
                        </a:rPr>
                        <a:t>APP AND MAINSTREAMING </a:t>
                      </a:r>
                      <a:endParaRPr lang="en-GB" sz="1400" dirty="0">
                        <a:effectLst>
                          <a:outerShdw blurRad="38100" dist="38100" dir="2700000" algn="tl">
                            <a:srgbClr val="000000">
                              <a:alpha val="43137"/>
                            </a:srgbClr>
                          </a:outerShdw>
                        </a:effectLst>
                        <a:latin typeface="Arial" pitchFamily="34" charset="0"/>
                        <a:cs typeface="Arial" pitchFamily="34" charset="0"/>
                      </a:endParaRPr>
                    </a:p>
                  </a:txBody>
                  <a:tcPr anchor="ctr"/>
                </a:tc>
                <a:tc>
                  <a:txBody>
                    <a:bodyPr/>
                    <a:lstStyle/>
                    <a:p>
                      <a:pPr algn="ctr"/>
                      <a:r>
                        <a:rPr lang="en-ZA" sz="1400" dirty="0">
                          <a:effectLst>
                            <a:outerShdw blurRad="38100" dist="38100" dir="2700000" algn="tl">
                              <a:srgbClr val="000000">
                                <a:alpha val="43137"/>
                              </a:srgbClr>
                            </a:outerShdw>
                          </a:effectLst>
                          <a:latin typeface="Arial" pitchFamily="34" charset="0"/>
                          <a:cs typeface="Arial" pitchFamily="34" charset="0"/>
                        </a:rPr>
                        <a:t>TARGET</a:t>
                      </a:r>
                      <a:endParaRPr lang="en-GB" sz="1400" dirty="0">
                        <a:effectLst>
                          <a:outerShdw blurRad="38100" dist="38100" dir="2700000" algn="tl">
                            <a:srgbClr val="000000">
                              <a:alpha val="43137"/>
                            </a:srgbClr>
                          </a:outerShdw>
                        </a:effectLst>
                        <a:latin typeface="Arial" pitchFamily="34" charset="0"/>
                        <a:cs typeface="Arial" pitchFamily="34" charset="0"/>
                      </a:endParaRPr>
                    </a:p>
                  </a:txBody>
                  <a:tcPr anchor="ctr"/>
                </a:tc>
                <a:tc gridSpan="2">
                  <a:txBody>
                    <a:bodyPr/>
                    <a:lstStyle/>
                    <a:p>
                      <a:pPr algn="ctr"/>
                      <a:r>
                        <a:rPr lang="en-ZA" sz="1400" dirty="0">
                          <a:effectLst>
                            <a:outerShdw blurRad="38100" dist="38100" dir="2700000" algn="tl">
                              <a:srgbClr val="000000">
                                <a:alpha val="43137"/>
                              </a:srgbClr>
                            </a:outerShdw>
                          </a:effectLst>
                          <a:latin typeface="Arial" pitchFamily="34" charset="0"/>
                          <a:cs typeface="Arial" pitchFamily="34" charset="0"/>
                        </a:rPr>
                        <a:t>STATUS</a:t>
                      </a:r>
                    </a:p>
                    <a:p>
                      <a:pPr algn="ctr"/>
                      <a:r>
                        <a:rPr lang="en-ZA" sz="1400" dirty="0">
                          <a:solidFill>
                            <a:schemeClr val="bg2">
                              <a:lumMod val="50000"/>
                            </a:schemeClr>
                          </a:solidFill>
                          <a:effectLst>
                            <a:outerShdw blurRad="38100" dist="38100" dir="2700000" algn="tl">
                              <a:srgbClr val="000000">
                                <a:alpha val="43137"/>
                              </a:srgbClr>
                            </a:outerShdw>
                          </a:effectLst>
                          <a:latin typeface="Arial" pitchFamily="34" charset="0"/>
                          <a:cs typeface="Arial" pitchFamily="34" charset="0"/>
                        </a:rPr>
                        <a:t>31 March</a:t>
                      </a:r>
                      <a:r>
                        <a:rPr lang="en-ZA" sz="1400" baseline="0" dirty="0">
                          <a:solidFill>
                            <a:schemeClr val="bg2">
                              <a:lumMod val="50000"/>
                            </a:schemeClr>
                          </a:solidFill>
                          <a:effectLst>
                            <a:outerShdw blurRad="38100" dist="38100" dir="2700000" algn="tl">
                              <a:srgbClr val="000000">
                                <a:alpha val="43137"/>
                              </a:srgbClr>
                            </a:outerShdw>
                          </a:effectLst>
                          <a:latin typeface="Arial" pitchFamily="34" charset="0"/>
                          <a:cs typeface="Arial" pitchFamily="34" charset="0"/>
                        </a:rPr>
                        <a:t> 2018</a:t>
                      </a:r>
                      <a:endParaRPr lang="en-GB" sz="1400" dirty="0">
                        <a:solidFill>
                          <a:schemeClr val="bg2">
                            <a:lumMod val="50000"/>
                          </a:schemeClr>
                        </a:solidFill>
                        <a:effectLst>
                          <a:outerShdw blurRad="38100" dist="38100" dir="2700000" algn="tl">
                            <a:srgbClr val="000000">
                              <a:alpha val="43137"/>
                            </a:srgbClr>
                          </a:outerShdw>
                        </a:effectLst>
                        <a:latin typeface="Arial" pitchFamily="34" charset="0"/>
                        <a:cs typeface="Arial" pitchFamily="34" charset="0"/>
                      </a:endParaRPr>
                    </a:p>
                  </a:txBody>
                  <a:tcPr anchor="ctr"/>
                </a:tc>
                <a:tc hMerge="1">
                  <a:txBody>
                    <a:bodyPr/>
                    <a:lstStyle/>
                    <a:p>
                      <a:pPr algn="ctr"/>
                      <a:endParaRPr lang="en-GB" dirty="0"/>
                    </a:p>
                  </a:txBody>
                  <a:tcPr anchor="ctr"/>
                </a:tc>
                <a:tc>
                  <a:txBody>
                    <a:bodyPr/>
                    <a:lstStyle/>
                    <a:p>
                      <a:pPr algn="ctr"/>
                      <a:r>
                        <a:rPr lang="en-GB" sz="1400" dirty="0">
                          <a:effectLst>
                            <a:outerShdw blurRad="38100" dist="38100" dir="2700000" algn="tl">
                              <a:srgbClr val="000000">
                                <a:alpha val="43137"/>
                              </a:srgbClr>
                            </a:outerShdw>
                          </a:effectLst>
                          <a:latin typeface="Arial" pitchFamily="34" charset="0"/>
                          <a:cs typeface="Arial" pitchFamily="34" charset="0"/>
                        </a:rPr>
                        <a:t>REASONS FOR VARIANCE</a:t>
                      </a:r>
                    </a:p>
                  </a:txBody>
                  <a:tcPr anchor="ctr"/>
                </a:tc>
                <a:extLst>
                  <a:ext uri="{0D108BD9-81ED-4DB2-BD59-A6C34878D82A}">
                    <a16:rowId xmlns:a16="http://schemas.microsoft.com/office/drawing/2014/main" xmlns="" val="10000"/>
                  </a:ext>
                </a:extLst>
              </a:tr>
              <a:tr h="1121175">
                <a:tc>
                  <a:txBody>
                    <a:bodyPr/>
                    <a:lstStyle/>
                    <a:p>
                      <a:r>
                        <a:rPr lang="en-ZA" sz="1600" dirty="0">
                          <a:latin typeface="Arial" pitchFamily="34" charset="0"/>
                          <a:cs typeface="Arial" pitchFamily="34" charset="0"/>
                        </a:rPr>
                        <a:t>% Vacancy</a:t>
                      </a:r>
                      <a:r>
                        <a:rPr lang="en-ZA" sz="1600" baseline="0" dirty="0">
                          <a:latin typeface="Arial" pitchFamily="34" charset="0"/>
                          <a:cs typeface="Arial" pitchFamily="34" charset="0"/>
                        </a:rPr>
                        <a:t> Rate</a:t>
                      </a:r>
                      <a:endParaRPr lang="en-GB" sz="1600" dirty="0">
                        <a:latin typeface="Arial" pitchFamily="34" charset="0"/>
                        <a:cs typeface="Arial" pitchFamily="34" charset="0"/>
                      </a:endParaRPr>
                    </a:p>
                  </a:txBody>
                  <a:tcPr>
                    <a:solidFill>
                      <a:schemeClr val="accent2">
                        <a:lumMod val="40000"/>
                        <a:lumOff val="60000"/>
                      </a:schemeClr>
                    </a:solidFill>
                  </a:tcPr>
                </a:tc>
                <a:tc>
                  <a:txBody>
                    <a:bodyPr/>
                    <a:lstStyle/>
                    <a:p>
                      <a:pPr algn="ctr"/>
                      <a:r>
                        <a:rPr lang="en-GB" sz="1600" dirty="0">
                          <a:latin typeface="Arial" pitchFamily="34" charset="0"/>
                          <a:cs typeface="Arial" pitchFamily="34" charset="0"/>
                        </a:rPr>
                        <a:t>≤10%</a:t>
                      </a:r>
                    </a:p>
                  </a:txBody>
                  <a:tcPr>
                    <a:solidFill>
                      <a:schemeClr val="accent2">
                        <a:lumMod val="40000"/>
                        <a:lumOff val="60000"/>
                      </a:schemeClr>
                    </a:solidFill>
                  </a:tcPr>
                </a:tc>
                <a:tc>
                  <a:txBody>
                    <a:bodyPr/>
                    <a:lstStyle/>
                    <a:p>
                      <a:pPr algn="ctr"/>
                      <a:r>
                        <a:rPr lang="en-ZA" sz="1200" dirty="0">
                          <a:latin typeface="Arial" pitchFamily="34" charset="0"/>
                          <a:cs typeface="Arial" pitchFamily="34" charset="0"/>
                        </a:rPr>
                        <a:t>Not Achieved</a:t>
                      </a:r>
                    </a:p>
                    <a:p>
                      <a:pPr algn="ctr"/>
                      <a:r>
                        <a:rPr lang="en-ZA" sz="1600" dirty="0">
                          <a:latin typeface="Arial" pitchFamily="34" charset="0"/>
                          <a:cs typeface="Arial" pitchFamily="34" charset="0"/>
                        </a:rPr>
                        <a:t>11.9%</a:t>
                      </a:r>
                    </a:p>
                    <a:p>
                      <a:pPr algn="ctr"/>
                      <a:r>
                        <a:rPr lang="en-ZA" sz="1600" dirty="0">
                          <a:latin typeface="Arial" pitchFamily="34" charset="0"/>
                          <a:cs typeface="Arial" pitchFamily="34" charset="0"/>
                        </a:rPr>
                        <a:t>(25/210)</a:t>
                      </a:r>
                    </a:p>
                    <a:p>
                      <a:pPr algn="ctr"/>
                      <a:endParaRPr lang="en-GB" sz="1600" dirty="0">
                        <a:latin typeface="Arial" pitchFamily="34" charset="0"/>
                        <a:cs typeface="Arial" pitchFamily="34" charset="0"/>
                      </a:endParaRPr>
                    </a:p>
                  </a:txBody>
                  <a:tcPr>
                    <a:solidFill>
                      <a:schemeClr val="accent2">
                        <a:lumMod val="40000"/>
                        <a:lumOff val="60000"/>
                      </a:schemeClr>
                    </a:solidFill>
                  </a:tcPr>
                </a:tc>
                <a:tc>
                  <a:txBody>
                    <a:bodyPr/>
                    <a:lstStyle/>
                    <a:p>
                      <a:endParaRPr lang="en-GB" sz="1600" dirty="0">
                        <a:latin typeface="Arial" pitchFamily="34" charset="0"/>
                        <a:cs typeface="Arial" pitchFamily="34" charset="0"/>
                      </a:endParaRPr>
                    </a:p>
                  </a:txBody>
                  <a:tcPr>
                    <a:solidFill>
                      <a:schemeClr val="accent2">
                        <a:lumMod val="40000"/>
                        <a:lumOff val="60000"/>
                      </a:schemeClr>
                    </a:solidFill>
                  </a:tcPr>
                </a:tc>
                <a:tc>
                  <a:txBody>
                    <a:bodyPr/>
                    <a:lstStyle/>
                    <a:p>
                      <a:r>
                        <a:rPr lang="en-GB" sz="1600" dirty="0">
                          <a:latin typeface="Arial" pitchFamily="34" charset="0"/>
                          <a:cs typeface="Arial" pitchFamily="34" charset="0"/>
                        </a:rPr>
                        <a:t>3 </a:t>
                      </a:r>
                      <a:r>
                        <a:rPr lang="en-GB" sz="1600" baseline="0" dirty="0">
                          <a:latin typeface="Arial" pitchFamily="34" charset="0"/>
                          <a:cs typeface="Arial" pitchFamily="34" charset="0"/>
                        </a:rPr>
                        <a:t>new posts created</a:t>
                      </a:r>
                    </a:p>
                    <a:p>
                      <a:r>
                        <a:rPr lang="en-GB" sz="1600" baseline="0" dirty="0">
                          <a:latin typeface="Arial" pitchFamily="34" charset="0"/>
                          <a:cs typeface="Arial" pitchFamily="34" charset="0"/>
                        </a:rPr>
                        <a:t>2 MMS</a:t>
                      </a:r>
                    </a:p>
                    <a:p>
                      <a:r>
                        <a:rPr lang="en-GB" sz="1600" baseline="0" dirty="0">
                          <a:latin typeface="Arial" pitchFamily="34" charset="0"/>
                          <a:cs typeface="Arial" pitchFamily="34" charset="0"/>
                        </a:rPr>
                        <a:t>1 ASD</a:t>
                      </a:r>
                    </a:p>
                  </a:txBody>
                  <a:tcPr>
                    <a:solidFill>
                      <a:schemeClr val="accent2">
                        <a:lumMod val="40000"/>
                        <a:lumOff val="60000"/>
                      </a:schemeClr>
                    </a:solidFill>
                  </a:tcPr>
                </a:tc>
                <a:extLst>
                  <a:ext uri="{0D108BD9-81ED-4DB2-BD59-A6C34878D82A}">
                    <a16:rowId xmlns:a16="http://schemas.microsoft.com/office/drawing/2014/main" xmlns="" val="10001"/>
                  </a:ext>
                </a:extLst>
              </a:tr>
              <a:tr h="1144332">
                <a:tc>
                  <a:txBody>
                    <a:bodyPr/>
                    <a:lstStyle/>
                    <a:p>
                      <a:r>
                        <a:rPr lang="en-ZA" sz="1600" dirty="0">
                          <a:latin typeface="Arial" pitchFamily="34" charset="0"/>
                          <a:cs typeface="Arial" pitchFamily="34" charset="0"/>
                        </a:rPr>
                        <a:t>% Women in SMS</a:t>
                      </a:r>
                      <a:endParaRPr lang="en-GB" sz="1600" dirty="0">
                        <a:latin typeface="Arial" pitchFamily="34" charset="0"/>
                        <a:cs typeface="Arial" pitchFamily="34" charset="0"/>
                      </a:endParaRPr>
                    </a:p>
                  </a:txBody>
                  <a:tcPr>
                    <a:solidFill>
                      <a:srgbClr val="15FF7F"/>
                    </a:solidFill>
                  </a:tcPr>
                </a:tc>
                <a:tc>
                  <a:txBody>
                    <a:bodyPr/>
                    <a:lstStyle/>
                    <a:p>
                      <a:pPr algn="ctr"/>
                      <a:r>
                        <a:rPr lang="en-ZA" sz="1600" dirty="0">
                          <a:latin typeface="Arial" pitchFamily="34" charset="0"/>
                          <a:cs typeface="Arial" pitchFamily="34" charset="0"/>
                        </a:rPr>
                        <a:t>50%</a:t>
                      </a:r>
                      <a:endParaRPr lang="en-GB" sz="1600" dirty="0">
                        <a:latin typeface="Arial" pitchFamily="34" charset="0"/>
                        <a:cs typeface="Arial" pitchFamily="34" charset="0"/>
                      </a:endParaRPr>
                    </a:p>
                  </a:txBody>
                  <a:tcPr>
                    <a:solidFill>
                      <a:srgbClr val="15FF7F"/>
                    </a:solidFill>
                  </a:tcPr>
                </a:tc>
                <a:tc>
                  <a:txBody>
                    <a:bodyPr/>
                    <a:lstStyle/>
                    <a:p>
                      <a:pPr algn="ctr"/>
                      <a:r>
                        <a:rPr lang="en-ZA" sz="1600" dirty="0">
                          <a:latin typeface="Arial" pitchFamily="34" charset="0"/>
                          <a:cs typeface="Arial" pitchFamily="34" charset="0"/>
                        </a:rPr>
                        <a:t>Exceeded</a:t>
                      </a:r>
                    </a:p>
                    <a:p>
                      <a:pPr algn="ctr"/>
                      <a:r>
                        <a:rPr lang="en-ZA" sz="1600" dirty="0">
                          <a:latin typeface="Arial" pitchFamily="34" charset="0"/>
                          <a:cs typeface="Arial" pitchFamily="34" charset="0"/>
                        </a:rPr>
                        <a:t>51.2%</a:t>
                      </a:r>
                    </a:p>
                    <a:p>
                      <a:pPr algn="ctr"/>
                      <a:r>
                        <a:rPr lang="en-ZA" sz="1600" dirty="0">
                          <a:latin typeface="Arial" pitchFamily="34" charset="0"/>
                          <a:cs typeface="Arial" pitchFamily="34" charset="0"/>
                        </a:rPr>
                        <a:t>(21/41)</a:t>
                      </a:r>
                      <a:endParaRPr lang="en-GB" sz="1600" dirty="0">
                        <a:latin typeface="Arial" pitchFamily="34" charset="0"/>
                        <a:cs typeface="Arial" pitchFamily="34" charset="0"/>
                      </a:endParaRPr>
                    </a:p>
                  </a:txBody>
                  <a:tcPr>
                    <a:solidFill>
                      <a:srgbClr val="15FF7F"/>
                    </a:solidFill>
                  </a:tcPr>
                </a:tc>
                <a:tc>
                  <a:txBody>
                    <a:bodyPr/>
                    <a:lstStyle/>
                    <a:p>
                      <a:endParaRPr lang="en-GB" sz="1600" dirty="0">
                        <a:latin typeface="Arial" pitchFamily="34" charset="0"/>
                        <a:cs typeface="Arial" pitchFamily="34" charset="0"/>
                      </a:endParaRPr>
                    </a:p>
                  </a:txBody>
                  <a:tcPr>
                    <a:solidFill>
                      <a:srgbClr val="15FF7F"/>
                    </a:solidFill>
                  </a:tcPr>
                </a:tc>
                <a:tc>
                  <a:txBody>
                    <a:bodyPr/>
                    <a:lstStyle/>
                    <a:p>
                      <a:r>
                        <a:rPr lang="en-GB" sz="1600" dirty="0">
                          <a:solidFill>
                            <a:schemeClr val="tx1"/>
                          </a:solidFill>
                          <a:latin typeface="Arial" pitchFamily="34" charset="0"/>
                          <a:cs typeface="Arial" pitchFamily="34" charset="0"/>
                        </a:rPr>
                        <a:t>Resignation of one (1) SMS member</a:t>
                      </a:r>
                    </a:p>
                    <a:p>
                      <a:endParaRPr lang="en-GB" sz="1600" dirty="0">
                        <a:latin typeface="Arial" pitchFamily="34" charset="0"/>
                        <a:cs typeface="Arial" pitchFamily="34" charset="0"/>
                      </a:endParaRPr>
                    </a:p>
                  </a:txBody>
                  <a:tcPr>
                    <a:solidFill>
                      <a:srgbClr val="15FF7F"/>
                    </a:solidFill>
                  </a:tcPr>
                </a:tc>
                <a:extLst>
                  <a:ext uri="{0D108BD9-81ED-4DB2-BD59-A6C34878D82A}">
                    <a16:rowId xmlns:a16="http://schemas.microsoft.com/office/drawing/2014/main" xmlns="" val="10002"/>
                  </a:ext>
                </a:extLst>
              </a:tr>
              <a:tr h="1144332">
                <a:tc>
                  <a:txBody>
                    <a:bodyPr/>
                    <a:lstStyle/>
                    <a:p>
                      <a:r>
                        <a:rPr lang="en-ZA" sz="1600" dirty="0">
                          <a:latin typeface="Arial" pitchFamily="34" charset="0"/>
                          <a:cs typeface="Arial" pitchFamily="34" charset="0"/>
                        </a:rPr>
                        <a:t>% People with a Disability </a:t>
                      </a:r>
                      <a:endParaRPr lang="en-GB" sz="1600" dirty="0">
                        <a:latin typeface="Arial" pitchFamily="34" charset="0"/>
                        <a:cs typeface="Arial" pitchFamily="34" charset="0"/>
                      </a:endParaRPr>
                    </a:p>
                  </a:txBody>
                  <a:tcPr>
                    <a:solidFill>
                      <a:srgbClr val="15FF7F"/>
                    </a:solidFill>
                  </a:tcPr>
                </a:tc>
                <a:tc>
                  <a:txBody>
                    <a:bodyPr/>
                    <a:lstStyle/>
                    <a:p>
                      <a:pPr algn="ctr"/>
                      <a:r>
                        <a:rPr lang="en-ZA" sz="1600" dirty="0">
                          <a:latin typeface="Arial" pitchFamily="34" charset="0"/>
                          <a:cs typeface="Arial" pitchFamily="34" charset="0"/>
                        </a:rPr>
                        <a:t>2%</a:t>
                      </a:r>
                      <a:endParaRPr lang="en-GB" sz="1600" dirty="0">
                        <a:latin typeface="Arial" pitchFamily="34" charset="0"/>
                        <a:cs typeface="Arial" pitchFamily="34" charset="0"/>
                      </a:endParaRPr>
                    </a:p>
                  </a:txBody>
                  <a:tcPr>
                    <a:solidFill>
                      <a:srgbClr val="15FF7F"/>
                    </a:solidFill>
                  </a:tcPr>
                </a:tc>
                <a:tc>
                  <a:txBody>
                    <a:bodyPr/>
                    <a:lstStyle/>
                    <a:p>
                      <a:pPr algn="ctr"/>
                      <a:r>
                        <a:rPr lang="en-ZA" sz="1600" dirty="0">
                          <a:latin typeface="Arial" pitchFamily="34" charset="0"/>
                          <a:cs typeface="Arial" pitchFamily="34" charset="0"/>
                        </a:rPr>
                        <a:t>Exceeded</a:t>
                      </a:r>
                    </a:p>
                    <a:p>
                      <a:pPr algn="ctr"/>
                      <a:r>
                        <a:rPr lang="en-ZA" sz="1600" dirty="0">
                          <a:latin typeface="Arial" pitchFamily="34" charset="0"/>
                          <a:cs typeface="Arial" pitchFamily="34" charset="0"/>
                        </a:rPr>
                        <a:t>2.8%</a:t>
                      </a:r>
                    </a:p>
                    <a:p>
                      <a:pPr algn="ctr"/>
                      <a:r>
                        <a:rPr lang="en-ZA" sz="1600" dirty="0">
                          <a:latin typeface="Arial" pitchFamily="34" charset="0"/>
                          <a:cs typeface="Arial" pitchFamily="34" charset="0"/>
                        </a:rPr>
                        <a:t>(6/216)</a:t>
                      </a:r>
                      <a:endParaRPr lang="en-GB" sz="1600" dirty="0">
                        <a:latin typeface="Arial" pitchFamily="34" charset="0"/>
                        <a:cs typeface="Arial" pitchFamily="34" charset="0"/>
                      </a:endParaRPr>
                    </a:p>
                  </a:txBody>
                  <a:tcPr>
                    <a:solidFill>
                      <a:srgbClr val="15FF7F"/>
                    </a:solidFill>
                  </a:tcPr>
                </a:tc>
                <a:tc>
                  <a:txBody>
                    <a:bodyPr/>
                    <a:lstStyle/>
                    <a:p>
                      <a:endParaRPr lang="en-GB" sz="1600" dirty="0">
                        <a:latin typeface="Arial" pitchFamily="34" charset="0"/>
                        <a:cs typeface="Arial" pitchFamily="34" charset="0"/>
                      </a:endParaRPr>
                    </a:p>
                  </a:txBody>
                  <a:tcPr>
                    <a:solidFill>
                      <a:srgbClr val="15FF7F"/>
                    </a:solidFill>
                  </a:tcPr>
                </a:tc>
                <a:tc>
                  <a:txBody>
                    <a:bodyPr/>
                    <a:lstStyle/>
                    <a:p>
                      <a:r>
                        <a:rPr lang="en-GB" sz="1600" dirty="0">
                          <a:latin typeface="Arial" pitchFamily="34" charset="0"/>
                          <a:cs typeface="Arial" pitchFamily="34" charset="0"/>
                        </a:rPr>
                        <a:t>Baseline Maintained</a:t>
                      </a:r>
                    </a:p>
                  </a:txBody>
                  <a:tcPr>
                    <a:solidFill>
                      <a:srgbClr val="15FF7F"/>
                    </a:solidFill>
                  </a:tcPr>
                </a:tc>
                <a:extLst>
                  <a:ext uri="{0D108BD9-81ED-4DB2-BD59-A6C34878D82A}">
                    <a16:rowId xmlns:a16="http://schemas.microsoft.com/office/drawing/2014/main" xmlns="" val="10003"/>
                  </a:ext>
                </a:extLst>
              </a:tr>
              <a:tr h="1014465">
                <a:tc>
                  <a:txBody>
                    <a:bodyPr/>
                    <a:lstStyle/>
                    <a:p>
                      <a:r>
                        <a:rPr lang="en-ZA" sz="1600" dirty="0">
                          <a:latin typeface="Arial" pitchFamily="34" charset="0"/>
                          <a:cs typeface="Arial" pitchFamily="34" charset="0"/>
                        </a:rPr>
                        <a:t>% Youth</a:t>
                      </a:r>
                      <a:endParaRPr lang="en-GB" sz="1600" dirty="0">
                        <a:latin typeface="Arial" pitchFamily="34" charset="0"/>
                        <a:cs typeface="Arial" pitchFamily="34" charset="0"/>
                      </a:endParaRPr>
                    </a:p>
                  </a:txBody>
                  <a:tcPr>
                    <a:solidFill>
                      <a:srgbClr val="15FF7F"/>
                    </a:solidFill>
                  </a:tcPr>
                </a:tc>
                <a:tc>
                  <a:txBody>
                    <a:bodyPr/>
                    <a:lstStyle/>
                    <a:p>
                      <a:pPr algn="ctr"/>
                      <a:r>
                        <a:rPr lang="en-ZA" sz="1600" dirty="0">
                          <a:latin typeface="Arial" pitchFamily="34" charset="0"/>
                          <a:cs typeface="Arial" pitchFamily="34" charset="0"/>
                        </a:rPr>
                        <a:t>30%</a:t>
                      </a:r>
                      <a:endParaRPr lang="en-GB" sz="1600" dirty="0">
                        <a:latin typeface="Arial" pitchFamily="34" charset="0"/>
                        <a:cs typeface="Arial" pitchFamily="34" charset="0"/>
                      </a:endParaRPr>
                    </a:p>
                  </a:txBody>
                  <a:tcPr>
                    <a:solidFill>
                      <a:srgbClr val="15FF7F"/>
                    </a:solidFill>
                  </a:tcPr>
                </a:tc>
                <a:tc>
                  <a:txBody>
                    <a:bodyPr/>
                    <a:lstStyle/>
                    <a:p>
                      <a:pPr algn="ctr"/>
                      <a:r>
                        <a:rPr lang="en-ZA" sz="1600" dirty="0">
                          <a:latin typeface="Arial" pitchFamily="34" charset="0"/>
                          <a:cs typeface="Arial" pitchFamily="34" charset="0"/>
                        </a:rPr>
                        <a:t>Exceeded</a:t>
                      </a:r>
                    </a:p>
                    <a:p>
                      <a:pPr algn="ctr"/>
                      <a:r>
                        <a:rPr lang="en-ZA" sz="1600" dirty="0">
                          <a:solidFill>
                            <a:schemeClr val="tx1"/>
                          </a:solidFill>
                          <a:latin typeface="Arial" pitchFamily="34" charset="0"/>
                          <a:cs typeface="Arial" pitchFamily="34" charset="0"/>
                        </a:rPr>
                        <a:t>34.7%</a:t>
                      </a:r>
                    </a:p>
                    <a:p>
                      <a:pPr algn="ctr"/>
                      <a:r>
                        <a:rPr lang="en-ZA" sz="1600" dirty="0">
                          <a:solidFill>
                            <a:schemeClr val="tx1"/>
                          </a:solidFill>
                          <a:latin typeface="Arial" pitchFamily="34" charset="0"/>
                          <a:cs typeface="Arial" pitchFamily="34" charset="0"/>
                        </a:rPr>
                        <a:t>(75/216)</a:t>
                      </a:r>
                      <a:endParaRPr lang="en-GB" sz="1600" dirty="0">
                        <a:solidFill>
                          <a:schemeClr val="tx1"/>
                        </a:solidFill>
                        <a:latin typeface="Arial" pitchFamily="34" charset="0"/>
                        <a:cs typeface="Arial" pitchFamily="34" charset="0"/>
                      </a:endParaRPr>
                    </a:p>
                  </a:txBody>
                  <a:tcPr>
                    <a:solidFill>
                      <a:srgbClr val="15FF7F"/>
                    </a:solidFill>
                  </a:tcPr>
                </a:tc>
                <a:tc>
                  <a:txBody>
                    <a:bodyPr/>
                    <a:lstStyle/>
                    <a:p>
                      <a:endParaRPr lang="en-GB" sz="1600" dirty="0">
                        <a:latin typeface="Arial" pitchFamily="34" charset="0"/>
                        <a:cs typeface="Arial" pitchFamily="34" charset="0"/>
                      </a:endParaRPr>
                    </a:p>
                  </a:txBody>
                  <a:tcPr>
                    <a:solidFill>
                      <a:srgbClr val="15FF7F"/>
                    </a:solidFill>
                  </a:tcPr>
                </a:tc>
                <a:tc>
                  <a:txBody>
                    <a:bodyPr/>
                    <a:lstStyle/>
                    <a:p>
                      <a:endParaRPr lang="en-GB" sz="1600" dirty="0">
                        <a:latin typeface="Arial" pitchFamily="34" charset="0"/>
                        <a:cs typeface="Arial" pitchFamily="34" charset="0"/>
                      </a:endParaRPr>
                    </a:p>
                  </a:txBody>
                  <a:tcPr>
                    <a:solidFill>
                      <a:srgbClr val="15FF7F"/>
                    </a:solidFill>
                  </a:tcPr>
                </a:tc>
                <a:extLst>
                  <a:ext uri="{0D108BD9-81ED-4DB2-BD59-A6C34878D82A}">
                    <a16:rowId xmlns:a16="http://schemas.microsoft.com/office/drawing/2014/main" xmlns="" val="10004"/>
                  </a:ext>
                </a:extLst>
              </a:tr>
            </a:tbl>
          </a:graphicData>
        </a:graphic>
      </p:graphicFrame>
      <p:sp>
        <p:nvSpPr>
          <p:cNvPr id="13" name="Slide Number Placeholder 3"/>
          <p:cNvSpPr>
            <a:spLocks noGrp="1"/>
          </p:cNvSpPr>
          <p:nvPr>
            <p:ph type="sldNum" sz="quarter" idx="12"/>
          </p:nvPr>
        </p:nvSpPr>
        <p:spPr>
          <a:xfrm>
            <a:off x="6553200" y="6293557"/>
            <a:ext cx="2133600" cy="365125"/>
          </a:xfrm>
        </p:spPr>
        <p:txBody>
          <a:bodyPr/>
          <a:lstStyle/>
          <a:p>
            <a:fld id="{A00DC55E-F695-4C68-8BE3-15340D5713AB}" type="slidenum">
              <a:rPr lang="en-US" sz="1400" b="1">
                <a:solidFill>
                  <a:prstClr val="black">
                    <a:tint val="75000"/>
                  </a:prstClr>
                </a:solidFill>
                <a:latin typeface="Arial" panose="020B0604020202020204" pitchFamily="34" charset="0"/>
                <a:cs typeface="Arial" panose="020B0604020202020204" pitchFamily="34" charset="0"/>
              </a:rPr>
              <a:pPr/>
              <a:t>30</a:t>
            </a:fld>
            <a:endParaRPr lang="en-US" sz="1400" b="1" dirty="0">
              <a:solidFill>
                <a:prstClr val="black">
                  <a:tint val="75000"/>
                </a:prstClr>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rotWithShape="1">
          <a:blip r:embed="rId3" cstate="print"/>
          <a:srcRect l="24385" t="25073" r="10536" b="32195"/>
          <a:stretch/>
        </p:blipFill>
        <p:spPr>
          <a:xfrm>
            <a:off x="4038599" y="2091975"/>
            <a:ext cx="2971801" cy="914400"/>
          </a:xfrm>
          <a:prstGeom prst="rect">
            <a:avLst/>
          </a:prstGeom>
        </p:spPr>
      </p:pic>
      <p:pic>
        <p:nvPicPr>
          <p:cNvPr id="10" name="Picture 9"/>
          <p:cNvPicPr>
            <a:picLocks noChangeAspect="1"/>
          </p:cNvPicPr>
          <p:nvPr/>
        </p:nvPicPr>
        <p:blipFill rotWithShape="1">
          <a:blip r:embed="rId4" cstate="print"/>
          <a:srcRect l="25098" t="20436" r="9646" b="38697"/>
          <a:stretch/>
        </p:blipFill>
        <p:spPr>
          <a:xfrm>
            <a:off x="4038600" y="3137346"/>
            <a:ext cx="2971800" cy="914400"/>
          </a:xfrm>
          <a:prstGeom prst="rect">
            <a:avLst/>
          </a:prstGeom>
        </p:spPr>
      </p:pic>
      <p:pic>
        <p:nvPicPr>
          <p:cNvPr id="14" name="Picture 13"/>
          <p:cNvPicPr>
            <a:picLocks noChangeAspect="1"/>
          </p:cNvPicPr>
          <p:nvPr/>
        </p:nvPicPr>
        <p:blipFill rotWithShape="1">
          <a:blip r:embed="rId5" cstate="print"/>
          <a:srcRect l="27497" t="13998" r="12609" b="57335"/>
          <a:stretch/>
        </p:blipFill>
        <p:spPr>
          <a:xfrm>
            <a:off x="4030132" y="4268966"/>
            <a:ext cx="2980267" cy="762000"/>
          </a:xfrm>
          <a:prstGeom prst="rect">
            <a:avLst/>
          </a:prstGeom>
        </p:spPr>
      </p:pic>
      <p:pic>
        <p:nvPicPr>
          <p:cNvPr id="15" name="Picture 14"/>
          <p:cNvPicPr>
            <a:picLocks noChangeAspect="1"/>
          </p:cNvPicPr>
          <p:nvPr/>
        </p:nvPicPr>
        <p:blipFill rotWithShape="1">
          <a:blip r:embed="rId6" cstate="print"/>
          <a:srcRect l="30193" t="15723" r="11634" b="33789"/>
          <a:stretch/>
        </p:blipFill>
        <p:spPr>
          <a:xfrm>
            <a:off x="4018843" y="5228789"/>
            <a:ext cx="2980267" cy="867212"/>
          </a:xfrm>
          <a:prstGeom prst="rect">
            <a:avLst/>
          </a:prstGeom>
        </p:spPr>
      </p:pic>
    </p:spTree>
    <p:extLst>
      <p:ext uri="{BB962C8B-B14F-4D97-AF65-F5344CB8AC3E}">
        <p14:creationId xmlns:p14="http://schemas.microsoft.com/office/powerpoint/2010/main" xmlns="" val="34141543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t="20007" b="22369"/>
          <a:stretch>
            <a:fillRect/>
          </a:stretch>
        </p:blipFill>
        <p:spPr bwMode="auto">
          <a:xfrm>
            <a:off x="0" y="6035675"/>
            <a:ext cx="1981200" cy="8223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ight Triangle 4"/>
          <p:cNvSpPr/>
          <p:nvPr/>
        </p:nvSpPr>
        <p:spPr>
          <a:xfrm flipH="1">
            <a:off x="8458200" y="5867400"/>
            <a:ext cx="685800" cy="99060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aphicFrame>
        <p:nvGraphicFramePr>
          <p:cNvPr id="7" name="Diagram 6"/>
          <p:cNvGraphicFramePr/>
          <p:nvPr>
            <p:extLst>
              <p:ext uri="{D42A27DB-BD31-4B8C-83A1-F6EECF244321}">
                <p14:modId xmlns:p14="http://schemas.microsoft.com/office/powerpoint/2010/main" xmlns="" val="980362884"/>
              </p:ext>
            </p:extLst>
          </p:nvPr>
        </p:nvGraphicFramePr>
        <p:xfrm>
          <a:off x="228600" y="152400"/>
          <a:ext cx="8686800" cy="62103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p:cNvSpPr txBox="1"/>
          <p:nvPr/>
        </p:nvSpPr>
        <p:spPr>
          <a:xfrm>
            <a:off x="141514" y="0"/>
            <a:ext cx="8763000" cy="584775"/>
          </a:xfrm>
          <a:prstGeom prst="rect">
            <a:avLst/>
          </a:prstGeom>
          <a:solidFill>
            <a:schemeClr val="accent3">
              <a:lumMod val="40000"/>
              <a:lumOff val="60000"/>
            </a:schemeClr>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r"/>
            <a:r>
              <a:rPr lang="en-ZA" sz="3200" cap="small" dirty="0">
                <a:solidFill>
                  <a:schemeClr val="tx1"/>
                </a:solidFill>
                <a:latin typeface="Arial" panose="020B0604020202020204" pitchFamily="34" charset="0"/>
                <a:cs typeface="Arial" panose="020B0604020202020204" pitchFamily="34" charset="0"/>
              </a:rPr>
              <a:t>Q4 Status Report: Recruitment &amp; Selection</a:t>
            </a:r>
            <a:endParaRPr lang="en-GB" sz="3200" cap="small" dirty="0">
              <a:solidFill>
                <a:schemeClr val="tx1"/>
              </a:solidFill>
              <a:latin typeface="Arial" panose="020B0604020202020204" pitchFamily="34" charset="0"/>
              <a:cs typeface="Arial" panose="020B0604020202020204" pitchFamily="34" charset="0"/>
            </a:endParaRPr>
          </a:p>
        </p:txBody>
      </p:sp>
      <p:sp>
        <p:nvSpPr>
          <p:cNvPr id="3" name="TextBox 2"/>
          <p:cNvSpPr txBox="1"/>
          <p:nvPr/>
        </p:nvSpPr>
        <p:spPr>
          <a:xfrm>
            <a:off x="1600200" y="5599390"/>
            <a:ext cx="1179394" cy="307777"/>
          </a:xfrm>
          <a:prstGeom prst="rect">
            <a:avLst/>
          </a:prstGeom>
          <a:noFill/>
        </p:spPr>
        <p:txBody>
          <a:bodyPr wrap="square" rtlCol="0">
            <a:spAutoFit/>
          </a:bodyPr>
          <a:lstStyle/>
          <a:p>
            <a:r>
              <a:rPr lang="en-ZA" sz="1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Total: 25</a:t>
            </a:r>
          </a:p>
        </p:txBody>
      </p:sp>
      <p:sp>
        <p:nvSpPr>
          <p:cNvPr id="9" name="Slide Number Placeholder 3"/>
          <p:cNvSpPr>
            <a:spLocks noGrp="1"/>
          </p:cNvSpPr>
          <p:nvPr>
            <p:ph type="sldNum" sz="quarter" idx="12"/>
          </p:nvPr>
        </p:nvSpPr>
        <p:spPr>
          <a:xfrm>
            <a:off x="6593006" y="6264274"/>
            <a:ext cx="2133600" cy="365125"/>
          </a:xfrm>
        </p:spPr>
        <p:txBody>
          <a:bodyPr/>
          <a:lstStyle/>
          <a:p>
            <a:fld id="{A00DC55E-F695-4C68-8BE3-15340D5713AB}" type="slidenum">
              <a:rPr lang="en-US" sz="1400" b="1">
                <a:solidFill>
                  <a:prstClr val="black">
                    <a:tint val="75000"/>
                  </a:prstClr>
                </a:solidFill>
                <a:latin typeface="Arial" panose="020B0604020202020204" pitchFamily="34" charset="0"/>
                <a:cs typeface="Arial" panose="020B0604020202020204" pitchFamily="34" charset="0"/>
              </a:rPr>
              <a:pPr/>
              <a:t>31</a:t>
            </a:fld>
            <a:endParaRPr lang="en-US" sz="1400" b="1" dirty="0">
              <a:solidFill>
                <a:prstClr val="black">
                  <a:tint val="75000"/>
                </a:prstClr>
              </a:solidFill>
              <a:latin typeface="Arial" panose="020B0604020202020204" pitchFamily="34" charset="0"/>
              <a:cs typeface="Arial" panose="020B0604020202020204" pitchFamily="34" charset="0"/>
            </a:endParaRPr>
          </a:p>
        </p:txBody>
      </p:sp>
      <p:sp>
        <p:nvSpPr>
          <p:cNvPr id="10" name="TextBox 9"/>
          <p:cNvSpPr txBox="1"/>
          <p:nvPr/>
        </p:nvSpPr>
        <p:spPr>
          <a:xfrm>
            <a:off x="4343400" y="5661447"/>
            <a:ext cx="1179394" cy="307777"/>
          </a:xfrm>
          <a:prstGeom prst="rect">
            <a:avLst/>
          </a:prstGeom>
          <a:noFill/>
        </p:spPr>
        <p:txBody>
          <a:bodyPr wrap="square" rtlCol="0">
            <a:spAutoFit/>
          </a:bodyPr>
          <a:lstStyle/>
          <a:p>
            <a:r>
              <a:rPr lang="en-ZA" sz="1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Total: 8</a:t>
            </a:r>
          </a:p>
        </p:txBody>
      </p:sp>
      <p:sp>
        <p:nvSpPr>
          <p:cNvPr id="11" name="TextBox 10"/>
          <p:cNvSpPr txBox="1"/>
          <p:nvPr/>
        </p:nvSpPr>
        <p:spPr>
          <a:xfrm>
            <a:off x="4533311" y="2672089"/>
            <a:ext cx="1179394" cy="307777"/>
          </a:xfrm>
          <a:prstGeom prst="rect">
            <a:avLst/>
          </a:prstGeom>
          <a:noFill/>
        </p:spPr>
        <p:txBody>
          <a:bodyPr wrap="square" rtlCol="0">
            <a:spAutoFit/>
          </a:bodyPr>
          <a:lstStyle/>
          <a:p>
            <a:r>
              <a:rPr lang="en-ZA" sz="1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Total: 5</a:t>
            </a:r>
          </a:p>
        </p:txBody>
      </p:sp>
      <p:sp>
        <p:nvSpPr>
          <p:cNvPr id="2" name="TextBox 1"/>
          <p:cNvSpPr txBox="1"/>
          <p:nvPr/>
        </p:nvSpPr>
        <p:spPr>
          <a:xfrm>
            <a:off x="6096000" y="1917719"/>
            <a:ext cx="646331" cy="3128421"/>
          </a:xfrm>
          <a:prstGeom prst="rect">
            <a:avLst/>
          </a:prstGeom>
          <a:noFill/>
        </p:spPr>
        <p:txBody>
          <a:bodyPr vert="vert270" wrap="square" rtlCol="0">
            <a:spAutoFit/>
          </a:bodyPr>
          <a:lstStyle/>
          <a:p>
            <a:r>
              <a:rPr lang="en-ZA" sz="3000" dirty="0">
                <a:latin typeface="Arial" panose="020B0604020202020204" pitchFamily="34" charset="0"/>
                <a:cs typeface="Arial" panose="020B0604020202020204" pitchFamily="34" charset="0"/>
              </a:rPr>
              <a:t>APPOINTMENTS</a:t>
            </a:r>
          </a:p>
        </p:txBody>
      </p:sp>
      <p:sp>
        <p:nvSpPr>
          <p:cNvPr id="6" name="Rectangle 5"/>
          <p:cNvSpPr/>
          <p:nvPr/>
        </p:nvSpPr>
        <p:spPr>
          <a:xfrm>
            <a:off x="7445828" y="5580102"/>
            <a:ext cx="806118" cy="307777"/>
          </a:xfrm>
          <a:prstGeom prst="rect">
            <a:avLst/>
          </a:prstGeom>
        </p:spPr>
        <p:txBody>
          <a:bodyPr wrap="none">
            <a:spAutoFit/>
          </a:bodyPr>
          <a:lstStyle/>
          <a:p>
            <a:pPr lvl="0"/>
            <a:r>
              <a:rPr lang="en-ZA" sz="14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Total: 4</a:t>
            </a:r>
          </a:p>
        </p:txBody>
      </p:sp>
    </p:spTree>
    <p:extLst>
      <p:ext uri="{BB962C8B-B14F-4D97-AF65-F5344CB8AC3E}">
        <p14:creationId xmlns:p14="http://schemas.microsoft.com/office/powerpoint/2010/main" xmlns="" val="39681501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0" y="6210300"/>
            <a:ext cx="1752600" cy="625929"/>
          </a:xfrm>
          <a:prstGeom prst="rect">
            <a:avLst/>
          </a:prstGeom>
          <a:noFill/>
          <a:ln>
            <a:noFill/>
          </a:ln>
        </p:spPr>
      </p:pic>
      <p:sp>
        <p:nvSpPr>
          <p:cNvPr id="2" name="Slide Number Placeholder 1"/>
          <p:cNvSpPr>
            <a:spLocks noGrp="1"/>
          </p:cNvSpPr>
          <p:nvPr>
            <p:ph type="sldNum" sz="quarter" idx="12"/>
          </p:nvPr>
        </p:nvSpPr>
        <p:spPr>
          <a:xfrm>
            <a:off x="6629400" y="6492875"/>
            <a:ext cx="2133600" cy="365125"/>
          </a:xfrm>
        </p:spPr>
        <p:txBody>
          <a:bodyPr/>
          <a:lstStyle/>
          <a:p>
            <a:fld id="{09B92D72-FD1F-4644-BBBA-22A65A700C67}" type="slidenum">
              <a:rPr lang="en-US" sz="1400" b="1" smtClean="0">
                <a:latin typeface="Arial" panose="020B0604020202020204" pitchFamily="34" charset="0"/>
                <a:cs typeface="Arial" panose="020B0604020202020204" pitchFamily="34" charset="0"/>
              </a:rPr>
              <a:pPr/>
              <a:t>32</a:t>
            </a:fld>
            <a:endParaRPr lang="en-US" sz="1400" b="1">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0" y="0"/>
            <a:ext cx="9144000" cy="929995"/>
          </a:xfrm>
          <a:solidFill>
            <a:schemeClr val="accent3">
              <a:lumMod val="60000"/>
              <a:lumOff val="40000"/>
            </a:schemeClr>
          </a:solidFill>
          <a:effectLst>
            <a:outerShdw blurRad="50800" dist="50800" dir="5400000" algn="ctr" rotWithShape="0">
              <a:schemeClr val="accent6"/>
            </a:outerShdw>
          </a:effectLst>
        </p:spPr>
        <p:txBody>
          <a:bodyPr>
            <a:normAutofit/>
          </a:bodyPr>
          <a:lstStyle/>
          <a:p>
            <a:pPr algn="r"/>
            <a:r>
              <a:rPr lang="en-US" sz="3600" cap="small" dirty="0">
                <a:latin typeface="Arial" panose="020B0604020202020204" pitchFamily="34" charset="0"/>
                <a:cs typeface="Arial" panose="020B0604020202020204" pitchFamily="34" charset="0"/>
              </a:rPr>
              <a:t>YTD vacancy status - SMS</a:t>
            </a:r>
            <a:endParaRPr lang="en-US" sz="2800" cap="small"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nvPr>
        </p:nvGraphicFramePr>
        <p:xfrm>
          <a:off x="0" y="1143990"/>
          <a:ext cx="9144003" cy="1883995"/>
        </p:xfrm>
        <a:graphic>
          <a:graphicData uri="http://schemas.openxmlformats.org/drawingml/2006/table">
            <a:tbl>
              <a:tblPr firstRow="1" firstCol="1" bandRow="1"/>
              <a:tblGrid>
                <a:gridCol w="315311">
                  <a:extLst>
                    <a:ext uri="{9D8B030D-6E8A-4147-A177-3AD203B41FA5}">
                      <a16:colId xmlns:a16="http://schemas.microsoft.com/office/drawing/2014/main" xmlns="" val="20000"/>
                    </a:ext>
                  </a:extLst>
                </a:gridCol>
                <a:gridCol w="1002046">
                  <a:extLst>
                    <a:ext uri="{9D8B030D-6E8A-4147-A177-3AD203B41FA5}">
                      <a16:colId xmlns:a16="http://schemas.microsoft.com/office/drawing/2014/main" xmlns="" val="20001"/>
                    </a:ext>
                  </a:extLst>
                </a:gridCol>
                <a:gridCol w="929898">
                  <a:extLst>
                    <a:ext uri="{9D8B030D-6E8A-4147-A177-3AD203B41FA5}">
                      <a16:colId xmlns:a16="http://schemas.microsoft.com/office/drawing/2014/main" xmlns="" val="20002"/>
                    </a:ext>
                  </a:extLst>
                </a:gridCol>
                <a:gridCol w="1007390">
                  <a:extLst>
                    <a:ext uri="{9D8B030D-6E8A-4147-A177-3AD203B41FA5}">
                      <a16:colId xmlns:a16="http://schemas.microsoft.com/office/drawing/2014/main" xmlns="" val="20003"/>
                    </a:ext>
                  </a:extLst>
                </a:gridCol>
                <a:gridCol w="905875">
                  <a:extLst>
                    <a:ext uri="{9D8B030D-6E8A-4147-A177-3AD203B41FA5}">
                      <a16:colId xmlns:a16="http://schemas.microsoft.com/office/drawing/2014/main" xmlns="" val="20004"/>
                    </a:ext>
                  </a:extLst>
                </a:gridCol>
                <a:gridCol w="990600">
                  <a:extLst>
                    <a:ext uri="{9D8B030D-6E8A-4147-A177-3AD203B41FA5}">
                      <a16:colId xmlns:a16="http://schemas.microsoft.com/office/drawing/2014/main" xmlns="" val="20005"/>
                    </a:ext>
                  </a:extLst>
                </a:gridCol>
                <a:gridCol w="990600">
                  <a:extLst>
                    <a:ext uri="{9D8B030D-6E8A-4147-A177-3AD203B41FA5}">
                      <a16:colId xmlns:a16="http://schemas.microsoft.com/office/drawing/2014/main" xmlns="" val="20006"/>
                    </a:ext>
                  </a:extLst>
                </a:gridCol>
                <a:gridCol w="1295400">
                  <a:extLst>
                    <a:ext uri="{9D8B030D-6E8A-4147-A177-3AD203B41FA5}">
                      <a16:colId xmlns:a16="http://schemas.microsoft.com/office/drawing/2014/main" xmlns="" val="20007"/>
                    </a:ext>
                  </a:extLst>
                </a:gridCol>
                <a:gridCol w="1706883">
                  <a:extLst>
                    <a:ext uri="{9D8B030D-6E8A-4147-A177-3AD203B41FA5}">
                      <a16:colId xmlns:a16="http://schemas.microsoft.com/office/drawing/2014/main" xmlns="" val="20008"/>
                    </a:ext>
                  </a:extLst>
                </a:gridCol>
              </a:tblGrid>
              <a:tr h="235000">
                <a:tc rowSpan="2" gridSpan="2">
                  <a:txBody>
                    <a:bodyPr/>
                    <a:lstStyle/>
                    <a:p>
                      <a:pPr marL="0" marR="0">
                        <a:lnSpc>
                          <a:spcPct val="150000"/>
                        </a:lnSpc>
                        <a:spcBef>
                          <a:spcPts val="0"/>
                        </a:spcBef>
                        <a:spcAft>
                          <a:spcPts val="0"/>
                        </a:spcAft>
                        <a:tabLst>
                          <a:tab pos="0" algn="l"/>
                          <a:tab pos="540385" algn="l"/>
                        </a:tabLst>
                      </a:pPr>
                      <a:r>
                        <a:rPr lang="en-GB" sz="1050" b="1" kern="1400" dirty="0">
                          <a:effectLst/>
                          <a:latin typeface="Arial"/>
                          <a:ea typeface="Times New Roman"/>
                        </a:rPr>
                        <a:t>PERFORMANCE</a:t>
                      </a:r>
                      <a:endParaRPr lang="en-US" sz="1200" b="1" kern="1400" dirty="0">
                        <a:effectLst/>
                        <a:latin typeface="Arial"/>
                        <a:ea typeface="Times New Roman"/>
                      </a:endParaRPr>
                    </a:p>
                    <a:p>
                      <a:pPr marL="0" marR="0">
                        <a:lnSpc>
                          <a:spcPct val="150000"/>
                        </a:lnSpc>
                        <a:spcBef>
                          <a:spcPts val="0"/>
                        </a:spcBef>
                        <a:spcAft>
                          <a:spcPts val="0"/>
                        </a:spcAft>
                        <a:tabLst>
                          <a:tab pos="0" algn="l"/>
                          <a:tab pos="540385" algn="l"/>
                        </a:tabLst>
                      </a:pPr>
                      <a:r>
                        <a:rPr lang="en-GB" sz="1050" b="1" kern="1400" dirty="0">
                          <a:effectLst/>
                          <a:latin typeface="Arial"/>
                          <a:ea typeface="Times New Roman"/>
                        </a:rPr>
                        <a:t>INDICATORS / ACTIVITY</a:t>
                      </a:r>
                      <a:endParaRPr lang="en-US" sz="1200" b="1" kern="1400" dirty="0">
                        <a:effectLst/>
                        <a:latin typeface="Arial"/>
                        <a:ea typeface="Times New Roman"/>
                      </a:endParaRPr>
                    </a:p>
                  </a:txBody>
                  <a:tcPr marL="60278" marR="60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rowSpan="2" hMerge="1">
                  <a:txBody>
                    <a:bodyPr/>
                    <a:lstStyle/>
                    <a:p>
                      <a:endParaRPr lang="en-US"/>
                    </a:p>
                  </a:txBody>
                  <a:tcPr/>
                </a:tc>
                <a:tc rowSpan="2">
                  <a:txBody>
                    <a:bodyPr/>
                    <a:lstStyle/>
                    <a:p>
                      <a:pPr marL="0" marR="0">
                        <a:lnSpc>
                          <a:spcPct val="150000"/>
                        </a:lnSpc>
                        <a:spcBef>
                          <a:spcPts val="0"/>
                        </a:spcBef>
                        <a:spcAft>
                          <a:spcPts val="0"/>
                        </a:spcAft>
                        <a:tabLst>
                          <a:tab pos="0" algn="l"/>
                          <a:tab pos="540385" algn="l"/>
                        </a:tabLst>
                      </a:pPr>
                      <a:r>
                        <a:rPr lang="en-GB" sz="1050" b="1" kern="1400" dirty="0">
                          <a:effectLst/>
                          <a:latin typeface="Arial"/>
                          <a:ea typeface="Times New Roman"/>
                        </a:rPr>
                        <a:t>ANNUAL TARGETS</a:t>
                      </a:r>
                      <a:endParaRPr lang="en-US" sz="1200" b="1" kern="1400" dirty="0">
                        <a:effectLst/>
                        <a:latin typeface="Arial"/>
                        <a:ea typeface="Times New Roman"/>
                      </a:endParaRPr>
                    </a:p>
                  </a:txBody>
                  <a:tcPr marL="60278" marR="60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rowSpan="2">
                  <a:txBody>
                    <a:bodyPr/>
                    <a:lstStyle/>
                    <a:p>
                      <a:pPr marL="0" marR="0">
                        <a:lnSpc>
                          <a:spcPct val="150000"/>
                        </a:lnSpc>
                        <a:spcBef>
                          <a:spcPts val="0"/>
                        </a:spcBef>
                        <a:spcAft>
                          <a:spcPts val="0"/>
                        </a:spcAft>
                        <a:tabLst>
                          <a:tab pos="0" algn="l"/>
                          <a:tab pos="540385" algn="l"/>
                        </a:tabLst>
                      </a:pPr>
                      <a:r>
                        <a:rPr lang="en-GB" sz="1050" b="1" kern="1400">
                          <a:effectLst/>
                          <a:latin typeface="Arial"/>
                          <a:ea typeface="Times New Roman"/>
                        </a:rPr>
                        <a:t>QUARTERLY</a:t>
                      </a:r>
                      <a:endParaRPr lang="en-US" sz="1200" b="1" kern="1400">
                        <a:effectLst/>
                        <a:latin typeface="Arial"/>
                        <a:ea typeface="Times New Roman"/>
                      </a:endParaRPr>
                    </a:p>
                    <a:p>
                      <a:pPr marL="0" marR="0">
                        <a:lnSpc>
                          <a:spcPct val="150000"/>
                        </a:lnSpc>
                        <a:spcBef>
                          <a:spcPts val="0"/>
                        </a:spcBef>
                        <a:spcAft>
                          <a:spcPts val="0"/>
                        </a:spcAft>
                        <a:tabLst>
                          <a:tab pos="0" algn="l"/>
                          <a:tab pos="540385" algn="l"/>
                        </a:tabLst>
                      </a:pPr>
                      <a:r>
                        <a:rPr lang="en-GB" sz="1050" b="1" kern="1400">
                          <a:effectLst/>
                          <a:latin typeface="Arial"/>
                          <a:ea typeface="Times New Roman"/>
                        </a:rPr>
                        <a:t>MILESTONES</a:t>
                      </a:r>
                      <a:endParaRPr lang="en-US" sz="1200" b="1" kern="1400">
                        <a:effectLst/>
                        <a:latin typeface="Arial"/>
                        <a:ea typeface="Times New Roman"/>
                      </a:endParaRPr>
                    </a:p>
                  </a:txBody>
                  <a:tcPr marL="60278" marR="60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gridSpan="3">
                  <a:txBody>
                    <a:bodyPr/>
                    <a:lstStyle/>
                    <a:p>
                      <a:pPr marL="0" marR="0" algn="ctr">
                        <a:lnSpc>
                          <a:spcPct val="150000"/>
                        </a:lnSpc>
                        <a:spcBef>
                          <a:spcPts val="0"/>
                        </a:spcBef>
                        <a:spcAft>
                          <a:spcPts val="0"/>
                        </a:spcAft>
                        <a:tabLst>
                          <a:tab pos="0" algn="l"/>
                          <a:tab pos="540385" algn="l"/>
                        </a:tabLst>
                      </a:pPr>
                      <a:r>
                        <a:rPr lang="en-GB" sz="1050" b="1" kern="1400" dirty="0">
                          <a:effectLst/>
                          <a:latin typeface="Arial"/>
                          <a:ea typeface="Times New Roman"/>
                        </a:rPr>
                        <a:t>QUARTERLY TARGETS</a:t>
                      </a:r>
                      <a:endParaRPr lang="en-US" sz="1200" b="1" kern="1400" dirty="0">
                        <a:effectLst/>
                        <a:latin typeface="Arial"/>
                        <a:ea typeface="Times New Roman"/>
                      </a:endParaRPr>
                    </a:p>
                  </a:txBody>
                  <a:tcPr marL="60278" marR="60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hMerge="1">
                  <a:txBody>
                    <a:bodyPr/>
                    <a:lstStyle/>
                    <a:p>
                      <a:endParaRPr lang="en-US"/>
                    </a:p>
                  </a:txBody>
                  <a:tcPr/>
                </a:tc>
                <a:tc hMerge="1">
                  <a:txBody>
                    <a:bodyPr/>
                    <a:lstStyle/>
                    <a:p>
                      <a:endParaRPr lang="en-US"/>
                    </a:p>
                  </a:txBody>
                  <a:tcPr/>
                </a:tc>
                <a:tc rowSpan="2">
                  <a:txBody>
                    <a:bodyPr/>
                    <a:lstStyle/>
                    <a:p>
                      <a:pPr marL="0" marR="0">
                        <a:lnSpc>
                          <a:spcPct val="110000"/>
                        </a:lnSpc>
                        <a:spcBef>
                          <a:spcPts val="0"/>
                        </a:spcBef>
                        <a:spcAft>
                          <a:spcPts val="1000"/>
                        </a:spcAft>
                        <a:tabLst>
                          <a:tab pos="0" algn="l"/>
                          <a:tab pos="540385" algn="l"/>
                        </a:tabLst>
                      </a:pPr>
                      <a:r>
                        <a:rPr lang="en-GB" sz="1050" b="1" kern="1400" dirty="0">
                          <a:effectLst/>
                          <a:latin typeface="Arial"/>
                          <a:ea typeface="Times New Roman"/>
                        </a:rPr>
                        <a:t>YEAR-TO-DATE</a:t>
                      </a:r>
                      <a:endParaRPr lang="en-US" sz="1200" b="1" kern="1400" dirty="0">
                        <a:effectLst/>
                        <a:latin typeface="Arial"/>
                        <a:ea typeface="Times New Roman"/>
                      </a:endParaRPr>
                    </a:p>
                    <a:p>
                      <a:pPr marL="0" marR="0">
                        <a:lnSpc>
                          <a:spcPct val="150000"/>
                        </a:lnSpc>
                        <a:spcBef>
                          <a:spcPts val="0"/>
                        </a:spcBef>
                        <a:spcAft>
                          <a:spcPts val="0"/>
                        </a:spcAft>
                        <a:tabLst>
                          <a:tab pos="0" algn="l"/>
                          <a:tab pos="540385" algn="l"/>
                        </a:tabLst>
                      </a:pPr>
                      <a:r>
                        <a:rPr lang="en-GB" sz="1050" b="1" kern="1400" dirty="0">
                          <a:effectLst/>
                          <a:latin typeface="Arial"/>
                          <a:ea typeface="Times New Roman"/>
                        </a:rPr>
                        <a:t>ACHIEVEMENT</a:t>
                      </a:r>
                      <a:endParaRPr lang="en-US" sz="1200" b="1" kern="1400" dirty="0">
                        <a:effectLst/>
                        <a:latin typeface="Arial"/>
                        <a:ea typeface="Times New Roman"/>
                      </a:endParaRPr>
                    </a:p>
                  </a:txBody>
                  <a:tcPr marL="60278" marR="60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rowSpan="2">
                  <a:txBody>
                    <a:bodyPr/>
                    <a:lstStyle/>
                    <a:p>
                      <a:pPr marL="0" marR="0">
                        <a:lnSpc>
                          <a:spcPct val="150000"/>
                        </a:lnSpc>
                        <a:spcBef>
                          <a:spcPts val="0"/>
                        </a:spcBef>
                        <a:spcAft>
                          <a:spcPts val="0"/>
                        </a:spcAft>
                        <a:tabLst>
                          <a:tab pos="0" algn="l"/>
                          <a:tab pos="540385" algn="l"/>
                        </a:tabLst>
                      </a:pPr>
                      <a:r>
                        <a:rPr lang="en-GB" sz="1050" b="1" kern="1400" dirty="0">
                          <a:effectLst/>
                          <a:latin typeface="Arial"/>
                          <a:ea typeface="Times New Roman"/>
                        </a:rPr>
                        <a:t>REASONS</a:t>
                      </a:r>
                      <a:endParaRPr lang="en-US" sz="1200" b="1" kern="1400" dirty="0">
                        <a:effectLst/>
                        <a:latin typeface="Arial"/>
                        <a:ea typeface="Times New Roman"/>
                      </a:endParaRPr>
                    </a:p>
                    <a:p>
                      <a:pPr marL="0" marR="0">
                        <a:lnSpc>
                          <a:spcPct val="150000"/>
                        </a:lnSpc>
                        <a:spcBef>
                          <a:spcPts val="0"/>
                        </a:spcBef>
                        <a:spcAft>
                          <a:spcPts val="0"/>
                        </a:spcAft>
                        <a:tabLst>
                          <a:tab pos="0" algn="l"/>
                          <a:tab pos="540385" algn="l"/>
                        </a:tabLst>
                      </a:pPr>
                      <a:r>
                        <a:rPr lang="en-GB" sz="1050" b="1" kern="1400" dirty="0">
                          <a:effectLst/>
                          <a:latin typeface="Arial"/>
                          <a:ea typeface="Times New Roman"/>
                        </a:rPr>
                        <a:t>FOR</a:t>
                      </a:r>
                      <a:endParaRPr lang="en-US" sz="1200" b="1" kern="1400" dirty="0">
                        <a:effectLst/>
                        <a:latin typeface="Arial"/>
                        <a:ea typeface="Times New Roman"/>
                      </a:endParaRPr>
                    </a:p>
                    <a:p>
                      <a:pPr marL="0" marR="0">
                        <a:lnSpc>
                          <a:spcPct val="150000"/>
                        </a:lnSpc>
                        <a:spcBef>
                          <a:spcPts val="0"/>
                        </a:spcBef>
                        <a:spcAft>
                          <a:spcPts val="0"/>
                        </a:spcAft>
                        <a:tabLst>
                          <a:tab pos="0" algn="l"/>
                          <a:tab pos="540385" algn="l"/>
                        </a:tabLst>
                      </a:pPr>
                      <a:r>
                        <a:rPr lang="en-GB" sz="1050" b="1" kern="1400" dirty="0">
                          <a:effectLst/>
                          <a:latin typeface="Arial"/>
                          <a:ea typeface="Times New Roman"/>
                        </a:rPr>
                        <a:t>VARIANCE</a:t>
                      </a:r>
                      <a:endParaRPr lang="en-US" sz="1200" b="1" kern="1400" dirty="0">
                        <a:effectLst/>
                        <a:latin typeface="Arial"/>
                        <a:ea typeface="Times New Roman"/>
                      </a:endParaRPr>
                    </a:p>
                  </a:txBody>
                  <a:tcPr marL="60278" marR="60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extLst>
                  <a:ext uri="{0D108BD9-81ED-4DB2-BD59-A6C34878D82A}">
                    <a16:rowId xmlns:a16="http://schemas.microsoft.com/office/drawing/2014/main" xmlns="" val="10000"/>
                  </a:ext>
                </a:extLst>
              </a:tr>
              <a:tr h="546685">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50000"/>
                        </a:lnSpc>
                        <a:spcBef>
                          <a:spcPts val="0"/>
                        </a:spcBef>
                        <a:spcAft>
                          <a:spcPts val="0"/>
                        </a:spcAft>
                        <a:tabLst>
                          <a:tab pos="0" algn="l"/>
                          <a:tab pos="540385" algn="l"/>
                        </a:tabLst>
                      </a:pPr>
                      <a:r>
                        <a:rPr lang="en-US" sz="1200" b="1" kern="1400" dirty="0">
                          <a:effectLst/>
                          <a:latin typeface="Arial"/>
                          <a:ea typeface="Times New Roman"/>
                        </a:rPr>
                        <a:t>Jan 2018</a:t>
                      </a:r>
                    </a:p>
                  </a:txBody>
                  <a:tcPr marL="60278" marR="60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marL="0" marR="0">
                        <a:lnSpc>
                          <a:spcPct val="150000"/>
                        </a:lnSpc>
                        <a:spcBef>
                          <a:spcPts val="0"/>
                        </a:spcBef>
                        <a:spcAft>
                          <a:spcPts val="0"/>
                        </a:spcAft>
                        <a:tabLst>
                          <a:tab pos="0" algn="l"/>
                          <a:tab pos="540385" algn="l"/>
                        </a:tabLst>
                      </a:pPr>
                      <a:r>
                        <a:rPr lang="en-US" sz="1200" b="1" kern="1400" dirty="0">
                          <a:effectLst/>
                          <a:latin typeface="Arial"/>
                          <a:ea typeface="Times New Roman"/>
                        </a:rPr>
                        <a:t>Feb</a:t>
                      </a:r>
                      <a:r>
                        <a:rPr lang="en-US" sz="1200" b="1" kern="1400" baseline="0" dirty="0">
                          <a:effectLst/>
                          <a:latin typeface="Arial"/>
                          <a:ea typeface="Times New Roman"/>
                        </a:rPr>
                        <a:t> 2018</a:t>
                      </a:r>
                      <a:endParaRPr lang="en-US" sz="1200" b="1" kern="1400" dirty="0">
                        <a:effectLst/>
                        <a:latin typeface="Arial"/>
                        <a:ea typeface="Times New Roman"/>
                      </a:endParaRPr>
                    </a:p>
                  </a:txBody>
                  <a:tcPr marL="60278" marR="60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marL="0" marR="0">
                        <a:lnSpc>
                          <a:spcPct val="150000"/>
                        </a:lnSpc>
                        <a:spcBef>
                          <a:spcPts val="0"/>
                        </a:spcBef>
                        <a:spcAft>
                          <a:spcPts val="0"/>
                        </a:spcAft>
                        <a:tabLst>
                          <a:tab pos="0" algn="l"/>
                          <a:tab pos="540385" algn="l"/>
                        </a:tabLst>
                      </a:pPr>
                      <a:r>
                        <a:rPr lang="en-US" sz="1200" b="1" kern="1400" dirty="0">
                          <a:effectLst/>
                          <a:latin typeface="Arial"/>
                          <a:ea typeface="Times New Roman"/>
                        </a:rPr>
                        <a:t>Mar 2018</a:t>
                      </a:r>
                    </a:p>
                  </a:txBody>
                  <a:tcPr marL="60278" marR="60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1"/>
                  </a:ext>
                </a:extLst>
              </a:tr>
              <a:tr h="685800">
                <a:tc>
                  <a:txBody>
                    <a:bodyPr/>
                    <a:lstStyle/>
                    <a:p>
                      <a:pPr marL="0" marR="0">
                        <a:lnSpc>
                          <a:spcPct val="150000"/>
                        </a:lnSpc>
                        <a:spcBef>
                          <a:spcPts val="0"/>
                        </a:spcBef>
                        <a:spcAft>
                          <a:spcPts val="0"/>
                        </a:spcAft>
                      </a:pPr>
                      <a:r>
                        <a:rPr lang="en-US" sz="1050" b="1" dirty="0">
                          <a:effectLst/>
                          <a:latin typeface="Arial" panose="020B0604020202020204" pitchFamily="34" charset="0"/>
                          <a:ea typeface="Times New Roman"/>
                          <a:cs typeface="Arial" panose="020B0604020202020204" pitchFamily="34" charset="0"/>
                        </a:rPr>
                        <a:t>1</a:t>
                      </a:r>
                    </a:p>
                  </a:txBody>
                  <a:tcPr marL="60278" marR="60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050" b="1" dirty="0">
                          <a:effectLst/>
                          <a:latin typeface="Arial" panose="020B0604020202020204" pitchFamily="34" charset="0"/>
                          <a:ea typeface="Calibri"/>
                          <a:cs typeface="Arial" panose="020B0604020202020204" pitchFamily="34" charset="0"/>
                        </a:rPr>
                        <a:t>Vacancy rate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050" b="1" dirty="0">
                          <a:effectLst/>
                          <a:latin typeface="Arial" panose="020B0604020202020204" pitchFamily="34" charset="0"/>
                          <a:ea typeface="Calibri"/>
                          <a:cs typeface="Arial" panose="020B0604020202020204" pitchFamily="34" charset="0"/>
                        </a:rPr>
                        <a:t>Maintain a &lt;10% vacancy rate</a:t>
                      </a:r>
                    </a:p>
                    <a:p>
                      <a:pPr marL="0" marR="0">
                        <a:lnSpc>
                          <a:spcPct val="100000"/>
                        </a:lnSpc>
                        <a:spcBef>
                          <a:spcPts val="0"/>
                        </a:spcBef>
                        <a:spcAft>
                          <a:spcPts val="0"/>
                        </a:spcAft>
                      </a:pPr>
                      <a:r>
                        <a:rPr lang="en-US" sz="1050" b="1" dirty="0">
                          <a:effectLst/>
                          <a:latin typeface="Arial" panose="020B0604020202020204" pitchFamily="34" charset="0"/>
                          <a:ea typeface="Calibri"/>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050" b="1" dirty="0">
                          <a:effectLst/>
                          <a:latin typeface="Arial" panose="020B0604020202020204" pitchFamily="34" charset="0"/>
                          <a:ea typeface="Calibri"/>
                          <a:cs typeface="Arial" panose="020B0604020202020204" pitchFamily="34" charset="0"/>
                        </a:rPr>
                        <a:t>Maintain a &lt;10% vacancy rate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50000"/>
                        </a:lnSpc>
                        <a:spcBef>
                          <a:spcPts val="0"/>
                        </a:spcBef>
                        <a:spcAft>
                          <a:spcPts val="0"/>
                        </a:spcAft>
                        <a:buClrTx/>
                        <a:buSzTx/>
                        <a:buFontTx/>
                        <a:buNone/>
                        <a:tabLst>
                          <a:tab pos="0" algn="l"/>
                          <a:tab pos="540385" algn="l"/>
                        </a:tabLst>
                        <a:defRPr/>
                      </a:pPr>
                      <a:r>
                        <a:rPr lang="en-ZA" sz="1200" b="1" dirty="0">
                          <a:solidFill>
                            <a:schemeClr val="bg1"/>
                          </a:solidFill>
                          <a:latin typeface="Arial" pitchFamily="34" charset="0"/>
                          <a:cs typeface="Arial" pitchFamily="34" charset="0"/>
                        </a:rPr>
                        <a:t>Not Achieved 10.1%(21/207)</a:t>
                      </a:r>
                      <a:endParaRPr lang="en-GB" sz="1200" b="1" dirty="0">
                        <a:solidFill>
                          <a:schemeClr val="bg1"/>
                        </a:solidFill>
                        <a:latin typeface="Arial" pitchFamily="34" charset="0"/>
                        <a:cs typeface="Arial" pitchFamily="34" charset="0"/>
                      </a:endParaRPr>
                    </a:p>
                  </a:txBody>
                  <a:tcPr marL="60278" marR="60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indent="0" algn="l" defTabSz="914400" rtl="0" eaLnBrk="1" fontAlgn="auto" latinLnBrk="0" hangingPunct="1">
                        <a:lnSpc>
                          <a:spcPct val="150000"/>
                        </a:lnSpc>
                        <a:spcBef>
                          <a:spcPts val="0"/>
                        </a:spcBef>
                        <a:spcAft>
                          <a:spcPts val="0"/>
                        </a:spcAft>
                        <a:buClrTx/>
                        <a:buSzTx/>
                        <a:buFontTx/>
                        <a:buNone/>
                        <a:tabLst>
                          <a:tab pos="0" algn="l"/>
                          <a:tab pos="540385" algn="l"/>
                        </a:tabLst>
                        <a:defRPr/>
                      </a:pPr>
                      <a:r>
                        <a:rPr lang="en-ZA" sz="1200" b="1" dirty="0">
                          <a:solidFill>
                            <a:schemeClr val="bg1"/>
                          </a:solidFill>
                          <a:latin typeface="Arial" pitchFamily="34" charset="0"/>
                          <a:cs typeface="Arial" pitchFamily="34" charset="0"/>
                        </a:rPr>
                        <a:t>Not Achieved 11.9%(25/210)</a:t>
                      </a:r>
                      <a:endParaRPr lang="en-GB" sz="1200" b="1" dirty="0">
                        <a:solidFill>
                          <a:schemeClr val="bg1"/>
                        </a:solidFill>
                        <a:latin typeface="Arial" pitchFamily="34" charset="0"/>
                        <a:cs typeface="Arial" pitchFamily="34" charset="0"/>
                      </a:endParaRPr>
                    </a:p>
                  </a:txBody>
                  <a:tcPr marL="60278" marR="60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1" dirty="0">
                          <a:solidFill>
                            <a:schemeClr val="bg1"/>
                          </a:solidFill>
                          <a:latin typeface="Arial" pitchFamily="34" charset="0"/>
                          <a:cs typeface="Arial" pitchFamily="34" charset="0"/>
                        </a:rPr>
                        <a:t>Not Achieved 11,9%(25/210)</a:t>
                      </a:r>
                      <a:endParaRPr lang="en-GB" sz="1200" b="1" dirty="0">
                        <a:solidFill>
                          <a:schemeClr val="bg1"/>
                        </a:solidFill>
                        <a:latin typeface="Arial" pitchFamily="34" charset="0"/>
                        <a:cs typeface="Arial" pitchFamily="34" charset="0"/>
                      </a:endParaRPr>
                    </a:p>
                  </a:txBody>
                  <a:tcPr marL="60278" marR="60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indent="0" algn="l" defTabSz="914400" rtl="0" eaLnBrk="1" fontAlgn="auto" latinLnBrk="0" hangingPunct="1">
                        <a:lnSpc>
                          <a:spcPct val="150000"/>
                        </a:lnSpc>
                        <a:spcBef>
                          <a:spcPts val="0"/>
                        </a:spcBef>
                        <a:spcAft>
                          <a:spcPts val="0"/>
                        </a:spcAft>
                        <a:buClrTx/>
                        <a:buSzTx/>
                        <a:buFontTx/>
                        <a:buNone/>
                        <a:tabLst>
                          <a:tab pos="0" algn="l"/>
                          <a:tab pos="540385" algn="l"/>
                        </a:tabLst>
                        <a:defRPr/>
                      </a:pPr>
                      <a:r>
                        <a:rPr lang="en-ZA" sz="1200" b="0" dirty="0">
                          <a:solidFill>
                            <a:schemeClr val="tx1"/>
                          </a:solidFill>
                          <a:latin typeface="Arial" pitchFamily="34" charset="0"/>
                          <a:cs typeface="Arial" pitchFamily="34" charset="0"/>
                        </a:rPr>
                        <a:t>11,9%(25/210)</a:t>
                      </a:r>
                      <a:endParaRPr lang="en-GB" sz="1200" b="0" dirty="0">
                        <a:solidFill>
                          <a:schemeClr val="tx1"/>
                        </a:solidFill>
                        <a:latin typeface="Arial" pitchFamily="34" charset="0"/>
                        <a:cs typeface="Arial" pitchFamily="34" charset="0"/>
                      </a:endParaRPr>
                    </a:p>
                    <a:p>
                      <a:pPr marL="0" marR="0">
                        <a:lnSpc>
                          <a:spcPct val="150000"/>
                        </a:lnSpc>
                        <a:spcBef>
                          <a:spcPts val="0"/>
                        </a:spcBef>
                        <a:spcAft>
                          <a:spcPts val="0"/>
                        </a:spcAft>
                        <a:tabLst>
                          <a:tab pos="0" algn="l"/>
                          <a:tab pos="540385" algn="l"/>
                        </a:tabLst>
                      </a:pPr>
                      <a:endParaRPr lang="en-GB" sz="1200" b="0" kern="1400" dirty="0">
                        <a:solidFill>
                          <a:schemeClr val="tx1"/>
                        </a:solidFill>
                        <a:effectLst/>
                        <a:latin typeface="Arial" panose="020B0604020202020204" pitchFamily="34" charset="0"/>
                        <a:ea typeface="Times New Roman"/>
                        <a:cs typeface="Arial" panose="020B0604020202020204" pitchFamily="34" charset="0"/>
                      </a:endParaRPr>
                    </a:p>
                  </a:txBody>
                  <a:tcPr marL="60278" marR="60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914400" rtl="0" eaLnBrk="1" fontAlgn="auto" latinLnBrk="0" hangingPunct="1">
                        <a:lnSpc>
                          <a:spcPct val="150000"/>
                        </a:lnSpc>
                        <a:spcBef>
                          <a:spcPts val="0"/>
                        </a:spcBef>
                        <a:spcAft>
                          <a:spcPts val="0"/>
                        </a:spcAft>
                        <a:buClrTx/>
                        <a:buSzTx/>
                        <a:buFontTx/>
                        <a:buNone/>
                        <a:tabLst>
                          <a:tab pos="0" algn="l"/>
                          <a:tab pos="540385" algn="l"/>
                        </a:tabLst>
                        <a:defRPr/>
                      </a:pPr>
                      <a:r>
                        <a:rPr lang="en-GB" sz="1050" b="1" dirty="0">
                          <a:solidFill>
                            <a:schemeClr val="tx1"/>
                          </a:solidFill>
                          <a:latin typeface="Arial" panose="020B0604020202020204" pitchFamily="34" charset="0"/>
                          <a:cs typeface="Arial" panose="020B0604020202020204" pitchFamily="34" charset="0"/>
                        </a:rPr>
                        <a:t>3 Posts created</a:t>
                      </a:r>
                    </a:p>
                    <a:p>
                      <a:pPr marL="0" marR="0" indent="0" algn="l" defTabSz="914400" rtl="0" eaLnBrk="1" fontAlgn="auto" latinLnBrk="0" hangingPunct="1">
                        <a:lnSpc>
                          <a:spcPct val="150000"/>
                        </a:lnSpc>
                        <a:spcBef>
                          <a:spcPts val="0"/>
                        </a:spcBef>
                        <a:spcAft>
                          <a:spcPts val="0"/>
                        </a:spcAft>
                        <a:buClrTx/>
                        <a:buSzTx/>
                        <a:buFontTx/>
                        <a:buNone/>
                        <a:tabLst>
                          <a:tab pos="0" algn="l"/>
                          <a:tab pos="540385" algn="l"/>
                        </a:tabLst>
                        <a:defRPr/>
                      </a:pPr>
                      <a:r>
                        <a:rPr lang="en-GB" sz="1050" b="1" dirty="0">
                          <a:solidFill>
                            <a:schemeClr val="tx1"/>
                          </a:solidFill>
                          <a:latin typeface="Arial" panose="020B0604020202020204" pitchFamily="34" charset="0"/>
                          <a:cs typeface="Arial" panose="020B0604020202020204" pitchFamily="34" charset="0"/>
                        </a:rPr>
                        <a:t>1 resignation</a:t>
                      </a:r>
                      <a:endParaRPr lang="en-US" sz="1050" b="1" dirty="0">
                        <a:solidFill>
                          <a:schemeClr val="tx1"/>
                        </a:solidFill>
                        <a:latin typeface="Arial" panose="020B0604020202020204" pitchFamily="34" charset="0"/>
                        <a:cs typeface="Arial" panose="020B0604020202020204" pitchFamily="34" charset="0"/>
                      </a:endParaRPr>
                    </a:p>
                  </a:txBody>
                  <a:tcPr marL="60278" marR="60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2"/>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xmlns="" val="2807681474"/>
              </p:ext>
            </p:extLst>
          </p:nvPr>
        </p:nvGraphicFramePr>
        <p:xfrm>
          <a:off x="152400" y="3048000"/>
          <a:ext cx="8839201" cy="3459480"/>
        </p:xfrm>
        <a:graphic>
          <a:graphicData uri="http://schemas.openxmlformats.org/drawingml/2006/table">
            <a:tbl>
              <a:tblPr>
                <a:tableStyleId>{1FECB4D8-DB02-4DC6-A0A2-4F2EBAE1DC90}</a:tableStyleId>
              </a:tblPr>
              <a:tblGrid>
                <a:gridCol w="4038600">
                  <a:extLst>
                    <a:ext uri="{9D8B030D-6E8A-4147-A177-3AD203B41FA5}">
                      <a16:colId xmlns:a16="http://schemas.microsoft.com/office/drawing/2014/main" xmlns="" val="20000"/>
                    </a:ext>
                  </a:extLst>
                </a:gridCol>
                <a:gridCol w="1066800">
                  <a:extLst>
                    <a:ext uri="{9D8B030D-6E8A-4147-A177-3AD203B41FA5}">
                      <a16:colId xmlns:a16="http://schemas.microsoft.com/office/drawing/2014/main" xmlns="" val="20001"/>
                    </a:ext>
                  </a:extLst>
                </a:gridCol>
                <a:gridCol w="3733801">
                  <a:extLst>
                    <a:ext uri="{9D8B030D-6E8A-4147-A177-3AD203B41FA5}">
                      <a16:colId xmlns:a16="http://schemas.microsoft.com/office/drawing/2014/main" xmlns="" val="20002"/>
                    </a:ext>
                  </a:extLst>
                </a:gridCol>
              </a:tblGrid>
              <a:tr h="346476">
                <a:tc>
                  <a:txBody>
                    <a:bodyPr/>
                    <a:lstStyle/>
                    <a:p>
                      <a:pPr algn="ctr" fontAlgn="ctr"/>
                      <a:r>
                        <a:rPr lang="en-GB" sz="1400" b="1" u="none" strike="noStrike" dirty="0">
                          <a:effectLst/>
                          <a:latin typeface="Arial" panose="020B0604020202020204" pitchFamily="34" charset="0"/>
                          <a:cs typeface="Arial" panose="020B0604020202020204" pitchFamily="34" charset="0"/>
                        </a:rPr>
                        <a:t>POST JOB TITLE DESCRIPTION</a:t>
                      </a:r>
                      <a:endParaRPr lang="en-GB" sz="1400" b="1" i="0" u="none" strike="noStrike" dirty="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ZA" sz="1400" b="1" u="none" strike="noStrike" dirty="0">
                          <a:effectLst/>
                          <a:latin typeface="Arial" panose="020B0604020202020204" pitchFamily="34" charset="0"/>
                          <a:cs typeface="Arial" panose="020B0604020202020204" pitchFamily="34" charset="0"/>
                        </a:rPr>
                        <a:t>SALARY LEVEL</a:t>
                      </a:r>
                      <a:endParaRPr lang="en-GB" sz="1400" b="1" i="0" u="none" strike="noStrike" dirty="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ZA" sz="1400" b="1" u="none" strike="noStrike" dirty="0">
                          <a:effectLst/>
                          <a:latin typeface="Arial" panose="020B0604020202020204" pitchFamily="34" charset="0"/>
                          <a:cs typeface="Arial" panose="020B0604020202020204" pitchFamily="34" charset="0"/>
                        </a:rPr>
                        <a:t>STATUS</a:t>
                      </a:r>
                      <a:endParaRPr lang="en-GB" sz="1400" b="1" i="0" u="none" strike="noStrike" dirty="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175337">
                <a:tc>
                  <a:txBody>
                    <a:bodyPr/>
                    <a:lstStyle/>
                    <a:p>
                      <a:pPr algn="l" fontAlgn="t"/>
                      <a:r>
                        <a:rPr lang="en-GB" sz="1400" u="none" strike="noStrike" dirty="0">
                          <a:effectLst/>
                          <a:latin typeface="Arial" panose="020B0604020202020204" pitchFamily="34" charset="0"/>
                          <a:cs typeface="Arial" panose="020B0604020202020204" pitchFamily="34" charset="0"/>
                        </a:rPr>
                        <a:t>SPECIAL ADVISOR                                   </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400" u="none" strike="noStrike" dirty="0">
                          <a:effectLst/>
                          <a:latin typeface="Arial" panose="020B0604020202020204" pitchFamily="34" charset="0"/>
                          <a:cs typeface="Arial" panose="020B0604020202020204" pitchFamily="34" charset="0"/>
                        </a:rPr>
                        <a:t>16</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400" u="none" strike="noStrike" dirty="0">
                          <a:effectLst/>
                          <a:latin typeface="Arial" panose="020B0604020202020204" pitchFamily="34" charset="0"/>
                          <a:cs typeface="Arial" panose="020B0604020202020204" pitchFamily="34" charset="0"/>
                        </a:rPr>
                        <a:t>AWAITING FEEDBACK FROM DPSA ON APPOINTMENT </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563880">
                <a:tc>
                  <a:txBody>
                    <a:bodyPr/>
                    <a:lstStyle/>
                    <a:p>
                      <a:pPr algn="l" fontAlgn="t"/>
                      <a:r>
                        <a:rPr lang="en-GB" sz="1400" u="none" strike="noStrike" dirty="0">
                          <a:effectLst/>
                          <a:latin typeface="Arial" panose="020B0604020202020204" pitchFamily="34" charset="0"/>
                          <a:cs typeface="Arial" panose="020B0604020202020204" pitchFamily="34" charset="0"/>
                        </a:rPr>
                        <a:t>DDG: ENTERPRISE COMPETITIVENESS SUPPORT </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400" u="none" strike="noStrike" dirty="0">
                          <a:effectLst/>
                          <a:latin typeface="Arial" panose="020B0604020202020204" pitchFamily="34" charset="0"/>
                          <a:cs typeface="Arial" panose="020B0604020202020204" pitchFamily="34" charset="0"/>
                        </a:rPr>
                        <a:t>15</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GB" sz="1400" u="none" strike="noStrike" dirty="0">
                          <a:effectLst/>
                          <a:latin typeface="Arial" panose="020B0604020202020204" pitchFamily="34" charset="0"/>
                          <a:cs typeface="Arial" panose="020B0604020202020204" pitchFamily="34" charset="0"/>
                        </a:rPr>
                        <a:t>BEING</a:t>
                      </a:r>
                      <a:r>
                        <a:rPr lang="en-GB" sz="1400" u="none" strike="noStrike" baseline="0" dirty="0">
                          <a:effectLst/>
                          <a:latin typeface="Arial" panose="020B0604020202020204" pitchFamily="34" charset="0"/>
                          <a:cs typeface="Arial" panose="020B0604020202020204" pitchFamily="34" charset="0"/>
                        </a:rPr>
                        <a:t> </a:t>
                      </a:r>
                      <a:r>
                        <a:rPr lang="en-GB" sz="1400" u="none" strike="noStrike" dirty="0">
                          <a:effectLst/>
                          <a:latin typeface="Arial" panose="020B0604020202020204" pitchFamily="34" charset="0"/>
                          <a:cs typeface="Arial" panose="020B0604020202020204" pitchFamily="34" charset="0"/>
                        </a:rPr>
                        <a:t>REDESIGNED TO DDG: SECTOR POLICY &amp; RESEARCH</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319058">
                <a:tc>
                  <a:txBody>
                    <a:bodyPr/>
                    <a:lstStyle/>
                    <a:p>
                      <a:pPr algn="l" fontAlgn="t"/>
                      <a:r>
                        <a:rPr lang="en-GB" sz="1400" u="none" strike="noStrike" dirty="0">
                          <a:effectLst/>
                          <a:latin typeface="Arial" panose="020B0604020202020204" pitchFamily="34" charset="0"/>
                          <a:cs typeface="Arial" panose="020B0604020202020204" pitchFamily="34" charset="0"/>
                        </a:rPr>
                        <a:t>DDG: INTEGRATED COOPERATIVES DEVELOPMENT          </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400" u="none" strike="noStrike" dirty="0">
                          <a:effectLst/>
                          <a:latin typeface="Arial" panose="020B0604020202020204" pitchFamily="34" charset="0"/>
                          <a:cs typeface="Arial" panose="020B0604020202020204" pitchFamily="34" charset="0"/>
                        </a:rPr>
                        <a:t>15</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400" u="none" strike="noStrike" dirty="0">
                          <a:solidFill>
                            <a:schemeClr val="tx1"/>
                          </a:solidFill>
                          <a:effectLst/>
                          <a:latin typeface="Arial" panose="020B0604020202020204" pitchFamily="34" charset="0"/>
                          <a:cs typeface="Arial" panose="020B0604020202020204" pitchFamily="34" charset="0"/>
                        </a:rPr>
                        <a:t>SOURCING CV’S -  HEAD-HUNTING PROCESS</a:t>
                      </a:r>
                      <a:endParaRPr lang="en-GB" sz="1400" b="0" i="0" u="none" strike="noStrike" dirty="0">
                        <a:solidFill>
                          <a:schemeClr val="tx1"/>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175337">
                <a:tc>
                  <a:txBody>
                    <a:bodyPr/>
                    <a:lstStyle/>
                    <a:p>
                      <a:pPr algn="l" fontAlgn="t"/>
                      <a:r>
                        <a:rPr lang="en-GB" sz="1400" u="none" strike="noStrike" dirty="0">
                          <a:effectLst/>
                          <a:latin typeface="Arial" panose="020B0604020202020204" pitchFamily="34" charset="0"/>
                          <a:cs typeface="Arial" panose="020B0604020202020204" pitchFamily="34" charset="0"/>
                        </a:rPr>
                        <a:t>DDG: ENTERPRISE DEVELOPMENT &amp; ENTREPRENEURSHIP    </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400" u="none" strike="noStrike" dirty="0">
                          <a:effectLst/>
                          <a:latin typeface="Arial" panose="020B0604020202020204" pitchFamily="34" charset="0"/>
                          <a:cs typeface="Arial" panose="020B0604020202020204" pitchFamily="34" charset="0"/>
                        </a:rPr>
                        <a:t>15</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400" u="none" strike="noStrike" dirty="0">
                          <a:effectLst/>
                          <a:latin typeface="Arial" panose="020B0604020202020204" pitchFamily="34" charset="0"/>
                          <a:cs typeface="Arial" panose="020B0604020202020204" pitchFamily="34" charset="0"/>
                        </a:rPr>
                        <a:t>SUBMITTED</a:t>
                      </a:r>
                      <a:r>
                        <a:rPr lang="en-ZA" sz="1400" u="none" strike="noStrike" baseline="0" dirty="0">
                          <a:effectLst/>
                          <a:latin typeface="Arial" panose="020B0604020202020204" pitchFamily="34" charset="0"/>
                          <a:cs typeface="Arial" panose="020B0604020202020204" pitchFamily="34" charset="0"/>
                        </a:rPr>
                        <a:t> TO DPSA FOR PRESENTATION AT CABINET</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175337">
                <a:tc>
                  <a:txBody>
                    <a:bodyPr/>
                    <a:lstStyle/>
                    <a:p>
                      <a:pPr algn="l" fontAlgn="t"/>
                      <a:r>
                        <a:rPr lang="en-GB" sz="1400" u="none" strike="noStrike" dirty="0">
                          <a:effectLst/>
                          <a:latin typeface="Arial" panose="020B0604020202020204" pitchFamily="34" charset="0"/>
                          <a:cs typeface="Arial" panose="020B0604020202020204" pitchFamily="34" charset="0"/>
                        </a:rPr>
                        <a:t>PARLIAMENTARY LIAISON OFFICER                     </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400" u="none" strike="noStrike" dirty="0">
                          <a:effectLst/>
                          <a:latin typeface="Arial" panose="020B0604020202020204" pitchFamily="34" charset="0"/>
                          <a:cs typeface="Arial" panose="020B0604020202020204" pitchFamily="34" charset="0"/>
                        </a:rPr>
                        <a:t>13</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400" b="0" i="0" u="none" strike="noStrike" dirty="0">
                          <a:solidFill>
                            <a:srgbClr val="000000"/>
                          </a:solidFill>
                          <a:effectLst/>
                          <a:latin typeface="Arial" panose="020B0604020202020204" pitchFamily="34" charset="0"/>
                          <a:cs typeface="Arial" panose="020B0604020202020204" pitchFamily="34" charset="0"/>
                        </a:rPr>
                        <a:t>AWAITING DECISION FROM MINISTRY</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175337">
                <a:tc>
                  <a:txBody>
                    <a:bodyPr/>
                    <a:lstStyle/>
                    <a:p>
                      <a:pPr algn="l" fontAlgn="t"/>
                      <a:r>
                        <a:rPr lang="en-GB" sz="1400" u="none" strike="noStrike" dirty="0">
                          <a:effectLst/>
                          <a:latin typeface="Arial" panose="020B0604020202020204" pitchFamily="34" charset="0"/>
                          <a:cs typeface="Arial" panose="020B0604020202020204" pitchFamily="34" charset="0"/>
                        </a:rPr>
                        <a:t>DIR: STRATEGIC PARTNERSHIPS (MARKET ACCESS)       </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400" u="none" strike="noStrike" dirty="0">
                          <a:effectLst/>
                          <a:latin typeface="Arial" panose="020B0604020202020204" pitchFamily="34" charset="0"/>
                          <a:cs typeface="Arial" panose="020B0604020202020204" pitchFamily="34" charset="0"/>
                        </a:rPr>
                        <a:t>13</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400" b="0" i="0" u="none" strike="noStrike" dirty="0">
                          <a:solidFill>
                            <a:srgbClr val="000000"/>
                          </a:solidFill>
                          <a:effectLst/>
                          <a:latin typeface="Arial" panose="020B0604020202020204" pitchFamily="34" charset="0"/>
                          <a:cs typeface="Arial" panose="020B0604020202020204" pitchFamily="34" charset="0"/>
                        </a:rPr>
                        <a:t>SHORTLISTING COMPLETED</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6425448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0" y="6210300"/>
            <a:ext cx="1752600" cy="625929"/>
          </a:xfrm>
          <a:prstGeom prst="rect">
            <a:avLst/>
          </a:prstGeom>
          <a:noFill/>
          <a:ln>
            <a:noFill/>
          </a:ln>
        </p:spPr>
      </p:pic>
      <p:sp>
        <p:nvSpPr>
          <p:cNvPr id="2" name="Slide Number Placeholder 1"/>
          <p:cNvSpPr>
            <a:spLocks noGrp="1"/>
          </p:cNvSpPr>
          <p:nvPr>
            <p:ph type="sldNum" sz="quarter" idx="12"/>
          </p:nvPr>
        </p:nvSpPr>
        <p:spPr/>
        <p:txBody>
          <a:bodyPr/>
          <a:lstStyle/>
          <a:p>
            <a:fld id="{09B92D72-FD1F-4644-BBBA-22A65A700C67}" type="slidenum">
              <a:rPr lang="en-US" sz="1400" b="1" smtClean="0">
                <a:latin typeface="Arial" panose="020B0604020202020204" pitchFamily="34" charset="0"/>
                <a:cs typeface="Arial" panose="020B0604020202020204" pitchFamily="34" charset="0"/>
              </a:rPr>
              <a:pPr/>
              <a:t>33</a:t>
            </a:fld>
            <a:endParaRPr lang="en-US" sz="1400" b="1" dirty="0">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0" y="0"/>
            <a:ext cx="9144000" cy="621636"/>
          </a:xfrm>
          <a:solidFill>
            <a:schemeClr val="accent3">
              <a:lumMod val="60000"/>
              <a:lumOff val="40000"/>
            </a:schemeClr>
          </a:solidFill>
          <a:effectLst>
            <a:outerShdw blurRad="50800" dist="50800" dir="5400000" algn="ctr" rotWithShape="0">
              <a:schemeClr val="accent6"/>
            </a:outerShdw>
          </a:effectLst>
        </p:spPr>
        <p:txBody>
          <a:bodyPr>
            <a:noAutofit/>
          </a:bodyPr>
          <a:lstStyle/>
          <a:p>
            <a:pPr algn="r"/>
            <a:r>
              <a:rPr lang="en-US" sz="3200" cap="small" dirty="0">
                <a:latin typeface="Arial" panose="020B0604020202020204" pitchFamily="34" charset="0"/>
                <a:cs typeface="Arial" panose="020B0604020202020204" pitchFamily="34" charset="0"/>
              </a:rPr>
              <a:t>YTD Vacancy Status – Below-SMS</a:t>
            </a:r>
          </a:p>
        </p:txBody>
      </p:sp>
      <p:graphicFrame>
        <p:nvGraphicFramePr>
          <p:cNvPr id="3" name="Table 2"/>
          <p:cNvGraphicFramePr>
            <a:graphicFrameLocks noGrp="1"/>
          </p:cNvGraphicFramePr>
          <p:nvPr>
            <p:extLst>
              <p:ext uri="{D42A27DB-BD31-4B8C-83A1-F6EECF244321}">
                <p14:modId xmlns:p14="http://schemas.microsoft.com/office/powerpoint/2010/main" xmlns="" val="2613871698"/>
              </p:ext>
            </p:extLst>
          </p:nvPr>
        </p:nvGraphicFramePr>
        <p:xfrm>
          <a:off x="76200" y="762000"/>
          <a:ext cx="9144000" cy="5448301"/>
        </p:xfrm>
        <a:graphic>
          <a:graphicData uri="http://schemas.openxmlformats.org/drawingml/2006/table">
            <a:tbl>
              <a:tblPr>
                <a:tableStyleId>{1FECB4D8-DB02-4DC6-A0A2-4F2EBAE1DC90}</a:tableStyleId>
              </a:tblPr>
              <a:tblGrid>
                <a:gridCol w="4419600">
                  <a:extLst>
                    <a:ext uri="{9D8B030D-6E8A-4147-A177-3AD203B41FA5}">
                      <a16:colId xmlns:a16="http://schemas.microsoft.com/office/drawing/2014/main" xmlns="" val="20000"/>
                    </a:ext>
                  </a:extLst>
                </a:gridCol>
                <a:gridCol w="1219200">
                  <a:extLst>
                    <a:ext uri="{9D8B030D-6E8A-4147-A177-3AD203B41FA5}">
                      <a16:colId xmlns:a16="http://schemas.microsoft.com/office/drawing/2014/main" xmlns="" val="20001"/>
                    </a:ext>
                  </a:extLst>
                </a:gridCol>
                <a:gridCol w="3505200">
                  <a:extLst>
                    <a:ext uri="{9D8B030D-6E8A-4147-A177-3AD203B41FA5}">
                      <a16:colId xmlns:a16="http://schemas.microsoft.com/office/drawing/2014/main" xmlns="" val="20002"/>
                    </a:ext>
                  </a:extLst>
                </a:gridCol>
              </a:tblGrid>
              <a:tr h="541918">
                <a:tc>
                  <a:txBody>
                    <a:bodyPr/>
                    <a:lstStyle/>
                    <a:p>
                      <a:pPr algn="ctr" fontAlgn="ctr"/>
                      <a:r>
                        <a:rPr lang="en-GB" sz="1100" b="1" u="none" strike="noStrike" dirty="0">
                          <a:effectLst/>
                          <a:latin typeface="Arial" panose="020B0604020202020204" pitchFamily="34" charset="0"/>
                          <a:cs typeface="Arial" panose="020B0604020202020204" pitchFamily="34" charset="0"/>
                        </a:rPr>
                        <a:t>POST JOB TITLE DESCRIPTION</a:t>
                      </a:r>
                      <a:endParaRPr lang="en-GB" sz="1100" b="1" i="0" u="none" strike="noStrike" dirty="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ZA" sz="1100" b="1" u="none" strike="noStrike" dirty="0">
                          <a:effectLst/>
                          <a:latin typeface="Arial" panose="020B0604020202020204" pitchFamily="34" charset="0"/>
                          <a:cs typeface="Arial" panose="020B0604020202020204" pitchFamily="34" charset="0"/>
                        </a:rPr>
                        <a:t>SALARY LEVEL</a:t>
                      </a:r>
                      <a:endParaRPr lang="en-GB" sz="1100" b="1" i="0" u="none" strike="noStrike" dirty="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ZA" sz="1100" b="1" u="none" strike="noStrike" dirty="0">
                          <a:effectLst/>
                          <a:latin typeface="Arial" panose="020B0604020202020204" pitchFamily="34" charset="0"/>
                          <a:cs typeface="Arial" panose="020B0604020202020204" pitchFamily="34" charset="0"/>
                        </a:rPr>
                        <a:t>STATUS</a:t>
                      </a:r>
                      <a:endParaRPr lang="en-GB" sz="1100" b="1" i="0" u="none" strike="noStrike" dirty="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29021">
                <a:tc>
                  <a:txBody>
                    <a:bodyPr/>
                    <a:lstStyle/>
                    <a:p>
                      <a:pPr algn="l" fontAlgn="t"/>
                      <a:r>
                        <a:rPr lang="en-GB" sz="1100" u="none" strike="noStrike" dirty="0">
                          <a:effectLst/>
                          <a:latin typeface="Arial" panose="020B0604020202020204" pitchFamily="34" charset="0"/>
                          <a:cs typeface="Arial" panose="020B0604020202020204" pitchFamily="34" charset="0"/>
                        </a:rPr>
                        <a:t>MR6 LEGAL ADMINISTRATION OFFICER SENIOR           </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100" u="none" strike="noStrike" dirty="0">
                          <a:effectLst/>
                          <a:latin typeface="Arial" panose="020B0604020202020204" pitchFamily="34" charset="0"/>
                          <a:cs typeface="Arial" panose="020B0604020202020204" pitchFamily="34" charset="0"/>
                        </a:rPr>
                        <a:t>12</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100" b="0" i="0" u="none" strike="noStrike" dirty="0">
                          <a:solidFill>
                            <a:srgbClr val="000000"/>
                          </a:solidFill>
                          <a:effectLst/>
                          <a:latin typeface="Arial" panose="020B0604020202020204" pitchFamily="34" charset="0"/>
                          <a:cs typeface="Arial" panose="020B0604020202020204" pitchFamily="34" charset="0"/>
                        </a:rPr>
                        <a:t>Shortlisting scheduled 19 April 2018</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329021">
                <a:tc>
                  <a:txBody>
                    <a:bodyPr/>
                    <a:lstStyle/>
                    <a:p>
                      <a:pPr algn="l" fontAlgn="t"/>
                      <a:r>
                        <a:rPr lang="en-GB" sz="1100" u="none" strike="noStrike" dirty="0">
                          <a:effectLst/>
                          <a:latin typeface="Arial" panose="020B0604020202020204" pitchFamily="34" charset="0"/>
                          <a:cs typeface="Arial" panose="020B0604020202020204" pitchFamily="34" charset="0"/>
                        </a:rPr>
                        <a:t>DD: MONITORING &amp; EVALUATION                       </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100" u="none" strike="noStrike" dirty="0">
                          <a:effectLst/>
                          <a:latin typeface="Arial" panose="020B0604020202020204" pitchFamily="34" charset="0"/>
                          <a:cs typeface="Arial" panose="020B0604020202020204" pitchFamily="34" charset="0"/>
                        </a:rPr>
                        <a:t>11</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100" b="0" i="0" u="none" strike="noStrike" dirty="0">
                          <a:solidFill>
                            <a:srgbClr val="000000"/>
                          </a:solidFill>
                          <a:effectLst/>
                          <a:latin typeface="Arial" panose="020B0604020202020204" pitchFamily="34" charset="0"/>
                          <a:cs typeface="Arial" panose="020B0604020202020204" pitchFamily="34" charset="0"/>
                        </a:rPr>
                        <a:t>Re-do shortlisting</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329021">
                <a:tc>
                  <a:txBody>
                    <a:bodyPr/>
                    <a:lstStyle/>
                    <a:p>
                      <a:pPr algn="l" fontAlgn="t"/>
                      <a:r>
                        <a:rPr lang="en-GB" sz="1100" u="none" strike="noStrike" dirty="0">
                          <a:effectLst/>
                          <a:latin typeface="Arial" panose="020B0604020202020204" pitchFamily="34" charset="0"/>
                          <a:cs typeface="Arial" panose="020B0604020202020204" pitchFamily="34" charset="0"/>
                        </a:rPr>
                        <a:t>DD: MARKETING                                     </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100" u="none" strike="noStrike" dirty="0">
                          <a:effectLst/>
                          <a:latin typeface="Arial" panose="020B0604020202020204" pitchFamily="34" charset="0"/>
                          <a:cs typeface="Arial" panose="020B0604020202020204" pitchFamily="34" charset="0"/>
                        </a:rPr>
                        <a:t>11</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100" b="0" i="0" u="none" strike="noStrike" dirty="0">
                          <a:solidFill>
                            <a:srgbClr val="000000"/>
                          </a:solidFill>
                          <a:effectLst/>
                          <a:latin typeface="Arial" panose="020B0604020202020204" pitchFamily="34" charset="0"/>
                          <a:cs typeface="Arial" panose="020B0604020202020204" pitchFamily="34" charset="0"/>
                        </a:rPr>
                        <a:t>Advert to DPSA for publication</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329021">
                <a:tc>
                  <a:txBody>
                    <a:bodyPr/>
                    <a:lstStyle/>
                    <a:p>
                      <a:pPr algn="l" fontAlgn="t"/>
                      <a:r>
                        <a:rPr lang="en-GB" sz="1100" u="none" strike="noStrike" dirty="0">
                          <a:effectLst/>
                          <a:latin typeface="Arial" panose="020B0604020202020204" pitchFamily="34" charset="0"/>
                          <a:cs typeface="Arial" panose="020B0604020202020204" pitchFamily="34" charset="0"/>
                        </a:rPr>
                        <a:t>DD: RED TAPE REDUCTION                            </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100" u="none" strike="noStrike" dirty="0">
                          <a:effectLst/>
                          <a:latin typeface="Arial" panose="020B0604020202020204" pitchFamily="34" charset="0"/>
                          <a:cs typeface="Arial" panose="020B0604020202020204" pitchFamily="34" charset="0"/>
                        </a:rPr>
                        <a:t>11</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100" b="0" i="0" u="none" strike="noStrike" dirty="0">
                          <a:solidFill>
                            <a:srgbClr val="000000"/>
                          </a:solidFill>
                          <a:effectLst/>
                          <a:latin typeface="Arial" panose="020B0604020202020204" pitchFamily="34" charset="0"/>
                          <a:cs typeface="Arial" panose="020B0604020202020204" pitchFamily="34" charset="0"/>
                        </a:rPr>
                        <a:t>Shortlisting to be scheduled</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348760">
                <a:tc>
                  <a:txBody>
                    <a:bodyPr/>
                    <a:lstStyle/>
                    <a:p>
                      <a:pPr algn="l" fontAlgn="t"/>
                      <a:r>
                        <a:rPr lang="en-GB" sz="1100" u="none" strike="noStrike" dirty="0">
                          <a:effectLst/>
                          <a:latin typeface="Arial" panose="020B0604020202020204" pitchFamily="34" charset="0"/>
                          <a:cs typeface="Arial" panose="020B0604020202020204" pitchFamily="34" charset="0"/>
                        </a:rPr>
                        <a:t>DD: ENTERPRISE DEVELOPMENT &amp; SUPPLIER DEVELOPMENT </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100" u="none" strike="noStrike" dirty="0">
                          <a:effectLst/>
                          <a:latin typeface="Arial" panose="020B0604020202020204" pitchFamily="34" charset="0"/>
                          <a:cs typeface="Arial" panose="020B0604020202020204" pitchFamily="34" charset="0"/>
                        </a:rPr>
                        <a:t>11</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100" b="0" i="0" u="none" strike="noStrike" dirty="0">
                          <a:solidFill>
                            <a:srgbClr val="000000"/>
                          </a:solidFill>
                          <a:effectLst/>
                          <a:latin typeface="Arial" panose="020B0604020202020204" pitchFamily="34" charset="0"/>
                          <a:cs typeface="Arial" panose="020B0604020202020204" pitchFamily="34" charset="0"/>
                        </a:rPr>
                        <a:t>Submitted for re-advertisement</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329021">
                <a:tc>
                  <a:txBody>
                    <a:bodyPr/>
                    <a:lstStyle/>
                    <a:p>
                      <a:pPr algn="l" fontAlgn="t"/>
                      <a:r>
                        <a:rPr lang="en-GB" sz="1100" u="none" strike="noStrike" dirty="0">
                          <a:effectLst/>
                          <a:latin typeface="Arial" panose="020B0604020202020204" pitchFamily="34" charset="0"/>
                          <a:cs typeface="Arial" panose="020B0604020202020204" pitchFamily="34" charset="0"/>
                        </a:rPr>
                        <a:t>DD: NIBUS</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100" u="none" strike="noStrike" dirty="0">
                          <a:effectLst/>
                          <a:latin typeface="Arial" panose="020B0604020202020204" pitchFamily="34" charset="0"/>
                          <a:cs typeface="Arial" panose="020B0604020202020204" pitchFamily="34" charset="0"/>
                        </a:rPr>
                        <a:t>11</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GB" sz="1100" u="none" strike="noStrike" dirty="0">
                          <a:effectLst/>
                          <a:latin typeface="Arial" panose="020B0604020202020204" pitchFamily="34" charset="0"/>
                          <a:cs typeface="Arial" panose="020B0604020202020204" pitchFamily="34" charset="0"/>
                        </a:rPr>
                        <a:t>DD: Cooperatives Development (redesigned)</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329021">
                <a:tc>
                  <a:txBody>
                    <a:bodyPr/>
                    <a:lstStyle/>
                    <a:p>
                      <a:pPr algn="l" fontAlgn="t"/>
                      <a:r>
                        <a:rPr lang="en-GB" sz="1100" u="none" strike="noStrike" dirty="0">
                          <a:effectLst/>
                          <a:latin typeface="Arial" panose="020B0604020202020204" pitchFamily="34" charset="0"/>
                          <a:cs typeface="Arial" panose="020B0604020202020204" pitchFamily="34" charset="0"/>
                        </a:rPr>
                        <a:t>MR5 LEGAL ADMINISTRATION OFFICER GRADE 5          </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100" u="none" strike="noStrike" dirty="0">
                          <a:effectLst/>
                          <a:latin typeface="Arial" panose="020B0604020202020204" pitchFamily="34" charset="0"/>
                          <a:cs typeface="Arial" panose="020B0604020202020204" pitchFamily="34" charset="0"/>
                        </a:rPr>
                        <a:t>10</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ZA" sz="1100" b="0" i="0" u="none" strike="noStrike" dirty="0">
                          <a:solidFill>
                            <a:srgbClr val="000000"/>
                          </a:solidFill>
                          <a:effectLst/>
                          <a:latin typeface="Arial" panose="020B0604020202020204" pitchFamily="34" charset="0"/>
                          <a:cs typeface="Arial" panose="020B0604020202020204" pitchFamily="34" charset="0"/>
                        </a:rPr>
                        <a:t>Shortlisting scheduled 19 April 2018</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329021">
                <a:tc>
                  <a:txBody>
                    <a:bodyPr/>
                    <a:lstStyle/>
                    <a:p>
                      <a:pPr algn="l" fontAlgn="t"/>
                      <a:r>
                        <a:rPr lang="en-GB" sz="1100" u="none" strike="noStrike" dirty="0">
                          <a:effectLst/>
                          <a:latin typeface="Arial" panose="020B0604020202020204" pitchFamily="34" charset="0"/>
                          <a:cs typeface="Arial" panose="020B0604020202020204" pitchFamily="34" charset="0"/>
                        </a:rPr>
                        <a:t>PERSONAL ASSISTANT                                </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100" u="none" strike="noStrike" dirty="0">
                          <a:effectLst/>
                          <a:latin typeface="Arial" panose="020B0604020202020204" pitchFamily="34" charset="0"/>
                          <a:cs typeface="Arial" panose="020B0604020202020204" pitchFamily="34" charset="0"/>
                        </a:rPr>
                        <a:t>9</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100" b="0" i="0" u="none" strike="noStrike" dirty="0">
                          <a:solidFill>
                            <a:srgbClr val="000000"/>
                          </a:solidFill>
                          <a:effectLst/>
                          <a:latin typeface="Arial" panose="020B0604020202020204" pitchFamily="34" charset="0"/>
                          <a:cs typeface="Arial" panose="020B0604020202020204" pitchFamily="34" charset="0"/>
                        </a:rPr>
                        <a:t>Awaiting decision from ODG</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r h="541918">
                <a:tc>
                  <a:txBody>
                    <a:bodyPr/>
                    <a:lstStyle/>
                    <a:p>
                      <a:pPr algn="l" fontAlgn="t"/>
                      <a:r>
                        <a:rPr lang="en-GB" sz="1100" u="none" strike="noStrike" dirty="0">
                          <a:effectLst/>
                          <a:latin typeface="Arial" panose="020B0604020202020204" pitchFamily="34" charset="0"/>
                          <a:cs typeface="Arial" panose="020B0604020202020204" pitchFamily="34" charset="0"/>
                        </a:rPr>
                        <a:t>ASD: PERFORMANCE MANAGEMENT &amp; HUMAN RESOURCE DEVEL</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100" u="none" strike="noStrike" dirty="0">
                          <a:effectLst/>
                          <a:latin typeface="Arial" panose="020B0604020202020204" pitchFamily="34" charset="0"/>
                          <a:cs typeface="Arial" panose="020B0604020202020204" pitchFamily="34" charset="0"/>
                        </a:rPr>
                        <a:t>9</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100" b="0" i="0" u="none" strike="noStrike" dirty="0">
                          <a:solidFill>
                            <a:schemeClr val="tx1"/>
                          </a:solidFill>
                          <a:effectLst/>
                          <a:latin typeface="Arial" panose="020B0604020202020204" pitchFamily="34" charset="0"/>
                          <a:cs typeface="Arial" panose="020B0604020202020204" pitchFamily="34" charset="0"/>
                        </a:rPr>
                        <a:t>Awaiting</a:t>
                      </a:r>
                      <a:r>
                        <a:rPr lang="en-ZA" sz="1100" b="0" i="0" u="none" strike="noStrike" baseline="0" dirty="0">
                          <a:solidFill>
                            <a:schemeClr val="tx1"/>
                          </a:solidFill>
                          <a:effectLst/>
                          <a:latin typeface="Arial" panose="020B0604020202020204" pitchFamily="34" charset="0"/>
                          <a:cs typeface="Arial" panose="020B0604020202020204" pitchFamily="34" charset="0"/>
                        </a:rPr>
                        <a:t> decision from DPSA on grading consultation </a:t>
                      </a:r>
                      <a:endParaRPr lang="en-GB" sz="1100" b="0" i="0" u="none" strike="noStrike" dirty="0">
                        <a:solidFill>
                          <a:schemeClr val="tx1"/>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9"/>
                  </a:ext>
                </a:extLst>
              </a:tr>
              <a:tr h="363504">
                <a:tc>
                  <a:txBody>
                    <a:bodyPr/>
                    <a:lstStyle/>
                    <a:p>
                      <a:pPr algn="l" fontAlgn="t"/>
                      <a:r>
                        <a:rPr lang="en-GB" sz="1100" u="none" strike="noStrike" dirty="0">
                          <a:effectLst/>
                          <a:latin typeface="Arial" panose="020B0604020202020204" pitchFamily="34" charset="0"/>
                          <a:cs typeface="Arial" panose="020B0604020202020204" pitchFamily="34" charset="0"/>
                        </a:rPr>
                        <a:t>ASD: FACILITIES MANAGEMENT                        </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100" u="none" strike="noStrike" dirty="0">
                          <a:effectLst/>
                          <a:latin typeface="Arial" panose="020B0604020202020204" pitchFamily="34" charset="0"/>
                          <a:cs typeface="Arial" panose="020B0604020202020204" pitchFamily="34" charset="0"/>
                        </a:rPr>
                        <a:t>9</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100" b="0" i="0" u="none" strike="noStrike" dirty="0">
                          <a:solidFill>
                            <a:srgbClr val="000000"/>
                          </a:solidFill>
                          <a:effectLst/>
                          <a:latin typeface="Arial" panose="020B0604020202020204" pitchFamily="34" charset="0"/>
                          <a:cs typeface="Arial" panose="020B0604020202020204" pitchFamily="34" charset="0"/>
                        </a:rPr>
                        <a:t>Head hunting process</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0"/>
                  </a:ext>
                </a:extLst>
              </a:tr>
              <a:tr h="329021">
                <a:tc>
                  <a:txBody>
                    <a:bodyPr/>
                    <a:lstStyle/>
                    <a:p>
                      <a:pPr algn="l" fontAlgn="t"/>
                      <a:r>
                        <a:rPr lang="en-GB" sz="1100" u="none" strike="noStrike" dirty="0">
                          <a:effectLst/>
                          <a:latin typeface="Arial" panose="020B0604020202020204" pitchFamily="34" charset="0"/>
                          <a:cs typeface="Arial" panose="020B0604020202020204" pitchFamily="34" charset="0"/>
                        </a:rPr>
                        <a:t>ASD: WEBMASTER                                    </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100" u="none" strike="noStrike" dirty="0">
                          <a:effectLst/>
                          <a:latin typeface="Arial" panose="020B0604020202020204" pitchFamily="34" charset="0"/>
                          <a:cs typeface="Arial" panose="020B0604020202020204" pitchFamily="34" charset="0"/>
                        </a:rPr>
                        <a:t>9</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100" b="0" i="0" u="none" strike="noStrike" dirty="0">
                          <a:solidFill>
                            <a:srgbClr val="000000"/>
                          </a:solidFill>
                          <a:effectLst/>
                          <a:latin typeface="Arial" panose="020B0604020202020204" pitchFamily="34" charset="0"/>
                          <a:cs typeface="Arial" panose="020B0604020202020204" pitchFamily="34" charset="0"/>
                        </a:rPr>
                        <a:t>Submitted to DPSA for publication</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1"/>
                  </a:ext>
                </a:extLst>
              </a:tr>
              <a:tr h="329021">
                <a:tc>
                  <a:txBody>
                    <a:bodyPr/>
                    <a:lstStyle/>
                    <a:p>
                      <a:pPr algn="l" fontAlgn="t"/>
                      <a:r>
                        <a:rPr lang="en-GB" sz="1100" u="none" strike="noStrike" dirty="0">
                          <a:effectLst/>
                          <a:latin typeface="Arial" panose="020B0604020202020204" pitchFamily="34" charset="0"/>
                          <a:cs typeface="Arial" panose="020B0604020202020204" pitchFamily="34" charset="0"/>
                        </a:rPr>
                        <a:t>ASD:CLUSTER PROGRAMME SUPPORT                     </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100" u="none" strike="noStrike" dirty="0">
                          <a:effectLst/>
                          <a:latin typeface="Arial" panose="020B0604020202020204" pitchFamily="34" charset="0"/>
                          <a:cs typeface="Arial" panose="020B0604020202020204" pitchFamily="34" charset="0"/>
                        </a:rPr>
                        <a:t>9</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100" b="0" i="0" u="none" strike="noStrike" dirty="0">
                          <a:solidFill>
                            <a:srgbClr val="000000"/>
                          </a:solidFill>
                          <a:effectLst/>
                          <a:latin typeface="Arial" panose="020B0604020202020204" pitchFamily="34" charset="0"/>
                          <a:cs typeface="Arial" panose="020B0604020202020204" pitchFamily="34" charset="0"/>
                        </a:rPr>
                        <a:t>Verifications</a:t>
                      </a:r>
                      <a:r>
                        <a:rPr lang="en-ZA" sz="1100" b="0" i="0" u="none" strike="noStrike" baseline="0" dirty="0">
                          <a:solidFill>
                            <a:srgbClr val="000000"/>
                          </a:solidFill>
                          <a:effectLst/>
                          <a:latin typeface="Arial" panose="020B0604020202020204" pitchFamily="34" charset="0"/>
                          <a:cs typeface="Arial" panose="020B0604020202020204" pitchFamily="34" charset="0"/>
                        </a:rPr>
                        <a:t> conducted</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2"/>
                  </a:ext>
                </a:extLst>
              </a:tr>
              <a:tr h="361991">
                <a:tc>
                  <a:txBody>
                    <a:bodyPr/>
                    <a:lstStyle/>
                    <a:p>
                      <a:pPr algn="l" fontAlgn="t"/>
                      <a:r>
                        <a:rPr lang="en-GB" sz="1100" u="none" strike="noStrike" dirty="0">
                          <a:effectLst/>
                          <a:latin typeface="Arial" panose="020B0604020202020204" pitchFamily="34" charset="0"/>
                          <a:cs typeface="Arial" panose="020B0604020202020204" pitchFamily="34" charset="0"/>
                        </a:rPr>
                        <a:t>ASD: NATIONAL INFORMAL BUSINESS UPLIFTMENT STRAT  </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100" u="none" strike="noStrike" dirty="0">
                          <a:effectLst/>
                          <a:latin typeface="Arial" panose="020B0604020202020204" pitchFamily="34" charset="0"/>
                          <a:cs typeface="Arial" panose="020B0604020202020204" pitchFamily="34" charset="0"/>
                        </a:rPr>
                        <a:t>9</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100" b="0" i="0" u="none" strike="noStrike" dirty="0">
                          <a:solidFill>
                            <a:srgbClr val="000000"/>
                          </a:solidFill>
                          <a:effectLst/>
                          <a:latin typeface="Arial" panose="020B0604020202020204" pitchFamily="34" charset="0"/>
                          <a:cs typeface="Arial" panose="020B0604020202020204" pitchFamily="34" charset="0"/>
                        </a:rPr>
                        <a:t>Receiving applications</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3"/>
                  </a:ext>
                </a:extLst>
              </a:tr>
              <a:tr h="329021">
                <a:tc>
                  <a:txBody>
                    <a:bodyPr/>
                    <a:lstStyle/>
                    <a:p>
                      <a:pPr algn="l" fontAlgn="t"/>
                      <a:r>
                        <a:rPr lang="en-ZA" sz="1100" u="none" strike="noStrike" dirty="0">
                          <a:effectLst/>
                          <a:latin typeface="Arial" panose="020B0604020202020204" pitchFamily="34" charset="0"/>
                          <a:cs typeface="Arial" panose="020B0604020202020204" pitchFamily="34" charset="0"/>
                        </a:rPr>
                        <a:t>ASD: RESEARCH &amp; IGR SECRETARIAT</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100" u="none" strike="noStrike" dirty="0">
                          <a:effectLst/>
                          <a:latin typeface="Arial" panose="020B0604020202020204" pitchFamily="34" charset="0"/>
                          <a:cs typeface="Arial" panose="020B0604020202020204" pitchFamily="34" charset="0"/>
                        </a:rPr>
                        <a:t>9</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100" b="0" i="0" u="none" strike="noStrike" dirty="0">
                          <a:solidFill>
                            <a:srgbClr val="000000"/>
                          </a:solidFill>
                          <a:effectLst/>
                          <a:latin typeface="Arial" panose="020B0604020202020204" pitchFamily="34" charset="0"/>
                          <a:cs typeface="Arial" panose="020B0604020202020204" pitchFamily="34" charset="0"/>
                        </a:rPr>
                        <a:t>Submission routed</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4"/>
                  </a:ext>
                </a:extLst>
              </a:tr>
            </a:tbl>
          </a:graphicData>
        </a:graphic>
      </p:graphicFrame>
    </p:spTree>
    <p:extLst>
      <p:ext uri="{BB962C8B-B14F-4D97-AF65-F5344CB8AC3E}">
        <p14:creationId xmlns:p14="http://schemas.microsoft.com/office/powerpoint/2010/main" xmlns="" val="7314488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0" y="6210300"/>
            <a:ext cx="1752600" cy="625929"/>
          </a:xfrm>
          <a:prstGeom prst="rect">
            <a:avLst/>
          </a:prstGeom>
          <a:noFill/>
          <a:ln>
            <a:noFill/>
          </a:ln>
        </p:spPr>
      </p:pic>
      <p:sp>
        <p:nvSpPr>
          <p:cNvPr id="2" name="Slide Number Placeholder 1"/>
          <p:cNvSpPr>
            <a:spLocks noGrp="1"/>
          </p:cNvSpPr>
          <p:nvPr>
            <p:ph type="sldNum" sz="quarter" idx="12"/>
          </p:nvPr>
        </p:nvSpPr>
        <p:spPr/>
        <p:txBody>
          <a:bodyPr/>
          <a:lstStyle/>
          <a:p>
            <a:fld id="{09B92D72-FD1F-4644-BBBA-22A65A700C67}" type="slidenum">
              <a:rPr lang="en-US" sz="1400" b="1" smtClean="0">
                <a:latin typeface="Arial" panose="020B0604020202020204" pitchFamily="34" charset="0"/>
                <a:cs typeface="Arial" panose="020B0604020202020204" pitchFamily="34" charset="0"/>
              </a:rPr>
              <a:pPr/>
              <a:t>34</a:t>
            </a:fld>
            <a:endParaRPr lang="en-US" sz="1400" b="1" dirty="0">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16933" y="16933"/>
            <a:ext cx="9144000" cy="745067"/>
          </a:xfrm>
          <a:solidFill>
            <a:schemeClr val="accent3">
              <a:lumMod val="60000"/>
              <a:lumOff val="40000"/>
            </a:schemeClr>
          </a:solidFill>
          <a:effectLst>
            <a:outerShdw blurRad="50800" dist="50800" dir="5400000" algn="ctr" rotWithShape="0">
              <a:schemeClr val="accent6"/>
            </a:outerShdw>
          </a:effectLst>
        </p:spPr>
        <p:txBody>
          <a:bodyPr>
            <a:noAutofit/>
          </a:bodyPr>
          <a:lstStyle/>
          <a:p>
            <a:pPr algn="r"/>
            <a:r>
              <a:rPr lang="en-US" sz="3600" cap="small" dirty="0">
                <a:latin typeface="Arial" panose="020B0604020202020204" pitchFamily="34" charset="0"/>
                <a:cs typeface="Arial" panose="020B0604020202020204" pitchFamily="34" charset="0"/>
              </a:rPr>
              <a:t>Vacancy Status – Below-SMS</a:t>
            </a:r>
          </a:p>
        </p:txBody>
      </p:sp>
      <p:graphicFrame>
        <p:nvGraphicFramePr>
          <p:cNvPr id="3" name="Table 2"/>
          <p:cNvGraphicFramePr>
            <a:graphicFrameLocks noGrp="1"/>
          </p:cNvGraphicFramePr>
          <p:nvPr>
            <p:extLst>
              <p:ext uri="{D42A27DB-BD31-4B8C-83A1-F6EECF244321}">
                <p14:modId xmlns:p14="http://schemas.microsoft.com/office/powerpoint/2010/main" xmlns="" val="4194888736"/>
              </p:ext>
            </p:extLst>
          </p:nvPr>
        </p:nvGraphicFramePr>
        <p:xfrm>
          <a:off x="304800" y="1752600"/>
          <a:ext cx="8686800" cy="2011680"/>
        </p:xfrm>
        <a:graphic>
          <a:graphicData uri="http://schemas.openxmlformats.org/drawingml/2006/table">
            <a:tbl>
              <a:tblPr>
                <a:tableStyleId>{1FECB4D8-DB02-4DC6-A0A2-4F2EBAE1DC90}</a:tableStyleId>
              </a:tblPr>
              <a:tblGrid>
                <a:gridCol w="4198620">
                  <a:extLst>
                    <a:ext uri="{9D8B030D-6E8A-4147-A177-3AD203B41FA5}">
                      <a16:colId xmlns:a16="http://schemas.microsoft.com/office/drawing/2014/main" xmlns="" val="20000"/>
                    </a:ext>
                  </a:extLst>
                </a:gridCol>
                <a:gridCol w="1158240">
                  <a:extLst>
                    <a:ext uri="{9D8B030D-6E8A-4147-A177-3AD203B41FA5}">
                      <a16:colId xmlns:a16="http://schemas.microsoft.com/office/drawing/2014/main" xmlns="" val="20001"/>
                    </a:ext>
                  </a:extLst>
                </a:gridCol>
                <a:gridCol w="3329940">
                  <a:extLst>
                    <a:ext uri="{9D8B030D-6E8A-4147-A177-3AD203B41FA5}">
                      <a16:colId xmlns:a16="http://schemas.microsoft.com/office/drawing/2014/main" xmlns="" val="20002"/>
                    </a:ext>
                  </a:extLst>
                </a:gridCol>
              </a:tblGrid>
              <a:tr h="346476">
                <a:tc>
                  <a:txBody>
                    <a:bodyPr/>
                    <a:lstStyle/>
                    <a:p>
                      <a:pPr algn="ctr" fontAlgn="ctr"/>
                      <a:r>
                        <a:rPr lang="en-GB" sz="1200" b="1" u="none" strike="noStrike" dirty="0">
                          <a:effectLst/>
                          <a:latin typeface="Arial" panose="020B0604020202020204" pitchFamily="34" charset="0"/>
                          <a:cs typeface="Arial" panose="020B0604020202020204" pitchFamily="34" charset="0"/>
                        </a:rPr>
                        <a:t>POST JOB TITLE DESCRIPTION</a:t>
                      </a:r>
                      <a:endParaRPr lang="en-GB" sz="1200" b="1" i="0" u="none" strike="noStrike" dirty="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ZA" sz="1200" b="1" u="none" strike="noStrike" dirty="0">
                          <a:effectLst/>
                          <a:latin typeface="Arial" panose="020B0604020202020204" pitchFamily="34" charset="0"/>
                          <a:cs typeface="Arial" panose="020B0604020202020204" pitchFamily="34" charset="0"/>
                        </a:rPr>
                        <a:t>SALARY LEVEL</a:t>
                      </a:r>
                      <a:endParaRPr lang="en-GB" sz="1200" b="1" i="0" u="none" strike="noStrike" dirty="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ZA" sz="1200" b="1" u="none" strike="noStrike" dirty="0">
                          <a:effectLst/>
                          <a:latin typeface="Arial" panose="020B0604020202020204" pitchFamily="34" charset="0"/>
                          <a:cs typeface="Arial" panose="020B0604020202020204" pitchFamily="34" charset="0"/>
                        </a:rPr>
                        <a:t>STATUS</a:t>
                      </a:r>
                      <a:endParaRPr lang="en-GB" sz="1200" b="1" i="0" u="none" strike="noStrike" dirty="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175337">
                <a:tc>
                  <a:txBody>
                    <a:bodyPr/>
                    <a:lstStyle/>
                    <a:p>
                      <a:pPr algn="l" fontAlgn="t"/>
                      <a:r>
                        <a:rPr lang="en-GB" sz="1200" u="none" strike="noStrike" dirty="0">
                          <a:effectLst/>
                          <a:latin typeface="Arial" panose="020B0604020202020204" pitchFamily="34" charset="0"/>
                          <a:cs typeface="Arial" panose="020B0604020202020204" pitchFamily="34" charset="0"/>
                        </a:rPr>
                        <a:t>BUSINESS DEVELOPMENT OFFICER                      </a:t>
                      </a:r>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200" u="none" strike="noStrike" dirty="0">
                          <a:effectLst/>
                          <a:latin typeface="Arial" panose="020B0604020202020204" pitchFamily="34" charset="0"/>
                          <a:cs typeface="Arial" panose="020B0604020202020204" pitchFamily="34" charset="0"/>
                        </a:rPr>
                        <a:t>8</a:t>
                      </a:r>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ADVERT</a:t>
                      </a:r>
                      <a:r>
                        <a:rPr lang="en-ZA" sz="1200" b="0" i="0" u="none" strike="noStrike" baseline="0" dirty="0">
                          <a:solidFill>
                            <a:srgbClr val="000000"/>
                          </a:solidFill>
                          <a:effectLst/>
                          <a:latin typeface="Arial" panose="020B0604020202020204" pitchFamily="34" charset="0"/>
                          <a:cs typeface="Arial" panose="020B0604020202020204" pitchFamily="34" charset="0"/>
                        </a:rPr>
                        <a:t> TO DPSA FOR PUBLICATION</a:t>
                      </a:r>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175337">
                <a:tc>
                  <a:txBody>
                    <a:bodyPr/>
                    <a:lstStyle/>
                    <a:p>
                      <a:pPr algn="l" fontAlgn="t"/>
                      <a:r>
                        <a:rPr lang="en-GB" sz="1200" u="none" strike="noStrike" dirty="0">
                          <a:effectLst/>
                          <a:latin typeface="Arial" panose="020B0604020202020204" pitchFamily="34" charset="0"/>
                          <a:cs typeface="Arial" panose="020B0604020202020204" pitchFamily="34" charset="0"/>
                        </a:rPr>
                        <a:t>PERSONAL ASSISTANT                                </a:t>
                      </a:r>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200" u="none" strike="noStrike" dirty="0">
                          <a:effectLst/>
                          <a:latin typeface="Arial" panose="020B0604020202020204" pitchFamily="34" charset="0"/>
                          <a:cs typeface="Arial" panose="020B0604020202020204" pitchFamily="34" charset="0"/>
                        </a:rPr>
                        <a:t>7</a:t>
                      </a:r>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AWAITING INPUTS FROM LINE ON REFERENCE QUESTIONS</a:t>
                      </a:r>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175337">
                <a:tc>
                  <a:txBody>
                    <a:bodyPr/>
                    <a:lstStyle/>
                    <a:p>
                      <a:pPr algn="l" fontAlgn="t"/>
                      <a:r>
                        <a:rPr lang="en-GB" sz="1200" u="none" strike="noStrike" dirty="0">
                          <a:effectLst/>
                          <a:latin typeface="Arial" panose="020B0604020202020204" pitchFamily="34" charset="0"/>
                          <a:cs typeface="Arial" panose="020B0604020202020204" pitchFamily="34" charset="0"/>
                        </a:rPr>
                        <a:t>TRAVEL COORDINATOR                                </a:t>
                      </a:r>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200" u="none" strike="noStrike" dirty="0">
                          <a:effectLst/>
                          <a:latin typeface="Arial" panose="020B0604020202020204" pitchFamily="34" charset="0"/>
                          <a:cs typeface="Arial" panose="020B0604020202020204" pitchFamily="34" charset="0"/>
                        </a:rPr>
                        <a:t>7</a:t>
                      </a:r>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SHORTLISTING SCHEDULED</a:t>
                      </a:r>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175337">
                <a:tc>
                  <a:txBody>
                    <a:bodyPr/>
                    <a:lstStyle/>
                    <a:p>
                      <a:pPr algn="l" fontAlgn="t"/>
                      <a:r>
                        <a:rPr lang="en-GB" sz="1200" u="none" strike="noStrike" dirty="0">
                          <a:effectLst/>
                          <a:latin typeface="Arial" panose="020B0604020202020204" pitchFamily="34" charset="0"/>
                          <a:cs typeface="Arial" panose="020B0604020202020204" pitchFamily="34" charset="0"/>
                        </a:rPr>
                        <a:t>ADMINISTRATOR                                     </a:t>
                      </a:r>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200" u="none" strike="noStrike" dirty="0">
                          <a:effectLst/>
                          <a:latin typeface="Arial" panose="020B0604020202020204" pitchFamily="34" charset="0"/>
                          <a:cs typeface="Arial" panose="020B0604020202020204" pitchFamily="34" charset="0"/>
                        </a:rPr>
                        <a:t>6</a:t>
                      </a:r>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REQUEST TO REDESIGN</a:t>
                      </a:r>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175337">
                <a:tc>
                  <a:txBody>
                    <a:bodyPr/>
                    <a:lstStyle/>
                    <a:p>
                      <a:pPr algn="l" fontAlgn="t"/>
                      <a:r>
                        <a:rPr lang="en-GB" sz="1200" u="none" strike="noStrike" dirty="0">
                          <a:effectLst/>
                          <a:latin typeface="Arial" panose="020B0604020202020204" pitchFamily="34" charset="0"/>
                          <a:cs typeface="Arial" panose="020B0604020202020204" pitchFamily="34" charset="0"/>
                        </a:rPr>
                        <a:t>DRIVER                                            </a:t>
                      </a:r>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ZA" sz="1200" u="none" strike="noStrike" dirty="0">
                          <a:effectLst/>
                          <a:latin typeface="Arial" panose="020B0604020202020204" pitchFamily="34" charset="0"/>
                          <a:cs typeface="Arial" panose="020B0604020202020204" pitchFamily="34" charset="0"/>
                        </a:rPr>
                        <a:t>5</a:t>
                      </a:r>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ZA" sz="1200" b="0" i="0" u="none" strike="noStrike" dirty="0">
                          <a:solidFill>
                            <a:srgbClr val="000000"/>
                          </a:solidFill>
                          <a:effectLst/>
                          <a:latin typeface="Arial" panose="020B0604020202020204" pitchFamily="34" charset="0"/>
                          <a:cs typeface="Arial" panose="020B0604020202020204" pitchFamily="34" charset="0"/>
                        </a:rPr>
                        <a:t>INTERVIEWS</a:t>
                      </a:r>
                      <a:r>
                        <a:rPr lang="en-ZA" sz="1200" b="0" i="0" u="none" strike="noStrike" baseline="0" dirty="0">
                          <a:solidFill>
                            <a:srgbClr val="000000"/>
                          </a:solidFill>
                          <a:effectLst/>
                          <a:latin typeface="Arial" panose="020B0604020202020204" pitchFamily="34" charset="0"/>
                          <a:cs typeface="Arial" panose="020B0604020202020204" pitchFamily="34" charset="0"/>
                        </a:rPr>
                        <a:t> SCHEDULED 4 APRIL 2018</a:t>
                      </a:r>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12406875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07" name="Picture 6" descr="Picture 6"/>
          <p:cNvPicPr>
            <a:picLocks noChangeAspect="1"/>
          </p:cNvPicPr>
          <p:nvPr/>
        </p:nvPicPr>
        <p:blipFill>
          <a:blip r:embed="rId3" cstate="print">
            <a:extLst/>
          </a:blip>
          <a:srcRect t="24292" b="22405"/>
          <a:stretch>
            <a:fillRect/>
          </a:stretch>
        </p:blipFill>
        <p:spPr>
          <a:xfrm>
            <a:off x="179511" y="6019799"/>
            <a:ext cx="1954090" cy="646525"/>
          </a:xfrm>
          <a:prstGeom prst="rect">
            <a:avLst/>
          </a:prstGeom>
          <a:ln w="12700">
            <a:miter lim="400000"/>
          </a:ln>
        </p:spPr>
      </p:pic>
      <p:sp>
        <p:nvSpPr>
          <p:cNvPr id="708" name="Slide Number Placeholder 2"/>
          <p:cNvSpPr>
            <a:spLocks noGrp="1"/>
          </p:cNvSpPr>
          <p:nvPr>
            <p:ph type="sldNum" sz="quarter" idx="12"/>
          </p:nvPr>
        </p:nvSpPr>
        <p:spPr>
          <a:xfrm>
            <a:off x="8077200" y="6400801"/>
            <a:ext cx="609601" cy="265524"/>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sz="1400" b="1">
                <a:solidFill>
                  <a:prstClr val="black">
                    <a:tint val="75000"/>
                  </a:prstClr>
                </a:solidFill>
                <a:latin typeface="Arial" panose="020B0604020202020204" pitchFamily="34" charset="0"/>
                <a:cs typeface="Arial" panose="020B0604020202020204" pitchFamily="34" charset="0"/>
              </a:rPr>
              <a:pPr/>
              <a:t>35</a:t>
            </a:fld>
            <a:endParaRPr sz="1400" b="1" dirty="0">
              <a:solidFill>
                <a:prstClr val="black">
                  <a:tint val="75000"/>
                </a:prstClr>
              </a:solidFill>
              <a:latin typeface="Arial" panose="020B0604020202020204" pitchFamily="34" charset="0"/>
              <a:cs typeface="Arial" panose="020B0604020202020204" pitchFamily="34" charset="0"/>
            </a:endParaRPr>
          </a:p>
        </p:txBody>
      </p:sp>
      <p:sp>
        <p:nvSpPr>
          <p:cNvPr id="5" name="Title 1"/>
          <p:cNvSpPr txBox="1">
            <a:spLocks/>
          </p:cNvSpPr>
          <p:nvPr/>
        </p:nvSpPr>
        <p:spPr>
          <a:xfrm>
            <a:off x="152400" y="1981200"/>
            <a:ext cx="8991600" cy="2209800"/>
          </a:xfrm>
          <a:prstGeom prst="rect">
            <a:avLst/>
          </a:prstGeom>
          <a:solidFill>
            <a:schemeClr val="accent3">
              <a:lumMod val="60000"/>
              <a:lumOff val="40000"/>
            </a:schemeClr>
          </a:solidFill>
          <a:effectLst>
            <a:outerShdw blurRad="50800" dist="50800" dir="5400000" algn="ctr" rotWithShape="0">
              <a:schemeClr val="accent6"/>
            </a:outerShdw>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ZA" sz="3600" b="1" cap="small" dirty="0">
                <a:solidFill>
                  <a:prstClr val="black"/>
                </a:solidFill>
                <a:latin typeface="Arial"/>
                <a:cs typeface="Arial"/>
                <a:sym typeface="Arial"/>
              </a:rPr>
              <a:t>6. Performance Report</a:t>
            </a:r>
            <a:br>
              <a:rPr lang="en-ZA" sz="3600" b="1" cap="small" dirty="0">
                <a:solidFill>
                  <a:prstClr val="black"/>
                </a:solidFill>
                <a:latin typeface="Arial"/>
                <a:cs typeface="Arial"/>
                <a:sym typeface="Arial"/>
              </a:rPr>
            </a:br>
            <a:r>
              <a:rPr lang="en-ZA" sz="3600" b="1" cap="small" dirty="0">
                <a:solidFill>
                  <a:prstClr val="black"/>
                </a:solidFill>
                <a:latin typeface="Arial"/>
                <a:cs typeface="Arial"/>
                <a:sym typeface="Arial"/>
              </a:rPr>
              <a:t/>
            </a:r>
            <a:br>
              <a:rPr lang="en-ZA" sz="3600" b="1" cap="small" dirty="0">
                <a:solidFill>
                  <a:prstClr val="black"/>
                </a:solidFill>
                <a:latin typeface="Arial"/>
                <a:cs typeface="Arial"/>
                <a:sym typeface="Arial"/>
              </a:rPr>
            </a:br>
            <a:r>
              <a:rPr lang="en-ZA" sz="3600" b="1" cap="small" dirty="0">
                <a:solidFill>
                  <a:prstClr val="black"/>
                </a:solidFill>
                <a:latin typeface="Arial"/>
                <a:cs typeface="Arial"/>
                <a:sym typeface="Arial"/>
              </a:rPr>
              <a:t>Programme ONE</a:t>
            </a:r>
            <a:endParaRPr lang="en-US" cap="small" dirty="0">
              <a:solidFill>
                <a:prstClr val="black"/>
              </a:solidFill>
              <a:latin typeface="Arial" pitchFamily="34" charset="0"/>
              <a:cs typeface="Arial" pitchFamily="34" charset="0"/>
            </a:endParaRPr>
          </a:p>
        </p:txBody>
      </p:sp>
      <p:sp>
        <p:nvSpPr>
          <p:cNvPr id="6" name="Right Triangle 5"/>
          <p:cNvSpPr/>
          <p:nvPr/>
        </p:nvSpPr>
        <p:spPr>
          <a:xfrm flipH="1">
            <a:off x="8458200" y="5867400"/>
            <a:ext cx="685800" cy="99060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391692881"/>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1" name="Picture 4" descr="Picture 4"/>
          <p:cNvPicPr>
            <a:picLocks noChangeAspect="1"/>
          </p:cNvPicPr>
          <p:nvPr/>
        </p:nvPicPr>
        <p:blipFill>
          <a:blip r:embed="rId3" cstate="print">
            <a:extLst/>
          </a:blip>
          <a:srcRect t="24292" b="22405"/>
          <a:stretch>
            <a:fillRect/>
          </a:stretch>
        </p:blipFill>
        <p:spPr>
          <a:xfrm>
            <a:off x="0" y="6210300"/>
            <a:ext cx="1752600" cy="625930"/>
          </a:xfrm>
          <a:prstGeom prst="rect">
            <a:avLst/>
          </a:prstGeom>
          <a:ln w="12700">
            <a:miter lim="400000"/>
          </a:ln>
        </p:spPr>
      </p:pic>
      <p:sp>
        <p:nvSpPr>
          <p:cNvPr id="712" name="Slide Number Placeholder 1"/>
          <p:cNvSpPr>
            <a:spLocks noGrp="1"/>
          </p:cNvSpPr>
          <p:nvPr>
            <p:ph type="sldNum" sz="quarter" idx="2"/>
          </p:nvPr>
        </p:nvSpPr>
        <p:spPr>
          <a:xfrm>
            <a:off x="8395697" y="6385024"/>
            <a:ext cx="291104" cy="307777"/>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sz="1400" b="1">
                <a:latin typeface="Arial" panose="020B0604020202020204" pitchFamily="34" charset="0"/>
                <a:cs typeface="Arial" panose="020B0604020202020204" pitchFamily="34" charset="0"/>
              </a:rPr>
              <a:pPr/>
              <a:t>36</a:t>
            </a:fld>
            <a:endParaRPr sz="1400" b="1" dirty="0">
              <a:latin typeface="Arial" panose="020B0604020202020204" pitchFamily="34" charset="0"/>
              <a:cs typeface="Arial" panose="020B0604020202020204" pitchFamily="34" charset="0"/>
            </a:endParaRPr>
          </a:p>
        </p:txBody>
      </p:sp>
      <p:sp>
        <p:nvSpPr>
          <p:cNvPr id="713" name="Title 1"/>
          <p:cNvSpPr>
            <a:spLocks noGrp="1"/>
          </p:cNvSpPr>
          <p:nvPr>
            <p:ph type="title"/>
          </p:nvPr>
        </p:nvSpPr>
        <p:spPr>
          <a:xfrm>
            <a:off x="76200" y="12700"/>
            <a:ext cx="9067800" cy="685800"/>
          </a:xfrm>
          <a:prstGeom prst="rect">
            <a:avLst/>
          </a:prstGeom>
          <a:solidFill>
            <a:srgbClr val="C3D69B"/>
          </a:solidFill>
          <a:effectLst>
            <a:outerShdw blurRad="50800" dist="50800" dir="5400000" rotWithShape="0">
              <a:schemeClr val="accent6"/>
            </a:outerShdw>
          </a:effectLst>
        </p:spPr>
        <p:txBody>
          <a:bodyPr/>
          <a:lstStyle>
            <a:lvl1pPr algn="r">
              <a:defRPr sz="3600" cap="small">
                <a:latin typeface="Arial"/>
                <a:ea typeface="Arial"/>
                <a:cs typeface="Arial"/>
                <a:sym typeface="Arial"/>
              </a:defRPr>
            </a:lvl1pPr>
          </a:lstStyle>
          <a:p>
            <a:r>
              <a:rPr lang="en-ZA" dirty="0"/>
              <a:t>Performance Against APP 2017/18</a:t>
            </a:r>
          </a:p>
        </p:txBody>
      </p:sp>
      <p:graphicFrame>
        <p:nvGraphicFramePr>
          <p:cNvPr id="714" name="Content Placeholder 5"/>
          <p:cNvGraphicFramePr/>
          <p:nvPr>
            <p:extLst>
              <p:ext uri="{D42A27DB-BD31-4B8C-83A1-F6EECF244321}">
                <p14:modId xmlns:p14="http://schemas.microsoft.com/office/powerpoint/2010/main" xmlns="" val="2235836626"/>
              </p:ext>
            </p:extLst>
          </p:nvPr>
        </p:nvGraphicFramePr>
        <p:xfrm>
          <a:off x="76200" y="810342"/>
          <a:ext cx="9067800" cy="5582250"/>
        </p:xfrm>
        <a:graphic>
          <a:graphicData uri="http://schemas.openxmlformats.org/drawingml/2006/table">
            <a:tbl>
              <a:tblPr firstRow="1"/>
              <a:tblGrid>
                <a:gridCol w="218268">
                  <a:extLst>
                    <a:ext uri="{9D8B030D-6E8A-4147-A177-3AD203B41FA5}">
                      <a16:colId xmlns:a16="http://schemas.microsoft.com/office/drawing/2014/main" xmlns="" val="20000"/>
                    </a:ext>
                  </a:extLst>
                </a:gridCol>
                <a:gridCol w="1381932">
                  <a:extLst>
                    <a:ext uri="{9D8B030D-6E8A-4147-A177-3AD203B41FA5}">
                      <a16:colId xmlns:a16="http://schemas.microsoft.com/office/drawing/2014/main" xmlns="" val="20001"/>
                    </a:ext>
                  </a:extLst>
                </a:gridCol>
                <a:gridCol w="1407994">
                  <a:extLst>
                    <a:ext uri="{9D8B030D-6E8A-4147-A177-3AD203B41FA5}">
                      <a16:colId xmlns:a16="http://schemas.microsoft.com/office/drawing/2014/main" xmlns="" val="20002"/>
                    </a:ext>
                  </a:extLst>
                </a:gridCol>
                <a:gridCol w="1563806">
                  <a:extLst>
                    <a:ext uri="{9D8B030D-6E8A-4147-A177-3AD203B41FA5}">
                      <a16:colId xmlns:a16="http://schemas.microsoft.com/office/drawing/2014/main" xmlns="" val="20003"/>
                    </a:ext>
                  </a:extLst>
                </a:gridCol>
                <a:gridCol w="1828800">
                  <a:extLst>
                    <a:ext uri="{9D8B030D-6E8A-4147-A177-3AD203B41FA5}">
                      <a16:colId xmlns:a16="http://schemas.microsoft.com/office/drawing/2014/main" xmlns="" val="20004"/>
                    </a:ext>
                  </a:extLst>
                </a:gridCol>
                <a:gridCol w="1295400">
                  <a:extLst>
                    <a:ext uri="{9D8B030D-6E8A-4147-A177-3AD203B41FA5}">
                      <a16:colId xmlns:a16="http://schemas.microsoft.com/office/drawing/2014/main" xmlns="" val="20005"/>
                    </a:ext>
                  </a:extLst>
                </a:gridCol>
                <a:gridCol w="1371600">
                  <a:extLst>
                    <a:ext uri="{9D8B030D-6E8A-4147-A177-3AD203B41FA5}">
                      <a16:colId xmlns:a16="http://schemas.microsoft.com/office/drawing/2014/main" xmlns="" val="20006"/>
                    </a:ext>
                  </a:extLst>
                </a:gridCol>
              </a:tblGrid>
              <a:tr h="701522">
                <a:tc gridSpan="2">
                  <a:txBody>
                    <a:bodyPr/>
                    <a:lstStyle/>
                    <a:p>
                      <a:pPr algn="ctr">
                        <a:lnSpc>
                          <a:spcPct val="150000"/>
                        </a:lnSpc>
                        <a:tabLst>
                          <a:tab pos="533400" algn="l"/>
                        </a:tabLst>
                        <a:defRPr sz="1000">
                          <a:solidFill>
                            <a:srgbClr val="000000"/>
                          </a:solidFill>
                          <a:latin typeface="Arial"/>
                          <a:ea typeface="Arial"/>
                          <a:cs typeface="Arial"/>
                          <a:sym typeface="Arial"/>
                        </a:defRPr>
                      </a:pPr>
                      <a:r>
                        <a:rPr b="1" dirty="0"/>
                        <a:t>PERFORMANCE</a:t>
                      </a:r>
                    </a:p>
                    <a:p>
                      <a:pPr algn="ctr">
                        <a:lnSpc>
                          <a:spcPct val="150000"/>
                        </a:lnSpc>
                        <a:tabLst>
                          <a:tab pos="533400" algn="l"/>
                        </a:tabLst>
                        <a:defRPr sz="1000">
                          <a:solidFill>
                            <a:srgbClr val="000000"/>
                          </a:solidFill>
                          <a:latin typeface="Arial"/>
                          <a:ea typeface="Arial"/>
                          <a:cs typeface="Arial"/>
                          <a:sym typeface="Arial"/>
                        </a:defRPr>
                      </a:pPr>
                      <a:r>
                        <a:rPr b="1" dirty="0"/>
                        <a:t>INDICATORS / ACTIVITY</a:t>
                      </a:r>
                    </a:p>
                  </a:txBody>
                  <a:tcPr marL="8596" marR="8596" marT="8596" marB="8596"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hMerge="1">
                  <a:txBody>
                    <a:bodyPr/>
                    <a:lstStyle/>
                    <a:p>
                      <a:endParaRPr lang="en-US"/>
                    </a:p>
                  </a:txBody>
                  <a:tcPr/>
                </a:tc>
                <a:tc>
                  <a:txBody>
                    <a:bodyPr/>
                    <a:lstStyle/>
                    <a:p>
                      <a:pPr algn="ctr">
                        <a:lnSpc>
                          <a:spcPct val="150000"/>
                        </a:lnSpc>
                        <a:tabLst>
                          <a:tab pos="533400" algn="l"/>
                        </a:tabLst>
                        <a:defRPr sz="1800" b="0">
                          <a:solidFill>
                            <a:srgbClr val="000000"/>
                          </a:solidFill>
                        </a:defRPr>
                      </a:pPr>
                      <a:r>
                        <a:rPr sz="1000" b="1" dirty="0">
                          <a:latin typeface="Arial"/>
                          <a:ea typeface="Arial"/>
                          <a:cs typeface="Arial"/>
                          <a:sym typeface="Arial"/>
                        </a:rPr>
                        <a:t>ANNUAL TARGETS</a:t>
                      </a:r>
                    </a:p>
                  </a:txBody>
                  <a:tcPr marL="8596" marR="8596" marT="8596" marB="8596"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50000"/>
                        </a:lnSpc>
                        <a:tabLst>
                          <a:tab pos="533400" algn="l"/>
                        </a:tabLst>
                        <a:defRPr sz="1000">
                          <a:solidFill>
                            <a:srgbClr val="000000"/>
                          </a:solidFill>
                          <a:latin typeface="Arial"/>
                          <a:ea typeface="Arial"/>
                          <a:cs typeface="Arial"/>
                          <a:sym typeface="Arial"/>
                        </a:defRPr>
                      </a:pPr>
                      <a:r>
                        <a:rPr b="1" dirty="0"/>
                        <a:t>QUARTERLY</a:t>
                      </a:r>
                    </a:p>
                    <a:p>
                      <a:pPr algn="ctr">
                        <a:lnSpc>
                          <a:spcPct val="150000"/>
                        </a:lnSpc>
                        <a:tabLst>
                          <a:tab pos="533400" algn="l"/>
                        </a:tabLst>
                        <a:defRPr sz="1000">
                          <a:solidFill>
                            <a:srgbClr val="000000"/>
                          </a:solidFill>
                          <a:latin typeface="Arial"/>
                          <a:ea typeface="Arial"/>
                          <a:cs typeface="Arial"/>
                          <a:sym typeface="Arial"/>
                        </a:defRPr>
                      </a:pPr>
                      <a:r>
                        <a:rPr b="1" dirty="0"/>
                        <a:t>MILESTONES</a:t>
                      </a:r>
                    </a:p>
                  </a:txBody>
                  <a:tcPr marL="8596" marR="8596" marT="8596" marB="8596"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50000"/>
                        </a:lnSpc>
                        <a:tabLst>
                          <a:tab pos="533400" algn="l"/>
                        </a:tabLst>
                        <a:defRPr sz="1800" b="0">
                          <a:solidFill>
                            <a:srgbClr val="000000"/>
                          </a:solidFill>
                        </a:defRPr>
                      </a:pPr>
                      <a:r>
                        <a:rPr sz="1000" b="1" cap="all" dirty="0">
                          <a:latin typeface="Arial"/>
                          <a:ea typeface="Arial"/>
                          <a:cs typeface="Arial"/>
                          <a:sym typeface="Arial"/>
                        </a:rPr>
                        <a:t>Actual Quarterly Achievement</a:t>
                      </a:r>
                    </a:p>
                  </a:txBody>
                  <a:tcPr marL="8596" marR="8596" marT="8596" marB="8596"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a:txBody>
                    <a:bodyPr/>
                    <a:lstStyle/>
                    <a:p>
                      <a:pPr algn="ctr">
                        <a:lnSpc>
                          <a:spcPct val="110000"/>
                        </a:lnSpc>
                        <a:spcBef>
                          <a:spcPts val="1000"/>
                        </a:spcBef>
                        <a:tabLst>
                          <a:tab pos="533400" algn="l"/>
                        </a:tabLst>
                        <a:defRPr sz="1000">
                          <a:solidFill>
                            <a:srgbClr val="000000"/>
                          </a:solidFill>
                          <a:latin typeface="Arial"/>
                          <a:ea typeface="Arial"/>
                          <a:cs typeface="Arial"/>
                          <a:sym typeface="Arial"/>
                        </a:defRPr>
                      </a:pPr>
                      <a:r>
                        <a:rPr b="1" dirty="0"/>
                        <a:t>YEAR-TO-DATE</a:t>
                      </a:r>
                    </a:p>
                    <a:p>
                      <a:pPr algn="ctr">
                        <a:lnSpc>
                          <a:spcPct val="150000"/>
                        </a:lnSpc>
                        <a:tabLst>
                          <a:tab pos="533400" algn="l"/>
                        </a:tabLst>
                        <a:defRPr sz="1000">
                          <a:solidFill>
                            <a:srgbClr val="000000"/>
                          </a:solidFill>
                          <a:latin typeface="Arial"/>
                          <a:ea typeface="Arial"/>
                          <a:cs typeface="Arial"/>
                          <a:sym typeface="Arial"/>
                        </a:defRPr>
                      </a:pPr>
                      <a:r>
                        <a:rPr b="1" dirty="0"/>
                        <a:t>ACHIEVEMENT</a:t>
                      </a:r>
                    </a:p>
                  </a:txBody>
                  <a:tcPr marL="8596" marR="8596" marT="8596" marB="8596"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a:txBody>
                    <a:bodyPr/>
                    <a:lstStyle/>
                    <a:p>
                      <a:pPr algn="ctr">
                        <a:lnSpc>
                          <a:spcPct val="150000"/>
                        </a:lnSpc>
                        <a:tabLst>
                          <a:tab pos="533400" algn="l"/>
                        </a:tabLst>
                        <a:defRPr sz="1000">
                          <a:solidFill>
                            <a:srgbClr val="000000"/>
                          </a:solidFill>
                          <a:latin typeface="Arial"/>
                          <a:ea typeface="Arial"/>
                          <a:cs typeface="Arial"/>
                          <a:sym typeface="Arial"/>
                        </a:defRPr>
                      </a:pPr>
                      <a:r>
                        <a:rPr b="1" dirty="0"/>
                        <a:t>REASONS</a:t>
                      </a:r>
                      <a:r>
                        <a:rPr lang="en-GB" b="1" dirty="0"/>
                        <a:t> </a:t>
                      </a:r>
                      <a:r>
                        <a:rPr b="1" dirty="0"/>
                        <a:t>FOR</a:t>
                      </a:r>
                    </a:p>
                    <a:p>
                      <a:pPr algn="ctr">
                        <a:lnSpc>
                          <a:spcPct val="150000"/>
                        </a:lnSpc>
                        <a:tabLst>
                          <a:tab pos="533400" algn="l"/>
                        </a:tabLst>
                        <a:defRPr sz="1000">
                          <a:solidFill>
                            <a:srgbClr val="000000"/>
                          </a:solidFill>
                          <a:latin typeface="Arial"/>
                          <a:ea typeface="Arial"/>
                          <a:cs typeface="Arial"/>
                          <a:sym typeface="Arial"/>
                        </a:defRPr>
                      </a:pPr>
                      <a:r>
                        <a:rPr b="1" dirty="0"/>
                        <a:t>VARIANCE</a:t>
                      </a:r>
                    </a:p>
                  </a:txBody>
                  <a:tcPr marL="8596" marR="8596" marT="8596" marB="8596"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solidFill>
                      <a:schemeClr val="accent3"/>
                    </a:solidFill>
                  </a:tcPr>
                </a:tc>
                <a:extLst>
                  <a:ext uri="{0D108BD9-81ED-4DB2-BD59-A6C34878D82A}">
                    <a16:rowId xmlns:a16="http://schemas.microsoft.com/office/drawing/2014/main" xmlns="" val="10000"/>
                  </a:ext>
                </a:extLst>
              </a:tr>
              <a:tr h="920091">
                <a:tc rowSpan="2">
                  <a:txBody>
                    <a:bodyPr/>
                    <a:lstStyle/>
                    <a:p>
                      <a:pPr marL="0" marR="0" indent="0" algn="l" defTabSz="914400" rtl="0" eaLnBrk="1" fontAlgn="auto" latinLnBrk="0" hangingPunct="1">
                        <a:lnSpc>
                          <a:spcPct val="150000"/>
                        </a:lnSpc>
                        <a:spcBef>
                          <a:spcPts val="0"/>
                        </a:spcBef>
                        <a:spcAft>
                          <a:spcPts val="0"/>
                        </a:spcAft>
                        <a:buClrTx/>
                        <a:buSzTx/>
                        <a:buFontTx/>
                        <a:buNone/>
                        <a:tabLst/>
                        <a:defRPr sz="1800"/>
                      </a:pPr>
                      <a:r>
                        <a:rPr sz="1200" b="0" cap="small" dirty="0">
                          <a:latin typeface="Arial" panose="020B0604020202020204" pitchFamily="34" charset="0"/>
                          <a:ea typeface="Arial"/>
                          <a:cs typeface="Arial" panose="020B0604020202020204" pitchFamily="34" charset="0"/>
                          <a:sym typeface="Arial"/>
                        </a:rPr>
                        <a:t>1.</a:t>
                      </a:r>
                      <a:endParaRPr lang="en-ZA" sz="1200" b="0" cap="small" dirty="0">
                        <a:latin typeface="Arial" panose="020B0604020202020204" pitchFamily="34" charset="0"/>
                        <a:ea typeface="Arial"/>
                        <a:cs typeface="Arial" panose="020B0604020202020204" pitchFamily="34" charset="0"/>
                        <a:sym typeface="Arial"/>
                      </a:endParaRPr>
                    </a:p>
                    <a:p>
                      <a:pPr algn="l">
                        <a:lnSpc>
                          <a:spcPct val="150000"/>
                        </a:lnSpc>
                        <a:defRPr sz="1800"/>
                      </a:pPr>
                      <a:endParaRPr sz="1200" b="0" cap="small" dirty="0">
                        <a:latin typeface="Arial" panose="020B0604020202020204" pitchFamily="34" charset="0"/>
                        <a:ea typeface="Arial"/>
                        <a:cs typeface="Arial" panose="020B0604020202020204" pitchFamily="34" charset="0"/>
                        <a:sym typeface="Arial"/>
                      </a:endParaRPr>
                    </a:p>
                  </a:txBody>
                  <a:tcPr marL="8596" marR="8596" marT="8596" marB="8596"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rowSpan="2">
                  <a:txBody>
                    <a:bodyPr/>
                    <a:lstStyle/>
                    <a:p>
                      <a:pPr algn="l">
                        <a:lnSpc>
                          <a:spcPct val="110000"/>
                        </a:lnSpc>
                        <a:spcBef>
                          <a:spcPts val="400"/>
                        </a:spcBef>
                        <a:spcAft>
                          <a:spcPts val="400"/>
                        </a:spcAft>
                      </a:pPr>
                      <a:r>
                        <a:rPr lang="en-ZA" sz="1100" b="1" cap="small" baseline="0" dirty="0">
                          <a:effectLst/>
                          <a:latin typeface="Arial" panose="020B0604020202020204" pitchFamily="34" charset="0"/>
                          <a:ea typeface="Calibri" panose="020F0502020204030204" pitchFamily="34" charset="0"/>
                          <a:cs typeface="Arial" panose="020B0604020202020204" pitchFamily="34" charset="0"/>
                        </a:rPr>
                        <a:t>Approved Annual Communications Framework implemented</a:t>
                      </a:r>
                    </a:p>
                  </a:txBody>
                  <a:tcPr marL="68580" marR="68580" marT="0" marB="0">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a:txBody>
                    <a:bodyPr/>
                    <a:lstStyle/>
                    <a:p>
                      <a:pPr algn="l">
                        <a:lnSpc>
                          <a:spcPct val="110000"/>
                        </a:lnSpc>
                        <a:spcBef>
                          <a:spcPts val="400"/>
                        </a:spcBef>
                        <a:spcAft>
                          <a:spcPts val="400"/>
                        </a:spcAft>
                      </a:pPr>
                      <a:r>
                        <a:rPr lang="en-ZA" sz="1100" dirty="0">
                          <a:effectLst/>
                          <a:latin typeface="Arial" panose="020B0604020202020204" pitchFamily="34" charset="0"/>
                          <a:ea typeface="Calibri" panose="020F0502020204030204" pitchFamily="34" charset="0"/>
                          <a:cs typeface="Arial" panose="020B0604020202020204" pitchFamily="34" charset="0"/>
                        </a:rPr>
                        <a:t>Annual Communications Framework approved in Q4 for the following year</a:t>
                      </a:r>
                    </a:p>
                  </a:txBody>
                  <a:tcPr marL="68580" marR="68580" marT="0" marB="0">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noFill/>
                  </a:tcPr>
                </a:tc>
                <a:tc rowSpan="2">
                  <a:txBody>
                    <a:bodyPr/>
                    <a:lstStyle/>
                    <a:p>
                      <a:pPr algn="l">
                        <a:lnSpc>
                          <a:spcPct val="110000"/>
                        </a:lnSpc>
                        <a:spcBef>
                          <a:spcPts val="400"/>
                        </a:spcBef>
                        <a:spcAft>
                          <a:spcPts val="400"/>
                        </a:spcAft>
                      </a:pPr>
                      <a:r>
                        <a:rPr lang="en-ZA" sz="1100" b="0" i="0" u="none" strike="noStrike" cap="none" spc="0" baseline="0" dirty="0">
                          <a:ln>
                            <a:noFill/>
                          </a:ln>
                          <a:solidFill>
                            <a:srgbClr val="000000"/>
                          </a:solidFill>
                          <a:effectLst/>
                          <a:uFillTx/>
                          <a:latin typeface="Arial" panose="020B0604020202020204" pitchFamily="34" charset="0"/>
                          <a:ea typeface="Calibri" panose="020F0502020204030204" pitchFamily="34" charset="0"/>
                          <a:cs typeface="Arial"/>
                          <a:sym typeface="Calibri"/>
                        </a:rPr>
                        <a:t>Annual Communications Framework produced for the following year</a:t>
                      </a:r>
                    </a:p>
                    <a:p>
                      <a:pPr algn="l">
                        <a:lnSpc>
                          <a:spcPct val="110000"/>
                        </a:lnSpc>
                        <a:spcBef>
                          <a:spcPts val="400"/>
                        </a:spcBef>
                        <a:spcAft>
                          <a:spcPts val="400"/>
                        </a:spcAft>
                      </a:pPr>
                      <a:r>
                        <a:rPr lang="en-ZA" sz="1100" b="0" i="0" u="none" strike="noStrike" cap="none" spc="0" baseline="0" dirty="0">
                          <a:ln>
                            <a:noFill/>
                          </a:ln>
                          <a:solidFill>
                            <a:srgbClr val="000000"/>
                          </a:solidFill>
                          <a:effectLst/>
                          <a:uFillTx/>
                          <a:latin typeface="Arial" panose="020B0604020202020204" pitchFamily="34" charset="0"/>
                          <a:ea typeface="Calibri" panose="020F0502020204030204" pitchFamily="34" charset="0"/>
                          <a:cs typeface="Arial"/>
                          <a:sym typeface="Calibri"/>
                        </a:rPr>
                        <a:t>Quarterly report on progress in implementation of the Annual Communications Framework produced within 30 days of end of the quarter</a:t>
                      </a:r>
                    </a:p>
                  </a:txBody>
                  <a:tcPr marL="68580" marR="68580" marT="0" marB="0">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noFill/>
                  </a:tcPr>
                </a:tc>
                <a:tc rowSpan="2">
                  <a:txBody>
                    <a:bodyPr/>
                    <a:lstStyle/>
                    <a:p>
                      <a:pPr algn="l">
                        <a:lnSpc>
                          <a:spcPct val="115000"/>
                        </a:lnSpc>
                        <a:spcAft>
                          <a:spcPts val="800"/>
                        </a:spcAft>
                        <a:tabLst>
                          <a:tab pos="533400" algn="l"/>
                        </a:tabLst>
                      </a:pPr>
                      <a:r>
                        <a:rPr lang="en-ZA" sz="1100" b="1" dirty="0">
                          <a:solidFill>
                            <a:srgbClr val="000000"/>
                          </a:solidFill>
                          <a:effectLst/>
                          <a:latin typeface="Arial" panose="020B0604020202020204" pitchFamily="34" charset="0"/>
                          <a:ea typeface="Arial" panose="020B0604020202020204" pitchFamily="34" charset="0"/>
                        </a:rPr>
                        <a:t>Target Not Achieved:</a:t>
                      </a:r>
                    </a:p>
                    <a:p>
                      <a:pPr algn="l">
                        <a:lnSpc>
                          <a:spcPct val="115000"/>
                        </a:lnSpc>
                        <a:spcAft>
                          <a:spcPts val="800"/>
                        </a:spcAft>
                        <a:tabLst>
                          <a:tab pos="533400" algn="l"/>
                        </a:tabLst>
                      </a:pPr>
                      <a:r>
                        <a:rPr lang="en-ZA" sz="1100" b="0" i="0" u="none" strike="noStrike" cap="none" spc="0" baseline="0" dirty="0">
                          <a:ln>
                            <a:noFill/>
                          </a:ln>
                          <a:solidFill>
                            <a:srgbClr val="000000"/>
                          </a:solidFill>
                          <a:effectLst/>
                          <a:uFillTx/>
                          <a:latin typeface="Arial" panose="020B0604020202020204" pitchFamily="34" charset="0"/>
                          <a:ea typeface="Calibri" panose="020F0502020204030204" pitchFamily="34" charset="0"/>
                          <a:cs typeface="Arial"/>
                          <a:sym typeface="Calibri"/>
                        </a:rPr>
                        <a:t>Annual Communications Framework was not produced. </a:t>
                      </a:r>
                    </a:p>
                    <a:p>
                      <a:pPr algn="l">
                        <a:lnSpc>
                          <a:spcPct val="115000"/>
                        </a:lnSpc>
                        <a:spcAft>
                          <a:spcPts val="800"/>
                        </a:spcAft>
                        <a:tabLst>
                          <a:tab pos="533400" algn="l"/>
                        </a:tabLst>
                      </a:pPr>
                      <a:r>
                        <a:rPr kumimoji="0" lang="en-ZA" sz="11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Calibri"/>
                        </a:rPr>
                        <a:t>Quarterly report on progress in implementation of the Annual Communications Framework produced within 30 days of end of the quarter</a:t>
                      </a:r>
                      <a:r>
                        <a:rPr kumimoji="0" lang="en-ZA" sz="1600" b="1" i="0" u="none" strike="noStrike" kern="0" cap="none" spc="0" normalizeH="0" baseline="0" noProof="0" dirty="0">
                          <a:ln>
                            <a:noFill/>
                          </a:ln>
                          <a:solidFill>
                            <a:schemeClr val="tx1"/>
                          </a:solidFill>
                          <a:effectLst/>
                          <a:uLnTx/>
                          <a:uFillTx/>
                          <a:latin typeface="Times New Roman" panose="02020603050405020304" pitchFamily="18" charset="0"/>
                          <a:ea typeface="Arial Unicode MS" panose="020B0604020202020204" pitchFamily="34" charset="-128"/>
                          <a:cs typeface="+mn-cs"/>
                          <a:sym typeface="Calibri"/>
                        </a:rPr>
                        <a:t>.</a:t>
                      </a:r>
                      <a:endParaRPr kumimoji="0" lang="en-ZA" sz="11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Calibri"/>
                      </a:endParaRPr>
                    </a:p>
                  </a:txBody>
                  <a:tcPr marL="8596" marR="8596" marT="8596" marB="8596" horzOverflow="overflow">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a:solidFill>
                        <a:srgbClr val="000000"/>
                      </a:solidFill>
                    </a:lnB>
                    <a:solidFill>
                      <a:srgbClr val="FF0000"/>
                    </a:solidFill>
                  </a:tcPr>
                </a:tc>
                <a:tc rowSpan="2">
                  <a:txBody>
                    <a:bodyPr/>
                    <a:lstStyle/>
                    <a:p>
                      <a:pPr algn="l">
                        <a:lnSpc>
                          <a:spcPct val="115000"/>
                        </a:lnSpc>
                        <a:spcAft>
                          <a:spcPts val="0"/>
                        </a:spcAft>
                        <a:tabLst>
                          <a:tab pos="533400" algn="l"/>
                        </a:tabLst>
                      </a:pPr>
                      <a:r>
                        <a:rPr lang="en-ZA" sz="1100" dirty="0">
                          <a:solidFill>
                            <a:srgbClr val="000000"/>
                          </a:solidFill>
                          <a:effectLst/>
                          <a:latin typeface="Arial" panose="020B0604020202020204" pitchFamily="34" charset="0"/>
                          <a:ea typeface="Arial" panose="020B0604020202020204" pitchFamily="34" charset="0"/>
                        </a:rPr>
                        <a:t>Annual Communications Plan was developed and reported on quarterly in the Branch report</a:t>
                      </a:r>
                      <a:endParaRPr lang="en-ZA" sz="1600" dirty="0">
                        <a:effectLst/>
                        <a:latin typeface="Times New Roman" panose="02020603050405020304" pitchFamily="18" charset="0"/>
                        <a:ea typeface="Arial Unicode MS" panose="020B0604020202020204" pitchFamily="34" charset="-128"/>
                      </a:endParaRPr>
                    </a:p>
                  </a:txBody>
                  <a:tcPr marL="8596" marR="8596" marT="8596" marB="8596" horzOverflow="overflow">
                    <a:lnL w="12700">
                      <a:solidFill>
                        <a:srgbClr val="000000"/>
                      </a:solidFill>
                    </a:lnL>
                    <a:lnR w="12700">
                      <a:solidFill>
                        <a:srgbClr val="000000"/>
                      </a:solidFill>
                    </a:lnR>
                    <a:lnT w="12700">
                      <a:solidFill>
                        <a:srgbClr val="000000"/>
                      </a:solidFill>
                    </a:lnT>
                    <a:lnB w="12700">
                      <a:solidFill>
                        <a:srgbClr val="000000"/>
                      </a:solidFill>
                    </a:lnB>
                    <a:noFill/>
                  </a:tcPr>
                </a:tc>
                <a:tc rowSpan="2">
                  <a:txBody>
                    <a:bodyPr/>
                    <a:lstStyle/>
                    <a:p>
                      <a:pPr algn="l">
                        <a:lnSpc>
                          <a:spcPct val="100000"/>
                        </a:lnSpc>
                        <a:tabLst>
                          <a:tab pos="533400" algn="l"/>
                        </a:tabLst>
                        <a:defRPr sz="1800"/>
                      </a:pPr>
                      <a:r>
                        <a:rPr lang="en-GB" sz="1100" dirty="0">
                          <a:solidFill>
                            <a:schemeClr val="tx1"/>
                          </a:solidFill>
                          <a:latin typeface="Arial" panose="020B0604020202020204" pitchFamily="34" charset="0"/>
                          <a:ea typeface="Arial"/>
                          <a:cs typeface="Arial" panose="020B0604020202020204" pitchFamily="34" charset="0"/>
                          <a:sym typeface="Arial"/>
                        </a:rPr>
                        <a:t>Annual Communication Plan was developed rather than Annual Communication Framework.</a:t>
                      </a:r>
                      <a:endParaRPr sz="1100" dirty="0">
                        <a:solidFill>
                          <a:schemeClr val="tx1"/>
                        </a:solidFill>
                        <a:latin typeface="Arial" panose="020B0604020202020204" pitchFamily="34" charset="0"/>
                        <a:ea typeface="Arial"/>
                        <a:cs typeface="Arial" panose="020B0604020202020204" pitchFamily="34" charset="0"/>
                        <a:sym typeface="Arial"/>
                      </a:endParaRPr>
                    </a:p>
                  </a:txBody>
                  <a:tcPr marL="8596" marR="8596" marT="8596" marB="8596"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extLst>
                  <a:ext uri="{0D108BD9-81ED-4DB2-BD59-A6C34878D82A}">
                    <a16:rowId xmlns:a16="http://schemas.microsoft.com/office/drawing/2014/main" xmlns="" val="10001"/>
                  </a:ext>
                </a:extLst>
              </a:tr>
              <a:tr h="1191240">
                <a:tc vMerge="1">
                  <a:txBody>
                    <a:bodyPr/>
                    <a:lstStyle/>
                    <a:p>
                      <a:endParaRPr lang="en-ZA"/>
                    </a:p>
                  </a:txBody>
                  <a:tcPr/>
                </a:tc>
                <a:tc vMerge="1">
                  <a:txBody>
                    <a:bodyPr/>
                    <a:lstStyle/>
                    <a:p>
                      <a:endParaRPr lang="en-ZA"/>
                    </a:p>
                  </a:txBody>
                  <a:tcPr/>
                </a:tc>
                <a:tc>
                  <a:txBody>
                    <a:bodyPr/>
                    <a:lstStyle/>
                    <a:p>
                      <a:pPr marL="0" marR="0" indent="0" algn="l" defTabSz="914400" rtl="0" eaLnBrk="1" fontAlgn="auto" latinLnBrk="0" hangingPunct="1">
                        <a:lnSpc>
                          <a:spcPct val="110000"/>
                        </a:lnSpc>
                        <a:spcBef>
                          <a:spcPts val="400"/>
                        </a:spcBef>
                        <a:spcAft>
                          <a:spcPts val="400"/>
                        </a:spcAft>
                        <a:buClrTx/>
                        <a:buSzTx/>
                        <a:buFontTx/>
                        <a:buNone/>
                        <a:tabLst/>
                        <a:defRPr/>
                      </a:pPr>
                      <a:r>
                        <a:rPr lang="en-ZA" sz="1100" dirty="0">
                          <a:effectLst/>
                          <a:latin typeface="Arial" panose="020B0604020202020204" pitchFamily="34" charset="0"/>
                          <a:ea typeface="Calibri" panose="020F0502020204030204" pitchFamily="34" charset="0"/>
                          <a:cs typeface="Arial" panose="020B0604020202020204" pitchFamily="34" charset="0"/>
                        </a:rPr>
                        <a:t>Quarterly report on implementation of the communications Framework developed within 30 days of end of each quarter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10004"/>
                  </a:ext>
                </a:extLst>
              </a:tr>
              <a:tr h="1475684">
                <a:tc>
                  <a:txBody>
                    <a:bodyPr/>
                    <a:lstStyle/>
                    <a:p>
                      <a:pPr algn="l">
                        <a:lnSpc>
                          <a:spcPct val="150000"/>
                        </a:lnSpc>
                        <a:defRPr sz="1800"/>
                      </a:pPr>
                      <a:r>
                        <a:rPr sz="1200" b="0" cap="small">
                          <a:latin typeface="Arial" panose="020B0604020202020204" pitchFamily="34" charset="0"/>
                          <a:ea typeface="Arial"/>
                          <a:cs typeface="Arial" panose="020B0604020202020204" pitchFamily="34" charset="0"/>
                          <a:sym typeface="Arial"/>
                        </a:rPr>
                        <a:t>2.</a:t>
                      </a:r>
                    </a:p>
                  </a:txBody>
                  <a:tcPr marL="8596" marR="8596" marT="8596" marB="8596"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a:txBody>
                    <a:bodyPr/>
                    <a:lstStyle/>
                    <a:p>
                      <a:pPr algn="l">
                        <a:lnSpc>
                          <a:spcPct val="110000"/>
                        </a:lnSpc>
                        <a:spcBef>
                          <a:spcPts val="400"/>
                        </a:spcBef>
                        <a:spcAft>
                          <a:spcPts val="400"/>
                        </a:spcAft>
                      </a:pPr>
                      <a:r>
                        <a:rPr lang="en-ZA" sz="1100" b="1" cap="small"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Number of facilitated interactions that deliver meaningful engagements with communities and the public</a:t>
                      </a:r>
                      <a:endParaRPr lang="en-ZA" sz="1100" b="1" cap="small" baseline="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a:txBody>
                    <a:bodyPr/>
                    <a:lstStyle/>
                    <a:p>
                      <a:pPr algn="l">
                        <a:lnSpc>
                          <a:spcPct val="110000"/>
                        </a:lnSpc>
                        <a:spcBef>
                          <a:spcPts val="400"/>
                        </a:spcBef>
                        <a:spcAft>
                          <a:spcPts val="400"/>
                        </a:spcAft>
                      </a:pPr>
                      <a:r>
                        <a:rPr lang="en-ZA"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55 facilitated interactions that deliver meaningful engagements with communities and the public</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400"/>
                        </a:spcBef>
                        <a:spcAft>
                          <a:spcPts val="40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15</a:t>
                      </a:r>
                      <a:r>
                        <a:rPr lang="en-ZA" sz="1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facilitated interactions that deliver meaningful engagements with communities and the public</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a:solidFill>
                        <a:srgbClr val="000000"/>
                      </a:solidFill>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0"/>
                        </a:spcAft>
                      </a:pPr>
                      <a:r>
                        <a:rPr lang="en-ZA" sz="1100" b="1" i="0" u="none" strike="noStrike" cap="none" spc="0" baseline="0" dirty="0">
                          <a:ln>
                            <a:noFill/>
                          </a:ln>
                          <a:solidFill>
                            <a:srgbClr val="000000"/>
                          </a:solidFill>
                          <a:effectLst/>
                          <a:uFillTx/>
                          <a:latin typeface="Arial" panose="020B0604020202020204" pitchFamily="34" charset="0"/>
                          <a:ea typeface="Calibri" panose="020F0502020204030204" pitchFamily="34" charset="0"/>
                          <a:cs typeface="+mn-cs"/>
                          <a:sym typeface="Calibri"/>
                        </a:rPr>
                        <a:t>Target Achieved:</a:t>
                      </a:r>
                    </a:p>
                    <a:p>
                      <a:pPr marL="0" marR="0" lvl="0" indent="0" algn="l" defTabSz="914400" rtl="0" eaLnBrk="1" fontAlgn="auto" latinLnBrk="0" hangingPunct="1">
                        <a:lnSpc>
                          <a:spcPct val="110000"/>
                        </a:lnSpc>
                        <a:spcBef>
                          <a:spcPts val="400"/>
                        </a:spcBef>
                        <a:spcAft>
                          <a:spcPts val="400"/>
                        </a:spcAft>
                        <a:buClrTx/>
                        <a:buSzTx/>
                        <a:buFontTx/>
                        <a:buNone/>
                        <a:tabLst/>
                        <a:defRPr/>
                      </a:pPr>
                      <a:r>
                        <a:rPr lang="en-ZA" sz="1100" b="0" i="0" u="none" strike="noStrike" cap="none" spc="0" baseline="0" noProof="0" dirty="0">
                          <a:ln>
                            <a:noFill/>
                          </a:ln>
                          <a:solidFill>
                            <a:srgbClr val="000000"/>
                          </a:solidFill>
                          <a:effectLst/>
                          <a:uFillTx/>
                          <a:latin typeface="Arial" panose="020B0604020202020204" pitchFamily="34" charset="0"/>
                          <a:ea typeface="Calibri" panose="020F0502020204030204" pitchFamily="34" charset="0"/>
                          <a:cs typeface="+mn-cs"/>
                          <a:sym typeface="Calibri"/>
                        </a:rPr>
                        <a:t>15 facilitated interactions that deliver meaningful engagements with communities and the public</a:t>
                      </a:r>
                    </a:p>
                  </a:txBody>
                  <a:tcPr marL="8596" marR="8596" marT="8596" marB="8596" horzOverflow="overflow">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a:solidFill>
                        <a:srgbClr val="000000"/>
                      </a:solidFill>
                    </a:lnB>
                    <a:solidFill>
                      <a:srgbClr val="C2D69B"/>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tab pos="533400" algn="l"/>
                        </a:tabLst>
                        <a:defRPr sz="1800"/>
                      </a:pPr>
                      <a:r>
                        <a:rPr lang="en-ZA" sz="1100" dirty="0">
                          <a:solidFill>
                            <a:srgbClr val="000000"/>
                          </a:solidFill>
                          <a:effectLst/>
                          <a:latin typeface="Arial" panose="020B0604020202020204" pitchFamily="34" charset="0"/>
                          <a:ea typeface="Calibri" panose="020F0502020204030204" pitchFamily="34" charset="0"/>
                        </a:rPr>
                        <a:t>The Department facilitated 55 engagements with the communities and the public.</a:t>
                      </a:r>
                      <a:endParaRPr sz="1100" b="0" i="0" u="none" strike="noStrike" cap="none" spc="0" baseline="0" dirty="0">
                        <a:ln>
                          <a:noFill/>
                        </a:ln>
                        <a:solidFill>
                          <a:srgbClr val="000000"/>
                        </a:solidFill>
                        <a:effectLst/>
                        <a:uFillTx/>
                        <a:latin typeface="Arial" panose="020B0604020202020204" pitchFamily="34" charset="0"/>
                        <a:ea typeface="Calibri" panose="020F0502020204030204" pitchFamily="34" charset="0"/>
                        <a:cs typeface="+mn-cs"/>
                        <a:sym typeface="Arial"/>
                      </a:endParaRPr>
                    </a:p>
                  </a:txBody>
                  <a:tcPr marL="8596" marR="8596" marT="8596" marB="8596"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15000"/>
                        </a:lnSpc>
                        <a:tabLst>
                          <a:tab pos="533400" algn="l"/>
                        </a:tabLst>
                        <a:defRPr sz="1800"/>
                      </a:pPr>
                      <a:r>
                        <a:rPr lang="en-ZA" sz="1100" dirty="0">
                          <a:effectLst/>
                          <a:latin typeface="Arial" panose="020B0604020202020204" pitchFamily="34" charset="0"/>
                          <a:ea typeface="Calibri" panose="020F0502020204030204" pitchFamily="34" charset="0"/>
                        </a:rPr>
                        <a:t>N/A</a:t>
                      </a:r>
                      <a:endParaRPr sz="1100" dirty="0">
                        <a:latin typeface="Arial" panose="020B0604020202020204" pitchFamily="34" charset="0"/>
                        <a:ea typeface="Arial"/>
                        <a:cs typeface="Arial" panose="020B0604020202020204" pitchFamily="34" charset="0"/>
                        <a:sym typeface="Arial"/>
                      </a:endParaRPr>
                    </a:p>
                  </a:txBody>
                  <a:tcPr marL="8596" marR="8596" marT="8596" marB="8596"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extLst>
                  <a:ext uri="{0D108BD9-81ED-4DB2-BD59-A6C34878D82A}">
                    <a16:rowId xmlns:a16="http://schemas.microsoft.com/office/drawing/2014/main" xmlns="" val="10002"/>
                  </a:ext>
                </a:extLst>
              </a:tr>
              <a:tr h="1076455">
                <a:tc>
                  <a:txBody>
                    <a:bodyPr/>
                    <a:lstStyle/>
                    <a:p>
                      <a:pPr algn="l">
                        <a:lnSpc>
                          <a:spcPct val="150000"/>
                        </a:lnSpc>
                        <a:defRPr sz="1800"/>
                      </a:pPr>
                      <a:r>
                        <a:rPr sz="1200" b="0" cap="small" dirty="0">
                          <a:latin typeface="Arial" panose="020B0604020202020204" pitchFamily="34" charset="0"/>
                          <a:ea typeface="Arial"/>
                          <a:cs typeface="Arial" panose="020B0604020202020204" pitchFamily="34" charset="0"/>
                          <a:sym typeface="Arial"/>
                        </a:rPr>
                        <a:t>3.</a:t>
                      </a:r>
                    </a:p>
                  </a:txBody>
                  <a:tcPr marL="8596" marR="8596" marT="8596" marB="8596"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400"/>
                        </a:spcBef>
                        <a:spcAft>
                          <a:spcPts val="400"/>
                        </a:spcAft>
                      </a:pPr>
                      <a:r>
                        <a:rPr lang="en-ZA" sz="1100" b="1" cap="small" baseline="0" dirty="0">
                          <a:effectLst/>
                          <a:latin typeface="Arial" panose="020B0604020202020204" pitchFamily="34" charset="0"/>
                          <a:ea typeface="Calibri" panose="020F0502020204030204" pitchFamily="34" charset="0"/>
                          <a:cs typeface="Arial" panose="020B0604020202020204" pitchFamily="34" charset="0"/>
                        </a:rPr>
                        <a:t>Number of best practices identified and profiled </a:t>
                      </a:r>
                    </a:p>
                  </a:txBody>
                  <a:tcPr marL="68580" marR="68580" marT="0" marB="0">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400"/>
                        </a:spcBef>
                        <a:spcAft>
                          <a:spcPts val="400"/>
                        </a:spcAft>
                      </a:pPr>
                      <a:r>
                        <a:rPr lang="en-ZA"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12 best practices in SMME development identified and profiled</a:t>
                      </a:r>
                    </a:p>
                  </a:txBody>
                  <a:tcPr marL="68580" marR="68580" marT="0" marB="0">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lang="en-ZA"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4 </a:t>
                      </a:r>
                      <a:r>
                        <a:rPr kumimoji="0" lang="en-ZA" sz="11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best practices in SMME development identified and profiled</a:t>
                      </a:r>
                    </a:p>
                  </a:txBody>
                  <a:tcPr marL="68580" marR="68580" marT="0" marB="0">
                    <a:lnL w="12700">
                      <a:solidFill>
                        <a:srgbClr val="000000"/>
                      </a:solidFill>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lang="en-ZA" sz="1100" b="1" dirty="0">
                          <a:effectLst/>
                          <a:latin typeface="Arial" panose="020B0604020202020204" pitchFamily="34" charset="0"/>
                          <a:ea typeface="Calibri" panose="020F0502020204030204" pitchFamily="34" charset="0"/>
                        </a:rPr>
                        <a:t>Target Achieved: </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kumimoji="0" lang="en-ZA" sz="11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mn-cs"/>
                          <a:sym typeface="Calibri"/>
                        </a:rPr>
                        <a:t>Baitshepi</a:t>
                      </a:r>
                      <a:r>
                        <a:rPr kumimoji="0" lang="en-ZA" sz="11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sym typeface="Calibri"/>
                        </a:rPr>
                        <a:t> Arts and Craft, </a:t>
                      </a:r>
                      <a:r>
                        <a:rPr kumimoji="0" lang="en-ZA" sz="11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mn-cs"/>
                          <a:sym typeface="Calibri"/>
                        </a:rPr>
                        <a:t>Andee</a:t>
                      </a:r>
                      <a:r>
                        <a:rPr kumimoji="0" lang="en-ZA" sz="11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sym typeface="Calibri"/>
                        </a:rPr>
                        <a:t> Shoe Repair, </a:t>
                      </a:r>
                      <a:r>
                        <a:rPr kumimoji="0" lang="en-ZA" sz="11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mn-cs"/>
                          <a:sym typeface="Calibri"/>
                        </a:rPr>
                        <a:t>Phatsima</a:t>
                      </a:r>
                      <a:r>
                        <a:rPr kumimoji="0" lang="en-ZA" sz="11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sym typeface="Calibri"/>
                        </a:rPr>
                        <a:t> Cooperative, </a:t>
                      </a:r>
                      <a:r>
                        <a:rPr kumimoji="0" lang="en-ZA" sz="11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mn-cs"/>
                          <a:sym typeface="Calibri"/>
                        </a:rPr>
                        <a:t>Iketsetseng</a:t>
                      </a:r>
                      <a:r>
                        <a:rPr kumimoji="0" lang="en-ZA" sz="11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sym typeface="Calibri"/>
                        </a:rPr>
                        <a:t> Self-Help group for the disabled</a:t>
                      </a:r>
                    </a:p>
                  </a:txBody>
                  <a:tcPr marL="8596" marR="8596" marT="8596" marB="85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l">
                        <a:lnSpc>
                          <a:spcPct val="100000"/>
                        </a:lnSpc>
                        <a:spcAft>
                          <a:spcPts val="0"/>
                        </a:spcAft>
                      </a:pPr>
                      <a:r>
                        <a:rPr lang="en-GB" sz="1100" dirty="0">
                          <a:effectLst/>
                          <a:latin typeface="Arial" panose="020B0604020202020204" pitchFamily="34" charset="0"/>
                          <a:ea typeface="Calibri" panose="020F0502020204030204" pitchFamily="34" charset="0"/>
                        </a:rPr>
                        <a:t>12 </a:t>
                      </a:r>
                      <a:r>
                        <a:rPr kumimoji="0" lang="en-ZA" sz="11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best practices in SMME development identified and profiled</a:t>
                      </a:r>
                      <a:endParaRPr lang="en-ZA" sz="1100" dirty="0">
                        <a:effectLst/>
                        <a:latin typeface="Arial" panose="020B0604020202020204" pitchFamily="34" charset="0"/>
                        <a:ea typeface="Calibri" panose="020F0502020204030204" pitchFamily="34" charset="0"/>
                      </a:endParaRPr>
                    </a:p>
                  </a:txBody>
                  <a:tcPr marL="68580" marR="68580" marT="0" marB="0">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15000"/>
                        </a:lnSpc>
                        <a:tabLst>
                          <a:tab pos="533400" algn="l"/>
                        </a:tabLst>
                        <a:defRPr sz="1800"/>
                      </a:pPr>
                      <a:r>
                        <a:rPr lang="en-GB" sz="1100" dirty="0">
                          <a:latin typeface="Arial" panose="020B0604020202020204" pitchFamily="34" charset="0"/>
                          <a:ea typeface="Arial"/>
                          <a:cs typeface="Arial" panose="020B0604020202020204" pitchFamily="34" charset="0"/>
                          <a:sym typeface="Arial"/>
                        </a:rPr>
                        <a:t>N/A</a:t>
                      </a:r>
                      <a:endParaRPr sz="1100" dirty="0">
                        <a:latin typeface="Arial" panose="020B0604020202020204" pitchFamily="34" charset="0"/>
                        <a:ea typeface="Arial"/>
                        <a:cs typeface="Arial" panose="020B0604020202020204" pitchFamily="34" charset="0"/>
                        <a:sym typeface="Arial"/>
                      </a:endParaRPr>
                    </a:p>
                  </a:txBody>
                  <a:tcPr marL="8596" marR="8596" marT="8596" marB="859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3"/>
                  </a:ext>
                </a:extLst>
              </a:tr>
            </a:tbl>
          </a:graphicData>
        </a:graphic>
      </p:graphicFrame>
      <p:sp>
        <p:nvSpPr>
          <p:cNvPr id="6" name="Right Triangle 5"/>
          <p:cNvSpPr/>
          <p:nvPr/>
        </p:nvSpPr>
        <p:spPr>
          <a:xfrm flipH="1">
            <a:off x="8458200" y="5867400"/>
            <a:ext cx="685800" cy="990601"/>
          </a:xfrm>
          <a:prstGeom prst="rtTriangle">
            <a:avLst/>
          </a:prstGeom>
          <a:solidFill>
            <a:srgbClr val="339933"/>
          </a:solidFill>
          <a:ln w="25400" cap="flat" cmpd="sng" algn="ctr">
            <a:solidFill>
              <a:srgbClr val="3399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prstClr val="white"/>
              </a:solidFill>
              <a:effectLst/>
              <a:uLnTx/>
              <a:uFillTx/>
              <a:latin typeface="Calibri"/>
            </a:endParaRPr>
          </a:p>
        </p:txBody>
      </p:sp>
    </p:spTree>
    <p:extLst>
      <p:ext uri="{BB962C8B-B14F-4D97-AF65-F5344CB8AC3E}">
        <p14:creationId xmlns:p14="http://schemas.microsoft.com/office/powerpoint/2010/main" xmlns="" val="1882851275"/>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 name="Picture 4" descr="Picture 4"/>
          <p:cNvPicPr>
            <a:picLocks noChangeAspect="1"/>
          </p:cNvPicPr>
          <p:nvPr/>
        </p:nvPicPr>
        <p:blipFill>
          <a:blip r:embed="rId2" cstate="print">
            <a:extLst/>
          </a:blip>
          <a:srcRect t="24292" b="22405"/>
          <a:stretch>
            <a:fillRect/>
          </a:stretch>
        </p:blipFill>
        <p:spPr>
          <a:xfrm>
            <a:off x="0" y="6210300"/>
            <a:ext cx="1752600" cy="625930"/>
          </a:xfrm>
          <a:prstGeom prst="rect">
            <a:avLst/>
          </a:prstGeom>
          <a:ln w="12700">
            <a:miter lim="400000"/>
          </a:ln>
        </p:spPr>
      </p:pic>
      <p:sp>
        <p:nvSpPr>
          <p:cNvPr id="717" name="Slide Number Placeholder 1"/>
          <p:cNvSpPr>
            <a:spLocks noGrp="1"/>
          </p:cNvSpPr>
          <p:nvPr>
            <p:ph type="sldNum" sz="quarter" idx="2"/>
          </p:nvPr>
        </p:nvSpPr>
        <p:spPr>
          <a:xfrm>
            <a:off x="8395697" y="6385024"/>
            <a:ext cx="291104" cy="307777"/>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sz="1400" b="1">
                <a:latin typeface="Arial" panose="020B0604020202020204" pitchFamily="34" charset="0"/>
                <a:cs typeface="Arial" panose="020B0604020202020204" pitchFamily="34" charset="0"/>
              </a:rPr>
              <a:pPr/>
              <a:t>37</a:t>
            </a:fld>
            <a:endParaRPr sz="1400" b="1">
              <a:latin typeface="Arial" panose="020B0604020202020204" pitchFamily="34" charset="0"/>
              <a:cs typeface="Arial" panose="020B0604020202020204" pitchFamily="34" charset="0"/>
            </a:endParaRPr>
          </a:p>
        </p:txBody>
      </p:sp>
      <p:sp>
        <p:nvSpPr>
          <p:cNvPr id="718" name="Title 1"/>
          <p:cNvSpPr>
            <a:spLocks noGrp="1"/>
          </p:cNvSpPr>
          <p:nvPr>
            <p:ph type="title"/>
          </p:nvPr>
        </p:nvSpPr>
        <p:spPr>
          <a:xfrm>
            <a:off x="76200" y="0"/>
            <a:ext cx="8991600" cy="762000"/>
          </a:xfrm>
          <a:prstGeom prst="rect">
            <a:avLst/>
          </a:prstGeom>
          <a:solidFill>
            <a:srgbClr val="C3D69B"/>
          </a:solidFill>
          <a:effectLst>
            <a:outerShdw blurRad="50800" dist="50800" dir="5400000" rotWithShape="0">
              <a:schemeClr val="accent6"/>
            </a:outerShdw>
          </a:effectLst>
        </p:spPr>
        <p:txBody>
          <a:bodyPr/>
          <a:lstStyle>
            <a:lvl1pPr algn="r">
              <a:defRPr sz="3600" cap="small">
                <a:latin typeface="Arial"/>
                <a:ea typeface="Arial"/>
                <a:cs typeface="Arial"/>
                <a:sym typeface="Arial"/>
              </a:defRPr>
            </a:lvl1pPr>
          </a:lstStyle>
          <a:p>
            <a:r>
              <a:rPr lang="en-ZA" dirty="0"/>
              <a:t>Performance Against APP 2017/18</a:t>
            </a:r>
          </a:p>
        </p:txBody>
      </p:sp>
      <p:graphicFrame>
        <p:nvGraphicFramePr>
          <p:cNvPr id="719" name="Content Placeholder 5"/>
          <p:cNvGraphicFramePr/>
          <p:nvPr>
            <p:extLst>
              <p:ext uri="{D42A27DB-BD31-4B8C-83A1-F6EECF244321}">
                <p14:modId xmlns:p14="http://schemas.microsoft.com/office/powerpoint/2010/main" xmlns="" val="4156469173"/>
              </p:ext>
            </p:extLst>
          </p:nvPr>
        </p:nvGraphicFramePr>
        <p:xfrm>
          <a:off x="76200" y="878542"/>
          <a:ext cx="8991601" cy="5266535"/>
        </p:xfrm>
        <a:graphic>
          <a:graphicData uri="http://schemas.openxmlformats.org/drawingml/2006/table">
            <a:tbl>
              <a:tblPr firstRow="1"/>
              <a:tblGrid>
                <a:gridCol w="297082">
                  <a:extLst>
                    <a:ext uri="{9D8B030D-6E8A-4147-A177-3AD203B41FA5}">
                      <a16:colId xmlns:a16="http://schemas.microsoft.com/office/drawing/2014/main" xmlns="" val="20000"/>
                    </a:ext>
                  </a:extLst>
                </a:gridCol>
                <a:gridCol w="1231308">
                  <a:extLst>
                    <a:ext uri="{9D8B030D-6E8A-4147-A177-3AD203B41FA5}">
                      <a16:colId xmlns:a16="http://schemas.microsoft.com/office/drawing/2014/main" xmlns="" val="20001"/>
                    </a:ext>
                  </a:extLst>
                </a:gridCol>
                <a:gridCol w="966026">
                  <a:extLst>
                    <a:ext uri="{9D8B030D-6E8A-4147-A177-3AD203B41FA5}">
                      <a16:colId xmlns:a16="http://schemas.microsoft.com/office/drawing/2014/main" xmlns="" val="20002"/>
                    </a:ext>
                  </a:extLst>
                </a:gridCol>
                <a:gridCol w="1391784">
                  <a:extLst>
                    <a:ext uri="{9D8B030D-6E8A-4147-A177-3AD203B41FA5}">
                      <a16:colId xmlns:a16="http://schemas.microsoft.com/office/drawing/2014/main" xmlns="" val="20003"/>
                    </a:ext>
                  </a:extLst>
                </a:gridCol>
                <a:gridCol w="1752600">
                  <a:extLst>
                    <a:ext uri="{9D8B030D-6E8A-4147-A177-3AD203B41FA5}">
                      <a16:colId xmlns:a16="http://schemas.microsoft.com/office/drawing/2014/main" xmlns="" val="20004"/>
                    </a:ext>
                  </a:extLst>
                </a:gridCol>
                <a:gridCol w="1524000">
                  <a:extLst>
                    <a:ext uri="{9D8B030D-6E8A-4147-A177-3AD203B41FA5}">
                      <a16:colId xmlns:a16="http://schemas.microsoft.com/office/drawing/2014/main" xmlns="" val="20005"/>
                    </a:ext>
                  </a:extLst>
                </a:gridCol>
                <a:gridCol w="1828801">
                  <a:extLst>
                    <a:ext uri="{9D8B030D-6E8A-4147-A177-3AD203B41FA5}">
                      <a16:colId xmlns:a16="http://schemas.microsoft.com/office/drawing/2014/main" xmlns="" val="20006"/>
                    </a:ext>
                  </a:extLst>
                </a:gridCol>
              </a:tblGrid>
              <a:tr h="630752">
                <a:tc gridSpan="2">
                  <a:txBody>
                    <a:bodyPr/>
                    <a:lstStyle/>
                    <a:p>
                      <a:pPr algn="ctr">
                        <a:lnSpc>
                          <a:spcPct val="150000"/>
                        </a:lnSpc>
                        <a:tabLst>
                          <a:tab pos="533400" algn="l"/>
                        </a:tabLst>
                        <a:defRPr sz="1000">
                          <a:solidFill>
                            <a:srgbClr val="000000"/>
                          </a:solidFill>
                          <a:latin typeface="Arial"/>
                          <a:ea typeface="Arial"/>
                          <a:cs typeface="Arial"/>
                          <a:sym typeface="Arial"/>
                        </a:defRPr>
                      </a:pPr>
                      <a:r>
                        <a:rPr b="1" dirty="0"/>
                        <a:t>PERFORMANCE</a:t>
                      </a:r>
                    </a:p>
                    <a:p>
                      <a:pPr algn="ctr">
                        <a:lnSpc>
                          <a:spcPct val="150000"/>
                        </a:lnSpc>
                        <a:tabLst>
                          <a:tab pos="533400" algn="l"/>
                        </a:tabLst>
                        <a:defRPr sz="1000">
                          <a:solidFill>
                            <a:srgbClr val="000000"/>
                          </a:solidFill>
                          <a:latin typeface="Arial"/>
                          <a:ea typeface="Arial"/>
                          <a:cs typeface="Arial"/>
                          <a:sym typeface="Arial"/>
                        </a:defRPr>
                      </a:pPr>
                      <a:r>
                        <a:rPr b="1" dirty="0"/>
                        <a:t>INDICATORS / ACTIVITY</a:t>
                      </a:r>
                    </a:p>
                  </a:txBody>
                  <a:tcPr marL="8596" marR="8596" marT="8596" marB="8596"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hMerge="1">
                  <a:txBody>
                    <a:bodyPr/>
                    <a:lstStyle/>
                    <a:p>
                      <a:endParaRPr lang="en-US"/>
                    </a:p>
                  </a:txBody>
                  <a:tcPr/>
                </a:tc>
                <a:tc>
                  <a:txBody>
                    <a:bodyPr/>
                    <a:lstStyle/>
                    <a:p>
                      <a:pPr algn="ctr">
                        <a:lnSpc>
                          <a:spcPct val="150000"/>
                        </a:lnSpc>
                        <a:tabLst>
                          <a:tab pos="533400" algn="l"/>
                        </a:tabLst>
                        <a:defRPr sz="1800" b="0">
                          <a:solidFill>
                            <a:srgbClr val="000000"/>
                          </a:solidFill>
                        </a:defRPr>
                      </a:pPr>
                      <a:r>
                        <a:rPr sz="1000" b="1" dirty="0">
                          <a:latin typeface="Arial"/>
                          <a:ea typeface="Arial"/>
                          <a:cs typeface="Arial"/>
                          <a:sym typeface="Arial"/>
                        </a:rPr>
                        <a:t>ANNUAL TARGETS</a:t>
                      </a:r>
                    </a:p>
                  </a:txBody>
                  <a:tcPr marL="8596" marR="8596" marT="8596" marB="8596"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50000"/>
                        </a:lnSpc>
                        <a:tabLst>
                          <a:tab pos="533400" algn="l"/>
                        </a:tabLst>
                        <a:defRPr sz="1000">
                          <a:solidFill>
                            <a:srgbClr val="000000"/>
                          </a:solidFill>
                          <a:latin typeface="Arial"/>
                          <a:ea typeface="Arial"/>
                          <a:cs typeface="Arial"/>
                          <a:sym typeface="Arial"/>
                        </a:defRPr>
                      </a:pPr>
                      <a:r>
                        <a:rPr b="1" dirty="0"/>
                        <a:t>QUARTERLY</a:t>
                      </a:r>
                    </a:p>
                    <a:p>
                      <a:pPr algn="ctr">
                        <a:lnSpc>
                          <a:spcPct val="150000"/>
                        </a:lnSpc>
                        <a:tabLst>
                          <a:tab pos="533400" algn="l"/>
                        </a:tabLst>
                        <a:defRPr sz="1000">
                          <a:solidFill>
                            <a:srgbClr val="000000"/>
                          </a:solidFill>
                          <a:latin typeface="Arial"/>
                          <a:ea typeface="Arial"/>
                          <a:cs typeface="Arial"/>
                          <a:sym typeface="Arial"/>
                        </a:defRPr>
                      </a:pPr>
                      <a:r>
                        <a:rPr b="1" dirty="0"/>
                        <a:t>MILESTONES</a:t>
                      </a:r>
                    </a:p>
                  </a:txBody>
                  <a:tcPr marL="8596" marR="8596" marT="8596" marB="8596"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50000"/>
                        </a:lnSpc>
                        <a:tabLst>
                          <a:tab pos="533400" algn="l"/>
                        </a:tabLst>
                        <a:defRPr sz="1800" b="0">
                          <a:solidFill>
                            <a:srgbClr val="000000"/>
                          </a:solidFill>
                        </a:defRPr>
                      </a:pPr>
                      <a:r>
                        <a:rPr sz="1000" b="1" cap="small" dirty="0">
                          <a:latin typeface="Arial"/>
                          <a:ea typeface="Arial"/>
                          <a:cs typeface="Arial"/>
                          <a:sym typeface="Arial"/>
                        </a:rPr>
                        <a:t>ACTUAL QUARTERLY ACHIEVEMENT</a:t>
                      </a:r>
                    </a:p>
                  </a:txBody>
                  <a:tcPr marL="8596" marR="8596" marT="8596" marB="8596"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a:txBody>
                    <a:bodyPr/>
                    <a:lstStyle/>
                    <a:p>
                      <a:pPr algn="ctr">
                        <a:lnSpc>
                          <a:spcPct val="110000"/>
                        </a:lnSpc>
                        <a:spcBef>
                          <a:spcPts val="1000"/>
                        </a:spcBef>
                        <a:tabLst>
                          <a:tab pos="533400" algn="l"/>
                        </a:tabLst>
                        <a:defRPr sz="1000">
                          <a:solidFill>
                            <a:srgbClr val="000000"/>
                          </a:solidFill>
                          <a:latin typeface="Arial"/>
                          <a:ea typeface="Arial"/>
                          <a:cs typeface="Arial"/>
                          <a:sym typeface="Arial"/>
                        </a:defRPr>
                      </a:pPr>
                      <a:r>
                        <a:rPr b="1" dirty="0"/>
                        <a:t>YEAR-TO-DATE</a:t>
                      </a:r>
                    </a:p>
                    <a:p>
                      <a:pPr algn="ctr">
                        <a:lnSpc>
                          <a:spcPct val="150000"/>
                        </a:lnSpc>
                        <a:tabLst>
                          <a:tab pos="533400" algn="l"/>
                        </a:tabLst>
                        <a:defRPr sz="1000">
                          <a:solidFill>
                            <a:srgbClr val="000000"/>
                          </a:solidFill>
                          <a:latin typeface="Arial"/>
                          <a:ea typeface="Arial"/>
                          <a:cs typeface="Arial"/>
                          <a:sym typeface="Arial"/>
                        </a:defRPr>
                      </a:pPr>
                      <a:r>
                        <a:rPr b="1" dirty="0"/>
                        <a:t>ACHIEVEMENT</a:t>
                      </a:r>
                    </a:p>
                  </a:txBody>
                  <a:tcPr marL="8596" marR="8596" marT="8596" marB="8596"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a:txBody>
                    <a:bodyPr/>
                    <a:lstStyle/>
                    <a:p>
                      <a:pPr algn="ctr">
                        <a:lnSpc>
                          <a:spcPct val="150000"/>
                        </a:lnSpc>
                        <a:tabLst>
                          <a:tab pos="533400" algn="l"/>
                        </a:tabLst>
                        <a:defRPr sz="1000">
                          <a:solidFill>
                            <a:srgbClr val="000000"/>
                          </a:solidFill>
                          <a:latin typeface="Arial"/>
                          <a:ea typeface="Arial"/>
                          <a:cs typeface="Arial"/>
                          <a:sym typeface="Arial"/>
                        </a:defRPr>
                      </a:pPr>
                      <a:r>
                        <a:rPr b="1" dirty="0"/>
                        <a:t>REASONS</a:t>
                      </a:r>
                      <a:r>
                        <a:rPr lang="en-ZA" b="1" dirty="0"/>
                        <a:t>  </a:t>
                      </a:r>
                      <a:r>
                        <a:rPr b="1" dirty="0"/>
                        <a:t>FOR</a:t>
                      </a:r>
                      <a:r>
                        <a:rPr lang="en-ZA" b="1" dirty="0"/>
                        <a:t> </a:t>
                      </a:r>
                      <a:r>
                        <a:rPr b="1" dirty="0"/>
                        <a:t>VARIANCE</a:t>
                      </a:r>
                    </a:p>
                  </a:txBody>
                  <a:tcPr marL="8596" marR="8596" marT="8596" marB="8596"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solidFill>
                      <a:schemeClr val="accent3"/>
                    </a:solidFill>
                  </a:tcPr>
                </a:tc>
                <a:extLst>
                  <a:ext uri="{0D108BD9-81ED-4DB2-BD59-A6C34878D82A}">
                    <a16:rowId xmlns:a16="http://schemas.microsoft.com/office/drawing/2014/main" xmlns="" val="10000"/>
                  </a:ext>
                </a:extLst>
              </a:tr>
              <a:tr h="1708838">
                <a:tc>
                  <a:txBody>
                    <a:bodyPr/>
                    <a:lstStyle/>
                    <a:p>
                      <a:pPr algn="l">
                        <a:lnSpc>
                          <a:spcPct val="150000"/>
                        </a:lnSpc>
                        <a:defRPr sz="1800"/>
                      </a:pPr>
                      <a:r>
                        <a:rPr sz="1200" b="0" cap="small">
                          <a:latin typeface="Arial" panose="020B0604020202020204" pitchFamily="34" charset="0"/>
                          <a:ea typeface="Arial"/>
                          <a:cs typeface="Arial" panose="020B0604020202020204" pitchFamily="34" charset="0"/>
                          <a:sym typeface="Arial"/>
                        </a:rPr>
                        <a:t>4</a:t>
                      </a:r>
                    </a:p>
                  </a:txBody>
                  <a:tcPr marL="8596" marR="8596" marT="8596" marB="8596"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400"/>
                        </a:spcBef>
                        <a:spcAft>
                          <a:spcPts val="400"/>
                        </a:spcAft>
                      </a:pPr>
                      <a:r>
                        <a:rPr lang="en-ZA" sz="1200" b="1" cap="small"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compliance with MPAT standards at target level</a:t>
                      </a:r>
                      <a:br>
                        <a:rPr lang="en-ZA" sz="1200" b="1" cap="small"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br>
                      <a:r>
                        <a:rPr lang="en-ZA" sz="1200" b="1" cap="small"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lang="en-ZA" sz="1200" b="1" cap="small"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lang="en-ZA" sz="1200" b="1" cap="small"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400"/>
                        </a:spcBef>
                        <a:spcAft>
                          <a:spcPts val="40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80% (30 of 37 standards) compliance with MPAT standards at level 3</a:t>
                      </a:r>
                    </a:p>
                  </a:txBody>
                  <a:tcPr marL="68580" marR="68580" marT="0" marB="0">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400"/>
                        </a:spcBef>
                        <a:spcAft>
                          <a:spcPts val="400"/>
                        </a:spcAft>
                      </a:pPr>
                      <a:r>
                        <a:rPr lang="en-ZA" sz="1200" b="0" i="0" u="none" strike="noStrike" cap="none" spc="0" baseline="0" dirty="0">
                          <a:ln>
                            <a:noFill/>
                          </a:ln>
                          <a:solidFill>
                            <a:srgbClr val="000000"/>
                          </a:solidFill>
                          <a:effectLst/>
                          <a:uFillTx/>
                          <a:latin typeface="Arial" panose="020B0604020202020204" pitchFamily="34" charset="0"/>
                          <a:ea typeface="+mn-ea"/>
                          <a:cs typeface="Arial" panose="020B0604020202020204" pitchFamily="34" charset="0"/>
                          <a:sym typeface="Calibri"/>
                        </a:rPr>
                        <a:t>MPAT improvement actions identified</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r>
                        <a:rPr lang="en-US" sz="1200" b="1" i="0" u="none" strike="noStrike" cap="none" spc="0" baseline="0" dirty="0">
                          <a:ln>
                            <a:noFill/>
                          </a:ln>
                          <a:solidFill>
                            <a:srgbClr val="000000"/>
                          </a:solidFill>
                          <a:effectLst/>
                          <a:uFillTx/>
                          <a:latin typeface="Arial" panose="020B0604020202020204" pitchFamily="34" charset="0"/>
                          <a:ea typeface="+mn-ea"/>
                          <a:cs typeface="Arial" panose="020B0604020202020204" pitchFamily="34" charset="0"/>
                          <a:sym typeface="Calibri"/>
                        </a:rPr>
                        <a:t>Partial Achieved:</a:t>
                      </a:r>
                    </a:p>
                    <a:p>
                      <a:pPr algn="l"/>
                      <a:r>
                        <a:rPr lang="en-US" sz="1200" b="0" i="0" u="none" strike="noStrike" cap="none" spc="0" baseline="0" dirty="0">
                          <a:ln>
                            <a:noFill/>
                          </a:ln>
                          <a:solidFill>
                            <a:srgbClr val="000000"/>
                          </a:solidFill>
                          <a:effectLst/>
                          <a:uFillTx/>
                          <a:latin typeface="Arial" panose="020B0604020202020204" pitchFamily="34" charset="0"/>
                          <a:ea typeface="+mn-ea"/>
                          <a:cs typeface="Arial" panose="020B0604020202020204" pitchFamily="34" charset="0"/>
                          <a:sym typeface="Calibri"/>
                        </a:rPr>
                        <a:t>MPAT process delayed due to the late publication of MPAT 1.7 standards.  </a:t>
                      </a:r>
                      <a:endParaRPr lang="en-ZA" sz="1200" dirty="0">
                        <a:effectLst/>
                        <a:latin typeface="Arial" panose="020B0604020202020204" pitchFamily="34" charset="0"/>
                        <a:cs typeface="Arial" panose="020B0604020202020204" pitchFamily="34" charset="0"/>
                      </a:endParaRPr>
                    </a:p>
                    <a:p>
                      <a:r>
                        <a:rPr lang="en-US" sz="1200" b="0" i="0" u="none" strike="noStrike" cap="none" spc="0" baseline="0" dirty="0">
                          <a:ln>
                            <a:noFill/>
                          </a:ln>
                          <a:solidFill>
                            <a:srgbClr val="000000"/>
                          </a:solidFill>
                          <a:effectLst/>
                          <a:uFillTx/>
                          <a:latin typeface="Arial" panose="020B0604020202020204" pitchFamily="34" charset="0"/>
                          <a:ea typeface="+mn-ea"/>
                          <a:cs typeface="Arial" panose="020B0604020202020204" pitchFamily="34" charset="0"/>
                          <a:sym typeface="Calibri"/>
                        </a:rPr>
                        <a:t> </a:t>
                      </a:r>
                      <a:endParaRPr lang="en-ZA" sz="1200" dirty="0">
                        <a:effectLst/>
                        <a:latin typeface="Arial" panose="020B0604020202020204" pitchFamily="34" charset="0"/>
                        <a:cs typeface="Arial" panose="020B0604020202020204" pitchFamily="34" charset="0"/>
                      </a:endParaRPr>
                    </a:p>
                    <a:p>
                      <a:pPr algn="l"/>
                      <a:r>
                        <a:rPr lang="en-US" sz="1200" b="0" i="0" u="none" strike="noStrike" cap="none" spc="0" baseline="0" dirty="0">
                          <a:ln>
                            <a:noFill/>
                          </a:ln>
                          <a:solidFill>
                            <a:srgbClr val="000000"/>
                          </a:solidFill>
                          <a:effectLst/>
                          <a:uFillTx/>
                          <a:latin typeface="Arial" panose="020B0604020202020204" pitchFamily="34" charset="0"/>
                          <a:ea typeface="+mn-ea"/>
                          <a:cs typeface="Arial" panose="020B0604020202020204" pitchFamily="34" charset="0"/>
                          <a:sym typeface="Calibri"/>
                        </a:rPr>
                        <a:t>MPAT preliminary report received from the DPME and Departmental Challenge submitted.</a:t>
                      </a:r>
                      <a:endParaRPr lang="en-ZA" sz="1200" dirty="0">
                        <a:effectLst/>
                        <a:latin typeface="Arial" panose="020B0604020202020204" pitchFamily="34" charset="0"/>
                        <a:cs typeface="Arial" panose="020B0604020202020204" pitchFamily="34" charset="0"/>
                      </a:endParaRPr>
                    </a:p>
                  </a:txBody>
                  <a:tcPr marL="8596" marR="8596" marT="8596" marB="8596" horzOverflow="overflow">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Times New Roman" panose="02020603050405020304" pitchFamily="18" charset="0"/>
                          <a:cs typeface="Arial" panose="020B0604020202020204" pitchFamily="34" charset="0"/>
                        </a:rPr>
                        <a:t>MPAT self-scoring done and submitted.  Preliminary report from the DPME received and Departmental challenges submitted.</a:t>
                      </a:r>
                      <a:endParaRPr kumimoji="0" lang="en-ZA"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txBody>
                  <a:tcPr marL="8596" marR="8596" marT="8596" marB="8596"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spcAft>
                          <a:spcPts val="0"/>
                        </a:spcAft>
                        <a:tabLst>
                          <a:tab pos="540385" algn="l"/>
                        </a:tabLst>
                      </a:pPr>
                      <a:r>
                        <a:rPr lang="en-US" sz="1200" dirty="0">
                          <a:effectLst/>
                          <a:latin typeface="Arial" panose="020B0604020202020204" pitchFamily="34" charset="0"/>
                          <a:ea typeface="Times New Roman" panose="02020603050405020304" pitchFamily="18" charset="0"/>
                          <a:cs typeface="Arial" panose="020B0604020202020204" pitchFamily="34" charset="0"/>
                        </a:rPr>
                        <a:t>MPAT process delayed due to the late publication of MPAT 1.7 standards. DPME system challenges delayed the finalisation of the process. Final reports expected in Q1 of the 2018/19 financial year.</a:t>
                      </a:r>
                      <a:endParaRPr lang="en-ZA" sz="1200" dirty="0">
                        <a:effectLst/>
                        <a:latin typeface="Arial" panose="020B0604020202020204" pitchFamily="34" charset="0"/>
                        <a:cs typeface="Arial" panose="020B0604020202020204" pitchFamily="34" charset="0"/>
                      </a:endParaRPr>
                    </a:p>
                  </a:txBody>
                  <a:tcPr marL="8596" marR="8596" marT="8596" marB="8596"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1"/>
                  </a:ext>
                </a:extLst>
              </a:tr>
              <a:tr h="1333022">
                <a:tc>
                  <a:txBody>
                    <a:bodyPr/>
                    <a:lstStyle/>
                    <a:p>
                      <a:pPr algn="l">
                        <a:lnSpc>
                          <a:spcPct val="150000"/>
                        </a:lnSpc>
                        <a:defRPr sz="1800"/>
                      </a:pPr>
                      <a:r>
                        <a:rPr lang="en-ZA" sz="1200" b="0" cap="small" dirty="0">
                          <a:latin typeface="Arial" panose="020B0604020202020204" pitchFamily="34" charset="0"/>
                          <a:ea typeface="Arial"/>
                          <a:cs typeface="Arial" panose="020B0604020202020204" pitchFamily="34" charset="0"/>
                          <a:sym typeface="Arial"/>
                        </a:rPr>
                        <a:t>5</a:t>
                      </a:r>
                      <a:endParaRPr sz="1200" b="0" cap="small" dirty="0">
                        <a:latin typeface="Arial" panose="020B0604020202020204" pitchFamily="34" charset="0"/>
                        <a:ea typeface="Arial"/>
                        <a:cs typeface="Arial" panose="020B0604020202020204" pitchFamily="34" charset="0"/>
                        <a:sym typeface="Arial"/>
                      </a:endParaRPr>
                    </a:p>
                  </a:txBody>
                  <a:tcPr marL="8596" marR="8596" marT="8596" marB="8596"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400"/>
                        </a:spcBef>
                        <a:spcAft>
                          <a:spcPts val="400"/>
                        </a:spcAft>
                      </a:pPr>
                      <a:r>
                        <a:rPr lang="en-ZA" sz="1200" b="1" cap="small"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over or under-expenditure on annual budget</a:t>
                      </a:r>
                    </a:p>
                  </a:txBody>
                  <a:tcPr marL="68580" marR="68580" marT="0" marB="0">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0" algn="l"/>
                          <a:tab pos="540385" algn="l"/>
                        </a:tabLst>
                        <a:defRPr/>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&lt;5% expenditure on annual budget</a:t>
                      </a:r>
                      <a:endParaRPr kumimoji="0" lang="en-US" sz="1200" b="0" i="0" u="none" strike="noStrike" kern="1400" cap="none" spc="0" normalizeH="0" baseline="0" noProof="0" dirty="0">
                        <a:ln>
                          <a:noFill/>
                        </a:ln>
                        <a:solidFill>
                          <a:schemeClr val="tx1"/>
                        </a:solidFill>
                        <a:effectLst/>
                        <a:uLnTx/>
                        <a:uFillTx/>
                        <a:latin typeface="Arial" panose="020B060402020202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0" algn="l"/>
                          <a:tab pos="540385" algn="l"/>
                        </a:tabLst>
                        <a:defRPr/>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&lt;5% expenditure on annual budget</a:t>
                      </a:r>
                      <a:endParaRPr kumimoji="0" lang="en-US" sz="1200" b="0" i="0" u="none" strike="noStrike" kern="1400" cap="none" spc="0" normalizeH="0" baseline="0" noProof="0" dirty="0">
                        <a:ln>
                          <a:noFill/>
                        </a:ln>
                        <a:solidFill>
                          <a:schemeClr val="tx1"/>
                        </a:solidFill>
                        <a:effectLst/>
                        <a:uLnTx/>
                        <a:uFillTx/>
                        <a:latin typeface="Arial" panose="020B0604020202020204" pitchFamily="34" charset="0"/>
                        <a:ea typeface="Times New Roman"/>
                        <a:cs typeface="Arial" panose="020B0604020202020204" pitchFamily="34" charset="0"/>
                      </a:endParaRPr>
                    </a:p>
                  </a:txBody>
                  <a:tcPr marL="68580" marR="68580" marT="0" marB="0">
                    <a:lnL w="12700">
                      <a:solidFill>
                        <a:srgbClr val="000000"/>
                      </a:solidFill>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0" algn="l"/>
                          <a:tab pos="540385" algn="l"/>
                        </a:tabLst>
                        <a:defRPr/>
                      </a:pPr>
                      <a:r>
                        <a:rPr lang="en-ZA" sz="1200" b="1" dirty="0">
                          <a:effectLst/>
                          <a:latin typeface="Arial" panose="020B0604020202020204" pitchFamily="34" charset="0"/>
                          <a:ea typeface="Times New Roman" panose="02020603050405020304" pitchFamily="18" charset="0"/>
                          <a:cs typeface="Arial" panose="020B0604020202020204" pitchFamily="34" charset="0"/>
                        </a:rPr>
                        <a:t>Target</a:t>
                      </a:r>
                      <a:r>
                        <a:rPr lang="en-ZA" sz="1200" b="1" baseline="0" dirty="0">
                          <a:effectLst/>
                          <a:latin typeface="Arial" panose="020B0604020202020204" pitchFamily="34" charset="0"/>
                          <a:ea typeface="Times New Roman" panose="02020603050405020304" pitchFamily="18" charset="0"/>
                          <a:cs typeface="Arial" panose="020B0604020202020204" pitchFamily="34" charset="0"/>
                        </a:rPr>
                        <a:t> Achieved:</a:t>
                      </a:r>
                    </a:p>
                    <a:p>
                      <a:pPr marL="0" marR="0" lvl="0" indent="0" algn="l" defTabSz="914400" rtl="0" eaLnBrk="1" fontAlgn="auto" latinLnBrk="0" hangingPunct="1">
                        <a:lnSpc>
                          <a:spcPct val="100000"/>
                        </a:lnSpc>
                        <a:spcBef>
                          <a:spcPts val="0"/>
                        </a:spcBef>
                        <a:spcAft>
                          <a:spcPts val="0"/>
                        </a:spcAft>
                        <a:buClrTx/>
                        <a:buSzTx/>
                        <a:buFontTx/>
                        <a:buNone/>
                        <a:tabLst>
                          <a:tab pos="0" algn="l"/>
                          <a:tab pos="540385" algn="l"/>
                        </a:tabLst>
                        <a:defRPr/>
                      </a:pPr>
                      <a:r>
                        <a:rPr lang="en-ZA" sz="1200" dirty="0">
                          <a:effectLst/>
                          <a:latin typeface="Arial" panose="020B0604020202020204" pitchFamily="34" charset="0"/>
                          <a:ea typeface="Times New Roman" panose="02020603050405020304" pitchFamily="18" charset="0"/>
                          <a:cs typeface="Arial" panose="020B0604020202020204" pitchFamily="34" charset="0"/>
                        </a:rPr>
                        <a:t>The Department spent R356.5 million (96.5%) against the projection of R369.4 million; resulting in an under expenditure of R12.9 million (3.5%).</a:t>
                      </a:r>
                      <a:endParaRPr kumimoji="0" lang="en-ZA"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txBody>
                  <a:tcPr marL="8596" marR="8596" marT="8596" marB="8596" horzOverflow="overflow">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rgbClr val="C3D69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0" algn="l"/>
                          <a:tab pos="540385" algn="l"/>
                        </a:tabLst>
                        <a:defRPr/>
                      </a:pPr>
                      <a:r>
                        <a:rPr lang="en-ZA" sz="1200" dirty="0">
                          <a:effectLst/>
                          <a:latin typeface="Arial" panose="020B0604020202020204" pitchFamily="34" charset="0"/>
                          <a:ea typeface="Times New Roman" panose="02020603050405020304" pitchFamily="18" charset="0"/>
                          <a:cs typeface="Arial" panose="020B0604020202020204" pitchFamily="34" charset="0"/>
                        </a:rPr>
                        <a:t>DSBD spent R1.459 billion of the projected R1.476 billion, resulting in a variance of R16.3 million (1.1%). </a:t>
                      </a:r>
                      <a:endParaRPr kumimoji="0" lang="en-ZA"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txBody>
                  <a:tcPr marL="8596" marR="8596" marT="8596" marB="8596"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0" algn="l"/>
                          <a:tab pos="540385" algn="l"/>
                        </a:tabLst>
                        <a:defRPr/>
                      </a:pPr>
                      <a:r>
                        <a:rPr lang="en-ZA" sz="1200" dirty="0">
                          <a:latin typeface="Arial" panose="020B0604020202020204" pitchFamily="34" charset="0"/>
                          <a:ea typeface="Arial"/>
                          <a:cs typeface="Arial" panose="020B0604020202020204" pitchFamily="34" charset="0"/>
                          <a:sym typeface="Arial"/>
                        </a:rPr>
                        <a:t>N/A</a:t>
                      </a:r>
                      <a:endParaRPr sz="1200" dirty="0">
                        <a:latin typeface="Arial" panose="020B0604020202020204" pitchFamily="34" charset="0"/>
                        <a:ea typeface="Arial"/>
                        <a:cs typeface="Arial" panose="020B0604020202020204" pitchFamily="34" charset="0"/>
                        <a:sym typeface="Arial"/>
                      </a:endParaRPr>
                    </a:p>
                  </a:txBody>
                  <a:tcPr marL="8596" marR="8596" marT="8596" marB="8596"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2"/>
                  </a:ext>
                </a:extLst>
              </a:tr>
              <a:tr h="1593923">
                <a:tc>
                  <a:txBody>
                    <a:bodyPr/>
                    <a:lstStyle/>
                    <a:p>
                      <a:pPr algn="l">
                        <a:lnSpc>
                          <a:spcPct val="150000"/>
                        </a:lnSpc>
                        <a:defRPr sz="1800"/>
                      </a:pPr>
                      <a:r>
                        <a:rPr lang="en-ZA" sz="1200" b="0" dirty="0">
                          <a:latin typeface="Arial" panose="020B0604020202020204" pitchFamily="34" charset="0"/>
                          <a:ea typeface="Arial"/>
                          <a:cs typeface="Arial" panose="020B0604020202020204" pitchFamily="34" charset="0"/>
                          <a:sym typeface="Arial"/>
                        </a:rPr>
                        <a:t>6</a:t>
                      </a:r>
                      <a:endParaRPr sz="1200" b="0" dirty="0">
                        <a:latin typeface="Arial" panose="020B0604020202020204" pitchFamily="34" charset="0"/>
                        <a:ea typeface="Arial"/>
                        <a:cs typeface="Arial" panose="020B0604020202020204" pitchFamily="34" charset="0"/>
                        <a:sym typeface="Arial"/>
                      </a:endParaRPr>
                    </a:p>
                  </a:txBody>
                  <a:tcPr marL="8556" marR="8556" marT="8556" marB="8556" horzOverflow="overflow">
                    <a:lnL w="12700">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noFill/>
                  </a:tcPr>
                </a:tc>
                <a:tc>
                  <a:txBody>
                    <a:bodyPr/>
                    <a:lstStyle/>
                    <a:p>
                      <a:pPr algn="l">
                        <a:lnSpc>
                          <a:spcPct val="110000"/>
                        </a:lnSpc>
                        <a:spcBef>
                          <a:spcPts val="400"/>
                        </a:spcBef>
                        <a:spcAft>
                          <a:spcPts val="400"/>
                        </a:spcAft>
                      </a:pPr>
                      <a:r>
                        <a:rPr lang="en-ZA" sz="1200" b="1" cap="small"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of payments to eligible creditors processed within 30 Days</a:t>
                      </a:r>
                    </a:p>
                  </a:txBody>
                  <a:tcPr marL="68580" marR="68580" marT="0" marB="0">
                    <a:lnL w="12700">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noFill/>
                  </a:tcPr>
                </a:tc>
                <a:tc>
                  <a:txBody>
                    <a:bodyPr/>
                    <a:lstStyle/>
                    <a:p>
                      <a:pPr algn="l">
                        <a:lnSpc>
                          <a:spcPct val="110000"/>
                        </a:lnSpc>
                        <a:spcBef>
                          <a:spcPts val="400"/>
                        </a:spcBef>
                        <a:spcAft>
                          <a:spcPts val="40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100% payments to eligible creditors processed within 30 Days</a:t>
                      </a:r>
                    </a:p>
                  </a:txBody>
                  <a:tcPr marL="68580" marR="68580" marT="0" marB="0">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a:solidFill>
                        <a:srgbClr val="000000"/>
                      </a:solidFill>
                    </a:lnB>
                    <a:noFill/>
                  </a:tcPr>
                </a:tc>
                <a:tc>
                  <a:txBody>
                    <a:bodyPr/>
                    <a:lstStyle/>
                    <a:p>
                      <a:pPr algn="l">
                        <a:lnSpc>
                          <a:spcPct val="100000"/>
                        </a:lnSpc>
                        <a:spcBef>
                          <a:spcPts val="400"/>
                        </a:spcBef>
                        <a:spcAft>
                          <a:spcPts val="40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100% payments to eligible creditors processed within 30 Days</a:t>
                      </a:r>
                    </a:p>
                  </a:txBody>
                  <a:tcPr marL="68580" marR="68580" marT="0" marB="0">
                    <a:lnL w="12700">
                      <a:solidFill>
                        <a:srgbClr val="000000"/>
                      </a:solidFill>
                    </a:lnL>
                    <a:lnR w="12700">
                      <a:solidFill>
                        <a:srgbClr val="000000"/>
                      </a:solidFill>
                    </a:lnR>
                    <a:lnT w="12700" cap="flat" cmpd="sng" algn="ctr">
                      <a:solidFill>
                        <a:srgbClr val="000000"/>
                      </a:solidFill>
                      <a:prstDash val="solid"/>
                      <a:round/>
                      <a:headEnd type="none" w="med" len="med"/>
                      <a:tailEnd type="none" w="med" len="med"/>
                    </a:lnT>
                    <a:lnB w="12700">
                      <a:solidFill>
                        <a:srgbClr val="000000"/>
                      </a:solidFill>
                    </a:lnB>
                    <a:noFill/>
                  </a:tcPr>
                </a:tc>
                <a:tc>
                  <a:txBody>
                    <a:bodyPr/>
                    <a:lstStyle/>
                    <a:p>
                      <a:pPr algn="l">
                        <a:lnSpc>
                          <a:spcPct val="100000"/>
                        </a:lnSpc>
                        <a:spcAft>
                          <a:spcPts val="1000"/>
                        </a:spcAft>
                      </a:pPr>
                      <a:r>
                        <a:rPr lang="en-US" sz="1200" b="1" dirty="0">
                          <a:effectLst/>
                          <a:latin typeface="Arial" panose="020B0604020202020204" pitchFamily="34" charset="0"/>
                          <a:ea typeface="Times New Roman" panose="02020603050405020304" pitchFamily="18" charset="0"/>
                          <a:cs typeface="Arial" panose="020B0604020202020204" pitchFamily="34" charset="0"/>
                        </a:rPr>
                        <a:t>Target Achieved:</a:t>
                      </a:r>
                    </a:p>
                    <a:p>
                      <a:pPr algn="l">
                        <a:lnSpc>
                          <a:spcPct val="100000"/>
                        </a:lnSpc>
                        <a:spcAft>
                          <a:spcPts val="100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DSBD received and processed 2 692 invoices amounting to   18 144 646.82 within 30 days.</a:t>
                      </a:r>
                      <a:endParaRPr lang="en-ZA" sz="1200" dirty="0">
                        <a:effectLst/>
                        <a:latin typeface="Arial" panose="020B0604020202020204" pitchFamily="34" charset="0"/>
                        <a:ea typeface="Calibri" panose="020F0502020204030204" pitchFamily="34" charset="0"/>
                        <a:cs typeface="Arial" panose="020B0604020202020204" pitchFamily="34" charset="0"/>
                      </a:endParaRPr>
                    </a:p>
                    <a:p>
                      <a:pPr algn="l">
                        <a:lnSpc>
                          <a:spcPct val="100000"/>
                        </a:lnSpc>
                        <a:spcAft>
                          <a:spcPts val="1000"/>
                        </a:spcAft>
                      </a:pP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8556" marR="8556" marT="8556" marB="8556"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a:solidFill>
                        <a:srgbClr val="000000"/>
                      </a:solidFill>
                    </a:lnB>
                    <a:solidFill>
                      <a:schemeClr val="accent3">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0" algn="l"/>
                          <a:tab pos="540385" algn="l"/>
                        </a:tabLst>
                        <a:defRPr/>
                      </a:pPr>
                      <a:r>
                        <a:rPr lang="en-US" sz="1200" dirty="0">
                          <a:effectLst/>
                          <a:latin typeface="Arial" panose="020B0604020202020204" pitchFamily="34" charset="0"/>
                          <a:ea typeface="Times New Roman" panose="02020603050405020304" pitchFamily="18" charset="0"/>
                          <a:cs typeface="Arial" panose="020B0604020202020204" pitchFamily="34" charset="0"/>
                        </a:rPr>
                        <a:t>From 01 April to 31 March 2018 the department has received and processed 10 135 invoices valued at R85 732 591.67 within 30 days.</a:t>
                      </a:r>
                      <a:endParaRPr sz="1200" dirty="0">
                        <a:latin typeface="Arial" panose="020B0604020202020204" pitchFamily="34" charset="0"/>
                        <a:ea typeface="Arial"/>
                        <a:cs typeface="Arial" panose="020B0604020202020204" pitchFamily="34" charset="0"/>
                        <a:sym typeface="Arial"/>
                      </a:endParaRPr>
                    </a:p>
                  </a:txBody>
                  <a:tcPr marL="8556" marR="8556" marT="8556" marB="8556" horzOverflow="overflow">
                    <a:lnL w="12700">
                      <a:solidFill>
                        <a:srgbClr val="000000"/>
                      </a:solidFill>
                    </a:lnL>
                    <a:lnR w="12700">
                      <a:solidFill>
                        <a:srgbClr val="000000"/>
                      </a:solidFill>
                    </a:lnR>
                    <a:lnT w="12700" cap="flat" cmpd="sng" algn="ctr">
                      <a:solidFill>
                        <a:srgbClr val="000000"/>
                      </a:solidFill>
                      <a:prstDash val="solid"/>
                      <a:round/>
                      <a:headEnd type="none" w="med" len="med"/>
                      <a:tailEnd type="none" w="med" len="med"/>
                    </a:lnT>
                    <a:lnB w="12700">
                      <a:solidFill>
                        <a:srgbClr val="000000"/>
                      </a:solidFill>
                    </a:lnB>
                    <a:noFill/>
                  </a:tcPr>
                </a:tc>
                <a:tc>
                  <a:txBody>
                    <a:bodyPr/>
                    <a:lstStyle/>
                    <a:p>
                      <a:pPr algn="l">
                        <a:lnSpc>
                          <a:spcPct val="150000"/>
                        </a:lnSpc>
                        <a:tabLst>
                          <a:tab pos="533400" algn="l"/>
                        </a:tabLst>
                        <a:defRPr sz="1800"/>
                      </a:pPr>
                      <a:r>
                        <a:rPr lang="en-GB" sz="1200" dirty="0">
                          <a:latin typeface="Arial" panose="020B0604020202020204" pitchFamily="34" charset="0"/>
                          <a:ea typeface="Arial"/>
                          <a:cs typeface="Arial" panose="020B0604020202020204" pitchFamily="34" charset="0"/>
                          <a:sym typeface="Arial"/>
                        </a:rPr>
                        <a:t>N/A</a:t>
                      </a:r>
                      <a:endParaRPr sz="1200" dirty="0">
                        <a:latin typeface="Arial" panose="020B0604020202020204" pitchFamily="34" charset="0"/>
                        <a:ea typeface="Arial"/>
                        <a:cs typeface="Arial" panose="020B0604020202020204" pitchFamily="34" charset="0"/>
                        <a:sym typeface="Arial"/>
                      </a:endParaRPr>
                    </a:p>
                  </a:txBody>
                  <a:tcPr marL="8556" marR="8556" marT="8556" marB="8556" horzOverflow="overflow">
                    <a:lnL w="12700">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noFill/>
                  </a:tcPr>
                </a:tc>
                <a:extLst>
                  <a:ext uri="{0D108BD9-81ED-4DB2-BD59-A6C34878D82A}">
                    <a16:rowId xmlns:a16="http://schemas.microsoft.com/office/drawing/2014/main" xmlns="" val="10003"/>
                  </a:ext>
                </a:extLst>
              </a:tr>
            </a:tbl>
          </a:graphicData>
        </a:graphic>
      </p:graphicFrame>
      <p:sp>
        <p:nvSpPr>
          <p:cNvPr id="6" name="Right Triangle 5"/>
          <p:cNvSpPr/>
          <p:nvPr/>
        </p:nvSpPr>
        <p:spPr>
          <a:xfrm flipH="1">
            <a:off x="8458200" y="5867400"/>
            <a:ext cx="685800" cy="990601"/>
          </a:xfrm>
          <a:prstGeom prst="rtTriangle">
            <a:avLst/>
          </a:prstGeom>
          <a:solidFill>
            <a:srgbClr val="339933"/>
          </a:solidFill>
          <a:ln w="25400" cap="flat" cmpd="sng" algn="ctr">
            <a:solidFill>
              <a:srgbClr val="3399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prstClr val="white"/>
              </a:solidFill>
              <a:effectLst/>
              <a:uLnTx/>
              <a:uFillTx/>
              <a:latin typeface="Calibri"/>
            </a:endParaRPr>
          </a:p>
        </p:txBody>
      </p:sp>
    </p:spTree>
    <p:extLst>
      <p:ext uri="{BB962C8B-B14F-4D97-AF65-F5344CB8AC3E}">
        <p14:creationId xmlns:p14="http://schemas.microsoft.com/office/powerpoint/2010/main" xmlns="" val="3538036196"/>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1" name="Picture 4" descr="Picture 4"/>
          <p:cNvPicPr>
            <a:picLocks noChangeAspect="1"/>
          </p:cNvPicPr>
          <p:nvPr/>
        </p:nvPicPr>
        <p:blipFill>
          <a:blip r:embed="rId2" cstate="print">
            <a:extLst/>
          </a:blip>
          <a:srcRect t="24292" b="22405"/>
          <a:stretch>
            <a:fillRect/>
          </a:stretch>
        </p:blipFill>
        <p:spPr>
          <a:xfrm>
            <a:off x="0" y="6210300"/>
            <a:ext cx="1752600" cy="625930"/>
          </a:xfrm>
          <a:prstGeom prst="rect">
            <a:avLst/>
          </a:prstGeom>
          <a:ln w="12700">
            <a:miter lim="400000"/>
          </a:ln>
        </p:spPr>
      </p:pic>
      <p:sp>
        <p:nvSpPr>
          <p:cNvPr id="722" name="Slide Number Placeholder 1"/>
          <p:cNvSpPr>
            <a:spLocks noGrp="1"/>
          </p:cNvSpPr>
          <p:nvPr>
            <p:ph type="sldNum" sz="quarter" idx="2"/>
          </p:nvPr>
        </p:nvSpPr>
        <p:spPr>
          <a:xfrm>
            <a:off x="8395697" y="6385024"/>
            <a:ext cx="291104" cy="307777"/>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sz="1400" b="1">
                <a:latin typeface="Arial" panose="020B0604020202020204" pitchFamily="34" charset="0"/>
                <a:cs typeface="Arial" panose="020B0604020202020204" pitchFamily="34" charset="0"/>
              </a:rPr>
              <a:pPr/>
              <a:t>38</a:t>
            </a:fld>
            <a:endParaRPr sz="1400" b="1" dirty="0">
              <a:latin typeface="Arial" panose="020B0604020202020204" pitchFamily="34" charset="0"/>
              <a:cs typeface="Arial" panose="020B0604020202020204" pitchFamily="34" charset="0"/>
            </a:endParaRPr>
          </a:p>
        </p:txBody>
      </p:sp>
      <p:sp>
        <p:nvSpPr>
          <p:cNvPr id="723" name="Title 1"/>
          <p:cNvSpPr>
            <a:spLocks noGrp="1"/>
          </p:cNvSpPr>
          <p:nvPr>
            <p:ph type="title"/>
          </p:nvPr>
        </p:nvSpPr>
        <p:spPr>
          <a:xfrm>
            <a:off x="76200" y="0"/>
            <a:ext cx="8991600" cy="762000"/>
          </a:xfrm>
          <a:prstGeom prst="rect">
            <a:avLst/>
          </a:prstGeom>
          <a:solidFill>
            <a:srgbClr val="C3D69B"/>
          </a:solidFill>
          <a:effectLst>
            <a:outerShdw blurRad="50800" dist="50800" dir="5400000" rotWithShape="0">
              <a:schemeClr val="accent6"/>
            </a:outerShdw>
          </a:effectLst>
        </p:spPr>
        <p:txBody>
          <a:bodyPr/>
          <a:lstStyle>
            <a:lvl1pPr algn="r">
              <a:defRPr sz="3600" cap="small">
                <a:latin typeface="Arial"/>
                <a:ea typeface="Arial"/>
                <a:cs typeface="Arial"/>
                <a:sym typeface="Arial"/>
              </a:defRPr>
            </a:lvl1pPr>
          </a:lstStyle>
          <a:p>
            <a:r>
              <a:rPr lang="en-ZA" dirty="0"/>
              <a:t>Performance Against APP 2017/18</a:t>
            </a:r>
          </a:p>
        </p:txBody>
      </p:sp>
      <p:graphicFrame>
        <p:nvGraphicFramePr>
          <p:cNvPr id="724" name="Content Placeholder 5"/>
          <p:cNvGraphicFramePr/>
          <p:nvPr>
            <p:extLst>
              <p:ext uri="{D42A27DB-BD31-4B8C-83A1-F6EECF244321}">
                <p14:modId xmlns:p14="http://schemas.microsoft.com/office/powerpoint/2010/main" xmlns="" val="3603631"/>
              </p:ext>
            </p:extLst>
          </p:nvPr>
        </p:nvGraphicFramePr>
        <p:xfrm>
          <a:off x="139486" y="900480"/>
          <a:ext cx="8928313" cy="5174856"/>
        </p:xfrm>
        <a:graphic>
          <a:graphicData uri="http://schemas.openxmlformats.org/drawingml/2006/table">
            <a:tbl>
              <a:tblPr firstRow="1"/>
              <a:tblGrid>
                <a:gridCol w="310874">
                  <a:extLst>
                    <a:ext uri="{9D8B030D-6E8A-4147-A177-3AD203B41FA5}">
                      <a16:colId xmlns:a16="http://schemas.microsoft.com/office/drawing/2014/main" xmlns="" val="20000"/>
                    </a:ext>
                  </a:extLst>
                </a:gridCol>
                <a:gridCol w="1215518">
                  <a:extLst>
                    <a:ext uri="{9D8B030D-6E8A-4147-A177-3AD203B41FA5}">
                      <a16:colId xmlns:a16="http://schemas.microsoft.com/office/drawing/2014/main" xmlns="" val="20001"/>
                    </a:ext>
                  </a:extLst>
                </a:gridCol>
                <a:gridCol w="1325569">
                  <a:extLst>
                    <a:ext uri="{9D8B030D-6E8A-4147-A177-3AD203B41FA5}">
                      <a16:colId xmlns:a16="http://schemas.microsoft.com/office/drawing/2014/main" xmlns="" val="20002"/>
                    </a:ext>
                  </a:extLst>
                </a:gridCol>
                <a:gridCol w="1191892">
                  <a:extLst>
                    <a:ext uri="{9D8B030D-6E8A-4147-A177-3AD203B41FA5}">
                      <a16:colId xmlns:a16="http://schemas.microsoft.com/office/drawing/2014/main" xmlns="" val="20003"/>
                    </a:ext>
                  </a:extLst>
                </a:gridCol>
                <a:gridCol w="1613119">
                  <a:extLst>
                    <a:ext uri="{9D8B030D-6E8A-4147-A177-3AD203B41FA5}">
                      <a16:colId xmlns:a16="http://schemas.microsoft.com/office/drawing/2014/main" xmlns="" val="20004"/>
                    </a:ext>
                  </a:extLst>
                </a:gridCol>
                <a:gridCol w="1450962">
                  <a:extLst>
                    <a:ext uri="{9D8B030D-6E8A-4147-A177-3AD203B41FA5}">
                      <a16:colId xmlns:a16="http://schemas.microsoft.com/office/drawing/2014/main" xmlns="" val="20005"/>
                    </a:ext>
                  </a:extLst>
                </a:gridCol>
                <a:gridCol w="1820379">
                  <a:extLst>
                    <a:ext uri="{9D8B030D-6E8A-4147-A177-3AD203B41FA5}">
                      <a16:colId xmlns:a16="http://schemas.microsoft.com/office/drawing/2014/main" xmlns="" val="20006"/>
                    </a:ext>
                  </a:extLst>
                </a:gridCol>
              </a:tblGrid>
              <a:tr h="1147864">
                <a:tc gridSpan="2">
                  <a:txBody>
                    <a:bodyPr/>
                    <a:lstStyle/>
                    <a:p>
                      <a:pPr algn="ctr">
                        <a:lnSpc>
                          <a:spcPct val="150000"/>
                        </a:lnSpc>
                        <a:tabLst>
                          <a:tab pos="533400" algn="l"/>
                        </a:tabLst>
                        <a:defRPr sz="1000">
                          <a:solidFill>
                            <a:srgbClr val="000000"/>
                          </a:solidFill>
                          <a:latin typeface="Arial"/>
                          <a:ea typeface="Arial"/>
                          <a:cs typeface="Arial"/>
                          <a:sym typeface="Arial"/>
                        </a:defRPr>
                      </a:pPr>
                      <a:r>
                        <a:rPr b="1" dirty="0"/>
                        <a:t>PERFORMANCE</a:t>
                      </a:r>
                    </a:p>
                    <a:p>
                      <a:pPr algn="ctr">
                        <a:lnSpc>
                          <a:spcPct val="150000"/>
                        </a:lnSpc>
                        <a:tabLst>
                          <a:tab pos="533400" algn="l"/>
                        </a:tabLst>
                        <a:defRPr sz="1000">
                          <a:solidFill>
                            <a:srgbClr val="000000"/>
                          </a:solidFill>
                          <a:latin typeface="Arial"/>
                          <a:ea typeface="Arial"/>
                          <a:cs typeface="Arial"/>
                          <a:sym typeface="Arial"/>
                        </a:defRPr>
                      </a:pPr>
                      <a:r>
                        <a:rPr b="1" dirty="0"/>
                        <a:t>INDICATORS / ACTIVITY</a:t>
                      </a:r>
                    </a:p>
                  </a:txBody>
                  <a:tcPr marL="8556" marR="8556" marT="8556" marB="8556"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hMerge="1">
                  <a:txBody>
                    <a:bodyPr/>
                    <a:lstStyle/>
                    <a:p>
                      <a:endParaRPr lang="en-US"/>
                    </a:p>
                  </a:txBody>
                  <a:tcPr/>
                </a:tc>
                <a:tc>
                  <a:txBody>
                    <a:bodyPr/>
                    <a:lstStyle/>
                    <a:p>
                      <a:pPr algn="ctr">
                        <a:lnSpc>
                          <a:spcPct val="150000"/>
                        </a:lnSpc>
                        <a:tabLst>
                          <a:tab pos="533400" algn="l"/>
                        </a:tabLst>
                        <a:defRPr sz="1800" b="0">
                          <a:solidFill>
                            <a:srgbClr val="000000"/>
                          </a:solidFill>
                        </a:defRPr>
                      </a:pPr>
                      <a:r>
                        <a:rPr sz="1000" b="1">
                          <a:latin typeface="Arial"/>
                          <a:ea typeface="Arial"/>
                          <a:cs typeface="Arial"/>
                          <a:sym typeface="Arial"/>
                        </a:rPr>
                        <a:t>ANNUAL TARGETS</a:t>
                      </a:r>
                    </a:p>
                  </a:txBody>
                  <a:tcPr marL="8556" marR="8556" marT="8556" marB="8556"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50000"/>
                        </a:lnSpc>
                        <a:tabLst>
                          <a:tab pos="533400" algn="l"/>
                        </a:tabLst>
                        <a:defRPr sz="1000">
                          <a:solidFill>
                            <a:srgbClr val="000000"/>
                          </a:solidFill>
                          <a:latin typeface="Arial"/>
                          <a:ea typeface="Arial"/>
                          <a:cs typeface="Arial"/>
                          <a:sym typeface="Arial"/>
                        </a:defRPr>
                      </a:pPr>
                      <a:r>
                        <a:rPr b="1" dirty="0"/>
                        <a:t>QUARTERLY</a:t>
                      </a:r>
                    </a:p>
                    <a:p>
                      <a:pPr algn="ctr">
                        <a:lnSpc>
                          <a:spcPct val="150000"/>
                        </a:lnSpc>
                        <a:tabLst>
                          <a:tab pos="533400" algn="l"/>
                        </a:tabLst>
                        <a:defRPr sz="1000">
                          <a:solidFill>
                            <a:srgbClr val="000000"/>
                          </a:solidFill>
                          <a:latin typeface="Arial"/>
                          <a:ea typeface="Arial"/>
                          <a:cs typeface="Arial"/>
                          <a:sym typeface="Arial"/>
                        </a:defRPr>
                      </a:pPr>
                      <a:r>
                        <a:rPr b="1" dirty="0"/>
                        <a:t>MILESTONES</a:t>
                      </a:r>
                    </a:p>
                  </a:txBody>
                  <a:tcPr marL="8556" marR="8556" marT="8556" marB="8556"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50000"/>
                        </a:lnSpc>
                        <a:tabLst>
                          <a:tab pos="533400" algn="l"/>
                        </a:tabLst>
                        <a:defRPr sz="1800" b="0">
                          <a:solidFill>
                            <a:srgbClr val="000000"/>
                          </a:solidFill>
                        </a:defRPr>
                      </a:pPr>
                      <a:r>
                        <a:rPr sz="1000" b="1" cap="small" dirty="0">
                          <a:latin typeface="Arial"/>
                          <a:ea typeface="Arial"/>
                          <a:cs typeface="Arial"/>
                          <a:sym typeface="Arial"/>
                        </a:rPr>
                        <a:t>ACTUAL QUARTERLY ACHIEVEMENT</a:t>
                      </a:r>
                    </a:p>
                  </a:txBody>
                  <a:tcPr marL="8556" marR="8556" marT="8556" marB="8556"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a:txBody>
                    <a:bodyPr/>
                    <a:lstStyle/>
                    <a:p>
                      <a:pPr algn="ctr">
                        <a:lnSpc>
                          <a:spcPct val="110000"/>
                        </a:lnSpc>
                        <a:spcBef>
                          <a:spcPts val="1000"/>
                        </a:spcBef>
                        <a:tabLst>
                          <a:tab pos="533400" algn="l"/>
                        </a:tabLst>
                        <a:defRPr sz="1000">
                          <a:solidFill>
                            <a:srgbClr val="000000"/>
                          </a:solidFill>
                          <a:latin typeface="Arial"/>
                          <a:ea typeface="Arial"/>
                          <a:cs typeface="Arial"/>
                          <a:sym typeface="Arial"/>
                        </a:defRPr>
                      </a:pPr>
                      <a:r>
                        <a:rPr b="1" dirty="0"/>
                        <a:t>YEAR-TO-DATE</a:t>
                      </a:r>
                    </a:p>
                    <a:p>
                      <a:pPr algn="ctr">
                        <a:lnSpc>
                          <a:spcPct val="150000"/>
                        </a:lnSpc>
                        <a:tabLst>
                          <a:tab pos="533400" algn="l"/>
                        </a:tabLst>
                        <a:defRPr sz="1000">
                          <a:solidFill>
                            <a:srgbClr val="000000"/>
                          </a:solidFill>
                          <a:latin typeface="Arial"/>
                          <a:ea typeface="Arial"/>
                          <a:cs typeface="Arial"/>
                          <a:sym typeface="Arial"/>
                        </a:defRPr>
                      </a:pPr>
                      <a:r>
                        <a:rPr b="1" dirty="0"/>
                        <a:t>ACHIEVEMENT</a:t>
                      </a:r>
                    </a:p>
                  </a:txBody>
                  <a:tcPr marL="8556" marR="8556" marT="8556" marB="8556"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a:txBody>
                    <a:bodyPr/>
                    <a:lstStyle/>
                    <a:p>
                      <a:pPr algn="ctr">
                        <a:lnSpc>
                          <a:spcPct val="150000"/>
                        </a:lnSpc>
                        <a:tabLst>
                          <a:tab pos="533400" algn="l"/>
                        </a:tabLst>
                        <a:defRPr sz="1000">
                          <a:solidFill>
                            <a:srgbClr val="000000"/>
                          </a:solidFill>
                          <a:latin typeface="Arial"/>
                          <a:ea typeface="Arial"/>
                          <a:cs typeface="Arial"/>
                          <a:sym typeface="Arial"/>
                        </a:defRPr>
                      </a:pPr>
                      <a:r>
                        <a:rPr b="1" dirty="0"/>
                        <a:t>REASONS</a:t>
                      </a:r>
                      <a:r>
                        <a:rPr lang="en-GB" b="1" dirty="0"/>
                        <a:t> </a:t>
                      </a:r>
                      <a:r>
                        <a:rPr b="1" dirty="0"/>
                        <a:t>FOR</a:t>
                      </a:r>
                      <a:r>
                        <a:rPr lang="en-GB" b="1" dirty="0"/>
                        <a:t> </a:t>
                      </a:r>
                      <a:r>
                        <a:rPr b="1" dirty="0"/>
                        <a:t>VARIANCE</a:t>
                      </a:r>
                    </a:p>
                  </a:txBody>
                  <a:tcPr marL="8556" marR="8556" marT="8556" marB="8556"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solidFill>
                      <a:schemeClr val="accent3"/>
                    </a:solidFill>
                  </a:tcPr>
                </a:tc>
                <a:extLst>
                  <a:ext uri="{0D108BD9-81ED-4DB2-BD59-A6C34878D82A}">
                    <a16:rowId xmlns:a16="http://schemas.microsoft.com/office/drawing/2014/main" xmlns="" val="10000"/>
                  </a:ext>
                </a:extLst>
              </a:tr>
              <a:tr h="2039227">
                <a:tc>
                  <a:txBody>
                    <a:bodyPr/>
                    <a:lstStyle/>
                    <a:p>
                      <a:pPr algn="l">
                        <a:lnSpc>
                          <a:spcPct val="150000"/>
                        </a:lnSpc>
                        <a:defRPr sz="1800"/>
                      </a:pPr>
                      <a:r>
                        <a:rPr lang="en-ZA" sz="1200" b="0" dirty="0">
                          <a:latin typeface="Arial"/>
                          <a:ea typeface="Arial"/>
                          <a:cs typeface="Arial"/>
                          <a:sym typeface="Arial"/>
                        </a:rPr>
                        <a:t>7</a:t>
                      </a:r>
                      <a:endParaRPr sz="1200" b="0" dirty="0">
                        <a:latin typeface="Arial"/>
                        <a:ea typeface="Arial"/>
                        <a:cs typeface="Arial"/>
                        <a:sym typeface="Arial"/>
                      </a:endParaRPr>
                    </a:p>
                  </a:txBody>
                  <a:tcPr marL="8556" marR="8556" marT="8556" marB="8556" horzOverflow="overflow">
                    <a:lnL w="12700">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noFill/>
                  </a:tcPr>
                </a:tc>
                <a:tc>
                  <a:txBody>
                    <a:bodyPr/>
                    <a:lstStyle/>
                    <a:p>
                      <a:pPr algn="l">
                        <a:lnSpc>
                          <a:spcPct val="110000"/>
                        </a:lnSpc>
                        <a:spcBef>
                          <a:spcPts val="400"/>
                        </a:spcBef>
                        <a:spcAft>
                          <a:spcPts val="400"/>
                        </a:spcAft>
                      </a:pPr>
                      <a:r>
                        <a:rPr lang="en-ZA" sz="1200" b="1" cap="small"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Number of ICT system projects defined in the DSBD ICT Plan implemented</a:t>
                      </a:r>
                      <a:endParaRPr lang="en-ZA" sz="1200" b="1" cap="small" baseline="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a:txBody>
                    <a:bodyPr/>
                    <a:lstStyle/>
                    <a:p>
                      <a:pPr algn="l">
                        <a:lnSpc>
                          <a:spcPct val="110000"/>
                        </a:lnSpc>
                        <a:spcBef>
                          <a:spcPts val="400"/>
                        </a:spcBef>
                        <a:spcAft>
                          <a:spcPts val="400"/>
                        </a:spcAft>
                      </a:pPr>
                      <a:r>
                        <a:rPr lang="en-ZA"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a:t>
                      </a: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ICT system project defined in the DSBD ICT Plan implemented</a:t>
                      </a:r>
                      <a:endParaRPr lang="en-ZA"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0000"/>
                        </a:lnSpc>
                        <a:spcAft>
                          <a:spcPts val="0"/>
                        </a:spcAft>
                      </a:pPr>
                      <a:r>
                        <a:rPr lang="en-ZA" sz="1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Implementation of 1 Key ICT system project completed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914400" rtl="0" eaLnBrk="1" fontAlgn="auto" latinLnBrk="0" hangingPunct="1">
                        <a:lnSpc>
                          <a:spcPct val="110000"/>
                        </a:lnSpc>
                        <a:spcBef>
                          <a:spcPts val="0"/>
                        </a:spcBef>
                        <a:spcAft>
                          <a:spcPts val="0"/>
                        </a:spcAft>
                        <a:buClrTx/>
                        <a:buSzTx/>
                        <a:buFontTx/>
                        <a:buNone/>
                        <a:tabLst>
                          <a:tab pos="540385" algn="l"/>
                        </a:tabLst>
                        <a:defRPr/>
                      </a:pPr>
                      <a:r>
                        <a:rPr lang="en-US" sz="1200" b="1" kern="1200" dirty="0">
                          <a:solidFill>
                            <a:schemeClr val="tx1"/>
                          </a:solidFill>
                          <a:effectLst/>
                          <a:latin typeface="Arial" pitchFamily="34" charset="0"/>
                          <a:ea typeface="+mn-ea"/>
                          <a:cs typeface="Arial" pitchFamily="34" charset="0"/>
                        </a:rPr>
                        <a:t>Partially</a:t>
                      </a:r>
                      <a:r>
                        <a:rPr lang="en-US" sz="1200" b="1" kern="1200" baseline="0" dirty="0">
                          <a:solidFill>
                            <a:schemeClr val="tx1"/>
                          </a:solidFill>
                          <a:effectLst/>
                          <a:latin typeface="Arial" pitchFamily="34" charset="0"/>
                          <a:ea typeface="+mn-ea"/>
                          <a:cs typeface="Arial" pitchFamily="34" charset="0"/>
                        </a:rPr>
                        <a:t> </a:t>
                      </a:r>
                      <a:r>
                        <a:rPr lang="en-US" sz="1200" b="1" kern="1200" dirty="0">
                          <a:solidFill>
                            <a:schemeClr val="tx1"/>
                          </a:solidFill>
                          <a:effectLst/>
                          <a:latin typeface="Arial" pitchFamily="34" charset="0"/>
                          <a:ea typeface="+mn-ea"/>
                          <a:cs typeface="Arial" pitchFamily="34" charset="0"/>
                        </a:rPr>
                        <a:t>Achieved:</a:t>
                      </a:r>
                    </a:p>
                    <a:p>
                      <a:pPr marL="0" marR="0" indent="0" algn="l" defTabSz="914400" rtl="0" eaLnBrk="1" fontAlgn="auto" latinLnBrk="0" hangingPunct="1">
                        <a:lnSpc>
                          <a:spcPct val="110000"/>
                        </a:lnSpc>
                        <a:spcBef>
                          <a:spcPts val="0"/>
                        </a:spcBef>
                        <a:spcAft>
                          <a:spcPts val="0"/>
                        </a:spcAft>
                        <a:buClrTx/>
                        <a:buSzTx/>
                        <a:buFontTx/>
                        <a:buNone/>
                        <a:tabLst>
                          <a:tab pos="540385" algn="l"/>
                        </a:tabLst>
                        <a:defRPr/>
                      </a:pPr>
                      <a:endParaRPr lang="en-US" sz="1200" kern="1200" dirty="0">
                        <a:solidFill>
                          <a:schemeClr val="tx1"/>
                        </a:solidFill>
                        <a:effectLst/>
                        <a:latin typeface="Arial" pitchFamily="34" charset="0"/>
                        <a:ea typeface="+mn-ea"/>
                        <a:cs typeface="Arial" pitchFamily="34" charset="0"/>
                      </a:endParaRPr>
                    </a:p>
                    <a:p>
                      <a:pPr marL="0" marR="0" indent="0" algn="l" defTabSz="914400" rtl="0" eaLnBrk="1" fontAlgn="auto" latinLnBrk="0" hangingPunct="1">
                        <a:lnSpc>
                          <a:spcPct val="110000"/>
                        </a:lnSpc>
                        <a:spcBef>
                          <a:spcPts val="0"/>
                        </a:spcBef>
                        <a:spcAft>
                          <a:spcPts val="0"/>
                        </a:spcAft>
                        <a:buClrTx/>
                        <a:buSzTx/>
                        <a:buFontTx/>
                        <a:buNone/>
                        <a:tabLst>
                          <a:tab pos="540385" algn="l"/>
                        </a:tabLst>
                        <a:defRPr/>
                      </a:pPr>
                      <a:r>
                        <a:rPr lang="en-US" sz="1200" kern="1200" dirty="0">
                          <a:solidFill>
                            <a:schemeClr val="tx1"/>
                          </a:solidFill>
                          <a:effectLst/>
                          <a:latin typeface="Arial" pitchFamily="34" charset="0"/>
                          <a:ea typeface="+mn-ea"/>
                          <a:cs typeface="Arial" pitchFamily="34" charset="0"/>
                        </a:rPr>
                        <a:t>Target not met due to financial constraints</a:t>
                      </a:r>
                    </a:p>
                    <a:p>
                      <a:pPr algn="l">
                        <a:lnSpc>
                          <a:spcPct val="110000"/>
                        </a:lnSpc>
                        <a:spcAft>
                          <a:spcPts val="0"/>
                        </a:spcAft>
                        <a:tabLst>
                          <a:tab pos="540385" algn="l"/>
                        </a:tabLst>
                      </a:pPr>
                      <a:endParaRPr lang="en-ZA" sz="1200" b="1" kern="1400" dirty="0">
                        <a:solidFill>
                          <a:srgbClr val="000000"/>
                        </a:solidFill>
                        <a:effectLst/>
                        <a:latin typeface="Arial" panose="020B0604020202020204" pitchFamily="34" charset="0"/>
                        <a:ea typeface="Times New Roman" panose="02020603050405020304" pitchFamily="18" charset="0"/>
                      </a:endParaRPr>
                    </a:p>
                    <a:p>
                      <a:pPr algn="l">
                        <a:lnSpc>
                          <a:spcPct val="110000"/>
                        </a:lnSpc>
                        <a:spcAft>
                          <a:spcPts val="0"/>
                        </a:spcAft>
                        <a:tabLst>
                          <a:tab pos="540385" algn="l"/>
                        </a:tabLst>
                      </a:pPr>
                      <a:endParaRPr lang="en-ZA" sz="1800" dirty="0">
                        <a:effectLst/>
                        <a:latin typeface="Times New Roman" panose="02020603050405020304" pitchFamily="18" charset="0"/>
                        <a:ea typeface="Times New Roman" panose="02020603050405020304" pitchFamily="18" charset="0"/>
                      </a:endParaRPr>
                    </a:p>
                  </a:txBody>
                  <a:tcPr marL="8556" marR="8556" marT="8556" marB="855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solidFill>
                      <a:srgbClr val="FFC000"/>
                    </a:solidFill>
                  </a:tcPr>
                </a:tc>
                <a:tc>
                  <a:txBody>
                    <a:bodyPr/>
                    <a:lstStyle/>
                    <a:p>
                      <a:pPr marL="0" marR="0" indent="0" algn="l" defTabSz="914400" rtl="0" eaLnBrk="1" fontAlgn="auto" latinLnBrk="0" hangingPunct="1">
                        <a:lnSpc>
                          <a:spcPct val="110000"/>
                        </a:lnSpc>
                        <a:spcBef>
                          <a:spcPts val="0"/>
                        </a:spcBef>
                        <a:spcAft>
                          <a:spcPts val="0"/>
                        </a:spcAft>
                        <a:buClrTx/>
                        <a:buSzTx/>
                        <a:buFontTx/>
                        <a:buNone/>
                        <a:tabLst>
                          <a:tab pos="540385" algn="l"/>
                        </a:tabLst>
                        <a:defRPr/>
                      </a:pPr>
                      <a:r>
                        <a:rPr lang="en-GB" sz="1200" dirty="0">
                          <a:solidFill>
                            <a:srgbClr val="000000"/>
                          </a:solidFill>
                          <a:effectLst/>
                          <a:latin typeface="Arial" panose="020B0604020202020204" pitchFamily="34" charset="0"/>
                          <a:ea typeface="Calibri" panose="020F0502020204030204" pitchFamily="34" charset="0"/>
                        </a:rPr>
                        <a:t>The Department managed to approve systems specifications and define roadmap</a:t>
                      </a:r>
                      <a:endParaRPr sz="1200" dirty="0">
                        <a:solidFill>
                          <a:schemeClr val="tx1"/>
                        </a:solidFill>
                      </a:endParaRPr>
                    </a:p>
                  </a:txBody>
                  <a:tcPr marL="8556" marR="8556" marT="8556" marB="855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no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tab pos="0" algn="l"/>
                          <a:tab pos="540385" algn="l"/>
                        </a:tabLst>
                        <a:defRPr/>
                      </a:pPr>
                      <a:r>
                        <a:rPr lang="en-US" sz="1200" b="0" kern="1400" dirty="0">
                          <a:solidFill>
                            <a:schemeClr val="tx1"/>
                          </a:solidFill>
                          <a:effectLst/>
                          <a:latin typeface="Arial" pitchFamily="34" charset="0"/>
                          <a:ea typeface="Times New Roman"/>
                          <a:cs typeface="Arial" pitchFamily="34" charset="0"/>
                        </a:rPr>
                        <a:t>Targets</a:t>
                      </a:r>
                      <a:r>
                        <a:rPr lang="en-US" sz="1200" b="0" kern="1400" baseline="0" dirty="0">
                          <a:solidFill>
                            <a:schemeClr val="tx1"/>
                          </a:solidFill>
                          <a:effectLst/>
                          <a:latin typeface="Arial" pitchFamily="34" charset="0"/>
                          <a:ea typeface="Times New Roman"/>
                          <a:cs typeface="Arial" pitchFamily="34" charset="0"/>
                        </a:rPr>
                        <a:t> were in the demand plan and procurement plan correctly budgeted for. Funds reallocated to the Department’s other priorities.</a:t>
                      </a:r>
                      <a:endParaRPr lang="en-US" sz="1200" b="0" kern="1400" dirty="0">
                        <a:solidFill>
                          <a:schemeClr val="tx1"/>
                        </a:solidFill>
                        <a:effectLst/>
                        <a:latin typeface="Arial" pitchFamily="34" charset="0"/>
                        <a:ea typeface="Times New Roman"/>
                        <a:cs typeface="Arial" pitchFamily="34" charset="0"/>
                      </a:endParaRPr>
                    </a:p>
                    <a:p>
                      <a:pPr marL="0" marR="0" lvl="0" indent="0" algn="l" defTabSz="914400" rtl="0" eaLnBrk="1" fontAlgn="auto" latinLnBrk="0" hangingPunct="1">
                        <a:lnSpc>
                          <a:spcPct val="110000"/>
                        </a:lnSpc>
                        <a:spcBef>
                          <a:spcPts val="0"/>
                        </a:spcBef>
                        <a:spcAft>
                          <a:spcPts val="0"/>
                        </a:spcAft>
                        <a:buClrTx/>
                        <a:buSzTx/>
                        <a:buFontTx/>
                        <a:buNone/>
                        <a:tabLst>
                          <a:tab pos="0" algn="l"/>
                          <a:tab pos="540385" algn="l"/>
                        </a:tabLst>
                        <a:defRPr/>
                      </a:pPr>
                      <a:endParaRPr kumimoji="0" lang="en-US" sz="1200" b="0" i="0" u="none" strike="noStrike" kern="14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endParaRPr>
                    </a:p>
                  </a:txBody>
                  <a:tcPr marL="8556" marR="8556" marT="8556" marB="855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noFill/>
                  </a:tcPr>
                </a:tc>
                <a:extLst>
                  <a:ext uri="{0D108BD9-81ED-4DB2-BD59-A6C34878D82A}">
                    <a16:rowId xmlns:a16="http://schemas.microsoft.com/office/drawing/2014/main" xmlns="" val="10002"/>
                  </a:ext>
                </a:extLst>
              </a:tr>
              <a:tr h="1987765">
                <a:tc>
                  <a:txBody>
                    <a:bodyPr/>
                    <a:lstStyle/>
                    <a:p>
                      <a:pPr algn="l">
                        <a:lnSpc>
                          <a:spcPct val="150000"/>
                        </a:lnSpc>
                        <a:defRPr sz="1800"/>
                      </a:pPr>
                      <a:r>
                        <a:rPr lang="en-ZA" sz="1200" b="0" dirty="0">
                          <a:latin typeface="Arial"/>
                          <a:ea typeface="Arial"/>
                          <a:cs typeface="Arial"/>
                          <a:sym typeface="Arial"/>
                        </a:rPr>
                        <a:t>8</a:t>
                      </a:r>
                      <a:endParaRPr sz="1200" b="0" dirty="0">
                        <a:latin typeface="Arial"/>
                        <a:ea typeface="Arial"/>
                        <a:cs typeface="Arial"/>
                        <a:sym typeface="Arial"/>
                      </a:endParaRPr>
                    </a:p>
                  </a:txBody>
                  <a:tcPr marL="8556" marR="8556" marT="8556" marB="8556"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lnSpc>
                          <a:spcPct val="115000"/>
                        </a:lnSpc>
                        <a:defRPr sz="1800"/>
                      </a:pPr>
                      <a:r>
                        <a:rPr lang="en-ZA" sz="1200" b="1" cap="small" dirty="0">
                          <a:solidFill>
                            <a:schemeClr val="tx1"/>
                          </a:solidFill>
                          <a:latin typeface="Arial"/>
                          <a:ea typeface="Arial"/>
                          <a:cs typeface="Arial"/>
                          <a:sym typeface="Arial"/>
                        </a:rPr>
                        <a:t>Percentage of female SMS </a:t>
                      </a:r>
                      <a:endParaRPr sz="1200" b="1" cap="small" dirty="0">
                        <a:solidFill>
                          <a:schemeClr val="tx1"/>
                        </a:solidFill>
                        <a:latin typeface="Arial"/>
                        <a:ea typeface="Arial"/>
                        <a:cs typeface="Arial"/>
                        <a:sym typeface="Arial"/>
                      </a:endParaRPr>
                    </a:p>
                  </a:txBody>
                  <a:tcPr marL="8556" marR="8556" marT="8556" marB="8556" horzOverflow="overflow">
                    <a:lnL w="12700">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noFill/>
                  </a:tcPr>
                </a:tc>
                <a:tc>
                  <a:txBody>
                    <a:bodyPr/>
                    <a:lstStyle/>
                    <a:p>
                      <a:pPr algn="l">
                        <a:lnSpc>
                          <a:spcPct val="110000"/>
                        </a:lnSpc>
                        <a:spcBef>
                          <a:spcPts val="400"/>
                        </a:spcBef>
                        <a:spcAft>
                          <a:spcPts val="40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50% of female SMS</a:t>
                      </a:r>
                      <a:endParaRPr lang="en-ZA"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a:solidFill>
                        <a:srgbClr val="000000"/>
                      </a:solidFill>
                    </a:lnL>
                    <a:lnR w="12700">
                      <a:solidFill>
                        <a:srgbClr val="000000"/>
                      </a:solidFill>
                    </a:lnR>
                    <a:lnT w="12700" cap="flat" cmpd="sng" algn="ctr">
                      <a:solidFill>
                        <a:srgbClr val="000000"/>
                      </a:solidFill>
                      <a:prstDash val="solid"/>
                      <a:round/>
                      <a:headEnd type="none" w="med" len="med"/>
                      <a:tailEnd type="none" w="med" len="med"/>
                    </a:lnT>
                    <a:lnB w="12700">
                      <a:solidFill>
                        <a:srgbClr val="000000"/>
                      </a:solidFill>
                    </a:lnB>
                    <a:noFill/>
                  </a:tcPr>
                </a:tc>
                <a:tc>
                  <a:txBody>
                    <a:bodyPr/>
                    <a:lstStyle/>
                    <a:p>
                      <a:pPr algn="l">
                        <a:lnSpc>
                          <a:spcPct val="100000"/>
                        </a:lnSpc>
                        <a:spcBef>
                          <a:spcPts val="400"/>
                        </a:spcBef>
                        <a:spcAft>
                          <a:spcPts val="40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50% of female SMS</a:t>
                      </a:r>
                      <a:endParaRPr lang="en-ZA"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a:solidFill>
                        <a:srgbClr val="000000"/>
                      </a:solidFill>
                    </a:lnL>
                    <a:lnR w="12700">
                      <a:solidFill>
                        <a:srgbClr val="000000"/>
                      </a:solidFill>
                    </a:lnR>
                    <a:lnT w="12700" cap="flat" cmpd="sng" algn="ctr">
                      <a:solidFill>
                        <a:srgbClr val="000000"/>
                      </a:solidFill>
                      <a:prstDash val="solid"/>
                      <a:round/>
                      <a:headEnd type="none" w="med" len="med"/>
                      <a:tailEnd type="none" w="med" len="med"/>
                    </a:lnT>
                    <a:lnB w="12700">
                      <a:solidFill>
                        <a:srgbClr val="000000"/>
                      </a:solidFill>
                    </a:lnB>
                    <a:noFill/>
                  </a:tcPr>
                </a:tc>
                <a:tc>
                  <a:txBody>
                    <a:bodyPr/>
                    <a:lstStyle/>
                    <a:p>
                      <a:pPr algn="l">
                        <a:lnSpc>
                          <a:spcPct val="100000"/>
                        </a:lnSpc>
                        <a:tabLst>
                          <a:tab pos="533400" algn="l"/>
                        </a:tabLst>
                        <a:defRPr sz="1000">
                          <a:latin typeface="Arial"/>
                          <a:ea typeface="Arial"/>
                          <a:cs typeface="Arial"/>
                          <a:sym typeface="Arial"/>
                        </a:defRPr>
                      </a:pPr>
                      <a:r>
                        <a:rPr lang="en-GB" sz="1200" b="1" dirty="0"/>
                        <a:t>Target Achieved: </a:t>
                      </a:r>
                    </a:p>
                    <a:p>
                      <a:pPr algn="l">
                        <a:lnSpc>
                          <a:spcPct val="100000"/>
                        </a:lnSpc>
                        <a:tabLst>
                          <a:tab pos="533400" algn="l"/>
                        </a:tabLst>
                        <a:defRPr sz="1000">
                          <a:latin typeface="Arial"/>
                          <a:ea typeface="Arial"/>
                          <a:cs typeface="Arial"/>
                          <a:sym typeface="Arial"/>
                        </a:defRPr>
                      </a:pPr>
                      <a:endParaRPr lang="en-GB" sz="1200" b="1" dirty="0"/>
                    </a:p>
                    <a:p>
                      <a:pPr algn="l">
                        <a:lnSpc>
                          <a:spcPct val="100000"/>
                        </a:lnSpc>
                        <a:tabLst>
                          <a:tab pos="533400" algn="l"/>
                        </a:tabLst>
                        <a:defRPr sz="1000">
                          <a:latin typeface="Arial"/>
                          <a:ea typeface="Arial"/>
                          <a:cs typeface="Arial"/>
                          <a:sym typeface="Arial"/>
                        </a:defRPr>
                      </a:pPr>
                      <a:r>
                        <a:rPr lang="en-GB" sz="1200" b="0" dirty="0"/>
                        <a:t>51.3%</a:t>
                      </a:r>
                      <a:r>
                        <a:rPr lang="en-GB" sz="1200" b="0" baseline="0" dirty="0"/>
                        <a:t> of female staff at SMS level</a:t>
                      </a:r>
                      <a:endParaRPr lang="en-GB" sz="1200" b="0" dirty="0"/>
                    </a:p>
                    <a:p>
                      <a:pPr algn="l">
                        <a:lnSpc>
                          <a:spcPct val="100000"/>
                        </a:lnSpc>
                        <a:tabLst>
                          <a:tab pos="533400" algn="l"/>
                        </a:tabLst>
                        <a:defRPr sz="1000">
                          <a:latin typeface="Arial"/>
                          <a:ea typeface="Arial"/>
                          <a:cs typeface="Arial"/>
                          <a:sym typeface="Arial"/>
                        </a:defRPr>
                      </a:pPr>
                      <a:endParaRPr lang="en-GB" sz="1200" b="1" dirty="0"/>
                    </a:p>
                  </a:txBody>
                  <a:tcPr marL="8556" marR="8556" marT="8556" marB="8556" horzOverflow="overflow">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a:solidFill>
                        <a:srgbClr val="000000"/>
                      </a:solidFill>
                    </a:lnB>
                    <a:solidFill>
                      <a:srgbClr val="C3D69B"/>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a:solidFill>
                            <a:schemeClr val="tx1"/>
                          </a:solidFill>
                          <a:latin typeface="Arial" pitchFamily="34" charset="0"/>
                          <a:cs typeface="Arial" pitchFamily="34" charset="0"/>
                        </a:rPr>
                        <a:t>Exceeded 1.3%</a:t>
                      </a:r>
                      <a:endParaRPr lang="en-GB" sz="1200" dirty="0">
                        <a:solidFill>
                          <a:schemeClr val="tx1"/>
                        </a:solidFill>
                        <a:latin typeface="Arial" pitchFamily="34" charset="0"/>
                        <a:cs typeface="Arial" pitchFamily="34" charset="0"/>
                      </a:endParaRPr>
                    </a:p>
                    <a:p>
                      <a:pPr algn="l"/>
                      <a:r>
                        <a:rPr kumimoji="0" lang="en-US" sz="1200" b="0" i="0" u="none" strike="noStrike" kern="1400" cap="none" spc="0" normalizeH="0" baseline="0" noProof="0" dirty="0">
                          <a:ln>
                            <a:noFill/>
                          </a:ln>
                          <a:solidFill>
                            <a:schemeClr val="tx1"/>
                          </a:solidFill>
                          <a:effectLst/>
                          <a:uLnTx/>
                          <a:uFillTx/>
                          <a:latin typeface="Arial" panose="020B0604020202020204" pitchFamily="34" charset="0"/>
                          <a:ea typeface="Times New Roman"/>
                          <a:cs typeface="Arial" panose="020B0604020202020204" pitchFamily="34" charset="0"/>
                        </a:rPr>
                        <a:t> </a:t>
                      </a:r>
                    </a:p>
                  </a:txBody>
                  <a:tcPr marL="8556" marR="8556" marT="8556" marB="8556"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marL="0" marR="0" algn="l">
                        <a:lnSpc>
                          <a:spcPct val="150000"/>
                        </a:lnSpc>
                        <a:spcBef>
                          <a:spcPts val="0"/>
                        </a:spcBef>
                        <a:spcAft>
                          <a:spcPts val="0"/>
                        </a:spcAft>
                        <a:tabLst>
                          <a:tab pos="0" algn="l"/>
                          <a:tab pos="540385" algn="l"/>
                        </a:tabLst>
                      </a:pPr>
                      <a:r>
                        <a:rPr lang="en-US" sz="1200" b="0" kern="1400" dirty="0">
                          <a:solidFill>
                            <a:schemeClr val="tx1"/>
                          </a:solidFill>
                          <a:effectLst/>
                          <a:latin typeface="Arial" panose="020B0604020202020204" pitchFamily="34" charset="0"/>
                          <a:ea typeface="Times New Roman"/>
                          <a:cs typeface="Arial" panose="020B0604020202020204" pitchFamily="34" charset="0"/>
                        </a:rPr>
                        <a:t>N/A</a:t>
                      </a:r>
                    </a:p>
                  </a:txBody>
                  <a:tcPr marL="8556" marR="8556" marT="8556" marB="8556"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extLst>
                  <a:ext uri="{0D108BD9-81ED-4DB2-BD59-A6C34878D82A}">
                    <a16:rowId xmlns:a16="http://schemas.microsoft.com/office/drawing/2014/main" xmlns="" val="10003"/>
                  </a:ext>
                </a:extLst>
              </a:tr>
            </a:tbl>
          </a:graphicData>
        </a:graphic>
      </p:graphicFrame>
      <p:sp>
        <p:nvSpPr>
          <p:cNvPr id="6" name="Right Triangle 5"/>
          <p:cNvSpPr/>
          <p:nvPr/>
        </p:nvSpPr>
        <p:spPr>
          <a:xfrm flipH="1">
            <a:off x="8458200" y="5867400"/>
            <a:ext cx="685800" cy="990601"/>
          </a:xfrm>
          <a:prstGeom prst="rtTriangle">
            <a:avLst/>
          </a:prstGeom>
          <a:solidFill>
            <a:srgbClr val="339933"/>
          </a:solidFill>
          <a:ln w="25400" cap="flat" cmpd="sng" algn="ctr">
            <a:solidFill>
              <a:srgbClr val="3399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prstClr val="white"/>
              </a:solidFill>
              <a:effectLst/>
              <a:uLnTx/>
              <a:uFillTx/>
              <a:latin typeface="Calibri"/>
            </a:endParaRPr>
          </a:p>
        </p:txBody>
      </p:sp>
    </p:spTree>
    <p:extLst>
      <p:ext uri="{BB962C8B-B14F-4D97-AF65-F5344CB8AC3E}">
        <p14:creationId xmlns:p14="http://schemas.microsoft.com/office/powerpoint/2010/main" xmlns="" val="1274165744"/>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6" name="Picture 4" descr="Picture 4"/>
          <p:cNvPicPr>
            <a:picLocks noChangeAspect="1"/>
          </p:cNvPicPr>
          <p:nvPr/>
        </p:nvPicPr>
        <p:blipFill>
          <a:blip r:embed="rId2" cstate="print">
            <a:extLst/>
          </a:blip>
          <a:srcRect t="24292" b="22405"/>
          <a:stretch>
            <a:fillRect/>
          </a:stretch>
        </p:blipFill>
        <p:spPr>
          <a:xfrm>
            <a:off x="0" y="6210300"/>
            <a:ext cx="1752600" cy="625930"/>
          </a:xfrm>
          <a:prstGeom prst="rect">
            <a:avLst/>
          </a:prstGeom>
          <a:ln w="12700">
            <a:miter lim="400000"/>
          </a:ln>
        </p:spPr>
      </p:pic>
      <p:sp>
        <p:nvSpPr>
          <p:cNvPr id="727" name="Slide Number Placeholder 1"/>
          <p:cNvSpPr>
            <a:spLocks noGrp="1"/>
          </p:cNvSpPr>
          <p:nvPr>
            <p:ph type="sldNum" sz="quarter" idx="2"/>
          </p:nvPr>
        </p:nvSpPr>
        <p:spPr>
          <a:xfrm>
            <a:off x="8395697" y="6385024"/>
            <a:ext cx="291104" cy="307777"/>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sz="1400" b="1">
                <a:latin typeface="Arial" panose="020B0604020202020204" pitchFamily="34" charset="0"/>
                <a:cs typeface="Arial" panose="020B0604020202020204" pitchFamily="34" charset="0"/>
              </a:rPr>
              <a:pPr/>
              <a:t>39</a:t>
            </a:fld>
            <a:endParaRPr sz="1400" b="1" dirty="0">
              <a:latin typeface="Arial" panose="020B0604020202020204" pitchFamily="34" charset="0"/>
              <a:cs typeface="Arial" panose="020B0604020202020204" pitchFamily="34" charset="0"/>
            </a:endParaRPr>
          </a:p>
        </p:txBody>
      </p:sp>
      <p:sp>
        <p:nvSpPr>
          <p:cNvPr id="728" name="Title 1"/>
          <p:cNvSpPr>
            <a:spLocks noGrp="1"/>
          </p:cNvSpPr>
          <p:nvPr>
            <p:ph type="title"/>
          </p:nvPr>
        </p:nvSpPr>
        <p:spPr>
          <a:xfrm>
            <a:off x="76200" y="0"/>
            <a:ext cx="9067800" cy="800100"/>
          </a:xfrm>
          <a:prstGeom prst="rect">
            <a:avLst/>
          </a:prstGeom>
          <a:solidFill>
            <a:srgbClr val="C3D69B"/>
          </a:solidFill>
          <a:effectLst>
            <a:outerShdw blurRad="50800" dist="50800" dir="5400000" rotWithShape="0">
              <a:schemeClr val="accent6"/>
            </a:outerShdw>
          </a:effectLst>
        </p:spPr>
        <p:txBody>
          <a:bodyPr/>
          <a:lstStyle>
            <a:lvl1pPr algn="r">
              <a:defRPr sz="3600" cap="small">
                <a:latin typeface="Arial"/>
                <a:ea typeface="Arial"/>
                <a:cs typeface="Arial"/>
                <a:sym typeface="Arial"/>
              </a:defRPr>
            </a:lvl1pPr>
          </a:lstStyle>
          <a:p>
            <a:r>
              <a:rPr lang="en-ZA" dirty="0"/>
              <a:t>Performance Against APP 2017/18</a:t>
            </a:r>
          </a:p>
        </p:txBody>
      </p:sp>
      <p:graphicFrame>
        <p:nvGraphicFramePr>
          <p:cNvPr id="729" name="Content Placeholder 5"/>
          <p:cNvGraphicFramePr/>
          <p:nvPr>
            <p:extLst>
              <p:ext uri="{D42A27DB-BD31-4B8C-83A1-F6EECF244321}">
                <p14:modId xmlns:p14="http://schemas.microsoft.com/office/powerpoint/2010/main" xmlns="" val="2531578292"/>
              </p:ext>
            </p:extLst>
          </p:nvPr>
        </p:nvGraphicFramePr>
        <p:xfrm>
          <a:off x="76199" y="905162"/>
          <a:ext cx="8912817" cy="5100430"/>
        </p:xfrm>
        <a:graphic>
          <a:graphicData uri="http://schemas.openxmlformats.org/drawingml/2006/table">
            <a:tbl>
              <a:tblPr firstRow="1"/>
              <a:tblGrid>
                <a:gridCol w="311357">
                  <a:extLst>
                    <a:ext uri="{9D8B030D-6E8A-4147-A177-3AD203B41FA5}">
                      <a16:colId xmlns:a16="http://schemas.microsoft.com/office/drawing/2014/main" xmlns="" val="20000"/>
                    </a:ext>
                  </a:extLst>
                </a:gridCol>
                <a:gridCol w="1535204">
                  <a:extLst>
                    <a:ext uri="{9D8B030D-6E8A-4147-A177-3AD203B41FA5}">
                      <a16:colId xmlns:a16="http://schemas.microsoft.com/office/drawing/2014/main" xmlns="" val="20001"/>
                    </a:ext>
                  </a:extLst>
                </a:gridCol>
                <a:gridCol w="1248510">
                  <a:extLst>
                    <a:ext uri="{9D8B030D-6E8A-4147-A177-3AD203B41FA5}">
                      <a16:colId xmlns:a16="http://schemas.microsoft.com/office/drawing/2014/main" xmlns="" val="20002"/>
                    </a:ext>
                  </a:extLst>
                </a:gridCol>
                <a:gridCol w="1286119">
                  <a:extLst>
                    <a:ext uri="{9D8B030D-6E8A-4147-A177-3AD203B41FA5}">
                      <a16:colId xmlns:a16="http://schemas.microsoft.com/office/drawing/2014/main" xmlns="" val="20003"/>
                    </a:ext>
                  </a:extLst>
                </a:gridCol>
                <a:gridCol w="1626218">
                  <a:extLst>
                    <a:ext uri="{9D8B030D-6E8A-4147-A177-3AD203B41FA5}">
                      <a16:colId xmlns:a16="http://schemas.microsoft.com/office/drawing/2014/main" xmlns="" val="20004"/>
                    </a:ext>
                  </a:extLst>
                </a:gridCol>
                <a:gridCol w="1380833">
                  <a:extLst>
                    <a:ext uri="{9D8B030D-6E8A-4147-A177-3AD203B41FA5}">
                      <a16:colId xmlns:a16="http://schemas.microsoft.com/office/drawing/2014/main" xmlns="" val="20005"/>
                    </a:ext>
                  </a:extLst>
                </a:gridCol>
                <a:gridCol w="1524576">
                  <a:extLst>
                    <a:ext uri="{9D8B030D-6E8A-4147-A177-3AD203B41FA5}">
                      <a16:colId xmlns:a16="http://schemas.microsoft.com/office/drawing/2014/main" xmlns="" val="20006"/>
                    </a:ext>
                  </a:extLst>
                </a:gridCol>
              </a:tblGrid>
              <a:tr h="861192">
                <a:tc gridSpan="2">
                  <a:txBody>
                    <a:bodyPr/>
                    <a:lstStyle/>
                    <a:p>
                      <a:pPr algn="ctr">
                        <a:lnSpc>
                          <a:spcPct val="150000"/>
                        </a:lnSpc>
                        <a:tabLst>
                          <a:tab pos="533400" algn="l"/>
                        </a:tabLst>
                        <a:defRPr sz="1000">
                          <a:solidFill>
                            <a:srgbClr val="000000"/>
                          </a:solidFill>
                          <a:latin typeface="Arial"/>
                          <a:ea typeface="Arial"/>
                          <a:cs typeface="Arial"/>
                          <a:sym typeface="Arial"/>
                        </a:defRPr>
                      </a:pPr>
                      <a:r>
                        <a:rPr b="1" dirty="0"/>
                        <a:t>PERFORMANCE</a:t>
                      </a:r>
                    </a:p>
                    <a:p>
                      <a:pPr algn="ctr">
                        <a:lnSpc>
                          <a:spcPct val="150000"/>
                        </a:lnSpc>
                        <a:tabLst>
                          <a:tab pos="533400" algn="l"/>
                        </a:tabLst>
                        <a:defRPr sz="1000">
                          <a:solidFill>
                            <a:srgbClr val="000000"/>
                          </a:solidFill>
                          <a:latin typeface="Arial"/>
                          <a:ea typeface="Arial"/>
                          <a:cs typeface="Arial"/>
                          <a:sym typeface="Arial"/>
                        </a:defRPr>
                      </a:pPr>
                      <a:r>
                        <a:rPr b="1" dirty="0"/>
                        <a:t>INDICATORS / ACTIVITY</a:t>
                      </a:r>
                    </a:p>
                  </a:txBody>
                  <a:tcPr marL="8539" marR="8539" marT="8539" marB="8539"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hMerge="1">
                  <a:txBody>
                    <a:bodyPr/>
                    <a:lstStyle/>
                    <a:p>
                      <a:endParaRPr lang="en-US"/>
                    </a:p>
                  </a:txBody>
                  <a:tcPr/>
                </a:tc>
                <a:tc>
                  <a:txBody>
                    <a:bodyPr/>
                    <a:lstStyle/>
                    <a:p>
                      <a:pPr algn="ctr">
                        <a:lnSpc>
                          <a:spcPct val="150000"/>
                        </a:lnSpc>
                        <a:tabLst>
                          <a:tab pos="533400" algn="l"/>
                        </a:tabLst>
                        <a:defRPr sz="1800" b="0">
                          <a:solidFill>
                            <a:srgbClr val="000000"/>
                          </a:solidFill>
                        </a:defRPr>
                      </a:pPr>
                      <a:r>
                        <a:rPr sz="1000" b="1" dirty="0">
                          <a:latin typeface="Arial"/>
                          <a:ea typeface="Arial"/>
                          <a:cs typeface="Arial"/>
                          <a:sym typeface="Arial"/>
                        </a:rPr>
                        <a:t>ANNUAL TARGETS</a:t>
                      </a:r>
                    </a:p>
                  </a:txBody>
                  <a:tcPr marL="8539" marR="8539" marT="8539" marB="8539"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50000"/>
                        </a:lnSpc>
                        <a:tabLst>
                          <a:tab pos="533400" algn="l"/>
                        </a:tabLst>
                        <a:defRPr sz="1000">
                          <a:solidFill>
                            <a:srgbClr val="000000"/>
                          </a:solidFill>
                          <a:latin typeface="Arial"/>
                          <a:ea typeface="Arial"/>
                          <a:cs typeface="Arial"/>
                          <a:sym typeface="Arial"/>
                        </a:defRPr>
                      </a:pPr>
                      <a:r>
                        <a:rPr b="1" dirty="0"/>
                        <a:t>QUARTERLY</a:t>
                      </a:r>
                    </a:p>
                    <a:p>
                      <a:pPr algn="ctr">
                        <a:lnSpc>
                          <a:spcPct val="150000"/>
                        </a:lnSpc>
                        <a:tabLst>
                          <a:tab pos="533400" algn="l"/>
                        </a:tabLst>
                        <a:defRPr sz="1000">
                          <a:solidFill>
                            <a:srgbClr val="000000"/>
                          </a:solidFill>
                          <a:latin typeface="Arial"/>
                          <a:ea typeface="Arial"/>
                          <a:cs typeface="Arial"/>
                          <a:sym typeface="Arial"/>
                        </a:defRPr>
                      </a:pPr>
                      <a:r>
                        <a:rPr b="1" dirty="0"/>
                        <a:t>MILESTONES</a:t>
                      </a:r>
                    </a:p>
                  </a:txBody>
                  <a:tcPr marL="8539" marR="8539" marT="8539" marB="8539"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50000"/>
                        </a:lnSpc>
                        <a:tabLst>
                          <a:tab pos="533400" algn="l"/>
                        </a:tabLst>
                        <a:defRPr sz="1800" b="0">
                          <a:solidFill>
                            <a:srgbClr val="000000"/>
                          </a:solidFill>
                        </a:defRPr>
                      </a:pPr>
                      <a:r>
                        <a:rPr sz="1000" b="1" cap="small" dirty="0">
                          <a:latin typeface="Arial"/>
                          <a:ea typeface="Arial"/>
                          <a:cs typeface="Arial"/>
                          <a:sym typeface="Arial"/>
                        </a:rPr>
                        <a:t>ACTUAL QUARTERLY ACHIEVEMENT</a:t>
                      </a:r>
                    </a:p>
                  </a:txBody>
                  <a:tcPr marL="8539" marR="8539" marT="8539" marB="8539"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a:txBody>
                    <a:bodyPr/>
                    <a:lstStyle/>
                    <a:p>
                      <a:pPr algn="ctr">
                        <a:lnSpc>
                          <a:spcPct val="110000"/>
                        </a:lnSpc>
                        <a:spcBef>
                          <a:spcPts val="1000"/>
                        </a:spcBef>
                        <a:tabLst>
                          <a:tab pos="533400" algn="l"/>
                        </a:tabLst>
                        <a:defRPr sz="1000">
                          <a:solidFill>
                            <a:srgbClr val="000000"/>
                          </a:solidFill>
                          <a:latin typeface="Arial"/>
                          <a:ea typeface="Arial"/>
                          <a:cs typeface="Arial"/>
                          <a:sym typeface="Arial"/>
                        </a:defRPr>
                      </a:pPr>
                      <a:r>
                        <a:rPr b="1" dirty="0"/>
                        <a:t>YEAR-TO-DATE</a:t>
                      </a:r>
                    </a:p>
                    <a:p>
                      <a:pPr algn="ctr">
                        <a:lnSpc>
                          <a:spcPct val="150000"/>
                        </a:lnSpc>
                        <a:tabLst>
                          <a:tab pos="533400" algn="l"/>
                        </a:tabLst>
                        <a:defRPr sz="1000">
                          <a:solidFill>
                            <a:srgbClr val="000000"/>
                          </a:solidFill>
                          <a:latin typeface="Arial"/>
                          <a:ea typeface="Arial"/>
                          <a:cs typeface="Arial"/>
                          <a:sym typeface="Arial"/>
                        </a:defRPr>
                      </a:pPr>
                      <a:r>
                        <a:rPr b="1" dirty="0"/>
                        <a:t>ACHIEVEMENT</a:t>
                      </a:r>
                    </a:p>
                  </a:txBody>
                  <a:tcPr marL="8539" marR="8539" marT="8539" marB="8539"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a:txBody>
                    <a:bodyPr/>
                    <a:lstStyle/>
                    <a:p>
                      <a:pPr algn="ctr">
                        <a:lnSpc>
                          <a:spcPct val="150000"/>
                        </a:lnSpc>
                        <a:tabLst>
                          <a:tab pos="533400" algn="l"/>
                        </a:tabLst>
                        <a:defRPr sz="1000">
                          <a:solidFill>
                            <a:srgbClr val="000000"/>
                          </a:solidFill>
                          <a:latin typeface="Arial"/>
                          <a:ea typeface="Arial"/>
                          <a:cs typeface="Arial"/>
                          <a:sym typeface="Arial"/>
                        </a:defRPr>
                      </a:pPr>
                      <a:r>
                        <a:rPr b="1" dirty="0"/>
                        <a:t>REASONS</a:t>
                      </a:r>
                    </a:p>
                    <a:p>
                      <a:pPr algn="ctr">
                        <a:lnSpc>
                          <a:spcPct val="150000"/>
                        </a:lnSpc>
                        <a:tabLst>
                          <a:tab pos="533400" algn="l"/>
                        </a:tabLst>
                        <a:defRPr sz="1000">
                          <a:solidFill>
                            <a:srgbClr val="000000"/>
                          </a:solidFill>
                          <a:latin typeface="Arial"/>
                          <a:ea typeface="Arial"/>
                          <a:cs typeface="Arial"/>
                          <a:sym typeface="Arial"/>
                        </a:defRPr>
                      </a:pPr>
                      <a:r>
                        <a:rPr b="1" dirty="0"/>
                        <a:t>FOR</a:t>
                      </a:r>
                    </a:p>
                    <a:p>
                      <a:pPr algn="ctr">
                        <a:lnSpc>
                          <a:spcPct val="150000"/>
                        </a:lnSpc>
                        <a:tabLst>
                          <a:tab pos="533400" algn="l"/>
                        </a:tabLst>
                        <a:defRPr sz="1000">
                          <a:solidFill>
                            <a:srgbClr val="000000"/>
                          </a:solidFill>
                          <a:latin typeface="Arial"/>
                          <a:ea typeface="Arial"/>
                          <a:cs typeface="Arial"/>
                          <a:sym typeface="Arial"/>
                        </a:defRPr>
                      </a:pPr>
                      <a:r>
                        <a:rPr b="1" dirty="0"/>
                        <a:t>VARIANCE</a:t>
                      </a:r>
                    </a:p>
                  </a:txBody>
                  <a:tcPr marL="8539" marR="8539" marT="8539" marB="8539"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solidFill>
                      <a:schemeClr val="accent3"/>
                    </a:solidFill>
                  </a:tcPr>
                </a:tc>
                <a:extLst>
                  <a:ext uri="{0D108BD9-81ED-4DB2-BD59-A6C34878D82A}">
                    <a16:rowId xmlns:a16="http://schemas.microsoft.com/office/drawing/2014/main" xmlns="" val="10000"/>
                  </a:ext>
                </a:extLst>
              </a:tr>
              <a:tr h="1280064">
                <a:tc>
                  <a:txBody>
                    <a:bodyPr/>
                    <a:lstStyle/>
                    <a:p>
                      <a:pPr algn="l">
                        <a:lnSpc>
                          <a:spcPct val="150000"/>
                        </a:lnSpc>
                        <a:defRPr sz="1800"/>
                      </a:pPr>
                      <a:r>
                        <a:rPr lang="en-ZA" sz="1200" b="0" dirty="0">
                          <a:latin typeface="Arial"/>
                          <a:ea typeface="Arial"/>
                          <a:cs typeface="Arial"/>
                          <a:sym typeface="Arial"/>
                        </a:rPr>
                        <a:t>9</a:t>
                      </a:r>
                      <a:endParaRPr sz="1200" b="0" dirty="0">
                        <a:latin typeface="Arial"/>
                        <a:ea typeface="Arial"/>
                        <a:cs typeface="Arial"/>
                        <a:sym typeface="Arial"/>
                      </a:endParaRPr>
                    </a:p>
                  </a:txBody>
                  <a:tcPr marL="8539" marR="8539" marT="8539" marB="8539"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a:txBody>
                    <a:bodyPr/>
                    <a:lstStyle/>
                    <a:p>
                      <a:pPr algn="l">
                        <a:lnSpc>
                          <a:spcPct val="110000"/>
                        </a:lnSpc>
                        <a:spcBef>
                          <a:spcPts val="400"/>
                        </a:spcBef>
                        <a:spcAft>
                          <a:spcPts val="400"/>
                        </a:spcAft>
                      </a:pPr>
                      <a:r>
                        <a:rPr lang="en-ZA" sz="1200" b="1" cap="small" baseline="0" dirty="0">
                          <a:effectLst/>
                          <a:latin typeface="Arial" panose="020B0604020202020204" pitchFamily="34" charset="0"/>
                          <a:ea typeface="Calibri" panose="020F0502020204030204" pitchFamily="34" charset="0"/>
                          <a:cs typeface="Arial" panose="020B0604020202020204" pitchFamily="34" charset="0"/>
                        </a:rPr>
                        <a:t>Percentage of PWD employed</a:t>
                      </a:r>
                      <a:endParaRPr lang="en-ZA" sz="1200" b="1"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a:txBody>
                    <a:bodyPr/>
                    <a:lstStyle/>
                    <a:p>
                      <a:pPr algn="l">
                        <a:lnSpc>
                          <a:spcPct val="110000"/>
                        </a:lnSpc>
                        <a:spcBef>
                          <a:spcPts val="400"/>
                        </a:spcBef>
                        <a:spcAft>
                          <a:spcPts val="40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2%</a:t>
                      </a:r>
                      <a:r>
                        <a:rPr lang="en-ZA"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PWD employed</a:t>
                      </a:r>
                      <a:endParaRPr lang="en-ZA"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a:solidFill>
                        <a:srgbClr val="000000"/>
                      </a:solidFill>
                    </a:lnB>
                    <a:noFill/>
                  </a:tcPr>
                </a:tc>
                <a:tc>
                  <a:txBody>
                    <a:bodyPr/>
                    <a:lstStyle/>
                    <a:p>
                      <a:pPr algn="l">
                        <a:lnSpc>
                          <a:spcPct val="110000"/>
                        </a:lnSpc>
                        <a:spcBef>
                          <a:spcPts val="400"/>
                        </a:spcBef>
                        <a:spcAft>
                          <a:spcPts val="40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2%</a:t>
                      </a:r>
                      <a:r>
                        <a:rPr lang="en-ZA"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PWD employed</a:t>
                      </a:r>
                      <a:endParaRPr lang="en-ZA"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lnSpc>
                          <a:spcPct val="115000"/>
                        </a:lnSpc>
                        <a:defRPr sz="1000" b="1">
                          <a:latin typeface="Arial"/>
                          <a:ea typeface="Arial"/>
                          <a:cs typeface="Arial"/>
                          <a:sym typeface="Arial"/>
                        </a:defRPr>
                      </a:pPr>
                      <a:r>
                        <a:rPr lang="en-GB" sz="1200" b="1" dirty="0">
                          <a:latin typeface="Arial" panose="020B0604020202020204" pitchFamily="34" charset="0"/>
                          <a:cs typeface="Arial" panose="020B0604020202020204" pitchFamily="34" charset="0"/>
                        </a:rPr>
                        <a:t>Target Achieved: </a:t>
                      </a:r>
                    </a:p>
                    <a:p>
                      <a:pPr algn="l">
                        <a:lnSpc>
                          <a:spcPct val="115000"/>
                        </a:lnSpc>
                        <a:defRPr sz="1000" b="1">
                          <a:latin typeface="Arial"/>
                          <a:ea typeface="Arial"/>
                          <a:cs typeface="Arial"/>
                          <a:sym typeface="Arial"/>
                        </a:defRPr>
                      </a:pPr>
                      <a:endParaRPr lang="en-GB" sz="1200" b="1" dirty="0">
                        <a:latin typeface="Arial" panose="020B0604020202020204" pitchFamily="34" charset="0"/>
                        <a:cs typeface="Arial" panose="020B0604020202020204" pitchFamily="34" charset="0"/>
                      </a:endParaRPr>
                    </a:p>
                    <a:p>
                      <a:pPr algn="l">
                        <a:lnSpc>
                          <a:spcPct val="115000"/>
                        </a:lnSpc>
                        <a:defRPr sz="1000" b="1">
                          <a:latin typeface="Arial"/>
                          <a:ea typeface="Arial"/>
                          <a:cs typeface="Arial"/>
                          <a:sym typeface="Arial"/>
                        </a:defRPr>
                      </a:pPr>
                      <a:r>
                        <a:rPr lang="en-GB" sz="1200" b="0" dirty="0">
                          <a:latin typeface="Arial" panose="020B0604020202020204" pitchFamily="34" charset="0"/>
                          <a:cs typeface="Arial" panose="020B0604020202020204" pitchFamily="34" charset="0"/>
                        </a:rPr>
                        <a:t>2.8</a:t>
                      </a:r>
                      <a:r>
                        <a:rPr lang="en-GB" sz="1200" b="0" baseline="0" dirty="0">
                          <a:latin typeface="Arial" panose="020B0604020202020204" pitchFamily="34" charset="0"/>
                          <a:cs typeface="Arial" panose="020B0604020202020204" pitchFamily="34" charset="0"/>
                        </a:rPr>
                        <a:t>% PWD employed</a:t>
                      </a:r>
                      <a:r>
                        <a:rPr lang="en-GB" sz="1200" b="0" dirty="0">
                          <a:latin typeface="Arial" panose="020B0604020202020204" pitchFamily="34" charset="0"/>
                          <a:cs typeface="Arial" panose="020B0604020202020204" pitchFamily="34" charset="0"/>
                        </a:rPr>
                        <a:t> </a:t>
                      </a:r>
                    </a:p>
                    <a:p>
                      <a:pPr algn="l">
                        <a:lnSpc>
                          <a:spcPct val="115000"/>
                        </a:lnSpc>
                        <a:defRPr sz="1000" b="1">
                          <a:latin typeface="Arial"/>
                          <a:ea typeface="Arial"/>
                          <a:cs typeface="Arial"/>
                          <a:sym typeface="Arial"/>
                        </a:defRPr>
                      </a:pPr>
                      <a:endParaRPr lang="en-GB" sz="1200" b="1" dirty="0">
                        <a:latin typeface="Arial" panose="020B0604020202020204" pitchFamily="34" charset="0"/>
                        <a:cs typeface="Arial" panose="020B0604020202020204" pitchFamily="34" charset="0"/>
                      </a:endParaRPr>
                    </a:p>
                  </a:txBody>
                  <a:tcPr marL="8539" marR="8539" marT="8539" marB="8539" horzOverflow="overflow">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a:solidFill>
                        <a:srgbClr val="000000"/>
                      </a:solidFill>
                    </a:lnB>
                    <a:solidFill>
                      <a:srgbClr val="C3D69B"/>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a:solidFill>
                            <a:schemeClr val="tx1"/>
                          </a:solidFill>
                          <a:latin typeface="Arial" pitchFamily="34" charset="0"/>
                          <a:cs typeface="Arial" pitchFamily="34" charset="0"/>
                        </a:rPr>
                        <a:t>Exceeded </a:t>
                      </a:r>
                    </a:p>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a:solidFill>
                            <a:schemeClr val="tx1"/>
                          </a:solidFill>
                          <a:latin typeface="Arial" pitchFamily="34" charset="0"/>
                          <a:cs typeface="Arial" pitchFamily="34" charset="0"/>
                        </a:rPr>
                        <a:t>2.8 % </a:t>
                      </a:r>
                      <a:endParaRPr lang="en-GB" sz="1200" dirty="0">
                        <a:solidFill>
                          <a:schemeClr val="tx1"/>
                        </a:solidFill>
                        <a:latin typeface="Arial" pitchFamily="34" charset="0"/>
                        <a:cs typeface="Arial" pitchFamily="34" charset="0"/>
                      </a:endParaRPr>
                    </a:p>
                    <a:p>
                      <a:pPr algn="l">
                        <a:spcAft>
                          <a:spcPts val="0"/>
                        </a:spcAft>
                        <a:tabLst>
                          <a:tab pos="540385" algn="l"/>
                        </a:tabLst>
                      </a:pPr>
                      <a:endParaRPr lang="en-ZA" sz="1200" b="0" dirty="0">
                        <a:solidFill>
                          <a:schemeClr val="tx1"/>
                        </a:solidFill>
                        <a:effectLst/>
                        <a:latin typeface="Times New Roman" panose="02020603050405020304" pitchFamily="18" charset="0"/>
                        <a:ea typeface="Times New Roman" panose="02020603050405020304" pitchFamily="18" charset="0"/>
                      </a:endParaRPr>
                    </a:p>
                  </a:txBody>
                  <a:tcPr marL="8539" marR="8539" marT="8539" marB="8539"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0" algn="l"/>
                          <a:tab pos="540385" algn="l"/>
                        </a:tabLst>
                        <a:defRPr/>
                      </a:pPr>
                      <a:r>
                        <a:rPr lang="en-US" sz="1200" b="0" kern="1400" dirty="0">
                          <a:solidFill>
                            <a:schemeClr val="tx1"/>
                          </a:solidFill>
                          <a:effectLst/>
                          <a:latin typeface="Arial" panose="020B0604020202020204" pitchFamily="34" charset="0"/>
                          <a:ea typeface="Times New Roman"/>
                          <a:cs typeface="Arial" panose="020B0604020202020204" pitchFamily="34" charset="0"/>
                        </a:rPr>
                        <a:t>Maintained</a:t>
                      </a:r>
                      <a:r>
                        <a:rPr lang="en-US" sz="1200" b="0" kern="1400" baseline="0" dirty="0">
                          <a:solidFill>
                            <a:schemeClr val="tx1"/>
                          </a:solidFill>
                          <a:effectLst/>
                          <a:latin typeface="Arial" panose="020B0604020202020204" pitchFamily="34" charset="0"/>
                          <a:ea typeface="Times New Roman"/>
                          <a:cs typeface="Arial" panose="020B0604020202020204" pitchFamily="34" charset="0"/>
                        </a:rPr>
                        <a:t> over the quarter</a:t>
                      </a:r>
                      <a:endParaRPr lang="en-US" sz="1200" b="0" kern="1400" dirty="0">
                        <a:solidFill>
                          <a:schemeClr val="tx1"/>
                        </a:solidFill>
                        <a:effectLst/>
                        <a:latin typeface="Arial" panose="020B0604020202020204" pitchFamily="34" charset="0"/>
                        <a:ea typeface="Times New Roman"/>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tab pos="0" algn="l"/>
                          <a:tab pos="540385" algn="l"/>
                        </a:tabLst>
                        <a:defRPr/>
                      </a:pPr>
                      <a:endParaRPr kumimoji="0" lang="en-US" sz="1200" b="0" i="0" u="none" strike="noStrike" kern="14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endParaRPr>
                    </a:p>
                  </a:txBody>
                  <a:tcPr marL="8539" marR="8539" marT="8539" marB="8539"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extLst>
                  <a:ext uri="{0D108BD9-81ED-4DB2-BD59-A6C34878D82A}">
                    <a16:rowId xmlns:a16="http://schemas.microsoft.com/office/drawing/2014/main" xmlns="" val="10001"/>
                  </a:ext>
                </a:extLst>
              </a:tr>
              <a:tr h="1117101">
                <a:tc>
                  <a:txBody>
                    <a:bodyPr/>
                    <a:lstStyle/>
                    <a:p>
                      <a:pPr algn="l">
                        <a:lnSpc>
                          <a:spcPct val="150000"/>
                        </a:lnSpc>
                        <a:defRPr sz="1800"/>
                      </a:pPr>
                      <a:r>
                        <a:rPr sz="1200" b="0" dirty="0">
                          <a:latin typeface="Arial"/>
                          <a:ea typeface="Arial"/>
                          <a:cs typeface="Arial"/>
                          <a:sym typeface="Arial"/>
                        </a:rPr>
                        <a:t>1</a:t>
                      </a:r>
                      <a:r>
                        <a:rPr lang="en-ZA" sz="1200" b="0" dirty="0">
                          <a:latin typeface="Arial"/>
                          <a:ea typeface="Arial"/>
                          <a:cs typeface="Arial"/>
                          <a:sym typeface="Arial"/>
                        </a:rPr>
                        <a:t>0</a:t>
                      </a:r>
                      <a:endParaRPr sz="1200" b="0" dirty="0">
                        <a:latin typeface="Arial"/>
                        <a:ea typeface="Arial"/>
                        <a:cs typeface="Arial"/>
                        <a:sym typeface="Arial"/>
                      </a:endParaRPr>
                    </a:p>
                  </a:txBody>
                  <a:tcPr marL="8539" marR="8539" marT="8539" marB="8539"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a:txBody>
                    <a:bodyPr/>
                    <a:lstStyle/>
                    <a:p>
                      <a:pPr algn="l">
                        <a:lnSpc>
                          <a:spcPct val="110000"/>
                        </a:lnSpc>
                        <a:spcBef>
                          <a:spcPts val="400"/>
                        </a:spcBef>
                        <a:spcAft>
                          <a:spcPts val="400"/>
                        </a:spcAft>
                      </a:pPr>
                      <a:r>
                        <a:rPr lang="en-ZA" sz="1200" b="1" cap="small" baseline="0" dirty="0">
                          <a:effectLst/>
                          <a:latin typeface="Arial" panose="020B0604020202020204" pitchFamily="34" charset="0"/>
                          <a:ea typeface="Calibri" panose="020F0502020204030204" pitchFamily="34" charset="0"/>
                          <a:cs typeface="Arial" panose="020B0604020202020204" pitchFamily="34" charset="0"/>
                        </a:rPr>
                        <a:t>% Vacancy Rate in funded posts</a:t>
                      </a:r>
                      <a:endParaRPr lang="en-ZA" sz="1200" b="1"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a:txBody>
                    <a:bodyPr/>
                    <a:lstStyle/>
                    <a:p>
                      <a:pPr algn="l">
                        <a:lnSpc>
                          <a:spcPct val="110000"/>
                        </a:lnSpc>
                        <a:spcBef>
                          <a:spcPts val="400"/>
                        </a:spcBef>
                        <a:spcAft>
                          <a:spcPts val="40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&lt;10% Vacancy Rate in funded posts</a:t>
                      </a:r>
                      <a:endParaRPr lang="en-ZA"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a:solidFill>
                        <a:srgbClr val="000000"/>
                      </a:solidFill>
                    </a:lnB>
                    <a:noFill/>
                  </a:tcPr>
                </a:tc>
                <a:tc>
                  <a:txBody>
                    <a:bodyPr/>
                    <a:lstStyle/>
                    <a:p>
                      <a:pPr algn="l">
                        <a:lnSpc>
                          <a:spcPct val="110000"/>
                        </a:lnSpc>
                        <a:spcBef>
                          <a:spcPts val="400"/>
                        </a:spcBef>
                        <a:spcAft>
                          <a:spcPts val="40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&lt;10% Vacancy Rate in funded posts</a:t>
                      </a:r>
                      <a:endParaRPr lang="en-ZA"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lnSpc>
                          <a:spcPct val="115000"/>
                        </a:lnSpc>
                        <a:defRPr sz="1800"/>
                      </a:pPr>
                      <a:r>
                        <a:rPr lang="en-ZA" sz="1200" b="1" dirty="0">
                          <a:latin typeface="Arial" panose="020B0604020202020204" pitchFamily="34" charset="0"/>
                          <a:ea typeface="Arial"/>
                          <a:cs typeface="Arial" panose="020B0604020202020204" pitchFamily="34" charset="0"/>
                          <a:sym typeface="Arial"/>
                        </a:rPr>
                        <a:t>Target not Achieved:</a:t>
                      </a:r>
                    </a:p>
                    <a:p>
                      <a:pPr algn="l">
                        <a:lnSpc>
                          <a:spcPct val="115000"/>
                        </a:lnSpc>
                        <a:defRPr sz="1800"/>
                      </a:pPr>
                      <a:endParaRPr lang="en-ZA" sz="1200" b="1" dirty="0">
                        <a:solidFill>
                          <a:schemeClr val="tx1"/>
                        </a:solidFill>
                        <a:latin typeface="Arial" pitchFamily="34" charset="0"/>
                        <a:cs typeface="Arial" pitchFamily="34" charset="0"/>
                        <a:sym typeface="Arial"/>
                      </a:endParaRPr>
                    </a:p>
                    <a:p>
                      <a:pPr algn="l">
                        <a:lnSpc>
                          <a:spcPct val="115000"/>
                        </a:lnSpc>
                        <a:defRPr sz="1800"/>
                      </a:pPr>
                      <a:r>
                        <a:rPr lang="en-GB" sz="1200" dirty="0">
                          <a:solidFill>
                            <a:srgbClr val="000000"/>
                          </a:solidFill>
                          <a:effectLst/>
                          <a:latin typeface="Arial" panose="020B0604020202020204" pitchFamily="34" charset="0"/>
                          <a:ea typeface="Arial Unicode MS" panose="020B0604020202020204" pitchFamily="34" charset="-128"/>
                        </a:rPr>
                        <a:t>11.9% Vacancy rate achieved</a:t>
                      </a:r>
                      <a:endParaRPr lang="en-ZA" sz="1200" b="1" dirty="0">
                        <a:solidFill>
                          <a:schemeClr val="tx1"/>
                        </a:solidFill>
                        <a:latin typeface="Arial" pitchFamily="34" charset="0"/>
                        <a:cs typeface="Arial" pitchFamily="34" charset="0"/>
                      </a:endParaRPr>
                    </a:p>
                    <a:p>
                      <a:pPr algn="l">
                        <a:lnSpc>
                          <a:spcPct val="115000"/>
                        </a:lnSpc>
                        <a:defRPr sz="1000" b="1">
                          <a:latin typeface="Arial"/>
                          <a:ea typeface="Arial"/>
                          <a:cs typeface="Arial"/>
                          <a:sym typeface="Arial"/>
                        </a:defRPr>
                      </a:pPr>
                      <a:endParaRPr lang="en-GB" sz="1200" b="1" dirty="0">
                        <a:latin typeface="Arial" panose="020B0604020202020204" pitchFamily="34" charset="0"/>
                        <a:cs typeface="Arial" panose="020B0604020202020204" pitchFamily="34" charset="0"/>
                      </a:endParaRPr>
                    </a:p>
                  </a:txBody>
                  <a:tcPr marL="8539" marR="8539" marT="8539" marB="8539" horzOverflow="overflow">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a:solidFill>
                        <a:srgbClr val="000000"/>
                      </a:solidFill>
                    </a:lnB>
                    <a:solidFill>
                      <a:srgbClr val="FF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0" algn="l"/>
                          <a:tab pos="540385" algn="l"/>
                        </a:tabLst>
                        <a:defRPr/>
                      </a:pPr>
                      <a:r>
                        <a:rPr lang="en-ZA" sz="1200" dirty="0">
                          <a:solidFill>
                            <a:schemeClr val="tx1"/>
                          </a:solidFill>
                          <a:latin typeface="Arial" pitchFamily="34" charset="0"/>
                          <a:cs typeface="Arial" pitchFamily="34" charset="0"/>
                        </a:rPr>
                        <a:t>11,9%</a:t>
                      </a:r>
                      <a:endParaRPr lang="en-GB" sz="1200" dirty="0">
                        <a:solidFill>
                          <a:schemeClr val="tx1"/>
                        </a:solidFill>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tab pos="0" algn="l"/>
                          <a:tab pos="540385" algn="l"/>
                        </a:tabLst>
                        <a:defRPr/>
                      </a:pPr>
                      <a:endParaRPr kumimoji="0" lang="en-GB" sz="1200" b="0" i="0" u="none" strike="noStrike" kern="14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endParaRPr>
                    </a:p>
                  </a:txBody>
                  <a:tcPr marL="8539" marR="8539" marT="8539" marB="8539"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0" algn="l"/>
                          <a:tab pos="540385" algn="l"/>
                        </a:tabLst>
                        <a:defRPr/>
                      </a:pPr>
                      <a:r>
                        <a:rPr lang="en-ZA" sz="1200" dirty="0">
                          <a:solidFill>
                            <a:srgbClr val="000000"/>
                          </a:solidFill>
                          <a:effectLst/>
                          <a:latin typeface="Arial" panose="020B0604020202020204" pitchFamily="34" charset="0"/>
                          <a:ea typeface="Calibri" panose="020F0502020204030204" pitchFamily="34" charset="0"/>
                        </a:rPr>
                        <a:t>Vacancy rate increased from 9.8% in quarter 2 and 3 to 11.9% due to the creation of 3 posts and 1 resignation.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txBody>
                  <a:tcPr marL="8539" marR="8539" marT="8539" marB="8539"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extLst>
                  <a:ext uri="{0D108BD9-81ED-4DB2-BD59-A6C34878D82A}">
                    <a16:rowId xmlns:a16="http://schemas.microsoft.com/office/drawing/2014/main" xmlns="" val="10002"/>
                  </a:ext>
                </a:extLst>
              </a:tr>
              <a:tr h="961290">
                <a:tc rowSpan="2">
                  <a:txBody>
                    <a:bodyPr/>
                    <a:lstStyle/>
                    <a:p>
                      <a:pPr algn="l">
                        <a:lnSpc>
                          <a:spcPct val="150000"/>
                        </a:lnSpc>
                        <a:defRPr sz="1800"/>
                      </a:pPr>
                      <a:r>
                        <a:rPr sz="1200" b="0" dirty="0">
                          <a:latin typeface="Arial"/>
                          <a:ea typeface="Arial"/>
                          <a:cs typeface="Arial"/>
                          <a:sym typeface="Arial"/>
                        </a:rPr>
                        <a:t>1</a:t>
                      </a:r>
                      <a:r>
                        <a:rPr lang="en-ZA" sz="1200" b="0" dirty="0">
                          <a:latin typeface="Arial"/>
                          <a:ea typeface="Arial"/>
                          <a:cs typeface="Arial"/>
                          <a:sym typeface="Arial"/>
                        </a:rPr>
                        <a:t>1</a:t>
                      </a:r>
                      <a:endParaRPr sz="1200" b="0" dirty="0">
                        <a:latin typeface="Arial"/>
                        <a:ea typeface="Arial"/>
                        <a:cs typeface="Arial"/>
                        <a:sym typeface="Arial"/>
                      </a:endParaRPr>
                    </a:p>
                  </a:txBody>
                  <a:tcPr marL="8539" marR="8539" marT="8539" marB="8539"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rowSpan="2">
                  <a:txBody>
                    <a:bodyPr/>
                    <a:lstStyle/>
                    <a:p>
                      <a:pPr algn="l">
                        <a:lnSpc>
                          <a:spcPct val="110000"/>
                        </a:lnSpc>
                        <a:spcBef>
                          <a:spcPts val="400"/>
                        </a:spcBef>
                        <a:spcAft>
                          <a:spcPts val="400"/>
                        </a:spcAft>
                      </a:pPr>
                      <a:r>
                        <a:rPr lang="en-ZA" sz="1200" b="1" cap="small" baseline="0" dirty="0">
                          <a:effectLst/>
                          <a:latin typeface="Arial" panose="020B0604020202020204" pitchFamily="34" charset="0"/>
                          <a:ea typeface="Calibri" panose="020F0502020204030204" pitchFamily="34" charset="0"/>
                          <a:cs typeface="Arial" panose="020B0604020202020204" pitchFamily="34" charset="0"/>
                        </a:rPr>
                        <a:t>Improvement in Employee Satisfaction Index rating </a:t>
                      </a:r>
                      <a:endParaRPr lang="en-ZA" sz="1200" b="1"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marL="0" marR="0" indent="0" algn="l" defTabSz="914400" rtl="0" latinLnBrk="0">
                        <a:lnSpc>
                          <a:spcPct val="110000"/>
                        </a:lnSpc>
                        <a:spcBef>
                          <a:spcPts val="400"/>
                        </a:spcBef>
                        <a:spcAft>
                          <a:spcPts val="400"/>
                        </a:spcAft>
                        <a:buClrTx/>
                        <a:buSzTx/>
                        <a:buFontTx/>
                        <a:buNone/>
                        <a:tabLst/>
                      </a:pPr>
                      <a:r>
                        <a:rPr lang="en-ZA" sz="1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Employee Satisfaction Survey conducted</a:t>
                      </a:r>
                    </a:p>
                  </a:txBody>
                  <a:tcPr marL="68580" marR="68580" marT="0" marB="0">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noFill/>
                  </a:tcPr>
                </a:tc>
                <a:tc rowSpan="2">
                  <a:txBody>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lang="en-ZA" sz="1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Improvement Plan developed and approved for implementation</a:t>
                      </a:r>
                      <a:endParaRPr lang="en-US" sz="1200" b="0" i="0" u="none" strike="noStrike" cap="none" spc="0" baseline="0" noProof="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endParaRPr>
                    </a:p>
                  </a:txBody>
                  <a:tcPr marL="68580" marR="68580" marT="0" marB="0">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noFill/>
                  </a:tcPr>
                </a:tc>
                <a:tc rowSpan="2">
                  <a:txBody>
                    <a:bodyPr/>
                    <a:lstStyle/>
                    <a:p>
                      <a:pPr marL="0" marR="0" indent="0" algn="l" defTabSz="914400" rtl="0" latinLnBrk="0">
                        <a:lnSpc>
                          <a:spcPct val="110000"/>
                        </a:lnSpc>
                        <a:spcBef>
                          <a:spcPts val="400"/>
                        </a:spcBef>
                        <a:spcAft>
                          <a:spcPts val="400"/>
                        </a:spcAft>
                        <a:buClrTx/>
                        <a:buSzTx/>
                        <a:buFontTx/>
                        <a:buNone/>
                        <a:tabLst/>
                      </a:pPr>
                      <a:r>
                        <a:rPr lang="en-ZA" sz="1200" b="1"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Partially achieved:</a:t>
                      </a:r>
                    </a:p>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ZA" sz="12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Improvement Plan developed and approved for implementation</a:t>
                      </a:r>
                      <a:endPar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endParaRPr>
                    </a:p>
                    <a:p>
                      <a:pPr marL="0" marR="0" indent="0" algn="l" defTabSz="914400" rtl="0" latinLnBrk="0">
                        <a:lnSpc>
                          <a:spcPct val="110000"/>
                        </a:lnSpc>
                        <a:spcBef>
                          <a:spcPts val="400"/>
                        </a:spcBef>
                        <a:spcAft>
                          <a:spcPts val="400"/>
                        </a:spcAft>
                        <a:buClrTx/>
                        <a:buSzTx/>
                        <a:buFontTx/>
                        <a:buNone/>
                        <a:tabLst/>
                      </a:pPr>
                      <a:endParaRPr lang="en-ZA" sz="1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endParaRPr>
                    </a:p>
                  </a:txBody>
                  <a:tcPr marL="8539" marR="8539" marT="8539" marB="8539" horzOverflow="overflow">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lumMod val="60000"/>
                        <a:lumOff val="40000"/>
                      </a:schemeClr>
                    </a:solidFill>
                  </a:tcPr>
                </a:tc>
                <a:tc rowSpan="2">
                  <a:txBody>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lang="en-ZA" sz="1200" dirty="0">
                          <a:solidFill>
                            <a:srgbClr val="000000"/>
                          </a:solidFill>
                          <a:effectLst/>
                          <a:latin typeface="Arial" panose="020B0604020202020204" pitchFamily="34" charset="0"/>
                          <a:ea typeface="Arial Unicode MS" panose="020B0604020202020204" pitchFamily="34" charset="-128"/>
                        </a:rPr>
                        <a:t>Survey conducted and report concluded. </a:t>
                      </a:r>
                      <a:endParaRPr lang="en-US" sz="1200" b="0" i="0" u="none" strike="noStrike" cap="none" spc="0" baseline="0" noProof="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endParaRPr>
                    </a:p>
                  </a:txBody>
                  <a:tcPr marL="8539" marR="8539" marT="8539" marB="8539"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noFill/>
                  </a:tcPr>
                </a:tc>
                <a:tc rowSpan="2">
                  <a:txBody>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lang="en-GB" sz="1200" b="0" i="0" u="none" strike="noStrike" cap="none" spc="0" baseline="0" noProof="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N/A</a:t>
                      </a:r>
                    </a:p>
                  </a:txBody>
                  <a:tcPr marL="8539" marR="8539" marT="8539" marB="8539"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3"/>
                  </a:ext>
                </a:extLst>
              </a:tr>
              <a:tr h="880783">
                <a:tc vMerge="1">
                  <a:txBody>
                    <a:bodyPr/>
                    <a:lstStyle/>
                    <a:p>
                      <a:endParaRPr lang="en-ZA"/>
                    </a:p>
                  </a:txBody>
                  <a:tcPr/>
                </a:tc>
                <a:tc vMerge="1">
                  <a:txBody>
                    <a:bodyPr/>
                    <a:lstStyle/>
                    <a:p>
                      <a:endParaRPr lang="en-ZA"/>
                    </a:p>
                  </a:txBody>
                  <a:tcPr/>
                </a:tc>
                <a:tc>
                  <a:txBody>
                    <a:bodyPr/>
                    <a:lstStyle/>
                    <a:p>
                      <a:pPr marL="0" marR="0" indent="0" algn="l" defTabSz="914400" rtl="0" latinLnBrk="0">
                        <a:lnSpc>
                          <a:spcPct val="110000"/>
                        </a:lnSpc>
                        <a:spcBef>
                          <a:spcPts val="400"/>
                        </a:spcBef>
                        <a:spcAft>
                          <a:spcPts val="400"/>
                        </a:spcAft>
                        <a:buClrTx/>
                        <a:buSzTx/>
                        <a:buFontTx/>
                        <a:buNone/>
                        <a:tabLst/>
                      </a:pPr>
                      <a:r>
                        <a:rPr lang="en-ZA" sz="1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Improvement Plan developed</a:t>
                      </a:r>
                    </a:p>
                    <a:p>
                      <a:pPr marL="0" marR="0" indent="0" algn="l" defTabSz="914400" rtl="0" latinLnBrk="0">
                        <a:lnSpc>
                          <a:spcPct val="110000"/>
                        </a:lnSpc>
                        <a:spcBef>
                          <a:spcPts val="400"/>
                        </a:spcBef>
                        <a:spcAft>
                          <a:spcPts val="400"/>
                        </a:spcAft>
                        <a:buClrTx/>
                        <a:buSzTx/>
                        <a:buFontTx/>
                        <a:buNone/>
                        <a:tabLst/>
                      </a:pPr>
                      <a:endParaRPr lang="en-ZA" sz="1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10004"/>
                  </a:ext>
                </a:extLst>
              </a:tr>
            </a:tbl>
          </a:graphicData>
        </a:graphic>
      </p:graphicFrame>
      <p:sp>
        <p:nvSpPr>
          <p:cNvPr id="6" name="Right Triangle 5"/>
          <p:cNvSpPr/>
          <p:nvPr/>
        </p:nvSpPr>
        <p:spPr>
          <a:xfrm flipH="1">
            <a:off x="8458200" y="5867400"/>
            <a:ext cx="685800" cy="990601"/>
          </a:xfrm>
          <a:prstGeom prst="rtTriangle">
            <a:avLst/>
          </a:prstGeom>
          <a:solidFill>
            <a:srgbClr val="339933"/>
          </a:solidFill>
          <a:ln w="25400" cap="flat" cmpd="sng" algn="ctr">
            <a:solidFill>
              <a:srgbClr val="3399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prstClr val="white"/>
              </a:solidFill>
              <a:effectLst/>
              <a:uLnTx/>
              <a:uFillTx/>
              <a:latin typeface="Calibri"/>
            </a:endParaRPr>
          </a:p>
        </p:txBody>
      </p:sp>
    </p:spTree>
    <p:extLst>
      <p:ext uri="{BB962C8B-B14F-4D97-AF65-F5344CB8AC3E}">
        <p14:creationId xmlns:p14="http://schemas.microsoft.com/office/powerpoint/2010/main" xmlns="" val="344905138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 name="Content Placeholder 18"/>
          <p:cNvSpPr>
            <a:spLocks noGrp="1"/>
          </p:cNvSpPr>
          <p:nvPr>
            <p:ph type="body" idx="1"/>
          </p:nvPr>
        </p:nvSpPr>
        <p:spPr>
          <a:xfrm>
            <a:off x="179512" y="1068570"/>
            <a:ext cx="8866517" cy="5027430"/>
          </a:xfrm>
          <a:prstGeom prst="rect">
            <a:avLst/>
          </a:prstGeom>
        </p:spPr>
        <p:txBody>
          <a:bodyPr>
            <a:noAutofit/>
          </a:bodyPr>
          <a:lstStyle/>
          <a:p>
            <a:pPr marL="0" indent="0" algn="just" defTabSz="832104">
              <a:spcBef>
                <a:spcPts val="300"/>
              </a:spcBef>
              <a:buNone/>
              <a:defRPr sz="1638">
                <a:latin typeface="Arial"/>
                <a:ea typeface="Arial"/>
                <a:cs typeface="Arial"/>
                <a:sym typeface="Arial"/>
              </a:defRPr>
            </a:pPr>
            <a:r>
              <a:rPr lang="en-GB" sz="1800" b="1" dirty="0"/>
              <a:t>1.1. </a:t>
            </a:r>
            <a:r>
              <a:rPr sz="1800" dirty="0"/>
              <a:t>The Report represents an overview of the activities of the department in line with the Public Finance Management Act 1 of 1999, Treasury Regulations</a:t>
            </a:r>
            <a:r>
              <a:rPr lang="en-GB" sz="1800" dirty="0"/>
              <a:t> 5.3 and 30.3</a:t>
            </a:r>
            <a:r>
              <a:rPr sz="1800" dirty="0"/>
              <a:t> and the Framework for</a:t>
            </a:r>
            <a:r>
              <a:rPr lang="en-GB" sz="1800" dirty="0"/>
              <a:t> Strategic Plans and Annual Performance Plans.</a:t>
            </a:r>
          </a:p>
          <a:p>
            <a:pPr marL="0" indent="0" algn="just" defTabSz="832104">
              <a:spcBef>
                <a:spcPts val="300"/>
              </a:spcBef>
              <a:buNone/>
              <a:defRPr sz="1638">
                <a:latin typeface="Arial"/>
                <a:ea typeface="Arial"/>
                <a:cs typeface="Arial"/>
                <a:sym typeface="Arial"/>
              </a:defRPr>
            </a:pPr>
            <a:endParaRPr lang="en-GB" sz="1800" dirty="0"/>
          </a:p>
          <a:p>
            <a:pPr marL="0" indent="0" algn="just" defTabSz="832104">
              <a:spcBef>
                <a:spcPts val="300"/>
              </a:spcBef>
              <a:buNone/>
              <a:defRPr sz="1638">
                <a:latin typeface="Arial"/>
                <a:ea typeface="Arial"/>
                <a:cs typeface="Arial"/>
                <a:sym typeface="Arial"/>
              </a:defRPr>
            </a:pPr>
            <a:r>
              <a:rPr lang="en-GB" sz="1800" b="1" dirty="0"/>
              <a:t>1.2 </a:t>
            </a:r>
            <a:r>
              <a:rPr sz="1800" b="1" dirty="0"/>
              <a:t>The</a:t>
            </a:r>
            <a:r>
              <a:rPr lang="en-GB" sz="1800" b="1" dirty="0"/>
              <a:t> Performance</a:t>
            </a:r>
            <a:r>
              <a:rPr sz="1800" b="1" dirty="0"/>
              <a:t> Report reflects</a:t>
            </a:r>
          </a:p>
          <a:p>
            <a:pPr marL="416052" lvl="1" indent="0" algn="just" defTabSz="832104">
              <a:spcBef>
                <a:spcPts val="300"/>
              </a:spcBef>
              <a:buNone/>
              <a:defRPr sz="1638">
                <a:latin typeface="Arial"/>
                <a:ea typeface="Arial"/>
                <a:cs typeface="Arial"/>
                <a:sym typeface="Arial"/>
              </a:defRPr>
            </a:pPr>
            <a:r>
              <a:rPr lang="en-GB" sz="1800" dirty="0"/>
              <a:t>1.2.1 P</a:t>
            </a:r>
            <a:r>
              <a:rPr sz="1800" dirty="0" err="1"/>
              <a:t>rogress</a:t>
            </a:r>
            <a:r>
              <a:rPr sz="1800" dirty="0"/>
              <a:t> made on the implementation of performance indicators and targets set in respect of Quarter </a:t>
            </a:r>
            <a:r>
              <a:rPr lang="en-ZA" sz="1800" dirty="0"/>
              <a:t>Four</a:t>
            </a:r>
            <a:r>
              <a:rPr sz="1800" dirty="0"/>
              <a:t> (Q</a:t>
            </a:r>
            <a:r>
              <a:rPr lang="en-ZA" sz="1800" dirty="0"/>
              <a:t>4</a:t>
            </a:r>
            <a:r>
              <a:rPr sz="1800" dirty="0"/>
              <a:t>) in the 2017</a:t>
            </a:r>
            <a:r>
              <a:rPr lang="en-GB" sz="1800" dirty="0"/>
              <a:t>/18</a:t>
            </a:r>
            <a:r>
              <a:rPr sz="1800" dirty="0"/>
              <a:t> Annual Performance Plan (APP);</a:t>
            </a:r>
            <a:endParaRPr lang="en-GB" sz="1800" dirty="0"/>
          </a:p>
          <a:p>
            <a:pPr marL="416052" lvl="1" indent="0" algn="just" defTabSz="832104">
              <a:spcBef>
                <a:spcPts val="300"/>
              </a:spcBef>
              <a:buNone/>
              <a:defRPr sz="1638">
                <a:latin typeface="Arial"/>
                <a:ea typeface="Arial"/>
                <a:cs typeface="Arial"/>
                <a:sym typeface="Arial"/>
              </a:defRPr>
            </a:pPr>
            <a:r>
              <a:rPr lang="en-GB" sz="1800" dirty="0"/>
              <a:t>1.2.2 Variances and reasons for variance;</a:t>
            </a:r>
          </a:p>
          <a:p>
            <a:pPr marL="416052" lvl="1" indent="0" algn="just" defTabSz="832104">
              <a:spcBef>
                <a:spcPts val="300"/>
              </a:spcBef>
              <a:buNone/>
              <a:defRPr sz="1638">
                <a:latin typeface="Arial"/>
                <a:ea typeface="Arial"/>
                <a:cs typeface="Arial"/>
                <a:sym typeface="Arial"/>
              </a:defRPr>
            </a:pPr>
            <a:endParaRPr lang="en-GB" sz="1800" dirty="0"/>
          </a:p>
          <a:p>
            <a:pPr marL="416052" lvl="1" indent="0" algn="just" defTabSz="832104">
              <a:spcBef>
                <a:spcPts val="300"/>
              </a:spcBef>
              <a:buNone/>
              <a:defRPr sz="1638">
                <a:latin typeface="Arial"/>
                <a:ea typeface="Arial"/>
                <a:cs typeface="Arial"/>
                <a:sym typeface="Arial"/>
              </a:defRPr>
            </a:pPr>
            <a:r>
              <a:rPr lang="en-GB" sz="1800" dirty="0"/>
              <a:t>1.2.3 Key challenges faced by the department in implementing the mandate; and</a:t>
            </a:r>
          </a:p>
          <a:p>
            <a:pPr marL="416052" lvl="1" indent="0" algn="just" defTabSz="832104">
              <a:spcBef>
                <a:spcPts val="300"/>
              </a:spcBef>
              <a:buNone/>
              <a:defRPr sz="1638">
                <a:latin typeface="Arial"/>
                <a:ea typeface="Arial"/>
                <a:cs typeface="Arial"/>
                <a:sym typeface="Arial"/>
              </a:defRPr>
            </a:pPr>
            <a:endParaRPr lang="en-GB" sz="1800" dirty="0"/>
          </a:p>
          <a:p>
            <a:pPr marL="416052" lvl="1" indent="0" algn="just" defTabSz="832104">
              <a:spcBef>
                <a:spcPts val="300"/>
              </a:spcBef>
              <a:buNone/>
              <a:defRPr sz="1638">
                <a:latin typeface="Arial"/>
                <a:ea typeface="Arial"/>
                <a:cs typeface="Arial"/>
                <a:sym typeface="Arial"/>
              </a:defRPr>
            </a:pPr>
            <a:r>
              <a:rPr lang="en-GB" sz="1800" dirty="0"/>
              <a:t>1.2.4 Planned actions to mitigate implementation challenges.</a:t>
            </a:r>
          </a:p>
          <a:p>
            <a:pPr marL="416052" lvl="1" indent="0" algn="just" defTabSz="832104">
              <a:spcBef>
                <a:spcPts val="300"/>
              </a:spcBef>
              <a:buNone/>
              <a:defRPr sz="1638">
                <a:latin typeface="Arial"/>
                <a:ea typeface="Arial"/>
                <a:cs typeface="Arial"/>
                <a:sym typeface="Arial"/>
              </a:defRPr>
            </a:pPr>
            <a:endParaRPr lang="en-GB" sz="2000" dirty="0"/>
          </a:p>
          <a:p>
            <a:pPr marL="0" indent="0" algn="just" defTabSz="832104">
              <a:spcBef>
                <a:spcPts val="300"/>
              </a:spcBef>
              <a:buSzTx/>
              <a:buNone/>
              <a:defRPr sz="1638">
                <a:latin typeface="Arial"/>
                <a:ea typeface="Arial"/>
                <a:cs typeface="Arial"/>
                <a:sym typeface="Arial"/>
              </a:defRPr>
            </a:pPr>
            <a:r>
              <a:rPr sz="2000" dirty="0"/>
              <a:t> </a:t>
            </a:r>
          </a:p>
        </p:txBody>
      </p:sp>
      <p:sp>
        <p:nvSpPr>
          <p:cNvPr id="642" name="Slide Number Placeholder 2"/>
          <p:cNvSpPr>
            <a:spLocks noGrp="1"/>
          </p:cNvSpPr>
          <p:nvPr>
            <p:ph type="sldNum" sz="quarter" idx="4294967295"/>
          </p:nvPr>
        </p:nvSpPr>
        <p:spPr>
          <a:xfrm>
            <a:off x="8421806" y="6362700"/>
            <a:ext cx="184061" cy="26924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sz="1400" b="1">
                <a:latin typeface="Arial" panose="020B0604020202020204" pitchFamily="34" charset="0"/>
                <a:cs typeface="Arial" panose="020B0604020202020204" pitchFamily="34" charset="0"/>
              </a:rPr>
              <a:pPr/>
              <a:t>4</a:t>
            </a:fld>
            <a:endParaRPr sz="1400" b="1" dirty="0">
              <a:latin typeface="Arial" panose="020B0604020202020204" pitchFamily="34" charset="0"/>
              <a:cs typeface="Arial" panose="020B0604020202020204" pitchFamily="34" charset="0"/>
            </a:endParaRPr>
          </a:p>
        </p:txBody>
      </p:sp>
      <p:pic>
        <p:nvPicPr>
          <p:cNvPr id="643" name="Picture 6" descr="Picture 6"/>
          <p:cNvPicPr>
            <a:picLocks noChangeAspect="1"/>
          </p:cNvPicPr>
          <p:nvPr/>
        </p:nvPicPr>
        <p:blipFill>
          <a:blip r:embed="rId3" cstate="print">
            <a:extLst/>
          </a:blip>
          <a:srcRect t="24292" b="22405"/>
          <a:stretch>
            <a:fillRect/>
          </a:stretch>
        </p:blipFill>
        <p:spPr>
          <a:xfrm>
            <a:off x="179511" y="6096000"/>
            <a:ext cx="1420689" cy="570325"/>
          </a:xfrm>
          <a:prstGeom prst="rect">
            <a:avLst/>
          </a:prstGeom>
          <a:ln w="12700">
            <a:miter lim="400000"/>
          </a:ln>
        </p:spPr>
      </p:pic>
      <p:sp>
        <p:nvSpPr>
          <p:cNvPr id="644" name="Title 1"/>
          <p:cNvSpPr>
            <a:spLocks noGrp="1"/>
          </p:cNvSpPr>
          <p:nvPr>
            <p:ph type="title"/>
          </p:nvPr>
        </p:nvSpPr>
        <p:spPr>
          <a:xfrm>
            <a:off x="141514" y="0"/>
            <a:ext cx="8991601" cy="957943"/>
          </a:xfrm>
          <a:prstGeom prst="rect">
            <a:avLst/>
          </a:prstGeom>
          <a:solidFill>
            <a:srgbClr val="C3D69B"/>
          </a:solidFill>
          <a:effectLst>
            <a:outerShdw blurRad="50800" dist="50800" dir="5400000" rotWithShape="0">
              <a:schemeClr val="accent6"/>
            </a:outerShdw>
          </a:effectLst>
        </p:spPr>
        <p:txBody>
          <a:bodyPr>
            <a:normAutofit/>
          </a:bodyPr>
          <a:lstStyle>
            <a:lvl1pPr algn="r">
              <a:defRPr sz="3600" cap="small">
                <a:latin typeface="Arial"/>
                <a:ea typeface="Arial"/>
                <a:cs typeface="Arial"/>
                <a:sym typeface="Arial"/>
              </a:defRPr>
            </a:lvl1pPr>
          </a:lstStyle>
          <a:p>
            <a:r>
              <a:rPr lang="en-ZA" dirty="0"/>
              <a:t>1. Background &amp; Purpose</a:t>
            </a:r>
          </a:p>
        </p:txBody>
      </p:sp>
      <p:sp>
        <p:nvSpPr>
          <p:cNvPr id="6" name="Right Triangle 5"/>
          <p:cNvSpPr/>
          <p:nvPr/>
        </p:nvSpPr>
        <p:spPr>
          <a:xfrm flipH="1">
            <a:off x="8458200" y="5867400"/>
            <a:ext cx="685800" cy="99060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35543071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6" name="Picture 6" descr="Picture 6"/>
          <p:cNvPicPr>
            <a:picLocks noChangeAspect="1"/>
          </p:cNvPicPr>
          <p:nvPr/>
        </p:nvPicPr>
        <p:blipFill>
          <a:blip r:embed="rId2" cstate="print">
            <a:extLst/>
          </a:blip>
          <a:srcRect t="24292" b="22405"/>
          <a:stretch>
            <a:fillRect/>
          </a:stretch>
        </p:blipFill>
        <p:spPr>
          <a:xfrm>
            <a:off x="179511" y="6019799"/>
            <a:ext cx="1954090" cy="646525"/>
          </a:xfrm>
          <a:prstGeom prst="rect">
            <a:avLst/>
          </a:prstGeom>
          <a:ln w="12700">
            <a:miter lim="400000"/>
          </a:ln>
        </p:spPr>
      </p:pic>
      <p:sp>
        <p:nvSpPr>
          <p:cNvPr id="737" name="Slide Number Placeholder 2"/>
          <p:cNvSpPr>
            <a:spLocks noGrp="1"/>
          </p:cNvSpPr>
          <p:nvPr>
            <p:ph type="sldNum" sz="quarter" idx="4294967295"/>
          </p:nvPr>
        </p:nvSpPr>
        <p:spPr>
          <a:xfrm>
            <a:off x="8001000" y="6404293"/>
            <a:ext cx="685801" cy="262032"/>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sz="1400" b="1">
                <a:latin typeface="Arial" panose="020B0604020202020204" pitchFamily="34" charset="0"/>
                <a:cs typeface="Arial" panose="020B0604020202020204" pitchFamily="34" charset="0"/>
              </a:rPr>
              <a:pPr/>
              <a:t>40</a:t>
            </a:fld>
            <a:endParaRPr sz="1400" b="1" dirty="0">
              <a:latin typeface="Arial" panose="020B0604020202020204" pitchFamily="34" charset="0"/>
              <a:cs typeface="Arial" panose="020B0604020202020204" pitchFamily="34" charset="0"/>
            </a:endParaRPr>
          </a:p>
        </p:txBody>
      </p:sp>
      <p:sp>
        <p:nvSpPr>
          <p:cNvPr id="5" name="Title 1"/>
          <p:cNvSpPr txBox="1">
            <a:spLocks/>
          </p:cNvSpPr>
          <p:nvPr/>
        </p:nvSpPr>
        <p:spPr>
          <a:xfrm>
            <a:off x="179511" y="1981200"/>
            <a:ext cx="8991600" cy="2209800"/>
          </a:xfrm>
          <a:prstGeom prst="rect">
            <a:avLst/>
          </a:prstGeom>
          <a:solidFill>
            <a:schemeClr val="accent3">
              <a:lumMod val="60000"/>
              <a:lumOff val="40000"/>
            </a:schemeClr>
          </a:solidFill>
          <a:effectLst>
            <a:outerShdw blurRad="50800" dist="50800" dir="5400000" algn="ctr" rotWithShape="0">
              <a:schemeClr val="accent6"/>
            </a:outerShdw>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ZA" sz="3600" b="1" cap="small" dirty="0">
                <a:solidFill>
                  <a:prstClr val="black"/>
                </a:solidFill>
                <a:latin typeface="Arial"/>
                <a:cs typeface="Arial"/>
                <a:sym typeface="Arial"/>
              </a:rPr>
              <a:t>Performance Report</a:t>
            </a:r>
            <a:br>
              <a:rPr lang="en-ZA" sz="3600" b="1" cap="small" dirty="0">
                <a:solidFill>
                  <a:prstClr val="black"/>
                </a:solidFill>
                <a:latin typeface="Arial"/>
                <a:cs typeface="Arial"/>
                <a:sym typeface="Arial"/>
              </a:rPr>
            </a:br>
            <a:r>
              <a:rPr lang="en-ZA" sz="3600" b="1" cap="small" dirty="0">
                <a:solidFill>
                  <a:prstClr val="black"/>
                </a:solidFill>
                <a:latin typeface="Arial"/>
                <a:cs typeface="Arial"/>
                <a:sym typeface="Arial"/>
              </a:rPr>
              <a:t/>
            </a:r>
            <a:br>
              <a:rPr lang="en-ZA" sz="3600" b="1" cap="small" dirty="0">
                <a:solidFill>
                  <a:prstClr val="black"/>
                </a:solidFill>
                <a:latin typeface="Arial"/>
                <a:cs typeface="Arial"/>
                <a:sym typeface="Arial"/>
              </a:rPr>
            </a:br>
            <a:r>
              <a:rPr lang="en-ZA" sz="3600" b="1" cap="small" dirty="0">
                <a:solidFill>
                  <a:prstClr val="black"/>
                </a:solidFill>
                <a:latin typeface="Arial"/>
                <a:cs typeface="Arial"/>
                <a:sym typeface="Arial"/>
              </a:rPr>
              <a:t>Programme Two</a:t>
            </a:r>
            <a:endParaRPr lang="en-US" cap="small" dirty="0">
              <a:solidFill>
                <a:prstClr val="black"/>
              </a:solidFill>
              <a:latin typeface="Arial" pitchFamily="34" charset="0"/>
              <a:cs typeface="Arial" pitchFamily="34" charset="0"/>
            </a:endParaRPr>
          </a:p>
        </p:txBody>
      </p:sp>
      <p:sp>
        <p:nvSpPr>
          <p:cNvPr id="6" name="Right Triangle 5"/>
          <p:cNvSpPr/>
          <p:nvPr/>
        </p:nvSpPr>
        <p:spPr>
          <a:xfrm flipH="1">
            <a:off x="8458200" y="5867400"/>
            <a:ext cx="685800" cy="99060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27951009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1" name="Picture 4" descr="Picture 4"/>
          <p:cNvPicPr>
            <a:picLocks noChangeAspect="1"/>
          </p:cNvPicPr>
          <p:nvPr/>
        </p:nvPicPr>
        <p:blipFill>
          <a:blip r:embed="rId2" cstate="print">
            <a:extLst/>
          </a:blip>
          <a:srcRect t="24292" b="22405"/>
          <a:stretch>
            <a:fillRect/>
          </a:stretch>
        </p:blipFill>
        <p:spPr>
          <a:xfrm>
            <a:off x="0" y="6210300"/>
            <a:ext cx="1752600" cy="625930"/>
          </a:xfrm>
          <a:prstGeom prst="rect">
            <a:avLst/>
          </a:prstGeom>
          <a:ln w="12700">
            <a:miter lim="400000"/>
          </a:ln>
        </p:spPr>
      </p:pic>
      <p:sp>
        <p:nvSpPr>
          <p:cNvPr id="732" name="Slide Number Placeholder 1"/>
          <p:cNvSpPr>
            <a:spLocks noGrp="1"/>
          </p:cNvSpPr>
          <p:nvPr>
            <p:ph type="sldNum" sz="quarter" idx="2"/>
          </p:nvPr>
        </p:nvSpPr>
        <p:spPr>
          <a:xfrm>
            <a:off x="8395697" y="6385024"/>
            <a:ext cx="291104" cy="307777"/>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sz="1400" b="1">
                <a:latin typeface="Arial" panose="020B0604020202020204" pitchFamily="34" charset="0"/>
                <a:cs typeface="Arial" panose="020B0604020202020204" pitchFamily="34" charset="0"/>
              </a:rPr>
              <a:pPr/>
              <a:t>41</a:t>
            </a:fld>
            <a:endParaRPr sz="1400" b="1">
              <a:latin typeface="Arial" panose="020B0604020202020204" pitchFamily="34" charset="0"/>
              <a:cs typeface="Arial" panose="020B0604020202020204" pitchFamily="34" charset="0"/>
            </a:endParaRPr>
          </a:p>
        </p:txBody>
      </p:sp>
      <p:sp>
        <p:nvSpPr>
          <p:cNvPr id="733" name="Title 1"/>
          <p:cNvSpPr>
            <a:spLocks noGrp="1"/>
          </p:cNvSpPr>
          <p:nvPr>
            <p:ph type="title"/>
          </p:nvPr>
        </p:nvSpPr>
        <p:spPr>
          <a:xfrm>
            <a:off x="76200" y="-27295"/>
            <a:ext cx="8991600" cy="774700"/>
          </a:xfrm>
          <a:prstGeom prst="rect">
            <a:avLst/>
          </a:prstGeom>
          <a:solidFill>
            <a:srgbClr val="C3D69B"/>
          </a:solidFill>
          <a:effectLst>
            <a:outerShdw blurRad="50800" dist="50800" dir="5400000" rotWithShape="0">
              <a:schemeClr val="accent6"/>
            </a:outerShdw>
          </a:effectLst>
        </p:spPr>
        <p:txBody>
          <a:bodyPr/>
          <a:lstStyle>
            <a:lvl1pPr algn="r">
              <a:defRPr sz="3600" cap="small">
                <a:latin typeface="Arial"/>
                <a:ea typeface="Arial"/>
                <a:cs typeface="Arial"/>
                <a:sym typeface="Arial"/>
              </a:defRPr>
            </a:lvl1pPr>
          </a:lstStyle>
          <a:p>
            <a:r>
              <a:rPr lang="en-ZA" dirty="0"/>
              <a:t>Performance Against APP 2017/18</a:t>
            </a:r>
          </a:p>
        </p:txBody>
      </p:sp>
      <p:graphicFrame>
        <p:nvGraphicFramePr>
          <p:cNvPr id="734" name="Content Placeholder 5"/>
          <p:cNvGraphicFramePr/>
          <p:nvPr>
            <p:extLst>
              <p:ext uri="{D42A27DB-BD31-4B8C-83A1-F6EECF244321}">
                <p14:modId xmlns:p14="http://schemas.microsoft.com/office/powerpoint/2010/main" xmlns="" val="2210924892"/>
              </p:ext>
            </p:extLst>
          </p:nvPr>
        </p:nvGraphicFramePr>
        <p:xfrm>
          <a:off x="76200" y="905164"/>
          <a:ext cx="9067799" cy="5305136"/>
        </p:xfrm>
        <a:graphic>
          <a:graphicData uri="http://schemas.openxmlformats.org/drawingml/2006/table">
            <a:tbl>
              <a:tblPr firstRow="1"/>
              <a:tblGrid>
                <a:gridCol w="319738">
                  <a:extLst>
                    <a:ext uri="{9D8B030D-6E8A-4147-A177-3AD203B41FA5}">
                      <a16:colId xmlns:a16="http://schemas.microsoft.com/office/drawing/2014/main" xmlns="" val="20000"/>
                    </a:ext>
                  </a:extLst>
                </a:gridCol>
                <a:gridCol w="1396187">
                  <a:extLst>
                    <a:ext uri="{9D8B030D-6E8A-4147-A177-3AD203B41FA5}">
                      <a16:colId xmlns:a16="http://schemas.microsoft.com/office/drawing/2014/main" xmlns="" val="20001"/>
                    </a:ext>
                  </a:extLst>
                </a:gridCol>
                <a:gridCol w="1509040">
                  <a:extLst>
                    <a:ext uri="{9D8B030D-6E8A-4147-A177-3AD203B41FA5}">
                      <a16:colId xmlns:a16="http://schemas.microsoft.com/office/drawing/2014/main" xmlns="" val="20002"/>
                    </a:ext>
                  </a:extLst>
                </a:gridCol>
                <a:gridCol w="1476588">
                  <a:extLst>
                    <a:ext uri="{9D8B030D-6E8A-4147-A177-3AD203B41FA5}">
                      <a16:colId xmlns:a16="http://schemas.microsoft.com/office/drawing/2014/main" xmlns="" val="20003"/>
                    </a:ext>
                  </a:extLst>
                </a:gridCol>
                <a:gridCol w="1557720">
                  <a:extLst>
                    <a:ext uri="{9D8B030D-6E8A-4147-A177-3AD203B41FA5}">
                      <a16:colId xmlns:a16="http://schemas.microsoft.com/office/drawing/2014/main" xmlns="" val="20004"/>
                    </a:ext>
                  </a:extLst>
                </a:gridCol>
                <a:gridCol w="1655077">
                  <a:extLst>
                    <a:ext uri="{9D8B030D-6E8A-4147-A177-3AD203B41FA5}">
                      <a16:colId xmlns:a16="http://schemas.microsoft.com/office/drawing/2014/main" xmlns="" val="20005"/>
                    </a:ext>
                  </a:extLst>
                </a:gridCol>
                <a:gridCol w="1153449">
                  <a:extLst>
                    <a:ext uri="{9D8B030D-6E8A-4147-A177-3AD203B41FA5}">
                      <a16:colId xmlns:a16="http://schemas.microsoft.com/office/drawing/2014/main" xmlns="" val="20006"/>
                    </a:ext>
                  </a:extLst>
                </a:gridCol>
              </a:tblGrid>
              <a:tr h="670029">
                <a:tc gridSpan="2">
                  <a:txBody>
                    <a:bodyPr/>
                    <a:lstStyle/>
                    <a:p>
                      <a:pPr algn="ctr">
                        <a:lnSpc>
                          <a:spcPct val="150000"/>
                        </a:lnSpc>
                        <a:tabLst>
                          <a:tab pos="533400" algn="l"/>
                        </a:tabLst>
                        <a:defRPr sz="1000">
                          <a:solidFill>
                            <a:srgbClr val="000000"/>
                          </a:solidFill>
                          <a:latin typeface="Arial"/>
                          <a:ea typeface="Arial"/>
                          <a:cs typeface="Arial"/>
                          <a:sym typeface="Arial"/>
                        </a:defRPr>
                      </a:pPr>
                      <a:r>
                        <a:rPr sz="1000" b="1" dirty="0"/>
                        <a:t>PERFORMANCE</a:t>
                      </a:r>
                    </a:p>
                    <a:p>
                      <a:pPr algn="ctr">
                        <a:lnSpc>
                          <a:spcPct val="150000"/>
                        </a:lnSpc>
                        <a:tabLst>
                          <a:tab pos="533400" algn="l"/>
                        </a:tabLst>
                        <a:defRPr sz="1000">
                          <a:solidFill>
                            <a:srgbClr val="000000"/>
                          </a:solidFill>
                          <a:latin typeface="Arial"/>
                          <a:ea typeface="Arial"/>
                          <a:cs typeface="Arial"/>
                          <a:sym typeface="Arial"/>
                        </a:defRPr>
                      </a:pPr>
                      <a:r>
                        <a:rPr sz="1000" b="1" dirty="0"/>
                        <a:t>INDICATORS / ACTIVITY</a:t>
                      </a:r>
                    </a:p>
                  </a:txBody>
                  <a:tcPr marL="7545" marR="7545" marT="7545" marB="7545"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hMerge="1">
                  <a:txBody>
                    <a:bodyPr/>
                    <a:lstStyle/>
                    <a:p>
                      <a:endParaRPr lang="en-US"/>
                    </a:p>
                  </a:txBody>
                  <a:tcPr/>
                </a:tc>
                <a:tc>
                  <a:txBody>
                    <a:bodyPr/>
                    <a:lstStyle/>
                    <a:p>
                      <a:pPr algn="ctr">
                        <a:lnSpc>
                          <a:spcPct val="150000"/>
                        </a:lnSpc>
                        <a:tabLst>
                          <a:tab pos="533400" algn="l"/>
                        </a:tabLst>
                        <a:defRPr sz="1800" b="0">
                          <a:solidFill>
                            <a:srgbClr val="000000"/>
                          </a:solidFill>
                        </a:defRPr>
                      </a:pPr>
                      <a:r>
                        <a:rPr sz="1000" b="1" dirty="0">
                          <a:latin typeface="Arial"/>
                          <a:ea typeface="Arial"/>
                          <a:cs typeface="Arial"/>
                          <a:sym typeface="Arial"/>
                        </a:rPr>
                        <a:t>ANNUAL TARGETS</a:t>
                      </a:r>
                    </a:p>
                  </a:txBody>
                  <a:tcPr marL="7545" marR="7545" marT="7545" marB="7545"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50000"/>
                        </a:lnSpc>
                        <a:tabLst>
                          <a:tab pos="533400" algn="l"/>
                        </a:tabLst>
                        <a:defRPr sz="1000">
                          <a:solidFill>
                            <a:srgbClr val="000000"/>
                          </a:solidFill>
                          <a:latin typeface="Arial"/>
                          <a:ea typeface="Arial"/>
                          <a:cs typeface="Arial"/>
                          <a:sym typeface="Arial"/>
                        </a:defRPr>
                      </a:pPr>
                      <a:r>
                        <a:rPr sz="1000" b="1" dirty="0"/>
                        <a:t>QUARTERLY</a:t>
                      </a:r>
                    </a:p>
                    <a:p>
                      <a:pPr algn="ctr">
                        <a:lnSpc>
                          <a:spcPct val="150000"/>
                        </a:lnSpc>
                        <a:tabLst>
                          <a:tab pos="533400" algn="l"/>
                        </a:tabLst>
                        <a:defRPr sz="1000">
                          <a:solidFill>
                            <a:srgbClr val="000000"/>
                          </a:solidFill>
                          <a:latin typeface="Arial"/>
                          <a:ea typeface="Arial"/>
                          <a:cs typeface="Arial"/>
                          <a:sym typeface="Arial"/>
                        </a:defRPr>
                      </a:pPr>
                      <a:r>
                        <a:rPr sz="1000" b="1" dirty="0"/>
                        <a:t>MILESTONES</a:t>
                      </a:r>
                    </a:p>
                  </a:txBody>
                  <a:tcPr marL="7545" marR="7545" marT="7545" marB="7545"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50000"/>
                        </a:lnSpc>
                        <a:tabLst>
                          <a:tab pos="533400" algn="l"/>
                        </a:tabLst>
                        <a:defRPr sz="1800" b="0">
                          <a:solidFill>
                            <a:srgbClr val="000000"/>
                          </a:solidFill>
                        </a:defRPr>
                      </a:pPr>
                      <a:r>
                        <a:rPr sz="1000" b="1" cap="small" dirty="0">
                          <a:latin typeface="Arial"/>
                          <a:ea typeface="Arial"/>
                          <a:cs typeface="Arial"/>
                          <a:sym typeface="Arial"/>
                        </a:rPr>
                        <a:t>ACTUAL QUARTERLY ACHIEVEMENT</a:t>
                      </a:r>
                    </a:p>
                  </a:txBody>
                  <a:tcPr marL="7545" marR="7545" marT="7545" marB="7545"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a:txBody>
                    <a:bodyPr/>
                    <a:lstStyle/>
                    <a:p>
                      <a:pPr algn="ctr">
                        <a:lnSpc>
                          <a:spcPct val="110000"/>
                        </a:lnSpc>
                        <a:spcBef>
                          <a:spcPts val="1000"/>
                        </a:spcBef>
                        <a:tabLst>
                          <a:tab pos="533400" algn="l"/>
                        </a:tabLst>
                        <a:defRPr sz="1000">
                          <a:solidFill>
                            <a:srgbClr val="000000"/>
                          </a:solidFill>
                          <a:latin typeface="Arial"/>
                          <a:ea typeface="Arial"/>
                          <a:cs typeface="Arial"/>
                          <a:sym typeface="Arial"/>
                        </a:defRPr>
                      </a:pPr>
                      <a:r>
                        <a:rPr sz="1000" b="1" dirty="0"/>
                        <a:t>YEAR-TO-DATE</a:t>
                      </a:r>
                    </a:p>
                    <a:p>
                      <a:pPr algn="ctr">
                        <a:lnSpc>
                          <a:spcPct val="150000"/>
                        </a:lnSpc>
                        <a:tabLst>
                          <a:tab pos="533400" algn="l"/>
                        </a:tabLst>
                        <a:defRPr sz="1000">
                          <a:solidFill>
                            <a:srgbClr val="000000"/>
                          </a:solidFill>
                          <a:latin typeface="Arial"/>
                          <a:ea typeface="Arial"/>
                          <a:cs typeface="Arial"/>
                          <a:sym typeface="Arial"/>
                        </a:defRPr>
                      </a:pPr>
                      <a:r>
                        <a:rPr sz="1000" b="1" dirty="0"/>
                        <a:t>ACHIEVEMENT</a:t>
                      </a:r>
                    </a:p>
                  </a:txBody>
                  <a:tcPr marL="7545" marR="7545" marT="7545" marB="7545"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a:txBody>
                    <a:bodyPr/>
                    <a:lstStyle/>
                    <a:p>
                      <a:pPr algn="ctr">
                        <a:lnSpc>
                          <a:spcPct val="150000"/>
                        </a:lnSpc>
                        <a:tabLst>
                          <a:tab pos="533400" algn="l"/>
                        </a:tabLst>
                        <a:defRPr sz="1000">
                          <a:solidFill>
                            <a:srgbClr val="000000"/>
                          </a:solidFill>
                          <a:latin typeface="Arial"/>
                          <a:ea typeface="Arial"/>
                          <a:cs typeface="Arial"/>
                          <a:sym typeface="Arial"/>
                        </a:defRPr>
                      </a:pPr>
                      <a:r>
                        <a:rPr sz="1000" b="1" dirty="0"/>
                        <a:t>REASONS</a:t>
                      </a:r>
                      <a:r>
                        <a:rPr lang="en-ZA" sz="1000" b="1" dirty="0"/>
                        <a:t> </a:t>
                      </a:r>
                      <a:r>
                        <a:rPr sz="1000" b="1" dirty="0"/>
                        <a:t>FOR</a:t>
                      </a:r>
                      <a:r>
                        <a:rPr lang="en-ZA" sz="1000" b="1" dirty="0"/>
                        <a:t> </a:t>
                      </a:r>
                      <a:r>
                        <a:rPr sz="1000" b="1" dirty="0"/>
                        <a:t>VARIANCE</a:t>
                      </a:r>
                    </a:p>
                  </a:txBody>
                  <a:tcPr marL="7545" marR="7545" marT="7545" marB="7545"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solidFill>
                      <a:schemeClr val="accent3"/>
                    </a:solidFill>
                  </a:tcPr>
                </a:tc>
                <a:extLst>
                  <a:ext uri="{0D108BD9-81ED-4DB2-BD59-A6C34878D82A}">
                    <a16:rowId xmlns:a16="http://schemas.microsoft.com/office/drawing/2014/main" xmlns="" val="10000"/>
                  </a:ext>
                </a:extLst>
              </a:tr>
              <a:tr h="2084836">
                <a:tc>
                  <a:txBody>
                    <a:bodyPr/>
                    <a:lstStyle/>
                    <a:p>
                      <a:pPr algn="l">
                        <a:lnSpc>
                          <a:spcPct val="150000"/>
                        </a:lnSpc>
                        <a:defRPr sz="1800"/>
                      </a:pPr>
                      <a:r>
                        <a:rPr sz="1200" b="0" cap="small" dirty="0">
                          <a:latin typeface="Arial" panose="020B0604020202020204" pitchFamily="34" charset="0"/>
                          <a:ea typeface="Arial"/>
                          <a:cs typeface="Arial" panose="020B0604020202020204" pitchFamily="34" charset="0"/>
                          <a:sym typeface="Arial"/>
                        </a:rPr>
                        <a:t>1</a:t>
                      </a:r>
                      <a:r>
                        <a:rPr lang="en-ZA" sz="1200" b="0" cap="small" dirty="0">
                          <a:latin typeface="Arial" panose="020B0604020202020204" pitchFamily="34" charset="0"/>
                          <a:ea typeface="Arial"/>
                          <a:cs typeface="Arial" panose="020B0604020202020204" pitchFamily="34" charset="0"/>
                          <a:sym typeface="Arial"/>
                        </a:rPr>
                        <a:t>2</a:t>
                      </a:r>
                      <a:endParaRPr sz="1200" b="0" cap="small" dirty="0">
                        <a:latin typeface="Arial" panose="020B0604020202020204" pitchFamily="34" charset="0"/>
                        <a:ea typeface="Arial"/>
                        <a:cs typeface="Arial" panose="020B0604020202020204" pitchFamily="34" charset="0"/>
                        <a:sym typeface="Arial"/>
                      </a:endParaRPr>
                    </a:p>
                  </a:txBody>
                  <a:tcPr marL="7545" marR="7545" marT="7545" marB="7545"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a:txBody>
                    <a:bodyPr/>
                    <a:lstStyle/>
                    <a:p>
                      <a:pPr algn="l">
                        <a:lnSpc>
                          <a:spcPct val="110000"/>
                        </a:lnSpc>
                        <a:spcBef>
                          <a:spcPts val="400"/>
                        </a:spcBef>
                        <a:spcAft>
                          <a:spcPts val="400"/>
                        </a:spcAft>
                      </a:pPr>
                      <a:r>
                        <a:rPr lang="en-ZA" sz="1200" b="1" cap="small"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Number of municipalities assisted to roll out</a:t>
                      </a:r>
                      <a:r>
                        <a:rPr lang="en-ZA" sz="1200" b="1" cap="small" baseline="0" dirty="0">
                          <a:effectLst/>
                          <a:latin typeface="Arial" panose="020B0604020202020204" pitchFamily="34" charset="0"/>
                          <a:ea typeface="Calibri" panose="020F0502020204030204" pitchFamily="34" charset="0"/>
                          <a:cs typeface="Arial" panose="020B0604020202020204" pitchFamily="34" charset="0"/>
                        </a:rPr>
                        <a:t> </a:t>
                      </a:r>
                      <a:r>
                        <a:rPr lang="en-ZA" sz="1200" b="1" cap="small"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SMMEs and Cooperatives Red-Tape Reduction Programme per year</a:t>
                      </a:r>
                      <a:endParaRPr lang="en-ZA" sz="1200" b="1" cap="small" baseline="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a:txBody>
                    <a:bodyPr/>
                    <a:lstStyle/>
                    <a:p>
                      <a:pPr algn="l">
                        <a:lnSpc>
                          <a:spcPct val="110000"/>
                        </a:lnSpc>
                        <a:spcBef>
                          <a:spcPts val="400"/>
                        </a:spcBef>
                        <a:spcAft>
                          <a:spcPts val="40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8 municipalities assisted to roll out SMMEs and Cooperatives Red-Tape Reduction Programme</a:t>
                      </a:r>
                    </a:p>
                  </a:txBody>
                  <a:tcPr marL="68580" marR="68580" marT="0" marB="0">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a:solidFill>
                        <a:srgbClr val="000000"/>
                      </a:solidFill>
                    </a:lnB>
                    <a:noFill/>
                  </a:tcPr>
                </a:tc>
                <a:tc>
                  <a:txBody>
                    <a:bodyPr/>
                    <a:lstStyle/>
                    <a:p>
                      <a:pPr algn="l">
                        <a:lnSpc>
                          <a:spcPct val="110000"/>
                        </a:lnSpc>
                        <a:spcBef>
                          <a:spcPts val="400"/>
                        </a:spcBef>
                        <a:spcAft>
                          <a:spcPts val="400"/>
                        </a:spcAft>
                      </a:pPr>
                      <a:r>
                        <a:rPr lang="en-ZA" sz="1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SMMEs and Cooperatives Red-Tape Reduction Programme workshops held in 2 municipalities</a:t>
                      </a: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533400" algn="l"/>
                        </a:tabLst>
                        <a:defRPr sz="1800"/>
                      </a:pPr>
                      <a:r>
                        <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Target achieved:</a:t>
                      </a:r>
                    </a:p>
                    <a:p>
                      <a:pPr marL="0" marR="0" lvl="0" indent="0" algn="l" defTabSz="914400" rtl="0" eaLnBrk="1" fontAlgn="auto" latinLnBrk="0" hangingPunct="1">
                        <a:lnSpc>
                          <a:spcPct val="100000"/>
                        </a:lnSpc>
                        <a:spcBef>
                          <a:spcPts val="0"/>
                        </a:spcBef>
                        <a:spcAft>
                          <a:spcPts val="0"/>
                        </a:spcAft>
                        <a:buClrTx/>
                        <a:buSzTx/>
                        <a:buFontTx/>
                        <a:buNone/>
                        <a:tabLst>
                          <a:tab pos="533400" algn="l"/>
                        </a:tabLst>
                        <a:defRPr sz="1800"/>
                      </a:pP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tab pos="533400" algn="l"/>
                        </a:tabLst>
                        <a:defRPr sz="1800"/>
                      </a:pPr>
                      <a:r>
                        <a:rPr lang="en-ZA" sz="1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SMMEs and Cooperatives Red-Tape Reduction Programme workshops held in 2 municipalities</a:t>
                      </a:r>
                    </a:p>
                    <a:p>
                      <a:pPr marL="0" marR="0" lvl="0" indent="0" algn="l" defTabSz="914400" rtl="0" eaLnBrk="1" fontAlgn="auto" latinLnBrk="0" hangingPunct="1">
                        <a:lnSpc>
                          <a:spcPct val="100000"/>
                        </a:lnSpc>
                        <a:spcBef>
                          <a:spcPts val="0"/>
                        </a:spcBef>
                        <a:spcAft>
                          <a:spcPts val="0"/>
                        </a:spcAft>
                        <a:buClrTx/>
                        <a:buSzTx/>
                        <a:buFontTx/>
                        <a:buNone/>
                        <a:tabLst>
                          <a:tab pos="533400" algn="l"/>
                        </a:tabLst>
                        <a:defRPr sz="1800"/>
                      </a:pPr>
                      <a:endParaRPr kumimoji="0" lang="en-GB" sz="1200" b="1" i="0" u="none" strike="noStrike" kern="0" cap="none" spc="0" normalizeH="0" baseline="0" noProof="0" dirty="0">
                        <a:ln>
                          <a:noFill/>
                        </a:ln>
                        <a:solidFill>
                          <a:srgbClr val="000000"/>
                        </a:solidFill>
                        <a:effectLst/>
                        <a:uLnTx/>
                        <a:uFillTx/>
                        <a:latin typeface="Arial" panose="020B0604020202020204" pitchFamily="34" charset="0"/>
                        <a:ea typeface="Arial Narrow"/>
                        <a:cs typeface="Arial" panose="020B0604020202020204" pitchFamily="34" charset="0"/>
                        <a:sym typeface="Arial Narrow"/>
                      </a:endParaRPr>
                    </a:p>
                  </a:txBody>
                  <a:tcPr marL="7545" marR="7545" marT="7545" marB="7545" horzOverflow="overflow">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a:solidFill>
                        <a:srgbClr val="000000"/>
                      </a:solidFill>
                    </a:lnB>
                    <a:solidFill>
                      <a:srgbClr val="C3D69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533400" algn="l"/>
                        </a:tabLst>
                        <a:defRPr sz="1800"/>
                      </a:pPr>
                      <a:r>
                        <a:rPr lang="en-GB" sz="1200" dirty="0">
                          <a:solidFill>
                            <a:srgbClr val="000000"/>
                          </a:solidFill>
                          <a:effectLst/>
                          <a:latin typeface="Arial" panose="020B0604020202020204" pitchFamily="34" charset="0"/>
                          <a:ea typeface="Calibri" panose="020F0502020204030204" pitchFamily="34" charset="0"/>
                        </a:rPr>
                        <a:t>42 municipalities assisted in 12 workshops to roll out SMMEs and Cooperatives Red-Tape Reduction Programme</a:t>
                      </a:r>
                      <a:endParaRPr sz="1200" dirty="0">
                        <a:solidFill>
                          <a:schemeClr val="tx1"/>
                        </a:solidFill>
                        <a:latin typeface="Arial" panose="020B0604020202020204" pitchFamily="34" charset="0"/>
                        <a:cs typeface="Arial" panose="020B0604020202020204" pitchFamily="34" charset="0"/>
                      </a:endParaRPr>
                    </a:p>
                  </a:txBody>
                  <a:tcPr marL="7545" marR="7545" marT="7545" marB="7545"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533400" algn="l"/>
                        </a:tabLst>
                        <a:defRPr sz="1100">
                          <a:latin typeface="Arial Narrow"/>
                          <a:ea typeface="Arial Narrow"/>
                          <a:cs typeface="Arial Narrow"/>
                          <a:sym typeface="Arial Narrow"/>
                        </a:defRPr>
                      </a:pPr>
                      <a:r>
                        <a:rPr kumimoji="0" lang="en-ZA" sz="1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Narrow"/>
                        </a:rPr>
                        <a:t>N/A</a:t>
                      </a:r>
                    </a:p>
                  </a:txBody>
                  <a:tcPr marL="8706" marR="8706" marT="8706" marB="8706"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extLst>
                  <a:ext uri="{0D108BD9-81ED-4DB2-BD59-A6C34878D82A}">
                    <a16:rowId xmlns:a16="http://schemas.microsoft.com/office/drawing/2014/main" xmlns="" val="10001"/>
                  </a:ext>
                </a:extLst>
              </a:tr>
              <a:tr h="2550271">
                <a:tc>
                  <a:txBody>
                    <a:bodyPr/>
                    <a:lstStyle/>
                    <a:p>
                      <a:pPr algn="l">
                        <a:lnSpc>
                          <a:spcPct val="150000"/>
                        </a:lnSpc>
                        <a:defRPr sz="1800"/>
                      </a:pPr>
                      <a:r>
                        <a:rPr sz="1200" b="0" cap="small" dirty="0">
                          <a:latin typeface="Arial" panose="020B0604020202020204" pitchFamily="34" charset="0"/>
                          <a:ea typeface="Arial"/>
                          <a:cs typeface="Arial" panose="020B0604020202020204" pitchFamily="34" charset="0"/>
                          <a:sym typeface="Arial"/>
                        </a:rPr>
                        <a:t>1</a:t>
                      </a:r>
                      <a:r>
                        <a:rPr lang="en-ZA" sz="1200" b="0" cap="small" dirty="0">
                          <a:latin typeface="Arial" panose="020B0604020202020204" pitchFamily="34" charset="0"/>
                          <a:ea typeface="Arial"/>
                          <a:cs typeface="Arial" panose="020B0604020202020204" pitchFamily="34" charset="0"/>
                          <a:sym typeface="Arial"/>
                        </a:rPr>
                        <a:t>3</a:t>
                      </a:r>
                      <a:endParaRPr sz="1200" b="0" cap="small" dirty="0">
                        <a:latin typeface="Arial" panose="020B0604020202020204" pitchFamily="34" charset="0"/>
                        <a:ea typeface="Arial"/>
                        <a:cs typeface="Arial" panose="020B0604020202020204" pitchFamily="34" charset="0"/>
                        <a:sym typeface="Arial"/>
                      </a:endParaRPr>
                    </a:p>
                  </a:txBody>
                  <a:tcPr marL="7545" marR="7545" marT="7545" marB="7545"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a:txBody>
                    <a:bodyPr/>
                    <a:lstStyle/>
                    <a:p>
                      <a:pPr algn="l">
                        <a:lnSpc>
                          <a:spcPct val="110000"/>
                        </a:lnSpc>
                        <a:spcBef>
                          <a:spcPts val="400"/>
                        </a:spcBef>
                        <a:spcAft>
                          <a:spcPts val="400"/>
                        </a:spcAft>
                      </a:pPr>
                      <a:r>
                        <a:rPr lang="en-ZA" sz="1200" b="1" cap="small"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Number of Municipal Action Plans on SMMEs and Cooperatives red tape reduction assessed</a:t>
                      </a:r>
                      <a:endParaRPr lang="en-ZA" sz="1200" b="1" cap="small" baseline="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a:txBody>
                    <a:bodyPr/>
                    <a:lstStyle/>
                    <a:p>
                      <a:pPr algn="l">
                        <a:lnSpc>
                          <a:spcPct val="110000"/>
                        </a:lnSpc>
                        <a:spcBef>
                          <a:spcPts val="400"/>
                        </a:spcBef>
                        <a:spcAft>
                          <a:spcPts val="40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2 Municipal Action Plans on SMMEs and Cooperatives red tape reduction assessed</a:t>
                      </a:r>
                    </a:p>
                  </a:txBody>
                  <a:tcPr marL="68580" marR="68580" marT="0" marB="0">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a:solidFill>
                        <a:srgbClr val="000000"/>
                      </a:solidFill>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000" b="1">
                          <a:solidFill>
                            <a:srgbClr val="D71A16"/>
                          </a:solidFill>
                          <a:latin typeface="Arial"/>
                          <a:ea typeface="Arial"/>
                          <a:cs typeface="Arial"/>
                          <a:sym typeface="Arial"/>
                        </a:defRPr>
                      </a:pPr>
                      <a:r>
                        <a:rPr lang="en-ZA" sz="1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2 Municipal Action Plans on SMMEs and Cooperatives red tape reduction assessed - with findings and recommendations</a:t>
                      </a:r>
                      <a:endParaRPr lang="en-ZA" sz="1200" b="0" i="0" u="none" strike="noStrike" cap="none" spc="0" baseline="0" noProof="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Arial Narrow"/>
                      </a:endParaRP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lnSpc>
                          <a:spcPct val="110000"/>
                        </a:lnSpc>
                        <a:spcBef>
                          <a:spcPts val="400"/>
                        </a:spcBef>
                        <a:spcAft>
                          <a:spcPts val="400"/>
                        </a:spcAft>
                      </a:pPr>
                      <a:r>
                        <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Target achieved:</a:t>
                      </a:r>
                    </a:p>
                    <a:p>
                      <a:pPr marL="0" marR="0" lvl="0" indent="0" algn="l" defTabSz="914400" rtl="0" eaLnBrk="1" fontAlgn="auto" latinLnBrk="0" hangingPunct="1">
                        <a:lnSpc>
                          <a:spcPct val="110000"/>
                        </a:lnSpc>
                        <a:spcBef>
                          <a:spcPts val="400"/>
                        </a:spcBef>
                        <a:spcAft>
                          <a:spcPts val="400"/>
                        </a:spcAft>
                        <a:buClrTx/>
                        <a:buSzTx/>
                        <a:buFontTx/>
                        <a:buNone/>
                        <a:tabLst/>
                        <a:defRPr/>
                      </a:pPr>
                      <a:r>
                        <a:rPr lang="en-ZA" sz="1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2 Municipal Action Plans on SMMEs and Cooperatives red tape reduction assessed - with findings and recommendations</a:t>
                      </a:r>
                      <a:endParaRPr lang="en-ZA" sz="1200" b="0" i="0" u="none" strike="noStrike" cap="none" spc="0" baseline="0" noProof="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Arial Narrow"/>
                      </a:endParaRPr>
                    </a:p>
                    <a:p>
                      <a:pPr algn="l">
                        <a:lnSpc>
                          <a:spcPct val="110000"/>
                        </a:lnSpc>
                        <a:spcBef>
                          <a:spcPts val="400"/>
                        </a:spcBef>
                        <a:spcAft>
                          <a:spcPts val="400"/>
                        </a:spcAft>
                      </a:pP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545" marR="7545" marT="7545" marB="7545" horzOverflow="overflow">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a:solidFill>
                        <a:srgbClr val="000000"/>
                      </a:solidFill>
                    </a:lnB>
                    <a:solidFill>
                      <a:schemeClr val="accent3">
                        <a:lumMod val="60000"/>
                        <a:lumOff val="40000"/>
                      </a:schemeClr>
                    </a:solidFill>
                  </a:tcPr>
                </a:tc>
                <a:tc>
                  <a:txBody>
                    <a:bodyPr/>
                    <a:lstStyle/>
                    <a:p>
                      <a:pPr algn="l">
                        <a:lnSpc>
                          <a:spcPct val="115000"/>
                        </a:lnSpc>
                        <a:defRPr sz="1000">
                          <a:latin typeface="Arial"/>
                          <a:ea typeface="Arial"/>
                          <a:cs typeface="Arial"/>
                          <a:sym typeface="Arial"/>
                        </a:defRPr>
                      </a:pPr>
                      <a:r>
                        <a:rPr lang="en-GB" sz="1200" dirty="0">
                          <a:solidFill>
                            <a:srgbClr val="000000"/>
                          </a:solidFill>
                          <a:effectLst/>
                          <a:latin typeface="Arial" panose="020B0604020202020204" pitchFamily="34" charset="0"/>
                          <a:ea typeface="Calibri" panose="020F0502020204030204" pitchFamily="34" charset="0"/>
                        </a:rPr>
                        <a:t>2 Municipal action plans on red tape reduction assessed with findings and recommendations (Ephraim </a:t>
                      </a:r>
                      <a:r>
                        <a:rPr lang="en-GB" sz="1200" dirty="0" err="1">
                          <a:solidFill>
                            <a:srgbClr val="000000"/>
                          </a:solidFill>
                          <a:effectLst/>
                          <a:latin typeface="Arial" panose="020B0604020202020204" pitchFamily="34" charset="0"/>
                          <a:ea typeface="Calibri" panose="020F0502020204030204" pitchFamily="34" charset="0"/>
                        </a:rPr>
                        <a:t>Mogale</a:t>
                      </a:r>
                      <a:r>
                        <a:rPr lang="en-GB" sz="1200" dirty="0">
                          <a:solidFill>
                            <a:srgbClr val="000000"/>
                          </a:solidFill>
                          <a:effectLst/>
                          <a:latin typeface="Arial" panose="020B0604020202020204" pitchFamily="34" charset="0"/>
                          <a:ea typeface="Calibri" panose="020F0502020204030204" pitchFamily="34" charset="0"/>
                        </a:rPr>
                        <a:t> and Elias </a:t>
                      </a:r>
                      <a:r>
                        <a:rPr lang="en-GB" sz="1200" dirty="0" err="1">
                          <a:solidFill>
                            <a:srgbClr val="000000"/>
                          </a:solidFill>
                          <a:effectLst/>
                          <a:latin typeface="Arial" panose="020B0604020202020204" pitchFamily="34" charset="0"/>
                          <a:ea typeface="Calibri" panose="020F0502020204030204" pitchFamily="34" charset="0"/>
                        </a:rPr>
                        <a:t>Motsoaledi</a:t>
                      </a:r>
                      <a:r>
                        <a:rPr lang="en-GB" sz="1200" dirty="0">
                          <a:solidFill>
                            <a:srgbClr val="000000"/>
                          </a:solidFill>
                          <a:effectLst/>
                          <a:latin typeface="Arial" panose="020B0604020202020204" pitchFamily="34" charset="0"/>
                          <a:ea typeface="Calibri" panose="020F0502020204030204" pitchFamily="34" charset="0"/>
                        </a:rPr>
                        <a:t> LM)</a:t>
                      </a:r>
                      <a:endParaRPr sz="1200" dirty="0">
                        <a:latin typeface="Arial" panose="020B0604020202020204" pitchFamily="34" charset="0"/>
                        <a:cs typeface="Arial" panose="020B0604020202020204" pitchFamily="34" charset="0"/>
                      </a:endParaRPr>
                    </a:p>
                  </a:txBody>
                  <a:tcPr marL="7545" marR="7545" marT="7545" marB="7545"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lnSpc>
                          <a:spcPct val="150000"/>
                        </a:lnSpc>
                        <a:tabLst>
                          <a:tab pos="533400" algn="l"/>
                        </a:tabLst>
                        <a:defRPr sz="1000">
                          <a:latin typeface="Arial"/>
                          <a:ea typeface="Arial"/>
                          <a:cs typeface="Arial"/>
                          <a:sym typeface="Arial"/>
                        </a:defRPr>
                      </a:pPr>
                      <a:r>
                        <a:rPr lang="en-GB" sz="1200" dirty="0">
                          <a:latin typeface="Arial" panose="020B0604020202020204" pitchFamily="34" charset="0"/>
                          <a:cs typeface="Arial" panose="020B0604020202020204" pitchFamily="34" charset="0"/>
                        </a:rPr>
                        <a:t>N/A</a:t>
                      </a:r>
                      <a:endParaRPr sz="1200" dirty="0">
                        <a:latin typeface="Arial" panose="020B0604020202020204" pitchFamily="34" charset="0"/>
                        <a:cs typeface="Arial" panose="020B0604020202020204" pitchFamily="34" charset="0"/>
                      </a:endParaRPr>
                    </a:p>
                  </a:txBody>
                  <a:tcPr marL="7545" marR="7545" marT="7545" marB="7545"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extLst>
                  <a:ext uri="{0D108BD9-81ED-4DB2-BD59-A6C34878D82A}">
                    <a16:rowId xmlns:a16="http://schemas.microsoft.com/office/drawing/2014/main" xmlns="" val="10002"/>
                  </a:ext>
                </a:extLst>
              </a:tr>
            </a:tbl>
          </a:graphicData>
        </a:graphic>
      </p:graphicFrame>
      <p:sp>
        <p:nvSpPr>
          <p:cNvPr id="6" name="Right Triangle 5"/>
          <p:cNvSpPr/>
          <p:nvPr/>
        </p:nvSpPr>
        <p:spPr>
          <a:xfrm flipH="1">
            <a:off x="8458200" y="5867400"/>
            <a:ext cx="685800" cy="99060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915308978"/>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0" name="Picture 4" descr="Picture 4"/>
          <p:cNvPicPr>
            <a:picLocks noChangeAspect="1"/>
          </p:cNvPicPr>
          <p:nvPr/>
        </p:nvPicPr>
        <p:blipFill>
          <a:blip r:embed="rId2" cstate="print">
            <a:extLst/>
          </a:blip>
          <a:srcRect t="24292" b="22405"/>
          <a:stretch>
            <a:fillRect/>
          </a:stretch>
        </p:blipFill>
        <p:spPr>
          <a:xfrm>
            <a:off x="0" y="6210300"/>
            <a:ext cx="1752600" cy="625930"/>
          </a:xfrm>
          <a:prstGeom prst="rect">
            <a:avLst/>
          </a:prstGeom>
          <a:ln w="12700">
            <a:miter lim="400000"/>
          </a:ln>
        </p:spPr>
      </p:pic>
      <p:sp>
        <p:nvSpPr>
          <p:cNvPr id="741" name="Slide Number Placeholder 1"/>
          <p:cNvSpPr>
            <a:spLocks noGrp="1"/>
          </p:cNvSpPr>
          <p:nvPr>
            <p:ph type="sldNum" sz="quarter" idx="2"/>
          </p:nvPr>
        </p:nvSpPr>
        <p:spPr>
          <a:xfrm>
            <a:off x="8395697" y="6385024"/>
            <a:ext cx="291104" cy="307777"/>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sz="1400" b="1">
                <a:latin typeface="Arial" panose="020B0604020202020204" pitchFamily="34" charset="0"/>
                <a:cs typeface="Arial" panose="020B0604020202020204" pitchFamily="34" charset="0"/>
              </a:rPr>
              <a:pPr/>
              <a:t>42</a:t>
            </a:fld>
            <a:endParaRPr sz="1400" b="1">
              <a:latin typeface="Arial" panose="020B0604020202020204" pitchFamily="34" charset="0"/>
              <a:cs typeface="Arial" panose="020B0604020202020204" pitchFamily="34" charset="0"/>
            </a:endParaRPr>
          </a:p>
        </p:txBody>
      </p:sp>
      <p:sp>
        <p:nvSpPr>
          <p:cNvPr id="742" name="Title 1"/>
          <p:cNvSpPr>
            <a:spLocks noGrp="1"/>
          </p:cNvSpPr>
          <p:nvPr>
            <p:ph type="title"/>
          </p:nvPr>
        </p:nvSpPr>
        <p:spPr>
          <a:xfrm>
            <a:off x="76200" y="0"/>
            <a:ext cx="9067800" cy="673100"/>
          </a:xfrm>
          <a:prstGeom prst="rect">
            <a:avLst/>
          </a:prstGeom>
          <a:solidFill>
            <a:srgbClr val="C3D69B"/>
          </a:solidFill>
          <a:effectLst>
            <a:outerShdw blurRad="50800" dist="50800" dir="5400000" rotWithShape="0">
              <a:schemeClr val="accent6"/>
            </a:outerShdw>
          </a:effectLst>
        </p:spPr>
        <p:txBody>
          <a:bodyPr/>
          <a:lstStyle>
            <a:lvl1pPr algn="r">
              <a:defRPr sz="3600" cap="small">
                <a:latin typeface="Arial"/>
                <a:ea typeface="Arial"/>
                <a:cs typeface="Arial"/>
                <a:sym typeface="Arial"/>
              </a:defRPr>
            </a:lvl1pPr>
          </a:lstStyle>
          <a:p>
            <a:r>
              <a:rPr lang="en-ZA" dirty="0"/>
              <a:t>Performance Against APP 2017/18</a:t>
            </a:r>
          </a:p>
        </p:txBody>
      </p:sp>
      <p:graphicFrame>
        <p:nvGraphicFramePr>
          <p:cNvPr id="743" name="Content Placeholder 5"/>
          <p:cNvGraphicFramePr/>
          <p:nvPr>
            <p:extLst>
              <p:ext uri="{D42A27DB-BD31-4B8C-83A1-F6EECF244321}">
                <p14:modId xmlns:p14="http://schemas.microsoft.com/office/powerpoint/2010/main" xmlns="" val="2949695558"/>
              </p:ext>
            </p:extLst>
          </p:nvPr>
        </p:nvGraphicFramePr>
        <p:xfrm>
          <a:off x="65314" y="736919"/>
          <a:ext cx="9078686" cy="5570787"/>
        </p:xfrm>
        <a:graphic>
          <a:graphicData uri="http://schemas.openxmlformats.org/drawingml/2006/table">
            <a:tbl>
              <a:tblPr firstRow="1"/>
              <a:tblGrid>
                <a:gridCol w="226586">
                  <a:extLst>
                    <a:ext uri="{9D8B030D-6E8A-4147-A177-3AD203B41FA5}">
                      <a16:colId xmlns:a16="http://schemas.microsoft.com/office/drawing/2014/main" xmlns="" val="20000"/>
                    </a:ext>
                  </a:extLst>
                </a:gridCol>
                <a:gridCol w="1214580">
                  <a:extLst>
                    <a:ext uri="{9D8B030D-6E8A-4147-A177-3AD203B41FA5}">
                      <a16:colId xmlns:a16="http://schemas.microsoft.com/office/drawing/2014/main" xmlns="" val="20001"/>
                    </a:ext>
                  </a:extLst>
                </a:gridCol>
                <a:gridCol w="1172431">
                  <a:extLst>
                    <a:ext uri="{9D8B030D-6E8A-4147-A177-3AD203B41FA5}">
                      <a16:colId xmlns:a16="http://schemas.microsoft.com/office/drawing/2014/main" xmlns="" val="20002"/>
                    </a:ext>
                  </a:extLst>
                </a:gridCol>
                <a:gridCol w="1355297">
                  <a:extLst>
                    <a:ext uri="{9D8B030D-6E8A-4147-A177-3AD203B41FA5}">
                      <a16:colId xmlns:a16="http://schemas.microsoft.com/office/drawing/2014/main" xmlns="" val="20003"/>
                    </a:ext>
                  </a:extLst>
                </a:gridCol>
                <a:gridCol w="1856535">
                  <a:extLst>
                    <a:ext uri="{9D8B030D-6E8A-4147-A177-3AD203B41FA5}">
                      <a16:colId xmlns:a16="http://schemas.microsoft.com/office/drawing/2014/main" xmlns="" val="20004"/>
                    </a:ext>
                  </a:extLst>
                </a:gridCol>
                <a:gridCol w="1500657">
                  <a:extLst>
                    <a:ext uri="{9D8B030D-6E8A-4147-A177-3AD203B41FA5}">
                      <a16:colId xmlns:a16="http://schemas.microsoft.com/office/drawing/2014/main" xmlns="" val="20005"/>
                    </a:ext>
                  </a:extLst>
                </a:gridCol>
                <a:gridCol w="1752600">
                  <a:extLst>
                    <a:ext uri="{9D8B030D-6E8A-4147-A177-3AD203B41FA5}">
                      <a16:colId xmlns:a16="http://schemas.microsoft.com/office/drawing/2014/main" xmlns="" val="20006"/>
                    </a:ext>
                  </a:extLst>
                </a:gridCol>
              </a:tblGrid>
              <a:tr h="752677">
                <a:tc gridSpan="2">
                  <a:txBody>
                    <a:bodyPr/>
                    <a:lstStyle/>
                    <a:p>
                      <a:pPr algn="ctr">
                        <a:lnSpc>
                          <a:spcPct val="150000"/>
                        </a:lnSpc>
                        <a:tabLst>
                          <a:tab pos="533400" algn="l"/>
                        </a:tabLst>
                        <a:defRPr sz="1000">
                          <a:solidFill>
                            <a:srgbClr val="000000"/>
                          </a:solidFill>
                          <a:latin typeface="Arial"/>
                          <a:ea typeface="Arial"/>
                          <a:cs typeface="Arial"/>
                          <a:sym typeface="Arial"/>
                        </a:defRPr>
                      </a:pPr>
                      <a:r>
                        <a:rPr b="1" dirty="0"/>
                        <a:t>PERFORMANCE</a:t>
                      </a:r>
                    </a:p>
                    <a:p>
                      <a:pPr algn="ctr">
                        <a:lnSpc>
                          <a:spcPct val="150000"/>
                        </a:lnSpc>
                        <a:tabLst>
                          <a:tab pos="533400" algn="l"/>
                        </a:tabLst>
                        <a:defRPr sz="1000">
                          <a:solidFill>
                            <a:srgbClr val="000000"/>
                          </a:solidFill>
                          <a:latin typeface="Arial"/>
                          <a:ea typeface="Arial"/>
                          <a:cs typeface="Arial"/>
                          <a:sym typeface="Arial"/>
                        </a:defRPr>
                      </a:pPr>
                      <a:r>
                        <a:rPr b="1" dirty="0"/>
                        <a:t>INDICATORS / ACTIVITY</a:t>
                      </a:r>
                    </a:p>
                  </a:txBody>
                  <a:tcPr marL="6793" marR="6793" marT="6793" marB="6793"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hMerge="1">
                  <a:txBody>
                    <a:bodyPr/>
                    <a:lstStyle/>
                    <a:p>
                      <a:endParaRPr lang="en-US"/>
                    </a:p>
                  </a:txBody>
                  <a:tcPr/>
                </a:tc>
                <a:tc>
                  <a:txBody>
                    <a:bodyPr/>
                    <a:lstStyle/>
                    <a:p>
                      <a:pPr algn="ctr">
                        <a:lnSpc>
                          <a:spcPct val="150000"/>
                        </a:lnSpc>
                        <a:tabLst>
                          <a:tab pos="533400" algn="l"/>
                        </a:tabLst>
                        <a:defRPr sz="1800" b="0">
                          <a:solidFill>
                            <a:srgbClr val="000000"/>
                          </a:solidFill>
                        </a:defRPr>
                      </a:pPr>
                      <a:r>
                        <a:rPr sz="1000" b="1" dirty="0">
                          <a:latin typeface="Arial"/>
                          <a:ea typeface="Arial"/>
                          <a:cs typeface="Arial"/>
                          <a:sym typeface="Arial"/>
                        </a:rPr>
                        <a:t>ANNUAL TARGETS</a:t>
                      </a:r>
                    </a:p>
                  </a:txBody>
                  <a:tcPr marL="6793" marR="6793" marT="6793" marB="6793"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50000"/>
                        </a:lnSpc>
                        <a:tabLst>
                          <a:tab pos="533400" algn="l"/>
                        </a:tabLst>
                        <a:defRPr sz="1000">
                          <a:solidFill>
                            <a:srgbClr val="000000"/>
                          </a:solidFill>
                          <a:latin typeface="Arial"/>
                          <a:ea typeface="Arial"/>
                          <a:cs typeface="Arial"/>
                          <a:sym typeface="Arial"/>
                        </a:defRPr>
                      </a:pPr>
                      <a:r>
                        <a:rPr b="1" dirty="0"/>
                        <a:t>QUARTERLY</a:t>
                      </a:r>
                    </a:p>
                    <a:p>
                      <a:pPr algn="ctr">
                        <a:lnSpc>
                          <a:spcPct val="150000"/>
                        </a:lnSpc>
                        <a:tabLst>
                          <a:tab pos="533400" algn="l"/>
                        </a:tabLst>
                        <a:defRPr sz="1000">
                          <a:solidFill>
                            <a:srgbClr val="000000"/>
                          </a:solidFill>
                          <a:latin typeface="Arial"/>
                          <a:ea typeface="Arial"/>
                          <a:cs typeface="Arial"/>
                          <a:sym typeface="Arial"/>
                        </a:defRPr>
                      </a:pPr>
                      <a:r>
                        <a:rPr b="1" dirty="0"/>
                        <a:t>MILESTONES</a:t>
                      </a:r>
                    </a:p>
                  </a:txBody>
                  <a:tcPr marL="6793" marR="6793" marT="6793" marB="6793"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50000"/>
                        </a:lnSpc>
                        <a:tabLst>
                          <a:tab pos="533400" algn="l"/>
                        </a:tabLst>
                        <a:defRPr sz="1800" b="0">
                          <a:solidFill>
                            <a:srgbClr val="000000"/>
                          </a:solidFill>
                        </a:defRPr>
                      </a:pPr>
                      <a:r>
                        <a:rPr sz="1000" b="1" cap="small" dirty="0">
                          <a:latin typeface="Arial"/>
                          <a:ea typeface="Arial"/>
                          <a:cs typeface="Arial"/>
                          <a:sym typeface="Arial"/>
                        </a:rPr>
                        <a:t>ACTUAL QUARTERLY ACHIEVEMENT</a:t>
                      </a:r>
                    </a:p>
                  </a:txBody>
                  <a:tcPr marL="6793" marR="6793" marT="6793" marB="6793"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a:txBody>
                    <a:bodyPr/>
                    <a:lstStyle/>
                    <a:p>
                      <a:pPr algn="ctr">
                        <a:lnSpc>
                          <a:spcPct val="110000"/>
                        </a:lnSpc>
                        <a:spcBef>
                          <a:spcPts val="1000"/>
                        </a:spcBef>
                        <a:tabLst>
                          <a:tab pos="533400" algn="l"/>
                        </a:tabLst>
                        <a:defRPr sz="1000">
                          <a:solidFill>
                            <a:srgbClr val="000000"/>
                          </a:solidFill>
                          <a:latin typeface="Arial"/>
                          <a:ea typeface="Arial"/>
                          <a:cs typeface="Arial"/>
                          <a:sym typeface="Arial"/>
                        </a:defRPr>
                      </a:pPr>
                      <a:r>
                        <a:rPr b="1" dirty="0"/>
                        <a:t>YEAR-TO-DATE</a:t>
                      </a:r>
                    </a:p>
                    <a:p>
                      <a:pPr algn="ctr">
                        <a:lnSpc>
                          <a:spcPct val="150000"/>
                        </a:lnSpc>
                        <a:tabLst>
                          <a:tab pos="533400" algn="l"/>
                        </a:tabLst>
                        <a:defRPr sz="1000">
                          <a:solidFill>
                            <a:srgbClr val="000000"/>
                          </a:solidFill>
                          <a:latin typeface="Arial"/>
                          <a:ea typeface="Arial"/>
                          <a:cs typeface="Arial"/>
                          <a:sym typeface="Arial"/>
                        </a:defRPr>
                      </a:pPr>
                      <a:r>
                        <a:rPr b="1" dirty="0"/>
                        <a:t>ACHIEVEMENT</a:t>
                      </a:r>
                    </a:p>
                  </a:txBody>
                  <a:tcPr marL="6793" marR="6793" marT="6793" marB="6793"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a:txBody>
                    <a:bodyPr/>
                    <a:lstStyle/>
                    <a:p>
                      <a:pPr algn="ctr">
                        <a:lnSpc>
                          <a:spcPct val="150000"/>
                        </a:lnSpc>
                        <a:tabLst>
                          <a:tab pos="533400" algn="l"/>
                        </a:tabLst>
                        <a:defRPr sz="1000">
                          <a:solidFill>
                            <a:srgbClr val="000000"/>
                          </a:solidFill>
                          <a:latin typeface="Arial"/>
                          <a:ea typeface="Arial"/>
                          <a:cs typeface="Arial"/>
                          <a:sym typeface="Arial"/>
                        </a:defRPr>
                      </a:pPr>
                      <a:r>
                        <a:rPr b="1" dirty="0"/>
                        <a:t>REASONS</a:t>
                      </a:r>
                      <a:r>
                        <a:rPr lang="en-GB" b="1" dirty="0"/>
                        <a:t> </a:t>
                      </a:r>
                      <a:r>
                        <a:rPr b="1" dirty="0"/>
                        <a:t>FOR</a:t>
                      </a:r>
                      <a:r>
                        <a:rPr lang="en-GB" b="1" dirty="0"/>
                        <a:t> </a:t>
                      </a:r>
                      <a:r>
                        <a:rPr b="1" dirty="0"/>
                        <a:t>VARIANCE</a:t>
                      </a:r>
                    </a:p>
                  </a:txBody>
                  <a:tcPr marL="6793" marR="6793" marT="6793" marB="6793"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solidFill>
                      <a:schemeClr val="accent3"/>
                    </a:solidFill>
                  </a:tcPr>
                </a:tc>
                <a:extLst>
                  <a:ext uri="{0D108BD9-81ED-4DB2-BD59-A6C34878D82A}">
                    <a16:rowId xmlns:a16="http://schemas.microsoft.com/office/drawing/2014/main" xmlns="" val="10000"/>
                  </a:ext>
                </a:extLst>
              </a:tr>
              <a:tr h="2244204">
                <a:tc>
                  <a:txBody>
                    <a:bodyPr/>
                    <a:lstStyle/>
                    <a:p>
                      <a:pPr algn="l">
                        <a:lnSpc>
                          <a:spcPct val="150000"/>
                        </a:lnSpc>
                        <a:defRPr sz="1800"/>
                      </a:pPr>
                      <a:r>
                        <a:rPr sz="1200" b="0" cap="small" dirty="0">
                          <a:latin typeface="Arial" panose="020B0604020202020204" pitchFamily="34" charset="0"/>
                          <a:ea typeface="Arial"/>
                          <a:cs typeface="Arial" panose="020B0604020202020204" pitchFamily="34" charset="0"/>
                          <a:sym typeface="Arial"/>
                        </a:rPr>
                        <a:t>1</a:t>
                      </a:r>
                      <a:r>
                        <a:rPr lang="en-ZA" sz="1200" b="0" cap="small" dirty="0">
                          <a:latin typeface="Arial" panose="020B0604020202020204" pitchFamily="34" charset="0"/>
                          <a:ea typeface="Arial"/>
                          <a:cs typeface="Arial" panose="020B0604020202020204" pitchFamily="34" charset="0"/>
                          <a:sym typeface="Arial"/>
                        </a:rPr>
                        <a:t>4</a:t>
                      </a:r>
                      <a:endParaRPr sz="1200" b="0" cap="small" dirty="0">
                        <a:latin typeface="Arial" panose="020B0604020202020204" pitchFamily="34" charset="0"/>
                        <a:ea typeface="Arial"/>
                        <a:cs typeface="Arial" panose="020B0604020202020204" pitchFamily="34" charset="0"/>
                        <a:sym typeface="Arial"/>
                      </a:endParaRPr>
                    </a:p>
                  </a:txBody>
                  <a:tcPr marL="6793" marR="6793" marT="6793" marB="6793"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a:txBody>
                    <a:bodyPr/>
                    <a:lstStyle/>
                    <a:p>
                      <a:pPr algn="l">
                        <a:lnSpc>
                          <a:spcPct val="110000"/>
                        </a:lnSpc>
                        <a:spcBef>
                          <a:spcPts val="400"/>
                        </a:spcBef>
                        <a:spcAft>
                          <a:spcPts val="400"/>
                        </a:spcAft>
                      </a:pPr>
                      <a:r>
                        <a:rPr lang="en-ZA" sz="1200" b="1" cap="small"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Number of research reports on legislative and regulatory protocols impeding SMMEs and Co-ops produced</a:t>
                      </a:r>
                    </a:p>
                  </a:txBody>
                  <a:tcPr marL="68580" marR="68580" marT="0" marB="0">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a:txBody>
                    <a:bodyPr/>
                    <a:lstStyle/>
                    <a:p>
                      <a:pPr algn="l">
                        <a:lnSpc>
                          <a:spcPct val="110000"/>
                        </a:lnSpc>
                        <a:spcBef>
                          <a:spcPts val="400"/>
                        </a:spcBef>
                        <a:spcAft>
                          <a:spcPts val="40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1 Research Report on Provincial legislative and regulatory protocols impeding SMMEs and Co-ops produced</a:t>
                      </a:r>
                    </a:p>
                  </a:txBody>
                  <a:tcPr marL="68580" marR="68580" marT="0" marB="0">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a:solidFill>
                        <a:srgbClr val="000000"/>
                      </a:solidFill>
                    </a:lnB>
                    <a:noFill/>
                  </a:tcPr>
                </a:tc>
                <a:tc>
                  <a:txBody>
                    <a:bodyPr/>
                    <a:lstStyle/>
                    <a:p>
                      <a:pPr algn="l">
                        <a:lnSpc>
                          <a:spcPct val="100000"/>
                        </a:lnSpc>
                        <a:spcBef>
                          <a:spcPts val="400"/>
                        </a:spcBef>
                        <a:spcAft>
                          <a:spcPts val="400"/>
                        </a:spcAft>
                      </a:pPr>
                      <a:r>
                        <a:rPr lang="en-ZA" sz="1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Final report on Provincial legislative and regulatory protocols impeding SMMEs and Co-ops produced with Key findings and recommendations</a:t>
                      </a: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spcAft>
                          <a:spcPts val="0"/>
                        </a:spcAft>
                      </a:pPr>
                      <a:r>
                        <a:rPr lang="en-ZA" sz="1200" b="1" dirty="0">
                          <a:latin typeface="Arial" panose="020B0604020202020204" pitchFamily="34" charset="0"/>
                          <a:ea typeface="Arial"/>
                          <a:cs typeface="Arial" panose="020B0604020202020204" pitchFamily="34" charset="0"/>
                          <a:sym typeface="Arial"/>
                        </a:rPr>
                        <a:t>Target Achieved:</a:t>
                      </a:r>
                    </a:p>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ZA" sz="12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Final report on Provincial legislative and regulatory protocols impeding SMMEs and Co-ops produced with Key findings and recommendations</a:t>
                      </a:r>
                    </a:p>
                    <a:p>
                      <a:pPr algn="l">
                        <a:spcAft>
                          <a:spcPts val="0"/>
                        </a:spcAft>
                      </a:pPr>
                      <a:endParaRPr sz="1200" b="1" dirty="0">
                        <a:latin typeface="Arial" panose="020B0604020202020204" pitchFamily="34" charset="0"/>
                        <a:ea typeface="Arial"/>
                        <a:cs typeface="Arial" panose="020B0604020202020204" pitchFamily="34" charset="0"/>
                        <a:sym typeface="Arial"/>
                      </a:endParaRPr>
                    </a:p>
                  </a:txBody>
                  <a:tcPr marL="6793" marR="6793" marT="6793" marB="6793" horzOverflow="overflow">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a:solidFill>
                        <a:srgbClr val="000000"/>
                      </a:solidFill>
                    </a:lnB>
                    <a:solidFill>
                      <a:schemeClr val="accent3">
                        <a:lumMod val="60000"/>
                        <a:lumOff val="40000"/>
                      </a:schemeClr>
                    </a:solidFill>
                  </a:tcPr>
                </a:tc>
                <a:tc>
                  <a:txBody>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lang="en-ZA" sz="1200" dirty="0">
                          <a:solidFill>
                            <a:srgbClr val="000000"/>
                          </a:solidFill>
                          <a:effectLst/>
                          <a:latin typeface="Arial" panose="020B0604020202020204" pitchFamily="34" charset="0"/>
                          <a:ea typeface="Calibri" panose="020F0502020204030204" pitchFamily="34" charset="0"/>
                        </a:rPr>
                        <a:t>1 Research Report on Provincial legislative and regulatory protocols impeding SMMEs and Co-ops produced</a:t>
                      </a:r>
                      <a:endParaRPr lang="en-GB" sz="1200" b="0" i="0" u="none" strike="noStrike" cap="none" spc="0" baseline="0" dirty="0">
                        <a:ln>
                          <a:noFill/>
                        </a:ln>
                        <a:solidFill>
                          <a:srgbClr val="000000"/>
                        </a:solidFill>
                        <a:effectLst/>
                        <a:uFillTx/>
                        <a:latin typeface="Arial" panose="020B0604020202020204" pitchFamily="34" charset="0"/>
                        <a:ea typeface="Calibri" panose="020F0502020204030204" pitchFamily="34" charset="0"/>
                        <a:cs typeface="+mn-cs"/>
                        <a:sym typeface="Arial"/>
                      </a:endParaRPr>
                    </a:p>
                  </a:txBody>
                  <a:tcPr marL="6793" marR="6793" marT="6793" marB="6793"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533400" algn="l"/>
                        </a:tabLst>
                        <a:defRPr sz="1100">
                          <a:latin typeface="Arial Narrow"/>
                          <a:ea typeface="Arial Narrow"/>
                          <a:cs typeface="Arial Narrow"/>
                          <a:sym typeface="Arial Narrow"/>
                        </a:defRPr>
                      </a:pPr>
                      <a:r>
                        <a:rPr kumimoji="0" lang="en-ZA" sz="1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Narrow"/>
                        </a:rPr>
                        <a:t>N/A</a:t>
                      </a:r>
                    </a:p>
                  </a:txBody>
                  <a:tcPr marL="6793" marR="6793" marT="6793" marB="6793"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1"/>
                  </a:ext>
                </a:extLst>
              </a:tr>
              <a:tr h="2151161">
                <a:tc>
                  <a:txBody>
                    <a:bodyPr/>
                    <a:lstStyle/>
                    <a:p>
                      <a:pPr algn="l">
                        <a:lnSpc>
                          <a:spcPct val="150000"/>
                        </a:lnSpc>
                        <a:defRPr sz="1800"/>
                      </a:pPr>
                      <a:r>
                        <a:rPr sz="1200" b="0" cap="small" dirty="0">
                          <a:latin typeface="Arial" panose="020B0604020202020204" pitchFamily="34" charset="0"/>
                          <a:ea typeface="Arial"/>
                          <a:cs typeface="Arial" panose="020B0604020202020204" pitchFamily="34" charset="0"/>
                          <a:sym typeface="Arial"/>
                        </a:rPr>
                        <a:t>1</a:t>
                      </a:r>
                      <a:r>
                        <a:rPr lang="en-ZA" sz="1200" b="0" cap="small" dirty="0">
                          <a:latin typeface="Arial" panose="020B0604020202020204" pitchFamily="34" charset="0"/>
                          <a:ea typeface="Arial"/>
                          <a:cs typeface="Arial" panose="020B0604020202020204" pitchFamily="34" charset="0"/>
                          <a:sym typeface="Arial"/>
                        </a:rPr>
                        <a:t>5</a:t>
                      </a:r>
                      <a:endParaRPr sz="1200" b="0" cap="small" dirty="0">
                        <a:latin typeface="Arial" panose="020B0604020202020204" pitchFamily="34" charset="0"/>
                        <a:ea typeface="Arial"/>
                        <a:cs typeface="Arial" panose="020B0604020202020204" pitchFamily="34" charset="0"/>
                        <a:sym typeface="Arial"/>
                      </a:endParaRPr>
                    </a:p>
                  </a:txBody>
                  <a:tcPr marL="6793" marR="6793" marT="6793" marB="6793"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a:txBody>
                    <a:bodyPr/>
                    <a:lstStyle/>
                    <a:p>
                      <a:pPr algn="l">
                        <a:lnSpc>
                          <a:spcPct val="110000"/>
                        </a:lnSpc>
                        <a:spcBef>
                          <a:spcPts val="400"/>
                        </a:spcBef>
                        <a:spcAft>
                          <a:spcPts val="400"/>
                        </a:spcAft>
                      </a:pPr>
                      <a:r>
                        <a:rPr lang="en-ZA" sz="1200" b="1" cap="small"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Number of National business processes and procedures analysed and redesigned per annum</a:t>
                      </a:r>
                      <a:endParaRPr lang="en-ZA" sz="1200" b="1" cap="small" baseline="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a:txBody>
                    <a:bodyPr/>
                    <a:lstStyle/>
                    <a:p>
                      <a:pPr algn="l">
                        <a:lnSpc>
                          <a:spcPct val="110000"/>
                        </a:lnSpc>
                        <a:spcBef>
                          <a:spcPts val="400"/>
                        </a:spcBef>
                        <a:spcAft>
                          <a:spcPts val="40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4 National business processes and procedures analysed and redesigned per annum</a:t>
                      </a:r>
                    </a:p>
                  </a:txBody>
                  <a:tcPr marL="68580" marR="68580" marT="0" marB="0">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a:solidFill>
                        <a:srgbClr val="000000"/>
                      </a:solidFill>
                    </a:lnB>
                    <a:noFill/>
                  </a:tcPr>
                </a:tc>
                <a:tc>
                  <a:txBody>
                    <a:bodyPr/>
                    <a:lstStyle/>
                    <a:p>
                      <a:pPr algn="l">
                        <a:lnSpc>
                          <a:spcPct val="110000"/>
                        </a:lnSpc>
                        <a:spcBef>
                          <a:spcPts val="400"/>
                        </a:spcBef>
                        <a:spcAft>
                          <a:spcPts val="400"/>
                        </a:spcAft>
                      </a:pPr>
                      <a:r>
                        <a:rPr lang="en-ZA" sz="1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4 of 4 National procedure analysed and reengineered </a:t>
                      </a: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Target deferred to 2018.</a:t>
                      </a:r>
                    </a:p>
                  </a:txBody>
                  <a:tcPr marL="6793" marR="6793" marT="6793" marB="679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solidFill>
                      <a:srgbClr val="FF0000"/>
                    </a:solidFill>
                  </a:tcPr>
                </a:tc>
                <a:tc>
                  <a:txBody>
                    <a:bodyPr/>
                    <a:lstStyle/>
                    <a:p>
                      <a:pPr algn="l">
                        <a:lnSpc>
                          <a:spcPct val="115000"/>
                        </a:lnSpc>
                        <a:spcBef>
                          <a:spcPts val="0"/>
                        </a:spcBef>
                        <a:spcAft>
                          <a:spcPts val="0"/>
                        </a:spcAft>
                        <a:tabLst>
                          <a:tab pos="533400" algn="l"/>
                        </a:tabLst>
                        <a:defRPr sz="1800"/>
                      </a:pPr>
                      <a:r>
                        <a:rPr lang="en-GB" sz="1200" dirty="0">
                          <a:effectLst/>
                          <a:latin typeface="Arial" panose="020B0604020202020204" pitchFamily="34" charset="0"/>
                          <a:ea typeface="Calibri" panose="020F0502020204030204" pitchFamily="34" charset="0"/>
                        </a:rPr>
                        <a:t>The target was approved for deferral to next financial year</a:t>
                      </a:r>
                      <a:endPar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6793" marR="6793" marT="6793" marB="6793"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tab pos="533400" algn="l"/>
                        </a:tabLst>
                        <a:defRPr sz="1800"/>
                      </a:pPr>
                      <a:r>
                        <a:rPr lang="en-GB" sz="1200" kern="1200" dirty="0">
                          <a:solidFill>
                            <a:schemeClr val="tx1"/>
                          </a:solidFill>
                          <a:effectLst/>
                          <a:latin typeface="Arial" panose="020B0604020202020204" pitchFamily="34" charset="0"/>
                          <a:ea typeface="+mn-ea"/>
                          <a:cs typeface="+mn-cs"/>
                        </a:rPr>
                        <a:t>After engagements with GTAC it was discovered that the redesign of processes and procedures were too expensive and the department could not do the redesign on its own and requires cooperation with the affected institutions. Hence a formal submission to the EA to defer the target to the 2018/19 f/y</a:t>
                      </a:r>
                      <a:r>
                        <a:rPr lang="en-GB" sz="1200" kern="1200" dirty="0">
                          <a:solidFill>
                            <a:schemeClr val="tx1"/>
                          </a:solidFill>
                          <a:effectLst/>
                          <a:latin typeface="Arial" panose="020B0604020202020204" pitchFamily="34" charset="0"/>
                          <a:cs typeface="+mn-cs"/>
                        </a:rPr>
                        <a:t> </a:t>
                      </a:r>
                      <a:endParaRPr lang="en-GB" sz="1200" kern="1200" dirty="0">
                        <a:solidFill>
                          <a:schemeClr val="tx1"/>
                        </a:solidFill>
                        <a:effectLst/>
                        <a:latin typeface="Arial" panose="020B0604020202020204" pitchFamily="34" charset="0"/>
                        <a:ea typeface="Arial"/>
                        <a:cs typeface="+mn-cs"/>
                        <a:sym typeface="Arial"/>
                      </a:endParaRPr>
                    </a:p>
                  </a:txBody>
                  <a:tcPr marL="6793" marR="6793" marT="6793" marB="6793"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extLst>
                  <a:ext uri="{0D108BD9-81ED-4DB2-BD59-A6C34878D82A}">
                    <a16:rowId xmlns:a16="http://schemas.microsoft.com/office/drawing/2014/main" xmlns="" val="10002"/>
                  </a:ext>
                </a:extLst>
              </a:tr>
            </a:tbl>
          </a:graphicData>
        </a:graphic>
      </p:graphicFrame>
      <p:sp>
        <p:nvSpPr>
          <p:cNvPr id="6" name="Right Triangle 5"/>
          <p:cNvSpPr/>
          <p:nvPr/>
        </p:nvSpPr>
        <p:spPr>
          <a:xfrm flipH="1">
            <a:off x="8458200" y="5867400"/>
            <a:ext cx="685800" cy="99060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955152565"/>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5" name="Picture 4" descr="Picture 4"/>
          <p:cNvPicPr>
            <a:picLocks noChangeAspect="1"/>
          </p:cNvPicPr>
          <p:nvPr/>
        </p:nvPicPr>
        <p:blipFill>
          <a:blip r:embed="rId3" cstate="print">
            <a:extLst/>
          </a:blip>
          <a:srcRect t="24292" b="22405"/>
          <a:stretch>
            <a:fillRect/>
          </a:stretch>
        </p:blipFill>
        <p:spPr>
          <a:xfrm>
            <a:off x="0" y="6210300"/>
            <a:ext cx="1752600" cy="625930"/>
          </a:xfrm>
          <a:prstGeom prst="rect">
            <a:avLst/>
          </a:prstGeom>
          <a:ln w="12700">
            <a:miter lim="400000"/>
          </a:ln>
        </p:spPr>
      </p:pic>
      <p:sp>
        <p:nvSpPr>
          <p:cNvPr id="746" name="Slide Number Placeholder 1"/>
          <p:cNvSpPr>
            <a:spLocks noGrp="1"/>
          </p:cNvSpPr>
          <p:nvPr>
            <p:ph type="sldNum" sz="quarter" idx="2"/>
          </p:nvPr>
        </p:nvSpPr>
        <p:spPr>
          <a:xfrm>
            <a:off x="8395697" y="6385024"/>
            <a:ext cx="291104" cy="307777"/>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sz="1400" b="1">
                <a:latin typeface="Arial" panose="020B0604020202020204" pitchFamily="34" charset="0"/>
                <a:cs typeface="Arial" panose="020B0604020202020204" pitchFamily="34" charset="0"/>
              </a:rPr>
              <a:pPr/>
              <a:t>43</a:t>
            </a:fld>
            <a:endParaRPr sz="1400" b="1" dirty="0">
              <a:latin typeface="Arial" panose="020B0604020202020204" pitchFamily="34" charset="0"/>
              <a:cs typeface="Arial" panose="020B0604020202020204" pitchFamily="34" charset="0"/>
            </a:endParaRPr>
          </a:p>
        </p:txBody>
      </p:sp>
      <p:sp>
        <p:nvSpPr>
          <p:cNvPr id="747" name="Title 1"/>
          <p:cNvSpPr>
            <a:spLocks noGrp="1"/>
          </p:cNvSpPr>
          <p:nvPr>
            <p:ph type="title"/>
          </p:nvPr>
        </p:nvSpPr>
        <p:spPr>
          <a:xfrm>
            <a:off x="76200" y="-1"/>
            <a:ext cx="9067800" cy="725263"/>
          </a:xfrm>
          <a:prstGeom prst="rect">
            <a:avLst/>
          </a:prstGeom>
          <a:solidFill>
            <a:srgbClr val="C3D69B"/>
          </a:solidFill>
          <a:effectLst>
            <a:outerShdw blurRad="50800" dist="50800" dir="5400000" rotWithShape="0">
              <a:schemeClr val="accent6"/>
            </a:outerShdw>
          </a:effectLst>
        </p:spPr>
        <p:txBody>
          <a:bodyPr/>
          <a:lstStyle>
            <a:lvl1pPr algn="r">
              <a:defRPr sz="3600" cap="small">
                <a:latin typeface="Arial"/>
                <a:ea typeface="Arial"/>
                <a:cs typeface="Arial"/>
                <a:sym typeface="Arial"/>
              </a:defRPr>
            </a:lvl1pPr>
          </a:lstStyle>
          <a:p>
            <a:r>
              <a:rPr lang="en-ZA" dirty="0"/>
              <a:t>Performance Against APP 2017/18</a:t>
            </a:r>
          </a:p>
        </p:txBody>
      </p:sp>
      <p:graphicFrame>
        <p:nvGraphicFramePr>
          <p:cNvPr id="748" name="Content Placeholder 5"/>
          <p:cNvGraphicFramePr/>
          <p:nvPr>
            <p:extLst>
              <p:ext uri="{D42A27DB-BD31-4B8C-83A1-F6EECF244321}">
                <p14:modId xmlns:p14="http://schemas.microsoft.com/office/powerpoint/2010/main" xmlns="" val="1870532919"/>
              </p:ext>
            </p:extLst>
          </p:nvPr>
        </p:nvGraphicFramePr>
        <p:xfrm>
          <a:off x="76200" y="886023"/>
          <a:ext cx="8958943" cy="5264043"/>
        </p:xfrm>
        <a:graphic>
          <a:graphicData uri="http://schemas.openxmlformats.org/drawingml/2006/table">
            <a:tbl>
              <a:tblPr firstRow="1"/>
              <a:tblGrid>
                <a:gridCol w="312187">
                  <a:extLst>
                    <a:ext uri="{9D8B030D-6E8A-4147-A177-3AD203B41FA5}">
                      <a16:colId xmlns:a16="http://schemas.microsoft.com/office/drawing/2014/main" xmlns="" val="20000"/>
                    </a:ext>
                  </a:extLst>
                </a:gridCol>
                <a:gridCol w="1390450">
                  <a:extLst>
                    <a:ext uri="{9D8B030D-6E8A-4147-A177-3AD203B41FA5}">
                      <a16:colId xmlns:a16="http://schemas.microsoft.com/office/drawing/2014/main" xmlns="" val="20001"/>
                    </a:ext>
                  </a:extLst>
                </a:gridCol>
                <a:gridCol w="1296607">
                  <a:extLst>
                    <a:ext uri="{9D8B030D-6E8A-4147-A177-3AD203B41FA5}">
                      <a16:colId xmlns:a16="http://schemas.microsoft.com/office/drawing/2014/main" xmlns="" val="20002"/>
                    </a:ext>
                  </a:extLst>
                </a:gridCol>
                <a:gridCol w="1256484">
                  <a:extLst>
                    <a:ext uri="{9D8B030D-6E8A-4147-A177-3AD203B41FA5}">
                      <a16:colId xmlns:a16="http://schemas.microsoft.com/office/drawing/2014/main" xmlns="" val="20003"/>
                    </a:ext>
                  </a:extLst>
                </a:gridCol>
                <a:gridCol w="1383072">
                  <a:extLst>
                    <a:ext uri="{9D8B030D-6E8A-4147-A177-3AD203B41FA5}">
                      <a16:colId xmlns:a16="http://schemas.microsoft.com/office/drawing/2014/main" xmlns="" val="20004"/>
                    </a:ext>
                  </a:extLst>
                </a:gridCol>
                <a:gridCol w="1676400">
                  <a:extLst>
                    <a:ext uri="{9D8B030D-6E8A-4147-A177-3AD203B41FA5}">
                      <a16:colId xmlns:a16="http://schemas.microsoft.com/office/drawing/2014/main" xmlns="" val="20005"/>
                    </a:ext>
                  </a:extLst>
                </a:gridCol>
                <a:gridCol w="1643743">
                  <a:extLst>
                    <a:ext uri="{9D8B030D-6E8A-4147-A177-3AD203B41FA5}">
                      <a16:colId xmlns:a16="http://schemas.microsoft.com/office/drawing/2014/main" xmlns="" val="20006"/>
                    </a:ext>
                  </a:extLst>
                </a:gridCol>
              </a:tblGrid>
              <a:tr h="706267">
                <a:tc gridSpan="2">
                  <a:txBody>
                    <a:bodyPr/>
                    <a:lstStyle/>
                    <a:p>
                      <a:pPr algn="ctr">
                        <a:lnSpc>
                          <a:spcPct val="150000"/>
                        </a:lnSpc>
                        <a:tabLst>
                          <a:tab pos="533400" algn="l"/>
                        </a:tabLst>
                        <a:defRPr sz="900">
                          <a:solidFill>
                            <a:srgbClr val="000000"/>
                          </a:solidFill>
                          <a:latin typeface="Arial"/>
                          <a:ea typeface="Arial"/>
                          <a:cs typeface="Arial"/>
                          <a:sym typeface="Arial"/>
                        </a:defRPr>
                      </a:pPr>
                      <a:r>
                        <a:rPr sz="1000" b="1" dirty="0"/>
                        <a:t>PERFORMANCE</a:t>
                      </a:r>
                    </a:p>
                    <a:p>
                      <a:pPr algn="ctr">
                        <a:lnSpc>
                          <a:spcPct val="150000"/>
                        </a:lnSpc>
                        <a:tabLst>
                          <a:tab pos="533400" algn="l"/>
                        </a:tabLst>
                        <a:defRPr sz="900">
                          <a:solidFill>
                            <a:srgbClr val="000000"/>
                          </a:solidFill>
                          <a:latin typeface="Arial"/>
                          <a:ea typeface="Arial"/>
                          <a:cs typeface="Arial"/>
                          <a:sym typeface="Arial"/>
                        </a:defRPr>
                      </a:pPr>
                      <a:r>
                        <a:rPr sz="1000" b="1" dirty="0"/>
                        <a:t>INDICATORS / ACTIVITY</a:t>
                      </a:r>
                    </a:p>
                  </a:txBody>
                  <a:tcPr marL="8402" marR="8402" marT="8402" marB="8402"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hMerge="1">
                  <a:txBody>
                    <a:bodyPr/>
                    <a:lstStyle/>
                    <a:p>
                      <a:endParaRPr lang="en-US"/>
                    </a:p>
                  </a:txBody>
                  <a:tcPr/>
                </a:tc>
                <a:tc>
                  <a:txBody>
                    <a:bodyPr/>
                    <a:lstStyle/>
                    <a:p>
                      <a:pPr algn="ctr">
                        <a:lnSpc>
                          <a:spcPct val="150000"/>
                        </a:lnSpc>
                        <a:tabLst>
                          <a:tab pos="533400" algn="l"/>
                        </a:tabLst>
                        <a:defRPr sz="1800" b="0">
                          <a:solidFill>
                            <a:srgbClr val="000000"/>
                          </a:solidFill>
                        </a:defRPr>
                      </a:pPr>
                      <a:r>
                        <a:rPr sz="1000" b="1" dirty="0">
                          <a:latin typeface="Arial"/>
                          <a:ea typeface="Arial"/>
                          <a:cs typeface="Arial"/>
                          <a:sym typeface="Arial"/>
                        </a:rPr>
                        <a:t>ANNUAL TARGETS</a:t>
                      </a:r>
                    </a:p>
                  </a:txBody>
                  <a:tcPr marL="8402" marR="8402" marT="8402" marB="8402"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50000"/>
                        </a:lnSpc>
                        <a:tabLst>
                          <a:tab pos="533400" algn="l"/>
                        </a:tabLst>
                        <a:defRPr sz="900">
                          <a:solidFill>
                            <a:srgbClr val="000000"/>
                          </a:solidFill>
                          <a:latin typeface="Arial"/>
                          <a:ea typeface="Arial"/>
                          <a:cs typeface="Arial"/>
                          <a:sym typeface="Arial"/>
                        </a:defRPr>
                      </a:pPr>
                      <a:r>
                        <a:rPr sz="1000" b="1" dirty="0"/>
                        <a:t>QUARTERLY</a:t>
                      </a:r>
                    </a:p>
                    <a:p>
                      <a:pPr algn="ctr">
                        <a:lnSpc>
                          <a:spcPct val="150000"/>
                        </a:lnSpc>
                        <a:tabLst>
                          <a:tab pos="533400" algn="l"/>
                        </a:tabLst>
                        <a:defRPr sz="900">
                          <a:solidFill>
                            <a:srgbClr val="000000"/>
                          </a:solidFill>
                          <a:latin typeface="Arial"/>
                          <a:ea typeface="Arial"/>
                          <a:cs typeface="Arial"/>
                          <a:sym typeface="Arial"/>
                        </a:defRPr>
                      </a:pPr>
                      <a:r>
                        <a:rPr sz="1000" b="1" dirty="0"/>
                        <a:t>MILESTONES</a:t>
                      </a:r>
                    </a:p>
                  </a:txBody>
                  <a:tcPr marL="8402" marR="8402" marT="8402" marB="8402"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50000"/>
                        </a:lnSpc>
                        <a:tabLst>
                          <a:tab pos="533400" algn="l"/>
                        </a:tabLst>
                        <a:defRPr sz="1800" b="0">
                          <a:solidFill>
                            <a:srgbClr val="000000"/>
                          </a:solidFill>
                        </a:defRPr>
                      </a:pPr>
                      <a:r>
                        <a:rPr sz="1000" b="1" cap="small" dirty="0">
                          <a:latin typeface="Arial"/>
                          <a:ea typeface="Arial"/>
                          <a:cs typeface="Arial"/>
                          <a:sym typeface="Arial"/>
                        </a:rPr>
                        <a:t>ACTUAL QUARTERLY ACHIEVEMENT</a:t>
                      </a:r>
                    </a:p>
                  </a:txBody>
                  <a:tcPr marL="8402" marR="8402" marT="8402" marB="8402"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a:txBody>
                    <a:bodyPr/>
                    <a:lstStyle/>
                    <a:p>
                      <a:pPr algn="ctr">
                        <a:lnSpc>
                          <a:spcPct val="110000"/>
                        </a:lnSpc>
                        <a:spcBef>
                          <a:spcPts val="1000"/>
                        </a:spcBef>
                        <a:tabLst>
                          <a:tab pos="533400" algn="l"/>
                        </a:tabLst>
                        <a:defRPr sz="900">
                          <a:solidFill>
                            <a:srgbClr val="000000"/>
                          </a:solidFill>
                          <a:latin typeface="Arial"/>
                          <a:ea typeface="Arial"/>
                          <a:cs typeface="Arial"/>
                          <a:sym typeface="Arial"/>
                        </a:defRPr>
                      </a:pPr>
                      <a:r>
                        <a:rPr sz="1000" b="1" dirty="0"/>
                        <a:t>YEAR-TO-DATE</a:t>
                      </a:r>
                    </a:p>
                    <a:p>
                      <a:pPr algn="ctr">
                        <a:lnSpc>
                          <a:spcPct val="150000"/>
                        </a:lnSpc>
                        <a:tabLst>
                          <a:tab pos="533400" algn="l"/>
                        </a:tabLst>
                        <a:defRPr sz="900">
                          <a:solidFill>
                            <a:srgbClr val="000000"/>
                          </a:solidFill>
                          <a:latin typeface="Arial"/>
                          <a:ea typeface="Arial"/>
                          <a:cs typeface="Arial"/>
                          <a:sym typeface="Arial"/>
                        </a:defRPr>
                      </a:pPr>
                      <a:r>
                        <a:rPr sz="1000" b="1" dirty="0"/>
                        <a:t>ACHIEVEMENT</a:t>
                      </a:r>
                    </a:p>
                  </a:txBody>
                  <a:tcPr marL="8402" marR="8402" marT="8402" marB="8402"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a:txBody>
                    <a:bodyPr/>
                    <a:lstStyle/>
                    <a:p>
                      <a:pPr algn="ctr">
                        <a:lnSpc>
                          <a:spcPct val="150000"/>
                        </a:lnSpc>
                        <a:tabLst>
                          <a:tab pos="533400" algn="l"/>
                        </a:tabLst>
                        <a:defRPr sz="900">
                          <a:solidFill>
                            <a:srgbClr val="000000"/>
                          </a:solidFill>
                          <a:latin typeface="Arial"/>
                          <a:ea typeface="Arial"/>
                          <a:cs typeface="Arial"/>
                          <a:sym typeface="Arial"/>
                        </a:defRPr>
                      </a:pPr>
                      <a:r>
                        <a:rPr sz="1000" b="1" dirty="0"/>
                        <a:t>REASONS</a:t>
                      </a:r>
                      <a:r>
                        <a:rPr lang="en-GB" sz="1000" b="1" dirty="0"/>
                        <a:t> </a:t>
                      </a:r>
                      <a:r>
                        <a:rPr sz="1000" b="1" dirty="0"/>
                        <a:t>FOR</a:t>
                      </a:r>
                    </a:p>
                    <a:p>
                      <a:pPr algn="ctr">
                        <a:lnSpc>
                          <a:spcPct val="150000"/>
                        </a:lnSpc>
                        <a:tabLst>
                          <a:tab pos="533400" algn="l"/>
                        </a:tabLst>
                        <a:defRPr sz="900">
                          <a:solidFill>
                            <a:srgbClr val="000000"/>
                          </a:solidFill>
                          <a:latin typeface="Arial"/>
                          <a:ea typeface="Arial"/>
                          <a:cs typeface="Arial"/>
                          <a:sym typeface="Arial"/>
                        </a:defRPr>
                      </a:pPr>
                      <a:r>
                        <a:rPr sz="1000" b="1" dirty="0"/>
                        <a:t>VARIANCE</a:t>
                      </a:r>
                    </a:p>
                  </a:txBody>
                  <a:tcPr marL="8402" marR="8402" marT="8402" marB="8402"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solidFill>
                      <a:schemeClr val="accent3"/>
                    </a:solidFill>
                  </a:tcPr>
                </a:tc>
                <a:extLst>
                  <a:ext uri="{0D108BD9-81ED-4DB2-BD59-A6C34878D82A}">
                    <a16:rowId xmlns:a16="http://schemas.microsoft.com/office/drawing/2014/main" xmlns="" val="10000"/>
                  </a:ext>
                </a:extLst>
              </a:tr>
              <a:tr h="1441196">
                <a:tc>
                  <a:txBody>
                    <a:bodyPr/>
                    <a:lstStyle/>
                    <a:p>
                      <a:pPr algn="l">
                        <a:lnSpc>
                          <a:spcPct val="150000"/>
                        </a:lnSpc>
                        <a:defRPr sz="1800"/>
                      </a:pPr>
                      <a:r>
                        <a:rPr sz="1200" b="0" cap="small" dirty="0">
                          <a:latin typeface="Arial" panose="020B0604020202020204" pitchFamily="34" charset="0"/>
                          <a:ea typeface="Arial"/>
                          <a:cs typeface="Arial" panose="020B0604020202020204" pitchFamily="34" charset="0"/>
                          <a:sym typeface="Arial"/>
                        </a:rPr>
                        <a:t>1</a:t>
                      </a:r>
                      <a:r>
                        <a:rPr lang="en-ZA" sz="1200" b="0" cap="small" dirty="0">
                          <a:latin typeface="Arial" panose="020B0604020202020204" pitchFamily="34" charset="0"/>
                          <a:ea typeface="Arial"/>
                          <a:cs typeface="Arial" panose="020B0604020202020204" pitchFamily="34" charset="0"/>
                          <a:sym typeface="Arial"/>
                        </a:rPr>
                        <a:t>6</a:t>
                      </a:r>
                      <a:endParaRPr sz="1200" b="0" cap="small" dirty="0">
                        <a:latin typeface="Arial" panose="020B0604020202020204" pitchFamily="34" charset="0"/>
                        <a:ea typeface="Arial"/>
                        <a:cs typeface="Arial" panose="020B0604020202020204" pitchFamily="34" charset="0"/>
                        <a:sym typeface="Arial"/>
                      </a:endParaRPr>
                    </a:p>
                  </a:txBody>
                  <a:tcPr marL="8402" marR="8402" marT="8402" marB="8402"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a:txBody>
                    <a:bodyPr/>
                    <a:lstStyle/>
                    <a:p>
                      <a:pPr algn="l">
                        <a:lnSpc>
                          <a:spcPct val="110000"/>
                        </a:lnSpc>
                        <a:spcBef>
                          <a:spcPts val="400"/>
                        </a:spcBef>
                        <a:spcAft>
                          <a:spcPts val="400"/>
                        </a:spcAft>
                      </a:pPr>
                      <a:r>
                        <a:rPr lang="en-ZA" sz="1200" b="1" cap="small"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Number of Local business processes and procedures analysed and redesigned per annum</a:t>
                      </a:r>
                      <a:endParaRPr lang="en-ZA" sz="1200" b="1" cap="small" baseline="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a:txBody>
                    <a:bodyPr/>
                    <a:lstStyle/>
                    <a:p>
                      <a:pPr algn="l">
                        <a:lnSpc>
                          <a:spcPct val="110000"/>
                        </a:lnSpc>
                        <a:spcBef>
                          <a:spcPts val="400"/>
                        </a:spcBef>
                        <a:spcAft>
                          <a:spcPts val="40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5 Local business processes and procedures analysed and redesigned per annum</a:t>
                      </a:r>
                    </a:p>
                  </a:txBody>
                  <a:tcPr marL="68580" marR="68580" marT="0" marB="0">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a:solidFill>
                        <a:srgbClr val="000000"/>
                      </a:solidFill>
                    </a:lnB>
                    <a:noFill/>
                  </a:tcPr>
                </a:tc>
                <a:tc>
                  <a:txBody>
                    <a:bodyPr/>
                    <a:lstStyle/>
                    <a:p>
                      <a:pPr marL="0" marR="0" indent="0" algn="l" defTabSz="914400" rtl="0" latinLnBrk="0">
                        <a:lnSpc>
                          <a:spcPct val="110000"/>
                        </a:lnSpc>
                        <a:spcBef>
                          <a:spcPts val="400"/>
                        </a:spcBef>
                        <a:spcAft>
                          <a:spcPts val="400"/>
                        </a:spcAft>
                        <a:buClrTx/>
                        <a:buSzTx/>
                        <a:buFontTx/>
                        <a:buNone/>
                        <a:tabLst/>
                      </a:pPr>
                      <a:r>
                        <a:rPr lang="en-ZA" sz="1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5 of 5 Local business processes and procedures analysed and reengineered</a:t>
                      </a: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Partially Achieved:</a:t>
                      </a:r>
                    </a:p>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ZA" sz="12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One local business process and procedure analysed and reengineered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txBody>
                  <a:tcPr marL="8402" marR="8402" marT="8402" marB="8402" horzOverflow="overflow">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a:solidFill>
                        <a:srgbClr val="000000"/>
                      </a:solidFill>
                    </a:lnB>
                    <a:solidFill>
                      <a:srgbClr val="FFC000"/>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sz="1800"/>
                      </a:pPr>
                      <a:r>
                        <a:rPr lang="en-ZA" sz="1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The Business Registration process has been analysed and re-engineered with 4 municipalities in the Vhembe District.</a:t>
                      </a:r>
                      <a:endParaRPr lang="en-GB" sz="1200" dirty="0">
                        <a:latin typeface="Arial" panose="020B0604020202020204" pitchFamily="34" charset="0"/>
                        <a:ea typeface="Arial"/>
                        <a:cs typeface="Arial" panose="020B0604020202020204" pitchFamily="34" charset="0"/>
                        <a:sym typeface="Arial"/>
                      </a:endParaRPr>
                    </a:p>
                  </a:txBody>
                  <a:tcPr marL="8402" marR="8402" marT="8402" marB="8402"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50000"/>
                        </a:lnSpc>
                        <a:tabLst>
                          <a:tab pos="533400" algn="l"/>
                        </a:tabLst>
                        <a:defRPr sz="1800"/>
                      </a:pPr>
                      <a:r>
                        <a:rPr lang="en-ZA" sz="1200" dirty="0">
                          <a:latin typeface="Arial" panose="020B0604020202020204" pitchFamily="34" charset="0"/>
                          <a:ea typeface="Arial"/>
                          <a:cs typeface="Arial" panose="020B0604020202020204" pitchFamily="34" charset="0"/>
                          <a:sym typeface="Arial"/>
                        </a:rPr>
                        <a:t>N/A</a:t>
                      </a:r>
                      <a:endParaRPr sz="1200" dirty="0">
                        <a:latin typeface="Arial" panose="020B0604020202020204" pitchFamily="34" charset="0"/>
                        <a:ea typeface="Arial"/>
                        <a:cs typeface="Arial" panose="020B0604020202020204" pitchFamily="34" charset="0"/>
                        <a:sym typeface="Arial"/>
                      </a:endParaRPr>
                    </a:p>
                  </a:txBody>
                  <a:tcPr marL="8402" marR="8402" marT="8402" marB="8402"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1"/>
                  </a:ext>
                </a:extLst>
              </a:tr>
              <a:tr h="2287774">
                <a:tc>
                  <a:txBody>
                    <a:bodyPr/>
                    <a:lstStyle/>
                    <a:p>
                      <a:pPr algn="l">
                        <a:lnSpc>
                          <a:spcPct val="150000"/>
                        </a:lnSpc>
                        <a:defRPr sz="1800"/>
                      </a:pPr>
                      <a:r>
                        <a:rPr sz="1200" b="0" cap="small" dirty="0">
                          <a:latin typeface="Arial" panose="020B0604020202020204" pitchFamily="34" charset="0"/>
                          <a:ea typeface="Arial"/>
                          <a:cs typeface="Arial" panose="020B0604020202020204" pitchFamily="34" charset="0"/>
                          <a:sym typeface="Arial"/>
                        </a:rPr>
                        <a:t>1</a:t>
                      </a:r>
                      <a:r>
                        <a:rPr lang="en-ZA" sz="1200" b="0" cap="small" dirty="0">
                          <a:latin typeface="Arial" panose="020B0604020202020204" pitchFamily="34" charset="0"/>
                          <a:ea typeface="Arial"/>
                          <a:cs typeface="Arial" panose="020B0604020202020204" pitchFamily="34" charset="0"/>
                          <a:sym typeface="Arial"/>
                        </a:rPr>
                        <a:t>7</a:t>
                      </a:r>
                      <a:endParaRPr sz="1200" b="0" cap="small" dirty="0">
                        <a:latin typeface="Arial" panose="020B0604020202020204" pitchFamily="34" charset="0"/>
                        <a:ea typeface="Arial"/>
                        <a:cs typeface="Arial" panose="020B0604020202020204" pitchFamily="34" charset="0"/>
                        <a:sym typeface="Arial"/>
                      </a:endParaRPr>
                    </a:p>
                  </a:txBody>
                  <a:tcPr marL="8402" marR="8402" marT="8402" marB="8402"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a:txBody>
                    <a:bodyPr/>
                    <a:lstStyle/>
                    <a:p>
                      <a:pPr algn="l">
                        <a:lnSpc>
                          <a:spcPct val="110000"/>
                        </a:lnSpc>
                        <a:spcBef>
                          <a:spcPts val="400"/>
                        </a:spcBef>
                        <a:spcAft>
                          <a:spcPts val="400"/>
                        </a:spcAft>
                      </a:pPr>
                      <a:r>
                        <a:rPr lang="en-ZA" sz="1200" b="1" i="0" u="none" strike="noStrike" cap="small"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Submission of the amendment of the National Small Business Bill into the legislative process</a:t>
                      </a:r>
                    </a:p>
                  </a:txBody>
                  <a:tcPr marL="68580" marR="68580" marT="0" marB="0">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a:txBody>
                    <a:bodyPr/>
                    <a:lstStyle/>
                    <a:p>
                      <a:pPr algn="l">
                        <a:lnSpc>
                          <a:spcPct val="110000"/>
                        </a:lnSpc>
                        <a:spcBef>
                          <a:spcPts val="400"/>
                        </a:spcBef>
                        <a:spcAft>
                          <a:spcPts val="40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National Small Business Amendment Bill  developed and submitted to Minister for approval</a:t>
                      </a:r>
                    </a:p>
                  </a:txBody>
                  <a:tcPr marL="68580" marR="68580" marT="0" marB="0">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a:solidFill>
                        <a:srgbClr val="000000"/>
                      </a:solidFill>
                    </a:lnB>
                    <a:noFill/>
                  </a:tcPr>
                </a:tc>
                <a:tc>
                  <a:txBody>
                    <a:bodyPr/>
                    <a:lstStyle/>
                    <a:p>
                      <a:pPr algn="l">
                        <a:spcAft>
                          <a:spcPts val="0"/>
                        </a:spcAft>
                      </a:pPr>
                      <a:r>
                        <a:rPr lang="en-ZA" sz="1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National Small Business Amendment Bill  submitted to the Minister for approval</a:t>
                      </a: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1" dirty="0">
                          <a:latin typeface="Arial" panose="020B0604020202020204" pitchFamily="34" charset="0"/>
                          <a:ea typeface="Arial"/>
                          <a:cs typeface="Arial" panose="020B0604020202020204" pitchFamily="34" charset="0"/>
                          <a:sym typeface="Arial"/>
                        </a:rPr>
                        <a:t>Target not Achieved</a:t>
                      </a:r>
                      <a:r>
                        <a:rPr lang="en-ZA" b="1" dirty="0">
                          <a:effectLst/>
                          <a:latin typeface="Arial" panose="020B0604020202020204" pitchFamily="34" charset="0"/>
                          <a:cs typeface="Arial" panose="020B0604020202020204" pitchFamily="34" charset="0"/>
                        </a:rPr>
                        <a:t>:</a:t>
                      </a:r>
                    </a:p>
                    <a:p>
                      <a:pPr algn="l">
                        <a:spcAft>
                          <a:spcPts val="0"/>
                        </a:spcAft>
                      </a:pPr>
                      <a:endParaRPr lang="en-ZA" b="1" dirty="0">
                        <a:effectLst/>
                        <a:latin typeface="Arial" panose="020B0604020202020204" pitchFamily="34" charset="0"/>
                        <a:cs typeface="Arial" panose="020B0604020202020204" pitchFamily="34" charset="0"/>
                      </a:endParaRPr>
                    </a:p>
                    <a:p>
                      <a:pPr algn="l">
                        <a:spcAft>
                          <a:spcPts val="0"/>
                        </a:spcAft>
                      </a:pPr>
                      <a:r>
                        <a:rPr lang="en-ZA" sz="1200" dirty="0">
                          <a:effectLst/>
                          <a:latin typeface="Arial" panose="020B0604020202020204" pitchFamily="34" charset="0"/>
                          <a:ea typeface="Times New Roman" panose="02020603050405020304" pitchFamily="18" charset="0"/>
                        </a:rPr>
                        <a:t>The Bill was not developed and submitted to Minister for approval</a:t>
                      </a:r>
                      <a:endParaRPr lang="en-ZA" b="0" dirty="0">
                        <a:effectLst/>
                        <a:latin typeface="Arial" panose="020B0604020202020204" pitchFamily="34" charset="0"/>
                        <a:cs typeface="Arial" panose="020B0604020202020204" pitchFamily="34" charset="0"/>
                      </a:endParaRPr>
                    </a:p>
                  </a:txBody>
                  <a:tcPr marL="8402" marR="8402" marT="8402" marB="84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solidFill>
                      <a:srgbClr val="FF0000"/>
                    </a:solidFill>
                  </a:tcPr>
                </a:tc>
                <a:tc>
                  <a:txBody>
                    <a:bodyPr/>
                    <a:lstStyle/>
                    <a:p>
                      <a:pPr algn="l">
                        <a:lnSpc>
                          <a:spcPct val="100000"/>
                        </a:lnSpc>
                        <a:spcBef>
                          <a:spcPts val="0"/>
                        </a:spcBef>
                        <a:spcAft>
                          <a:spcPts val="0"/>
                        </a:spcAft>
                        <a:tabLst>
                          <a:tab pos="533400" algn="l"/>
                        </a:tabLst>
                        <a:defRPr sz="1800"/>
                      </a:pPr>
                      <a:r>
                        <a:rPr lang="en-ZA" sz="1200" dirty="0">
                          <a:effectLst/>
                          <a:latin typeface="Arial" panose="020B0604020202020204" pitchFamily="34" charset="0"/>
                          <a:ea typeface="Calibri" panose="020F0502020204030204" pitchFamily="34" charset="0"/>
                        </a:rPr>
                        <a:t>Following discussions with the Office of the State Law Attorney,(OSLA) it was concluded that the DSBD was not amending the Principle Act, but rather but drafting a new Bill. This  process will take longer than anticipated by OCSLA.</a:t>
                      </a:r>
                      <a:endParaRPr sz="1200" dirty="0">
                        <a:latin typeface="Arial" panose="020B0604020202020204" pitchFamily="34" charset="0"/>
                        <a:ea typeface="Arial"/>
                        <a:cs typeface="Arial" panose="020B0604020202020204" pitchFamily="34" charset="0"/>
                        <a:sym typeface="Arial"/>
                      </a:endParaRPr>
                    </a:p>
                  </a:txBody>
                  <a:tcPr marL="8402" marR="8402" marT="8402" marB="8402"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a:txBody>
                    <a:bodyPr/>
                    <a:lstStyle/>
                    <a:p>
                      <a:pPr algn="l" fontAlgn="t">
                        <a:lnSpc>
                          <a:spcPct val="100000"/>
                        </a:lnSpc>
                        <a:spcBef>
                          <a:spcPts val="0"/>
                        </a:spcBef>
                        <a:spcAft>
                          <a:spcPts val="0"/>
                        </a:spcAft>
                      </a:pPr>
                      <a:r>
                        <a:rPr lang="en-ZA" sz="1200" dirty="0">
                          <a:effectLst/>
                          <a:latin typeface="Arial" panose="020B0604020202020204" pitchFamily="34" charset="0"/>
                          <a:ea typeface="Calibri" panose="020F0502020204030204" pitchFamily="34" charset="0"/>
                        </a:rPr>
                        <a:t>As the legislative process evolved into the drafting a new Bill and not an amendment, the initial project plan done in consultation with the OSLA, had to be amended to a project period beyond the end of the 2017/18 f/Y. Work streams have been established through the Office of the Director-General to finalise the draft amendment and update the project plan.</a:t>
                      </a:r>
                      <a:endParaRPr lang="en-GB"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extLst>
                  <a:ext uri="{0D108BD9-81ED-4DB2-BD59-A6C34878D82A}">
                    <a16:rowId xmlns:a16="http://schemas.microsoft.com/office/drawing/2014/main" xmlns="" val="10002"/>
                  </a:ext>
                </a:extLst>
              </a:tr>
            </a:tbl>
          </a:graphicData>
        </a:graphic>
      </p:graphicFrame>
      <p:sp>
        <p:nvSpPr>
          <p:cNvPr id="6" name="Right Triangle 5"/>
          <p:cNvSpPr/>
          <p:nvPr/>
        </p:nvSpPr>
        <p:spPr>
          <a:xfrm flipH="1">
            <a:off x="8458200" y="5867400"/>
            <a:ext cx="685800" cy="99060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2236479894"/>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2" name="Picture 4" descr="Picture 4"/>
          <p:cNvPicPr>
            <a:picLocks noChangeAspect="1"/>
          </p:cNvPicPr>
          <p:nvPr/>
        </p:nvPicPr>
        <p:blipFill>
          <a:blip r:embed="rId3" cstate="print">
            <a:extLst/>
          </a:blip>
          <a:srcRect t="24292" b="22405"/>
          <a:stretch>
            <a:fillRect/>
          </a:stretch>
        </p:blipFill>
        <p:spPr>
          <a:xfrm>
            <a:off x="0" y="6210300"/>
            <a:ext cx="1752600" cy="625930"/>
          </a:xfrm>
          <a:prstGeom prst="rect">
            <a:avLst/>
          </a:prstGeom>
          <a:ln w="12700">
            <a:miter lim="400000"/>
          </a:ln>
        </p:spPr>
      </p:pic>
      <p:sp>
        <p:nvSpPr>
          <p:cNvPr id="753" name="Slide Number Placeholder 1"/>
          <p:cNvSpPr>
            <a:spLocks noGrp="1"/>
          </p:cNvSpPr>
          <p:nvPr>
            <p:ph type="sldNum" sz="quarter" idx="2"/>
          </p:nvPr>
        </p:nvSpPr>
        <p:spPr>
          <a:xfrm>
            <a:off x="8422818" y="6404292"/>
            <a:ext cx="263983" cy="2692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44</a:t>
            </a:fld>
            <a:endParaRPr/>
          </a:p>
        </p:txBody>
      </p:sp>
      <p:sp>
        <p:nvSpPr>
          <p:cNvPr id="754" name="Title 1"/>
          <p:cNvSpPr>
            <a:spLocks noGrp="1"/>
          </p:cNvSpPr>
          <p:nvPr>
            <p:ph type="title"/>
          </p:nvPr>
        </p:nvSpPr>
        <p:spPr>
          <a:xfrm>
            <a:off x="76200" y="0"/>
            <a:ext cx="9067800" cy="825500"/>
          </a:xfrm>
          <a:prstGeom prst="rect">
            <a:avLst/>
          </a:prstGeom>
          <a:solidFill>
            <a:srgbClr val="C3D69B"/>
          </a:solidFill>
          <a:effectLst>
            <a:outerShdw blurRad="50800" dist="50800" dir="5400000" rotWithShape="0">
              <a:schemeClr val="accent6"/>
            </a:outerShdw>
          </a:effectLst>
        </p:spPr>
        <p:txBody>
          <a:bodyPr/>
          <a:lstStyle>
            <a:lvl1pPr algn="r">
              <a:defRPr sz="3600" cap="small">
                <a:latin typeface="Arial"/>
                <a:ea typeface="Arial"/>
                <a:cs typeface="Arial"/>
                <a:sym typeface="Arial"/>
              </a:defRPr>
            </a:lvl1pPr>
          </a:lstStyle>
          <a:p>
            <a:r>
              <a:rPr lang="en-ZA" dirty="0"/>
              <a:t>Performance Against APP 2017/18</a:t>
            </a:r>
          </a:p>
        </p:txBody>
      </p:sp>
      <p:graphicFrame>
        <p:nvGraphicFramePr>
          <p:cNvPr id="755" name="Content Placeholder 5"/>
          <p:cNvGraphicFramePr/>
          <p:nvPr>
            <p:extLst>
              <p:ext uri="{D42A27DB-BD31-4B8C-83A1-F6EECF244321}">
                <p14:modId xmlns:p14="http://schemas.microsoft.com/office/powerpoint/2010/main" xmlns="" val="3558318954"/>
              </p:ext>
            </p:extLst>
          </p:nvPr>
        </p:nvGraphicFramePr>
        <p:xfrm>
          <a:off x="76200" y="930278"/>
          <a:ext cx="9067799" cy="5732240"/>
        </p:xfrm>
        <a:graphic>
          <a:graphicData uri="http://schemas.openxmlformats.org/drawingml/2006/table">
            <a:tbl>
              <a:tblPr firstRow="1"/>
              <a:tblGrid>
                <a:gridCol w="305822">
                  <a:extLst>
                    <a:ext uri="{9D8B030D-6E8A-4147-A177-3AD203B41FA5}">
                      <a16:colId xmlns:a16="http://schemas.microsoft.com/office/drawing/2014/main" xmlns="" val="20000"/>
                    </a:ext>
                  </a:extLst>
                </a:gridCol>
                <a:gridCol w="1141978">
                  <a:extLst>
                    <a:ext uri="{9D8B030D-6E8A-4147-A177-3AD203B41FA5}">
                      <a16:colId xmlns:a16="http://schemas.microsoft.com/office/drawing/2014/main" xmlns="" val="20001"/>
                    </a:ext>
                  </a:extLst>
                </a:gridCol>
                <a:gridCol w="1295400">
                  <a:extLst>
                    <a:ext uri="{9D8B030D-6E8A-4147-A177-3AD203B41FA5}">
                      <a16:colId xmlns:a16="http://schemas.microsoft.com/office/drawing/2014/main" xmlns="" val="20002"/>
                    </a:ext>
                  </a:extLst>
                </a:gridCol>
                <a:gridCol w="1295400">
                  <a:extLst>
                    <a:ext uri="{9D8B030D-6E8A-4147-A177-3AD203B41FA5}">
                      <a16:colId xmlns:a16="http://schemas.microsoft.com/office/drawing/2014/main" xmlns="" val="20003"/>
                    </a:ext>
                  </a:extLst>
                </a:gridCol>
                <a:gridCol w="1447800">
                  <a:extLst>
                    <a:ext uri="{9D8B030D-6E8A-4147-A177-3AD203B41FA5}">
                      <a16:colId xmlns:a16="http://schemas.microsoft.com/office/drawing/2014/main" xmlns="" val="20004"/>
                    </a:ext>
                  </a:extLst>
                </a:gridCol>
                <a:gridCol w="1828800">
                  <a:extLst>
                    <a:ext uri="{9D8B030D-6E8A-4147-A177-3AD203B41FA5}">
                      <a16:colId xmlns:a16="http://schemas.microsoft.com/office/drawing/2014/main" xmlns="" val="20005"/>
                    </a:ext>
                  </a:extLst>
                </a:gridCol>
                <a:gridCol w="1752599">
                  <a:extLst>
                    <a:ext uri="{9D8B030D-6E8A-4147-A177-3AD203B41FA5}">
                      <a16:colId xmlns:a16="http://schemas.microsoft.com/office/drawing/2014/main" xmlns="" val="20006"/>
                    </a:ext>
                  </a:extLst>
                </a:gridCol>
              </a:tblGrid>
              <a:tr h="609484">
                <a:tc gridSpan="2">
                  <a:txBody>
                    <a:bodyPr/>
                    <a:lstStyle/>
                    <a:p>
                      <a:pPr algn="ctr">
                        <a:lnSpc>
                          <a:spcPct val="150000"/>
                        </a:lnSpc>
                        <a:tabLst>
                          <a:tab pos="533400" algn="l"/>
                        </a:tabLst>
                        <a:defRPr sz="900">
                          <a:solidFill>
                            <a:srgbClr val="000000"/>
                          </a:solidFill>
                          <a:latin typeface="Arial"/>
                          <a:ea typeface="Arial"/>
                          <a:cs typeface="Arial"/>
                          <a:sym typeface="Arial"/>
                        </a:defRPr>
                      </a:pPr>
                      <a:r>
                        <a:rPr sz="1000" b="1" dirty="0"/>
                        <a:t>PERFORMANCE</a:t>
                      </a:r>
                    </a:p>
                    <a:p>
                      <a:pPr algn="ctr">
                        <a:lnSpc>
                          <a:spcPct val="150000"/>
                        </a:lnSpc>
                        <a:tabLst>
                          <a:tab pos="533400" algn="l"/>
                        </a:tabLst>
                        <a:defRPr sz="900">
                          <a:solidFill>
                            <a:srgbClr val="000000"/>
                          </a:solidFill>
                          <a:latin typeface="Arial"/>
                          <a:ea typeface="Arial"/>
                          <a:cs typeface="Arial"/>
                          <a:sym typeface="Arial"/>
                        </a:defRPr>
                      </a:pPr>
                      <a:r>
                        <a:rPr sz="1000" b="1" dirty="0"/>
                        <a:t>INDICATORS / ACTIVITY</a:t>
                      </a:r>
                    </a:p>
                  </a:txBody>
                  <a:tcPr marL="8620" marR="8620" marT="8620" marB="862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hMerge="1">
                  <a:txBody>
                    <a:bodyPr/>
                    <a:lstStyle/>
                    <a:p>
                      <a:endParaRPr lang="en-US"/>
                    </a:p>
                  </a:txBody>
                  <a:tcPr/>
                </a:tc>
                <a:tc>
                  <a:txBody>
                    <a:bodyPr/>
                    <a:lstStyle/>
                    <a:p>
                      <a:pPr algn="ctr">
                        <a:lnSpc>
                          <a:spcPct val="150000"/>
                        </a:lnSpc>
                        <a:tabLst>
                          <a:tab pos="533400" algn="l"/>
                        </a:tabLst>
                        <a:defRPr sz="1800" b="0">
                          <a:solidFill>
                            <a:srgbClr val="000000"/>
                          </a:solidFill>
                        </a:defRPr>
                      </a:pPr>
                      <a:r>
                        <a:rPr sz="1000" b="1">
                          <a:latin typeface="Arial"/>
                          <a:ea typeface="Arial"/>
                          <a:cs typeface="Arial"/>
                          <a:sym typeface="Arial"/>
                        </a:rPr>
                        <a:t>ANNUAL TARGETS</a:t>
                      </a:r>
                    </a:p>
                  </a:txBody>
                  <a:tcPr marL="8620" marR="8620" marT="8620" marB="8620"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50000"/>
                        </a:lnSpc>
                        <a:tabLst>
                          <a:tab pos="533400" algn="l"/>
                        </a:tabLst>
                        <a:defRPr sz="900">
                          <a:solidFill>
                            <a:srgbClr val="000000"/>
                          </a:solidFill>
                          <a:latin typeface="Arial"/>
                          <a:ea typeface="Arial"/>
                          <a:cs typeface="Arial"/>
                          <a:sym typeface="Arial"/>
                        </a:defRPr>
                      </a:pPr>
                      <a:r>
                        <a:rPr sz="1000" b="1" dirty="0"/>
                        <a:t>QUARTERLY</a:t>
                      </a:r>
                    </a:p>
                    <a:p>
                      <a:pPr algn="ctr">
                        <a:lnSpc>
                          <a:spcPct val="150000"/>
                        </a:lnSpc>
                        <a:tabLst>
                          <a:tab pos="533400" algn="l"/>
                        </a:tabLst>
                        <a:defRPr sz="900">
                          <a:solidFill>
                            <a:srgbClr val="000000"/>
                          </a:solidFill>
                          <a:latin typeface="Arial"/>
                          <a:ea typeface="Arial"/>
                          <a:cs typeface="Arial"/>
                          <a:sym typeface="Arial"/>
                        </a:defRPr>
                      </a:pPr>
                      <a:r>
                        <a:rPr sz="1000" b="1" dirty="0"/>
                        <a:t>MILESTONES</a:t>
                      </a:r>
                    </a:p>
                  </a:txBody>
                  <a:tcPr marL="8620" marR="8620" marT="8620" marB="8620"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50000"/>
                        </a:lnSpc>
                        <a:tabLst>
                          <a:tab pos="533400" algn="l"/>
                        </a:tabLst>
                        <a:defRPr sz="1800" b="0">
                          <a:solidFill>
                            <a:srgbClr val="000000"/>
                          </a:solidFill>
                        </a:defRPr>
                      </a:pPr>
                      <a:r>
                        <a:rPr sz="1000" b="1" cap="small" dirty="0">
                          <a:latin typeface="Arial"/>
                          <a:ea typeface="Arial"/>
                          <a:cs typeface="Arial"/>
                          <a:sym typeface="Arial"/>
                        </a:rPr>
                        <a:t>ACTUAL QUARTERLY ACHIEVEMENT</a:t>
                      </a:r>
                    </a:p>
                  </a:txBody>
                  <a:tcPr marL="8620" marR="8620" marT="8620" marB="8620"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0000"/>
                        </a:lnSpc>
                        <a:spcBef>
                          <a:spcPts val="1000"/>
                        </a:spcBef>
                        <a:tabLst>
                          <a:tab pos="533400" algn="l"/>
                        </a:tabLst>
                        <a:defRPr sz="900">
                          <a:solidFill>
                            <a:srgbClr val="000000"/>
                          </a:solidFill>
                          <a:latin typeface="Arial"/>
                          <a:ea typeface="Arial"/>
                          <a:cs typeface="Arial"/>
                          <a:sym typeface="Arial"/>
                        </a:defRPr>
                      </a:pPr>
                      <a:r>
                        <a:rPr sz="1000" b="1" dirty="0"/>
                        <a:t>YEAR-TO-DATE</a:t>
                      </a:r>
                    </a:p>
                    <a:p>
                      <a:pPr algn="ctr">
                        <a:lnSpc>
                          <a:spcPct val="150000"/>
                        </a:lnSpc>
                        <a:tabLst>
                          <a:tab pos="533400" algn="l"/>
                        </a:tabLst>
                        <a:defRPr sz="900">
                          <a:solidFill>
                            <a:srgbClr val="000000"/>
                          </a:solidFill>
                          <a:latin typeface="Arial"/>
                          <a:ea typeface="Arial"/>
                          <a:cs typeface="Arial"/>
                          <a:sym typeface="Arial"/>
                        </a:defRPr>
                      </a:pPr>
                      <a:r>
                        <a:rPr sz="1000" b="1" dirty="0"/>
                        <a:t>ACHIEVEMENT</a:t>
                      </a:r>
                    </a:p>
                  </a:txBody>
                  <a:tcPr marL="8620" marR="8620" marT="8620" marB="862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a:txBody>
                    <a:bodyPr/>
                    <a:lstStyle/>
                    <a:p>
                      <a:pPr algn="ctr">
                        <a:lnSpc>
                          <a:spcPct val="150000"/>
                        </a:lnSpc>
                        <a:tabLst>
                          <a:tab pos="533400" algn="l"/>
                        </a:tabLst>
                        <a:defRPr sz="900">
                          <a:solidFill>
                            <a:srgbClr val="000000"/>
                          </a:solidFill>
                          <a:latin typeface="Arial"/>
                          <a:ea typeface="Arial"/>
                          <a:cs typeface="Arial"/>
                          <a:sym typeface="Arial"/>
                        </a:defRPr>
                      </a:pPr>
                      <a:r>
                        <a:rPr sz="1000" b="1" dirty="0"/>
                        <a:t>REASONS</a:t>
                      </a:r>
                      <a:r>
                        <a:rPr lang="en-GB" sz="1000" b="1" dirty="0"/>
                        <a:t> </a:t>
                      </a:r>
                      <a:r>
                        <a:rPr sz="1000" b="1" dirty="0"/>
                        <a:t>FOR</a:t>
                      </a:r>
                    </a:p>
                    <a:p>
                      <a:pPr algn="ctr">
                        <a:lnSpc>
                          <a:spcPct val="150000"/>
                        </a:lnSpc>
                        <a:tabLst>
                          <a:tab pos="533400" algn="l"/>
                        </a:tabLst>
                        <a:defRPr sz="900">
                          <a:solidFill>
                            <a:srgbClr val="000000"/>
                          </a:solidFill>
                          <a:latin typeface="Arial"/>
                          <a:ea typeface="Arial"/>
                          <a:cs typeface="Arial"/>
                          <a:sym typeface="Arial"/>
                        </a:defRPr>
                      </a:pPr>
                      <a:r>
                        <a:rPr sz="1000" b="1" dirty="0"/>
                        <a:t>VARIANCE</a:t>
                      </a:r>
                    </a:p>
                  </a:txBody>
                  <a:tcPr marL="8620" marR="8620" marT="8620" marB="8620"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solidFill>
                      <a:schemeClr val="accent3"/>
                    </a:solidFill>
                  </a:tcPr>
                </a:tc>
                <a:extLst>
                  <a:ext uri="{0D108BD9-81ED-4DB2-BD59-A6C34878D82A}">
                    <a16:rowId xmlns:a16="http://schemas.microsoft.com/office/drawing/2014/main" xmlns="" val="10000"/>
                  </a:ext>
                </a:extLst>
              </a:tr>
              <a:tr h="2404441">
                <a:tc>
                  <a:txBody>
                    <a:bodyPr/>
                    <a:lstStyle/>
                    <a:p>
                      <a:pPr algn="l">
                        <a:lnSpc>
                          <a:spcPct val="150000"/>
                        </a:lnSpc>
                        <a:defRPr sz="1800"/>
                      </a:pPr>
                      <a:r>
                        <a:rPr sz="1200" b="0" cap="small" dirty="0">
                          <a:latin typeface="Arial" panose="020B0604020202020204" pitchFamily="34" charset="0"/>
                          <a:ea typeface="Arial"/>
                          <a:cs typeface="Arial" panose="020B0604020202020204" pitchFamily="34" charset="0"/>
                          <a:sym typeface="Arial"/>
                        </a:rPr>
                        <a:t>1</a:t>
                      </a:r>
                      <a:r>
                        <a:rPr lang="en-ZA" sz="1200" b="0" cap="small" dirty="0">
                          <a:latin typeface="Arial" panose="020B0604020202020204" pitchFamily="34" charset="0"/>
                          <a:ea typeface="Arial"/>
                          <a:cs typeface="Arial" panose="020B0604020202020204" pitchFamily="34" charset="0"/>
                          <a:sym typeface="Arial"/>
                        </a:rPr>
                        <a:t>8</a:t>
                      </a:r>
                      <a:endParaRPr sz="1200" b="0" cap="small" dirty="0">
                        <a:latin typeface="Arial" panose="020B0604020202020204" pitchFamily="34" charset="0"/>
                        <a:ea typeface="Arial"/>
                        <a:cs typeface="Arial" panose="020B0604020202020204" pitchFamily="34" charset="0"/>
                        <a:sym typeface="Arial"/>
                      </a:endParaRPr>
                    </a:p>
                  </a:txBody>
                  <a:tcPr marL="8620" marR="8620" marT="8620" marB="8620"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a:txBody>
                    <a:bodyPr/>
                    <a:lstStyle/>
                    <a:p>
                      <a:pPr algn="l">
                        <a:lnSpc>
                          <a:spcPct val="110000"/>
                        </a:lnSpc>
                        <a:spcBef>
                          <a:spcPts val="400"/>
                        </a:spcBef>
                        <a:spcAft>
                          <a:spcPts val="400"/>
                        </a:spcAft>
                      </a:pPr>
                      <a:r>
                        <a:rPr lang="en-ZA" sz="1200" b="1" i="0" u="none" strike="noStrike" cap="small"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Revised Strategy on the Promotion of Entrepreneurship and Small Enterprises, submitted for Cabinet approval (in 2018/19)</a:t>
                      </a:r>
                    </a:p>
                  </a:txBody>
                  <a:tcPr marL="68580" marR="68580" marT="0" marB="0">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a:txBody>
                    <a:bodyPr/>
                    <a:lstStyle/>
                    <a:p>
                      <a:pPr algn="l">
                        <a:lnSpc>
                          <a:spcPct val="110000"/>
                        </a:lnSpc>
                        <a:spcBef>
                          <a:spcPts val="400"/>
                        </a:spcBef>
                        <a:spcAft>
                          <a:spcPts val="40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Outcome Report on Evaluation, articulating findings and recommendations for revision in 2018/19</a:t>
                      </a:r>
                    </a:p>
                  </a:txBody>
                  <a:tcPr marL="68580" marR="68580" marT="0" marB="0">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a:solidFill>
                        <a:srgbClr val="000000"/>
                      </a:solidFill>
                    </a:lnB>
                    <a:noFill/>
                  </a:tcPr>
                </a:tc>
                <a:tc>
                  <a:txBody>
                    <a:bodyPr/>
                    <a:lstStyle/>
                    <a:p>
                      <a:pPr algn="l">
                        <a:lnSpc>
                          <a:spcPct val="110000"/>
                        </a:lnSpc>
                        <a:spcBef>
                          <a:spcPts val="400"/>
                        </a:spcBef>
                        <a:spcAft>
                          <a:spcPts val="400"/>
                        </a:spcAft>
                      </a:pPr>
                      <a:r>
                        <a:rPr lang="en-ZA" sz="1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Outcome Report on Evaluation, articulating findings and recommendations</a:t>
                      </a:r>
                    </a:p>
                    <a:p>
                      <a:pPr algn="l"/>
                      <a:r>
                        <a:rPr lang="en-ZA" sz="1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Plan for revision of strategy in 2018/19 approved by EXCO.</a:t>
                      </a:r>
                    </a:p>
                  </a:txBody>
                  <a:tcPr marL="68580" marR="68580" marT="0" marB="0">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Arial" panose="020B0604020202020204" pitchFamily="34" charset="0"/>
                          <a:cs typeface="Arial" panose="020B0604020202020204" pitchFamily="34" charset="0"/>
                        </a:rPr>
                        <a:t>Target Achieved:</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endParaRPr>
                    </a:p>
                    <a:p>
                      <a:pPr algn="l">
                        <a:lnSpc>
                          <a:spcPct val="110000"/>
                        </a:lnSpc>
                        <a:spcBef>
                          <a:spcPts val="400"/>
                        </a:spcBef>
                        <a:spcAft>
                          <a:spcPts val="400"/>
                        </a:spcAft>
                      </a:pPr>
                      <a:r>
                        <a:rPr lang="en-ZA" sz="1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Outcome Report on Evaluation, articulating findings and recommendations</a:t>
                      </a:r>
                    </a:p>
                    <a:p>
                      <a:pPr algn="l"/>
                      <a:r>
                        <a:rPr lang="en-ZA" sz="1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Plan for revision of strategy in 2018/19 approved by EXCO</a:t>
                      </a:r>
                      <a:endParaRPr lang="en-GB" sz="1200" b="0" dirty="0">
                        <a:effectLst/>
                        <a:latin typeface="Arial" panose="020B0604020202020204" pitchFamily="34" charset="0"/>
                        <a:cs typeface="Arial" panose="020B0604020202020204" pitchFamily="34" charset="0"/>
                      </a:endParaRPr>
                    </a:p>
                    <a:p>
                      <a:pPr algn="l">
                        <a:spcAft>
                          <a:spcPts val="0"/>
                        </a:spcAft>
                      </a:pPr>
                      <a:endParaRPr lang="en-GB" sz="1200" b="0" dirty="0">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l">
                        <a:spcAft>
                          <a:spcPts val="0"/>
                        </a:spcAft>
                      </a:pPr>
                      <a:r>
                        <a:rPr lang="en-ZA" sz="1200" dirty="0">
                          <a:effectLst/>
                          <a:latin typeface="Arial" panose="020B0604020202020204" pitchFamily="34" charset="0"/>
                          <a:ea typeface="Arial Unicode MS" panose="020B0604020202020204" pitchFamily="34" charset="-128"/>
                        </a:rPr>
                        <a:t>Outcome Report on Evaluation, articulating findings and recommendations was presented to and approved by EXCO on 26 March 2018.  The findings will be submitted to Cabinet for approval since the intervention stems from the National Evaluation plan which was approved in 2016.</a:t>
                      </a:r>
                      <a:endParaRPr lang="en-ZA" sz="1200" b="0" i="0" u="none" strike="noStrike" cap="none" spc="0" baseline="0" noProof="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endParaRPr>
                    </a:p>
                  </a:txBody>
                  <a:tcPr marL="8620" marR="8620" marT="8620" marB="8620" horzOverflow="overflow">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a:solidFill>
                        <a:srgbClr val="000000"/>
                      </a:solidFill>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0" cap="none" spc="0" normalizeH="0" baseline="0" noProof="0" dirty="0">
                          <a:ln>
                            <a:noFill/>
                          </a:ln>
                          <a:solidFill>
                            <a:srgbClr val="000000"/>
                          </a:solidFill>
                          <a:effectLst/>
                          <a:uLnTx/>
                          <a:uFillTx/>
                          <a:latin typeface="Arial" panose="020B0604020202020204" pitchFamily="34" charset="0"/>
                          <a:cs typeface="Arial" pitchFamily="34" charset="0"/>
                          <a:sym typeface="Calibri"/>
                        </a:rPr>
                        <a:t>N/A</a:t>
                      </a:r>
                    </a:p>
                  </a:txBody>
                  <a:tcPr marL="8620" marR="8620" marT="8620" marB="8620"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extLst>
                  <a:ext uri="{0D108BD9-81ED-4DB2-BD59-A6C34878D82A}">
                    <a16:rowId xmlns:a16="http://schemas.microsoft.com/office/drawing/2014/main" xmlns="" val="10001"/>
                  </a:ext>
                </a:extLst>
              </a:tr>
              <a:tr h="1822521">
                <a:tc>
                  <a:txBody>
                    <a:bodyPr/>
                    <a:lstStyle/>
                    <a:p>
                      <a:pPr algn="l">
                        <a:lnSpc>
                          <a:spcPct val="150000"/>
                        </a:lnSpc>
                        <a:defRPr sz="1800"/>
                      </a:pPr>
                      <a:r>
                        <a:rPr lang="en-ZA" sz="1200" b="0" cap="small" dirty="0">
                          <a:latin typeface="Arial" panose="020B0604020202020204" pitchFamily="34" charset="0"/>
                          <a:ea typeface="Arial"/>
                          <a:cs typeface="Arial" panose="020B0604020202020204" pitchFamily="34" charset="0"/>
                          <a:sym typeface="Arial"/>
                        </a:rPr>
                        <a:t>19</a:t>
                      </a:r>
                      <a:endParaRPr sz="1200" b="0" cap="small" dirty="0">
                        <a:latin typeface="Arial" panose="020B0604020202020204" pitchFamily="34" charset="0"/>
                        <a:ea typeface="Arial"/>
                        <a:cs typeface="Arial" panose="020B0604020202020204" pitchFamily="34" charset="0"/>
                        <a:sym typeface="Arial"/>
                      </a:endParaRPr>
                    </a:p>
                  </a:txBody>
                  <a:tcPr marL="8620" marR="8620" marT="8620" marB="8620" horzOverflow="overflow">
                    <a:lnL w="12700">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noFill/>
                  </a:tcPr>
                </a:tc>
                <a:tc>
                  <a:txBody>
                    <a:bodyPr/>
                    <a:lstStyle/>
                    <a:p>
                      <a:pPr algn="l">
                        <a:lnSpc>
                          <a:spcPct val="110000"/>
                        </a:lnSpc>
                        <a:spcBef>
                          <a:spcPts val="400"/>
                        </a:spcBef>
                        <a:spcAft>
                          <a:spcPts val="400"/>
                        </a:spcAft>
                      </a:pPr>
                      <a:r>
                        <a:rPr lang="en-ZA" sz="1200" b="1" cap="small"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Revised  Co-operatives Strategy, submitted for Minister approval (in 2018/19)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noFill/>
                  </a:tcPr>
                </a:tc>
                <a:tc>
                  <a:txBody>
                    <a:bodyPr/>
                    <a:lstStyle/>
                    <a:p>
                      <a:pPr algn="l">
                        <a:lnSpc>
                          <a:spcPct val="110000"/>
                        </a:lnSpc>
                        <a:spcBef>
                          <a:spcPts val="400"/>
                        </a:spcBef>
                        <a:spcAft>
                          <a:spcPts val="40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Outcome Report on Midterm Review of the Co-operatives Strategy, articulating findings and recommendations for revision in 2018/19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noFill/>
                  </a:tcPr>
                </a:tc>
                <a:tc>
                  <a:txBody>
                    <a:bodyPr/>
                    <a:lstStyle/>
                    <a:p>
                      <a:pPr algn="l">
                        <a:lnSpc>
                          <a:spcPct val="110000"/>
                        </a:lnSpc>
                        <a:spcBef>
                          <a:spcPts val="400"/>
                        </a:spcBef>
                        <a:spcAft>
                          <a:spcPts val="400"/>
                        </a:spcAft>
                      </a:pPr>
                      <a:r>
                        <a:rPr lang="en-ZA" sz="1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Outcome Report on Midterm Review of the Co-operatives Strategy, articulating findings and recommendations for revision in 2018/19, submitted for approval to EXCO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no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sz="1800"/>
                      </a:pPr>
                      <a:r>
                        <a:rPr kumimoji="0" lang="en-ZA" sz="1200" b="1" i="0" u="none" strike="noStrike" kern="0" cap="none" spc="0"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sym typeface="Arial"/>
                        </a:rPr>
                        <a:t>Partially Achieved</a:t>
                      </a:r>
                      <a:r>
                        <a:rPr lang="en-GB" sz="1200" b="1" i="0" u="none" strike="noStrike" dirty="0">
                          <a:solidFill>
                            <a:srgbClr val="000000"/>
                          </a:solidFill>
                          <a:effectLst/>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15000"/>
                        </a:lnSpc>
                        <a:spcBef>
                          <a:spcPts val="0"/>
                        </a:spcBef>
                        <a:spcAft>
                          <a:spcPts val="0"/>
                        </a:spcAft>
                        <a:buClrTx/>
                        <a:buSzTx/>
                        <a:buFontTx/>
                        <a:buNone/>
                        <a:tabLst/>
                        <a:defRPr sz="1800"/>
                      </a:pPr>
                      <a:r>
                        <a:rPr lang="en-ZA" sz="1200" dirty="0">
                          <a:solidFill>
                            <a:srgbClr val="000000"/>
                          </a:solidFill>
                          <a:effectLst/>
                          <a:latin typeface="Arial" panose="020B0604020202020204" pitchFamily="34" charset="0"/>
                          <a:ea typeface="Calibri" panose="020F0502020204030204" pitchFamily="34" charset="0"/>
                        </a:rPr>
                        <a:t>Outcome Report not submitted for approval to EXCO, however, stakeholder consultations were conducted in Q1 and Q2 2017/18 and stakeholder consultation reports were produced.</a:t>
                      </a:r>
                      <a:endParaRPr lang="en-GB"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solidFill>
                      <a:srgbClr val="FFC000"/>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ZA" sz="12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sym typeface="Calibri"/>
                        </a:rPr>
                        <a:t>Stakeholder consultations were conducted in Q1 and Q2 2017/18 and stakeholder consultation reports were produced</a:t>
                      </a:r>
                      <a:endParaRPr kumimoji="0" lang="en-GB" sz="1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endParaRPr>
                    </a:p>
                  </a:txBody>
                  <a:tcPr marL="8620" marR="8620" marT="8620" marB="86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0" cap="none" spc="0" normalizeH="0" baseline="0" dirty="0">
                          <a:ln>
                            <a:noFill/>
                          </a:ln>
                          <a:solidFill>
                            <a:srgbClr val="000000"/>
                          </a:solidFill>
                          <a:effectLst/>
                          <a:uLnTx/>
                          <a:uFillTx/>
                          <a:latin typeface="Arial" panose="020B0604020202020204" pitchFamily="34" charset="0"/>
                          <a:ea typeface="Calibri" panose="020F0502020204030204" pitchFamily="34" charset="0"/>
                          <a:cs typeface="+mn-cs"/>
                          <a:sym typeface="Calibri"/>
                        </a:rPr>
                        <a:t>There were delays in the in-year implementation of this target relating to the appointment of services provider. And thus, the target could not be implemented as the allocated budget was depleted by the time the procurement process, to secure a service provider, was finalised.</a:t>
                      </a:r>
                      <a:endParaRPr kumimoji="0" sz="1200" b="0" i="0" u="none" strike="noStrike" kern="0" cap="none" spc="0" normalizeH="0" baseline="0" dirty="0">
                        <a:ln>
                          <a:noFill/>
                        </a:ln>
                        <a:solidFill>
                          <a:srgbClr val="000000"/>
                        </a:solidFill>
                        <a:effectLst/>
                        <a:uLnTx/>
                        <a:uFillTx/>
                        <a:latin typeface="Arial" panose="020B0604020202020204" pitchFamily="34" charset="0"/>
                        <a:ea typeface="Calibri" panose="020F0502020204030204" pitchFamily="34" charset="0"/>
                        <a:cs typeface="+mn-cs"/>
                        <a:sym typeface="Arial"/>
                      </a:endParaRPr>
                    </a:p>
                  </a:txBody>
                  <a:tcPr marL="8620" marR="8620" marT="8620" marB="86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noFill/>
                  </a:tcPr>
                </a:tc>
                <a:extLst>
                  <a:ext uri="{0D108BD9-81ED-4DB2-BD59-A6C34878D82A}">
                    <a16:rowId xmlns:a16="http://schemas.microsoft.com/office/drawing/2014/main" xmlns="" val="10002"/>
                  </a:ext>
                </a:extLst>
              </a:tr>
            </a:tbl>
          </a:graphicData>
        </a:graphic>
      </p:graphicFrame>
      <p:sp>
        <p:nvSpPr>
          <p:cNvPr id="8" name="Right Triangle 7"/>
          <p:cNvSpPr/>
          <p:nvPr/>
        </p:nvSpPr>
        <p:spPr>
          <a:xfrm flipH="1">
            <a:off x="8458200" y="6243144"/>
            <a:ext cx="685800" cy="425134"/>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b="1" dirty="0">
              <a:latin typeface="Arial" panose="020B0604020202020204" pitchFamily="34" charset="0"/>
              <a:cs typeface="Arial" panose="020B0604020202020204" pitchFamily="34" charset="0"/>
            </a:endParaRPr>
          </a:p>
        </p:txBody>
      </p:sp>
      <p:sp>
        <p:nvSpPr>
          <p:cNvPr id="9" name="Slide Number Placeholder 1"/>
          <p:cNvSpPr txBox="1">
            <a:spLocks/>
          </p:cNvSpPr>
          <p:nvPr/>
        </p:nvSpPr>
        <p:spPr>
          <a:xfrm>
            <a:off x="8409257" y="6404292"/>
            <a:ext cx="291104" cy="307777"/>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nchor="ctr">
            <a:spAutoFit/>
          </a:bodyPr>
          <a:lstStyle>
            <a:defPPr>
              <a:defRPr lang="en-US"/>
            </a:defPPr>
            <a:lvl1pPr marL="0" algn="r" defTabSz="914400" rtl="0" eaLnBrk="1" latinLnBrk="0" hangingPunct="1">
              <a:defRPr sz="1200" kern="1200">
                <a:solidFill>
                  <a:srgbClr val="88888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400" b="1" dirty="0">
                <a:latin typeface="Arial" panose="020B0604020202020204" pitchFamily="34" charset="0"/>
                <a:cs typeface="Arial" panose="020B0604020202020204" pitchFamily="34" charset="0"/>
              </a:rPr>
              <a:t>44</a:t>
            </a:r>
          </a:p>
        </p:txBody>
      </p:sp>
    </p:spTree>
    <p:extLst>
      <p:ext uri="{BB962C8B-B14F-4D97-AF65-F5344CB8AC3E}">
        <p14:creationId xmlns:p14="http://schemas.microsoft.com/office/powerpoint/2010/main" xmlns="" val="2504185370"/>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9" name="Picture 4" descr="Picture 4"/>
          <p:cNvPicPr>
            <a:picLocks noChangeAspect="1"/>
          </p:cNvPicPr>
          <p:nvPr/>
        </p:nvPicPr>
        <p:blipFill>
          <a:blip r:embed="rId2" cstate="print">
            <a:extLst/>
          </a:blip>
          <a:srcRect t="24292" b="22405"/>
          <a:stretch>
            <a:fillRect/>
          </a:stretch>
        </p:blipFill>
        <p:spPr>
          <a:xfrm>
            <a:off x="0" y="6210300"/>
            <a:ext cx="1752600" cy="625930"/>
          </a:xfrm>
          <a:prstGeom prst="rect">
            <a:avLst/>
          </a:prstGeom>
          <a:ln w="12700">
            <a:miter lim="400000"/>
          </a:ln>
        </p:spPr>
      </p:pic>
      <p:sp>
        <p:nvSpPr>
          <p:cNvPr id="760" name="Slide Number Placeholder 1"/>
          <p:cNvSpPr>
            <a:spLocks noGrp="1"/>
          </p:cNvSpPr>
          <p:nvPr>
            <p:ph type="sldNum" sz="quarter" idx="2"/>
          </p:nvPr>
        </p:nvSpPr>
        <p:spPr>
          <a:xfrm>
            <a:off x="8395697" y="6385024"/>
            <a:ext cx="291104" cy="307777"/>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sz="1400" b="1">
                <a:latin typeface="Arial" panose="020B0604020202020204" pitchFamily="34" charset="0"/>
                <a:cs typeface="Arial" panose="020B0604020202020204" pitchFamily="34" charset="0"/>
              </a:rPr>
              <a:pPr/>
              <a:t>45</a:t>
            </a:fld>
            <a:endParaRPr sz="1400" b="1" dirty="0">
              <a:latin typeface="Arial" panose="020B0604020202020204" pitchFamily="34" charset="0"/>
              <a:cs typeface="Arial" panose="020B0604020202020204" pitchFamily="34" charset="0"/>
            </a:endParaRPr>
          </a:p>
        </p:txBody>
      </p:sp>
      <p:sp>
        <p:nvSpPr>
          <p:cNvPr id="761" name="Title 1"/>
          <p:cNvSpPr>
            <a:spLocks noGrp="1"/>
          </p:cNvSpPr>
          <p:nvPr>
            <p:ph type="title"/>
          </p:nvPr>
        </p:nvSpPr>
        <p:spPr>
          <a:xfrm>
            <a:off x="76200" y="0"/>
            <a:ext cx="9067800" cy="733425"/>
          </a:xfrm>
          <a:prstGeom prst="rect">
            <a:avLst/>
          </a:prstGeom>
          <a:solidFill>
            <a:srgbClr val="C3D69B"/>
          </a:solidFill>
          <a:effectLst>
            <a:outerShdw blurRad="50800" dist="50800" dir="5400000" rotWithShape="0">
              <a:schemeClr val="accent6"/>
            </a:outerShdw>
          </a:effectLst>
        </p:spPr>
        <p:txBody>
          <a:bodyPr/>
          <a:lstStyle>
            <a:lvl1pPr algn="r">
              <a:defRPr sz="3600" cap="small">
                <a:latin typeface="Arial"/>
                <a:ea typeface="Arial"/>
                <a:cs typeface="Arial"/>
                <a:sym typeface="Arial"/>
              </a:defRPr>
            </a:lvl1pPr>
          </a:lstStyle>
          <a:p>
            <a:r>
              <a:rPr lang="en-ZA" dirty="0"/>
              <a:t>Performance Against APP 2017/18</a:t>
            </a:r>
          </a:p>
        </p:txBody>
      </p:sp>
      <p:graphicFrame>
        <p:nvGraphicFramePr>
          <p:cNvPr id="762" name="Content Placeholder 5"/>
          <p:cNvGraphicFramePr/>
          <p:nvPr>
            <p:extLst>
              <p:ext uri="{D42A27DB-BD31-4B8C-83A1-F6EECF244321}">
                <p14:modId xmlns:p14="http://schemas.microsoft.com/office/powerpoint/2010/main" xmlns="" val="1466456618"/>
              </p:ext>
            </p:extLst>
          </p:nvPr>
        </p:nvGraphicFramePr>
        <p:xfrm>
          <a:off x="76200" y="840508"/>
          <a:ext cx="9016999" cy="5212984"/>
        </p:xfrm>
        <a:graphic>
          <a:graphicData uri="http://schemas.openxmlformats.org/drawingml/2006/table">
            <a:tbl>
              <a:tblPr firstRow="1"/>
              <a:tblGrid>
                <a:gridCol w="305725">
                  <a:extLst>
                    <a:ext uri="{9D8B030D-6E8A-4147-A177-3AD203B41FA5}">
                      <a16:colId xmlns:a16="http://schemas.microsoft.com/office/drawing/2014/main" xmlns="" val="20000"/>
                    </a:ext>
                  </a:extLst>
                </a:gridCol>
                <a:gridCol w="1426720">
                  <a:extLst>
                    <a:ext uri="{9D8B030D-6E8A-4147-A177-3AD203B41FA5}">
                      <a16:colId xmlns:a16="http://schemas.microsoft.com/office/drawing/2014/main" xmlns="" val="20001"/>
                    </a:ext>
                  </a:extLst>
                </a:gridCol>
                <a:gridCol w="1477675">
                  <a:extLst>
                    <a:ext uri="{9D8B030D-6E8A-4147-A177-3AD203B41FA5}">
                      <a16:colId xmlns:a16="http://schemas.microsoft.com/office/drawing/2014/main" xmlns="" val="20002"/>
                    </a:ext>
                  </a:extLst>
                </a:gridCol>
                <a:gridCol w="1337550">
                  <a:extLst>
                    <a:ext uri="{9D8B030D-6E8A-4147-A177-3AD203B41FA5}">
                      <a16:colId xmlns:a16="http://schemas.microsoft.com/office/drawing/2014/main" xmlns="" val="20003"/>
                    </a:ext>
                  </a:extLst>
                </a:gridCol>
                <a:gridCol w="1923525">
                  <a:extLst>
                    <a:ext uri="{9D8B030D-6E8A-4147-A177-3AD203B41FA5}">
                      <a16:colId xmlns:a16="http://schemas.microsoft.com/office/drawing/2014/main" xmlns="" val="20004"/>
                    </a:ext>
                  </a:extLst>
                </a:gridCol>
                <a:gridCol w="1595119">
                  <a:extLst>
                    <a:ext uri="{9D8B030D-6E8A-4147-A177-3AD203B41FA5}">
                      <a16:colId xmlns:a16="http://schemas.microsoft.com/office/drawing/2014/main" xmlns="" val="20005"/>
                    </a:ext>
                  </a:extLst>
                </a:gridCol>
                <a:gridCol w="950685">
                  <a:extLst>
                    <a:ext uri="{9D8B030D-6E8A-4147-A177-3AD203B41FA5}">
                      <a16:colId xmlns:a16="http://schemas.microsoft.com/office/drawing/2014/main" xmlns="" val="20006"/>
                    </a:ext>
                  </a:extLst>
                </a:gridCol>
              </a:tblGrid>
              <a:tr h="869424">
                <a:tc gridSpan="2">
                  <a:txBody>
                    <a:bodyPr/>
                    <a:lstStyle/>
                    <a:p>
                      <a:pPr algn="ctr">
                        <a:lnSpc>
                          <a:spcPct val="150000"/>
                        </a:lnSpc>
                        <a:tabLst>
                          <a:tab pos="533400" algn="l"/>
                        </a:tabLst>
                        <a:defRPr sz="900">
                          <a:solidFill>
                            <a:srgbClr val="000000"/>
                          </a:solidFill>
                          <a:latin typeface="Arial"/>
                          <a:ea typeface="Arial"/>
                          <a:cs typeface="Arial"/>
                          <a:sym typeface="Arial"/>
                        </a:defRPr>
                      </a:pPr>
                      <a:r>
                        <a:rPr sz="1000" b="1" dirty="0"/>
                        <a:t>PERFORMANCE</a:t>
                      </a:r>
                    </a:p>
                    <a:p>
                      <a:pPr algn="ctr">
                        <a:lnSpc>
                          <a:spcPct val="150000"/>
                        </a:lnSpc>
                        <a:tabLst>
                          <a:tab pos="533400" algn="l"/>
                        </a:tabLst>
                        <a:defRPr sz="900">
                          <a:solidFill>
                            <a:srgbClr val="000000"/>
                          </a:solidFill>
                          <a:latin typeface="Arial"/>
                          <a:ea typeface="Arial"/>
                          <a:cs typeface="Arial"/>
                          <a:sym typeface="Arial"/>
                        </a:defRPr>
                      </a:pPr>
                      <a:r>
                        <a:rPr sz="1000" b="1" dirty="0"/>
                        <a:t>INDICATORS / ACTIVITY</a:t>
                      </a:r>
                    </a:p>
                  </a:txBody>
                  <a:tcPr marL="8718" marR="8718" marT="8718" marB="8718"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hMerge="1">
                  <a:txBody>
                    <a:bodyPr/>
                    <a:lstStyle/>
                    <a:p>
                      <a:endParaRPr lang="en-US"/>
                    </a:p>
                  </a:txBody>
                  <a:tcPr/>
                </a:tc>
                <a:tc>
                  <a:txBody>
                    <a:bodyPr/>
                    <a:lstStyle/>
                    <a:p>
                      <a:pPr algn="ctr">
                        <a:lnSpc>
                          <a:spcPct val="150000"/>
                        </a:lnSpc>
                        <a:tabLst>
                          <a:tab pos="533400" algn="l"/>
                        </a:tabLst>
                        <a:defRPr sz="1800" b="0">
                          <a:solidFill>
                            <a:srgbClr val="000000"/>
                          </a:solidFill>
                        </a:defRPr>
                      </a:pPr>
                      <a:r>
                        <a:rPr sz="1000" b="1" dirty="0">
                          <a:latin typeface="Arial"/>
                          <a:ea typeface="Arial"/>
                          <a:cs typeface="Arial"/>
                          <a:sym typeface="Arial"/>
                        </a:rPr>
                        <a:t>ANNUAL TARGETS</a:t>
                      </a:r>
                    </a:p>
                  </a:txBody>
                  <a:tcPr marL="8718" marR="8718" marT="8718" marB="8718"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50000"/>
                        </a:lnSpc>
                        <a:tabLst>
                          <a:tab pos="533400" algn="l"/>
                        </a:tabLst>
                        <a:defRPr sz="900">
                          <a:solidFill>
                            <a:srgbClr val="000000"/>
                          </a:solidFill>
                          <a:latin typeface="Arial"/>
                          <a:ea typeface="Arial"/>
                          <a:cs typeface="Arial"/>
                          <a:sym typeface="Arial"/>
                        </a:defRPr>
                      </a:pPr>
                      <a:r>
                        <a:rPr sz="1000" b="1" dirty="0"/>
                        <a:t>QUARTERLY</a:t>
                      </a:r>
                    </a:p>
                    <a:p>
                      <a:pPr algn="ctr">
                        <a:lnSpc>
                          <a:spcPct val="150000"/>
                        </a:lnSpc>
                        <a:tabLst>
                          <a:tab pos="533400" algn="l"/>
                        </a:tabLst>
                        <a:defRPr sz="900">
                          <a:solidFill>
                            <a:srgbClr val="000000"/>
                          </a:solidFill>
                          <a:latin typeface="Arial"/>
                          <a:ea typeface="Arial"/>
                          <a:cs typeface="Arial"/>
                          <a:sym typeface="Arial"/>
                        </a:defRPr>
                      </a:pPr>
                      <a:r>
                        <a:rPr sz="1000" b="1" dirty="0"/>
                        <a:t>MILESTONES</a:t>
                      </a:r>
                    </a:p>
                  </a:txBody>
                  <a:tcPr marL="8718" marR="8718" marT="8718" marB="8718"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50000"/>
                        </a:lnSpc>
                        <a:tabLst>
                          <a:tab pos="533400" algn="l"/>
                        </a:tabLst>
                        <a:defRPr sz="1800" b="0">
                          <a:solidFill>
                            <a:srgbClr val="000000"/>
                          </a:solidFill>
                        </a:defRPr>
                      </a:pPr>
                      <a:r>
                        <a:rPr sz="1000" b="1" cap="small" dirty="0">
                          <a:latin typeface="Arial"/>
                          <a:ea typeface="Arial"/>
                          <a:cs typeface="Arial"/>
                          <a:sym typeface="Arial"/>
                        </a:rPr>
                        <a:t>ACTUAL QUARTERLY ACHIEVEMENT</a:t>
                      </a:r>
                    </a:p>
                  </a:txBody>
                  <a:tcPr marL="8718" marR="8718" marT="8718" marB="8718"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a:txBody>
                    <a:bodyPr/>
                    <a:lstStyle/>
                    <a:p>
                      <a:pPr algn="ctr">
                        <a:lnSpc>
                          <a:spcPct val="110000"/>
                        </a:lnSpc>
                        <a:spcBef>
                          <a:spcPts val="1000"/>
                        </a:spcBef>
                        <a:tabLst>
                          <a:tab pos="533400" algn="l"/>
                        </a:tabLst>
                        <a:defRPr sz="900">
                          <a:solidFill>
                            <a:srgbClr val="000000"/>
                          </a:solidFill>
                          <a:latin typeface="Arial"/>
                          <a:ea typeface="Arial"/>
                          <a:cs typeface="Arial"/>
                          <a:sym typeface="Arial"/>
                        </a:defRPr>
                      </a:pPr>
                      <a:r>
                        <a:rPr sz="1000" b="1" dirty="0"/>
                        <a:t>YEAR-TO-DATE</a:t>
                      </a:r>
                    </a:p>
                    <a:p>
                      <a:pPr algn="ctr">
                        <a:lnSpc>
                          <a:spcPct val="150000"/>
                        </a:lnSpc>
                        <a:tabLst>
                          <a:tab pos="533400" algn="l"/>
                        </a:tabLst>
                        <a:defRPr sz="900">
                          <a:solidFill>
                            <a:srgbClr val="000000"/>
                          </a:solidFill>
                          <a:latin typeface="Arial"/>
                          <a:ea typeface="Arial"/>
                          <a:cs typeface="Arial"/>
                          <a:sym typeface="Arial"/>
                        </a:defRPr>
                      </a:pPr>
                      <a:r>
                        <a:rPr sz="1000" b="1" dirty="0"/>
                        <a:t>ACHIEVEMENT</a:t>
                      </a:r>
                    </a:p>
                  </a:txBody>
                  <a:tcPr marL="8718" marR="8718" marT="8718" marB="8718"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a:txBody>
                    <a:bodyPr/>
                    <a:lstStyle/>
                    <a:p>
                      <a:pPr algn="ctr">
                        <a:lnSpc>
                          <a:spcPct val="150000"/>
                        </a:lnSpc>
                        <a:tabLst>
                          <a:tab pos="533400" algn="l"/>
                        </a:tabLst>
                        <a:defRPr sz="900">
                          <a:solidFill>
                            <a:srgbClr val="000000"/>
                          </a:solidFill>
                          <a:latin typeface="Arial"/>
                          <a:ea typeface="Arial"/>
                          <a:cs typeface="Arial"/>
                          <a:sym typeface="Arial"/>
                        </a:defRPr>
                      </a:pPr>
                      <a:r>
                        <a:rPr sz="1000" b="1" dirty="0"/>
                        <a:t>REASONS</a:t>
                      </a:r>
                      <a:r>
                        <a:rPr lang="en-GB" sz="1000" b="1" dirty="0"/>
                        <a:t> </a:t>
                      </a:r>
                      <a:r>
                        <a:rPr sz="1000" b="1" dirty="0"/>
                        <a:t>FOR</a:t>
                      </a:r>
                    </a:p>
                    <a:p>
                      <a:pPr algn="ctr">
                        <a:lnSpc>
                          <a:spcPct val="150000"/>
                        </a:lnSpc>
                        <a:tabLst>
                          <a:tab pos="533400" algn="l"/>
                        </a:tabLst>
                        <a:defRPr sz="900">
                          <a:solidFill>
                            <a:srgbClr val="000000"/>
                          </a:solidFill>
                          <a:latin typeface="Arial"/>
                          <a:ea typeface="Arial"/>
                          <a:cs typeface="Arial"/>
                          <a:sym typeface="Arial"/>
                        </a:defRPr>
                      </a:pPr>
                      <a:r>
                        <a:rPr sz="1000" b="1" dirty="0"/>
                        <a:t>VARIANCE</a:t>
                      </a:r>
                    </a:p>
                  </a:txBody>
                  <a:tcPr marL="8718" marR="8718" marT="8718" marB="8718"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solidFill>
                      <a:schemeClr val="accent3"/>
                    </a:solidFill>
                  </a:tcPr>
                </a:tc>
                <a:extLst>
                  <a:ext uri="{0D108BD9-81ED-4DB2-BD59-A6C34878D82A}">
                    <a16:rowId xmlns:a16="http://schemas.microsoft.com/office/drawing/2014/main" xmlns="" val="10000"/>
                  </a:ext>
                </a:extLst>
              </a:tr>
              <a:tr h="1063882">
                <a:tc rowSpan="2">
                  <a:txBody>
                    <a:bodyPr/>
                    <a:lstStyle/>
                    <a:p>
                      <a:pPr algn="l">
                        <a:lnSpc>
                          <a:spcPct val="150000"/>
                        </a:lnSpc>
                        <a:defRPr sz="1800"/>
                      </a:pPr>
                      <a:r>
                        <a:rPr sz="1200" b="0" cap="small" dirty="0">
                          <a:latin typeface="Arial" panose="020B0604020202020204" pitchFamily="34" charset="0"/>
                          <a:ea typeface="Arial"/>
                          <a:cs typeface="Arial" panose="020B0604020202020204" pitchFamily="34" charset="0"/>
                          <a:sym typeface="Arial"/>
                        </a:rPr>
                        <a:t>2</a:t>
                      </a:r>
                      <a:r>
                        <a:rPr lang="en-ZA" sz="1200" b="0" cap="small" dirty="0">
                          <a:latin typeface="Arial" panose="020B0604020202020204" pitchFamily="34" charset="0"/>
                          <a:ea typeface="Arial"/>
                          <a:cs typeface="Arial" panose="020B0604020202020204" pitchFamily="34" charset="0"/>
                          <a:sym typeface="Arial"/>
                        </a:rPr>
                        <a:t>0</a:t>
                      </a:r>
                      <a:endParaRPr sz="1200" b="0" cap="small" dirty="0">
                        <a:latin typeface="Arial" panose="020B0604020202020204" pitchFamily="34" charset="0"/>
                        <a:ea typeface="Arial"/>
                        <a:cs typeface="Arial" panose="020B0604020202020204" pitchFamily="34" charset="0"/>
                        <a:sym typeface="Arial"/>
                      </a:endParaRPr>
                    </a:p>
                  </a:txBody>
                  <a:tcPr marL="8718" marR="8718" marT="8718" marB="8718"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rowSpan="2">
                  <a:txBody>
                    <a:bodyPr/>
                    <a:lstStyle/>
                    <a:p>
                      <a:pPr algn="l">
                        <a:lnSpc>
                          <a:spcPct val="110000"/>
                        </a:lnSpc>
                        <a:spcBef>
                          <a:spcPts val="400"/>
                        </a:spcBef>
                        <a:spcAft>
                          <a:spcPts val="400"/>
                        </a:spcAft>
                      </a:pPr>
                      <a:r>
                        <a:rPr lang="en-ZA" sz="1200" b="1" cap="small"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Approved annual sectoral research plan implemented</a:t>
                      </a:r>
                      <a:endParaRPr lang="en-ZA" sz="1200" b="1" cap="small" baseline="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a:txBody>
                    <a:bodyPr/>
                    <a:lstStyle/>
                    <a:p>
                      <a:pPr algn="l">
                        <a:lnSpc>
                          <a:spcPct val="110000"/>
                        </a:lnSpc>
                        <a:spcBef>
                          <a:spcPts val="400"/>
                        </a:spcBef>
                        <a:spcAft>
                          <a:spcPts val="40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Annual assessment on implementation of 2017/18 plan conducted in Q4</a:t>
                      </a:r>
                    </a:p>
                  </a:txBody>
                  <a:tcPr marL="68580" marR="68580" marT="0" marB="0">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noFill/>
                  </a:tcPr>
                </a:tc>
                <a:tc rowSpan="2">
                  <a:txBody>
                    <a:bodyPr/>
                    <a:lstStyle/>
                    <a:p>
                      <a:pPr algn="l">
                        <a:lnSpc>
                          <a:spcPct val="110000"/>
                        </a:lnSpc>
                        <a:spcBef>
                          <a:spcPts val="400"/>
                        </a:spcBef>
                        <a:spcAft>
                          <a:spcPts val="400"/>
                        </a:spcAft>
                      </a:pPr>
                      <a:r>
                        <a:rPr lang="en-ZA" sz="1200" dirty="0">
                          <a:effectLst/>
                          <a:latin typeface="Arial" panose="020B0604020202020204" pitchFamily="34" charset="0"/>
                          <a:ea typeface="Calibri" panose="020F0502020204030204" pitchFamily="34" charset="0"/>
                          <a:cs typeface="Arial" panose="020B0604020202020204" pitchFamily="34" charset="0"/>
                        </a:rPr>
                        <a:t>Annual assessment on implementation of 2017/18 plan conducted in Q4</a:t>
                      </a:r>
                      <a:endParaRPr lang="en-ZA" sz="1600" dirty="0">
                        <a:effectLst/>
                        <a:latin typeface="Arial" panose="020B0604020202020204" pitchFamily="34" charset="0"/>
                        <a:ea typeface="Calibri" panose="020F0502020204030204" pitchFamily="34" charset="0"/>
                        <a:cs typeface="Times New Roman" panose="02020603050405020304" pitchFamily="18" charset="0"/>
                      </a:endParaRPr>
                    </a:p>
                    <a:p>
                      <a:pPr algn="l"/>
                      <a:r>
                        <a:rPr lang="en-ZA" sz="1200" dirty="0">
                          <a:effectLst/>
                          <a:latin typeface="Arial" panose="020B0604020202020204" pitchFamily="34" charset="0"/>
                          <a:ea typeface="Calibri" panose="020F0502020204030204" pitchFamily="34" charset="0"/>
                        </a:rPr>
                        <a:t>2018/19 plan approved by EXCO in Q4</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noFill/>
                  </a:tcPr>
                </a:tc>
                <a:tc rowSpan="2">
                  <a:txBody>
                    <a:bodyPr/>
                    <a:lstStyle/>
                    <a:p>
                      <a:pPr algn="l">
                        <a:lnSpc>
                          <a:spcPct val="115000"/>
                        </a:lnSpc>
                        <a:tabLst>
                          <a:tab pos="533400" algn="l"/>
                        </a:tabLst>
                        <a:defRPr sz="1800"/>
                      </a:pPr>
                      <a:r>
                        <a:rPr lang="en-ZA" sz="1200" b="1" dirty="0">
                          <a:latin typeface="Arial" panose="020B0604020202020204" pitchFamily="34" charset="0"/>
                          <a:ea typeface="Arial"/>
                          <a:cs typeface="Arial" panose="020B0604020202020204" pitchFamily="34" charset="0"/>
                          <a:sym typeface="Arial"/>
                        </a:rPr>
                        <a:t>Target Achieved:</a:t>
                      </a:r>
                    </a:p>
                    <a:p>
                      <a:pPr algn="l">
                        <a:lnSpc>
                          <a:spcPct val="110000"/>
                        </a:lnSpc>
                        <a:spcBef>
                          <a:spcPts val="400"/>
                        </a:spcBef>
                        <a:spcAft>
                          <a:spcPts val="400"/>
                        </a:spcAft>
                      </a:pPr>
                      <a:r>
                        <a:rPr lang="en-ZA" sz="1200" dirty="0">
                          <a:effectLst/>
                          <a:latin typeface="Arial" panose="020B0604020202020204" pitchFamily="34" charset="0"/>
                          <a:ea typeface="Calibri" panose="020F0502020204030204" pitchFamily="34" charset="0"/>
                          <a:cs typeface="Arial" panose="020B0604020202020204" pitchFamily="34" charset="0"/>
                        </a:rPr>
                        <a:t>Annual assessment on implementation of 2017/18 plan conducted in Q4</a:t>
                      </a:r>
                      <a:endParaRPr lang="en-ZA" sz="1600" dirty="0">
                        <a:effectLst/>
                        <a:latin typeface="Arial" panose="020B0604020202020204" pitchFamily="34" charset="0"/>
                        <a:ea typeface="Calibri" panose="020F0502020204030204" pitchFamily="34" charset="0"/>
                        <a:cs typeface="Times New Roman" panose="02020603050405020304" pitchFamily="18" charset="0"/>
                      </a:endParaRPr>
                    </a:p>
                    <a:p>
                      <a:pPr algn="l"/>
                      <a:r>
                        <a:rPr lang="en-ZA" sz="1200" dirty="0">
                          <a:effectLst/>
                          <a:latin typeface="Arial" panose="020B0604020202020204" pitchFamily="34" charset="0"/>
                          <a:ea typeface="Calibri" panose="020F0502020204030204" pitchFamily="34" charset="0"/>
                        </a:rPr>
                        <a:t>2018/19 plan approved by EXCO in Q4</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15000"/>
                        </a:lnSpc>
                        <a:tabLst>
                          <a:tab pos="533400" algn="l"/>
                        </a:tabLst>
                        <a:defRPr sz="1800"/>
                      </a:pPr>
                      <a:endParaRPr sz="1200" b="1" dirty="0">
                        <a:latin typeface="Arial" panose="020B0604020202020204" pitchFamily="34" charset="0"/>
                        <a:ea typeface="Arial"/>
                        <a:cs typeface="Arial" panose="020B0604020202020204" pitchFamily="34" charset="0"/>
                        <a:sym typeface="Arial"/>
                      </a:endParaRPr>
                    </a:p>
                  </a:txBody>
                  <a:tcPr marL="8718" marR="8718" marT="8718" marB="8718" horzOverflow="overflow">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a:solidFill>
                        <a:srgbClr val="000000"/>
                      </a:solidFill>
                    </a:lnB>
                    <a:solidFill>
                      <a:srgbClr val="C3D69B"/>
                    </a:solidFill>
                  </a:tcPr>
                </a:tc>
                <a:tc rowSpan="2">
                  <a:txBody>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Annual assessment on implementation of 2017/18 plan conducted in Q4 2017/18.</a:t>
                      </a:r>
                      <a:endParaRPr kumimoji="0" lang="en-GB" sz="16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sym typeface="Calibri"/>
                        </a:rPr>
                        <a:t>2018/19 plan approved by EXCO in Q4 2017/18.</a:t>
                      </a:r>
                      <a:endParaRPr kumimoji="0" lang="en-GB" sz="12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endParaRPr>
                    </a:p>
                    <a:p>
                      <a:pPr marL="0" marR="0" lvl="0" indent="0" algn="l" defTabSz="914400" rtl="0" eaLnBrk="1" fontAlgn="auto" latinLnBrk="0" hangingPunct="1">
                        <a:lnSpc>
                          <a:spcPct val="115000"/>
                        </a:lnSpc>
                        <a:spcBef>
                          <a:spcPts val="0"/>
                        </a:spcBef>
                        <a:spcAft>
                          <a:spcPts val="0"/>
                        </a:spcAft>
                        <a:buClrTx/>
                        <a:buSzTx/>
                        <a:buFontTx/>
                        <a:buNone/>
                        <a:tabLst>
                          <a:tab pos="533400" algn="l"/>
                        </a:tabLst>
                        <a:defRPr sz="1800"/>
                      </a:pPr>
                      <a:endParaRPr kumimoji="0" lang="en-GB" sz="1200" b="1" i="0" u="none" strike="noStrike" kern="0" cap="none" spc="0"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algn="l">
                        <a:lnSpc>
                          <a:spcPct val="115000"/>
                        </a:lnSpc>
                        <a:tabLst>
                          <a:tab pos="533400" algn="l"/>
                        </a:tabLst>
                        <a:defRPr sz="1800"/>
                      </a:pPr>
                      <a:endParaRPr sz="1200" b="0" i="0" u="none" strike="noStrike" cap="none" spc="0" baseline="0" dirty="0">
                        <a:ln>
                          <a:noFill/>
                        </a:ln>
                        <a:solidFill>
                          <a:srgbClr val="000000"/>
                        </a:solidFill>
                        <a:effectLst/>
                        <a:uFillTx/>
                        <a:latin typeface="Arial" panose="020B0604020202020204" pitchFamily="34" charset="0"/>
                        <a:ea typeface="Calibri" panose="020F0502020204030204" pitchFamily="34" charset="0"/>
                        <a:cs typeface="Arial" panose="020B0604020202020204" pitchFamily="34" charset="0"/>
                        <a:sym typeface="Arial"/>
                      </a:endParaRPr>
                    </a:p>
                  </a:txBody>
                  <a:tcPr marL="8718" marR="8718" marT="8718" marB="8718" horzOverflow="overflow">
                    <a:lnL w="12700">
                      <a:solidFill>
                        <a:srgbClr val="000000"/>
                      </a:solidFill>
                    </a:lnL>
                    <a:lnR w="12700">
                      <a:solidFill>
                        <a:srgbClr val="000000"/>
                      </a:solidFill>
                    </a:lnR>
                    <a:lnT w="12700">
                      <a:solidFill>
                        <a:srgbClr val="000000"/>
                      </a:solidFill>
                    </a:lnT>
                    <a:lnB w="12700">
                      <a:solidFill>
                        <a:srgbClr val="000000"/>
                      </a:solidFill>
                    </a:lnB>
                    <a:noFill/>
                  </a:tcPr>
                </a:tc>
                <a:tc rowSpan="2">
                  <a:txBody>
                    <a:bodyPr/>
                    <a:lstStyle/>
                    <a:p>
                      <a:pPr algn="l">
                        <a:lnSpc>
                          <a:spcPct val="150000"/>
                        </a:lnSpc>
                        <a:tabLst>
                          <a:tab pos="533400" algn="l"/>
                        </a:tabLst>
                        <a:defRPr sz="1800"/>
                      </a:pPr>
                      <a:r>
                        <a:rPr lang="en-ZA" sz="1200" dirty="0">
                          <a:latin typeface="Arial" panose="020B0604020202020204" pitchFamily="34" charset="0"/>
                          <a:ea typeface="Arial"/>
                          <a:cs typeface="Arial" panose="020B0604020202020204" pitchFamily="34" charset="0"/>
                          <a:sym typeface="Arial"/>
                        </a:rPr>
                        <a:t>N/A</a:t>
                      </a:r>
                      <a:endParaRPr sz="1200" dirty="0">
                        <a:latin typeface="Arial" panose="020B0604020202020204" pitchFamily="34" charset="0"/>
                        <a:ea typeface="Arial"/>
                        <a:cs typeface="Arial" panose="020B0604020202020204" pitchFamily="34" charset="0"/>
                        <a:sym typeface="Arial"/>
                      </a:endParaRPr>
                    </a:p>
                  </a:txBody>
                  <a:tcPr marL="8718" marR="8718" marT="8718" marB="8718"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extLst>
                  <a:ext uri="{0D108BD9-81ED-4DB2-BD59-A6C34878D82A}">
                    <a16:rowId xmlns:a16="http://schemas.microsoft.com/office/drawing/2014/main" xmlns="" val="10001"/>
                  </a:ext>
                </a:extLst>
              </a:tr>
              <a:tr h="913110">
                <a:tc vMerge="1">
                  <a:txBody>
                    <a:bodyPr/>
                    <a:lstStyle/>
                    <a:p>
                      <a:endParaRPr lang="en-ZA"/>
                    </a:p>
                  </a:txBody>
                  <a:tcPr/>
                </a:tc>
                <a:tc vMerge="1">
                  <a:txBody>
                    <a:bodyPr/>
                    <a:lstStyle/>
                    <a:p>
                      <a:endParaRPr lang="en-ZA"/>
                    </a:p>
                  </a:txBody>
                  <a:tcPr/>
                </a:tc>
                <a:tc>
                  <a:txBody>
                    <a:bodyPr/>
                    <a:lstStyle/>
                    <a:p>
                      <a:pPr algn="l">
                        <a:lnSpc>
                          <a:spcPct val="110000"/>
                        </a:lnSpc>
                        <a:spcBef>
                          <a:spcPts val="400"/>
                        </a:spcBef>
                        <a:spcAft>
                          <a:spcPts val="400"/>
                        </a:spcAft>
                      </a:pPr>
                      <a:r>
                        <a:rPr lang="en-GB"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2018/19 plan approved by EXCO in Q4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noFill/>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10003"/>
                  </a:ext>
                </a:extLst>
              </a:tr>
              <a:tr h="2300220">
                <a:tc>
                  <a:txBody>
                    <a:bodyPr/>
                    <a:lstStyle/>
                    <a:p>
                      <a:pPr algn="l">
                        <a:lnSpc>
                          <a:spcPct val="150000"/>
                        </a:lnSpc>
                        <a:defRPr sz="1800"/>
                      </a:pPr>
                      <a:r>
                        <a:rPr sz="1200" b="0" cap="small" dirty="0">
                          <a:latin typeface="Arial" panose="020B0604020202020204" pitchFamily="34" charset="0"/>
                          <a:ea typeface="Arial"/>
                          <a:cs typeface="Arial" panose="020B0604020202020204" pitchFamily="34" charset="0"/>
                          <a:sym typeface="Arial"/>
                        </a:rPr>
                        <a:t>2</a:t>
                      </a:r>
                      <a:r>
                        <a:rPr lang="en-ZA" sz="1200" b="0" cap="small" dirty="0">
                          <a:latin typeface="Arial" panose="020B0604020202020204" pitchFamily="34" charset="0"/>
                          <a:ea typeface="Arial"/>
                          <a:cs typeface="Arial" panose="020B0604020202020204" pitchFamily="34" charset="0"/>
                          <a:sym typeface="Arial"/>
                        </a:rPr>
                        <a:t>1</a:t>
                      </a:r>
                      <a:endParaRPr sz="1200" b="0" cap="small" dirty="0">
                        <a:latin typeface="Arial" panose="020B0604020202020204" pitchFamily="34" charset="0"/>
                        <a:ea typeface="Arial"/>
                        <a:cs typeface="Arial" panose="020B0604020202020204" pitchFamily="34" charset="0"/>
                        <a:sym typeface="Arial"/>
                      </a:endParaRPr>
                    </a:p>
                  </a:txBody>
                  <a:tcPr marL="8718" marR="8718" marT="8718" marB="8718"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a:txBody>
                    <a:bodyPr/>
                    <a:lstStyle/>
                    <a:p>
                      <a:pPr algn="l">
                        <a:lnSpc>
                          <a:spcPct val="110000"/>
                        </a:lnSpc>
                        <a:spcBef>
                          <a:spcPts val="400"/>
                        </a:spcBef>
                        <a:spcAft>
                          <a:spcPts val="400"/>
                        </a:spcAft>
                      </a:pPr>
                      <a:r>
                        <a:rPr lang="en-ZA" sz="1200" b="1" cap="small"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Number of Research reports on SMMEs and Co-operatives key areas of support approved</a:t>
                      </a:r>
                      <a:endParaRPr lang="en-ZA" sz="1200" b="1" cap="small" baseline="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a:txBody>
                    <a:bodyPr/>
                    <a:lstStyle/>
                    <a:p>
                      <a:pPr algn="l">
                        <a:lnSpc>
                          <a:spcPct val="110000"/>
                        </a:lnSpc>
                        <a:spcBef>
                          <a:spcPts val="400"/>
                        </a:spcBef>
                        <a:spcAft>
                          <a:spcPts val="40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4 Research reports on SMMEs and Co-operatives key areas of support approved</a:t>
                      </a:r>
                    </a:p>
                  </a:txBody>
                  <a:tcPr marL="68580" marR="68580" marT="0" marB="0">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a:solidFill>
                        <a:srgbClr val="000000"/>
                      </a:solidFill>
                    </a:lnB>
                    <a:noFill/>
                  </a:tcPr>
                </a:tc>
                <a:tc>
                  <a:txBody>
                    <a:bodyPr/>
                    <a:lstStyle/>
                    <a:p>
                      <a:pPr marL="0" marR="0" indent="0" algn="l" defTabSz="914400" rtl="0" latinLnBrk="0">
                        <a:lnSpc>
                          <a:spcPct val="110000"/>
                        </a:lnSpc>
                        <a:spcBef>
                          <a:spcPts val="400"/>
                        </a:spcBef>
                        <a:spcAft>
                          <a:spcPts val="400"/>
                        </a:spcAft>
                        <a:buClrTx/>
                        <a:buSzTx/>
                        <a:buFontTx/>
                        <a:buNone/>
                        <a:tabLst/>
                      </a:pPr>
                      <a:r>
                        <a:rPr lang="en-ZA" sz="1200" b="0" i="0" u="none" strike="noStrike" cap="none" spc="0" baseline="0" dirty="0">
                          <a:ln>
                            <a:noFill/>
                          </a:ln>
                          <a:solidFill>
                            <a:srgbClr val="000000"/>
                          </a:solidFill>
                          <a:effectLst/>
                          <a:uFillTx/>
                          <a:latin typeface="Arial" panose="020B0604020202020204" pitchFamily="34" charset="0"/>
                          <a:ea typeface="Calibri" panose="020F0502020204030204" pitchFamily="34" charset="0"/>
                          <a:cs typeface="Arial" panose="020B0604020202020204" pitchFamily="34" charset="0"/>
                          <a:sym typeface="Calibri"/>
                        </a:rPr>
                        <a:t>4 Approved Research reports on SMMEs and Co-operatives key areas of support</a:t>
                      </a:r>
                    </a:p>
                  </a:txBody>
                  <a:tcPr marL="68580" marR="68580" marT="0" marB="0">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lnSpc>
                          <a:spcPct val="115000"/>
                        </a:lnSpc>
                        <a:tabLst>
                          <a:tab pos="533400" algn="l"/>
                        </a:tabLst>
                        <a:defRPr sz="1800"/>
                      </a:pPr>
                      <a:r>
                        <a:rPr lang="en-ZA" sz="1200" b="1" dirty="0">
                          <a:latin typeface="Arial" panose="020B0604020202020204" pitchFamily="34" charset="0"/>
                          <a:ea typeface="Arial"/>
                          <a:cs typeface="Arial" panose="020B0604020202020204" pitchFamily="34" charset="0"/>
                          <a:sym typeface="Arial"/>
                        </a:rPr>
                        <a:t>Target Achieved:</a:t>
                      </a:r>
                    </a:p>
                    <a:p>
                      <a:pPr algn="l">
                        <a:lnSpc>
                          <a:spcPct val="115000"/>
                        </a:lnSpc>
                        <a:tabLst>
                          <a:tab pos="533400" algn="l"/>
                        </a:tabLst>
                        <a:defRPr sz="1800"/>
                      </a:pPr>
                      <a:endParaRPr lang="en-ZA" sz="1200" b="1" dirty="0">
                        <a:latin typeface="Arial" panose="020B0604020202020204" pitchFamily="34" charset="0"/>
                        <a:ea typeface="Arial"/>
                        <a:cs typeface="Arial" panose="020B0604020202020204" pitchFamily="34" charset="0"/>
                        <a:sym typeface="Arial"/>
                      </a:endParaRPr>
                    </a:p>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ZA" sz="12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4 Approved Research reports on SMMEs and Co-operatives key areas of support</a:t>
                      </a:r>
                    </a:p>
                  </a:txBody>
                  <a:tcPr marL="8718" marR="8718" marT="8718" marB="8718" horzOverflow="overflow">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a:solidFill>
                        <a:srgbClr val="000000"/>
                      </a:solidFill>
                    </a:lnB>
                    <a:solidFill>
                      <a:schemeClr val="accent3">
                        <a:lumMod val="60000"/>
                        <a:lumOff val="40000"/>
                      </a:schemeClr>
                    </a:solidFill>
                  </a:tcPr>
                </a:tc>
                <a:tc>
                  <a:txBody>
                    <a:bodyPr/>
                    <a:lstStyle/>
                    <a:p>
                      <a:pPr algn="l">
                        <a:lnSpc>
                          <a:spcPct val="115000"/>
                        </a:lnSpc>
                        <a:tabLst>
                          <a:tab pos="533400" algn="l"/>
                        </a:tabLst>
                        <a:defRPr sz="1800"/>
                      </a:pPr>
                      <a:r>
                        <a:rPr lang="en-ZA" sz="1200" dirty="0">
                          <a:solidFill>
                            <a:srgbClr val="000000"/>
                          </a:solidFill>
                          <a:effectLst/>
                          <a:latin typeface="Arial" panose="020B0604020202020204" pitchFamily="34" charset="0"/>
                          <a:ea typeface="Calibri" panose="020F0502020204030204" pitchFamily="34" charset="0"/>
                        </a:rPr>
                        <a:t>4 Research report on </a:t>
                      </a:r>
                      <a:r>
                        <a:rPr lang="en-ZA" sz="1200" dirty="0">
                          <a:effectLst/>
                          <a:latin typeface="Arial" panose="020B0604020202020204" pitchFamily="34" charset="0"/>
                          <a:ea typeface="Calibri" panose="020F0502020204030204" pitchFamily="34" charset="0"/>
                        </a:rPr>
                        <a:t>Ecosystem; Comparative Analysis Study; Business Rescue ; and 2016 Annual Review. Was </a:t>
                      </a:r>
                      <a:r>
                        <a:rPr lang="en-ZA" sz="1200" dirty="0">
                          <a:solidFill>
                            <a:srgbClr val="000000"/>
                          </a:solidFill>
                          <a:effectLst/>
                          <a:latin typeface="Arial" panose="020B0604020202020204" pitchFamily="34" charset="0"/>
                          <a:ea typeface="Calibri" panose="020F0502020204030204" pitchFamily="34" charset="0"/>
                        </a:rPr>
                        <a:t>produced  and approved</a:t>
                      </a:r>
                      <a:endParaRPr sz="1200" dirty="0">
                        <a:latin typeface="Arial" panose="020B0604020202020204" pitchFamily="34" charset="0"/>
                        <a:ea typeface="Arial"/>
                        <a:cs typeface="Arial" panose="020B0604020202020204" pitchFamily="34" charset="0"/>
                        <a:sym typeface="Arial"/>
                      </a:endParaRPr>
                    </a:p>
                  </a:txBody>
                  <a:tcPr marL="8718" marR="8718" marT="8718" marB="8718"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lnSpc>
                          <a:spcPct val="100000"/>
                        </a:lnSpc>
                        <a:tabLst>
                          <a:tab pos="533400" algn="l"/>
                        </a:tabLst>
                        <a:defRPr sz="1800"/>
                      </a:pPr>
                      <a:r>
                        <a:rPr lang="en-ZA" sz="1200" dirty="0">
                          <a:effectLst/>
                          <a:latin typeface="Arial" panose="020B0604020202020204" pitchFamily="34" charset="0"/>
                          <a:ea typeface="Calibri" panose="020F0502020204030204" pitchFamily="34" charset="0"/>
                        </a:rPr>
                        <a:t>N/A</a:t>
                      </a:r>
                      <a:endParaRPr sz="1200" dirty="0">
                        <a:latin typeface="Arial" panose="020B0604020202020204" pitchFamily="34" charset="0"/>
                        <a:ea typeface="Arial"/>
                        <a:cs typeface="Arial" panose="020B0604020202020204" pitchFamily="34" charset="0"/>
                        <a:sym typeface="Arial"/>
                      </a:endParaRPr>
                    </a:p>
                  </a:txBody>
                  <a:tcPr marL="8718" marR="8718" marT="8718" marB="8718"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extLst>
                  <a:ext uri="{0D108BD9-81ED-4DB2-BD59-A6C34878D82A}">
                    <a16:rowId xmlns:a16="http://schemas.microsoft.com/office/drawing/2014/main" xmlns="" val="10002"/>
                  </a:ext>
                </a:extLst>
              </a:tr>
            </a:tbl>
          </a:graphicData>
        </a:graphic>
      </p:graphicFrame>
      <p:sp>
        <p:nvSpPr>
          <p:cNvPr id="6" name="Right Triangle 5"/>
          <p:cNvSpPr/>
          <p:nvPr/>
        </p:nvSpPr>
        <p:spPr>
          <a:xfrm flipH="1">
            <a:off x="8458200" y="5867400"/>
            <a:ext cx="685800" cy="99060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2097485969"/>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4" name="Picture 4" descr="Picture 4"/>
          <p:cNvPicPr>
            <a:picLocks noChangeAspect="1"/>
          </p:cNvPicPr>
          <p:nvPr/>
        </p:nvPicPr>
        <p:blipFill>
          <a:blip r:embed="rId2" cstate="print">
            <a:extLst/>
          </a:blip>
          <a:srcRect t="24292" b="22405"/>
          <a:stretch>
            <a:fillRect/>
          </a:stretch>
        </p:blipFill>
        <p:spPr>
          <a:xfrm>
            <a:off x="0" y="6210300"/>
            <a:ext cx="1752600" cy="625930"/>
          </a:xfrm>
          <a:prstGeom prst="rect">
            <a:avLst/>
          </a:prstGeom>
          <a:ln w="12700">
            <a:miter lim="400000"/>
          </a:ln>
        </p:spPr>
      </p:pic>
      <p:sp>
        <p:nvSpPr>
          <p:cNvPr id="765" name="Slide Number Placeholder 1"/>
          <p:cNvSpPr>
            <a:spLocks noGrp="1"/>
          </p:cNvSpPr>
          <p:nvPr>
            <p:ph type="sldNum" sz="quarter" idx="2"/>
          </p:nvPr>
        </p:nvSpPr>
        <p:spPr>
          <a:xfrm>
            <a:off x="8395697" y="6385024"/>
            <a:ext cx="291104" cy="307777"/>
          </a:xfrm>
          <a:prstGeom prst="rect">
            <a:avLst/>
          </a:prstGeom>
          <a:extLst>
            <a:ext uri="{C572A759-6A51-4108-AA02-DFA0A04FC94B}">
              <ma14:wrappingTextBoxFlag xmlns="" xmlns:ma14="http://schemas.microsoft.com/office/mac/drawingml/2011/main" val="1"/>
            </a:ext>
          </a:extLst>
        </p:spPr>
        <p:txBody>
          <a:bodyPr/>
          <a:lstStyle/>
          <a:p>
            <a:pPr>
              <a:defRPr/>
            </a:pPr>
            <a:fld id="{86CB4B4D-7CA3-9044-876B-883B54F8677D}" type="slidenum">
              <a:rPr sz="1400" b="1">
                <a:latin typeface="Arial" panose="020B0604020202020204" pitchFamily="34" charset="0"/>
                <a:cs typeface="Arial" panose="020B0604020202020204" pitchFamily="34" charset="0"/>
              </a:rPr>
              <a:pPr>
                <a:defRPr/>
              </a:pPr>
              <a:t>46</a:t>
            </a:fld>
            <a:endParaRPr sz="1400" b="1" dirty="0">
              <a:latin typeface="Arial" panose="020B0604020202020204" pitchFamily="34" charset="0"/>
              <a:cs typeface="Arial" panose="020B0604020202020204" pitchFamily="34" charset="0"/>
            </a:endParaRPr>
          </a:p>
        </p:txBody>
      </p:sp>
      <p:sp>
        <p:nvSpPr>
          <p:cNvPr id="766" name="Title 1"/>
          <p:cNvSpPr>
            <a:spLocks noGrp="1"/>
          </p:cNvSpPr>
          <p:nvPr>
            <p:ph type="title"/>
          </p:nvPr>
        </p:nvSpPr>
        <p:spPr>
          <a:xfrm>
            <a:off x="76200" y="0"/>
            <a:ext cx="8991600" cy="838200"/>
          </a:xfrm>
          <a:prstGeom prst="rect">
            <a:avLst/>
          </a:prstGeom>
          <a:solidFill>
            <a:srgbClr val="C3D69B"/>
          </a:solidFill>
          <a:effectLst>
            <a:outerShdw blurRad="50800" dist="50800" dir="5400000" rotWithShape="0">
              <a:schemeClr val="accent6"/>
            </a:outerShdw>
          </a:effectLst>
        </p:spPr>
        <p:txBody>
          <a:bodyPr/>
          <a:lstStyle>
            <a:lvl1pPr algn="r">
              <a:defRPr sz="3600" cap="small">
                <a:latin typeface="Arial"/>
                <a:ea typeface="Arial"/>
                <a:cs typeface="Arial"/>
                <a:sym typeface="Arial"/>
              </a:defRPr>
            </a:lvl1pPr>
          </a:lstStyle>
          <a:p>
            <a:r>
              <a:rPr lang="en-ZA" dirty="0"/>
              <a:t>Performance Against APP 2017/18</a:t>
            </a:r>
          </a:p>
        </p:txBody>
      </p:sp>
      <p:graphicFrame>
        <p:nvGraphicFramePr>
          <p:cNvPr id="767" name="Content Placeholder 3"/>
          <p:cNvGraphicFramePr/>
          <p:nvPr>
            <p:extLst>
              <p:ext uri="{D42A27DB-BD31-4B8C-83A1-F6EECF244321}">
                <p14:modId xmlns:p14="http://schemas.microsoft.com/office/powerpoint/2010/main" xmlns="" val="1893347959"/>
              </p:ext>
            </p:extLst>
          </p:nvPr>
        </p:nvGraphicFramePr>
        <p:xfrm>
          <a:off x="76200" y="989768"/>
          <a:ext cx="8991601" cy="5196342"/>
        </p:xfrm>
        <a:graphic>
          <a:graphicData uri="http://schemas.openxmlformats.org/drawingml/2006/table">
            <a:tbl>
              <a:tblPr firstRow="1"/>
              <a:tblGrid>
                <a:gridCol w="310055">
                  <a:extLst>
                    <a:ext uri="{9D8B030D-6E8A-4147-A177-3AD203B41FA5}">
                      <a16:colId xmlns:a16="http://schemas.microsoft.com/office/drawing/2014/main" xmlns="" val="20000"/>
                    </a:ext>
                  </a:extLst>
                </a:gridCol>
                <a:gridCol w="1518745">
                  <a:extLst>
                    <a:ext uri="{9D8B030D-6E8A-4147-A177-3AD203B41FA5}">
                      <a16:colId xmlns:a16="http://schemas.microsoft.com/office/drawing/2014/main" xmlns="" val="20001"/>
                    </a:ext>
                  </a:extLst>
                </a:gridCol>
                <a:gridCol w="1581807">
                  <a:extLst>
                    <a:ext uri="{9D8B030D-6E8A-4147-A177-3AD203B41FA5}">
                      <a16:colId xmlns:a16="http://schemas.microsoft.com/office/drawing/2014/main" xmlns="" val="20002"/>
                    </a:ext>
                  </a:extLst>
                </a:gridCol>
                <a:gridCol w="1292022">
                  <a:extLst>
                    <a:ext uri="{9D8B030D-6E8A-4147-A177-3AD203B41FA5}">
                      <a16:colId xmlns:a16="http://schemas.microsoft.com/office/drawing/2014/main" xmlns="" val="20003"/>
                    </a:ext>
                  </a:extLst>
                </a:gridCol>
                <a:gridCol w="1596571">
                  <a:extLst>
                    <a:ext uri="{9D8B030D-6E8A-4147-A177-3AD203B41FA5}">
                      <a16:colId xmlns:a16="http://schemas.microsoft.com/office/drawing/2014/main" xmlns="" val="20004"/>
                    </a:ext>
                  </a:extLst>
                </a:gridCol>
                <a:gridCol w="1170983">
                  <a:extLst>
                    <a:ext uri="{9D8B030D-6E8A-4147-A177-3AD203B41FA5}">
                      <a16:colId xmlns:a16="http://schemas.microsoft.com/office/drawing/2014/main" xmlns="" val="20005"/>
                    </a:ext>
                  </a:extLst>
                </a:gridCol>
                <a:gridCol w="1521418">
                  <a:extLst>
                    <a:ext uri="{9D8B030D-6E8A-4147-A177-3AD203B41FA5}">
                      <a16:colId xmlns:a16="http://schemas.microsoft.com/office/drawing/2014/main" xmlns="" val="20006"/>
                    </a:ext>
                  </a:extLst>
                </a:gridCol>
              </a:tblGrid>
              <a:tr h="727293">
                <a:tc gridSpan="2">
                  <a:txBody>
                    <a:bodyPr/>
                    <a:lstStyle/>
                    <a:p>
                      <a:pPr algn="ctr">
                        <a:lnSpc>
                          <a:spcPct val="150000"/>
                        </a:lnSpc>
                        <a:tabLst>
                          <a:tab pos="533400" algn="l"/>
                        </a:tabLst>
                        <a:defRPr sz="1000">
                          <a:solidFill>
                            <a:srgbClr val="000000"/>
                          </a:solidFill>
                          <a:latin typeface="Arial"/>
                          <a:ea typeface="Arial"/>
                          <a:cs typeface="Arial"/>
                          <a:sym typeface="Arial"/>
                        </a:defRPr>
                      </a:pPr>
                      <a:r>
                        <a:rPr sz="1100" b="1" dirty="0"/>
                        <a:t>PERFORMANCE</a:t>
                      </a:r>
                    </a:p>
                    <a:p>
                      <a:pPr algn="ctr">
                        <a:lnSpc>
                          <a:spcPct val="150000"/>
                        </a:lnSpc>
                        <a:tabLst>
                          <a:tab pos="533400" algn="l"/>
                        </a:tabLst>
                        <a:defRPr sz="1000">
                          <a:solidFill>
                            <a:srgbClr val="000000"/>
                          </a:solidFill>
                          <a:latin typeface="Arial"/>
                          <a:ea typeface="Arial"/>
                          <a:cs typeface="Arial"/>
                          <a:sym typeface="Arial"/>
                        </a:defRPr>
                      </a:pPr>
                      <a:r>
                        <a:rPr sz="1100" b="1" dirty="0"/>
                        <a:t>INDICATORS / ACTIVITY</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hMerge="1">
                  <a:txBody>
                    <a:bodyPr/>
                    <a:lstStyle/>
                    <a:p>
                      <a:endParaRPr lang="en-US"/>
                    </a:p>
                  </a:txBody>
                  <a:tcPr/>
                </a:tc>
                <a:tc>
                  <a:txBody>
                    <a:bodyPr/>
                    <a:lstStyle/>
                    <a:p>
                      <a:pPr algn="ctr">
                        <a:lnSpc>
                          <a:spcPct val="150000"/>
                        </a:lnSpc>
                        <a:tabLst>
                          <a:tab pos="533400" algn="l"/>
                        </a:tabLst>
                        <a:defRPr sz="1800" b="0">
                          <a:solidFill>
                            <a:srgbClr val="000000"/>
                          </a:solidFill>
                        </a:defRPr>
                      </a:pPr>
                      <a:r>
                        <a:rPr sz="1100" b="1">
                          <a:latin typeface="Arial"/>
                          <a:ea typeface="Arial"/>
                          <a:cs typeface="Arial"/>
                          <a:sym typeface="Arial"/>
                        </a:rPr>
                        <a:t>ANNUAL TARGETS</a:t>
                      </a:r>
                    </a:p>
                  </a:txBody>
                  <a:tcPr marL="0" marR="0" marT="0" marB="0"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50000"/>
                        </a:lnSpc>
                        <a:tabLst>
                          <a:tab pos="533400" algn="l"/>
                        </a:tabLst>
                        <a:defRPr sz="1000">
                          <a:solidFill>
                            <a:srgbClr val="000000"/>
                          </a:solidFill>
                          <a:latin typeface="Arial"/>
                          <a:ea typeface="Arial"/>
                          <a:cs typeface="Arial"/>
                          <a:sym typeface="Arial"/>
                        </a:defRPr>
                      </a:pPr>
                      <a:r>
                        <a:rPr sz="1100" b="1"/>
                        <a:t>QUARTERLY</a:t>
                      </a:r>
                    </a:p>
                    <a:p>
                      <a:pPr algn="ctr">
                        <a:lnSpc>
                          <a:spcPct val="150000"/>
                        </a:lnSpc>
                        <a:tabLst>
                          <a:tab pos="533400" algn="l"/>
                        </a:tabLst>
                        <a:defRPr sz="1000">
                          <a:solidFill>
                            <a:srgbClr val="000000"/>
                          </a:solidFill>
                          <a:latin typeface="Arial"/>
                          <a:ea typeface="Arial"/>
                          <a:cs typeface="Arial"/>
                          <a:sym typeface="Arial"/>
                        </a:defRPr>
                      </a:pPr>
                      <a:r>
                        <a:rPr sz="1100" b="1"/>
                        <a:t>MILESTONES</a:t>
                      </a:r>
                    </a:p>
                  </a:txBody>
                  <a:tcPr marL="0" marR="0" marT="0" marB="0"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50000"/>
                        </a:lnSpc>
                        <a:tabLst>
                          <a:tab pos="533400" algn="l"/>
                        </a:tabLst>
                        <a:defRPr sz="1800" b="0">
                          <a:solidFill>
                            <a:srgbClr val="000000"/>
                          </a:solidFill>
                        </a:defRPr>
                      </a:pPr>
                      <a:r>
                        <a:rPr sz="1100" b="1" cap="small" dirty="0">
                          <a:latin typeface="Arial"/>
                          <a:ea typeface="Arial"/>
                          <a:cs typeface="Arial"/>
                          <a:sym typeface="Arial"/>
                        </a:rPr>
                        <a:t>ACTUAL QUARTERLY ACHIEVEMENT</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a:txBody>
                    <a:bodyPr/>
                    <a:lstStyle/>
                    <a:p>
                      <a:pPr algn="ctr">
                        <a:lnSpc>
                          <a:spcPct val="110000"/>
                        </a:lnSpc>
                        <a:spcBef>
                          <a:spcPts val="1000"/>
                        </a:spcBef>
                        <a:tabLst>
                          <a:tab pos="533400" algn="l"/>
                        </a:tabLst>
                        <a:defRPr sz="1000">
                          <a:solidFill>
                            <a:srgbClr val="000000"/>
                          </a:solidFill>
                          <a:latin typeface="Arial"/>
                          <a:ea typeface="Arial"/>
                          <a:cs typeface="Arial"/>
                          <a:sym typeface="Arial"/>
                        </a:defRPr>
                      </a:pPr>
                      <a:r>
                        <a:rPr sz="1100" b="1" dirty="0"/>
                        <a:t>YEAR-TO-DATE</a:t>
                      </a:r>
                    </a:p>
                    <a:p>
                      <a:pPr algn="ctr">
                        <a:lnSpc>
                          <a:spcPct val="150000"/>
                        </a:lnSpc>
                        <a:tabLst>
                          <a:tab pos="533400" algn="l"/>
                        </a:tabLst>
                        <a:defRPr sz="1000">
                          <a:solidFill>
                            <a:srgbClr val="000000"/>
                          </a:solidFill>
                          <a:latin typeface="Arial"/>
                          <a:ea typeface="Arial"/>
                          <a:cs typeface="Arial"/>
                          <a:sym typeface="Arial"/>
                        </a:defRPr>
                      </a:pPr>
                      <a:r>
                        <a:rPr sz="1100" b="1" dirty="0"/>
                        <a:t>ACHIEVEMENT</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a:txBody>
                    <a:bodyPr/>
                    <a:lstStyle/>
                    <a:p>
                      <a:pPr algn="ctr">
                        <a:lnSpc>
                          <a:spcPct val="150000"/>
                        </a:lnSpc>
                        <a:tabLst>
                          <a:tab pos="533400" algn="l"/>
                        </a:tabLst>
                        <a:defRPr sz="1000">
                          <a:solidFill>
                            <a:srgbClr val="000000"/>
                          </a:solidFill>
                          <a:latin typeface="Arial"/>
                          <a:ea typeface="Arial"/>
                          <a:cs typeface="Arial"/>
                          <a:sym typeface="Arial"/>
                        </a:defRPr>
                      </a:pPr>
                      <a:r>
                        <a:rPr sz="1100" b="1" dirty="0"/>
                        <a:t>REASONS</a:t>
                      </a:r>
                      <a:r>
                        <a:rPr lang="en-GB" sz="1100" b="1" dirty="0"/>
                        <a:t> </a:t>
                      </a:r>
                      <a:r>
                        <a:rPr sz="1100" b="1" dirty="0"/>
                        <a:t>FOR</a:t>
                      </a:r>
                    </a:p>
                    <a:p>
                      <a:pPr algn="ctr">
                        <a:lnSpc>
                          <a:spcPct val="150000"/>
                        </a:lnSpc>
                        <a:tabLst>
                          <a:tab pos="533400" algn="l"/>
                        </a:tabLst>
                        <a:defRPr sz="1000">
                          <a:solidFill>
                            <a:srgbClr val="000000"/>
                          </a:solidFill>
                          <a:latin typeface="Arial"/>
                          <a:ea typeface="Arial"/>
                          <a:cs typeface="Arial"/>
                          <a:sym typeface="Arial"/>
                        </a:defRPr>
                      </a:pPr>
                      <a:r>
                        <a:rPr sz="1100" b="1" dirty="0"/>
                        <a:t>VARIANCE</a:t>
                      </a:r>
                    </a:p>
                  </a:txBody>
                  <a:tcPr marL="0" marR="0" marT="0" marB="0"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solidFill>
                      <a:schemeClr val="accent3"/>
                    </a:solidFill>
                  </a:tcPr>
                </a:tc>
                <a:extLst>
                  <a:ext uri="{0D108BD9-81ED-4DB2-BD59-A6C34878D82A}">
                    <a16:rowId xmlns:a16="http://schemas.microsoft.com/office/drawing/2014/main" xmlns="" val="10000"/>
                  </a:ext>
                </a:extLst>
              </a:tr>
              <a:tr h="1408276">
                <a:tc>
                  <a:txBody>
                    <a:bodyPr/>
                    <a:lstStyle/>
                    <a:p>
                      <a:pPr algn="l">
                        <a:lnSpc>
                          <a:spcPct val="150000"/>
                        </a:lnSpc>
                        <a:defRPr>
                          <a:latin typeface="Arial"/>
                          <a:ea typeface="Arial"/>
                          <a:cs typeface="Arial"/>
                          <a:sym typeface="Arial"/>
                        </a:defRPr>
                      </a:pPr>
                      <a:r>
                        <a:rPr sz="1200" dirty="0"/>
                        <a:t>2</a:t>
                      </a:r>
                      <a:r>
                        <a:rPr lang="en-ZA" sz="1200" dirty="0"/>
                        <a:t>2</a:t>
                      </a:r>
                      <a:endParaRPr sz="1200" dirty="0"/>
                    </a:p>
                  </a:txBody>
                  <a:tcPr marL="0" marR="0" marT="0" marB="0"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marL="0" marR="0" indent="0" algn="l" defTabSz="914400" rtl="0" latinLnBrk="0">
                        <a:lnSpc>
                          <a:spcPct val="110000"/>
                        </a:lnSpc>
                        <a:spcBef>
                          <a:spcPts val="400"/>
                        </a:spcBef>
                        <a:spcAft>
                          <a:spcPts val="400"/>
                        </a:spcAft>
                        <a:buClrTx/>
                        <a:buSzTx/>
                        <a:buFontTx/>
                        <a:buNone/>
                        <a:tabLst/>
                      </a:pPr>
                      <a:r>
                        <a:rPr lang="en-ZA" sz="1200" b="1" i="0" u="none" strike="noStrike" cap="small"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Number of  sector strategic frameworks for SMMES and Co-ops, approved per annum  </a:t>
                      </a:r>
                    </a:p>
                  </a:txBody>
                  <a:tcPr marL="68580" marR="68580" marT="0" marB="0">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400"/>
                        </a:spcBef>
                        <a:spcAft>
                          <a:spcPts val="40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1 (1 of 8) sector strategic framework for SMMES and Co-ops, approved  </a:t>
                      </a:r>
                      <a:endParaRPr lang="en-ZA"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400"/>
                        </a:spcBef>
                        <a:spcAft>
                          <a:spcPts val="400"/>
                        </a:spcAft>
                      </a:pPr>
                      <a:r>
                        <a:rPr lang="en-ZA" sz="1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1 Sector strategic framework developed and approved</a:t>
                      </a:r>
                    </a:p>
                  </a:txBody>
                  <a:tcPr marL="68580" marR="68580" marT="0" marB="0">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50000"/>
                        </a:lnSpc>
                        <a:spcBef>
                          <a:spcPts val="400"/>
                        </a:spcBef>
                        <a:spcAft>
                          <a:spcPts val="400"/>
                        </a:spcAft>
                        <a:buClrTx/>
                        <a:buSzTx/>
                        <a:buFontTx/>
                        <a:buNone/>
                        <a:tabLst/>
                        <a:defRPr/>
                      </a:pPr>
                      <a:r>
                        <a:rPr lang="en-ZA" sz="1200" b="1" dirty="0">
                          <a:latin typeface="Arial" panose="020B0604020202020204" pitchFamily="34" charset="0"/>
                          <a:ea typeface="Arial"/>
                          <a:cs typeface="Arial" panose="020B0604020202020204" pitchFamily="34" charset="0"/>
                          <a:sym typeface="Arial"/>
                        </a:rPr>
                        <a:t>Partially Achieved</a:t>
                      </a:r>
                      <a:r>
                        <a:rPr kumimoji="0" lang="en-ZA"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rPr>
                        <a:t>:</a:t>
                      </a:r>
                    </a:p>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rPr>
                        <a:t>1 Sector Strategic framework not developed and approved</a:t>
                      </a:r>
                    </a:p>
                    <a:p>
                      <a:pPr marL="0" marR="0" lvl="0" indent="0" algn="l" defTabSz="914400" rtl="0" eaLnBrk="1" fontAlgn="auto" latinLnBrk="0" hangingPunct="1">
                        <a:lnSpc>
                          <a:spcPct val="150000"/>
                        </a:lnSpc>
                        <a:spcBef>
                          <a:spcPts val="400"/>
                        </a:spcBef>
                        <a:spcAft>
                          <a:spcPts val="400"/>
                        </a:spcAft>
                        <a:buClrTx/>
                        <a:buSzTx/>
                        <a:buFontTx/>
                        <a:buNone/>
                        <a:tabLst/>
                        <a:defRPr/>
                      </a:pPr>
                      <a:endPar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endParaRPr>
                    </a:p>
                  </a:txBody>
                  <a:tcPr marL="9525" marR="9525" marT="9525" marB="9525" horzOverflow="overflow">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rgbClr val="FFC000"/>
                    </a:solidFill>
                  </a:tcPr>
                </a:tc>
                <a:tc>
                  <a:txBody>
                    <a:bodyPr/>
                    <a:lstStyle/>
                    <a:p>
                      <a:pPr algn="l">
                        <a:spcAft>
                          <a:spcPts val="0"/>
                        </a:spcAft>
                      </a:pPr>
                      <a:r>
                        <a:rPr lang="en-ZA" sz="1200" dirty="0">
                          <a:solidFill>
                            <a:schemeClr val="tx1"/>
                          </a:solidFill>
                          <a:effectLst/>
                          <a:latin typeface="Arial" panose="020B0604020202020204" pitchFamily="34" charset="0"/>
                          <a:ea typeface="Calibri" panose="020F0502020204030204" pitchFamily="34" charset="0"/>
                        </a:rPr>
                        <a:t> </a:t>
                      </a:r>
                      <a:r>
                        <a:rPr lang="en-ZA" sz="1200" dirty="0">
                          <a:solidFill>
                            <a:srgbClr val="000000"/>
                          </a:solidFill>
                          <a:effectLst/>
                          <a:latin typeface="Arial" panose="020B0604020202020204" pitchFamily="34" charset="0"/>
                          <a:ea typeface="Calibri" panose="020F0502020204030204" pitchFamily="34" charset="0"/>
                        </a:rPr>
                        <a:t>The preliminary work was completed for the procurement process in quarter 2</a:t>
                      </a:r>
                      <a:endParaRPr lang="en-ZA" sz="1800" dirty="0">
                        <a:effectLst/>
                        <a:latin typeface="Times New Roman" panose="02020603050405020304" pitchFamily="18" charset="0"/>
                        <a:ea typeface="Arial Unicode MS" panose="020B0604020202020204" pitchFamily="34" charset="-128"/>
                      </a:endParaRPr>
                    </a:p>
                    <a:p>
                      <a:pPr marL="0" marR="0" lvl="0" indent="0" algn="l" defTabSz="914400" rtl="0" eaLnBrk="1" fontAlgn="auto" latinLnBrk="0" hangingPunct="1">
                        <a:lnSpc>
                          <a:spcPct val="110000"/>
                        </a:lnSpc>
                        <a:spcBef>
                          <a:spcPts val="400"/>
                        </a:spcBef>
                        <a:spcAft>
                          <a:spcPts val="400"/>
                        </a:spcAft>
                        <a:buClrTx/>
                        <a:buSzTx/>
                        <a:buFontTx/>
                        <a:buNone/>
                        <a:tabLst/>
                        <a:defRPr/>
                      </a:pPr>
                      <a:endParaRPr kumimoji="0" lang="en-ZA" sz="12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endParaRPr>
                    </a:p>
                  </a:txBody>
                  <a:tcPr marL="9525" marR="9525" marT="9525" marB="9525"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00000"/>
                        </a:lnSpc>
                        <a:spcBef>
                          <a:spcPts val="0"/>
                        </a:spcBef>
                        <a:tabLst>
                          <a:tab pos="533400" algn="l"/>
                        </a:tabLst>
                        <a:defRPr sz="1800"/>
                      </a:pPr>
                      <a:r>
                        <a:rPr lang="en-ZA" sz="1200" dirty="0">
                          <a:effectLst/>
                          <a:latin typeface="Arial" panose="020B0604020202020204" pitchFamily="34" charset="0"/>
                          <a:ea typeface="Calibri" panose="020F0502020204030204" pitchFamily="34" charset="0"/>
                        </a:rPr>
                        <a:t>The Bid Adjudication Committee to approve tenders was held on the 1</a:t>
                      </a:r>
                      <a:r>
                        <a:rPr lang="en-ZA" sz="1200" baseline="30000" dirty="0">
                          <a:effectLst/>
                          <a:latin typeface="Arial" panose="020B0604020202020204" pitchFamily="34" charset="0"/>
                          <a:ea typeface="Calibri" panose="020F0502020204030204" pitchFamily="34" charset="0"/>
                        </a:rPr>
                        <a:t>st</a:t>
                      </a:r>
                      <a:r>
                        <a:rPr lang="en-ZA" sz="1200" dirty="0">
                          <a:effectLst/>
                          <a:latin typeface="Arial" panose="020B0604020202020204" pitchFamily="34" charset="0"/>
                          <a:ea typeface="Calibri" panose="020F0502020204030204" pitchFamily="34" charset="0"/>
                        </a:rPr>
                        <a:t> February 2018 and determined that the Sector Strategic Framework Bid be re-advertised. Given this recommendation, this target will be carried over to the 2018/19 financial year.</a:t>
                      </a:r>
                      <a:endParaRPr lang="en-GB" sz="1200" dirty="0">
                        <a:solidFill>
                          <a:schemeClr val="tx1"/>
                        </a:solidFill>
                        <a:effectLst/>
                        <a:latin typeface="Arial" panose="020B0604020202020204" pitchFamily="34" charset="0"/>
                        <a:ea typeface="Calibri" panose="020F0502020204030204" pitchFamily="34" charset="0"/>
                      </a:endParaRPr>
                    </a:p>
                  </a:txBody>
                  <a:tcPr marL="9525" marR="9525" marT="9525" marB="9525"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1"/>
                  </a:ext>
                </a:extLst>
              </a:tr>
              <a:tr h="2255439">
                <a:tc>
                  <a:txBody>
                    <a:bodyPr/>
                    <a:lstStyle/>
                    <a:p>
                      <a:pPr algn="l">
                        <a:lnSpc>
                          <a:spcPct val="150000"/>
                        </a:lnSpc>
                        <a:defRPr>
                          <a:latin typeface="Arial"/>
                          <a:ea typeface="Arial"/>
                          <a:cs typeface="Arial"/>
                          <a:sym typeface="Arial"/>
                        </a:defRPr>
                      </a:pPr>
                      <a:r>
                        <a:rPr lang="en-GB" sz="1200" dirty="0"/>
                        <a:t>23</a:t>
                      </a:r>
                      <a:endParaRPr sz="1200" dirty="0"/>
                    </a:p>
                  </a:txBody>
                  <a:tcPr marL="0" marR="0" marT="0" marB="0"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a:txBody>
                    <a:bodyPr/>
                    <a:lstStyle/>
                    <a:p>
                      <a:pPr marL="0" marR="0" indent="0" algn="l" defTabSz="914400" rtl="0" latinLnBrk="0">
                        <a:lnSpc>
                          <a:spcPct val="110000"/>
                        </a:lnSpc>
                        <a:spcBef>
                          <a:spcPts val="400"/>
                        </a:spcBef>
                        <a:spcAft>
                          <a:spcPts val="400"/>
                        </a:spcAft>
                        <a:buClrTx/>
                        <a:buSzTx/>
                        <a:buFontTx/>
                        <a:buNone/>
                        <a:tabLst/>
                      </a:pPr>
                      <a:r>
                        <a:rPr lang="en-ZA" sz="1200" b="1" i="0" u="none" strike="noStrike" cap="small"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Submission of  National Incubation Policy Framework for approval by relevant structures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a:txBody>
                    <a:bodyPr/>
                    <a:lstStyle/>
                    <a:p>
                      <a:pPr algn="l">
                        <a:lnSpc>
                          <a:spcPct val="110000"/>
                        </a:lnSpc>
                        <a:spcBef>
                          <a:spcPts val="400"/>
                        </a:spcBef>
                        <a:spcAft>
                          <a:spcPts val="40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National Incubation Policy Framework submitted to EXCO for approval</a:t>
                      </a:r>
                      <a:endParaRPr lang="en-ZA"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a:txBody>
                    <a:bodyPr/>
                    <a:lstStyle/>
                    <a:p>
                      <a:pPr algn="l">
                        <a:lnSpc>
                          <a:spcPct val="110000"/>
                        </a:lnSpc>
                        <a:spcBef>
                          <a:spcPts val="400"/>
                        </a:spcBef>
                        <a:spcAft>
                          <a:spcPts val="400"/>
                        </a:spcAft>
                      </a:pPr>
                      <a:r>
                        <a:rPr lang="en-ZA" sz="1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Final National Incubation Policy Framework presented to EXCO for approval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dirty="0">
                          <a:latin typeface="Arial" panose="020B0604020202020204" pitchFamily="34" charset="0"/>
                          <a:ea typeface="Arial"/>
                          <a:cs typeface="Arial" panose="020B0604020202020204" pitchFamily="34" charset="0"/>
                          <a:sym typeface="Arial"/>
                        </a:rPr>
                        <a:t>Partially Achieved</a:t>
                      </a:r>
                      <a:r>
                        <a:rPr kumimoji="0" lang="en-ZA"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b="1" i="0" u="none" strike="noStrike" cap="none" spc="0" baseline="0" noProof="0" dirty="0">
                        <a:ln>
                          <a:noFill/>
                        </a:ln>
                        <a:solidFill>
                          <a:schemeClr val="tx1"/>
                        </a:solidFill>
                        <a:effectLst/>
                        <a:uFillTx/>
                        <a:latin typeface="Arial" panose="020B0604020202020204" pitchFamily="34" charset="0"/>
                        <a:ea typeface="Calibri" panose="020F0502020204030204" pitchFamily="34" charset="0"/>
                        <a:cs typeface="+mn-cs"/>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i="0" u="none" strike="noStrike" cap="none" spc="0" baseline="0" noProof="0" dirty="0">
                          <a:ln>
                            <a:noFill/>
                          </a:ln>
                          <a:solidFill>
                            <a:schemeClr val="tx1"/>
                          </a:solidFill>
                          <a:effectLst/>
                          <a:uFillTx/>
                          <a:latin typeface="Arial" panose="020B0604020202020204" pitchFamily="34" charset="0"/>
                          <a:ea typeface="Calibri" panose="020F0502020204030204" pitchFamily="34" charset="0"/>
                          <a:cs typeface="+mn-cs"/>
                          <a:sym typeface="Calibri"/>
                        </a:rPr>
                        <a:t>National Incubation Policy Framework not presented </a:t>
                      </a:r>
                    </a:p>
                  </a:txBody>
                  <a:tcPr marL="9525" marR="9525" marT="9525" marB="95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533400" algn="l"/>
                        </a:tabLst>
                        <a:defRPr sz="1800"/>
                      </a:pPr>
                      <a:r>
                        <a:rPr lang="en-ZA" sz="1200" dirty="0">
                          <a:effectLst/>
                          <a:latin typeface="Arial" panose="020B0604020202020204" pitchFamily="34" charset="0"/>
                          <a:ea typeface="Calibri" panose="020F0502020204030204" pitchFamily="34" charset="0"/>
                        </a:rPr>
                        <a:t>The literature review and the TOR was finalised and submitted by quarter 2 for submission through the procurement process </a:t>
                      </a:r>
                      <a:endParaRPr kumimoji="0" lang="en-ZA" sz="1200" b="0" i="0" u="none" strike="noStrike" kern="0" cap="none" spc="0" normalizeH="0" baseline="0" noProof="0" dirty="0">
                        <a:ln>
                          <a:noFill/>
                        </a:ln>
                        <a:solidFill>
                          <a:srgbClr val="000000"/>
                        </a:solidFill>
                        <a:effectLst/>
                        <a:uLnTx/>
                        <a:uFillTx/>
                        <a:latin typeface="Arial" pitchFamily="34" charset="0"/>
                        <a:ea typeface="Arial Narrow"/>
                        <a:cs typeface="Arial" pitchFamily="34" charset="0"/>
                        <a:sym typeface="Arial Narrow"/>
                      </a:endParaRPr>
                    </a:p>
                  </a:txBody>
                  <a:tcPr marL="9525" marR="9525" marT="9525" marB="95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a:txBody>
                    <a:bodyPr/>
                    <a:lstStyle/>
                    <a:p>
                      <a:pPr algn="l">
                        <a:lnSpc>
                          <a:spcPct val="100000"/>
                        </a:lnSpc>
                        <a:spcBef>
                          <a:spcPts val="0"/>
                        </a:spcBef>
                        <a:tabLst>
                          <a:tab pos="533400" algn="l"/>
                        </a:tabLst>
                        <a:defRPr sz="1800"/>
                      </a:pPr>
                      <a:r>
                        <a:rPr lang="en-ZA" sz="1200" dirty="0">
                          <a:effectLst/>
                          <a:latin typeface="Arial" panose="020B0604020202020204" pitchFamily="34" charset="0"/>
                          <a:ea typeface="Calibri" panose="020F0502020204030204" pitchFamily="34" charset="0"/>
                        </a:rPr>
                        <a:t>The process was finalised in quarter 4, however the service provider was not appointed since the </a:t>
                      </a:r>
                      <a:endParaRPr sz="1200" dirty="0">
                        <a:latin typeface="Arial"/>
                        <a:ea typeface="Arial"/>
                        <a:cs typeface="Arial"/>
                        <a:sym typeface="Arial"/>
                      </a:endParaRPr>
                    </a:p>
                  </a:txBody>
                  <a:tcPr marL="9525" marR="9525" marT="9525" marB="95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extLst>
                  <a:ext uri="{0D108BD9-81ED-4DB2-BD59-A6C34878D82A}">
                    <a16:rowId xmlns:a16="http://schemas.microsoft.com/office/drawing/2014/main" xmlns="" val="10002"/>
                  </a:ext>
                </a:extLst>
              </a:tr>
            </a:tbl>
          </a:graphicData>
        </a:graphic>
      </p:graphicFrame>
      <p:sp>
        <p:nvSpPr>
          <p:cNvPr id="6" name="Right Triangle 5"/>
          <p:cNvSpPr/>
          <p:nvPr/>
        </p:nvSpPr>
        <p:spPr>
          <a:xfrm flipH="1">
            <a:off x="8458200" y="5867400"/>
            <a:ext cx="685800" cy="99060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2164511150"/>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4" name="Picture 4" descr="Picture 4"/>
          <p:cNvPicPr>
            <a:picLocks noChangeAspect="1"/>
          </p:cNvPicPr>
          <p:nvPr/>
        </p:nvPicPr>
        <p:blipFill>
          <a:blip r:embed="rId2" cstate="print">
            <a:extLst/>
          </a:blip>
          <a:srcRect t="24292" b="22405"/>
          <a:stretch>
            <a:fillRect/>
          </a:stretch>
        </p:blipFill>
        <p:spPr>
          <a:xfrm>
            <a:off x="0" y="6210300"/>
            <a:ext cx="1752600" cy="625930"/>
          </a:xfrm>
          <a:prstGeom prst="rect">
            <a:avLst/>
          </a:prstGeom>
          <a:ln w="12700">
            <a:miter lim="400000"/>
          </a:ln>
        </p:spPr>
      </p:pic>
      <p:sp>
        <p:nvSpPr>
          <p:cNvPr id="765" name="Slide Number Placeholder 1"/>
          <p:cNvSpPr>
            <a:spLocks noGrp="1"/>
          </p:cNvSpPr>
          <p:nvPr>
            <p:ph type="sldNum" sz="quarter" idx="2"/>
          </p:nvPr>
        </p:nvSpPr>
        <p:spPr>
          <a:xfrm>
            <a:off x="8395697" y="6385024"/>
            <a:ext cx="291104" cy="307777"/>
          </a:xfrm>
          <a:prstGeom prst="rect">
            <a:avLst/>
          </a:prstGeom>
          <a:extLst>
            <a:ext uri="{C572A759-6A51-4108-AA02-DFA0A04FC94B}">
              <ma14:wrappingTextBoxFlag xmlns="" xmlns:ma14="http://schemas.microsoft.com/office/mac/drawingml/2011/main" val="1"/>
            </a:ext>
          </a:extLst>
        </p:spPr>
        <p:txBody>
          <a:bodyPr/>
          <a:lstStyle/>
          <a:p>
            <a:pPr>
              <a:defRPr/>
            </a:pPr>
            <a:fld id="{86CB4B4D-7CA3-9044-876B-883B54F8677D}" type="slidenum">
              <a:rPr sz="1400" b="1" smtClean="0">
                <a:latin typeface="Arial" panose="020B0604020202020204" pitchFamily="34" charset="0"/>
                <a:cs typeface="Arial" panose="020B0604020202020204" pitchFamily="34" charset="0"/>
              </a:rPr>
              <a:pPr>
                <a:defRPr/>
              </a:pPr>
              <a:t>47</a:t>
            </a:fld>
            <a:endParaRPr sz="1400" b="1">
              <a:latin typeface="Arial" panose="020B0604020202020204" pitchFamily="34" charset="0"/>
              <a:cs typeface="Arial" panose="020B0604020202020204" pitchFamily="34" charset="0"/>
            </a:endParaRPr>
          </a:p>
        </p:txBody>
      </p:sp>
      <p:sp>
        <p:nvSpPr>
          <p:cNvPr id="766" name="Title 1"/>
          <p:cNvSpPr>
            <a:spLocks noGrp="1"/>
          </p:cNvSpPr>
          <p:nvPr>
            <p:ph type="title"/>
          </p:nvPr>
        </p:nvSpPr>
        <p:spPr>
          <a:xfrm>
            <a:off x="76200" y="0"/>
            <a:ext cx="8991600" cy="838200"/>
          </a:xfrm>
          <a:prstGeom prst="rect">
            <a:avLst/>
          </a:prstGeom>
          <a:solidFill>
            <a:srgbClr val="C3D69B"/>
          </a:solidFill>
          <a:effectLst>
            <a:outerShdw blurRad="50800" dist="50800" dir="5400000" rotWithShape="0">
              <a:schemeClr val="accent6"/>
            </a:outerShdw>
          </a:effectLst>
        </p:spPr>
        <p:txBody>
          <a:bodyPr/>
          <a:lstStyle>
            <a:lvl1pPr algn="r">
              <a:defRPr sz="3600" cap="small">
                <a:latin typeface="Arial"/>
                <a:ea typeface="Arial"/>
                <a:cs typeface="Arial"/>
                <a:sym typeface="Arial"/>
              </a:defRPr>
            </a:lvl1pPr>
          </a:lstStyle>
          <a:p>
            <a:r>
              <a:rPr lang="en-ZA" dirty="0"/>
              <a:t>Performance Against APP 2017/18</a:t>
            </a:r>
          </a:p>
        </p:txBody>
      </p:sp>
      <p:graphicFrame>
        <p:nvGraphicFramePr>
          <p:cNvPr id="767" name="Content Placeholder 3"/>
          <p:cNvGraphicFramePr/>
          <p:nvPr>
            <p:extLst>
              <p:ext uri="{D42A27DB-BD31-4B8C-83A1-F6EECF244321}">
                <p14:modId xmlns:p14="http://schemas.microsoft.com/office/powerpoint/2010/main" xmlns="" val="327489147"/>
              </p:ext>
            </p:extLst>
          </p:nvPr>
        </p:nvGraphicFramePr>
        <p:xfrm>
          <a:off x="130630" y="972130"/>
          <a:ext cx="8937170" cy="4608612"/>
        </p:xfrm>
        <a:graphic>
          <a:graphicData uri="http://schemas.openxmlformats.org/drawingml/2006/table">
            <a:tbl>
              <a:tblPr firstRow="1"/>
              <a:tblGrid>
                <a:gridCol w="308178">
                  <a:extLst>
                    <a:ext uri="{9D8B030D-6E8A-4147-A177-3AD203B41FA5}">
                      <a16:colId xmlns:a16="http://schemas.microsoft.com/office/drawing/2014/main" xmlns="" val="20000"/>
                    </a:ext>
                  </a:extLst>
                </a:gridCol>
                <a:gridCol w="1229208">
                  <a:extLst>
                    <a:ext uri="{9D8B030D-6E8A-4147-A177-3AD203B41FA5}">
                      <a16:colId xmlns:a16="http://schemas.microsoft.com/office/drawing/2014/main" xmlns="" val="20001"/>
                    </a:ext>
                  </a:extLst>
                </a:gridCol>
                <a:gridCol w="1396019">
                  <a:extLst>
                    <a:ext uri="{9D8B030D-6E8A-4147-A177-3AD203B41FA5}">
                      <a16:colId xmlns:a16="http://schemas.microsoft.com/office/drawing/2014/main" xmlns="" val="20002"/>
                    </a:ext>
                  </a:extLst>
                </a:gridCol>
                <a:gridCol w="1387183">
                  <a:extLst>
                    <a:ext uri="{9D8B030D-6E8A-4147-A177-3AD203B41FA5}">
                      <a16:colId xmlns:a16="http://schemas.microsoft.com/office/drawing/2014/main" xmlns="" val="20003"/>
                    </a:ext>
                  </a:extLst>
                </a:gridCol>
                <a:gridCol w="1770464">
                  <a:extLst>
                    <a:ext uri="{9D8B030D-6E8A-4147-A177-3AD203B41FA5}">
                      <a16:colId xmlns:a16="http://schemas.microsoft.com/office/drawing/2014/main" xmlns="" val="20004"/>
                    </a:ext>
                  </a:extLst>
                </a:gridCol>
                <a:gridCol w="1626918">
                  <a:extLst>
                    <a:ext uri="{9D8B030D-6E8A-4147-A177-3AD203B41FA5}">
                      <a16:colId xmlns:a16="http://schemas.microsoft.com/office/drawing/2014/main" xmlns="" val="20005"/>
                    </a:ext>
                  </a:extLst>
                </a:gridCol>
                <a:gridCol w="1219200">
                  <a:extLst>
                    <a:ext uri="{9D8B030D-6E8A-4147-A177-3AD203B41FA5}">
                      <a16:colId xmlns:a16="http://schemas.microsoft.com/office/drawing/2014/main" xmlns="" val="20006"/>
                    </a:ext>
                  </a:extLst>
                </a:gridCol>
              </a:tblGrid>
              <a:tr h="819583">
                <a:tc gridSpan="2">
                  <a:txBody>
                    <a:bodyPr/>
                    <a:lstStyle/>
                    <a:p>
                      <a:pPr algn="ctr">
                        <a:lnSpc>
                          <a:spcPct val="150000"/>
                        </a:lnSpc>
                        <a:tabLst>
                          <a:tab pos="533400" algn="l"/>
                        </a:tabLst>
                        <a:defRPr sz="1000">
                          <a:solidFill>
                            <a:srgbClr val="000000"/>
                          </a:solidFill>
                          <a:latin typeface="Arial"/>
                          <a:ea typeface="Arial"/>
                          <a:cs typeface="Arial"/>
                          <a:sym typeface="Arial"/>
                        </a:defRPr>
                      </a:pPr>
                      <a:r>
                        <a:rPr sz="1100" b="1" dirty="0"/>
                        <a:t>PERFORMANCE</a:t>
                      </a:r>
                    </a:p>
                    <a:p>
                      <a:pPr algn="ctr">
                        <a:lnSpc>
                          <a:spcPct val="150000"/>
                        </a:lnSpc>
                        <a:tabLst>
                          <a:tab pos="533400" algn="l"/>
                        </a:tabLst>
                        <a:defRPr sz="1000">
                          <a:solidFill>
                            <a:srgbClr val="000000"/>
                          </a:solidFill>
                          <a:latin typeface="Arial"/>
                          <a:ea typeface="Arial"/>
                          <a:cs typeface="Arial"/>
                          <a:sym typeface="Arial"/>
                        </a:defRPr>
                      </a:pPr>
                      <a:r>
                        <a:rPr sz="1100" b="1" dirty="0"/>
                        <a:t>INDICATORS / ACTIVITY</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hMerge="1">
                  <a:txBody>
                    <a:bodyPr/>
                    <a:lstStyle/>
                    <a:p>
                      <a:endParaRPr lang="en-US"/>
                    </a:p>
                  </a:txBody>
                  <a:tcPr/>
                </a:tc>
                <a:tc>
                  <a:txBody>
                    <a:bodyPr/>
                    <a:lstStyle/>
                    <a:p>
                      <a:pPr algn="ctr">
                        <a:lnSpc>
                          <a:spcPct val="150000"/>
                        </a:lnSpc>
                        <a:tabLst>
                          <a:tab pos="533400" algn="l"/>
                        </a:tabLst>
                        <a:defRPr sz="1800" b="0">
                          <a:solidFill>
                            <a:srgbClr val="000000"/>
                          </a:solidFill>
                        </a:defRPr>
                      </a:pPr>
                      <a:r>
                        <a:rPr sz="1100" b="1" dirty="0">
                          <a:latin typeface="Arial"/>
                          <a:ea typeface="Arial"/>
                          <a:cs typeface="Arial"/>
                          <a:sym typeface="Arial"/>
                        </a:rPr>
                        <a:t>ANNUAL TARGETS</a:t>
                      </a:r>
                    </a:p>
                  </a:txBody>
                  <a:tcPr marL="0" marR="0" marT="0" marB="0"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50000"/>
                        </a:lnSpc>
                        <a:tabLst>
                          <a:tab pos="533400" algn="l"/>
                        </a:tabLst>
                        <a:defRPr sz="1000">
                          <a:solidFill>
                            <a:srgbClr val="000000"/>
                          </a:solidFill>
                          <a:latin typeface="Arial"/>
                          <a:ea typeface="Arial"/>
                          <a:cs typeface="Arial"/>
                          <a:sym typeface="Arial"/>
                        </a:defRPr>
                      </a:pPr>
                      <a:r>
                        <a:rPr sz="1100" b="1" dirty="0"/>
                        <a:t>QUARTERLY</a:t>
                      </a:r>
                    </a:p>
                    <a:p>
                      <a:pPr algn="ctr">
                        <a:lnSpc>
                          <a:spcPct val="150000"/>
                        </a:lnSpc>
                        <a:tabLst>
                          <a:tab pos="533400" algn="l"/>
                        </a:tabLst>
                        <a:defRPr sz="1000">
                          <a:solidFill>
                            <a:srgbClr val="000000"/>
                          </a:solidFill>
                          <a:latin typeface="Arial"/>
                          <a:ea typeface="Arial"/>
                          <a:cs typeface="Arial"/>
                          <a:sym typeface="Arial"/>
                        </a:defRPr>
                      </a:pPr>
                      <a:r>
                        <a:rPr sz="1100" b="1" dirty="0"/>
                        <a:t>MILESTONES</a:t>
                      </a:r>
                    </a:p>
                  </a:txBody>
                  <a:tcPr marL="0" marR="0" marT="0" marB="0"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50000"/>
                        </a:lnSpc>
                        <a:tabLst>
                          <a:tab pos="533400" algn="l"/>
                        </a:tabLst>
                        <a:defRPr sz="1800" b="0">
                          <a:solidFill>
                            <a:srgbClr val="000000"/>
                          </a:solidFill>
                        </a:defRPr>
                      </a:pPr>
                      <a:r>
                        <a:rPr sz="1100" b="1" cap="small" dirty="0">
                          <a:latin typeface="Arial"/>
                          <a:ea typeface="Arial"/>
                          <a:cs typeface="Arial"/>
                          <a:sym typeface="Arial"/>
                        </a:rPr>
                        <a:t>ACTUAL QUARTERLY ACHIEVEMENT</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a:txBody>
                    <a:bodyPr/>
                    <a:lstStyle/>
                    <a:p>
                      <a:pPr algn="ctr">
                        <a:lnSpc>
                          <a:spcPct val="110000"/>
                        </a:lnSpc>
                        <a:spcBef>
                          <a:spcPts val="1000"/>
                        </a:spcBef>
                        <a:tabLst>
                          <a:tab pos="533400" algn="l"/>
                        </a:tabLst>
                        <a:defRPr sz="1000">
                          <a:solidFill>
                            <a:srgbClr val="000000"/>
                          </a:solidFill>
                          <a:latin typeface="Arial"/>
                          <a:ea typeface="Arial"/>
                          <a:cs typeface="Arial"/>
                          <a:sym typeface="Arial"/>
                        </a:defRPr>
                      </a:pPr>
                      <a:r>
                        <a:rPr sz="1100" b="1" dirty="0"/>
                        <a:t>YEAR-TO-DATE</a:t>
                      </a:r>
                    </a:p>
                    <a:p>
                      <a:pPr algn="ctr">
                        <a:lnSpc>
                          <a:spcPct val="150000"/>
                        </a:lnSpc>
                        <a:tabLst>
                          <a:tab pos="533400" algn="l"/>
                        </a:tabLst>
                        <a:defRPr sz="1000">
                          <a:solidFill>
                            <a:srgbClr val="000000"/>
                          </a:solidFill>
                          <a:latin typeface="Arial"/>
                          <a:ea typeface="Arial"/>
                          <a:cs typeface="Arial"/>
                          <a:sym typeface="Arial"/>
                        </a:defRPr>
                      </a:pPr>
                      <a:r>
                        <a:rPr sz="1100" b="1" dirty="0"/>
                        <a:t>ACHIEVEMENT</a:t>
                      </a:r>
                    </a:p>
                  </a:txBody>
                  <a:tcPr marL="0" marR="0" marT="0" marB="0"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50000"/>
                        </a:lnSpc>
                        <a:tabLst>
                          <a:tab pos="533400" algn="l"/>
                        </a:tabLst>
                        <a:defRPr sz="1000">
                          <a:solidFill>
                            <a:srgbClr val="000000"/>
                          </a:solidFill>
                          <a:latin typeface="Arial"/>
                          <a:ea typeface="Arial"/>
                          <a:cs typeface="Arial"/>
                          <a:sym typeface="Arial"/>
                        </a:defRPr>
                      </a:pPr>
                      <a:r>
                        <a:rPr sz="1100" b="1" dirty="0"/>
                        <a:t>REASONS</a:t>
                      </a:r>
                      <a:r>
                        <a:rPr lang="en-GB" sz="1100" b="1" dirty="0"/>
                        <a:t> </a:t>
                      </a:r>
                      <a:r>
                        <a:rPr sz="1100" b="1" dirty="0"/>
                        <a:t>FOR</a:t>
                      </a:r>
                    </a:p>
                    <a:p>
                      <a:pPr algn="ctr">
                        <a:lnSpc>
                          <a:spcPct val="150000"/>
                        </a:lnSpc>
                        <a:tabLst>
                          <a:tab pos="533400" algn="l"/>
                        </a:tabLst>
                        <a:defRPr sz="1000">
                          <a:solidFill>
                            <a:srgbClr val="000000"/>
                          </a:solidFill>
                          <a:latin typeface="Arial"/>
                          <a:ea typeface="Arial"/>
                          <a:cs typeface="Arial"/>
                          <a:sym typeface="Arial"/>
                        </a:defRPr>
                      </a:pPr>
                      <a:r>
                        <a:rPr sz="1100" b="1" dirty="0"/>
                        <a:t>VARIANCE</a:t>
                      </a:r>
                    </a:p>
                  </a:txBody>
                  <a:tcPr marL="0" marR="0" marT="0" marB="0"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solidFill>
                      <a:schemeClr val="accent3"/>
                    </a:solidFill>
                  </a:tcPr>
                </a:tc>
                <a:extLst>
                  <a:ext uri="{0D108BD9-81ED-4DB2-BD59-A6C34878D82A}">
                    <a16:rowId xmlns:a16="http://schemas.microsoft.com/office/drawing/2014/main" xmlns="" val="10000"/>
                  </a:ext>
                </a:extLst>
              </a:tr>
              <a:tr h="2263572">
                <a:tc>
                  <a:txBody>
                    <a:bodyPr/>
                    <a:lstStyle/>
                    <a:p>
                      <a:pPr algn="l">
                        <a:lnSpc>
                          <a:spcPct val="150000"/>
                        </a:lnSpc>
                        <a:defRPr>
                          <a:latin typeface="Arial"/>
                          <a:ea typeface="Arial"/>
                          <a:cs typeface="Arial"/>
                          <a:sym typeface="Arial"/>
                        </a:defRPr>
                      </a:pPr>
                      <a:r>
                        <a:rPr sz="1200" dirty="0">
                          <a:latin typeface="Arial" panose="020B0604020202020204" pitchFamily="34" charset="0"/>
                          <a:cs typeface="Arial" panose="020B0604020202020204" pitchFamily="34" charset="0"/>
                        </a:rPr>
                        <a:t>2</a:t>
                      </a:r>
                      <a:r>
                        <a:rPr lang="en-ZA" sz="1200" dirty="0">
                          <a:latin typeface="Arial" panose="020B0604020202020204" pitchFamily="34" charset="0"/>
                          <a:cs typeface="Arial" panose="020B0604020202020204" pitchFamily="34" charset="0"/>
                        </a:rPr>
                        <a:t>4</a:t>
                      </a:r>
                      <a:endParaRPr sz="1200" dirty="0">
                        <a:latin typeface="Arial" panose="020B0604020202020204" pitchFamily="34" charset="0"/>
                        <a:cs typeface="Arial" panose="020B0604020202020204" pitchFamily="34" charset="0"/>
                      </a:endParaRPr>
                    </a:p>
                  </a:txBody>
                  <a:tcPr marL="0" marR="0" marT="0" marB="0"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400"/>
                        </a:spcBef>
                        <a:spcAft>
                          <a:spcPts val="400"/>
                        </a:spcAft>
                      </a:pPr>
                      <a:r>
                        <a:rPr lang="en-ZA" sz="1200" b="1" cap="small"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Number of differentiated plans for district rural municipalities developed per annum</a:t>
                      </a:r>
                      <a:endParaRPr lang="en-ZA" sz="1200" b="1" cap="small" baseline="0" dirty="0">
                        <a:effectLst/>
                        <a:latin typeface="Arial" panose="020B0604020202020204" pitchFamily="34" charset="0"/>
                        <a:ea typeface="Calibri" panose="020F0502020204030204" pitchFamily="34" charset="0"/>
                        <a:cs typeface="Arial" panose="020B0604020202020204" pitchFamily="34" charset="0"/>
                      </a:endParaRPr>
                    </a:p>
                  </a:txBody>
                  <a:tcPr marL="0" marR="68580" marT="0" marB="0">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00000"/>
                        </a:lnSpc>
                        <a:spcBef>
                          <a:spcPts val="400"/>
                        </a:spcBef>
                        <a:spcAft>
                          <a:spcPts val="40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1 differentiated plan for district rural municipality developed</a:t>
                      </a:r>
                    </a:p>
                  </a:txBody>
                  <a:tcPr marL="0" marR="68580" marT="0" marB="0">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marL="0" marR="0" indent="0" algn="l" defTabSz="914400" rtl="0" latinLnBrk="0">
                        <a:lnSpc>
                          <a:spcPct val="100000"/>
                        </a:lnSpc>
                        <a:spcBef>
                          <a:spcPts val="400"/>
                        </a:spcBef>
                        <a:spcAft>
                          <a:spcPts val="400"/>
                        </a:spcAft>
                        <a:buClrTx/>
                        <a:buSzTx/>
                        <a:buFontTx/>
                        <a:buNone/>
                        <a:tabLst/>
                      </a:pPr>
                      <a:r>
                        <a:rPr lang="en-ZA" sz="1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1 differentiated plan developed and presented to EXCO</a:t>
                      </a:r>
                    </a:p>
                  </a:txBody>
                  <a:tcPr marL="0" marR="68580" marT="0" marB="0">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ZA" sz="1200" b="1" i="0" u="none" strike="noStrike" cap="none" spc="0" baseline="0" noProof="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Arial Narrow"/>
                        </a:rPr>
                        <a:t>Target Achieved:</a:t>
                      </a:r>
                    </a:p>
                    <a:p>
                      <a:pPr marL="0" marR="0" lvl="0" indent="0" algn="l" defTabSz="914400" rtl="0" eaLnBrk="1" fontAlgn="auto" latinLnBrk="0" hangingPunct="1">
                        <a:lnSpc>
                          <a:spcPct val="100000"/>
                        </a:lnSpc>
                        <a:spcBef>
                          <a:spcPts val="400"/>
                        </a:spcBef>
                        <a:spcAft>
                          <a:spcPts val="400"/>
                        </a:spcAft>
                        <a:buClrTx/>
                        <a:buSzTx/>
                        <a:buFontTx/>
                        <a:buNone/>
                        <a:tabLst/>
                        <a:defRPr/>
                      </a:pPr>
                      <a:r>
                        <a:rPr lang="en-ZA" sz="1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Differentiated plan developed and presented to EXCO</a:t>
                      </a:r>
                    </a:p>
                    <a:p>
                      <a:pPr marL="0" marR="0" lvl="0" indent="0" algn="l" defTabSz="914400" rtl="0" eaLnBrk="1" fontAlgn="auto" latinLnBrk="0" hangingPunct="1">
                        <a:lnSpc>
                          <a:spcPct val="100000"/>
                        </a:lnSpc>
                        <a:spcBef>
                          <a:spcPts val="400"/>
                        </a:spcBef>
                        <a:spcAft>
                          <a:spcPts val="400"/>
                        </a:spcAft>
                        <a:buClrTx/>
                        <a:buSzTx/>
                        <a:buFontTx/>
                        <a:buNone/>
                        <a:tabLst/>
                        <a:defRPr/>
                      </a:pPr>
                      <a:endParaRPr lang="en-ZA" sz="1200" b="1" i="0" u="none" strike="noStrike" cap="none" spc="0" baseline="0" noProof="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Arial Narrow"/>
                      </a:endParaRPr>
                    </a:p>
                  </a:txBody>
                  <a:tcPr marL="0" marR="9525" marT="9525" marB="95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solidFill>
                      <a:srgbClr val="C3D69B"/>
                    </a:solidFill>
                  </a:tcPr>
                </a:tc>
                <a:tc>
                  <a:txBody>
                    <a:bodyPr/>
                    <a:lstStyle/>
                    <a:p>
                      <a:pPr algn="l" fontAlgn="t"/>
                      <a:r>
                        <a:rPr lang="en-ZA" sz="1200" b="0" i="0" u="none" strike="noStrike" cap="none" spc="0" baseline="0" dirty="0">
                          <a:ln>
                            <a:noFill/>
                          </a:ln>
                          <a:solidFill>
                            <a:srgbClr val="000000"/>
                          </a:solidFill>
                          <a:effectLst/>
                          <a:uFillTx/>
                          <a:latin typeface="Arial" panose="020B0604020202020204" pitchFamily="34" charset="0"/>
                          <a:ea typeface="Calibri" panose="020F0502020204030204" pitchFamily="34" charset="0"/>
                          <a:cs typeface="Arial"/>
                          <a:sym typeface="Calibri"/>
                        </a:rPr>
                        <a:t>1 differentiated plan developed and presented at EXCO</a:t>
                      </a:r>
                    </a:p>
                  </a:txBody>
                  <a:tcPr marL="7620" marR="7620" marT="7620" marB="0">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00000"/>
                        </a:lnSpc>
                        <a:spcBef>
                          <a:spcPts val="0"/>
                        </a:spcBef>
                        <a:tabLst>
                          <a:tab pos="533400" algn="l"/>
                        </a:tabLst>
                        <a:defRPr sz="1800"/>
                      </a:pPr>
                      <a:r>
                        <a:rPr lang="en-ZA" sz="1200" dirty="0">
                          <a:solidFill>
                            <a:schemeClr val="tx1"/>
                          </a:solidFill>
                          <a:latin typeface="Arial" panose="020B0604020202020204" pitchFamily="34" charset="0"/>
                          <a:ea typeface="Arial"/>
                          <a:cs typeface="Arial" panose="020B0604020202020204" pitchFamily="34" charset="0"/>
                          <a:sym typeface="Arial"/>
                        </a:rPr>
                        <a:t>N/A</a:t>
                      </a:r>
                      <a:endParaRPr sz="1200" dirty="0">
                        <a:solidFill>
                          <a:schemeClr val="tx1"/>
                        </a:solidFill>
                        <a:latin typeface="Arial" panose="020B0604020202020204" pitchFamily="34" charset="0"/>
                        <a:ea typeface="Arial"/>
                        <a:cs typeface="Arial" panose="020B0604020202020204" pitchFamily="34" charset="0"/>
                        <a:sym typeface="Arial"/>
                      </a:endParaRPr>
                    </a:p>
                  </a:txBody>
                  <a:tcPr marL="0" marR="9525" marT="9525" marB="95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1"/>
                  </a:ext>
                </a:extLst>
              </a:tr>
              <a:tr h="1525457">
                <a:tc>
                  <a:txBody>
                    <a:bodyPr/>
                    <a:lstStyle/>
                    <a:p>
                      <a:pPr algn="l">
                        <a:lnSpc>
                          <a:spcPct val="150000"/>
                        </a:lnSpc>
                        <a:defRPr>
                          <a:latin typeface="Arial"/>
                          <a:ea typeface="Arial"/>
                          <a:cs typeface="Arial"/>
                          <a:sym typeface="Arial"/>
                        </a:defRPr>
                      </a:pPr>
                      <a:r>
                        <a:rPr lang="en-GB" sz="1200" dirty="0">
                          <a:latin typeface="Arial" panose="020B0604020202020204" pitchFamily="34" charset="0"/>
                          <a:cs typeface="Arial" panose="020B0604020202020204" pitchFamily="34" charset="0"/>
                        </a:rPr>
                        <a:t>25</a:t>
                      </a:r>
                      <a:endParaRPr sz="1200" dirty="0">
                        <a:latin typeface="Arial" panose="020B0604020202020204" pitchFamily="34" charset="0"/>
                        <a:cs typeface="Arial" panose="020B0604020202020204" pitchFamily="34" charset="0"/>
                      </a:endParaRPr>
                    </a:p>
                  </a:txBody>
                  <a:tcPr marL="0" marR="0" marT="0" marB="0"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a:txBody>
                    <a:bodyPr/>
                    <a:lstStyle/>
                    <a:p>
                      <a:pPr algn="l">
                        <a:lnSpc>
                          <a:spcPct val="110000"/>
                        </a:lnSpc>
                        <a:spcBef>
                          <a:spcPts val="400"/>
                        </a:spcBef>
                        <a:spcAft>
                          <a:spcPts val="400"/>
                        </a:spcAft>
                      </a:pPr>
                      <a:r>
                        <a:rPr lang="en-ZA" sz="1200" b="1" cap="small" baseline="0" dirty="0">
                          <a:effectLst/>
                          <a:latin typeface="Arial" panose="020B0604020202020204" pitchFamily="34" charset="0"/>
                          <a:ea typeface="Calibri" panose="020F0502020204030204" pitchFamily="34" charset="0"/>
                          <a:cs typeface="Arial" panose="020B0604020202020204" pitchFamily="34" charset="0"/>
                        </a:rPr>
                        <a:t>Number of regional pilot profiles produced per annum</a:t>
                      </a:r>
                    </a:p>
                  </a:txBody>
                  <a:tcPr marL="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a:txBody>
                    <a:bodyPr/>
                    <a:lstStyle/>
                    <a:p>
                      <a:pPr algn="l">
                        <a:lnSpc>
                          <a:spcPct val="100000"/>
                        </a:lnSpc>
                        <a:spcBef>
                          <a:spcPts val="400"/>
                        </a:spcBef>
                        <a:spcAft>
                          <a:spcPts val="40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1 regional pilot profile produced</a:t>
                      </a:r>
                    </a:p>
                  </a:txBody>
                  <a:tcPr marL="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a:txBody>
                    <a:bodyPr/>
                    <a:lstStyle/>
                    <a:p>
                      <a:pPr algn="l">
                        <a:lnSpc>
                          <a:spcPct val="100000"/>
                        </a:lnSpc>
                        <a:spcBef>
                          <a:spcPts val="400"/>
                        </a:spcBef>
                        <a:spcAft>
                          <a:spcPts val="400"/>
                        </a:spcAft>
                      </a:pPr>
                      <a:r>
                        <a:rPr lang="en-ZA" sz="1200" dirty="0">
                          <a:solidFill>
                            <a:srgbClr val="000000"/>
                          </a:solidFill>
                          <a:effectLst/>
                          <a:latin typeface="Arial" panose="020B0604020202020204" pitchFamily="34" charset="0"/>
                          <a:ea typeface="Calibri" panose="020F0502020204030204" pitchFamily="34" charset="0"/>
                        </a:rPr>
                        <a:t>1 Regional  pilot profile produced and presented to EXCO</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533400" algn="l"/>
                        </a:tabLst>
                        <a:defRPr sz="1800"/>
                      </a:pPr>
                      <a:r>
                        <a:rPr lang="en-ZA" sz="1200" b="1"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Arial"/>
                        </a:rPr>
                        <a:t>Target Achieved:</a:t>
                      </a:r>
                    </a:p>
                    <a:p>
                      <a:pPr marL="0" marR="0" lvl="0" indent="0" algn="l" defTabSz="914400" rtl="0" eaLnBrk="1" fontAlgn="auto" latinLnBrk="0" hangingPunct="1">
                        <a:lnSpc>
                          <a:spcPct val="100000"/>
                        </a:lnSpc>
                        <a:spcBef>
                          <a:spcPts val="0"/>
                        </a:spcBef>
                        <a:spcAft>
                          <a:spcPts val="0"/>
                        </a:spcAft>
                        <a:buClrTx/>
                        <a:buSzTx/>
                        <a:buFontTx/>
                        <a:buNone/>
                        <a:tabLst>
                          <a:tab pos="533400" algn="l"/>
                        </a:tabLst>
                        <a:defRPr sz="1800"/>
                      </a:pPr>
                      <a:endParaRPr lang="en-ZA" sz="1200" b="1"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tab pos="533400" algn="l"/>
                        </a:tabLst>
                        <a:defRPr sz="1800"/>
                      </a:pPr>
                      <a:r>
                        <a:rPr lang="en-ZA" sz="1200" dirty="0">
                          <a:solidFill>
                            <a:srgbClr val="000000"/>
                          </a:solidFill>
                          <a:effectLst/>
                          <a:latin typeface="Arial" panose="020B0604020202020204" pitchFamily="34" charset="0"/>
                          <a:ea typeface="Calibri" panose="020F0502020204030204" pitchFamily="34" charset="0"/>
                        </a:rPr>
                        <a:t>Regional  pilot profile produced and presented to EXCO</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tab pos="533400" algn="l"/>
                        </a:tabLst>
                        <a:defRPr sz="1800"/>
                      </a:pPr>
                      <a:endParaRPr sz="1200" b="1"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Arial"/>
                      </a:endParaRPr>
                    </a:p>
                  </a:txBody>
                  <a:tcPr marL="0" marR="9525" marT="9525" marB="95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solidFill>
                      <a:srgbClr val="C3D69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533400" algn="l"/>
                        </a:tabLst>
                        <a:defRPr sz="1800"/>
                      </a:pPr>
                      <a:r>
                        <a:rPr kumimoji="0" lang="en-ZA" sz="12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sym typeface="Calibri"/>
                        </a:rPr>
                        <a:t>Regional  pilot profile produced and presented to EXCO</a:t>
                      </a:r>
                      <a:endParaRPr kumimoji="0" lang="en-ZA" sz="12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endParaRPr>
                    </a:p>
                  </a:txBody>
                  <a:tcPr marL="0" marR="9525" marT="9525" marB="95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noFill/>
                  </a:tcPr>
                </a:tc>
                <a:tc>
                  <a:txBody>
                    <a:bodyPr/>
                    <a:lstStyle/>
                    <a:p>
                      <a:pPr algn="l">
                        <a:lnSpc>
                          <a:spcPct val="100000"/>
                        </a:lnSpc>
                        <a:spcBef>
                          <a:spcPts val="0"/>
                        </a:spcBef>
                        <a:tabLst>
                          <a:tab pos="533400" algn="l"/>
                        </a:tabLst>
                        <a:defRPr sz="1800"/>
                      </a:pPr>
                      <a:r>
                        <a:rPr lang="en-ZA" sz="1200" dirty="0">
                          <a:latin typeface="Arial" panose="020B0604020202020204" pitchFamily="34" charset="0"/>
                          <a:ea typeface="Arial"/>
                          <a:cs typeface="Arial" panose="020B0604020202020204" pitchFamily="34" charset="0"/>
                          <a:sym typeface="Arial"/>
                        </a:rPr>
                        <a:t>N/A</a:t>
                      </a:r>
                      <a:endParaRPr sz="1200" dirty="0">
                        <a:latin typeface="Arial" panose="020B0604020202020204" pitchFamily="34" charset="0"/>
                        <a:ea typeface="Arial"/>
                        <a:cs typeface="Arial" panose="020B0604020202020204" pitchFamily="34" charset="0"/>
                        <a:sym typeface="Arial"/>
                      </a:endParaRPr>
                    </a:p>
                  </a:txBody>
                  <a:tcPr marL="0" marR="9525" marT="9525" marB="95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extLst>
                  <a:ext uri="{0D108BD9-81ED-4DB2-BD59-A6C34878D82A}">
                    <a16:rowId xmlns:a16="http://schemas.microsoft.com/office/drawing/2014/main" xmlns="" val="10002"/>
                  </a:ext>
                </a:extLst>
              </a:tr>
            </a:tbl>
          </a:graphicData>
        </a:graphic>
      </p:graphicFrame>
      <p:sp>
        <p:nvSpPr>
          <p:cNvPr id="6" name="Right Triangle 5"/>
          <p:cNvSpPr/>
          <p:nvPr/>
        </p:nvSpPr>
        <p:spPr>
          <a:xfrm flipH="1">
            <a:off x="8458200" y="5867400"/>
            <a:ext cx="685800" cy="99060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3398836074"/>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9" name="Picture 4" descr="Picture 4"/>
          <p:cNvPicPr>
            <a:picLocks noChangeAspect="1"/>
          </p:cNvPicPr>
          <p:nvPr/>
        </p:nvPicPr>
        <p:blipFill>
          <a:blip r:embed="rId2" cstate="print">
            <a:extLst/>
          </a:blip>
          <a:srcRect t="24292" b="22405"/>
          <a:stretch>
            <a:fillRect/>
          </a:stretch>
        </p:blipFill>
        <p:spPr>
          <a:xfrm>
            <a:off x="0" y="6210300"/>
            <a:ext cx="1752600" cy="625930"/>
          </a:xfrm>
          <a:prstGeom prst="rect">
            <a:avLst/>
          </a:prstGeom>
          <a:ln w="12700">
            <a:miter lim="400000"/>
          </a:ln>
        </p:spPr>
      </p:pic>
      <p:sp>
        <p:nvSpPr>
          <p:cNvPr id="770" name="Slide Number Placeholder 1"/>
          <p:cNvSpPr>
            <a:spLocks noGrp="1"/>
          </p:cNvSpPr>
          <p:nvPr>
            <p:ph type="sldNum" sz="quarter" idx="2"/>
          </p:nvPr>
        </p:nvSpPr>
        <p:spPr>
          <a:xfrm>
            <a:off x="8395697" y="6385024"/>
            <a:ext cx="291104" cy="307777"/>
          </a:xfrm>
          <a:prstGeom prst="rect">
            <a:avLst/>
          </a:prstGeom>
          <a:extLst>
            <a:ext uri="{C572A759-6A51-4108-AA02-DFA0A04FC94B}">
              <ma14:wrappingTextBoxFlag xmlns="" xmlns:ma14="http://schemas.microsoft.com/office/mac/drawingml/2011/main" val="1"/>
            </a:ext>
          </a:extLst>
        </p:spPr>
        <p:txBody>
          <a:bodyPr/>
          <a:lstStyle/>
          <a:p>
            <a:pPr>
              <a:defRPr/>
            </a:pPr>
            <a:fld id="{86CB4B4D-7CA3-9044-876B-883B54F8677D}" type="slidenum">
              <a:rPr sz="1400" b="1">
                <a:latin typeface="Arial" panose="020B0604020202020204" pitchFamily="34" charset="0"/>
                <a:cs typeface="Arial" panose="020B0604020202020204" pitchFamily="34" charset="0"/>
              </a:rPr>
              <a:pPr>
                <a:defRPr/>
              </a:pPr>
              <a:t>48</a:t>
            </a:fld>
            <a:endParaRPr sz="1400" b="1" dirty="0">
              <a:latin typeface="Arial" panose="020B0604020202020204" pitchFamily="34" charset="0"/>
              <a:cs typeface="Arial" panose="020B0604020202020204" pitchFamily="34" charset="0"/>
            </a:endParaRPr>
          </a:p>
        </p:txBody>
      </p:sp>
      <p:sp>
        <p:nvSpPr>
          <p:cNvPr id="771" name="Title 1"/>
          <p:cNvSpPr>
            <a:spLocks noGrp="1"/>
          </p:cNvSpPr>
          <p:nvPr>
            <p:ph type="title"/>
          </p:nvPr>
        </p:nvSpPr>
        <p:spPr>
          <a:xfrm>
            <a:off x="76200" y="0"/>
            <a:ext cx="8991600" cy="838200"/>
          </a:xfrm>
          <a:prstGeom prst="rect">
            <a:avLst/>
          </a:prstGeom>
          <a:solidFill>
            <a:srgbClr val="C3D69B"/>
          </a:solidFill>
          <a:effectLst>
            <a:outerShdw blurRad="50800" dist="50800" dir="5400000" rotWithShape="0">
              <a:schemeClr val="accent6"/>
            </a:outerShdw>
          </a:effectLst>
        </p:spPr>
        <p:txBody>
          <a:bodyPr/>
          <a:lstStyle>
            <a:lvl1pPr algn="r">
              <a:defRPr sz="3600" cap="small">
                <a:latin typeface="Arial"/>
                <a:ea typeface="Arial"/>
                <a:cs typeface="Arial"/>
                <a:sym typeface="Arial"/>
              </a:defRPr>
            </a:lvl1pPr>
          </a:lstStyle>
          <a:p>
            <a:r>
              <a:rPr lang="en-ZA" dirty="0"/>
              <a:t>Performance Against APP 2017/18</a:t>
            </a:r>
          </a:p>
        </p:txBody>
      </p:sp>
      <p:graphicFrame>
        <p:nvGraphicFramePr>
          <p:cNvPr id="772" name="Content Placeholder 3"/>
          <p:cNvGraphicFramePr/>
          <p:nvPr>
            <p:extLst>
              <p:ext uri="{D42A27DB-BD31-4B8C-83A1-F6EECF244321}">
                <p14:modId xmlns:p14="http://schemas.microsoft.com/office/powerpoint/2010/main" xmlns="" val="2548047985"/>
              </p:ext>
            </p:extLst>
          </p:nvPr>
        </p:nvGraphicFramePr>
        <p:xfrm>
          <a:off x="48985" y="990599"/>
          <a:ext cx="9018816" cy="5108012"/>
        </p:xfrm>
        <a:graphic>
          <a:graphicData uri="http://schemas.openxmlformats.org/drawingml/2006/table">
            <a:tbl>
              <a:tblPr firstRow="1"/>
              <a:tblGrid>
                <a:gridCol w="310994">
                  <a:extLst>
                    <a:ext uri="{9D8B030D-6E8A-4147-A177-3AD203B41FA5}">
                      <a16:colId xmlns:a16="http://schemas.microsoft.com/office/drawing/2014/main" xmlns="" val="20000"/>
                    </a:ext>
                  </a:extLst>
                </a:gridCol>
                <a:gridCol w="1554968">
                  <a:extLst>
                    <a:ext uri="{9D8B030D-6E8A-4147-A177-3AD203B41FA5}">
                      <a16:colId xmlns:a16="http://schemas.microsoft.com/office/drawing/2014/main" xmlns="" val="20001"/>
                    </a:ext>
                  </a:extLst>
                </a:gridCol>
                <a:gridCol w="1655307">
                  <a:extLst>
                    <a:ext uri="{9D8B030D-6E8A-4147-A177-3AD203B41FA5}">
                      <a16:colId xmlns:a16="http://schemas.microsoft.com/office/drawing/2014/main" xmlns="" val="20002"/>
                    </a:ext>
                  </a:extLst>
                </a:gridCol>
                <a:gridCol w="1270205">
                  <a:extLst>
                    <a:ext uri="{9D8B030D-6E8A-4147-A177-3AD203B41FA5}">
                      <a16:colId xmlns:a16="http://schemas.microsoft.com/office/drawing/2014/main" xmlns="" val="20003"/>
                    </a:ext>
                  </a:extLst>
                </a:gridCol>
                <a:gridCol w="1588831">
                  <a:extLst>
                    <a:ext uri="{9D8B030D-6E8A-4147-A177-3AD203B41FA5}">
                      <a16:colId xmlns:a16="http://schemas.microsoft.com/office/drawing/2014/main" xmlns="" val="20004"/>
                    </a:ext>
                  </a:extLst>
                </a:gridCol>
                <a:gridCol w="1348504">
                  <a:extLst>
                    <a:ext uri="{9D8B030D-6E8A-4147-A177-3AD203B41FA5}">
                      <a16:colId xmlns:a16="http://schemas.microsoft.com/office/drawing/2014/main" xmlns="" val="20005"/>
                    </a:ext>
                  </a:extLst>
                </a:gridCol>
                <a:gridCol w="1290007">
                  <a:extLst>
                    <a:ext uri="{9D8B030D-6E8A-4147-A177-3AD203B41FA5}">
                      <a16:colId xmlns:a16="http://schemas.microsoft.com/office/drawing/2014/main" xmlns="" val="20006"/>
                    </a:ext>
                  </a:extLst>
                </a:gridCol>
              </a:tblGrid>
              <a:tr h="657926">
                <a:tc gridSpan="2">
                  <a:txBody>
                    <a:bodyPr/>
                    <a:lstStyle/>
                    <a:p>
                      <a:pPr algn="ctr">
                        <a:lnSpc>
                          <a:spcPct val="150000"/>
                        </a:lnSpc>
                        <a:tabLst>
                          <a:tab pos="533400" algn="l"/>
                        </a:tabLst>
                        <a:defRPr sz="1000">
                          <a:solidFill>
                            <a:srgbClr val="000000"/>
                          </a:solidFill>
                          <a:latin typeface="Arial"/>
                          <a:ea typeface="Arial"/>
                          <a:cs typeface="Arial"/>
                          <a:sym typeface="Arial"/>
                        </a:defRPr>
                      </a:pPr>
                      <a:r>
                        <a:rPr sz="1100" b="1" dirty="0"/>
                        <a:t>PERFORMANCE</a:t>
                      </a:r>
                    </a:p>
                    <a:p>
                      <a:pPr algn="ctr">
                        <a:lnSpc>
                          <a:spcPct val="150000"/>
                        </a:lnSpc>
                        <a:tabLst>
                          <a:tab pos="533400" algn="l"/>
                        </a:tabLst>
                        <a:defRPr sz="1000">
                          <a:solidFill>
                            <a:srgbClr val="000000"/>
                          </a:solidFill>
                          <a:latin typeface="Arial"/>
                          <a:ea typeface="Arial"/>
                          <a:cs typeface="Arial"/>
                          <a:sym typeface="Arial"/>
                        </a:defRPr>
                      </a:pPr>
                      <a:r>
                        <a:rPr sz="1100" b="1" dirty="0"/>
                        <a:t>INDICATORS / ACTIVITY</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hMerge="1">
                  <a:txBody>
                    <a:bodyPr/>
                    <a:lstStyle/>
                    <a:p>
                      <a:endParaRPr lang="en-US"/>
                    </a:p>
                  </a:txBody>
                  <a:tcPr/>
                </a:tc>
                <a:tc>
                  <a:txBody>
                    <a:bodyPr/>
                    <a:lstStyle/>
                    <a:p>
                      <a:pPr algn="ctr">
                        <a:lnSpc>
                          <a:spcPct val="150000"/>
                        </a:lnSpc>
                        <a:tabLst>
                          <a:tab pos="533400" algn="l"/>
                        </a:tabLst>
                        <a:defRPr sz="1800" b="0">
                          <a:solidFill>
                            <a:srgbClr val="000000"/>
                          </a:solidFill>
                        </a:defRPr>
                      </a:pPr>
                      <a:r>
                        <a:rPr sz="1100" b="1">
                          <a:latin typeface="Arial"/>
                          <a:ea typeface="Arial"/>
                          <a:cs typeface="Arial"/>
                          <a:sym typeface="Arial"/>
                        </a:rPr>
                        <a:t>ANNUAL TARGETS</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a:txBody>
                    <a:bodyPr/>
                    <a:lstStyle/>
                    <a:p>
                      <a:pPr algn="ctr">
                        <a:lnSpc>
                          <a:spcPct val="150000"/>
                        </a:lnSpc>
                        <a:tabLst>
                          <a:tab pos="533400" algn="l"/>
                        </a:tabLst>
                        <a:defRPr sz="1000">
                          <a:solidFill>
                            <a:srgbClr val="000000"/>
                          </a:solidFill>
                          <a:latin typeface="Arial"/>
                          <a:ea typeface="Arial"/>
                          <a:cs typeface="Arial"/>
                          <a:sym typeface="Arial"/>
                        </a:defRPr>
                      </a:pPr>
                      <a:r>
                        <a:rPr sz="1100" b="1" dirty="0"/>
                        <a:t>QUARTERLY</a:t>
                      </a:r>
                    </a:p>
                    <a:p>
                      <a:pPr algn="ctr">
                        <a:lnSpc>
                          <a:spcPct val="150000"/>
                        </a:lnSpc>
                        <a:tabLst>
                          <a:tab pos="533400" algn="l"/>
                        </a:tabLst>
                        <a:defRPr sz="1000">
                          <a:solidFill>
                            <a:srgbClr val="000000"/>
                          </a:solidFill>
                          <a:latin typeface="Arial"/>
                          <a:ea typeface="Arial"/>
                          <a:cs typeface="Arial"/>
                          <a:sym typeface="Arial"/>
                        </a:defRPr>
                      </a:pPr>
                      <a:r>
                        <a:rPr sz="1100" b="1" dirty="0"/>
                        <a:t>MILESTONES</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a:txBody>
                    <a:bodyPr/>
                    <a:lstStyle/>
                    <a:p>
                      <a:pPr algn="ctr">
                        <a:lnSpc>
                          <a:spcPct val="150000"/>
                        </a:lnSpc>
                        <a:tabLst>
                          <a:tab pos="533400" algn="l"/>
                        </a:tabLst>
                        <a:defRPr sz="1800" b="0">
                          <a:solidFill>
                            <a:srgbClr val="000000"/>
                          </a:solidFill>
                        </a:defRPr>
                      </a:pPr>
                      <a:r>
                        <a:rPr sz="1100" b="1" cap="small" dirty="0">
                          <a:latin typeface="Arial"/>
                          <a:ea typeface="Arial"/>
                          <a:cs typeface="Arial"/>
                          <a:sym typeface="Arial"/>
                        </a:rPr>
                        <a:t>ACTUAL QUARTERLY ACHIEVEMENT</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a:txBody>
                    <a:bodyPr/>
                    <a:lstStyle/>
                    <a:p>
                      <a:pPr algn="ctr">
                        <a:lnSpc>
                          <a:spcPct val="110000"/>
                        </a:lnSpc>
                        <a:spcBef>
                          <a:spcPts val="1000"/>
                        </a:spcBef>
                        <a:tabLst>
                          <a:tab pos="533400" algn="l"/>
                        </a:tabLst>
                        <a:defRPr sz="1000">
                          <a:solidFill>
                            <a:srgbClr val="000000"/>
                          </a:solidFill>
                          <a:latin typeface="Arial"/>
                          <a:ea typeface="Arial"/>
                          <a:cs typeface="Arial"/>
                          <a:sym typeface="Arial"/>
                        </a:defRPr>
                      </a:pPr>
                      <a:r>
                        <a:rPr sz="1100" b="1" dirty="0"/>
                        <a:t>YEAR-TO-DATE</a:t>
                      </a:r>
                    </a:p>
                    <a:p>
                      <a:pPr algn="ctr">
                        <a:lnSpc>
                          <a:spcPct val="150000"/>
                        </a:lnSpc>
                        <a:tabLst>
                          <a:tab pos="533400" algn="l"/>
                        </a:tabLst>
                        <a:defRPr sz="1000">
                          <a:solidFill>
                            <a:srgbClr val="000000"/>
                          </a:solidFill>
                          <a:latin typeface="Arial"/>
                          <a:ea typeface="Arial"/>
                          <a:cs typeface="Arial"/>
                          <a:sym typeface="Arial"/>
                        </a:defRPr>
                      </a:pPr>
                      <a:r>
                        <a:rPr sz="1100" b="1" dirty="0"/>
                        <a:t>ACHIEVEMENT</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a:txBody>
                    <a:bodyPr/>
                    <a:lstStyle/>
                    <a:p>
                      <a:pPr algn="ctr">
                        <a:lnSpc>
                          <a:spcPct val="150000"/>
                        </a:lnSpc>
                        <a:tabLst>
                          <a:tab pos="533400" algn="l"/>
                        </a:tabLst>
                        <a:defRPr sz="1000">
                          <a:solidFill>
                            <a:srgbClr val="000000"/>
                          </a:solidFill>
                          <a:latin typeface="Arial"/>
                          <a:ea typeface="Arial"/>
                          <a:cs typeface="Arial"/>
                          <a:sym typeface="Arial"/>
                        </a:defRPr>
                      </a:pPr>
                      <a:r>
                        <a:rPr sz="1100" b="1" dirty="0"/>
                        <a:t>REASONS</a:t>
                      </a:r>
                      <a:r>
                        <a:rPr lang="en-GB" sz="1100" b="1" dirty="0"/>
                        <a:t> </a:t>
                      </a:r>
                      <a:r>
                        <a:rPr sz="1100" b="1" dirty="0"/>
                        <a:t>FOR</a:t>
                      </a:r>
                    </a:p>
                    <a:p>
                      <a:pPr algn="ctr">
                        <a:lnSpc>
                          <a:spcPct val="150000"/>
                        </a:lnSpc>
                        <a:tabLst>
                          <a:tab pos="533400" algn="l"/>
                        </a:tabLst>
                        <a:defRPr sz="1000">
                          <a:solidFill>
                            <a:srgbClr val="000000"/>
                          </a:solidFill>
                          <a:latin typeface="Arial"/>
                          <a:ea typeface="Arial"/>
                          <a:cs typeface="Arial"/>
                          <a:sym typeface="Arial"/>
                        </a:defRPr>
                      </a:pPr>
                      <a:r>
                        <a:rPr sz="1100" b="1" dirty="0"/>
                        <a:t>VARIANCE</a:t>
                      </a:r>
                    </a:p>
                  </a:txBody>
                  <a:tcPr marL="0" marR="0" marT="0" marB="0"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solidFill>
                      <a:schemeClr val="accent3"/>
                    </a:solidFill>
                  </a:tcPr>
                </a:tc>
                <a:extLst>
                  <a:ext uri="{0D108BD9-81ED-4DB2-BD59-A6C34878D82A}">
                    <a16:rowId xmlns:a16="http://schemas.microsoft.com/office/drawing/2014/main" xmlns="" val="10000"/>
                  </a:ext>
                </a:extLst>
              </a:tr>
              <a:tr h="4450086">
                <a:tc>
                  <a:txBody>
                    <a:bodyPr/>
                    <a:lstStyle/>
                    <a:p>
                      <a:pPr algn="l">
                        <a:lnSpc>
                          <a:spcPct val="150000"/>
                        </a:lnSpc>
                        <a:defRPr sz="1800"/>
                      </a:pPr>
                      <a:r>
                        <a:rPr sz="1300" dirty="0">
                          <a:latin typeface="Arial" panose="020B0604020202020204" pitchFamily="34" charset="0"/>
                          <a:ea typeface="Arial"/>
                          <a:cs typeface="Arial" panose="020B0604020202020204" pitchFamily="34" charset="0"/>
                          <a:sym typeface="Arial"/>
                        </a:rPr>
                        <a:t>2</a:t>
                      </a:r>
                      <a:r>
                        <a:rPr lang="en-ZA" sz="1300" dirty="0">
                          <a:latin typeface="Arial" panose="020B0604020202020204" pitchFamily="34" charset="0"/>
                          <a:ea typeface="Arial"/>
                          <a:cs typeface="Arial" panose="020B0604020202020204" pitchFamily="34" charset="0"/>
                          <a:sym typeface="Arial"/>
                        </a:rPr>
                        <a:t>6</a:t>
                      </a:r>
                      <a:endParaRPr sz="1300" dirty="0">
                        <a:latin typeface="Arial" panose="020B0604020202020204" pitchFamily="34" charset="0"/>
                        <a:ea typeface="Arial"/>
                        <a:cs typeface="Arial" panose="020B0604020202020204" pitchFamily="34" charset="0"/>
                        <a:sym typeface="Arial"/>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defRPr b="1" cap="small">
                          <a:latin typeface="Arial"/>
                          <a:ea typeface="Arial"/>
                          <a:cs typeface="Arial"/>
                          <a:sym typeface="Arial"/>
                        </a:defRPr>
                      </a:pPr>
                      <a:r>
                        <a:rPr lang="en-GB" sz="1200" dirty="0">
                          <a:latin typeface="Arial" panose="020B0604020202020204" pitchFamily="34" charset="0"/>
                          <a:cs typeface="Arial" panose="020B0604020202020204" pitchFamily="34" charset="0"/>
                        </a:rPr>
                        <a:t>Approved Annual International Relations strategy, to advance SA trade positions and mandates that will promote investments and growth of SMMEs and Cooperatives, implemented</a:t>
                      </a:r>
                      <a:endParaRPr sz="1200" dirty="0">
                        <a:latin typeface="Arial" panose="020B0604020202020204" pitchFamily="34" charset="0"/>
                        <a:cs typeface="Arial" panose="020B0604020202020204" pitchFamily="34" charset="0"/>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lnSpc>
                          <a:spcPct val="115000"/>
                        </a:lnSpc>
                        <a:defRPr sz="1100">
                          <a:latin typeface="Arial"/>
                          <a:ea typeface="Arial"/>
                          <a:cs typeface="Arial"/>
                          <a:sym typeface="Arial"/>
                        </a:defRPr>
                      </a:pPr>
                      <a:r>
                        <a:rPr lang="en-GB" sz="1200" dirty="0">
                          <a:latin typeface="Arial" panose="020B0604020202020204" pitchFamily="34" charset="0"/>
                          <a:cs typeface="Arial" panose="020B0604020202020204" pitchFamily="34" charset="0"/>
                        </a:rPr>
                        <a:t>Multi-year Strategy on International Relations, to advance SA trade positions and mandates that will promote investments and growth of SMMEs and Cooperatives, submitted to Minister for approval</a:t>
                      </a:r>
                    </a:p>
                    <a:p>
                      <a:pPr algn="l">
                        <a:lnSpc>
                          <a:spcPct val="115000"/>
                        </a:lnSpc>
                        <a:defRPr sz="1100">
                          <a:latin typeface="Arial"/>
                          <a:ea typeface="Arial"/>
                          <a:cs typeface="Arial"/>
                          <a:sym typeface="Arial"/>
                        </a:defRPr>
                      </a:pPr>
                      <a:endParaRPr lang="en-GB" sz="1200"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15000"/>
                        </a:lnSpc>
                        <a:spcBef>
                          <a:spcPts val="0"/>
                        </a:spcBef>
                        <a:spcAft>
                          <a:spcPts val="0"/>
                        </a:spcAft>
                        <a:buClrTx/>
                        <a:buSzTx/>
                        <a:buFontTx/>
                        <a:buNone/>
                        <a:tabLst/>
                        <a:defRPr sz="1100">
                          <a:latin typeface="Arial"/>
                          <a:ea typeface="Arial"/>
                          <a:cs typeface="Arial"/>
                          <a:sym typeface="Arial"/>
                        </a:defRPr>
                      </a:pPr>
                      <a:r>
                        <a:rPr lang="en-GB" sz="1200" dirty="0">
                          <a:latin typeface="Arial" panose="020B0604020202020204" pitchFamily="34" charset="0"/>
                          <a:cs typeface="Arial" panose="020B0604020202020204" pitchFamily="34" charset="0"/>
                        </a:rPr>
                        <a:t>2018/19 International Relations programme approved by EXCO in Q4 of 2017/18 FY</a:t>
                      </a:r>
                    </a:p>
                    <a:p>
                      <a:pPr algn="l">
                        <a:lnSpc>
                          <a:spcPct val="115000"/>
                        </a:lnSpc>
                        <a:defRPr sz="1100">
                          <a:latin typeface="Arial"/>
                          <a:ea typeface="Arial"/>
                          <a:cs typeface="Arial"/>
                          <a:sym typeface="Arial"/>
                        </a:defRPr>
                      </a:pPr>
                      <a:endParaRPr lang="en-GB" sz="1200" dirty="0">
                        <a:latin typeface="Arial" panose="020B0604020202020204" pitchFamily="34" charset="0"/>
                        <a:cs typeface="Arial" panose="020B0604020202020204" pitchFamily="34" charset="0"/>
                      </a:endParaRPr>
                    </a:p>
                  </a:txBody>
                  <a:tcPr marL="9525" marR="9525" marT="9525" marB="9525"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400"/>
                        </a:spcBef>
                        <a:spcAft>
                          <a:spcPts val="400"/>
                        </a:spcAft>
                      </a:pPr>
                      <a:r>
                        <a:rPr lang="en-ZA" sz="1200" b="0" i="0" u="none" strike="noStrike" cap="none" spc="0" baseline="0" dirty="0">
                          <a:ln>
                            <a:noFill/>
                          </a:ln>
                          <a:solidFill>
                            <a:srgbClr val="000000"/>
                          </a:solidFill>
                          <a:uFillTx/>
                          <a:latin typeface="Arial" panose="020B0604020202020204" pitchFamily="34" charset="0"/>
                          <a:ea typeface="Arial"/>
                          <a:cs typeface="Arial" panose="020B0604020202020204" pitchFamily="34" charset="0"/>
                          <a:sym typeface="Calibri"/>
                        </a:rPr>
                        <a:t>Quarterly progress report on implementation of IR programme</a:t>
                      </a:r>
                    </a:p>
                    <a:p>
                      <a:pPr algn="l"/>
                      <a:r>
                        <a:rPr lang="en-ZA" sz="1200" b="0" i="0" u="none" strike="noStrike" cap="none" spc="0" baseline="0" dirty="0">
                          <a:ln>
                            <a:noFill/>
                          </a:ln>
                          <a:solidFill>
                            <a:srgbClr val="000000"/>
                          </a:solidFill>
                          <a:uFillTx/>
                          <a:latin typeface="Arial" panose="020B0604020202020204" pitchFamily="34" charset="0"/>
                          <a:ea typeface="Arial"/>
                          <a:cs typeface="Arial" panose="020B0604020202020204" pitchFamily="34" charset="0"/>
                          <a:sym typeface="Calibri"/>
                        </a:rPr>
                        <a:t>2018/19 International Relations programme approved by EXCO in Q4</a:t>
                      </a:r>
                      <a:endParaRPr lang="en-ZA" sz="1200" b="0" i="0" u="none" strike="noStrike" cap="none" spc="0" baseline="0" noProof="0" dirty="0">
                        <a:ln>
                          <a:noFill/>
                        </a:ln>
                        <a:solidFill>
                          <a:srgbClr val="000000"/>
                        </a:solidFill>
                        <a:uFillTx/>
                        <a:latin typeface="Arial" panose="020B0604020202020204" pitchFamily="34" charset="0"/>
                        <a:ea typeface="Arial"/>
                        <a:cs typeface="Arial" panose="020B0604020202020204" pitchFamily="34" charset="0"/>
                        <a:sym typeface="Arial Narrow"/>
                      </a:endParaRPr>
                    </a:p>
                  </a:txBody>
                  <a:tcPr marL="9525" marR="9525" marT="9525" marB="9525"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15000"/>
                        </a:lnSpc>
                        <a:defRPr sz="1800"/>
                      </a:pPr>
                      <a:r>
                        <a:rPr lang="en-ZA" sz="1200" b="1" dirty="0">
                          <a:latin typeface="Arial" panose="020B0604020202020204" pitchFamily="34" charset="0"/>
                          <a:ea typeface="Arial"/>
                          <a:cs typeface="Arial" panose="020B0604020202020204" pitchFamily="34" charset="0"/>
                          <a:sym typeface="Arial"/>
                        </a:rPr>
                        <a:t>Partial Achieved: </a:t>
                      </a:r>
                    </a:p>
                    <a:p>
                      <a:pPr algn="l">
                        <a:lnSpc>
                          <a:spcPct val="115000"/>
                        </a:lnSpc>
                        <a:defRPr sz="1800"/>
                      </a:pPr>
                      <a:endParaRPr lang="en-ZA" sz="1200" b="1" dirty="0">
                        <a:latin typeface="Arial" panose="020B0604020202020204" pitchFamily="34" charset="0"/>
                        <a:ea typeface="Arial"/>
                        <a:cs typeface="Arial" panose="020B0604020202020204" pitchFamily="34" charset="0"/>
                        <a:sym typeface="Arial"/>
                      </a:endParaRPr>
                    </a:p>
                    <a:p>
                      <a:pPr algn="l">
                        <a:lnSpc>
                          <a:spcPct val="115000"/>
                        </a:lnSpc>
                        <a:defRPr sz="1800"/>
                      </a:pPr>
                      <a:r>
                        <a:rPr lang="en-ZA" sz="1200" b="0" dirty="0">
                          <a:latin typeface="Arial" panose="020B0604020202020204" pitchFamily="34" charset="0"/>
                          <a:ea typeface="Arial"/>
                          <a:cs typeface="Arial" panose="020B0604020202020204" pitchFamily="34" charset="0"/>
                          <a:sym typeface="Arial"/>
                        </a:rPr>
                        <a:t>Quarterly progress report on implementation of IR programme developed and submitted</a:t>
                      </a:r>
                    </a:p>
                    <a:p>
                      <a:pPr algn="l">
                        <a:lnSpc>
                          <a:spcPct val="115000"/>
                        </a:lnSpc>
                        <a:defRPr sz="1800"/>
                      </a:pPr>
                      <a:endParaRPr lang="en-ZA" sz="1200" b="0" dirty="0">
                        <a:latin typeface="Arial" panose="020B0604020202020204" pitchFamily="34" charset="0"/>
                        <a:ea typeface="Arial"/>
                        <a:cs typeface="Arial" panose="020B0604020202020204" pitchFamily="34" charset="0"/>
                        <a:sym typeface="Arial"/>
                      </a:endParaRPr>
                    </a:p>
                    <a:p>
                      <a:pPr algn="l">
                        <a:lnSpc>
                          <a:spcPct val="115000"/>
                        </a:lnSpc>
                        <a:defRPr sz="1800"/>
                      </a:pPr>
                      <a:r>
                        <a:rPr lang="en-ZA" sz="1200" b="0" dirty="0">
                          <a:latin typeface="Arial" panose="020B0604020202020204" pitchFamily="34" charset="0"/>
                          <a:ea typeface="Arial"/>
                          <a:cs typeface="Arial" panose="020B0604020202020204" pitchFamily="34" charset="0"/>
                          <a:sym typeface="Arial"/>
                        </a:rPr>
                        <a:t>2018/19 International Relations programme not approved yet.</a:t>
                      </a:r>
                      <a:endParaRPr sz="1200" b="0" dirty="0">
                        <a:latin typeface="Arial" panose="020B0604020202020204" pitchFamily="34" charset="0"/>
                        <a:ea typeface="Arial"/>
                        <a:cs typeface="Arial" panose="020B0604020202020204" pitchFamily="34" charset="0"/>
                        <a:sym typeface="Arial"/>
                      </a:endParaRPr>
                    </a:p>
                  </a:txBody>
                  <a:tcPr marL="9525" marR="9525" marT="9525" marB="9525"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solidFill>
                      <a:srgbClr val="FFC000"/>
                    </a:solidFill>
                  </a:tcPr>
                </a:tc>
                <a:tc>
                  <a:txBody>
                    <a:bodyPr/>
                    <a:lstStyle/>
                    <a:p>
                      <a:pPr algn="l">
                        <a:spcAft>
                          <a:spcPts val="0"/>
                        </a:spcAft>
                      </a:pPr>
                      <a:r>
                        <a:rPr lang="en-ZA" sz="1200" dirty="0">
                          <a:effectLst/>
                        </a:rPr>
                        <a:t> </a:t>
                      </a:r>
                      <a:r>
                        <a:rPr lang="en-ZA" sz="1200" dirty="0">
                          <a:solidFill>
                            <a:srgbClr val="000000"/>
                          </a:solidFill>
                          <a:effectLst/>
                          <a:latin typeface="Arial" panose="020B0604020202020204" pitchFamily="34" charset="0"/>
                          <a:ea typeface="Calibri" panose="020F0502020204030204" pitchFamily="34" charset="0"/>
                        </a:rPr>
                        <a:t>Multi-year Strategy on International Relations, to advance SA trade positions and mandates was not approved by the Minister. The strategy will be commissioned in 2018/19.</a:t>
                      </a:r>
                    </a:p>
                    <a:p>
                      <a:pPr algn="l">
                        <a:spcAft>
                          <a:spcPts val="0"/>
                        </a:spcAft>
                      </a:pPr>
                      <a:endParaRPr lang="en-ZA" sz="1800" dirty="0">
                        <a:effectLst/>
                        <a:latin typeface="Times New Roman" panose="02020603050405020304" pitchFamily="18" charset="0"/>
                        <a:ea typeface="Arial Unicode MS" panose="020B0604020202020204" pitchFamily="34" charset="-128"/>
                      </a:endParaRPr>
                    </a:p>
                    <a:p>
                      <a:pPr algn="l"/>
                      <a:r>
                        <a:rPr lang="en-ZA" sz="1200" dirty="0">
                          <a:solidFill>
                            <a:srgbClr val="000000"/>
                          </a:solidFill>
                          <a:effectLst/>
                          <a:latin typeface="Arial" panose="020B0604020202020204" pitchFamily="34" charset="0"/>
                          <a:ea typeface="Calibri" panose="020F0502020204030204" pitchFamily="34" charset="0"/>
                        </a:rPr>
                        <a:t>The 2018/19 International relations programme prepared for presentation to MINEXCO on 16 March 2018</a:t>
                      </a:r>
                      <a:endParaRPr sz="1200" b="0" dirty="0">
                        <a:latin typeface="Arial" panose="020B0604020202020204" pitchFamily="34" charset="0"/>
                        <a:cs typeface="Arial" panose="020B0604020202020204" pitchFamily="34" charset="0"/>
                      </a:endParaRPr>
                    </a:p>
                  </a:txBody>
                  <a:tcPr marL="9525" marR="9525" marT="9525" marB="9525"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spcAft>
                          <a:spcPts val="0"/>
                        </a:spcAft>
                      </a:pPr>
                      <a:r>
                        <a:rPr lang="en-ZA" sz="1200" dirty="0">
                          <a:solidFill>
                            <a:srgbClr val="000000"/>
                          </a:solidFill>
                          <a:effectLst/>
                          <a:latin typeface="Arial" panose="020B0604020202020204" pitchFamily="34" charset="0"/>
                          <a:ea typeface="Calibri" panose="020F0502020204030204" pitchFamily="34" charset="0"/>
                        </a:rPr>
                        <a:t>The Unit has engaged with other government entities to support the Unit with the development of the strategy and the Terms of Reference have been discussed with the Government Technical Advisory Council (GTAC).</a:t>
                      </a:r>
                      <a:endParaRPr lang="en-ZA" sz="1800" dirty="0">
                        <a:effectLst/>
                        <a:latin typeface="Times New Roman" panose="02020603050405020304" pitchFamily="18" charset="0"/>
                        <a:ea typeface="Arial Unicode MS" panose="020B0604020202020204" pitchFamily="34" charset="-128"/>
                      </a:endParaRPr>
                    </a:p>
                  </a:txBody>
                  <a:tcPr marL="0" marR="0" marT="0" marB="0"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1"/>
                  </a:ext>
                </a:extLst>
              </a:tr>
            </a:tbl>
          </a:graphicData>
        </a:graphic>
      </p:graphicFrame>
      <p:sp>
        <p:nvSpPr>
          <p:cNvPr id="6" name="Right Triangle 5"/>
          <p:cNvSpPr/>
          <p:nvPr/>
        </p:nvSpPr>
        <p:spPr>
          <a:xfrm flipH="1">
            <a:off x="8458200" y="5867400"/>
            <a:ext cx="685800" cy="99060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4066149751"/>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9" name="Picture 4" descr="Picture 4"/>
          <p:cNvPicPr>
            <a:picLocks noChangeAspect="1"/>
          </p:cNvPicPr>
          <p:nvPr/>
        </p:nvPicPr>
        <p:blipFill>
          <a:blip r:embed="rId2" cstate="print">
            <a:extLst/>
          </a:blip>
          <a:srcRect t="24292" b="22405"/>
          <a:stretch>
            <a:fillRect/>
          </a:stretch>
        </p:blipFill>
        <p:spPr>
          <a:xfrm>
            <a:off x="0" y="6210300"/>
            <a:ext cx="1752600" cy="625930"/>
          </a:xfrm>
          <a:prstGeom prst="rect">
            <a:avLst/>
          </a:prstGeom>
          <a:ln w="12700">
            <a:miter lim="400000"/>
          </a:ln>
        </p:spPr>
      </p:pic>
      <p:sp>
        <p:nvSpPr>
          <p:cNvPr id="770" name="Slide Number Placeholder 1"/>
          <p:cNvSpPr>
            <a:spLocks noGrp="1"/>
          </p:cNvSpPr>
          <p:nvPr>
            <p:ph type="sldNum" sz="quarter" idx="2"/>
          </p:nvPr>
        </p:nvSpPr>
        <p:spPr>
          <a:xfrm>
            <a:off x="8395697" y="6385024"/>
            <a:ext cx="291104" cy="307777"/>
          </a:xfrm>
          <a:prstGeom prst="rect">
            <a:avLst/>
          </a:prstGeom>
          <a:extLst>
            <a:ext uri="{C572A759-6A51-4108-AA02-DFA0A04FC94B}">
              <ma14:wrappingTextBoxFlag xmlns="" xmlns:ma14="http://schemas.microsoft.com/office/mac/drawingml/2011/main" val="1"/>
            </a:ext>
          </a:extLst>
        </p:spPr>
        <p:txBody>
          <a:bodyPr/>
          <a:lstStyle/>
          <a:p>
            <a:pPr>
              <a:defRPr/>
            </a:pPr>
            <a:fld id="{86CB4B4D-7CA3-9044-876B-883B54F8677D}" type="slidenum">
              <a:rPr sz="1400" b="1">
                <a:latin typeface="Arial" panose="020B0604020202020204" pitchFamily="34" charset="0"/>
                <a:cs typeface="Arial" panose="020B0604020202020204" pitchFamily="34" charset="0"/>
              </a:rPr>
              <a:pPr>
                <a:defRPr/>
              </a:pPr>
              <a:t>49</a:t>
            </a:fld>
            <a:endParaRPr sz="1400" b="1" dirty="0">
              <a:latin typeface="Arial" panose="020B0604020202020204" pitchFamily="34" charset="0"/>
              <a:cs typeface="Arial" panose="020B0604020202020204" pitchFamily="34" charset="0"/>
            </a:endParaRPr>
          </a:p>
        </p:txBody>
      </p:sp>
      <p:sp>
        <p:nvSpPr>
          <p:cNvPr id="771" name="Title 1"/>
          <p:cNvSpPr>
            <a:spLocks noGrp="1"/>
          </p:cNvSpPr>
          <p:nvPr>
            <p:ph type="title"/>
          </p:nvPr>
        </p:nvSpPr>
        <p:spPr>
          <a:xfrm>
            <a:off x="76200" y="0"/>
            <a:ext cx="8991600" cy="838200"/>
          </a:xfrm>
          <a:prstGeom prst="rect">
            <a:avLst/>
          </a:prstGeom>
          <a:solidFill>
            <a:srgbClr val="C3D69B"/>
          </a:solidFill>
          <a:effectLst>
            <a:outerShdw blurRad="50800" dist="50800" dir="5400000" rotWithShape="0">
              <a:schemeClr val="accent6"/>
            </a:outerShdw>
          </a:effectLst>
        </p:spPr>
        <p:txBody>
          <a:bodyPr/>
          <a:lstStyle>
            <a:lvl1pPr algn="r">
              <a:defRPr sz="3600" cap="small">
                <a:latin typeface="Arial"/>
                <a:ea typeface="Arial"/>
                <a:cs typeface="Arial"/>
                <a:sym typeface="Arial"/>
              </a:defRPr>
            </a:lvl1pPr>
          </a:lstStyle>
          <a:p>
            <a:r>
              <a:rPr lang="en-ZA" dirty="0"/>
              <a:t>Performance Against APP 2017/18</a:t>
            </a:r>
          </a:p>
        </p:txBody>
      </p:sp>
      <p:graphicFrame>
        <p:nvGraphicFramePr>
          <p:cNvPr id="772" name="Content Placeholder 3"/>
          <p:cNvGraphicFramePr/>
          <p:nvPr>
            <p:extLst>
              <p:ext uri="{D42A27DB-BD31-4B8C-83A1-F6EECF244321}">
                <p14:modId xmlns:p14="http://schemas.microsoft.com/office/powerpoint/2010/main" xmlns="" val="2524735398"/>
              </p:ext>
            </p:extLst>
          </p:nvPr>
        </p:nvGraphicFramePr>
        <p:xfrm>
          <a:off x="76199" y="1001486"/>
          <a:ext cx="8991600" cy="5208814"/>
        </p:xfrm>
        <a:graphic>
          <a:graphicData uri="http://schemas.openxmlformats.org/drawingml/2006/table">
            <a:tbl>
              <a:tblPr firstRow="1"/>
              <a:tblGrid>
                <a:gridCol w="290285">
                  <a:extLst>
                    <a:ext uri="{9D8B030D-6E8A-4147-A177-3AD203B41FA5}">
                      <a16:colId xmlns:a16="http://schemas.microsoft.com/office/drawing/2014/main" xmlns="" val="20000"/>
                    </a:ext>
                  </a:extLst>
                </a:gridCol>
                <a:gridCol w="1451427">
                  <a:extLst>
                    <a:ext uri="{9D8B030D-6E8A-4147-A177-3AD203B41FA5}">
                      <a16:colId xmlns:a16="http://schemas.microsoft.com/office/drawing/2014/main" xmlns="" val="20001"/>
                    </a:ext>
                  </a:extLst>
                </a:gridCol>
                <a:gridCol w="1433289">
                  <a:extLst>
                    <a:ext uri="{9D8B030D-6E8A-4147-A177-3AD203B41FA5}">
                      <a16:colId xmlns:a16="http://schemas.microsoft.com/office/drawing/2014/main" xmlns="" val="20002"/>
                    </a:ext>
                  </a:extLst>
                </a:gridCol>
                <a:gridCol w="1095829">
                  <a:extLst>
                    <a:ext uri="{9D8B030D-6E8A-4147-A177-3AD203B41FA5}">
                      <a16:colId xmlns:a16="http://schemas.microsoft.com/office/drawing/2014/main" xmlns="" val="20003"/>
                    </a:ext>
                  </a:extLst>
                </a:gridCol>
                <a:gridCol w="1480457">
                  <a:extLst>
                    <a:ext uri="{9D8B030D-6E8A-4147-A177-3AD203B41FA5}">
                      <a16:colId xmlns:a16="http://schemas.microsoft.com/office/drawing/2014/main" xmlns="" val="20004"/>
                    </a:ext>
                  </a:extLst>
                </a:gridCol>
                <a:gridCol w="1868714">
                  <a:extLst>
                    <a:ext uri="{9D8B030D-6E8A-4147-A177-3AD203B41FA5}">
                      <a16:colId xmlns:a16="http://schemas.microsoft.com/office/drawing/2014/main" xmlns="" val="20005"/>
                    </a:ext>
                  </a:extLst>
                </a:gridCol>
                <a:gridCol w="1371599">
                  <a:extLst>
                    <a:ext uri="{9D8B030D-6E8A-4147-A177-3AD203B41FA5}">
                      <a16:colId xmlns:a16="http://schemas.microsoft.com/office/drawing/2014/main" xmlns="" val="20006"/>
                    </a:ext>
                  </a:extLst>
                </a:gridCol>
              </a:tblGrid>
              <a:tr h="717094">
                <a:tc gridSpan="2">
                  <a:txBody>
                    <a:bodyPr/>
                    <a:lstStyle/>
                    <a:p>
                      <a:pPr algn="ctr">
                        <a:lnSpc>
                          <a:spcPct val="150000"/>
                        </a:lnSpc>
                        <a:tabLst>
                          <a:tab pos="533400" algn="l"/>
                        </a:tabLst>
                        <a:defRPr sz="1000">
                          <a:solidFill>
                            <a:srgbClr val="000000"/>
                          </a:solidFill>
                          <a:latin typeface="Arial"/>
                          <a:ea typeface="Arial"/>
                          <a:cs typeface="Arial"/>
                          <a:sym typeface="Arial"/>
                        </a:defRPr>
                      </a:pPr>
                      <a:r>
                        <a:rPr b="1" dirty="0"/>
                        <a:t>PERFORMANCE</a:t>
                      </a:r>
                    </a:p>
                    <a:p>
                      <a:pPr algn="ctr">
                        <a:lnSpc>
                          <a:spcPct val="150000"/>
                        </a:lnSpc>
                        <a:tabLst>
                          <a:tab pos="533400" algn="l"/>
                        </a:tabLst>
                        <a:defRPr sz="1000">
                          <a:solidFill>
                            <a:srgbClr val="000000"/>
                          </a:solidFill>
                          <a:latin typeface="Arial"/>
                          <a:ea typeface="Arial"/>
                          <a:cs typeface="Arial"/>
                          <a:sym typeface="Arial"/>
                        </a:defRPr>
                      </a:pPr>
                      <a:r>
                        <a:rPr b="1" dirty="0"/>
                        <a:t>INDICATORS / ACTIVITY</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hMerge="1">
                  <a:txBody>
                    <a:bodyPr/>
                    <a:lstStyle/>
                    <a:p>
                      <a:endParaRPr lang="en-US"/>
                    </a:p>
                  </a:txBody>
                  <a:tcPr/>
                </a:tc>
                <a:tc>
                  <a:txBody>
                    <a:bodyPr/>
                    <a:lstStyle/>
                    <a:p>
                      <a:pPr algn="ctr">
                        <a:lnSpc>
                          <a:spcPct val="150000"/>
                        </a:lnSpc>
                        <a:tabLst>
                          <a:tab pos="533400" algn="l"/>
                        </a:tabLst>
                        <a:defRPr sz="1800" b="0">
                          <a:solidFill>
                            <a:srgbClr val="000000"/>
                          </a:solidFill>
                        </a:defRPr>
                      </a:pPr>
                      <a:r>
                        <a:rPr sz="1000" b="1" dirty="0">
                          <a:latin typeface="Arial"/>
                          <a:ea typeface="Arial"/>
                          <a:cs typeface="Arial"/>
                          <a:sym typeface="Arial"/>
                        </a:rPr>
                        <a:t>ANNUAL TARGETS</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a:txBody>
                    <a:bodyPr/>
                    <a:lstStyle/>
                    <a:p>
                      <a:pPr algn="ctr">
                        <a:lnSpc>
                          <a:spcPct val="150000"/>
                        </a:lnSpc>
                        <a:tabLst>
                          <a:tab pos="533400" algn="l"/>
                        </a:tabLst>
                        <a:defRPr sz="1000">
                          <a:solidFill>
                            <a:srgbClr val="000000"/>
                          </a:solidFill>
                          <a:latin typeface="Arial"/>
                          <a:ea typeface="Arial"/>
                          <a:cs typeface="Arial"/>
                          <a:sym typeface="Arial"/>
                        </a:defRPr>
                      </a:pPr>
                      <a:r>
                        <a:rPr b="1" dirty="0"/>
                        <a:t>QUARTERLY</a:t>
                      </a:r>
                    </a:p>
                    <a:p>
                      <a:pPr algn="ctr">
                        <a:lnSpc>
                          <a:spcPct val="150000"/>
                        </a:lnSpc>
                        <a:tabLst>
                          <a:tab pos="533400" algn="l"/>
                        </a:tabLst>
                        <a:defRPr sz="1000">
                          <a:solidFill>
                            <a:srgbClr val="000000"/>
                          </a:solidFill>
                          <a:latin typeface="Arial"/>
                          <a:ea typeface="Arial"/>
                          <a:cs typeface="Arial"/>
                          <a:sym typeface="Arial"/>
                        </a:defRPr>
                      </a:pPr>
                      <a:r>
                        <a:rPr b="1" dirty="0"/>
                        <a:t>MILESTONES</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a:txBody>
                    <a:bodyPr/>
                    <a:lstStyle/>
                    <a:p>
                      <a:pPr algn="ctr">
                        <a:lnSpc>
                          <a:spcPct val="150000"/>
                        </a:lnSpc>
                        <a:tabLst>
                          <a:tab pos="533400" algn="l"/>
                        </a:tabLst>
                        <a:defRPr sz="1800" b="0">
                          <a:solidFill>
                            <a:srgbClr val="000000"/>
                          </a:solidFill>
                        </a:defRPr>
                      </a:pPr>
                      <a:r>
                        <a:rPr sz="1000" b="1" cap="small" dirty="0">
                          <a:latin typeface="Arial"/>
                          <a:ea typeface="Arial"/>
                          <a:cs typeface="Arial"/>
                          <a:sym typeface="Arial"/>
                        </a:rPr>
                        <a:t>ACTUAL QUARTERLY ACHIEVEMENT</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a:txBody>
                    <a:bodyPr/>
                    <a:lstStyle/>
                    <a:p>
                      <a:pPr algn="ctr">
                        <a:lnSpc>
                          <a:spcPct val="110000"/>
                        </a:lnSpc>
                        <a:spcBef>
                          <a:spcPts val="1000"/>
                        </a:spcBef>
                        <a:tabLst>
                          <a:tab pos="533400" algn="l"/>
                        </a:tabLst>
                        <a:defRPr sz="1000">
                          <a:solidFill>
                            <a:srgbClr val="000000"/>
                          </a:solidFill>
                          <a:latin typeface="Arial"/>
                          <a:ea typeface="Arial"/>
                          <a:cs typeface="Arial"/>
                          <a:sym typeface="Arial"/>
                        </a:defRPr>
                      </a:pPr>
                      <a:r>
                        <a:rPr b="1" dirty="0"/>
                        <a:t>YEAR-TO-DATE</a:t>
                      </a:r>
                    </a:p>
                    <a:p>
                      <a:pPr algn="ctr">
                        <a:lnSpc>
                          <a:spcPct val="150000"/>
                        </a:lnSpc>
                        <a:tabLst>
                          <a:tab pos="533400" algn="l"/>
                        </a:tabLst>
                        <a:defRPr sz="1000">
                          <a:solidFill>
                            <a:srgbClr val="000000"/>
                          </a:solidFill>
                          <a:latin typeface="Arial"/>
                          <a:ea typeface="Arial"/>
                          <a:cs typeface="Arial"/>
                          <a:sym typeface="Arial"/>
                        </a:defRPr>
                      </a:pPr>
                      <a:r>
                        <a:rPr b="1" dirty="0"/>
                        <a:t>ACHIEVEMENT</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a:txBody>
                    <a:bodyPr/>
                    <a:lstStyle/>
                    <a:p>
                      <a:pPr algn="ctr">
                        <a:lnSpc>
                          <a:spcPct val="150000"/>
                        </a:lnSpc>
                        <a:tabLst>
                          <a:tab pos="533400" algn="l"/>
                        </a:tabLst>
                        <a:defRPr sz="1000">
                          <a:solidFill>
                            <a:srgbClr val="000000"/>
                          </a:solidFill>
                          <a:latin typeface="Arial"/>
                          <a:ea typeface="Arial"/>
                          <a:cs typeface="Arial"/>
                          <a:sym typeface="Arial"/>
                        </a:defRPr>
                      </a:pPr>
                      <a:r>
                        <a:rPr b="1" dirty="0"/>
                        <a:t>REASONS</a:t>
                      </a:r>
                      <a:r>
                        <a:rPr lang="en-GB" b="1" dirty="0"/>
                        <a:t> </a:t>
                      </a:r>
                      <a:r>
                        <a:rPr b="1" dirty="0"/>
                        <a:t>FOR</a:t>
                      </a:r>
                    </a:p>
                    <a:p>
                      <a:pPr algn="ctr">
                        <a:lnSpc>
                          <a:spcPct val="150000"/>
                        </a:lnSpc>
                        <a:tabLst>
                          <a:tab pos="533400" algn="l"/>
                        </a:tabLst>
                        <a:defRPr sz="1000">
                          <a:solidFill>
                            <a:srgbClr val="000000"/>
                          </a:solidFill>
                          <a:latin typeface="Arial"/>
                          <a:ea typeface="Arial"/>
                          <a:cs typeface="Arial"/>
                          <a:sym typeface="Arial"/>
                        </a:defRPr>
                      </a:pPr>
                      <a:r>
                        <a:rPr b="1" dirty="0"/>
                        <a:t>VARIANCE</a:t>
                      </a:r>
                    </a:p>
                  </a:txBody>
                  <a:tcPr marL="0" marR="0" marT="0" marB="0"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solidFill>
                      <a:schemeClr val="accent3"/>
                    </a:solidFill>
                  </a:tcPr>
                </a:tc>
                <a:extLst>
                  <a:ext uri="{0D108BD9-81ED-4DB2-BD59-A6C34878D82A}">
                    <a16:rowId xmlns:a16="http://schemas.microsoft.com/office/drawing/2014/main" xmlns="" val="10000"/>
                  </a:ext>
                </a:extLst>
              </a:tr>
              <a:tr h="4491720">
                <a:tc>
                  <a:txBody>
                    <a:bodyPr/>
                    <a:lstStyle/>
                    <a:p>
                      <a:pPr algn="l">
                        <a:lnSpc>
                          <a:spcPct val="150000"/>
                        </a:lnSpc>
                        <a:defRPr sz="1800"/>
                      </a:pPr>
                      <a:r>
                        <a:rPr sz="1400" dirty="0">
                          <a:latin typeface="Arial"/>
                          <a:ea typeface="Arial"/>
                          <a:cs typeface="Arial"/>
                          <a:sym typeface="Arial"/>
                        </a:rPr>
                        <a:t>2</a:t>
                      </a:r>
                      <a:r>
                        <a:rPr lang="en-GB" sz="1400" dirty="0">
                          <a:latin typeface="Arial"/>
                          <a:ea typeface="Arial"/>
                          <a:cs typeface="Arial"/>
                          <a:sym typeface="Arial"/>
                        </a:rPr>
                        <a:t>7</a:t>
                      </a:r>
                      <a:endParaRPr sz="1400" dirty="0">
                        <a:latin typeface="Arial"/>
                        <a:ea typeface="Arial"/>
                        <a:cs typeface="Arial"/>
                        <a:sym typeface="Arial"/>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defRPr b="1" cap="small">
                          <a:latin typeface="Arial"/>
                          <a:ea typeface="Arial"/>
                          <a:cs typeface="Arial"/>
                          <a:sym typeface="Arial"/>
                        </a:defRPr>
                      </a:pPr>
                      <a:r>
                        <a:rPr lang="en-GB" sz="1200" dirty="0"/>
                        <a:t>Number of Sector-wide Procurement Trend Analysis, conducted per annum</a:t>
                      </a:r>
                    </a:p>
                    <a:p>
                      <a:pPr algn="l">
                        <a:defRPr b="1" cap="small">
                          <a:latin typeface="Arial"/>
                          <a:ea typeface="Arial"/>
                          <a:cs typeface="Arial"/>
                          <a:sym typeface="Arial"/>
                        </a:defRPr>
                      </a:pPr>
                      <a:endParaRPr lang="en-GB" sz="1200" dirty="0"/>
                    </a:p>
                    <a:p>
                      <a:pPr algn="l">
                        <a:defRPr b="1" cap="small">
                          <a:latin typeface="Arial"/>
                          <a:ea typeface="Arial"/>
                          <a:cs typeface="Arial"/>
                          <a:sym typeface="Arial"/>
                        </a:defRPr>
                      </a:pPr>
                      <a:r>
                        <a:rPr lang="en-GB" sz="1200" dirty="0"/>
                        <a:t>(Including: SMMES and Co-ops registered; accessing the 30% set aside; Township procurement; Enterprise sustainability over 1 year)</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dirty="0">
                          <a:solidFill>
                            <a:schemeClr val="tx1"/>
                          </a:solidFill>
                          <a:effectLst/>
                          <a:latin typeface="Arial" panose="020B0604020202020204" pitchFamily="34" charset="0"/>
                          <a:ea typeface="Calibri" panose="020F0502020204030204" pitchFamily="34" charset="0"/>
                        </a:rPr>
                        <a:t>Development of monitoring framework with reporting templates </a:t>
                      </a:r>
                      <a:endParaRPr sz="1200" dirty="0">
                        <a:solidFill>
                          <a:schemeClr val="tx1"/>
                        </a:solidFill>
                      </a:endParaRPr>
                    </a:p>
                  </a:txBody>
                  <a:tcPr marL="9525" marR="9525" marT="9525" marB="9525"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mn-cs"/>
                          <a:sym typeface="Calibri"/>
                        </a:rPr>
                        <a:t>Collect and collate data from stakeholders and compile a report on procurement trends in terms of 30% public procurement set asides directive</a:t>
                      </a:r>
                      <a:endParaRPr lang="en-ZA" sz="1200" b="0" i="0" u="none" strike="noStrike" cap="none" spc="0" baseline="0" noProof="0" dirty="0">
                        <a:ln>
                          <a:noFill/>
                        </a:ln>
                        <a:solidFill>
                          <a:schemeClr val="tx1"/>
                        </a:solidFill>
                        <a:effectLst/>
                        <a:uFillTx/>
                        <a:latin typeface="Arial" panose="020B0604020202020204" pitchFamily="34" charset="0"/>
                        <a:ea typeface="Calibri" panose="020F0502020204030204" pitchFamily="34" charset="0"/>
                        <a:cs typeface="+mn-cs"/>
                        <a:sym typeface="Calibri"/>
                      </a:endParaRPr>
                    </a:p>
                  </a:txBody>
                  <a:tcPr marL="9525" marR="9525" marT="9525" marB="9525"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Target not Achieved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sz="1100">
                          <a:latin typeface="Arial"/>
                          <a:ea typeface="Arial"/>
                          <a:cs typeface="Arial"/>
                          <a:sym typeface="Arial"/>
                        </a:defRPr>
                      </a:pPr>
                      <a:r>
                        <a:rPr kumimoji="0" lang="en-ZA" sz="12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National Treasury was consulted and resolved that DSBD would need to analyse its quarterly reports on the Central Supplier Database in order to analyse trends on procurement and a measure could be developed to assist departments that procure below the minimum threshold of 30%.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txBody>
                  <a:tcPr marL="9525" marR="9525" marT="9525" marB="9525"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solidFill>
                      <a:srgbClr val="FFC000"/>
                    </a:solidFill>
                  </a:tcPr>
                </a:tc>
                <a:tc>
                  <a:txBody>
                    <a:bodyPr/>
                    <a:lstStyle/>
                    <a:p>
                      <a:pPr algn="l">
                        <a:lnSpc>
                          <a:spcPct val="115000"/>
                        </a:lnSpc>
                        <a:defRPr sz="1100">
                          <a:latin typeface="Arial"/>
                          <a:ea typeface="Arial"/>
                          <a:cs typeface="Arial"/>
                          <a:sym typeface="Arial"/>
                        </a:defRPr>
                      </a:pPr>
                      <a:r>
                        <a:rPr lang="en-ZA" sz="1200" dirty="0">
                          <a:solidFill>
                            <a:srgbClr val="000000"/>
                          </a:solidFill>
                          <a:effectLst/>
                          <a:latin typeface="Arial" panose="020B0604020202020204" pitchFamily="34" charset="0"/>
                          <a:ea typeface="Calibri" panose="020F0502020204030204" pitchFamily="34" charset="0"/>
                        </a:rPr>
                        <a:t>A monitoring framework was developed</a:t>
                      </a:r>
                      <a:endParaRPr sz="1200" dirty="0">
                        <a:solidFill>
                          <a:schemeClr val="tx1"/>
                        </a:solidFill>
                      </a:endParaRPr>
                    </a:p>
                  </a:txBody>
                  <a:tcPr marL="9525" marR="9525" marT="9525" marB="9525"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ZA" sz="12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sym typeface="Calibri"/>
                        </a:rPr>
                        <a:t>Lack of capacity in the Department to deliver on this target; and also poor planning. </a:t>
                      </a:r>
                      <a:endPar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Calibri"/>
                      </a:endParaRPr>
                    </a:p>
                    <a:p>
                      <a:pPr marL="0" marR="0" lvl="0" indent="0" algn="l" defTabSz="914400" rtl="0" eaLnBrk="1" fontAlgn="auto" latinLnBrk="0" hangingPunct="1">
                        <a:lnSpc>
                          <a:spcPct val="110000"/>
                        </a:lnSpc>
                        <a:spcBef>
                          <a:spcPts val="400"/>
                        </a:spcBef>
                        <a:spcAft>
                          <a:spcPts val="400"/>
                        </a:spcAft>
                        <a:buClrTx/>
                        <a:buSzTx/>
                        <a:buFontTx/>
                        <a:buNone/>
                        <a:tabLst/>
                        <a:defRPr/>
                      </a:pPr>
                      <a:endParaRPr kumimoji="0" lang="en-ZA" sz="120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0" marR="0" marT="0" marB="0"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1"/>
                  </a:ext>
                </a:extLst>
              </a:tr>
            </a:tbl>
          </a:graphicData>
        </a:graphic>
      </p:graphicFrame>
      <p:sp>
        <p:nvSpPr>
          <p:cNvPr id="6" name="Right Triangle 5"/>
          <p:cNvSpPr/>
          <p:nvPr/>
        </p:nvSpPr>
        <p:spPr>
          <a:xfrm flipH="1">
            <a:off x="8458200" y="5867400"/>
            <a:ext cx="685800" cy="99060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349060768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6" name="Picture 6" descr="Picture 6"/>
          <p:cNvPicPr>
            <a:picLocks noChangeAspect="1"/>
          </p:cNvPicPr>
          <p:nvPr/>
        </p:nvPicPr>
        <p:blipFill>
          <a:blip r:embed="rId2" cstate="print">
            <a:extLst/>
          </a:blip>
          <a:srcRect t="24292" b="22405"/>
          <a:stretch>
            <a:fillRect/>
          </a:stretch>
        </p:blipFill>
        <p:spPr>
          <a:xfrm>
            <a:off x="179511" y="6019799"/>
            <a:ext cx="1954090" cy="646525"/>
          </a:xfrm>
          <a:prstGeom prst="rect">
            <a:avLst/>
          </a:prstGeom>
          <a:ln w="12700">
            <a:miter lim="400000"/>
          </a:ln>
        </p:spPr>
      </p:pic>
      <p:sp>
        <p:nvSpPr>
          <p:cNvPr id="647" name="Slide Number Placeholder 2"/>
          <p:cNvSpPr>
            <a:spLocks noGrp="1"/>
          </p:cNvSpPr>
          <p:nvPr>
            <p:ph type="sldNum" sz="quarter" idx="4294967295"/>
          </p:nvPr>
        </p:nvSpPr>
        <p:spPr>
          <a:xfrm>
            <a:off x="8372901" y="6362700"/>
            <a:ext cx="184061" cy="26924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sz="1400" b="1">
                <a:latin typeface="Arial" panose="020B0604020202020204" pitchFamily="34" charset="0"/>
                <a:cs typeface="Arial" panose="020B0604020202020204" pitchFamily="34" charset="0"/>
              </a:rPr>
              <a:pPr/>
              <a:t>5</a:t>
            </a:fld>
            <a:endParaRPr sz="1400" b="1" dirty="0">
              <a:latin typeface="Arial" panose="020B0604020202020204" pitchFamily="34" charset="0"/>
              <a:cs typeface="Arial" panose="020B0604020202020204" pitchFamily="34" charset="0"/>
            </a:endParaRPr>
          </a:p>
        </p:txBody>
      </p:sp>
      <p:sp>
        <p:nvSpPr>
          <p:cNvPr id="648" name="Title 1"/>
          <p:cNvSpPr/>
          <p:nvPr/>
        </p:nvSpPr>
        <p:spPr>
          <a:xfrm>
            <a:off x="152400" y="2438400"/>
            <a:ext cx="8991600" cy="1143000"/>
          </a:xfrm>
          <a:prstGeom prst="rect">
            <a:avLst/>
          </a:prstGeom>
          <a:solidFill>
            <a:srgbClr val="C3D69B"/>
          </a:solidFill>
          <a:ln w="12700">
            <a:miter lim="400000"/>
          </a:ln>
          <a:effectLst>
            <a:outerShdw blurRad="50800" dist="50800" dir="5400000" rotWithShape="0">
              <a:schemeClr val="accent6"/>
            </a:outerShdw>
          </a:effectLst>
          <a:extLst>
            <a:ext uri="{C572A759-6A51-4108-AA02-DFA0A04FC94B}">
              <ma14:wrappingTextBoxFlag xmlns:ma14="http://schemas.microsoft.com/office/mac/drawingml/2011/main" xmlns="" val="1"/>
            </a:ext>
          </a:extLst>
        </p:spPr>
        <p:txBody>
          <a:bodyPr lIns="45719" rIns="45719" anchor="ctr">
            <a:normAutofit/>
          </a:bodyPr>
          <a:lstStyle>
            <a:lvl1pPr>
              <a:defRPr sz="4400" cap="small">
                <a:latin typeface="Arial"/>
                <a:ea typeface="Arial"/>
                <a:cs typeface="Arial"/>
                <a:sym typeface="Arial"/>
              </a:defRPr>
            </a:lvl1pPr>
          </a:lstStyle>
          <a:p>
            <a:pPr algn="r"/>
            <a:r>
              <a:rPr lang="en-GB" dirty="0"/>
              <a:t>2. Governance and Compliance</a:t>
            </a:r>
          </a:p>
        </p:txBody>
      </p:sp>
      <p:sp>
        <p:nvSpPr>
          <p:cNvPr id="5" name="Right Triangle 4"/>
          <p:cNvSpPr/>
          <p:nvPr/>
        </p:nvSpPr>
        <p:spPr>
          <a:xfrm flipH="1">
            <a:off x="8458200" y="5867400"/>
            <a:ext cx="685800" cy="99060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3818370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9" name="Picture 4" descr="Picture 4"/>
          <p:cNvPicPr>
            <a:picLocks noChangeAspect="1"/>
          </p:cNvPicPr>
          <p:nvPr/>
        </p:nvPicPr>
        <p:blipFill>
          <a:blip r:embed="rId3" cstate="print">
            <a:extLst/>
          </a:blip>
          <a:srcRect t="24292" b="22405"/>
          <a:stretch>
            <a:fillRect/>
          </a:stretch>
        </p:blipFill>
        <p:spPr>
          <a:xfrm>
            <a:off x="0" y="6210300"/>
            <a:ext cx="1752600" cy="625930"/>
          </a:xfrm>
          <a:prstGeom prst="rect">
            <a:avLst/>
          </a:prstGeom>
          <a:ln w="12700">
            <a:miter lim="400000"/>
          </a:ln>
        </p:spPr>
      </p:pic>
      <p:sp>
        <p:nvSpPr>
          <p:cNvPr id="770" name="Slide Number Placeholder 1"/>
          <p:cNvSpPr>
            <a:spLocks noGrp="1"/>
          </p:cNvSpPr>
          <p:nvPr>
            <p:ph type="sldNum" sz="quarter" idx="2"/>
          </p:nvPr>
        </p:nvSpPr>
        <p:spPr>
          <a:xfrm>
            <a:off x="8395697" y="6385024"/>
            <a:ext cx="291104" cy="307777"/>
          </a:xfrm>
          <a:prstGeom prst="rect">
            <a:avLst/>
          </a:prstGeom>
          <a:extLst>
            <a:ext uri="{C572A759-6A51-4108-AA02-DFA0A04FC94B}">
              <ma14:wrappingTextBoxFlag xmlns="" xmlns:ma14="http://schemas.microsoft.com/office/mac/drawingml/2011/main" val="1"/>
            </a:ext>
          </a:extLst>
        </p:spPr>
        <p:txBody>
          <a:bodyPr/>
          <a:lstStyle/>
          <a:p>
            <a:pPr>
              <a:defRPr/>
            </a:pPr>
            <a:fld id="{86CB4B4D-7CA3-9044-876B-883B54F8677D}" type="slidenum">
              <a:rPr sz="1400" b="1">
                <a:latin typeface="Arial" panose="020B0604020202020204" pitchFamily="34" charset="0"/>
                <a:cs typeface="Arial" panose="020B0604020202020204" pitchFamily="34" charset="0"/>
              </a:rPr>
              <a:pPr>
                <a:defRPr/>
              </a:pPr>
              <a:t>50</a:t>
            </a:fld>
            <a:endParaRPr sz="1400" b="1">
              <a:latin typeface="Arial" panose="020B0604020202020204" pitchFamily="34" charset="0"/>
              <a:cs typeface="Arial" panose="020B0604020202020204" pitchFamily="34" charset="0"/>
            </a:endParaRPr>
          </a:p>
        </p:txBody>
      </p:sp>
      <p:sp>
        <p:nvSpPr>
          <p:cNvPr id="771" name="Title 1"/>
          <p:cNvSpPr>
            <a:spLocks noGrp="1"/>
          </p:cNvSpPr>
          <p:nvPr>
            <p:ph type="title"/>
          </p:nvPr>
        </p:nvSpPr>
        <p:spPr>
          <a:xfrm>
            <a:off x="76200" y="0"/>
            <a:ext cx="8991600" cy="838200"/>
          </a:xfrm>
          <a:prstGeom prst="rect">
            <a:avLst/>
          </a:prstGeom>
          <a:solidFill>
            <a:srgbClr val="C3D69B"/>
          </a:solidFill>
          <a:effectLst>
            <a:outerShdw blurRad="50800" dist="50800" dir="5400000" rotWithShape="0">
              <a:schemeClr val="accent6"/>
            </a:outerShdw>
          </a:effectLst>
        </p:spPr>
        <p:txBody>
          <a:bodyPr/>
          <a:lstStyle>
            <a:lvl1pPr algn="r">
              <a:defRPr sz="3600" cap="small">
                <a:latin typeface="Arial"/>
                <a:ea typeface="Arial"/>
                <a:cs typeface="Arial"/>
                <a:sym typeface="Arial"/>
              </a:defRPr>
            </a:lvl1pPr>
          </a:lstStyle>
          <a:p>
            <a:r>
              <a:rPr lang="en-ZA" dirty="0"/>
              <a:t>Performance Against APP 2017/18</a:t>
            </a:r>
          </a:p>
        </p:txBody>
      </p:sp>
      <p:graphicFrame>
        <p:nvGraphicFramePr>
          <p:cNvPr id="772" name="Content Placeholder 3"/>
          <p:cNvGraphicFramePr/>
          <p:nvPr>
            <p:extLst>
              <p:ext uri="{D42A27DB-BD31-4B8C-83A1-F6EECF244321}">
                <p14:modId xmlns:p14="http://schemas.microsoft.com/office/powerpoint/2010/main" xmlns="" val="2707805008"/>
              </p:ext>
            </p:extLst>
          </p:nvPr>
        </p:nvGraphicFramePr>
        <p:xfrm>
          <a:off x="48984" y="990600"/>
          <a:ext cx="9018815" cy="5219700"/>
        </p:xfrm>
        <a:graphic>
          <a:graphicData uri="http://schemas.openxmlformats.org/drawingml/2006/table">
            <a:tbl>
              <a:tblPr firstRow="1"/>
              <a:tblGrid>
                <a:gridCol w="310993">
                  <a:extLst>
                    <a:ext uri="{9D8B030D-6E8A-4147-A177-3AD203B41FA5}">
                      <a16:colId xmlns:a16="http://schemas.microsoft.com/office/drawing/2014/main" xmlns="" val="20000"/>
                    </a:ext>
                  </a:extLst>
                </a:gridCol>
                <a:gridCol w="1554968">
                  <a:extLst>
                    <a:ext uri="{9D8B030D-6E8A-4147-A177-3AD203B41FA5}">
                      <a16:colId xmlns:a16="http://schemas.microsoft.com/office/drawing/2014/main" xmlns="" val="20001"/>
                    </a:ext>
                  </a:extLst>
                </a:gridCol>
                <a:gridCol w="1483821">
                  <a:extLst>
                    <a:ext uri="{9D8B030D-6E8A-4147-A177-3AD203B41FA5}">
                      <a16:colId xmlns:a16="http://schemas.microsoft.com/office/drawing/2014/main" xmlns="" val="20002"/>
                    </a:ext>
                  </a:extLst>
                </a:gridCol>
                <a:gridCol w="1441691">
                  <a:extLst>
                    <a:ext uri="{9D8B030D-6E8A-4147-A177-3AD203B41FA5}">
                      <a16:colId xmlns:a16="http://schemas.microsoft.com/office/drawing/2014/main" xmlns="" val="20003"/>
                    </a:ext>
                  </a:extLst>
                </a:gridCol>
                <a:gridCol w="1588830">
                  <a:extLst>
                    <a:ext uri="{9D8B030D-6E8A-4147-A177-3AD203B41FA5}">
                      <a16:colId xmlns:a16="http://schemas.microsoft.com/office/drawing/2014/main" xmlns="" val="20004"/>
                    </a:ext>
                  </a:extLst>
                </a:gridCol>
                <a:gridCol w="1201495">
                  <a:extLst>
                    <a:ext uri="{9D8B030D-6E8A-4147-A177-3AD203B41FA5}">
                      <a16:colId xmlns:a16="http://schemas.microsoft.com/office/drawing/2014/main" xmlns="" val="20005"/>
                    </a:ext>
                  </a:extLst>
                </a:gridCol>
                <a:gridCol w="1437017">
                  <a:extLst>
                    <a:ext uri="{9D8B030D-6E8A-4147-A177-3AD203B41FA5}">
                      <a16:colId xmlns:a16="http://schemas.microsoft.com/office/drawing/2014/main" xmlns="" val="20006"/>
                    </a:ext>
                  </a:extLst>
                </a:gridCol>
              </a:tblGrid>
              <a:tr h="680566">
                <a:tc gridSpan="2">
                  <a:txBody>
                    <a:bodyPr/>
                    <a:lstStyle/>
                    <a:p>
                      <a:pPr algn="ctr">
                        <a:lnSpc>
                          <a:spcPct val="150000"/>
                        </a:lnSpc>
                        <a:tabLst>
                          <a:tab pos="533400" algn="l"/>
                        </a:tabLst>
                        <a:defRPr sz="1000">
                          <a:solidFill>
                            <a:srgbClr val="000000"/>
                          </a:solidFill>
                          <a:latin typeface="Arial"/>
                          <a:ea typeface="Arial"/>
                          <a:cs typeface="Arial"/>
                          <a:sym typeface="Arial"/>
                        </a:defRPr>
                      </a:pPr>
                      <a:r>
                        <a:rPr b="1" dirty="0"/>
                        <a:t>PERFORMANCE</a:t>
                      </a:r>
                    </a:p>
                    <a:p>
                      <a:pPr algn="ctr">
                        <a:lnSpc>
                          <a:spcPct val="150000"/>
                        </a:lnSpc>
                        <a:tabLst>
                          <a:tab pos="533400" algn="l"/>
                        </a:tabLst>
                        <a:defRPr sz="1000">
                          <a:solidFill>
                            <a:srgbClr val="000000"/>
                          </a:solidFill>
                          <a:latin typeface="Arial"/>
                          <a:ea typeface="Arial"/>
                          <a:cs typeface="Arial"/>
                          <a:sym typeface="Arial"/>
                        </a:defRPr>
                      </a:pPr>
                      <a:r>
                        <a:rPr b="1" dirty="0"/>
                        <a:t>INDICATORS / ACTIVITY</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hMerge="1">
                  <a:txBody>
                    <a:bodyPr/>
                    <a:lstStyle/>
                    <a:p>
                      <a:endParaRPr lang="en-US"/>
                    </a:p>
                  </a:txBody>
                  <a:tcPr/>
                </a:tc>
                <a:tc>
                  <a:txBody>
                    <a:bodyPr/>
                    <a:lstStyle/>
                    <a:p>
                      <a:pPr algn="ctr">
                        <a:lnSpc>
                          <a:spcPct val="150000"/>
                        </a:lnSpc>
                        <a:tabLst>
                          <a:tab pos="533400" algn="l"/>
                        </a:tabLst>
                        <a:defRPr sz="1800" b="0">
                          <a:solidFill>
                            <a:srgbClr val="000000"/>
                          </a:solidFill>
                        </a:defRPr>
                      </a:pPr>
                      <a:r>
                        <a:rPr sz="1000" b="1">
                          <a:latin typeface="Arial"/>
                          <a:ea typeface="Arial"/>
                          <a:cs typeface="Arial"/>
                          <a:sym typeface="Arial"/>
                        </a:rPr>
                        <a:t>ANNUAL TARGETS</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a:txBody>
                    <a:bodyPr/>
                    <a:lstStyle/>
                    <a:p>
                      <a:pPr algn="ctr">
                        <a:lnSpc>
                          <a:spcPct val="150000"/>
                        </a:lnSpc>
                        <a:tabLst>
                          <a:tab pos="533400" algn="l"/>
                        </a:tabLst>
                        <a:defRPr sz="1000">
                          <a:solidFill>
                            <a:srgbClr val="000000"/>
                          </a:solidFill>
                          <a:latin typeface="Arial"/>
                          <a:ea typeface="Arial"/>
                          <a:cs typeface="Arial"/>
                          <a:sym typeface="Arial"/>
                        </a:defRPr>
                      </a:pPr>
                      <a:r>
                        <a:rPr b="1" dirty="0"/>
                        <a:t>QUARTERLY</a:t>
                      </a:r>
                    </a:p>
                    <a:p>
                      <a:pPr algn="ctr">
                        <a:lnSpc>
                          <a:spcPct val="150000"/>
                        </a:lnSpc>
                        <a:tabLst>
                          <a:tab pos="533400" algn="l"/>
                        </a:tabLst>
                        <a:defRPr sz="1000">
                          <a:solidFill>
                            <a:srgbClr val="000000"/>
                          </a:solidFill>
                          <a:latin typeface="Arial"/>
                          <a:ea typeface="Arial"/>
                          <a:cs typeface="Arial"/>
                          <a:sym typeface="Arial"/>
                        </a:defRPr>
                      </a:pPr>
                      <a:r>
                        <a:rPr b="1" dirty="0"/>
                        <a:t>MILESTONES</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a:txBody>
                    <a:bodyPr/>
                    <a:lstStyle/>
                    <a:p>
                      <a:pPr algn="ctr">
                        <a:lnSpc>
                          <a:spcPct val="150000"/>
                        </a:lnSpc>
                        <a:tabLst>
                          <a:tab pos="533400" algn="l"/>
                        </a:tabLst>
                        <a:defRPr sz="1800" b="0">
                          <a:solidFill>
                            <a:srgbClr val="000000"/>
                          </a:solidFill>
                        </a:defRPr>
                      </a:pPr>
                      <a:r>
                        <a:rPr sz="1000" b="1" cap="small" dirty="0">
                          <a:latin typeface="Arial"/>
                          <a:ea typeface="Arial"/>
                          <a:cs typeface="Arial"/>
                          <a:sym typeface="Arial"/>
                        </a:rPr>
                        <a:t>ACTUAL QUARTERLY ACHIEVEMENT</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a:txBody>
                    <a:bodyPr/>
                    <a:lstStyle/>
                    <a:p>
                      <a:pPr algn="ctr">
                        <a:lnSpc>
                          <a:spcPct val="110000"/>
                        </a:lnSpc>
                        <a:spcBef>
                          <a:spcPts val="1000"/>
                        </a:spcBef>
                        <a:tabLst>
                          <a:tab pos="533400" algn="l"/>
                        </a:tabLst>
                        <a:defRPr sz="1000">
                          <a:solidFill>
                            <a:srgbClr val="000000"/>
                          </a:solidFill>
                          <a:latin typeface="Arial"/>
                          <a:ea typeface="Arial"/>
                          <a:cs typeface="Arial"/>
                          <a:sym typeface="Arial"/>
                        </a:defRPr>
                      </a:pPr>
                      <a:r>
                        <a:rPr b="1" dirty="0"/>
                        <a:t>YEAR-TO-DATE</a:t>
                      </a:r>
                    </a:p>
                    <a:p>
                      <a:pPr algn="ctr">
                        <a:lnSpc>
                          <a:spcPct val="150000"/>
                        </a:lnSpc>
                        <a:tabLst>
                          <a:tab pos="533400" algn="l"/>
                        </a:tabLst>
                        <a:defRPr sz="1000">
                          <a:solidFill>
                            <a:srgbClr val="000000"/>
                          </a:solidFill>
                          <a:latin typeface="Arial"/>
                          <a:ea typeface="Arial"/>
                          <a:cs typeface="Arial"/>
                          <a:sym typeface="Arial"/>
                        </a:defRPr>
                      </a:pPr>
                      <a:r>
                        <a:rPr b="1" dirty="0"/>
                        <a:t>ACHIEVEMENT</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a:txBody>
                    <a:bodyPr/>
                    <a:lstStyle/>
                    <a:p>
                      <a:pPr algn="ctr">
                        <a:lnSpc>
                          <a:spcPct val="150000"/>
                        </a:lnSpc>
                        <a:tabLst>
                          <a:tab pos="533400" algn="l"/>
                        </a:tabLst>
                        <a:defRPr sz="1000">
                          <a:solidFill>
                            <a:srgbClr val="000000"/>
                          </a:solidFill>
                          <a:latin typeface="Arial"/>
                          <a:ea typeface="Arial"/>
                          <a:cs typeface="Arial"/>
                          <a:sym typeface="Arial"/>
                        </a:defRPr>
                      </a:pPr>
                      <a:r>
                        <a:rPr b="1" dirty="0"/>
                        <a:t>REASONS</a:t>
                      </a:r>
                      <a:r>
                        <a:rPr lang="en-GB" b="1" dirty="0"/>
                        <a:t> </a:t>
                      </a:r>
                      <a:r>
                        <a:rPr b="1" dirty="0"/>
                        <a:t>FOR</a:t>
                      </a:r>
                    </a:p>
                    <a:p>
                      <a:pPr algn="ctr">
                        <a:lnSpc>
                          <a:spcPct val="150000"/>
                        </a:lnSpc>
                        <a:tabLst>
                          <a:tab pos="533400" algn="l"/>
                        </a:tabLst>
                        <a:defRPr sz="1000">
                          <a:solidFill>
                            <a:srgbClr val="000000"/>
                          </a:solidFill>
                          <a:latin typeface="Arial"/>
                          <a:ea typeface="Arial"/>
                          <a:cs typeface="Arial"/>
                          <a:sym typeface="Arial"/>
                        </a:defRPr>
                      </a:pPr>
                      <a:r>
                        <a:rPr b="1" dirty="0"/>
                        <a:t>VARIANCE</a:t>
                      </a:r>
                    </a:p>
                  </a:txBody>
                  <a:tcPr marL="0" marR="0" marT="0" marB="0"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solidFill>
                      <a:schemeClr val="accent3"/>
                    </a:solidFill>
                  </a:tcPr>
                </a:tc>
                <a:extLst>
                  <a:ext uri="{0D108BD9-81ED-4DB2-BD59-A6C34878D82A}">
                    <a16:rowId xmlns:a16="http://schemas.microsoft.com/office/drawing/2014/main" xmlns="" val="10000"/>
                  </a:ext>
                </a:extLst>
              </a:tr>
              <a:tr h="4539134">
                <a:tc>
                  <a:txBody>
                    <a:bodyPr/>
                    <a:lstStyle/>
                    <a:p>
                      <a:pPr algn="l">
                        <a:lnSpc>
                          <a:spcPct val="150000"/>
                        </a:lnSpc>
                        <a:defRPr sz="1800"/>
                      </a:pPr>
                      <a:r>
                        <a:rPr sz="1300" dirty="0">
                          <a:latin typeface="Arial" panose="020B0604020202020204" pitchFamily="34" charset="0"/>
                          <a:ea typeface="Arial"/>
                          <a:cs typeface="Arial" panose="020B0604020202020204" pitchFamily="34" charset="0"/>
                          <a:sym typeface="Arial"/>
                        </a:rPr>
                        <a:t>2</a:t>
                      </a:r>
                      <a:r>
                        <a:rPr lang="en-ZA" sz="1300" dirty="0">
                          <a:latin typeface="Arial" panose="020B0604020202020204" pitchFamily="34" charset="0"/>
                          <a:ea typeface="Arial"/>
                          <a:cs typeface="Arial" panose="020B0604020202020204" pitchFamily="34" charset="0"/>
                          <a:sym typeface="Arial"/>
                        </a:rPr>
                        <a:t>8</a:t>
                      </a:r>
                      <a:endParaRPr sz="1300" dirty="0">
                        <a:latin typeface="Arial" panose="020B0604020202020204" pitchFamily="34" charset="0"/>
                        <a:ea typeface="Arial"/>
                        <a:cs typeface="Arial" panose="020B0604020202020204" pitchFamily="34" charset="0"/>
                        <a:sym typeface="Arial"/>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defRPr b="1" cap="small">
                          <a:latin typeface="Arial"/>
                          <a:ea typeface="Arial"/>
                          <a:cs typeface="Arial"/>
                          <a:sym typeface="Arial"/>
                        </a:defRPr>
                      </a:pPr>
                      <a:r>
                        <a:rPr lang="en-GB" sz="1200">
                          <a:latin typeface="Arial" panose="020B0604020202020204" pitchFamily="34" charset="0"/>
                          <a:cs typeface="Arial" panose="020B0604020202020204" pitchFamily="34" charset="0"/>
                        </a:rPr>
                        <a:t>Number of Sector-wide Trend Analysis on growth in the sector and targeted groups benefiting from SMMES and Co-ops support interventions, conducted per annum</a:t>
                      </a:r>
                    </a:p>
                    <a:p>
                      <a:pPr algn="l">
                        <a:defRPr b="1" cap="small">
                          <a:latin typeface="Arial"/>
                          <a:ea typeface="Arial"/>
                          <a:cs typeface="Arial"/>
                          <a:sym typeface="Arial"/>
                        </a:defRPr>
                      </a:pPr>
                      <a:endParaRPr lang="en-GB" sz="1200">
                        <a:latin typeface="Arial" panose="020B0604020202020204" pitchFamily="34" charset="0"/>
                        <a:cs typeface="Arial" panose="020B0604020202020204" pitchFamily="34" charset="0"/>
                      </a:endParaRPr>
                    </a:p>
                    <a:p>
                      <a:pPr algn="l">
                        <a:defRPr b="1" cap="small">
                          <a:latin typeface="Arial"/>
                          <a:ea typeface="Arial"/>
                          <a:cs typeface="Arial"/>
                          <a:sym typeface="Arial"/>
                        </a:defRPr>
                      </a:pPr>
                      <a:r>
                        <a:rPr lang="en-GB" sz="1200">
                          <a:latin typeface="Arial" panose="020B0604020202020204" pitchFamily="34" charset="0"/>
                          <a:cs typeface="Arial" panose="020B0604020202020204" pitchFamily="34" charset="0"/>
                        </a:rPr>
                        <a:t>(Including progress towards: Women beneficiaries (50%); Youth beneficiaries (30%); PWD beneficiaries (2%); Rural beneficiaries (30%); Township beneficiaries (50%)</a:t>
                      </a:r>
                    </a:p>
                    <a:p>
                      <a:pPr algn="l">
                        <a:defRPr b="1" cap="small">
                          <a:latin typeface="Arial"/>
                          <a:ea typeface="Arial"/>
                          <a:cs typeface="Arial"/>
                          <a:sym typeface="Arial"/>
                        </a:defRPr>
                      </a:pPr>
                      <a:endParaRPr sz="1200" dirty="0">
                        <a:latin typeface="Arial" panose="020B0604020202020204" pitchFamily="34" charset="0"/>
                        <a:cs typeface="Arial" panose="020B0604020202020204" pitchFamily="34" charset="0"/>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Analysis criteria on SMMEs and cooperatives sector support interventions and effects on growth and sustainability of beneficiaries</a:t>
                      </a:r>
                      <a:endParaRPr kumimoji="0" lang="en-ZA"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9525" marR="9525" marT="9525" marB="9525"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lang="en-ZA" sz="1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Collate and Capture Data from the Bi-annual Trend Analysis Survey.</a:t>
                      </a:r>
                      <a:br>
                        <a:rPr lang="en-ZA" sz="1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br>
                      <a:r>
                        <a:rPr lang="en-ZA" sz="1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
                      </a:r>
                      <a:br>
                        <a:rPr lang="en-ZA" sz="1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br>
                      <a:r>
                        <a:rPr lang="en-ZA" sz="1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Analysis of the Mainstreaming Data from the Bi-annual Trend Analysis Survey.</a:t>
                      </a:r>
                      <a:br>
                        <a:rPr lang="en-ZA" sz="1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br>
                      <a:r>
                        <a:rPr lang="en-ZA" sz="1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
                      </a:r>
                      <a:br>
                        <a:rPr lang="en-ZA" sz="1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br>
                      <a:r>
                        <a:rPr lang="en-ZA" sz="1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Draft Mainstreaming Report included as a chapter in the Bi-annual Trend Analysis Survey.</a:t>
                      </a:r>
                      <a:endParaRPr lang="en-ZA" sz="1200" b="0" i="0" u="none" strike="noStrike" cap="none" spc="0" baseline="0" noProof="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endParaRPr>
                    </a:p>
                  </a:txBody>
                  <a:tcPr marL="9525" marR="9525" marT="9525" marB="9525"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15000"/>
                        </a:lnSpc>
                        <a:defRPr sz="1800"/>
                      </a:pPr>
                      <a:r>
                        <a:rPr lang="en-ZA" sz="1200" b="1" dirty="0">
                          <a:solidFill>
                            <a:schemeClr val="tx1"/>
                          </a:solidFill>
                          <a:latin typeface="Arial" panose="020B0604020202020204" pitchFamily="34" charset="0"/>
                          <a:ea typeface="Arial"/>
                          <a:cs typeface="Arial" panose="020B0604020202020204" pitchFamily="34" charset="0"/>
                          <a:sym typeface="Arial"/>
                        </a:rPr>
                        <a:t>Target not Achieved</a:t>
                      </a:r>
                    </a:p>
                    <a:p>
                      <a:pPr algn="l">
                        <a:lnSpc>
                          <a:spcPct val="115000"/>
                        </a:lnSpc>
                        <a:defRPr sz="1800"/>
                      </a:pPr>
                      <a:endParaRPr lang="en-GB" sz="1200" b="1" dirty="0">
                        <a:solidFill>
                          <a:schemeClr val="tx1"/>
                        </a:solidFill>
                        <a:latin typeface="Arial" panose="020B0604020202020204" pitchFamily="34" charset="0"/>
                        <a:ea typeface="Arial"/>
                        <a:cs typeface="Arial" panose="020B0604020202020204" pitchFamily="34" charset="0"/>
                        <a:sym typeface="Arial"/>
                      </a:endParaRPr>
                    </a:p>
                    <a:p>
                      <a:pPr marL="0" marR="0" lvl="0" indent="0" algn="l" defTabSz="914400" rtl="0" eaLnBrk="1" fontAlgn="auto" latinLnBrk="0" hangingPunct="1">
                        <a:lnSpc>
                          <a:spcPct val="115000"/>
                        </a:lnSpc>
                        <a:spcBef>
                          <a:spcPts val="0"/>
                        </a:spcBef>
                        <a:spcAft>
                          <a:spcPts val="0"/>
                        </a:spcAft>
                        <a:buClrTx/>
                        <a:buSzTx/>
                        <a:buFontTx/>
                        <a:buNone/>
                        <a:tabLst/>
                        <a:defRPr sz="1100">
                          <a:latin typeface="Arial"/>
                          <a:ea typeface="Arial"/>
                          <a:cs typeface="Arial"/>
                          <a:sym typeface="Arial"/>
                        </a:defRPr>
                      </a:pPr>
                      <a:r>
                        <a:rPr kumimoji="0" lang="en-GB" sz="12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Sector-wide Trend Analysis Tool has not been developed </a:t>
                      </a:r>
                      <a:endParaRPr kumimoji="0" lang="en-GB" sz="1200" b="0" i="0" u="none" strike="noStrike" kern="0" cap="none" spc="0"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algn="l">
                        <a:lnSpc>
                          <a:spcPct val="115000"/>
                        </a:lnSpc>
                        <a:defRPr sz="1800"/>
                      </a:pPr>
                      <a:endParaRPr lang="en-ZA" sz="1200" b="1" dirty="0">
                        <a:solidFill>
                          <a:schemeClr val="tx1"/>
                        </a:solidFill>
                        <a:latin typeface="Arial" panose="020B0604020202020204" pitchFamily="34" charset="0"/>
                        <a:ea typeface="Arial"/>
                        <a:cs typeface="Arial" panose="020B0604020202020204" pitchFamily="34" charset="0"/>
                        <a:sym typeface="Arial"/>
                      </a:endParaRPr>
                    </a:p>
                    <a:p>
                      <a:pPr algn="l">
                        <a:lnSpc>
                          <a:spcPct val="115000"/>
                        </a:lnSpc>
                        <a:defRPr sz="1800"/>
                      </a:pPr>
                      <a:endParaRPr sz="1200" dirty="0">
                        <a:solidFill>
                          <a:schemeClr val="tx1"/>
                        </a:solidFill>
                        <a:latin typeface="Arial" panose="020B0604020202020204" pitchFamily="34" charset="0"/>
                        <a:ea typeface="Arial"/>
                        <a:cs typeface="Arial" panose="020B0604020202020204" pitchFamily="34" charset="0"/>
                        <a:sym typeface="Arial"/>
                      </a:endParaRPr>
                    </a:p>
                  </a:txBody>
                  <a:tcPr marL="9525" marR="9525" marT="9525" marB="9525"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r>
                        <a:rPr lang="en-ZA" sz="1200" dirty="0">
                          <a:effectLst/>
                          <a:latin typeface="Arial" panose="020B0604020202020204" pitchFamily="34" charset="0"/>
                          <a:ea typeface="Calibri" panose="020F0502020204030204" pitchFamily="34" charset="0"/>
                        </a:rPr>
                        <a:t>Data collection tools were produced, however, the full annual target was  not achieved due to lack of human and financial capacity within the department</a:t>
                      </a:r>
                      <a:endParaRPr lang="en-ZA" sz="1800" dirty="0">
                        <a:effectLst/>
                        <a:latin typeface="Times New Roman" panose="02020603050405020304" pitchFamily="18" charset="0"/>
                        <a:ea typeface="Arial Unicode MS" panose="020B0604020202020204" pitchFamily="34" charset="-128"/>
                      </a:endParaRPr>
                    </a:p>
                    <a:p>
                      <a:pPr algn="l">
                        <a:lnSpc>
                          <a:spcPct val="115000"/>
                        </a:lnSpc>
                        <a:defRPr sz="1100">
                          <a:latin typeface="Arial"/>
                          <a:ea typeface="Arial"/>
                          <a:cs typeface="Arial"/>
                          <a:sym typeface="Arial"/>
                        </a:defRPr>
                      </a:pPr>
                      <a:endParaRPr sz="1200" dirty="0">
                        <a:solidFill>
                          <a:schemeClr val="tx1"/>
                        </a:solidFill>
                        <a:latin typeface="Arial" panose="020B0604020202020204" pitchFamily="34" charset="0"/>
                        <a:cs typeface="Arial" panose="020B0604020202020204" pitchFamily="34" charset="0"/>
                      </a:endParaRPr>
                    </a:p>
                  </a:txBody>
                  <a:tcPr marL="9525" marR="9525" marT="9525" marB="9525"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tab pos="533400" algn="l"/>
                        </a:tabLst>
                        <a:defRPr sz="1800"/>
                      </a:pPr>
                      <a:r>
                        <a:rPr lang="en-ZA" sz="1000" b="0" i="0" u="none" strike="noStrike" cap="none" spc="0" baseline="0" dirty="0">
                          <a:ln>
                            <a:noFill/>
                          </a:ln>
                          <a:solidFill>
                            <a:schemeClr val="tx1"/>
                          </a:solidFill>
                          <a:effectLst/>
                          <a:uFillTx/>
                          <a:latin typeface="Arial" panose="020B0604020202020204" pitchFamily="34" charset="0"/>
                          <a:ea typeface="+mn-ea"/>
                          <a:cs typeface="Arial" panose="020B0604020202020204" pitchFamily="34" charset="0"/>
                          <a:sym typeface="Calibri"/>
                        </a:rPr>
                        <a:t>A monitoring tool was developed. National Treasury was consulted and resolved that DSBD would need to analyse its quarterly reports drawn from  the Central Supplier Database (CSD) in order to analyse trends on procurement and a measure could be developed to assist departments that procure below the minimum threshold of 30%.</a:t>
                      </a:r>
                      <a:r>
                        <a:rPr lang="en-ZA" sz="1000" dirty="0">
                          <a:effectLst/>
                          <a:latin typeface="Arial" panose="020B0604020202020204" pitchFamily="34" charset="0"/>
                          <a:cs typeface="Arial" panose="020B0604020202020204" pitchFamily="34" charset="0"/>
                        </a:rPr>
                        <a:t> </a:t>
                      </a:r>
                      <a:r>
                        <a:rPr kumimoji="0" lang="en-GB" sz="1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a:t>
                      </a:r>
                      <a:endParaRPr kumimoji="0" lang="en-GB" sz="1000" b="0" i="0" u="none" strike="noStrike" kern="0" cap="none" spc="0"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algn="l">
                        <a:lnSpc>
                          <a:spcPct val="100000"/>
                        </a:lnSpc>
                        <a:tabLst>
                          <a:tab pos="533400" algn="l"/>
                        </a:tabLst>
                        <a:defRPr sz="1800"/>
                      </a:pPr>
                      <a:endParaRPr sz="1200" b="0" dirty="0">
                        <a:solidFill>
                          <a:srgbClr val="FF0000"/>
                        </a:solidFill>
                        <a:latin typeface="Arial" panose="020B0604020202020204" pitchFamily="34" charset="0"/>
                        <a:ea typeface="Arial"/>
                        <a:cs typeface="Arial" panose="020B0604020202020204" pitchFamily="34" charset="0"/>
                        <a:sym typeface="Arial"/>
                      </a:endParaRPr>
                    </a:p>
                  </a:txBody>
                  <a:tcPr marL="0" marR="0" marT="0" marB="0"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1"/>
                  </a:ext>
                </a:extLst>
              </a:tr>
            </a:tbl>
          </a:graphicData>
        </a:graphic>
      </p:graphicFrame>
      <p:sp>
        <p:nvSpPr>
          <p:cNvPr id="6" name="Right Triangle 5"/>
          <p:cNvSpPr/>
          <p:nvPr/>
        </p:nvSpPr>
        <p:spPr>
          <a:xfrm flipH="1">
            <a:off x="8458200" y="5867400"/>
            <a:ext cx="685800" cy="99060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1711919253"/>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4" name="Picture 6" descr="Picture 6"/>
          <p:cNvPicPr>
            <a:picLocks noChangeAspect="1"/>
          </p:cNvPicPr>
          <p:nvPr/>
        </p:nvPicPr>
        <p:blipFill>
          <a:blip r:embed="rId2" cstate="print">
            <a:extLst/>
          </a:blip>
          <a:srcRect t="24292" b="22405"/>
          <a:stretch>
            <a:fillRect/>
          </a:stretch>
        </p:blipFill>
        <p:spPr>
          <a:xfrm>
            <a:off x="179511" y="6019799"/>
            <a:ext cx="1954090" cy="646525"/>
          </a:xfrm>
          <a:prstGeom prst="rect">
            <a:avLst/>
          </a:prstGeom>
          <a:ln w="12700">
            <a:miter lim="400000"/>
          </a:ln>
        </p:spPr>
      </p:pic>
      <p:sp>
        <p:nvSpPr>
          <p:cNvPr id="775" name="Slide Number Placeholder 2"/>
          <p:cNvSpPr>
            <a:spLocks noGrp="1"/>
          </p:cNvSpPr>
          <p:nvPr>
            <p:ph type="sldNum" sz="quarter" idx="4294967295"/>
          </p:nvPr>
        </p:nvSpPr>
        <p:spPr>
          <a:xfrm>
            <a:off x="8001000" y="6404293"/>
            <a:ext cx="685801" cy="262032"/>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sz="1400" b="1">
                <a:latin typeface="Arial" panose="020B0604020202020204" pitchFamily="34" charset="0"/>
                <a:cs typeface="Arial" panose="020B0604020202020204" pitchFamily="34" charset="0"/>
              </a:rPr>
              <a:pPr/>
              <a:t>51</a:t>
            </a:fld>
            <a:endParaRPr sz="1400" b="1" dirty="0">
              <a:latin typeface="Arial" panose="020B0604020202020204" pitchFamily="34" charset="0"/>
              <a:cs typeface="Arial" panose="020B0604020202020204" pitchFamily="34" charset="0"/>
            </a:endParaRPr>
          </a:p>
        </p:txBody>
      </p:sp>
      <p:sp>
        <p:nvSpPr>
          <p:cNvPr id="6" name="Title 1"/>
          <p:cNvSpPr txBox="1">
            <a:spLocks/>
          </p:cNvSpPr>
          <p:nvPr/>
        </p:nvSpPr>
        <p:spPr>
          <a:xfrm>
            <a:off x="179511" y="1981200"/>
            <a:ext cx="8991600" cy="2209800"/>
          </a:xfrm>
          <a:prstGeom prst="rect">
            <a:avLst/>
          </a:prstGeom>
          <a:solidFill>
            <a:schemeClr val="accent3">
              <a:lumMod val="60000"/>
              <a:lumOff val="40000"/>
            </a:schemeClr>
          </a:solidFill>
          <a:effectLst>
            <a:outerShdw blurRad="50800" dist="50800" dir="5400000" algn="ctr" rotWithShape="0">
              <a:schemeClr val="accent6"/>
            </a:outerShdw>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ZA" sz="3600" b="1" cap="small" dirty="0">
                <a:solidFill>
                  <a:prstClr val="black"/>
                </a:solidFill>
                <a:latin typeface="Arial"/>
                <a:cs typeface="Arial"/>
                <a:sym typeface="Arial"/>
              </a:rPr>
              <a:t>Performance Report</a:t>
            </a:r>
            <a:br>
              <a:rPr lang="en-ZA" sz="3600" b="1" cap="small" dirty="0">
                <a:solidFill>
                  <a:prstClr val="black"/>
                </a:solidFill>
                <a:latin typeface="Arial"/>
                <a:cs typeface="Arial"/>
                <a:sym typeface="Arial"/>
              </a:rPr>
            </a:br>
            <a:r>
              <a:rPr lang="en-ZA" sz="3600" b="1" cap="small" dirty="0">
                <a:solidFill>
                  <a:prstClr val="black"/>
                </a:solidFill>
                <a:latin typeface="Arial"/>
                <a:cs typeface="Arial"/>
                <a:sym typeface="Arial"/>
              </a:rPr>
              <a:t/>
            </a:r>
            <a:br>
              <a:rPr lang="en-ZA" sz="3600" b="1" cap="small" dirty="0">
                <a:solidFill>
                  <a:prstClr val="black"/>
                </a:solidFill>
                <a:latin typeface="Arial"/>
                <a:cs typeface="Arial"/>
                <a:sym typeface="Arial"/>
              </a:rPr>
            </a:br>
            <a:r>
              <a:rPr lang="en-ZA" sz="3600" b="1" cap="small" dirty="0">
                <a:solidFill>
                  <a:prstClr val="black"/>
                </a:solidFill>
                <a:latin typeface="Arial"/>
                <a:cs typeface="Arial"/>
                <a:sym typeface="Arial"/>
              </a:rPr>
              <a:t>Programme Three</a:t>
            </a:r>
            <a:endParaRPr lang="en-US" cap="small" dirty="0">
              <a:solidFill>
                <a:prstClr val="black"/>
              </a:solidFill>
              <a:latin typeface="Arial" pitchFamily="34" charset="0"/>
              <a:cs typeface="Arial" pitchFamily="34" charset="0"/>
            </a:endParaRPr>
          </a:p>
        </p:txBody>
      </p:sp>
      <p:sp>
        <p:nvSpPr>
          <p:cNvPr id="5" name="Right Triangle 4"/>
          <p:cNvSpPr/>
          <p:nvPr/>
        </p:nvSpPr>
        <p:spPr>
          <a:xfrm flipH="1">
            <a:off x="8458200" y="5867400"/>
            <a:ext cx="685800" cy="99060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38673614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 name="Picture 4" descr="Picture 4"/>
          <p:cNvPicPr>
            <a:picLocks noChangeAspect="1"/>
          </p:cNvPicPr>
          <p:nvPr/>
        </p:nvPicPr>
        <p:blipFill>
          <a:blip r:embed="rId2" cstate="print">
            <a:extLst/>
          </a:blip>
          <a:srcRect t="24292" b="22405"/>
          <a:stretch>
            <a:fillRect/>
          </a:stretch>
        </p:blipFill>
        <p:spPr>
          <a:xfrm>
            <a:off x="0" y="6210300"/>
            <a:ext cx="1752600" cy="625930"/>
          </a:xfrm>
          <a:prstGeom prst="rect">
            <a:avLst/>
          </a:prstGeom>
          <a:ln w="12700">
            <a:miter lim="400000"/>
          </a:ln>
        </p:spPr>
      </p:pic>
      <p:sp>
        <p:nvSpPr>
          <p:cNvPr id="789" name="Slide Number Placeholder 1"/>
          <p:cNvSpPr>
            <a:spLocks noGrp="1"/>
          </p:cNvSpPr>
          <p:nvPr>
            <p:ph type="sldNum" sz="quarter" idx="2"/>
          </p:nvPr>
        </p:nvSpPr>
        <p:spPr>
          <a:xfrm>
            <a:off x="8395697" y="6385024"/>
            <a:ext cx="291104" cy="307777"/>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sz="1400" b="1">
                <a:latin typeface="Arial" panose="020B0604020202020204" pitchFamily="34" charset="0"/>
                <a:cs typeface="Arial" panose="020B0604020202020204" pitchFamily="34" charset="0"/>
              </a:rPr>
              <a:pPr/>
              <a:t>52</a:t>
            </a:fld>
            <a:endParaRPr sz="1400" b="1">
              <a:latin typeface="Arial" panose="020B0604020202020204" pitchFamily="34" charset="0"/>
              <a:cs typeface="Arial" panose="020B0604020202020204" pitchFamily="34" charset="0"/>
            </a:endParaRPr>
          </a:p>
        </p:txBody>
      </p:sp>
      <p:sp>
        <p:nvSpPr>
          <p:cNvPr id="790" name="Title 1"/>
          <p:cNvSpPr>
            <a:spLocks noGrp="1"/>
          </p:cNvSpPr>
          <p:nvPr>
            <p:ph type="title"/>
          </p:nvPr>
        </p:nvSpPr>
        <p:spPr>
          <a:xfrm>
            <a:off x="76200" y="0"/>
            <a:ext cx="8991600" cy="1016000"/>
          </a:xfrm>
          <a:prstGeom prst="rect">
            <a:avLst/>
          </a:prstGeom>
          <a:solidFill>
            <a:srgbClr val="C3D69B"/>
          </a:solidFill>
          <a:effectLst>
            <a:outerShdw blurRad="50800" dist="50800" dir="5400000" rotWithShape="0">
              <a:schemeClr val="accent6"/>
            </a:outerShdw>
          </a:effectLst>
        </p:spPr>
        <p:txBody>
          <a:bodyPr/>
          <a:lstStyle>
            <a:lvl1pPr algn="r">
              <a:defRPr sz="3600" cap="small">
                <a:latin typeface="Arial"/>
                <a:ea typeface="Arial"/>
                <a:cs typeface="Arial"/>
                <a:sym typeface="Arial"/>
              </a:defRPr>
            </a:lvl1pPr>
          </a:lstStyle>
          <a:p>
            <a:r>
              <a:rPr lang="en-ZA" dirty="0"/>
              <a:t>Performance Against APP 2017/18</a:t>
            </a:r>
          </a:p>
        </p:txBody>
      </p:sp>
      <p:graphicFrame>
        <p:nvGraphicFramePr>
          <p:cNvPr id="791" name="Content Placeholder 3"/>
          <p:cNvGraphicFramePr/>
          <p:nvPr>
            <p:extLst>
              <p:ext uri="{D42A27DB-BD31-4B8C-83A1-F6EECF244321}">
                <p14:modId xmlns:p14="http://schemas.microsoft.com/office/powerpoint/2010/main" xmlns="" val="2652595151"/>
              </p:ext>
            </p:extLst>
          </p:nvPr>
        </p:nvGraphicFramePr>
        <p:xfrm>
          <a:off x="76201" y="1117599"/>
          <a:ext cx="8937171" cy="5058615"/>
        </p:xfrm>
        <a:graphic>
          <a:graphicData uri="http://schemas.openxmlformats.org/drawingml/2006/table">
            <a:tbl>
              <a:tblPr firstRow="1"/>
              <a:tblGrid>
                <a:gridCol w="307734">
                  <a:extLst>
                    <a:ext uri="{9D8B030D-6E8A-4147-A177-3AD203B41FA5}">
                      <a16:colId xmlns:a16="http://schemas.microsoft.com/office/drawing/2014/main" xmlns="" val="20000"/>
                    </a:ext>
                  </a:extLst>
                </a:gridCol>
                <a:gridCol w="1138231">
                  <a:extLst>
                    <a:ext uri="{9D8B030D-6E8A-4147-A177-3AD203B41FA5}">
                      <a16:colId xmlns:a16="http://schemas.microsoft.com/office/drawing/2014/main" xmlns="" val="20001"/>
                    </a:ext>
                  </a:extLst>
                </a:gridCol>
                <a:gridCol w="1503324">
                  <a:extLst>
                    <a:ext uri="{9D8B030D-6E8A-4147-A177-3AD203B41FA5}">
                      <a16:colId xmlns:a16="http://schemas.microsoft.com/office/drawing/2014/main" xmlns="" val="20002"/>
                    </a:ext>
                  </a:extLst>
                </a:gridCol>
                <a:gridCol w="1547460">
                  <a:extLst>
                    <a:ext uri="{9D8B030D-6E8A-4147-A177-3AD203B41FA5}">
                      <a16:colId xmlns:a16="http://schemas.microsoft.com/office/drawing/2014/main" xmlns="" val="20003"/>
                    </a:ext>
                  </a:extLst>
                </a:gridCol>
                <a:gridCol w="2056450">
                  <a:extLst>
                    <a:ext uri="{9D8B030D-6E8A-4147-A177-3AD203B41FA5}">
                      <a16:colId xmlns:a16="http://schemas.microsoft.com/office/drawing/2014/main" xmlns="" val="20004"/>
                    </a:ext>
                  </a:extLst>
                </a:gridCol>
                <a:gridCol w="1266825">
                  <a:extLst>
                    <a:ext uri="{9D8B030D-6E8A-4147-A177-3AD203B41FA5}">
                      <a16:colId xmlns:a16="http://schemas.microsoft.com/office/drawing/2014/main" xmlns="" val="20005"/>
                    </a:ext>
                  </a:extLst>
                </a:gridCol>
                <a:gridCol w="1117147">
                  <a:extLst>
                    <a:ext uri="{9D8B030D-6E8A-4147-A177-3AD203B41FA5}">
                      <a16:colId xmlns:a16="http://schemas.microsoft.com/office/drawing/2014/main" xmlns="" val="20006"/>
                    </a:ext>
                  </a:extLst>
                </a:gridCol>
              </a:tblGrid>
              <a:tr h="708721">
                <a:tc gridSpan="2">
                  <a:txBody>
                    <a:bodyPr/>
                    <a:lstStyle/>
                    <a:p>
                      <a:pPr algn="ctr">
                        <a:lnSpc>
                          <a:spcPct val="150000"/>
                        </a:lnSpc>
                        <a:tabLst>
                          <a:tab pos="533400" algn="l"/>
                        </a:tabLst>
                        <a:defRPr sz="900">
                          <a:solidFill>
                            <a:srgbClr val="000000"/>
                          </a:solidFill>
                          <a:latin typeface="Arial"/>
                          <a:ea typeface="Arial"/>
                          <a:cs typeface="Arial"/>
                          <a:sym typeface="Arial"/>
                        </a:defRPr>
                      </a:pPr>
                      <a:r>
                        <a:rPr sz="1000" b="1" dirty="0"/>
                        <a:t>PERFORMANCE</a:t>
                      </a:r>
                    </a:p>
                    <a:p>
                      <a:pPr algn="ctr">
                        <a:lnSpc>
                          <a:spcPct val="150000"/>
                        </a:lnSpc>
                        <a:tabLst>
                          <a:tab pos="533400" algn="l"/>
                        </a:tabLst>
                        <a:defRPr sz="900">
                          <a:solidFill>
                            <a:srgbClr val="000000"/>
                          </a:solidFill>
                          <a:latin typeface="Arial"/>
                          <a:ea typeface="Arial"/>
                          <a:cs typeface="Arial"/>
                          <a:sym typeface="Arial"/>
                        </a:defRPr>
                      </a:pPr>
                      <a:r>
                        <a:rPr sz="1000" b="1" dirty="0"/>
                        <a:t>INDICATORS / ACTIVITY</a:t>
                      </a:r>
                    </a:p>
                  </a:txBody>
                  <a:tcPr marL="8892" marR="8892" marT="8892" marB="8892"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hMerge="1">
                  <a:txBody>
                    <a:bodyPr/>
                    <a:lstStyle/>
                    <a:p>
                      <a:endParaRPr lang="en-US"/>
                    </a:p>
                  </a:txBody>
                  <a:tcPr/>
                </a:tc>
                <a:tc>
                  <a:txBody>
                    <a:bodyPr/>
                    <a:lstStyle/>
                    <a:p>
                      <a:pPr algn="ctr">
                        <a:lnSpc>
                          <a:spcPct val="150000"/>
                        </a:lnSpc>
                        <a:tabLst>
                          <a:tab pos="533400" algn="l"/>
                        </a:tabLst>
                        <a:defRPr sz="1800" b="0">
                          <a:solidFill>
                            <a:srgbClr val="000000"/>
                          </a:solidFill>
                        </a:defRPr>
                      </a:pPr>
                      <a:r>
                        <a:rPr sz="1000" b="1" dirty="0">
                          <a:latin typeface="Arial"/>
                          <a:ea typeface="Arial"/>
                          <a:cs typeface="Arial"/>
                          <a:sym typeface="Arial"/>
                        </a:rPr>
                        <a:t>ANNUAL TARGETS</a:t>
                      </a:r>
                    </a:p>
                  </a:txBody>
                  <a:tcPr marL="8892" marR="8892" marT="8892" marB="8892"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50000"/>
                        </a:lnSpc>
                        <a:tabLst>
                          <a:tab pos="533400" algn="l"/>
                        </a:tabLst>
                        <a:defRPr sz="900">
                          <a:solidFill>
                            <a:srgbClr val="000000"/>
                          </a:solidFill>
                          <a:latin typeface="Arial"/>
                          <a:ea typeface="Arial"/>
                          <a:cs typeface="Arial"/>
                          <a:sym typeface="Arial"/>
                        </a:defRPr>
                      </a:pPr>
                      <a:r>
                        <a:rPr sz="1000" b="1" dirty="0"/>
                        <a:t>QUARTERLY</a:t>
                      </a:r>
                    </a:p>
                    <a:p>
                      <a:pPr algn="ctr">
                        <a:lnSpc>
                          <a:spcPct val="150000"/>
                        </a:lnSpc>
                        <a:tabLst>
                          <a:tab pos="533400" algn="l"/>
                        </a:tabLst>
                        <a:defRPr sz="900">
                          <a:solidFill>
                            <a:srgbClr val="000000"/>
                          </a:solidFill>
                          <a:latin typeface="Arial"/>
                          <a:ea typeface="Arial"/>
                          <a:cs typeface="Arial"/>
                          <a:sym typeface="Arial"/>
                        </a:defRPr>
                      </a:pPr>
                      <a:r>
                        <a:rPr sz="1000" b="1" dirty="0"/>
                        <a:t>MILESTONES</a:t>
                      </a:r>
                    </a:p>
                  </a:txBody>
                  <a:tcPr marL="8892" marR="8892" marT="8892" marB="8892"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50000"/>
                        </a:lnSpc>
                        <a:tabLst>
                          <a:tab pos="533400" algn="l"/>
                        </a:tabLst>
                        <a:defRPr sz="1800" b="0">
                          <a:solidFill>
                            <a:srgbClr val="000000"/>
                          </a:solidFill>
                        </a:defRPr>
                      </a:pPr>
                      <a:r>
                        <a:rPr sz="1000" b="1" cap="small" dirty="0">
                          <a:latin typeface="Arial"/>
                          <a:ea typeface="Arial"/>
                          <a:cs typeface="Arial"/>
                          <a:sym typeface="Arial"/>
                        </a:rPr>
                        <a:t>ACTUAL QUARTERLY ACHIEVEMENT</a:t>
                      </a:r>
                    </a:p>
                  </a:txBody>
                  <a:tcPr marL="8892" marR="8892" marT="8892" marB="8892"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a:txBody>
                    <a:bodyPr/>
                    <a:lstStyle/>
                    <a:p>
                      <a:pPr algn="ctr">
                        <a:lnSpc>
                          <a:spcPct val="110000"/>
                        </a:lnSpc>
                        <a:spcBef>
                          <a:spcPts val="1000"/>
                        </a:spcBef>
                        <a:tabLst>
                          <a:tab pos="533400" algn="l"/>
                        </a:tabLst>
                        <a:defRPr sz="900">
                          <a:solidFill>
                            <a:srgbClr val="000000"/>
                          </a:solidFill>
                          <a:latin typeface="Arial"/>
                          <a:ea typeface="Arial"/>
                          <a:cs typeface="Arial"/>
                          <a:sym typeface="Arial"/>
                        </a:defRPr>
                      </a:pPr>
                      <a:r>
                        <a:rPr sz="1000" b="1" dirty="0"/>
                        <a:t>YEAR-TO-DATE</a:t>
                      </a:r>
                    </a:p>
                    <a:p>
                      <a:pPr algn="ctr">
                        <a:lnSpc>
                          <a:spcPct val="150000"/>
                        </a:lnSpc>
                        <a:tabLst>
                          <a:tab pos="533400" algn="l"/>
                        </a:tabLst>
                        <a:defRPr sz="900">
                          <a:solidFill>
                            <a:srgbClr val="000000"/>
                          </a:solidFill>
                          <a:latin typeface="Arial"/>
                          <a:ea typeface="Arial"/>
                          <a:cs typeface="Arial"/>
                          <a:sym typeface="Arial"/>
                        </a:defRPr>
                      </a:pPr>
                      <a:r>
                        <a:rPr sz="1000" b="1" dirty="0"/>
                        <a:t>ACHIEVEMENT</a:t>
                      </a:r>
                    </a:p>
                  </a:txBody>
                  <a:tcPr marL="8892" marR="8892" marT="8892" marB="8892"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a:txBody>
                    <a:bodyPr/>
                    <a:lstStyle/>
                    <a:p>
                      <a:pPr algn="ctr">
                        <a:lnSpc>
                          <a:spcPct val="150000"/>
                        </a:lnSpc>
                        <a:tabLst>
                          <a:tab pos="533400" algn="l"/>
                        </a:tabLst>
                        <a:defRPr sz="900">
                          <a:solidFill>
                            <a:srgbClr val="000000"/>
                          </a:solidFill>
                          <a:latin typeface="Arial"/>
                          <a:ea typeface="Arial"/>
                          <a:cs typeface="Arial"/>
                          <a:sym typeface="Arial"/>
                        </a:defRPr>
                      </a:pPr>
                      <a:r>
                        <a:rPr sz="1000" b="1" dirty="0"/>
                        <a:t>REASONS</a:t>
                      </a:r>
                      <a:r>
                        <a:rPr lang="en-GB" sz="1000" b="1" dirty="0"/>
                        <a:t> </a:t>
                      </a:r>
                      <a:r>
                        <a:rPr sz="1000" b="1" dirty="0"/>
                        <a:t>FOR</a:t>
                      </a:r>
                    </a:p>
                    <a:p>
                      <a:pPr algn="ctr">
                        <a:lnSpc>
                          <a:spcPct val="150000"/>
                        </a:lnSpc>
                        <a:tabLst>
                          <a:tab pos="533400" algn="l"/>
                        </a:tabLst>
                        <a:defRPr sz="900">
                          <a:solidFill>
                            <a:srgbClr val="000000"/>
                          </a:solidFill>
                          <a:latin typeface="Arial"/>
                          <a:ea typeface="Arial"/>
                          <a:cs typeface="Arial"/>
                          <a:sym typeface="Arial"/>
                        </a:defRPr>
                      </a:pPr>
                      <a:r>
                        <a:rPr sz="1000" b="1" dirty="0"/>
                        <a:t>VARIANCE</a:t>
                      </a:r>
                    </a:p>
                  </a:txBody>
                  <a:tcPr marL="8892" marR="8892" marT="8892" marB="8892"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solidFill>
                      <a:schemeClr val="accent3"/>
                    </a:solidFill>
                  </a:tcPr>
                </a:tc>
                <a:extLst>
                  <a:ext uri="{0D108BD9-81ED-4DB2-BD59-A6C34878D82A}">
                    <a16:rowId xmlns:a16="http://schemas.microsoft.com/office/drawing/2014/main" xmlns="" val="10000"/>
                  </a:ext>
                </a:extLst>
              </a:tr>
              <a:tr h="2031035">
                <a:tc>
                  <a:txBody>
                    <a:bodyPr/>
                    <a:lstStyle/>
                    <a:p>
                      <a:pPr algn="l">
                        <a:lnSpc>
                          <a:spcPct val="150000"/>
                        </a:lnSpc>
                        <a:defRPr sz="1800"/>
                      </a:pPr>
                      <a:r>
                        <a:rPr lang="en-ZA" sz="1200" dirty="0">
                          <a:latin typeface="Arial" panose="020B0604020202020204" pitchFamily="34" charset="0"/>
                          <a:ea typeface="Arial"/>
                          <a:cs typeface="Arial" panose="020B0604020202020204" pitchFamily="34" charset="0"/>
                          <a:sym typeface="Arial"/>
                        </a:rPr>
                        <a:t>29</a:t>
                      </a:r>
                      <a:endParaRPr sz="1200" dirty="0">
                        <a:latin typeface="Arial" panose="020B0604020202020204" pitchFamily="34" charset="0"/>
                        <a:ea typeface="Arial"/>
                        <a:cs typeface="Arial" panose="020B0604020202020204" pitchFamily="34" charset="0"/>
                        <a:sym typeface="Arial"/>
                      </a:endParaRPr>
                    </a:p>
                  </a:txBody>
                  <a:tcPr marL="8892" marR="8892" marT="8892" marB="8892"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lnSpc>
                          <a:spcPct val="115000"/>
                        </a:lnSpc>
                        <a:defRPr sz="1800"/>
                      </a:pPr>
                      <a:r>
                        <a:rPr lang="en-GB" sz="1200" b="1" i="0" u="none" strike="noStrike" cap="small"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Arial"/>
                        </a:rPr>
                        <a:t>DG Committee on the 9 Point Plan and SMMES and Co-ops Sector convened</a:t>
                      </a:r>
                      <a:endParaRPr sz="1200" b="1" i="0" u="none" strike="noStrike" cap="small"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Arial"/>
                      </a:endParaRPr>
                    </a:p>
                  </a:txBody>
                  <a:tcPr marL="8892" marR="8892" marT="8892" marB="8892"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a:txBody>
                    <a:bodyPr/>
                    <a:lstStyle/>
                    <a:p>
                      <a:pPr algn="l">
                        <a:lnSpc>
                          <a:spcPct val="110000"/>
                        </a:lnSpc>
                        <a:spcBef>
                          <a:spcPts val="400"/>
                        </a:spcBef>
                        <a:spcAft>
                          <a:spcPts val="40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2 DG Committees on the government support to the 9-Point Plan initiatives convened per annum to report on other departments’ non-financial and financial support to SMMEs and Cooperatives</a:t>
                      </a:r>
                    </a:p>
                  </a:txBody>
                  <a:tcPr marL="68580" marR="68580" marT="0" marB="0">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400"/>
                        </a:spcBef>
                        <a:spcAft>
                          <a:spcPts val="400"/>
                        </a:spcAft>
                      </a:pPr>
                      <a:r>
                        <a:rPr lang="en-ZA" sz="1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1 DG Committee on the government support to the 9-Point Plan initiatives convened per annum to report on other departments’ non-financial and financial support to SMMEs and Cooperatives</a:t>
                      </a:r>
                    </a:p>
                  </a:txBody>
                  <a:tcPr marL="68580" marR="68580" marT="0" marB="0">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533400" algn="l"/>
                        </a:tabLst>
                        <a:defRPr sz="1100" b="1">
                          <a:latin typeface="Arial Narrow"/>
                          <a:ea typeface="Arial Narrow"/>
                          <a:cs typeface="Arial Narrow"/>
                          <a:sym typeface="Arial Narrow"/>
                        </a:defRPr>
                      </a:pPr>
                      <a:r>
                        <a:rPr lang="en-ZA" sz="1200" b="1" i="0" u="none" strike="noStrike" cap="none" spc="0" baseline="0" dirty="0">
                          <a:ln>
                            <a:noFill/>
                          </a:ln>
                          <a:solidFill>
                            <a:srgbClr val="000000"/>
                          </a:solidFill>
                          <a:effectLst/>
                          <a:uFillTx/>
                          <a:latin typeface="Arial" panose="020B0604020202020204" pitchFamily="34" charset="0"/>
                          <a:ea typeface="Calibri" panose="020F0502020204030204" pitchFamily="34" charset="0"/>
                          <a:cs typeface="Arial Narrow"/>
                          <a:sym typeface="Calibri"/>
                        </a:rPr>
                        <a:t>Target Achieved:</a:t>
                      </a:r>
                    </a:p>
                    <a:p>
                      <a:pPr marL="0" marR="0" lvl="0" indent="0" algn="l" defTabSz="914400" rtl="0" eaLnBrk="1" fontAlgn="auto" latinLnBrk="0" hangingPunct="1">
                        <a:lnSpc>
                          <a:spcPct val="100000"/>
                        </a:lnSpc>
                        <a:spcBef>
                          <a:spcPts val="0"/>
                        </a:spcBef>
                        <a:spcAft>
                          <a:spcPts val="0"/>
                        </a:spcAft>
                        <a:buClrTx/>
                        <a:buSzTx/>
                        <a:buFontTx/>
                        <a:buNone/>
                        <a:tabLst>
                          <a:tab pos="533400" algn="l"/>
                        </a:tabLst>
                        <a:defRPr sz="1100" b="1">
                          <a:latin typeface="Arial Narrow"/>
                          <a:ea typeface="Arial Narrow"/>
                          <a:cs typeface="Arial Narrow"/>
                          <a:sym typeface="Arial Narrow"/>
                        </a:defRPr>
                      </a:pPr>
                      <a:endParaRPr lang="en-ZA" sz="1200" b="1" i="0" u="none" strike="noStrike" cap="none" spc="0" baseline="0" dirty="0">
                        <a:ln>
                          <a:noFill/>
                        </a:ln>
                        <a:solidFill>
                          <a:srgbClr val="000000"/>
                        </a:solidFill>
                        <a:effectLst/>
                        <a:uFillTx/>
                        <a:latin typeface="Arial" panose="020B0604020202020204" pitchFamily="34" charset="0"/>
                        <a:ea typeface="Calibri" panose="020F0502020204030204" pitchFamily="34" charset="0"/>
                        <a:cs typeface="Arial Narrow"/>
                        <a:sym typeface="Calibri"/>
                      </a:endParaRPr>
                    </a:p>
                    <a:p>
                      <a:pPr marL="0" marR="0" lvl="0" indent="0" algn="l" defTabSz="914400" rtl="0" eaLnBrk="1" fontAlgn="auto" latinLnBrk="0" hangingPunct="1">
                        <a:lnSpc>
                          <a:spcPct val="100000"/>
                        </a:lnSpc>
                        <a:spcBef>
                          <a:spcPts val="0"/>
                        </a:spcBef>
                        <a:spcAft>
                          <a:spcPts val="0"/>
                        </a:spcAft>
                        <a:buClrTx/>
                        <a:buSzTx/>
                        <a:buFontTx/>
                        <a:buNone/>
                        <a:tabLst>
                          <a:tab pos="533400" algn="l"/>
                        </a:tabLst>
                        <a:defRPr sz="1100" b="1">
                          <a:latin typeface="Arial Narrow"/>
                          <a:ea typeface="Arial Narrow"/>
                          <a:cs typeface="Arial Narrow"/>
                          <a:sym typeface="Arial Narrow"/>
                        </a:defRPr>
                      </a:pPr>
                      <a:r>
                        <a:rPr lang="en-ZA" sz="1200" b="0" i="0" u="none" strike="noStrike" cap="none" spc="0" baseline="0" dirty="0">
                          <a:ln>
                            <a:noFill/>
                          </a:ln>
                          <a:solidFill>
                            <a:srgbClr val="000000"/>
                          </a:solidFill>
                          <a:effectLst/>
                          <a:uFillTx/>
                          <a:latin typeface="Arial" panose="020B0604020202020204" pitchFamily="34" charset="0"/>
                          <a:ea typeface="Calibri" panose="020F0502020204030204" pitchFamily="34" charset="0"/>
                          <a:cs typeface="Arial Narrow"/>
                          <a:sym typeface="Calibri"/>
                        </a:rPr>
                        <a:t>1 DG Committee on the 9 Point Plan convened</a:t>
                      </a:r>
                      <a:endParaRPr sz="1200" b="0" i="0" u="none" strike="noStrike" cap="none" spc="0" baseline="0" dirty="0">
                        <a:ln>
                          <a:noFill/>
                        </a:ln>
                        <a:solidFill>
                          <a:srgbClr val="000000"/>
                        </a:solidFill>
                        <a:effectLst/>
                        <a:uFillTx/>
                        <a:latin typeface="Arial" panose="020B0604020202020204" pitchFamily="34" charset="0"/>
                        <a:ea typeface="Calibri" panose="020F0502020204030204" pitchFamily="34" charset="0"/>
                        <a:cs typeface="Arial Narrow"/>
                        <a:sym typeface="Calibri"/>
                      </a:endParaRPr>
                    </a:p>
                  </a:txBody>
                  <a:tcPr marL="8892" marR="8892" marT="8892" marB="8892" horzOverflow="overflow">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a:solidFill>
                        <a:srgbClr val="000000"/>
                      </a:solidFill>
                    </a:lnB>
                    <a:solidFill>
                      <a:srgbClr val="C2D69B"/>
                    </a:solidFill>
                  </a:tcPr>
                </a:tc>
                <a:tc>
                  <a:txBody>
                    <a:bodyPr/>
                    <a:lstStyle/>
                    <a:p>
                      <a:pPr algn="l">
                        <a:spcAft>
                          <a:spcPts val="1000"/>
                        </a:spcAft>
                      </a:pPr>
                      <a:r>
                        <a:rPr lang="en-ZA" sz="1200" dirty="0">
                          <a:solidFill>
                            <a:srgbClr val="000000"/>
                          </a:solidFill>
                          <a:effectLst/>
                          <a:latin typeface="Arial" panose="020B0604020202020204" pitchFamily="34" charset="0"/>
                          <a:ea typeface="Calibri" panose="020F0502020204030204" pitchFamily="34" charset="0"/>
                        </a:rPr>
                        <a:t>Four (4) DG Committee meetings on the 9 Point Plan convened</a:t>
                      </a:r>
                      <a:endParaRPr lang="en-ZA" sz="1800" dirty="0">
                        <a:effectLst/>
                        <a:latin typeface="Times New Roman" panose="02020603050405020304" pitchFamily="18" charset="0"/>
                        <a:ea typeface="Arial Unicode MS" panose="020B0604020202020204" pitchFamily="34" charset="-128"/>
                      </a:endParaRPr>
                    </a:p>
                  </a:txBody>
                  <a:tcPr marL="8892" marR="8892" marT="8892" marB="8892"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lnSpc>
                          <a:spcPct val="115000"/>
                        </a:lnSpc>
                        <a:tabLst>
                          <a:tab pos="533400" algn="l"/>
                        </a:tabLst>
                        <a:defRPr sz="1800"/>
                      </a:pPr>
                      <a:r>
                        <a:rPr lang="en-ZA" sz="1200" dirty="0">
                          <a:latin typeface="Arial" panose="020B0604020202020204" pitchFamily="34" charset="0"/>
                          <a:ea typeface="Arial"/>
                          <a:cs typeface="Arial" panose="020B0604020202020204" pitchFamily="34" charset="0"/>
                          <a:sym typeface="Arial"/>
                        </a:rPr>
                        <a:t>N/A</a:t>
                      </a:r>
                      <a:endParaRPr sz="1200" dirty="0">
                        <a:latin typeface="Arial" panose="020B0604020202020204" pitchFamily="34" charset="0"/>
                        <a:ea typeface="Arial"/>
                        <a:cs typeface="Arial" panose="020B0604020202020204" pitchFamily="34" charset="0"/>
                        <a:sym typeface="Arial"/>
                      </a:endParaRPr>
                    </a:p>
                  </a:txBody>
                  <a:tcPr marL="8892" marR="8892" marT="8892" marB="8892"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extLst>
                  <a:ext uri="{0D108BD9-81ED-4DB2-BD59-A6C34878D82A}">
                    <a16:rowId xmlns:a16="http://schemas.microsoft.com/office/drawing/2014/main" xmlns="" val="10001"/>
                  </a:ext>
                </a:extLst>
              </a:tr>
              <a:tr h="2137046">
                <a:tc>
                  <a:txBody>
                    <a:bodyPr/>
                    <a:lstStyle/>
                    <a:p>
                      <a:pPr algn="l">
                        <a:lnSpc>
                          <a:spcPct val="150000"/>
                        </a:lnSpc>
                        <a:defRPr sz="1800"/>
                      </a:pPr>
                      <a:r>
                        <a:rPr sz="1200" dirty="0">
                          <a:latin typeface="Arial" panose="020B0604020202020204" pitchFamily="34" charset="0"/>
                          <a:ea typeface="Arial"/>
                          <a:cs typeface="Arial" panose="020B0604020202020204" pitchFamily="34" charset="0"/>
                          <a:sym typeface="Arial"/>
                        </a:rPr>
                        <a:t>3</a:t>
                      </a:r>
                      <a:r>
                        <a:rPr lang="en-ZA" sz="1200" dirty="0">
                          <a:latin typeface="Arial" panose="020B0604020202020204" pitchFamily="34" charset="0"/>
                          <a:ea typeface="Arial"/>
                          <a:cs typeface="Arial" panose="020B0604020202020204" pitchFamily="34" charset="0"/>
                          <a:sym typeface="Arial"/>
                        </a:rPr>
                        <a:t>0</a:t>
                      </a:r>
                      <a:endParaRPr sz="1200" dirty="0">
                        <a:latin typeface="Arial" panose="020B0604020202020204" pitchFamily="34" charset="0"/>
                        <a:ea typeface="Arial"/>
                        <a:cs typeface="Arial" panose="020B0604020202020204" pitchFamily="34" charset="0"/>
                        <a:sym typeface="Arial"/>
                      </a:endParaRPr>
                    </a:p>
                  </a:txBody>
                  <a:tcPr marL="8892" marR="8892" marT="8892" marB="8892"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lnSpc>
                          <a:spcPct val="115000"/>
                        </a:lnSpc>
                        <a:defRPr b="1" cap="small">
                          <a:latin typeface="Arial"/>
                          <a:ea typeface="Arial"/>
                          <a:cs typeface="Arial"/>
                          <a:sym typeface="Arial"/>
                        </a:defRPr>
                      </a:pPr>
                      <a:r>
                        <a:rPr lang="en-GB" sz="1200" b="1" i="0" u="none" strike="noStrike" cap="small"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Number of Sector Stakeholder Forums convened</a:t>
                      </a:r>
                      <a:endParaRPr sz="1200" b="1" i="0" u="none" strike="noStrike" cap="small"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endParaRPr>
                    </a:p>
                  </a:txBody>
                  <a:tcPr marL="8892" marR="8892" marT="8892" marB="8892"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a:txBody>
                    <a:bodyPr/>
                    <a:lstStyle/>
                    <a:p>
                      <a:pPr algn="l">
                        <a:lnSpc>
                          <a:spcPct val="110000"/>
                        </a:lnSpc>
                        <a:spcBef>
                          <a:spcPts val="400"/>
                        </a:spcBef>
                        <a:spcAft>
                          <a:spcPts val="40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4 Stakeholder Forums conducted per annum.</a:t>
                      </a:r>
                    </a:p>
                  </a:txBody>
                  <a:tcPr marL="68580" marR="68580" marT="0" marB="0">
                    <a:lnL w="12700">
                      <a:solidFill>
                        <a:srgbClr val="000000"/>
                      </a:solidFill>
                    </a:lnL>
                    <a:lnR w="12700">
                      <a:solidFill>
                        <a:srgbClr val="000000"/>
                      </a:solidFill>
                    </a:lnR>
                    <a:lnT w="12700" cap="flat" cmpd="sng" algn="ctr">
                      <a:solidFill>
                        <a:srgbClr val="000000"/>
                      </a:solidFill>
                      <a:prstDash val="solid"/>
                      <a:round/>
                      <a:headEnd type="none" w="med" len="med"/>
                      <a:tailEnd type="none" w="med" len="med"/>
                    </a:lnT>
                    <a:lnB w="12700">
                      <a:solidFill>
                        <a:srgbClr val="000000"/>
                      </a:solidFill>
                    </a:lnB>
                    <a:noFill/>
                  </a:tcPr>
                </a:tc>
                <a:tc>
                  <a:txBody>
                    <a:bodyPr/>
                    <a:lstStyle/>
                    <a:p>
                      <a:pPr algn="l">
                        <a:lnSpc>
                          <a:spcPct val="110000"/>
                        </a:lnSpc>
                        <a:spcBef>
                          <a:spcPts val="400"/>
                        </a:spcBef>
                        <a:spcAft>
                          <a:spcPts val="400"/>
                        </a:spcAft>
                      </a:pPr>
                      <a:r>
                        <a:rPr lang="en-ZA" sz="1200" dirty="0">
                          <a:effectLst/>
                          <a:latin typeface="Arial" panose="020B0604020202020204" pitchFamily="34" charset="0"/>
                          <a:ea typeface="Calibri" panose="020F0502020204030204" pitchFamily="34" charset="0"/>
                        </a:rPr>
                        <a:t>1 Sector Stakeholder Forum convened</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a:solidFill>
                        <a:srgbClr val="000000"/>
                      </a:solidFill>
                    </a:lnL>
                    <a:lnR w="12700">
                      <a:solidFill>
                        <a:srgbClr val="000000"/>
                      </a:solidFill>
                    </a:lnR>
                    <a:lnT w="12700" cap="flat" cmpd="sng" algn="ctr">
                      <a:solidFill>
                        <a:srgbClr val="000000"/>
                      </a:solidFill>
                      <a:prstDash val="solid"/>
                      <a:round/>
                      <a:headEnd type="none" w="med" len="med"/>
                      <a:tailEnd type="none" w="med" len="med"/>
                    </a:lnT>
                    <a:lnB w="12700">
                      <a:solidFill>
                        <a:srgbClr val="000000"/>
                      </a:solidFill>
                    </a:lnB>
                    <a:no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sz="1800"/>
                      </a:pPr>
                      <a:r>
                        <a:rPr lang="en-ZA" sz="1200" b="1" i="0" u="none" strike="noStrike" cap="none" spc="0" baseline="0" dirty="0">
                          <a:ln>
                            <a:noFill/>
                          </a:ln>
                          <a:solidFill>
                            <a:srgbClr val="000000"/>
                          </a:solidFill>
                          <a:effectLst/>
                          <a:uFillTx/>
                          <a:latin typeface="Arial" panose="020B0604020202020204" pitchFamily="34" charset="0"/>
                          <a:ea typeface="Calibri" panose="020F0502020204030204" pitchFamily="34" charset="0"/>
                          <a:cs typeface="Arial Narrow"/>
                          <a:sym typeface="Calibri"/>
                        </a:rPr>
                        <a:t>Target Achieved:</a:t>
                      </a:r>
                    </a:p>
                    <a:p>
                      <a:pPr marL="0" marR="0" lvl="0" indent="0" algn="l" defTabSz="914400" rtl="0" eaLnBrk="1" fontAlgn="auto" latinLnBrk="0" hangingPunct="1">
                        <a:lnSpc>
                          <a:spcPct val="115000"/>
                        </a:lnSpc>
                        <a:spcBef>
                          <a:spcPts val="0"/>
                        </a:spcBef>
                        <a:spcAft>
                          <a:spcPts val="0"/>
                        </a:spcAft>
                        <a:buClrTx/>
                        <a:buSzTx/>
                        <a:buFontTx/>
                        <a:buNone/>
                        <a:tabLst/>
                        <a:defRPr sz="1800"/>
                      </a:pPr>
                      <a:endParaRPr lang="en-ZA" sz="1200" b="1" i="0" u="none" strike="noStrike" cap="none" spc="0" baseline="0" dirty="0">
                        <a:ln>
                          <a:noFill/>
                        </a:ln>
                        <a:solidFill>
                          <a:srgbClr val="000000"/>
                        </a:solidFill>
                        <a:effectLst/>
                        <a:uFillTx/>
                        <a:latin typeface="Arial" panose="020B0604020202020204" pitchFamily="34" charset="0"/>
                        <a:ea typeface="Calibri" panose="020F0502020204030204" pitchFamily="34" charset="0"/>
                        <a:cs typeface="Arial Narrow"/>
                        <a:sym typeface="Calibri"/>
                      </a:endParaRPr>
                    </a:p>
                    <a:p>
                      <a:pPr marL="0" marR="0" lvl="0" indent="0" algn="l" defTabSz="914400" rtl="0" eaLnBrk="1" fontAlgn="auto" latinLnBrk="0" hangingPunct="1">
                        <a:lnSpc>
                          <a:spcPct val="115000"/>
                        </a:lnSpc>
                        <a:spcBef>
                          <a:spcPts val="0"/>
                        </a:spcBef>
                        <a:spcAft>
                          <a:spcPts val="0"/>
                        </a:spcAft>
                        <a:buClrTx/>
                        <a:buSzTx/>
                        <a:buFontTx/>
                        <a:buNone/>
                        <a:tabLst/>
                        <a:defRPr sz="1800"/>
                      </a:pPr>
                      <a:r>
                        <a:rPr lang="en-ZA" sz="1200" b="0" i="0" u="none" strike="noStrike" cap="none" spc="0" baseline="0" dirty="0">
                          <a:ln>
                            <a:noFill/>
                          </a:ln>
                          <a:solidFill>
                            <a:srgbClr val="000000"/>
                          </a:solidFill>
                          <a:effectLst/>
                          <a:uFillTx/>
                          <a:latin typeface="Arial" panose="020B0604020202020204" pitchFamily="34" charset="0"/>
                          <a:cs typeface="Arial" panose="020B0604020202020204" pitchFamily="34" charset="0"/>
                          <a:sym typeface="Calibri"/>
                        </a:rPr>
                        <a:t>1 Sector Stakeholder Forum convened: </a:t>
                      </a:r>
                      <a:r>
                        <a:rPr kumimoji="0" lang="en-GB" sz="12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sym typeface="Calibri"/>
                        </a:rPr>
                        <a:t>Minister’s inter-</a:t>
                      </a:r>
                      <a:r>
                        <a:rPr kumimoji="0" lang="en-GB" sz="12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mn-cs"/>
                          <a:sym typeface="Calibri"/>
                        </a:rPr>
                        <a:t>sectoral</a:t>
                      </a:r>
                      <a:r>
                        <a:rPr kumimoji="0" lang="en-GB" sz="12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sym typeface="Calibri"/>
                        </a:rPr>
                        <a:t> stakeholder engagements with business- 2 March 2018</a:t>
                      </a:r>
                      <a:endParaRPr kumimoji="0" lang="en-GB" sz="1200" b="0" i="0" u="none" strike="noStrike" kern="0" cap="none" spc="0"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0" marR="0" lvl="0" indent="0" algn="l" defTabSz="914400" rtl="0" eaLnBrk="1" fontAlgn="auto" latinLnBrk="0" hangingPunct="1">
                        <a:lnSpc>
                          <a:spcPct val="115000"/>
                        </a:lnSpc>
                        <a:spcBef>
                          <a:spcPts val="0"/>
                        </a:spcBef>
                        <a:spcAft>
                          <a:spcPts val="0"/>
                        </a:spcAft>
                        <a:buClrTx/>
                        <a:buSzTx/>
                        <a:buFontTx/>
                        <a:buNone/>
                        <a:tabLst/>
                        <a:defRPr sz="1800"/>
                      </a:pPr>
                      <a:endParaRPr sz="1200" b="0" dirty="0">
                        <a:latin typeface="Arial" panose="020B0604020202020204" pitchFamily="34" charset="0"/>
                        <a:cs typeface="Arial" panose="020B0604020202020204" pitchFamily="34" charset="0"/>
                      </a:endParaRPr>
                    </a:p>
                  </a:txBody>
                  <a:tcPr marL="8892" marR="8892" marT="8892" marB="8892" horzOverflow="overflow">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a:solidFill>
                        <a:srgbClr val="000000"/>
                      </a:solidFill>
                    </a:lnB>
                    <a:solidFill>
                      <a:srgbClr val="C2D69B"/>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sz="1800"/>
                      </a:pPr>
                      <a:r>
                        <a:rPr kumimoji="0" lang="en-GB" sz="12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sym typeface="Calibri"/>
                        </a:rPr>
                        <a:t>Four (4) stakeholder Forums convened to-date.</a:t>
                      </a:r>
                      <a:endParaRPr kumimoji="0" lang="en-GB" sz="1200" b="0" i="0" u="none" strike="noStrike" kern="0" cap="none" spc="0"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0" marR="0" indent="0" algn="l" defTabSz="914400" rtl="0" eaLnBrk="1" fontAlgn="auto" latinLnBrk="0" hangingPunct="1">
                        <a:lnSpc>
                          <a:spcPct val="115000"/>
                        </a:lnSpc>
                        <a:spcBef>
                          <a:spcPts val="0"/>
                        </a:spcBef>
                        <a:spcAft>
                          <a:spcPts val="0"/>
                        </a:spcAft>
                        <a:buClrTx/>
                        <a:buSzTx/>
                        <a:buFontTx/>
                        <a:buNone/>
                        <a:tabLst/>
                        <a:defRPr sz="1800"/>
                      </a:pPr>
                      <a:endParaRPr sz="1200" dirty="0">
                        <a:latin typeface="Arial" panose="020B0604020202020204" pitchFamily="34" charset="0"/>
                        <a:ea typeface="Arial"/>
                        <a:cs typeface="Arial" panose="020B0604020202020204" pitchFamily="34" charset="0"/>
                        <a:sym typeface="Arial"/>
                      </a:endParaRPr>
                    </a:p>
                  </a:txBody>
                  <a:tcPr marL="8892" marR="8892" marT="8892" marB="8892"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lnSpc>
                          <a:spcPct val="115000"/>
                        </a:lnSpc>
                        <a:defRPr sz="1800"/>
                      </a:pPr>
                      <a:r>
                        <a:rPr lang="en-ZA" sz="1200" dirty="0">
                          <a:latin typeface="Arial" panose="020B0604020202020204" pitchFamily="34" charset="0"/>
                          <a:ea typeface="Arial"/>
                          <a:cs typeface="Arial" panose="020B0604020202020204" pitchFamily="34" charset="0"/>
                          <a:sym typeface="Arial"/>
                        </a:rPr>
                        <a:t>N/A </a:t>
                      </a:r>
                      <a:endParaRPr sz="1200" dirty="0">
                        <a:latin typeface="Arial" panose="020B0604020202020204" pitchFamily="34" charset="0"/>
                        <a:ea typeface="Arial"/>
                        <a:cs typeface="Arial" panose="020B0604020202020204" pitchFamily="34" charset="0"/>
                        <a:sym typeface="Arial"/>
                      </a:endParaRPr>
                    </a:p>
                  </a:txBody>
                  <a:tcPr marL="8892" marR="8892" marT="8892" marB="8892"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extLst>
                  <a:ext uri="{0D108BD9-81ED-4DB2-BD59-A6C34878D82A}">
                    <a16:rowId xmlns:a16="http://schemas.microsoft.com/office/drawing/2014/main" xmlns="" val="10002"/>
                  </a:ext>
                </a:extLst>
              </a:tr>
            </a:tbl>
          </a:graphicData>
        </a:graphic>
      </p:graphicFrame>
      <p:sp>
        <p:nvSpPr>
          <p:cNvPr id="6" name="Right Triangle 5"/>
          <p:cNvSpPr/>
          <p:nvPr/>
        </p:nvSpPr>
        <p:spPr>
          <a:xfrm flipH="1">
            <a:off x="8458200" y="5867400"/>
            <a:ext cx="685800" cy="99060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3737528673"/>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3" name="Picture 4" descr="Picture 4"/>
          <p:cNvPicPr>
            <a:picLocks noChangeAspect="1"/>
          </p:cNvPicPr>
          <p:nvPr/>
        </p:nvPicPr>
        <p:blipFill>
          <a:blip r:embed="rId2" cstate="print">
            <a:extLst/>
          </a:blip>
          <a:srcRect t="24292" b="22405"/>
          <a:stretch>
            <a:fillRect/>
          </a:stretch>
        </p:blipFill>
        <p:spPr>
          <a:xfrm>
            <a:off x="0" y="6210300"/>
            <a:ext cx="1752600" cy="625930"/>
          </a:xfrm>
          <a:prstGeom prst="rect">
            <a:avLst/>
          </a:prstGeom>
          <a:ln w="12700">
            <a:miter lim="400000"/>
          </a:ln>
        </p:spPr>
      </p:pic>
      <p:sp>
        <p:nvSpPr>
          <p:cNvPr id="794" name="Slide Number Placeholder 1"/>
          <p:cNvSpPr>
            <a:spLocks noGrp="1"/>
          </p:cNvSpPr>
          <p:nvPr>
            <p:ph type="sldNum" sz="quarter" idx="2"/>
          </p:nvPr>
        </p:nvSpPr>
        <p:spPr>
          <a:xfrm>
            <a:off x="8307393" y="6499550"/>
            <a:ext cx="291104" cy="307777"/>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sz="1400" b="1">
                <a:latin typeface="Arial" panose="020B0604020202020204" pitchFamily="34" charset="0"/>
                <a:cs typeface="Arial" panose="020B0604020202020204" pitchFamily="34" charset="0"/>
              </a:rPr>
              <a:pPr/>
              <a:t>53</a:t>
            </a:fld>
            <a:endParaRPr sz="1400" b="1">
              <a:latin typeface="Arial" panose="020B0604020202020204" pitchFamily="34" charset="0"/>
              <a:cs typeface="Arial" panose="020B0604020202020204" pitchFamily="34" charset="0"/>
            </a:endParaRPr>
          </a:p>
        </p:txBody>
      </p:sp>
      <p:sp>
        <p:nvSpPr>
          <p:cNvPr id="795" name="Title 1"/>
          <p:cNvSpPr>
            <a:spLocks noGrp="1"/>
          </p:cNvSpPr>
          <p:nvPr>
            <p:ph type="title"/>
          </p:nvPr>
        </p:nvSpPr>
        <p:spPr>
          <a:xfrm>
            <a:off x="76200" y="0"/>
            <a:ext cx="8991600" cy="774700"/>
          </a:xfrm>
          <a:prstGeom prst="rect">
            <a:avLst/>
          </a:prstGeom>
          <a:solidFill>
            <a:srgbClr val="C3D69B"/>
          </a:solidFill>
          <a:effectLst>
            <a:outerShdw blurRad="50800" dist="50800" dir="5400000" rotWithShape="0">
              <a:schemeClr val="accent6"/>
            </a:outerShdw>
          </a:effectLst>
        </p:spPr>
        <p:txBody>
          <a:bodyPr/>
          <a:lstStyle>
            <a:lvl1pPr algn="r">
              <a:defRPr sz="3600" cap="small">
                <a:latin typeface="Arial"/>
                <a:ea typeface="Arial"/>
                <a:cs typeface="Arial"/>
                <a:sym typeface="Arial"/>
              </a:defRPr>
            </a:lvl1pPr>
          </a:lstStyle>
          <a:p>
            <a:r>
              <a:rPr lang="en-ZA" dirty="0"/>
              <a:t>Performance Against APP 2017/18</a:t>
            </a:r>
          </a:p>
        </p:txBody>
      </p:sp>
      <p:graphicFrame>
        <p:nvGraphicFramePr>
          <p:cNvPr id="796" name="Content Placeholder 3"/>
          <p:cNvGraphicFramePr/>
          <p:nvPr>
            <p:extLst>
              <p:ext uri="{D42A27DB-BD31-4B8C-83A1-F6EECF244321}">
                <p14:modId xmlns:p14="http://schemas.microsoft.com/office/powerpoint/2010/main" xmlns="" val="1266760670"/>
              </p:ext>
            </p:extLst>
          </p:nvPr>
        </p:nvGraphicFramePr>
        <p:xfrm>
          <a:off x="76200" y="907835"/>
          <a:ext cx="8991599" cy="5632745"/>
        </p:xfrm>
        <a:graphic>
          <a:graphicData uri="http://schemas.openxmlformats.org/drawingml/2006/table">
            <a:tbl>
              <a:tblPr firstRow="1"/>
              <a:tblGrid>
                <a:gridCol w="306865">
                  <a:extLst>
                    <a:ext uri="{9D8B030D-6E8A-4147-A177-3AD203B41FA5}">
                      <a16:colId xmlns:a16="http://schemas.microsoft.com/office/drawing/2014/main" xmlns="" val="20000"/>
                    </a:ext>
                  </a:extLst>
                </a:gridCol>
                <a:gridCol w="1897788">
                  <a:extLst>
                    <a:ext uri="{9D8B030D-6E8A-4147-A177-3AD203B41FA5}">
                      <a16:colId xmlns:a16="http://schemas.microsoft.com/office/drawing/2014/main" xmlns="" val="20001"/>
                    </a:ext>
                  </a:extLst>
                </a:gridCol>
                <a:gridCol w="1413334">
                  <a:extLst>
                    <a:ext uri="{9D8B030D-6E8A-4147-A177-3AD203B41FA5}">
                      <a16:colId xmlns:a16="http://schemas.microsoft.com/office/drawing/2014/main" xmlns="" val="20002"/>
                    </a:ext>
                  </a:extLst>
                </a:gridCol>
                <a:gridCol w="1148333">
                  <a:extLst>
                    <a:ext uri="{9D8B030D-6E8A-4147-A177-3AD203B41FA5}">
                      <a16:colId xmlns:a16="http://schemas.microsoft.com/office/drawing/2014/main" xmlns="" val="20003"/>
                    </a:ext>
                  </a:extLst>
                </a:gridCol>
                <a:gridCol w="1610993">
                  <a:extLst>
                    <a:ext uri="{9D8B030D-6E8A-4147-A177-3AD203B41FA5}">
                      <a16:colId xmlns:a16="http://schemas.microsoft.com/office/drawing/2014/main" xmlns="" val="20004"/>
                    </a:ext>
                  </a:extLst>
                </a:gridCol>
                <a:gridCol w="1692620">
                  <a:extLst>
                    <a:ext uri="{9D8B030D-6E8A-4147-A177-3AD203B41FA5}">
                      <a16:colId xmlns:a16="http://schemas.microsoft.com/office/drawing/2014/main" xmlns="" val="20005"/>
                    </a:ext>
                  </a:extLst>
                </a:gridCol>
                <a:gridCol w="921666">
                  <a:extLst>
                    <a:ext uri="{9D8B030D-6E8A-4147-A177-3AD203B41FA5}">
                      <a16:colId xmlns:a16="http://schemas.microsoft.com/office/drawing/2014/main" xmlns="" val="20006"/>
                    </a:ext>
                  </a:extLst>
                </a:gridCol>
              </a:tblGrid>
              <a:tr h="692755">
                <a:tc gridSpan="2">
                  <a:txBody>
                    <a:bodyPr/>
                    <a:lstStyle/>
                    <a:p>
                      <a:pPr algn="ctr">
                        <a:lnSpc>
                          <a:spcPct val="150000"/>
                        </a:lnSpc>
                        <a:tabLst>
                          <a:tab pos="533400" algn="l"/>
                        </a:tabLst>
                        <a:defRPr sz="1000">
                          <a:solidFill>
                            <a:srgbClr val="000000"/>
                          </a:solidFill>
                          <a:latin typeface="Arial"/>
                          <a:ea typeface="Arial"/>
                          <a:cs typeface="Arial"/>
                          <a:sym typeface="Arial"/>
                        </a:defRPr>
                      </a:pPr>
                      <a:r>
                        <a:rPr sz="1000" b="1" dirty="0"/>
                        <a:t>PERFORMANCE</a:t>
                      </a:r>
                    </a:p>
                    <a:p>
                      <a:pPr algn="ctr">
                        <a:lnSpc>
                          <a:spcPct val="150000"/>
                        </a:lnSpc>
                        <a:tabLst>
                          <a:tab pos="533400" algn="l"/>
                        </a:tabLst>
                        <a:defRPr sz="1000">
                          <a:solidFill>
                            <a:srgbClr val="000000"/>
                          </a:solidFill>
                          <a:latin typeface="Arial"/>
                          <a:ea typeface="Arial"/>
                          <a:cs typeface="Arial"/>
                          <a:sym typeface="Arial"/>
                        </a:defRPr>
                      </a:pPr>
                      <a:r>
                        <a:rPr sz="1000" b="1" dirty="0"/>
                        <a:t>INDICATORS / ACTIVITY</a:t>
                      </a:r>
                    </a:p>
                  </a:txBody>
                  <a:tcPr marL="8620" marR="8620" marT="8620" marB="862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hMerge="1">
                  <a:txBody>
                    <a:bodyPr/>
                    <a:lstStyle/>
                    <a:p>
                      <a:endParaRPr lang="en-US"/>
                    </a:p>
                  </a:txBody>
                  <a:tcPr/>
                </a:tc>
                <a:tc>
                  <a:txBody>
                    <a:bodyPr/>
                    <a:lstStyle/>
                    <a:p>
                      <a:pPr algn="ctr">
                        <a:lnSpc>
                          <a:spcPct val="150000"/>
                        </a:lnSpc>
                        <a:tabLst>
                          <a:tab pos="533400" algn="l"/>
                        </a:tabLst>
                        <a:defRPr sz="1800" b="0">
                          <a:solidFill>
                            <a:srgbClr val="000000"/>
                          </a:solidFill>
                        </a:defRPr>
                      </a:pPr>
                      <a:r>
                        <a:rPr sz="1000" b="1" dirty="0">
                          <a:latin typeface="Arial"/>
                          <a:ea typeface="Arial"/>
                          <a:cs typeface="Arial"/>
                          <a:sym typeface="Arial"/>
                        </a:rPr>
                        <a:t>ANNUAL TARGETS</a:t>
                      </a:r>
                    </a:p>
                  </a:txBody>
                  <a:tcPr marL="8620" marR="8620" marT="8620" marB="8620"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50000"/>
                        </a:lnSpc>
                        <a:tabLst>
                          <a:tab pos="533400" algn="l"/>
                        </a:tabLst>
                        <a:defRPr sz="1000">
                          <a:solidFill>
                            <a:srgbClr val="000000"/>
                          </a:solidFill>
                          <a:latin typeface="Arial"/>
                          <a:ea typeface="Arial"/>
                          <a:cs typeface="Arial"/>
                          <a:sym typeface="Arial"/>
                        </a:defRPr>
                      </a:pPr>
                      <a:r>
                        <a:rPr sz="1000" b="1" dirty="0"/>
                        <a:t>QUARTERLY</a:t>
                      </a:r>
                    </a:p>
                    <a:p>
                      <a:pPr algn="ctr">
                        <a:lnSpc>
                          <a:spcPct val="150000"/>
                        </a:lnSpc>
                        <a:tabLst>
                          <a:tab pos="533400" algn="l"/>
                        </a:tabLst>
                        <a:defRPr sz="1000">
                          <a:solidFill>
                            <a:srgbClr val="000000"/>
                          </a:solidFill>
                          <a:latin typeface="Arial"/>
                          <a:ea typeface="Arial"/>
                          <a:cs typeface="Arial"/>
                          <a:sym typeface="Arial"/>
                        </a:defRPr>
                      </a:pPr>
                      <a:r>
                        <a:rPr sz="1000" b="1" dirty="0"/>
                        <a:t>MILESTONES</a:t>
                      </a:r>
                    </a:p>
                  </a:txBody>
                  <a:tcPr marL="8620" marR="8620" marT="8620" marB="8620"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50000"/>
                        </a:lnSpc>
                        <a:tabLst>
                          <a:tab pos="533400" algn="l"/>
                        </a:tabLst>
                        <a:defRPr sz="1800" b="0">
                          <a:solidFill>
                            <a:srgbClr val="000000"/>
                          </a:solidFill>
                        </a:defRPr>
                      </a:pPr>
                      <a:r>
                        <a:rPr lang="en-GB" sz="1000" b="1" dirty="0">
                          <a:latin typeface="Arial"/>
                          <a:ea typeface="Arial"/>
                          <a:cs typeface="Arial"/>
                          <a:sym typeface="Arial"/>
                        </a:rPr>
                        <a:t>ACTUAL</a:t>
                      </a:r>
                      <a:r>
                        <a:rPr lang="en-GB" sz="1000" b="1" baseline="0" dirty="0">
                          <a:latin typeface="Arial"/>
                          <a:ea typeface="Arial"/>
                          <a:cs typeface="Arial"/>
                          <a:sym typeface="Arial"/>
                        </a:rPr>
                        <a:t> </a:t>
                      </a:r>
                      <a:r>
                        <a:rPr sz="1000" b="1" dirty="0">
                          <a:latin typeface="Arial"/>
                          <a:ea typeface="Arial"/>
                          <a:cs typeface="Arial"/>
                          <a:sym typeface="Arial"/>
                        </a:rPr>
                        <a:t>QUARTERLY </a:t>
                      </a:r>
                      <a:r>
                        <a:rPr lang="en-GB" sz="1000" b="1" dirty="0">
                          <a:latin typeface="Arial"/>
                          <a:ea typeface="Arial"/>
                          <a:cs typeface="Arial"/>
                          <a:sym typeface="Arial"/>
                        </a:rPr>
                        <a:t>ACHIEVEMENT</a:t>
                      </a:r>
                      <a:endParaRPr sz="1000" b="1" dirty="0">
                        <a:latin typeface="Arial"/>
                        <a:ea typeface="Arial"/>
                        <a:cs typeface="Arial"/>
                        <a:sym typeface="Arial"/>
                      </a:endParaRPr>
                    </a:p>
                  </a:txBody>
                  <a:tcPr marL="8620" marR="8620" marT="8620" marB="862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a:txBody>
                    <a:bodyPr/>
                    <a:lstStyle/>
                    <a:p>
                      <a:pPr algn="ctr">
                        <a:lnSpc>
                          <a:spcPct val="110000"/>
                        </a:lnSpc>
                        <a:spcBef>
                          <a:spcPts val="1000"/>
                        </a:spcBef>
                        <a:tabLst>
                          <a:tab pos="533400" algn="l"/>
                        </a:tabLst>
                        <a:defRPr sz="1000">
                          <a:solidFill>
                            <a:srgbClr val="000000"/>
                          </a:solidFill>
                          <a:latin typeface="Arial"/>
                          <a:ea typeface="Arial"/>
                          <a:cs typeface="Arial"/>
                          <a:sym typeface="Arial"/>
                        </a:defRPr>
                      </a:pPr>
                      <a:r>
                        <a:rPr sz="1000" b="1" dirty="0"/>
                        <a:t>YEAR-TO-DATE</a:t>
                      </a:r>
                    </a:p>
                    <a:p>
                      <a:pPr algn="ctr">
                        <a:lnSpc>
                          <a:spcPct val="150000"/>
                        </a:lnSpc>
                        <a:tabLst>
                          <a:tab pos="533400" algn="l"/>
                        </a:tabLst>
                        <a:defRPr sz="1000">
                          <a:solidFill>
                            <a:srgbClr val="000000"/>
                          </a:solidFill>
                          <a:latin typeface="Arial"/>
                          <a:ea typeface="Arial"/>
                          <a:cs typeface="Arial"/>
                          <a:sym typeface="Arial"/>
                        </a:defRPr>
                      </a:pPr>
                      <a:r>
                        <a:rPr sz="1000" b="1" dirty="0"/>
                        <a:t>ACHIEVEMENT</a:t>
                      </a:r>
                    </a:p>
                  </a:txBody>
                  <a:tcPr marL="8620" marR="8620" marT="8620" marB="862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a:txBody>
                    <a:bodyPr/>
                    <a:lstStyle/>
                    <a:p>
                      <a:pPr algn="ctr">
                        <a:lnSpc>
                          <a:spcPct val="150000"/>
                        </a:lnSpc>
                        <a:tabLst>
                          <a:tab pos="533400" algn="l"/>
                        </a:tabLst>
                        <a:defRPr sz="1000">
                          <a:solidFill>
                            <a:srgbClr val="000000"/>
                          </a:solidFill>
                          <a:latin typeface="Arial"/>
                          <a:ea typeface="Arial"/>
                          <a:cs typeface="Arial"/>
                          <a:sym typeface="Arial"/>
                        </a:defRPr>
                      </a:pPr>
                      <a:r>
                        <a:rPr sz="1000" b="1" dirty="0"/>
                        <a:t>REASONS</a:t>
                      </a:r>
                      <a:r>
                        <a:rPr lang="en-GB" sz="1000" b="1" dirty="0"/>
                        <a:t> </a:t>
                      </a:r>
                      <a:r>
                        <a:rPr sz="1000" b="1" dirty="0"/>
                        <a:t>FOR</a:t>
                      </a:r>
                    </a:p>
                    <a:p>
                      <a:pPr algn="ctr">
                        <a:lnSpc>
                          <a:spcPct val="150000"/>
                        </a:lnSpc>
                        <a:tabLst>
                          <a:tab pos="533400" algn="l"/>
                        </a:tabLst>
                        <a:defRPr sz="1000">
                          <a:solidFill>
                            <a:srgbClr val="000000"/>
                          </a:solidFill>
                          <a:latin typeface="Arial"/>
                          <a:ea typeface="Arial"/>
                          <a:cs typeface="Arial"/>
                          <a:sym typeface="Arial"/>
                        </a:defRPr>
                      </a:pPr>
                      <a:r>
                        <a:rPr sz="1000" b="1" dirty="0"/>
                        <a:t>VARIANCE</a:t>
                      </a:r>
                    </a:p>
                  </a:txBody>
                  <a:tcPr marL="8620" marR="8620" marT="8620" marB="8620"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solidFill>
                      <a:schemeClr val="accent3"/>
                    </a:solidFill>
                  </a:tcPr>
                </a:tc>
                <a:extLst>
                  <a:ext uri="{0D108BD9-81ED-4DB2-BD59-A6C34878D82A}">
                    <a16:rowId xmlns:a16="http://schemas.microsoft.com/office/drawing/2014/main" xmlns="" val="10000"/>
                  </a:ext>
                </a:extLst>
              </a:tr>
              <a:tr h="1188153">
                <a:tc>
                  <a:txBody>
                    <a:bodyPr/>
                    <a:lstStyle/>
                    <a:p>
                      <a:pPr algn="l">
                        <a:lnSpc>
                          <a:spcPct val="150000"/>
                        </a:lnSpc>
                        <a:defRPr sz="1800"/>
                      </a:pPr>
                      <a:r>
                        <a:rPr sz="1200" dirty="0">
                          <a:latin typeface="Arial" panose="020B0604020202020204" pitchFamily="34" charset="0"/>
                          <a:ea typeface="Arial"/>
                          <a:cs typeface="Arial" panose="020B0604020202020204" pitchFamily="34" charset="0"/>
                          <a:sym typeface="Arial"/>
                        </a:rPr>
                        <a:t>3</a:t>
                      </a:r>
                      <a:r>
                        <a:rPr lang="en-ZA" sz="1200" dirty="0">
                          <a:latin typeface="Arial" panose="020B0604020202020204" pitchFamily="34" charset="0"/>
                          <a:ea typeface="Arial"/>
                          <a:cs typeface="Arial" panose="020B0604020202020204" pitchFamily="34" charset="0"/>
                          <a:sym typeface="Arial"/>
                        </a:rPr>
                        <a:t>1</a:t>
                      </a:r>
                      <a:endParaRPr sz="1200" dirty="0">
                        <a:latin typeface="Arial" panose="020B0604020202020204" pitchFamily="34" charset="0"/>
                        <a:ea typeface="Arial"/>
                        <a:cs typeface="Arial" panose="020B0604020202020204" pitchFamily="34" charset="0"/>
                        <a:sym typeface="Arial"/>
                      </a:endParaRPr>
                    </a:p>
                  </a:txBody>
                  <a:tcPr marL="8620" marR="8620" marT="8620" marB="862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lnSpc>
                          <a:spcPct val="115000"/>
                        </a:lnSpc>
                        <a:defRPr sz="1100" b="1" cap="small">
                          <a:latin typeface="Arial"/>
                          <a:ea typeface="Arial"/>
                          <a:cs typeface="Arial"/>
                          <a:sym typeface="Arial"/>
                        </a:defRPr>
                      </a:pPr>
                      <a:r>
                        <a:rPr lang="en-GB" sz="1200" dirty="0">
                          <a:latin typeface="Arial" panose="020B0604020202020204" pitchFamily="34" charset="0"/>
                          <a:cs typeface="Arial" panose="020B0604020202020204" pitchFamily="34" charset="0"/>
                        </a:rPr>
                        <a:t>Number of IGR Forums convened </a:t>
                      </a:r>
                      <a:endParaRPr sz="1200" dirty="0">
                        <a:latin typeface="Arial" panose="020B0604020202020204" pitchFamily="34" charset="0"/>
                        <a:cs typeface="Arial" panose="020B0604020202020204" pitchFamily="34" charset="0"/>
                      </a:endParaRPr>
                    </a:p>
                  </a:txBody>
                  <a:tcPr marL="8620" marR="8620" marT="8620" marB="8620"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400"/>
                        </a:spcBef>
                        <a:spcAft>
                          <a:spcPts val="400"/>
                        </a:spcAft>
                      </a:pPr>
                      <a:r>
                        <a:rPr lang="en-ZA" sz="1200" dirty="0">
                          <a:effectLst/>
                          <a:latin typeface="Arial" panose="020B0604020202020204" pitchFamily="34" charset="0"/>
                          <a:ea typeface="Calibri" panose="020F0502020204030204" pitchFamily="34" charset="0"/>
                          <a:cs typeface="Arial" panose="020B0604020202020204" pitchFamily="34" charset="0"/>
                        </a:rPr>
                        <a:t>4 IGR Forums conducted per annum</a:t>
                      </a:r>
                    </a:p>
                  </a:txBody>
                  <a:tcPr marL="68580" marR="68580" marT="0" marB="0">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400"/>
                        </a:spcBef>
                        <a:spcAft>
                          <a:spcPts val="400"/>
                        </a:spcAft>
                      </a:pPr>
                      <a:r>
                        <a:rPr lang="en-ZA" sz="1200" dirty="0">
                          <a:effectLst/>
                          <a:latin typeface="Arial" panose="020B0604020202020204" pitchFamily="34" charset="0"/>
                          <a:ea typeface="Times New Roman" panose="02020603050405020304" pitchFamily="18" charset="0"/>
                        </a:rPr>
                        <a:t>1</a:t>
                      </a:r>
                      <a:r>
                        <a:rPr lang="en-ZA" sz="1200" dirty="0">
                          <a:effectLst/>
                          <a:latin typeface="Arial" panose="020B0604020202020204" pitchFamily="34" charset="0"/>
                          <a:ea typeface="Calibri" panose="020F0502020204030204" pitchFamily="34" charset="0"/>
                        </a:rPr>
                        <a:t> IGR Forum convened</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ZA" sz="1200" b="1" i="0" u="none" strike="noStrike" kern="0" cap="none" spc="0" normalizeH="0" baseline="0" noProof="0" dirty="0">
                          <a:ln>
                            <a:noFill/>
                          </a:ln>
                          <a:solidFill>
                            <a:schemeClr val="tx1"/>
                          </a:solidFill>
                          <a:effectLst/>
                          <a:uLnTx/>
                          <a:uFillTx/>
                          <a:latin typeface="Arial" panose="020B0604020202020204" pitchFamily="34" charset="0"/>
                          <a:ea typeface="Arial Narrow"/>
                          <a:cs typeface="Arial" panose="020B0604020202020204" pitchFamily="34" charset="0"/>
                          <a:sym typeface="Arial Narrow"/>
                        </a:rPr>
                        <a:t>Target Achieved: </a:t>
                      </a:r>
                    </a:p>
                    <a:p>
                      <a:pPr marL="0" marR="0" lvl="0" indent="0" algn="l" defTabSz="914400" rtl="0" eaLnBrk="1" fontAlgn="auto" latinLnBrk="0" hangingPunct="1">
                        <a:lnSpc>
                          <a:spcPct val="100000"/>
                        </a:lnSpc>
                        <a:spcBef>
                          <a:spcPts val="0"/>
                        </a:spcBef>
                        <a:spcAft>
                          <a:spcPts val="0"/>
                        </a:spcAft>
                        <a:buClrTx/>
                        <a:buSzTx/>
                        <a:buFontTx/>
                        <a:buNone/>
                        <a:tabLst>
                          <a:tab pos="533400" algn="l"/>
                        </a:tabLst>
                        <a:defRPr sz="1800"/>
                      </a:pPr>
                      <a:r>
                        <a:rPr kumimoji="0" lang="en-ZA" sz="12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sym typeface="Calibri"/>
                        </a:rPr>
                        <a:t>Inter-Provincial Coordinating Committee meeting hosted on 8 March 2018</a:t>
                      </a:r>
                      <a:endParaRPr kumimoji="0" lang="en-ZA" sz="1200" b="0" i="0" u="none" strike="noStrike" kern="0" cap="none" spc="0" normalizeH="0" baseline="0" noProof="0" dirty="0">
                        <a:ln>
                          <a:noFill/>
                        </a:ln>
                        <a:solidFill>
                          <a:srgbClr val="000000"/>
                        </a:solidFill>
                        <a:effectLst/>
                        <a:uLnTx/>
                        <a:uFillTx/>
                        <a:latin typeface="Arial" panose="020B0604020202020204" pitchFamily="34" charset="0"/>
                        <a:ea typeface="Arial Narrow"/>
                        <a:cs typeface="Arial" panose="020B0604020202020204" pitchFamily="34" charset="0"/>
                        <a:sym typeface="Arial Narrow"/>
                      </a:endParaRPr>
                    </a:p>
                    <a:p>
                      <a:pPr marL="0" marR="0" lvl="0" indent="0" algn="l" defTabSz="914400" rtl="0" eaLnBrk="1" fontAlgn="auto" latinLnBrk="0" hangingPunct="1">
                        <a:lnSpc>
                          <a:spcPct val="110000"/>
                        </a:lnSpc>
                        <a:spcBef>
                          <a:spcPts val="400"/>
                        </a:spcBef>
                        <a:spcAft>
                          <a:spcPts val="400"/>
                        </a:spcAft>
                        <a:buClrTx/>
                        <a:buSzTx/>
                        <a:buFontTx/>
                        <a:buNone/>
                        <a:tabLst/>
                        <a:defRPr/>
                      </a:pPr>
                      <a:endParaRPr kumimoji="0" lang="en-ZA" sz="1200" b="0" i="0" u="none" strike="noStrike" kern="0" cap="none" spc="0" normalizeH="0" baseline="0" noProof="0" dirty="0">
                        <a:ln>
                          <a:noFill/>
                        </a:ln>
                        <a:solidFill>
                          <a:schemeClr val="tx1"/>
                        </a:solidFill>
                        <a:effectLst/>
                        <a:uLnTx/>
                        <a:uFillTx/>
                        <a:latin typeface="Arial" panose="020B0604020202020204" pitchFamily="34" charset="0"/>
                        <a:ea typeface="Arial Narrow"/>
                        <a:cs typeface="Arial" panose="020B0604020202020204" pitchFamily="34" charset="0"/>
                        <a:sym typeface="Arial Narrow"/>
                      </a:endParaRPr>
                    </a:p>
                  </a:txBody>
                  <a:tcPr marL="8620" marR="8620" marT="8620" marB="8620" horzOverflow="overflow">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rgbClr val="C2D69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533400" algn="l"/>
                        </a:tabLst>
                        <a:defRPr sz="1800"/>
                      </a:pPr>
                      <a:r>
                        <a:rPr kumimoji="0" lang="en-ZA" sz="12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sym typeface="Calibri"/>
                        </a:rPr>
                        <a:t>Four (4) </a:t>
                      </a:r>
                      <a:r>
                        <a:rPr kumimoji="0" lang="en-ZA" sz="12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Inter-Governmental Relations Forums convened to-date.</a:t>
                      </a:r>
                      <a:endParaRPr kumimoji="0" lang="en-ZA" sz="1200" b="0" i="0" u="none" strike="noStrike" kern="0" cap="none" spc="0" normalizeH="0" baseline="0" noProof="0" dirty="0">
                        <a:ln>
                          <a:noFill/>
                        </a:ln>
                        <a:solidFill>
                          <a:srgbClr val="000000"/>
                        </a:solidFill>
                        <a:effectLst/>
                        <a:uLnTx/>
                        <a:uFillTx/>
                        <a:latin typeface="Arial" panose="020B0604020202020204" pitchFamily="34" charset="0"/>
                        <a:ea typeface="Arial Narrow"/>
                        <a:cs typeface="Arial" panose="020B0604020202020204" pitchFamily="34" charset="0"/>
                        <a:sym typeface="Arial Narrow"/>
                      </a:endParaRPr>
                    </a:p>
                    <a:p>
                      <a:pPr marL="0" marR="0" lvl="0" indent="0" algn="l" defTabSz="914400" rtl="0" eaLnBrk="1" fontAlgn="auto" latinLnBrk="0" hangingPunct="1">
                        <a:lnSpc>
                          <a:spcPct val="100000"/>
                        </a:lnSpc>
                        <a:spcBef>
                          <a:spcPts val="0"/>
                        </a:spcBef>
                        <a:spcAft>
                          <a:spcPts val="0"/>
                        </a:spcAft>
                        <a:buClrTx/>
                        <a:buSzTx/>
                        <a:buFontTx/>
                        <a:buNone/>
                        <a:tabLst>
                          <a:tab pos="533400" algn="l"/>
                        </a:tabLst>
                        <a:defRPr sz="1800"/>
                      </a:pPr>
                      <a:endParaRPr kumimoji="0" lang="en-ZA" sz="1200" b="0" i="0" u="none" strike="noStrike" kern="0" cap="none" spc="0" normalizeH="0" baseline="0" noProof="0" dirty="0">
                        <a:ln>
                          <a:noFill/>
                        </a:ln>
                        <a:solidFill>
                          <a:schemeClr val="tx1"/>
                        </a:solidFill>
                        <a:effectLst/>
                        <a:uLnTx/>
                        <a:uFillTx/>
                        <a:latin typeface="Arial" panose="020B0604020202020204" pitchFamily="34" charset="0"/>
                        <a:ea typeface="Arial Narrow"/>
                        <a:cs typeface="Arial" panose="020B0604020202020204" pitchFamily="34" charset="0"/>
                        <a:sym typeface="Arial Narrow"/>
                      </a:endParaRPr>
                    </a:p>
                  </a:txBody>
                  <a:tcPr marL="8620" marR="8620" marT="8620" marB="8620"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15000"/>
                        </a:lnSpc>
                        <a:defRPr sz="1800"/>
                      </a:pPr>
                      <a:r>
                        <a:rPr lang="en-ZA" sz="1200" dirty="0">
                          <a:latin typeface="Arial" panose="020B0604020202020204" pitchFamily="34" charset="0"/>
                          <a:ea typeface="Arial"/>
                          <a:cs typeface="Arial" panose="020B0604020202020204" pitchFamily="34" charset="0"/>
                          <a:sym typeface="Arial"/>
                        </a:rPr>
                        <a:t>N/A</a:t>
                      </a:r>
                      <a:endParaRPr sz="1200" dirty="0">
                        <a:latin typeface="Arial" panose="020B0604020202020204" pitchFamily="34" charset="0"/>
                        <a:ea typeface="Arial"/>
                        <a:cs typeface="Arial" panose="020B0604020202020204" pitchFamily="34" charset="0"/>
                        <a:sym typeface="Arial"/>
                      </a:endParaRPr>
                    </a:p>
                  </a:txBody>
                  <a:tcPr marL="8620" marR="8620" marT="8620" marB="8620"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extLst>
                  <a:ext uri="{0D108BD9-81ED-4DB2-BD59-A6C34878D82A}">
                    <a16:rowId xmlns:a16="http://schemas.microsoft.com/office/drawing/2014/main" xmlns="" val="10001"/>
                  </a:ext>
                </a:extLst>
              </a:tr>
              <a:tr h="1715825">
                <a:tc>
                  <a:txBody>
                    <a:bodyPr/>
                    <a:lstStyle/>
                    <a:p>
                      <a:pPr algn="l">
                        <a:lnSpc>
                          <a:spcPct val="150000"/>
                        </a:lnSpc>
                        <a:defRPr sz="1800"/>
                      </a:pPr>
                      <a:r>
                        <a:rPr sz="1200" dirty="0">
                          <a:latin typeface="Arial" panose="020B0604020202020204" pitchFamily="34" charset="0"/>
                          <a:ea typeface="Arial"/>
                          <a:cs typeface="Arial" panose="020B0604020202020204" pitchFamily="34" charset="0"/>
                          <a:sym typeface="Arial"/>
                        </a:rPr>
                        <a:t>3</a:t>
                      </a:r>
                      <a:r>
                        <a:rPr lang="en-ZA" sz="1200" dirty="0">
                          <a:latin typeface="Arial" panose="020B0604020202020204" pitchFamily="34" charset="0"/>
                          <a:ea typeface="Arial"/>
                          <a:cs typeface="Arial" panose="020B0604020202020204" pitchFamily="34" charset="0"/>
                          <a:sym typeface="Arial"/>
                        </a:rPr>
                        <a:t>2</a:t>
                      </a:r>
                      <a:endParaRPr sz="1200" dirty="0">
                        <a:latin typeface="Arial" panose="020B0604020202020204" pitchFamily="34" charset="0"/>
                        <a:ea typeface="Arial"/>
                        <a:cs typeface="Arial" panose="020B0604020202020204" pitchFamily="34" charset="0"/>
                        <a:sym typeface="Arial"/>
                      </a:endParaRPr>
                    </a:p>
                  </a:txBody>
                  <a:tcPr marL="8620" marR="8620" marT="8620" marB="8620"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400"/>
                        </a:spcBef>
                        <a:spcAft>
                          <a:spcPts val="400"/>
                        </a:spcAft>
                      </a:pPr>
                      <a:r>
                        <a:rPr lang="en-ZA" sz="1200" b="1" cap="small"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Annual programme evaluation report on the planning, design and implementation of DSBD and Entity SMME and Co-operatives financial support programmes</a:t>
                      </a:r>
                    </a:p>
                  </a:txBody>
                  <a:tcPr marL="68580" marR="68580" marT="0" marB="0">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400"/>
                        </a:spcBef>
                        <a:spcAft>
                          <a:spcPts val="40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Annual programme evaluation report on selected financial support programmes produced in Q4</a:t>
                      </a:r>
                    </a:p>
                  </a:txBody>
                  <a:tcPr marL="68580" marR="68580" marT="0" marB="0">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400"/>
                        </a:spcBef>
                        <a:spcAft>
                          <a:spcPts val="400"/>
                        </a:spcAft>
                      </a:pPr>
                      <a:r>
                        <a:rPr lang="en-ZA" sz="1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Evaluation of programmes completed and report produced. </a:t>
                      </a:r>
                    </a:p>
                  </a:txBody>
                  <a:tcPr marL="68580" marR="68580" marT="0" marB="0">
                    <a:lnL w="12700">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533400" algn="l"/>
                        </a:tabLst>
                        <a:defRPr sz="1800"/>
                      </a:pPr>
                      <a:r>
                        <a:rPr kumimoji="0" lang="en-GB" sz="1200" b="1" i="0" u="none" strike="noStrike" kern="0" cap="none" spc="0" normalizeH="0" baseline="0" noProof="0" dirty="0">
                          <a:ln>
                            <a:noFill/>
                          </a:ln>
                          <a:solidFill>
                            <a:srgbClr val="000000"/>
                          </a:solidFill>
                          <a:effectLst/>
                          <a:uLnTx/>
                          <a:uFillTx/>
                          <a:latin typeface="Arial" panose="020B0604020202020204" pitchFamily="34" charset="0"/>
                          <a:ea typeface="Arial Narrow"/>
                          <a:cs typeface="Arial" panose="020B0604020202020204" pitchFamily="34" charset="0"/>
                          <a:sym typeface="Arial Narrow"/>
                        </a:rPr>
                        <a:t>Target Achieved:</a:t>
                      </a:r>
                    </a:p>
                    <a:p>
                      <a:pPr marL="0" marR="0" lvl="0" indent="0" algn="l" defTabSz="914400" rtl="0" eaLnBrk="1" fontAlgn="auto" latinLnBrk="0" hangingPunct="1">
                        <a:lnSpc>
                          <a:spcPct val="100000"/>
                        </a:lnSpc>
                        <a:spcBef>
                          <a:spcPts val="0"/>
                        </a:spcBef>
                        <a:spcAft>
                          <a:spcPts val="0"/>
                        </a:spcAft>
                        <a:buClrTx/>
                        <a:buSzTx/>
                        <a:buFontTx/>
                        <a:buNone/>
                        <a:tabLst>
                          <a:tab pos="533400" algn="l"/>
                        </a:tabLst>
                        <a:defRPr sz="1800"/>
                      </a:pPr>
                      <a:endParaRPr kumimoji="0" lang="en-GB" sz="1200" b="1" i="0" u="none" strike="noStrike" kern="0" cap="none" spc="0" normalizeH="0" baseline="0" noProof="0" dirty="0">
                        <a:ln>
                          <a:noFill/>
                        </a:ln>
                        <a:solidFill>
                          <a:srgbClr val="000000"/>
                        </a:solidFill>
                        <a:effectLst/>
                        <a:uLnTx/>
                        <a:uFillTx/>
                        <a:latin typeface="Arial" panose="020B0604020202020204" pitchFamily="34" charset="0"/>
                        <a:ea typeface="Arial Narrow"/>
                        <a:cs typeface="Arial" panose="020B0604020202020204" pitchFamily="34" charset="0"/>
                        <a:sym typeface="Arial Narrow"/>
                      </a:endParaRPr>
                    </a:p>
                    <a:p>
                      <a:pPr marL="0" marR="0" lvl="0" indent="0" algn="l" defTabSz="914400" rtl="0" eaLnBrk="1" fontAlgn="auto" latinLnBrk="0" hangingPunct="1">
                        <a:lnSpc>
                          <a:spcPct val="115000"/>
                        </a:lnSpc>
                        <a:spcBef>
                          <a:spcPts val="0"/>
                        </a:spcBef>
                        <a:spcAft>
                          <a:spcPts val="0"/>
                        </a:spcAft>
                        <a:buClrTx/>
                        <a:buSzTx/>
                        <a:buFontTx/>
                        <a:buNone/>
                        <a:tabLst/>
                        <a:defRPr sz="1800"/>
                      </a:pPr>
                      <a:r>
                        <a:rPr kumimoji="0" lang="en-ZA" sz="12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sym typeface="Calibri"/>
                        </a:rPr>
                        <a:t>Evaluation of programme completed and report produced (</a:t>
                      </a:r>
                      <a:r>
                        <a:rPr kumimoji="0" lang="en-ZA" sz="12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mn-cs"/>
                          <a:sym typeface="Calibri"/>
                        </a:rPr>
                        <a:t>sefa</a:t>
                      </a:r>
                      <a:r>
                        <a:rPr kumimoji="0" lang="en-ZA" sz="12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sym typeface="Calibri"/>
                        </a:rPr>
                        <a:t> wholesale lending instrument)</a:t>
                      </a:r>
                      <a:endParaRPr kumimoji="0" lang="en-GB" sz="1200" b="0" i="0" u="none" strike="noStrike" kern="0" cap="none" spc="0" normalizeH="0" baseline="0" noProof="0" dirty="0">
                        <a:ln>
                          <a:noFill/>
                        </a:ln>
                        <a:solidFill>
                          <a:srgbClr val="000000"/>
                        </a:solidFill>
                        <a:effectLst/>
                        <a:uLnTx/>
                        <a:uFillTx/>
                        <a:latin typeface="Arial" panose="020B0604020202020204" pitchFamily="34" charset="0"/>
                        <a:ea typeface="Arial Narrow"/>
                        <a:cs typeface="Arial" panose="020B0604020202020204" pitchFamily="34" charset="0"/>
                        <a:sym typeface="Arial Narrow"/>
                      </a:endParaRPr>
                    </a:p>
                    <a:p>
                      <a:pPr marL="0" marR="0" lvl="0" indent="0" algn="l" defTabSz="914400" rtl="0" eaLnBrk="1" fontAlgn="auto" latinLnBrk="0" hangingPunct="1">
                        <a:lnSpc>
                          <a:spcPct val="100000"/>
                        </a:lnSpc>
                        <a:spcBef>
                          <a:spcPts val="0"/>
                        </a:spcBef>
                        <a:spcAft>
                          <a:spcPts val="0"/>
                        </a:spcAft>
                        <a:buClrTx/>
                        <a:buSzTx/>
                        <a:buFontTx/>
                        <a:buNone/>
                        <a:tabLst>
                          <a:tab pos="533400" algn="l"/>
                        </a:tabLst>
                        <a:defRPr sz="1800"/>
                      </a:pPr>
                      <a:endParaRPr kumimoji="0" lang="en-GB" sz="1200" b="0" i="0" u="none" strike="noStrike" kern="0" cap="none" spc="0" normalizeH="0" baseline="0" noProof="0" dirty="0">
                        <a:ln>
                          <a:noFill/>
                        </a:ln>
                        <a:solidFill>
                          <a:srgbClr val="000000"/>
                        </a:solidFill>
                        <a:effectLst/>
                        <a:uLnTx/>
                        <a:uFillTx/>
                        <a:latin typeface="Arial" panose="020B0604020202020204" pitchFamily="34" charset="0"/>
                        <a:ea typeface="Arial Narrow"/>
                        <a:cs typeface="Arial" panose="020B0604020202020204" pitchFamily="34" charset="0"/>
                        <a:sym typeface="Arial Narrow"/>
                      </a:endParaRPr>
                    </a:p>
                  </a:txBody>
                  <a:tcPr marL="8620" marR="8620" marT="8620" marB="86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ZA" sz="12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Annual programme evaluation report on selected financial support programmes produced in Q4 2017/18</a:t>
                      </a:r>
                    </a:p>
                    <a:p>
                      <a:pPr marL="0" marR="0" lvl="0" indent="0" algn="l" defTabSz="914400" rtl="0" eaLnBrk="1" fontAlgn="auto" latinLnBrk="0" hangingPunct="1">
                        <a:lnSpc>
                          <a:spcPct val="115000"/>
                        </a:lnSpc>
                        <a:spcBef>
                          <a:spcPts val="0"/>
                        </a:spcBef>
                        <a:spcAft>
                          <a:spcPts val="0"/>
                        </a:spcAft>
                        <a:buClrTx/>
                        <a:buSzTx/>
                        <a:buFontTx/>
                        <a:buNone/>
                        <a:tabLst/>
                        <a:defRPr sz="1800"/>
                      </a:pPr>
                      <a:endParaRPr kumimoji="0" lang="en-GB" sz="1200" b="0" i="0" u="none" strike="noStrike" kern="0" cap="none" spc="0" normalizeH="0" baseline="0" noProof="0" dirty="0">
                        <a:ln>
                          <a:noFill/>
                        </a:ln>
                        <a:solidFill>
                          <a:srgbClr val="000000"/>
                        </a:solidFill>
                        <a:effectLst/>
                        <a:uLnTx/>
                        <a:uFillTx/>
                        <a:latin typeface="Arial" panose="020B0604020202020204" pitchFamily="34" charset="0"/>
                        <a:ea typeface="Arial Narrow"/>
                        <a:cs typeface="Arial" panose="020B0604020202020204" pitchFamily="34" charset="0"/>
                        <a:sym typeface="Arial Narrow"/>
                      </a:endParaRPr>
                    </a:p>
                  </a:txBody>
                  <a:tcPr marL="8620" marR="8620" marT="8620" marB="8620"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15000"/>
                        </a:lnSpc>
                        <a:tabLst>
                          <a:tab pos="533400" algn="l"/>
                        </a:tabLst>
                        <a:defRPr sz="1800"/>
                      </a:pPr>
                      <a:r>
                        <a:rPr lang="en-ZA" sz="1200" dirty="0">
                          <a:latin typeface="Arial" panose="020B0604020202020204" pitchFamily="34" charset="0"/>
                          <a:ea typeface="Arial"/>
                          <a:cs typeface="Arial" panose="020B0604020202020204" pitchFamily="34" charset="0"/>
                          <a:sym typeface="Arial"/>
                        </a:rPr>
                        <a:t>N/A</a:t>
                      </a:r>
                      <a:endParaRPr sz="1200" dirty="0">
                        <a:latin typeface="Arial" panose="020B0604020202020204" pitchFamily="34" charset="0"/>
                        <a:ea typeface="Arial"/>
                        <a:cs typeface="Arial" panose="020B0604020202020204" pitchFamily="34" charset="0"/>
                        <a:sym typeface="Arial"/>
                      </a:endParaRPr>
                    </a:p>
                  </a:txBody>
                  <a:tcPr marL="8620" marR="8620" marT="8620" marB="86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2"/>
                  </a:ext>
                </a:extLst>
              </a:tr>
              <a:tr h="1778304">
                <a:tc>
                  <a:txBody>
                    <a:bodyPr/>
                    <a:lstStyle/>
                    <a:p>
                      <a:pPr algn="l">
                        <a:lnSpc>
                          <a:spcPct val="150000"/>
                        </a:lnSpc>
                        <a:defRPr sz="1800"/>
                      </a:pPr>
                      <a:r>
                        <a:rPr lang="en-GB" sz="1200" dirty="0">
                          <a:latin typeface="Arial" panose="020B0604020202020204" pitchFamily="34" charset="0"/>
                          <a:ea typeface="Arial"/>
                          <a:cs typeface="Arial" panose="020B0604020202020204" pitchFamily="34" charset="0"/>
                          <a:sym typeface="Arial"/>
                        </a:rPr>
                        <a:t>33</a:t>
                      </a:r>
                      <a:endParaRPr sz="1200" dirty="0">
                        <a:latin typeface="Arial" panose="020B0604020202020204" pitchFamily="34" charset="0"/>
                        <a:ea typeface="Arial"/>
                        <a:cs typeface="Arial" panose="020B0604020202020204" pitchFamily="34" charset="0"/>
                        <a:sym typeface="Arial"/>
                      </a:endParaRPr>
                    </a:p>
                  </a:txBody>
                  <a:tcPr marL="8620" marR="8620" marT="8620" marB="8620" horzOverflow="overflow">
                    <a:lnL w="12700">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noFill/>
                  </a:tcPr>
                </a:tc>
                <a:tc>
                  <a:txBody>
                    <a:bodyPr/>
                    <a:lstStyle/>
                    <a:p>
                      <a:pPr algn="l">
                        <a:lnSpc>
                          <a:spcPct val="110000"/>
                        </a:lnSpc>
                        <a:spcBef>
                          <a:spcPts val="400"/>
                        </a:spcBef>
                        <a:spcAft>
                          <a:spcPts val="400"/>
                        </a:spcAft>
                      </a:pPr>
                      <a:r>
                        <a:rPr lang="en-ZA" sz="1200" b="1" i="0" u="none" strike="noStrike" cap="small"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Implementation of a revised financial products and services business architecture for the SBD Portfolio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noFill/>
                  </a:tcPr>
                </a:tc>
                <a:tc>
                  <a:txBody>
                    <a:bodyPr/>
                    <a:lstStyle/>
                    <a:p>
                      <a:pPr algn="l">
                        <a:lnSpc>
                          <a:spcPct val="110000"/>
                        </a:lnSpc>
                        <a:spcBef>
                          <a:spcPts val="400"/>
                        </a:spcBef>
                        <a:spcAft>
                          <a:spcPts val="40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Review and enhancement of the financial products and services business architecture of the SBD Portfolio completed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noFill/>
                  </a:tcPr>
                </a:tc>
                <a:tc>
                  <a:txBody>
                    <a:bodyPr/>
                    <a:lstStyle/>
                    <a:p>
                      <a:pPr algn="l">
                        <a:lnSpc>
                          <a:spcPct val="110000"/>
                        </a:lnSpc>
                        <a:spcBef>
                          <a:spcPts val="400"/>
                        </a:spcBef>
                        <a:spcAft>
                          <a:spcPts val="400"/>
                        </a:spcAft>
                      </a:pPr>
                      <a:r>
                        <a:rPr lang="en-ZA" sz="1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Analysis report and migration of DSBD programmes to Entities.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prstClr val="black"/>
                          </a:solidFill>
                          <a:effectLst/>
                          <a:uLnTx/>
                          <a:uFillTx/>
                          <a:latin typeface="Arial" panose="020B0604020202020204" pitchFamily="34" charset="0"/>
                        </a:rPr>
                        <a:t>Target Achieved:</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ZA" sz="1200" b="1" i="0" u="none" strike="noStrike" kern="1200" cap="none" spc="0" normalizeH="0" baseline="0" noProof="0" dirty="0">
                        <a:ln>
                          <a:noFill/>
                        </a:ln>
                        <a:solidFill>
                          <a:prstClr val="black"/>
                        </a:solidFill>
                        <a:effectLst/>
                        <a:uLnTx/>
                        <a:uFillTx/>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i="0" u="none" strike="noStrike" cap="none" spc="0" baseline="0" noProof="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The final report on analysis of products and services approved by DSBD. </a:t>
                      </a:r>
                    </a:p>
                    <a:p>
                      <a:pPr marL="0" marR="0" lvl="0" indent="0" algn="l" defTabSz="914400" rtl="0" eaLnBrk="1" fontAlgn="auto" latinLnBrk="0" hangingPunct="1">
                        <a:lnSpc>
                          <a:spcPct val="110000"/>
                        </a:lnSpc>
                        <a:spcBef>
                          <a:spcPts val="400"/>
                        </a:spcBef>
                        <a:spcAft>
                          <a:spcPts val="400"/>
                        </a:spcAft>
                        <a:buClrTx/>
                        <a:buSzTx/>
                        <a:buFontTx/>
                        <a:buNone/>
                        <a:tabLst/>
                        <a:defRPr/>
                      </a:pPr>
                      <a:endPar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8620" marR="8620" marT="8620" marB="86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solidFill>
                      <a:schemeClr val="accent3">
                        <a:lumMod val="60000"/>
                        <a:lumOff val="40000"/>
                      </a:schemeClr>
                    </a:solidFill>
                  </a:tcPr>
                </a:tc>
                <a:tc>
                  <a:txBody>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ZA" sz="12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Review and enhancement of the financial products and services business architecture of the SBD Portfolio completed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cap="none" spc="0" baseline="0" noProof="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endParaRPr>
                    </a:p>
                  </a:txBody>
                  <a:tcPr marL="8620" marR="8620" marT="8620" marB="86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533400" algn="l"/>
                        </a:tabLst>
                        <a:defRPr sz="1100">
                          <a:latin typeface="Arial Narrow"/>
                          <a:ea typeface="Arial Narrow"/>
                          <a:cs typeface="Arial Narrow"/>
                          <a:sym typeface="Arial Narrow"/>
                        </a:defRPr>
                      </a:pPr>
                      <a:r>
                        <a:rPr lang="en-GB" sz="1200" kern="1200" dirty="0">
                          <a:solidFill>
                            <a:schemeClr val="tx1"/>
                          </a:solidFill>
                          <a:effectLst/>
                          <a:latin typeface="Arial" panose="020B0604020202020204" pitchFamily="34" charset="0"/>
                          <a:ea typeface="+mn-ea"/>
                          <a:cs typeface="Arial" panose="020B0604020202020204" pitchFamily="34" charset="0"/>
                        </a:rPr>
                        <a:t>NA</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8620" marR="8620" marT="8620" marB="86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noFill/>
                  </a:tcPr>
                </a:tc>
                <a:extLst>
                  <a:ext uri="{0D108BD9-81ED-4DB2-BD59-A6C34878D82A}">
                    <a16:rowId xmlns:a16="http://schemas.microsoft.com/office/drawing/2014/main" xmlns="" val="10004"/>
                  </a:ext>
                </a:extLst>
              </a:tr>
            </a:tbl>
          </a:graphicData>
        </a:graphic>
      </p:graphicFrame>
      <p:sp>
        <p:nvSpPr>
          <p:cNvPr id="6" name="Right Triangle 5"/>
          <p:cNvSpPr/>
          <p:nvPr/>
        </p:nvSpPr>
        <p:spPr>
          <a:xfrm flipH="1">
            <a:off x="8452945" y="6043611"/>
            <a:ext cx="685800" cy="99060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3334318257"/>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 name="Picture 4" descr="Picture 4"/>
          <p:cNvPicPr>
            <a:picLocks noChangeAspect="1"/>
          </p:cNvPicPr>
          <p:nvPr/>
        </p:nvPicPr>
        <p:blipFill>
          <a:blip r:embed="rId2" cstate="print">
            <a:extLst/>
          </a:blip>
          <a:srcRect t="24292" b="22405"/>
          <a:stretch>
            <a:fillRect/>
          </a:stretch>
        </p:blipFill>
        <p:spPr>
          <a:xfrm>
            <a:off x="0" y="6210300"/>
            <a:ext cx="1752600" cy="625930"/>
          </a:xfrm>
          <a:prstGeom prst="rect">
            <a:avLst/>
          </a:prstGeom>
          <a:ln w="12700">
            <a:miter lim="400000"/>
          </a:ln>
        </p:spPr>
      </p:pic>
      <p:sp>
        <p:nvSpPr>
          <p:cNvPr id="799" name="Slide Number Placeholder 1"/>
          <p:cNvSpPr>
            <a:spLocks noGrp="1"/>
          </p:cNvSpPr>
          <p:nvPr>
            <p:ph type="sldNum" sz="quarter" idx="2"/>
          </p:nvPr>
        </p:nvSpPr>
        <p:spPr>
          <a:xfrm>
            <a:off x="8160617" y="6503997"/>
            <a:ext cx="291104" cy="307777"/>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sz="1400" b="1">
                <a:latin typeface="Arial" panose="020B0604020202020204" pitchFamily="34" charset="0"/>
                <a:cs typeface="Arial" panose="020B0604020202020204" pitchFamily="34" charset="0"/>
              </a:rPr>
              <a:pPr/>
              <a:t>54</a:t>
            </a:fld>
            <a:endParaRPr sz="1400" b="1">
              <a:latin typeface="Arial" panose="020B0604020202020204" pitchFamily="34" charset="0"/>
              <a:cs typeface="Arial" panose="020B0604020202020204" pitchFamily="34" charset="0"/>
            </a:endParaRPr>
          </a:p>
        </p:txBody>
      </p:sp>
      <p:sp>
        <p:nvSpPr>
          <p:cNvPr id="800" name="Title 1"/>
          <p:cNvSpPr>
            <a:spLocks noGrp="1"/>
          </p:cNvSpPr>
          <p:nvPr>
            <p:ph type="title"/>
          </p:nvPr>
        </p:nvSpPr>
        <p:spPr>
          <a:xfrm>
            <a:off x="76200" y="0"/>
            <a:ext cx="8991600" cy="751114"/>
          </a:xfrm>
          <a:prstGeom prst="rect">
            <a:avLst/>
          </a:prstGeom>
          <a:solidFill>
            <a:srgbClr val="C3D69B"/>
          </a:solidFill>
          <a:effectLst>
            <a:outerShdw blurRad="50800" dist="50800" dir="5400000" rotWithShape="0">
              <a:schemeClr val="accent6"/>
            </a:outerShdw>
          </a:effectLst>
        </p:spPr>
        <p:txBody>
          <a:bodyPr/>
          <a:lstStyle>
            <a:lvl1pPr algn="r">
              <a:defRPr sz="3600" cap="small">
                <a:latin typeface="Arial"/>
                <a:ea typeface="Arial"/>
                <a:cs typeface="Arial"/>
                <a:sym typeface="Arial"/>
              </a:defRPr>
            </a:lvl1pPr>
          </a:lstStyle>
          <a:p>
            <a:r>
              <a:rPr lang="en-ZA" dirty="0"/>
              <a:t>Performance Against APP 2017/18</a:t>
            </a:r>
          </a:p>
        </p:txBody>
      </p:sp>
      <p:graphicFrame>
        <p:nvGraphicFramePr>
          <p:cNvPr id="801" name="Content Placeholder 3"/>
          <p:cNvGraphicFramePr/>
          <p:nvPr>
            <p:extLst>
              <p:ext uri="{D42A27DB-BD31-4B8C-83A1-F6EECF244321}">
                <p14:modId xmlns:p14="http://schemas.microsoft.com/office/powerpoint/2010/main" xmlns="" val="2470744873"/>
              </p:ext>
            </p:extLst>
          </p:nvPr>
        </p:nvGraphicFramePr>
        <p:xfrm>
          <a:off x="76200" y="911070"/>
          <a:ext cx="9067799" cy="5644130"/>
        </p:xfrm>
        <a:graphic>
          <a:graphicData uri="http://schemas.openxmlformats.org/drawingml/2006/table">
            <a:tbl>
              <a:tblPr firstRow="1"/>
              <a:tblGrid>
                <a:gridCol w="316612">
                  <a:extLst>
                    <a:ext uri="{9D8B030D-6E8A-4147-A177-3AD203B41FA5}">
                      <a16:colId xmlns:a16="http://schemas.microsoft.com/office/drawing/2014/main" xmlns="" val="20000"/>
                    </a:ext>
                  </a:extLst>
                </a:gridCol>
                <a:gridCol w="1311786">
                  <a:extLst>
                    <a:ext uri="{9D8B030D-6E8A-4147-A177-3AD203B41FA5}">
                      <a16:colId xmlns:a16="http://schemas.microsoft.com/office/drawing/2014/main" xmlns="" val="20001"/>
                    </a:ext>
                  </a:extLst>
                </a:gridCol>
                <a:gridCol w="1131200">
                  <a:extLst>
                    <a:ext uri="{9D8B030D-6E8A-4147-A177-3AD203B41FA5}">
                      <a16:colId xmlns:a16="http://schemas.microsoft.com/office/drawing/2014/main" xmlns="" val="20002"/>
                    </a:ext>
                  </a:extLst>
                </a:gridCol>
                <a:gridCol w="1691719">
                  <a:extLst>
                    <a:ext uri="{9D8B030D-6E8A-4147-A177-3AD203B41FA5}">
                      <a16:colId xmlns:a16="http://schemas.microsoft.com/office/drawing/2014/main" xmlns="" val="20003"/>
                    </a:ext>
                  </a:extLst>
                </a:gridCol>
                <a:gridCol w="1481397">
                  <a:extLst>
                    <a:ext uri="{9D8B030D-6E8A-4147-A177-3AD203B41FA5}">
                      <a16:colId xmlns:a16="http://schemas.microsoft.com/office/drawing/2014/main" xmlns="" val="20004"/>
                    </a:ext>
                  </a:extLst>
                </a:gridCol>
                <a:gridCol w="1840978">
                  <a:extLst>
                    <a:ext uri="{9D8B030D-6E8A-4147-A177-3AD203B41FA5}">
                      <a16:colId xmlns:a16="http://schemas.microsoft.com/office/drawing/2014/main" xmlns="" val="20005"/>
                    </a:ext>
                  </a:extLst>
                </a:gridCol>
                <a:gridCol w="1294107">
                  <a:extLst>
                    <a:ext uri="{9D8B030D-6E8A-4147-A177-3AD203B41FA5}">
                      <a16:colId xmlns:a16="http://schemas.microsoft.com/office/drawing/2014/main" xmlns="" val="20006"/>
                    </a:ext>
                  </a:extLst>
                </a:gridCol>
              </a:tblGrid>
              <a:tr h="612454">
                <a:tc gridSpan="2">
                  <a:txBody>
                    <a:bodyPr/>
                    <a:lstStyle/>
                    <a:p>
                      <a:pPr algn="ctr">
                        <a:lnSpc>
                          <a:spcPct val="150000"/>
                        </a:lnSpc>
                        <a:tabLst>
                          <a:tab pos="533400" algn="l"/>
                        </a:tabLst>
                        <a:defRPr sz="1000">
                          <a:solidFill>
                            <a:srgbClr val="000000"/>
                          </a:solidFill>
                          <a:latin typeface="Arial"/>
                          <a:ea typeface="Arial"/>
                          <a:cs typeface="Arial"/>
                          <a:sym typeface="Arial"/>
                        </a:defRPr>
                      </a:pPr>
                      <a:r>
                        <a:rPr b="1" dirty="0"/>
                        <a:t>PERFORMANCE</a:t>
                      </a:r>
                    </a:p>
                    <a:p>
                      <a:pPr algn="ctr">
                        <a:lnSpc>
                          <a:spcPct val="150000"/>
                        </a:lnSpc>
                        <a:tabLst>
                          <a:tab pos="533400" algn="l"/>
                        </a:tabLst>
                        <a:defRPr sz="1000">
                          <a:solidFill>
                            <a:srgbClr val="000000"/>
                          </a:solidFill>
                          <a:latin typeface="Arial"/>
                          <a:ea typeface="Arial"/>
                          <a:cs typeface="Arial"/>
                          <a:sym typeface="Arial"/>
                        </a:defRPr>
                      </a:pPr>
                      <a:r>
                        <a:rPr b="1" dirty="0"/>
                        <a:t>INDICATORS / ACTIVITY</a:t>
                      </a:r>
                    </a:p>
                  </a:txBody>
                  <a:tcPr marL="8620" marR="8620" marT="8620" marB="862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hMerge="1">
                  <a:txBody>
                    <a:bodyPr/>
                    <a:lstStyle/>
                    <a:p>
                      <a:endParaRPr lang="en-US"/>
                    </a:p>
                  </a:txBody>
                  <a:tcPr/>
                </a:tc>
                <a:tc>
                  <a:txBody>
                    <a:bodyPr/>
                    <a:lstStyle/>
                    <a:p>
                      <a:pPr algn="ctr">
                        <a:lnSpc>
                          <a:spcPct val="150000"/>
                        </a:lnSpc>
                        <a:tabLst>
                          <a:tab pos="533400" algn="l"/>
                        </a:tabLst>
                        <a:defRPr sz="1800" b="0">
                          <a:solidFill>
                            <a:srgbClr val="000000"/>
                          </a:solidFill>
                        </a:defRPr>
                      </a:pPr>
                      <a:r>
                        <a:rPr sz="1000" b="1" dirty="0">
                          <a:latin typeface="Arial"/>
                          <a:ea typeface="Arial"/>
                          <a:cs typeface="Arial"/>
                          <a:sym typeface="Arial"/>
                        </a:rPr>
                        <a:t>ANNUAL TARGETS</a:t>
                      </a:r>
                    </a:p>
                  </a:txBody>
                  <a:tcPr marL="8620" marR="8620" marT="8620" marB="8620"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50000"/>
                        </a:lnSpc>
                        <a:tabLst>
                          <a:tab pos="533400" algn="l"/>
                        </a:tabLst>
                        <a:defRPr sz="1000">
                          <a:solidFill>
                            <a:srgbClr val="000000"/>
                          </a:solidFill>
                          <a:latin typeface="Arial"/>
                          <a:ea typeface="Arial"/>
                          <a:cs typeface="Arial"/>
                          <a:sym typeface="Arial"/>
                        </a:defRPr>
                      </a:pPr>
                      <a:r>
                        <a:rPr b="1" dirty="0"/>
                        <a:t>QUARTERLY</a:t>
                      </a:r>
                      <a:r>
                        <a:rPr lang="en-GB" b="1" baseline="0" dirty="0"/>
                        <a:t> </a:t>
                      </a:r>
                      <a:r>
                        <a:rPr b="1" dirty="0"/>
                        <a:t>MILESTONES</a:t>
                      </a:r>
                    </a:p>
                  </a:txBody>
                  <a:tcPr marL="8620" marR="8620" marT="8620" marB="8620"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50000"/>
                        </a:lnSpc>
                        <a:tabLst>
                          <a:tab pos="533400" algn="l"/>
                        </a:tabLst>
                        <a:defRPr sz="1800" b="0">
                          <a:solidFill>
                            <a:srgbClr val="000000"/>
                          </a:solidFill>
                        </a:defRPr>
                      </a:pPr>
                      <a:r>
                        <a:rPr lang="en-GB" sz="1000" b="1" dirty="0">
                          <a:latin typeface="Arial"/>
                          <a:ea typeface="Arial"/>
                          <a:cs typeface="Arial"/>
                          <a:sym typeface="Arial"/>
                        </a:rPr>
                        <a:t>ACTUAL</a:t>
                      </a:r>
                      <a:r>
                        <a:rPr lang="en-GB" sz="1000" b="1" baseline="0" dirty="0">
                          <a:latin typeface="Arial"/>
                          <a:ea typeface="Arial"/>
                          <a:cs typeface="Arial"/>
                          <a:sym typeface="Arial"/>
                        </a:rPr>
                        <a:t> </a:t>
                      </a:r>
                      <a:r>
                        <a:rPr lang="en-GB" sz="1000" b="1" dirty="0">
                          <a:latin typeface="Arial"/>
                          <a:ea typeface="Arial"/>
                          <a:cs typeface="Arial"/>
                          <a:sym typeface="Arial"/>
                        </a:rPr>
                        <a:t>QUARTERLY ACHIEVEMENT</a:t>
                      </a:r>
                      <a:endParaRPr sz="1000" b="1" dirty="0">
                        <a:latin typeface="Arial"/>
                        <a:ea typeface="Arial"/>
                        <a:cs typeface="Arial"/>
                        <a:sym typeface="Arial"/>
                      </a:endParaRPr>
                    </a:p>
                  </a:txBody>
                  <a:tcPr marL="8620" marR="8620" marT="8620" marB="8620" horzOverflow="overflow">
                    <a:lnL w="12700">
                      <a:solidFill>
                        <a:srgbClr val="000000"/>
                      </a:solidFill>
                    </a:lnL>
                    <a:lnR w="12700">
                      <a:solidFill>
                        <a:srgbClr val="000000"/>
                      </a:solidFill>
                    </a:lnR>
                    <a:lnT w="12700">
                      <a:solidFill>
                        <a:srgbClr val="000000"/>
                      </a:solidFill>
                    </a:lnT>
                    <a:lnB w="12700" cap="flat" cmpd="sng" algn="ctr">
                      <a:solidFill>
                        <a:schemeClr val="tx1"/>
                      </a:solidFill>
                      <a:prstDash val="solid"/>
                      <a:round/>
                      <a:headEnd type="none" w="med" len="med"/>
                      <a:tailEnd type="none" w="med" len="med"/>
                    </a:lnB>
                    <a:solidFill>
                      <a:schemeClr val="accent3"/>
                    </a:solidFill>
                  </a:tcPr>
                </a:tc>
                <a:tc>
                  <a:txBody>
                    <a:bodyPr/>
                    <a:lstStyle/>
                    <a:p>
                      <a:pPr algn="ctr">
                        <a:lnSpc>
                          <a:spcPct val="110000"/>
                        </a:lnSpc>
                        <a:spcBef>
                          <a:spcPts val="1000"/>
                        </a:spcBef>
                        <a:tabLst>
                          <a:tab pos="533400" algn="l"/>
                        </a:tabLst>
                        <a:defRPr sz="1000">
                          <a:solidFill>
                            <a:srgbClr val="000000"/>
                          </a:solidFill>
                          <a:latin typeface="Arial"/>
                          <a:ea typeface="Arial"/>
                          <a:cs typeface="Arial"/>
                          <a:sym typeface="Arial"/>
                        </a:defRPr>
                      </a:pPr>
                      <a:r>
                        <a:rPr b="1" dirty="0"/>
                        <a:t>YEAR-TO-DATE</a:t>
                      </a:r>
                    </a:p>
                    <a:p>
                      <a:pPr algn="ctr">
                        <a:lnSpc>
                          <a:spcPct val="150000"/>
                        </a:lnSpc>
                        <a:tabLst>
                          <a:tab pos="533400" algn="l"/>
                        </a:tabLst>
                        <a:defRPr sz="1000">
                          <a:solidFill>
                            <a:srgbClr val="000000"/>
                          </a:solidFill>
                          <a:latin typeface="Arial"/>
                          <a:ea typeface="Arial"/>
                          <a:cs typeface="Arial"/>
                          <a:sym typeface="Arial"/>
                        </a:defRPr>
                      </a:pPr>
                      <a:r>
                        <a:rPr b="1" dirty="0"/>
                        <a:t>ACHIEVEMENT</a:t>
                      </a:r>
                    </a:p>
                  </a:txBody>
                  <a:tcPr marL="8620" marR="8620" marT="8620" marB="862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a:txBody>
                    <a:bodyPr/>
                    <a:lstStyle/>
                    <a:p>
                      <a:pPr algn="ctr">
                        <a:lnSpc>
                          <a:spcPct val="150000"/>
                        </a:lnSpc>
                        <a:tabLst>
                          <a:tab pos="533400" algn="l"/>
                        </a:tabLst>
                        <a:defRPr sz="1000">
                          <a:solidFill>
                            <a:srgbClr val="000000"/>
                          </a:solidFill>
                          <a:latin typeface="Arial"/>
                          <a:ea typeface="Arial"/>
                          <a:cs typeface="Arial"/>
                          <a:sym typeface="Arial"/>
                        </a:defRPr>
                      </a:pPr>
                      <a:r>
                        <a:rPr b="1" dirty="0"/>
                        <a:t>REASONS</a:t>
                      </a:r>
                      <a:r>
                        <a:rPr lang="en-GB" b="1" dirty="0"/>
                        <a:t> </a:t>
                      </a:r>
                      <a:r>
                        <a:rPr b="1" dirty="0"/>
                        <a:t>FOR</a:t>
                      </a:r>
                    </a:p>
                    <a:p>
                      <a:pPr algn="ctr">
                        <a:lnSpc>
                          <a:spcPct val="150000"/>
                        </a:lnSpc>
                        <a:tabLst>
                          <a:tab pos="533400" algn="l"/>
                        </a:tabLst>
                        <a:defRPr sz="1000">
                          <a:solidFill>
                            <a:srgbClr val="000000"/>
                          </a:solidFill>
                          <a:latin typeface="Arial"/>
                          <a:ea typeface="Arial"/>
                          <a:cs typeface="Arial"/>
                          <a:sym typeface="Arial"/>
                        </a:defRPr>
                      </a:pPr>
                      <a:r>
                        <a:rPr b="1" dirty="0"/>
                        <a:t>VARIANCE</a:t>
                      </a:r>
                    </a:p>
                  </a:txBody>
                  <a:tcPr marL="8620" marR="8620" marT="8620" marB="8620"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solidFill>
                      <a:schemeClr val="accent3"/>
                    </a:solidFill>
                  </a:tcPr>
                </a:tc>
                <a:extLst>
                  <a:ext uri="{0D108BD9-81ED-4DB2-BD59-A6C34878D82A}">
                    <a16:rowId xmlns:a16="http://schemas.microsoft.com/office/drawing/2014/main" xmlns="" val="10000"/>
                  </a:ext>
                </a:extLst>
              </a:tr>
              <a:tr h="1765872">
                <a:tc>
                  <a:txBody>
                    <a:bodyPr/>
                    <a:lstStyle/>
                    <a:p>
                      <a:pPr algn="l">
                        <a:lnSpc>
                          <a:spcPct val="150000"/>
                        </a:lnSpc>
                        <a:defRPr sz="1800"/>
                      </a:pPr>
                      <a:r>
                        <a:rPr sz="1200" dirty="0">
                          <a:latin typeface="Arial" panose="020B0604020202020204" pitchFamily="34" charset="0"/>
                          <a:ea typeface="Arial"/>
                          <a:cs typeface="Arial" panose="020B0604020202020204" pitchFamily="34" charset="0"/>
                          <a:sym typeface="Arial"/>
                        </a:rPr>
                        <a:t>3</a:t>
                      </a:r>
                      <a:r>
                        <a:rPr lang="en-ZA" sz="1200" dirty="0">
                          <a:latin typeface="Arial" panose="020B0604020202020204" pitchFamily="34" charset="0"/>
                          <a:ea typeface="Arial"/>
                          <a:cs typeface="Arial" panose="020B0604020202020204" pitchFamily="34" charset="0"/>
                          <a:sym typeface="Arial"/>
                        </a:rPr>
                        <a:t>4</a:t>
                      </a:r>
                      <a:endParaRPr sz="1200" dirty="0">
                        <a:latin typeface="Arial" panose="020B0604020202020204" pitchFamily="34" charset="0"/>
                        <a:ea typeface="Arial"/>
                        <a:cs typeface="Arial" panose="020B0604020202020204" pitchFamily="34" charset="0"/>
                        <a:sym typeface="Arial"/>
                      </a:endParaRPr>
                    </a:p>
                  </a:txBody>
                  <a:tcPr marL="8620" marR="8620" marT="8620" marB="8620"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400"/>
                        </a:spcBef>
                        <a:spcAft>
                          <a:spcPts val="400"/>
                        </a:spcAft>
                      </a:pPr>
                      <a:r>
                        <a:rPr lang="en-ZA" sz="1200" b="1" cap="small" baseline="0" dirty="0">
                          <a:effectLst/>
                          <a:latin typeface="Arial" panose="020B0604020202020204" pitchFamily="34" charset="0"/>
                          <a:ea typeface="Calibri" panose="020F0502020204030204" pitchFamily="34" charset="0"/>
                          <a:cs typeface="Arial" panose="020B0604020202020204" pitchFamily="34" charset="0"/>
                        </a:rPr>
                        <a:t>Number of Informal Business Infrastructure partnership agreements secured </a:t>
                      </a:r>
                    </a:p>
                  </a:txBody>
                  <a:tcPr marL="68580" marR="68580" marT="0" marB="0">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400"/>
                        </a:spcBef>
                        <a:spcAft>
                          <a:spcPts val="40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6 Informal Business Infrastructure partnership agreements secured</a:t>
                      </a:r>
                    </a:p>
                  </a:txBody>
                  <a:tcPr marL="68580" marR="68580" marT="0" marB="0">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400"/>
                        </a:spcBef>
                        <a:spcAft>
                          <a:spcPts val="400"/>
                        </a:spcAft>
                      </a:pPr>
                      <a:r>
                        <a:rPr lang="en-ZA" sz="1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1 Informal Business Infrastructure partnership agreement secured</a:t>
                      </a:r>
                    </a:p>
                  </a:txBody>
                  <a:tcPr marL="68580" marR="68580" marT="0" marB="0">
                    <a:lnL w="12700">
                      <a:solidFill>
                        <a:srgbClr val="000000"/>
                      </a:solidFill>
                    </a:lnL>
                    <a:lnR w="12700" cap="flat" cmpd="sng" algn="ctr">
                      <a:solidFill>
                        <a:schemeClr val="tx1"/>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15000"/>
                        </a:lnSpc>
                        <a:defRPr b="1">
                          <a:latin typeface="Arial"/>
                          <a:ea typeface="Arial"/>
                          <a:cs typeface="Arial"/>
                          <a:sym typeface="Arial"/>
                        </a:defRPr>
                      </a:pPr>
                      <a:r>
                        <a:rPr lang="en-GB" sz="1200" b="0" baseline="0" dirty="0">
                          <a:latin typeface="Arial" panose="020B0604020202020204" pitchFamily="34" charset="0"/>
                          <a:cs typeface="Arial" panose="020B0604020202020204" pitchFamily="34" charset="0"/>
                        </a:rPr>
                        <a:t>Four (4) informal </a:t>
                      </a:r>
                      <a:r>
                        <a:rPr lang="en-GB" sz="1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business infrastructure partnerships agreement secured</a:t>
                      </a:r>
                      <a:r>
                        <a:rPr lang="en-GB" sz="1200" b="0" baseline="0" dirty="0">
                          <a:latin typeface="Arial" panose="020B0604020202020204" pitchFamily="34" charset="0"/>
                          <a:cs typeface="Arial" panose="020B0604020202020204" pitchFamily="34" charset="0"/>
                        </a:rPr>
                        <a:t>.</a:t>
                      </a:r>
                      <a:endParaRPr sz="1200" b="0" dirty="0">
                        <a:latin typeface="Arial" panose="020B0604020202020204" pitchFamily="34" charset="0"/>
                        <a:cs typeface="Arial" panose="020B0604020202020204" pitchFamily="34" charset="0"/>
                      </a:endParaRPr>
                    </a:p>
                  </a:txBody>
                  <a:tcPr marL="8620" marR="8620" marT="8620" marB="86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l">
                        <a:spcAft>
                          <a:spcPts val="0"/>
                        </a:spcAft>
                      </a:pPr>
                      <a:r>
                        <a:rPr lang="en-ZA" sz="1200" dirty="0">
                          <a:solidFill>
                            <a:srgbClr val="000000"/>
                          </a:solidFill>
                          <a:effectLst/>
                          <a:latin typeface="Arial" panose="020B0604020202020204" pitchFamily="34" charset="0"/>
                          <a:ea typeface="Calibri" panose="020F0502020204030204" pitchFamily="34" charset="0"/>
                        </a:rPr>
                        <a:t>Achievement is these seven (7) local municipalities and one Development Trust: </a:t>
                      </a:r>
                      <a:r>
                        <a:rPr lang="en-ZA" sz="1200" dirty="0" err="1">
                          <a:solidFill>
                            <a:srgbClr val="000000"/>
                          </a:solidFill>
                          <a:effectLst/>
                          <a:latin typeface="Arial" panose="020B0604020202020204" pitchFamily="34" charset="0"/>
                          <a:ea typeface="Calibri" panose="020F0502020204030204" pitchFamily="34" charset="0"/>
                        </a:rPr>
                        <a:t>Inqcuza</a:t>
                      </a:r>
                      <a:r>
                        <a:rPr lang="en-ZA" sz="1200" dirty="0">
                          <a:solidFill>
                            <a:srgbClr val="000000"/>
                          </a:solidFill>
                          <a:effectLst/>
                          <a:latin typeface="Arial" panose="020B0604020202020204" pitchFamily="34" charset="0"/>
                          <a:ea typeface="Calibri" panose="020F0502020204030204" pitchFamily="34" charset="0"/>
                        </a:rPr>
                        <a:t> Hill; </a:t>
                      </a:r>
                      <a:r>
                        <a:rPr lang="en-ZA" sz="1200" dirty="0" err="1">
                          <a:solidFill>
                            <a:srgbClr val="000000"/>
                          </a:solidFill>
                          <a:effectLst/>
                          <a:latin typeface="Arial" panose="020B0604020202020204" pitchFamily="34" charset="0"/>
                          <a:ea typeface="Calibri" panose="020F0502020204030204" pitchFamily="34" charset="0"/>
                        </a:rPr>
                        <a:t>MosselBay</a:t>
                      </a:r>
                      <a:r>
                        <a:rPr lang="en-ZA" sz="1200" dirty="0">
                          <a:solidFill>
                            <a:srgbClr val="000000"/>
                          </a:solidFill>
                          <a:effectLst/>
                          <a:latin typeface="Arial" panose="020B0604020202020204" pitchFamily="34" charset="0"/>
                          <a:ea typeface="Calibri" panose="020F0502020204030204" pitchFamily="34" charset="0"/>
                        </a:rPr>
                        <a:t>;</a:t>
                      </a:r>
                      <a:endParaRPr lang="en-ZA" sz="1800" dirty="0">
                        <a:effectLst/>
                        <a:latin typeface="Times New Roman" panose="02020603050405020304" pitchFamily="18" charset="0"/>
                        <a:ea typeface="Arial Unicode MS" panose="020B0604020202020204" pitchFamily="34" charset="-128"/>
                      </a:endParaRPr>
                    </a:p>
                    <a:p>
                      <a:pPr>
                        <a:spcAft>
                          <a:spcPts val="0"/>
                        </a:spcAft>
                      </a:pPr>
                      <a:r>
                        <a:rPr lang="en-ZA" sz="1200" dirty="0">
                          <a:solidFill>
                            <a:srgbClr val="000000"/>
                          </a:solidFill>
                          <a:effectLst/>
                          <a:latin typeface="Arial" panose="020B0604020202020204" pitchFamily="34" charset="0"/>
                          <a:ea typeface="Calibri" panose="020F0502020204030204" pitchFamily="34" charset="0"/>
                        </a:rPr>
                        <a:t>Makhado; Greater </a:t>
                      </a:r>
                      <a:r>
                        <a:rPr lang="en-ZA" sz="1200" dirty="0" err="1">
                          <a:solidFill>
                            <a:srgbClr val="000000"/>
                          </a:solidFill>
                          <a:effectLst/>
                          <a:latin typeface="Arial" panose="020B0604020202020204" pitchFamily="34" charset="0"/>
                          <a:ea typeface="Calibri" panose="020F0502020204030204" pitchFamily="34" charset="0"/>
                        </a:rPr>
                        <a:t>Taung</a:t>
                      </a:r>
                      <a:r>
                        <a:rPr lang="en-ZA" sz="1200" dirty="0">
                          <a:solidFill>
                            <a:srgbClr val="000000"/>
                          </a:solidFill>
                          <a:effectLst/>
                          <a:latin typeface="Arial" panose="020B0604020202020204" pitchFamily="34" charset="0"/>
                          <a:ea typeface="Calibri" panose="020F0502020204030204" pitchFamily="34" charset="0"/>
                        </a:rPr>
                        <a:t>;</a:t>
                      </a:r>
                      <a:endParaRPr lang="en-ZA" sz="1800" dirty="0">
                        <a:effectLst/>
                        <a:latin typeface="Times New Roman" panose="02020603050405020304" pitchFamily="18" charset="0"/>
                        <a:ea typeface="Arial Unicode MS" panose="020B0604020202020204" pitchFamily="34" charset="-128"/>
                      </a:endParaRPr>
                    </a:p>
                    <a:p>
                      <a:pPr algn="l">
                        <a:spcAft>
                          <a:spcPts val="0"/>
                        </a:spcAft>
                      </a:pPr>
                      <a:r>
                        <a:rPr lang="en-ZA" sz="1200" dirty="0">
                          <a:solidFill>
                            <a:srgbClr val="000000"/>
                          </a:solidFill>
                          <a:effectLst/>
                          <a:latin typeface="Arial" panose="020B0604020202020204" pitchFamily="34" charset="0"/>
                          <a:ea typeface="Calibri" panose="020F0502020204030204" pitchFamily="34" charset="0"/>
                        </a:rPr>
                        <a:t>Alfred Duma; Stellenbosch; and</a:t>
                      </a:r>
                      <a:endParaRPr lang="en-ZA" sz="1800" dirty="0">
                        <a:effectLst/>
                        <a:latin typeface="Times New Roman" panose="02020603050405020304" pitchFamily="18" charset="0"/>
                        <a:ea typeface="Arial Unicode MS" panose="020B0604020202020204" pitchFamily="34" charset="-128"/>
                      </a:endParaRPr>
                    </a:p>
                    <a:p>
                      <a:pPr algn="l"/>
                      <a:r>
                        <a:rPr lang="en-ZA" sz="1200" dirty="0" err="1">
                          <a:solidFill>
                            <a:srgbClr val="000000"/>
                          </a:solidFill>
                          <a:effectLst/>
                          <a:latin typeface="Arial" panose="020B0604020202020204" pitchFamily="34" charset="0"/>
                          <a:ea typeface="Calibri" panose="020F0502020204030204" pitchFamily="34" charset="0"/>
                        </a:rPr>
                        <a:t>Matsila</a:t>
                      </a:r>
                      <a:r>
                        <a:rPr lang="en-ZA" sz="1200" dirty="0">
                          <a:solidFill>
                            <a:srgbClr val="000000"/>
                          </a:solidFill>
                          <a:effectLst/>
                          <a:latin typeface="Arial" panose="020B0604020202020204" pitchFamily="34" charset="0"/>
                          <a:ea typeface="Calibri" panose="020F0502020204030204" pitchFamily="34" charset="0"/>
                        </a:rPr>
                        <a:t> Development Trust</a:t>
                      </a:r>
                      <a:endParaRPr sz="1200" dirty="0">
                        <a:latin typeface="Arial" panose="020B0604020202020204" pitchFamily="34" charset="0"/>
                        <a:ea typeface="Arial"/>
                        <a:cs typeface="Arial" panose="020B0604020202020204" pitchFamily="34" charset="0"/>
                        <a:sym typeface="Arial"/>
                      </a:endParaRPr>
                    </a:p>
                  </a:txBody>
                  <a:tcPr marL="8620" marR="8620" marT="8620" marB="8620" horzOverflow="overflow">
                    <a:lnL w="12700" cap="flat" cmpd="sng" algn="ctr">
                      <a:solidFill>
                        <a:schemeClr val="tx1"/>
                      </a:solidFill>
                      <a:prstDash val="solid"/>
                      <a:round/>
                      <a:headEnd type="none" w="med" len="med"/>
                      <a:tailEnd type="none" w="med" len="med"/>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15000"/>
                        </a:lnSpc>
                        <a:tabLst>
                          <a:tab pos="533400" algn="l"/>
                        </a:tabLst>
                        <a:defRPr sz="1800"/>
                      </a:pPr>
                      <a:r>
                        <a:rPr lang="en-GB" sz="1200" dirty="0">
                          <a:solidFill>
                            <a:schemeClr val="tx1"/>
                          </a:solidFill>
                          <a:latin typeface="Arial" panose="020B0604020202020204" pitchFamily="34" charset="0"/>
                          <a:ea typeface="Arial"/>
                          <a:cs typeface="Arial" panose="020B0604020202020204" pitchFamily="34" charset="0"/>
                          <a:sym typeface="Arial"/>
                        </a:rPr>
                        <a:t>N/A</a:t>
                      </a:r>
                      <a:endParaRPr sz="1200" dirty="0">
                        <a:solidFill>
                          <a:schemeClr val="tx1"/>
                        </a:solidFill>
                        <a:latin typeface="Arial" panose="020B0604020202020204" pitchFamily="34" charset="0"/>
                        <a:ea typeface="Arial"/>
                        <a:cs typeface="Arial" panose="020B0604020202020204" pitchFamily="34" charset="0"/>
                        <a:sym typeface="Arial"/>
                      </a:endParaRPr>
                    </a:p>
                  </a:txBody>
                  <a:tcPr marL="8620" marR="8620" marT="8620" marB="8620"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1"/>
                  </a:ext>
                </a:extLst>
              </a:tr>
              <a:tr h="1054004">
                <a:tc>
                  <a:txBody>
                    <a:bodyPr/>
                    <a:lstStyle/>
                    <a:p>
                      <a:pPr algn="l">
                        <a:lnSpc>
                          <a:spcPct val="150000"/>
                        </a:lnSpc>
                        <a:defRPr sz="1800"/>
                      </a:pPr>
                      <a:r>
                        <a:rPr lang="en-GB" sz="1200" dirty="0">
                          <a:latin typeface="Arial" panose="020B0604020202020204" pitchFamily="34" charset="0"/>
                          <a:ea typeface="Arial"/>
                          <a:cs typeface="Arial" panose="020B0604020202020204" pitchFamily="34" charset="0"/>
                          <a:sym typeface="Arial"/>
                        </a:rPr>
                        <a:t>35</a:t>
                      </a:r>
                      <a:endParaRPr sz="1200" dirty="0">
                        <a:latin typeface="Arial" panose="020B0604020202020204" pitchFamily="34" charset="0"/>
                        <a:ea typeface="Arial"/>
                        <a:cs typeface="Arial" panose="020B0604020202020204" pitchFamily="34" charset="0"/>
                        <a:sym typeface="Arial"/>
                      </a:endParaRPr>
                    </a:p>
                  </a:txBody>
                  <a:tcPr marL="8620" marR="8620" marT="8620" marB="8620"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400"/>
                        </a:spcBef>
                        <a:spcAft>
                          <a:spcPts val="400"/>
                        </a:spcAft>
                      </a:pPr>
                      <a:r>
                        <a:rPr lang="en-ZA" sz="1200" b="1" cap="small" baseline="0" dirty="0">
                          <a:effectLst/>
                          <a:latin typeface="Arial" panose="020B0604020202020204" pitchFamily="34" charset="0"/>
                          <a:ea typeface="Calibri" panose="020F0502020204030204" pitchFamily="34" charset="0"/>
                          <a:cs typeface="Arial" panose="020B0604020202020204" pitchFamily="34" charset="0"/>
                        </a:rPr>
                        <a:t>Number of black SMMEs supported through the BBSDP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400"/>
                        </a:spcBef>
                        <a:spcAft>
                          <a:spcPts val="40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641 black SMMEs supported through the BBSDP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r>
                        <a:rPr lang="en-ZA" sz="1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170 black SMMEs supported through the BBSDP</a:t>
                      </a:r>
                    </a:p>
                    <a:p>
                      <a:pPr algn="l"/>
                      <a:r>
                        <a:rPr lang="en-ZA" sz="1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(Migration finalised and approved)</a:t>
                      </a:r>
                      <a:endParaRPr lang="en-GB" sz="1200" b="0" i="0" u="none" strike="noStrike" cap="none" spc="0" baseline="0" noProof="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spcAft>
                          <a:spcPts val="0"/>
                        </a:spcAft>
                      </a:pPr>
                      <a:r>
                        <a:rPr lang="en-ZA" sz="1200" b="1" dirty="0">
                          <a:solidFill>
                            <a:schemeClr val="tx1"/>
                          </a:solidFill>
                          <a:latin typeface="Arial" panose="020B0604020202020204" pitchFamily="34" charset="0"/>
                          <a:cs typeface="Arial" panose="020B0604020202020204" pitchFamily="34" charset="0"/>
                        </a:rPr>
                        <a:t>Partially Achieved:</a:t>
                      </a:r>
                    </a:p>
                    <a:p>
                      <a:pPr algn="l">
                        <a:spcAft>
                          <a:spcPts val="0"/>
                        </a:spcAft>
                      </a:pPr>
                      <a:endParaRPr lang="en-ZA" sz="1200" b="0" dirty="0">
                        <a:latin typeface="Arial" panose="020B0604020202020204" pitchFamily="34" charset="0"/>
                        <a:cs typeface="Arial" panose="020B0604020202020204" pitchFamily="34" charset="0"/>
                      </a:endParaRPr>
                    </a:p>
                    <a:p>
                      <a:pPr algn="l">
                        <a:spcAft>
                          <a:spcPts val="0"/>
                        </a:spcAft>
                      </a:pPr>
                      <a:r>
                        <a:rPr lang="en-ZA" sz="1200" b="0" dirty="0">
                          <a:latin typeface="Arial" panose="020B0604020202020204" pitchFamily="34" charset="0"/>
                          <a:cs typeface="Arial" panose="020B0604020202020204" pitchFamily="34" charset="0"/>
                        </a:rPr>
                        <a:t>Only 74 SMME’s were supported</a:t>
                      </a:r>
                    </a:p>
                  </a:txBody>
                  <a:tcPr marL="8620" marR="8620" marT="8620" marB="86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0" algn="l"/>
                          <a:tab pos="540385" algn="l"/>
                        </a:tabLst>
                        <a:defRPr/>
                      </a:pPr>
                      <a:r>
                        <a:rPr lang="en-ZA" sz="1200" dirty="0">
                          <a:solidFill>
                            <a:srgbClr val="000000"/>
                          </a:solidFill>
                          <a:effectLst/>
                          <a:latin typeface="Arial" panose="020B0604020202020204" pitchFamily="34" charset="0"/>
                          <a:ea typeface="Calibri" panose="020F0502020204030204" pitchFamily="34" charset="0"/>
                        </a:rPr>
                        <a:t>508 Black SMMEs supported through BBSDP</a:t>
                      </a:r>
                      <a:endParaRPr sz="1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Arial"/>
                      </a:endParaRPr>
                    </a:p>
                  </a:txBody>
                  <a:tcPr marL="8620" marR="8620" marT="8620" marB="86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0" algn="l"/>
                          <a:tab pos="540385" algn="l"/>
                        </a:tabLst>
                        <a:defRPr/>
                      </a:pPr>
                      <a:r>
                        <a:rPr lang="en-ZA" sz="1200" dirty="0">
                          <a:solidFill>
                            <a:srgbClr val="000000"/>
                          </a:solidFill>
                          <a:effectLst/>
                          <a:latin typeface="Arial" panose="020B0604020202020204" pitchFamily="34" charset="0"/>
                          <a:ea typeface="Calibri" panose="020F0502020204030204" pitchFamily="34" charset="0"/>
                        </a:rPr>
                        <a:t>The budget was exhausted due to  the high value claims paid out </a:t>
                      </a:r>
                      <a:endParaRPr lang="en-ZA" sz="1200" b="0" i="0" u="none" strike="noStrike" cap="none" spc="0" baseline="0" noProof="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Arial Narrow"/>
                      </a:endParaRPr>
                    </a:p>
                  </a:txBody>
                  <a:tcPr marL="8620" marR="8620" marT="8620" marB="86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2"/>
                  </a:ext>
                </a:extLst>
              </a:tr>
              <a:tr h="1461266">
                <a:tc>
                  <a:txBody>
                    <a:bodyPr/>
                    <a:lstStyle/>
                    <a:p>
                      <a:pPr algn="l">
                        <a:lnSpc>
                          <a:spcPct val="150000"/>
                        </a:lnSpc>
                        <a:defRPr sz="1800"/>
                      </a:pPr>
                      <a:r>
                        <a:rPr lang="en-GB" sz="1200" dirty="0">
                          <a:latin typeface="Arial" panose="020B0604020202020204" pitchFamily="34" charset="0"/>
                          <a:ea typeface="Arial"/>
                          <a:cs typeface="Arial" panose="020B0604020202020204" pitchFamily="34" charset="0"/>
                          <a:sym typeface="Arial"/>
                        </a:rPr>
                        <a:t>36</a:t>
                      </a:r>
                      <a:endParaRPr sz="1200" dirty="0">
                        <a:latin typeface="Arial" panose="020B0604020202020204" pitchFamily="34" charset="0"/>
                        <a:ea typeface="Arial"/>
                        <a:cs typeface="Arial" panose="020B0604020202020204" pitchFamily="34" charset="0"/>
                        <a:sym typeface="Arial"/>
                      </a:endParaRPr>
                    </a:p>
                  </a:txBody>
                  <a:tcPr marL="8620" marR="8620" marT="8620" marB="8620"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a:txBody>
                    <a:bodyPr/>
                    <a:lstStyle/>
                    <a:p>
                      <a:pPr algn="l">
                        <a:lnSpc>
                          <a:spcPct val="110000"/>
                        </a:lnSpc>
                        <a:spcBef>
                          <a:spcPts val="400"/>
                        </a:spcBef>
                        <a:spcAft>
                          <a:spcPts val="400"/>
                        </a:spcAft>
                      </a:pPr>
                      <a:r>
                        <a:rPr lang="en-ZA" sz="1200" b="1" cap="small" baseline="0" dirty="0">
                          <a:effectLst/>
                          <a:latin typeface="Arial" panose="020B0604020202020204" pitchFamily="34" charset="0"/>
                          <a:ea typeface="Calibri" panose="020F0502020204030204" pitchFamily="34" charset="0"/>
                          <a:cs typeface="Arial" panose="020B0604020202020204" pitchFamily="34" charset="0"/>
                        </a:rPr>
                        <a:t>Number of Co-operatives supported financially through the CIS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a:txBody>
                    <a:bodyPr/>
                    <a:lstStyle/>
                    <a:p>
                      <a:pPr algn="l">
                        <a:lnSpc>
                          <a:spcPct val="110000"/>
                        </a:lnSpc>
                        <a:spcBef>
                          <a:spcPts val="400"/>
                        </a:spcBef>
                        <a:spcAft>
                          <a:spcPts val="40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270 Evaluation Report on CIS produced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a:txBody>
                    <a:bodyPr/>
                    <a:lstStyle/>
                    <a:p>
                      <a:pPr algn="l">
                        <a:lnSpc>
                          <a:spcPct val="110000"/>
                        </a:lnSpc>
                        <a:spcBef>
                          <a:spcPts val="400"/>
                        </a:spcBef>
                        <a:spcAft>
                          <a:spcPts val="400"/>
                        </a:spcAft>
                      </a:pPr>
                      <a:r>
                        <a:rPr lang="en-ZA" sz="1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65 Co-operatives supported financially through the CIS</a:t>
                      </a:r>
                    </a:p>
                    <a:p>
                      <a:pPr algn="l"/>
                      <a:r>
                        <a:rPr lang="en-ZA" sz="1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(Migration finalised and approved)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tab pos="0" algn="l"/>
                          <a:tab pos="540385" algn="l"/>
                        </a:tabLst>
                        <a:defRPr/>
                      </a:pPr>
                      <a:r>
                        <a:rPr kumimoji="0" lang="en-US" sz="1200" b="1" i="0" u="none" strike="noStrike" kern="1400" cap="none" spc="0" normalizeH="0" baseline="0" noProof="0" dirty="0">
                          <a:ln>
                            <a:noFill/>
                          </a:ln>
                          <a:solidFill>
                            <a:prstClr val="black"/>
                          </a:solidFill>
                          <a:effectLst/>
                          <a:uLnTx/>
                          <a:uFillTx/>
                          <a:latin typeface="Arial" pitchFamily="34" charset="0"/>
                          <a:ea typeface="Times New Roman"/>
                          <a:cs typeface="Arial" pitchFamily="34" charset="0"/>
                        </a:rPr>
                        <a:t>Target Achieved:</a:t>
                      </a:r>
                    </a:p>
                    <a:p>
                      <a:pPr marL="0" marR="0" lvl="0" indent="0" algn="l" defTabSz="914400" rtl="0" eaLnBrk="1" fontAlgn="auto" latinLnBrk="0" hangingPunct="1">
                        <a:lnSpc>
                          <a:spcPct val="100000"/>
                        </a:lnSpc>
                        <a:spcBef>
                          <a:spcPts val="0"/>
                        </a:spcBef>
                        <a:spcAft>
                          <a:spcPts val="0"/>
                        </a:spcAft>
                        <a:buClrTx/>
                        <a:buSzTx/>
                        <a:buFontTx/>
                        <a:buNone/>
                        <a:tabLst>
                          <a:tab pos="0" algn="l"/>
                          <a:tab pos="540385" algn="l"/>
                        </a:tabLst>
                        <a:defRPr/>
                      </a:pPr>
                      <a:r>
                        <a:rPr lang="en-US" sz="1200" b="0" i="0" u="none" strike="noStrike" cap="none" spc="0" baseline="0" noProof="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85 cooperatives trained.</a:t>
                      </a:r>
                    </a:p>
                    <a:p>
                      <a:pPr marL="0" marR="0" lvl="0" indent="0" algn="l" defTabSz="914400" rtl="0" eaLnBrk="1" fontAlgn="auto" latinLnBrk="0" hangingPunct="1">
                        <a:lnSpc>
                          <a:spcPct val="100000"/>
                        </a:lnSpc>
                        <a:spcBef>
                          <a:spcPts val="0"/>
                        </a:spcBef>
                        <a:spcAft>
                          <a:spcPts val="0"/>
                        </a:spcAft>
                        <a:buClrTx/>
                        <a:buSzTx/>
                        <a:buFontTx/>
                        <a:buNone/>
                        <a:tabLst>
                          <a:tab pos="0" algn="l"/>
                          <a:tab pos="540385" algn="l"/>
                        </a:tabLst>
                        <a:defRPr/>
                      </a:pPr>
                      <a:endParaRPr kumimoji="0" lang="en-US" sz="1200" b="0" i="0" u="none" strike="noStrike" kern="1400" cap="none" spc="0" normalizeH="0" baseline="0" noProof="0" dirty="0">
                        <a:ln>
                          <a:noFill/>
                        </a:ln>
                        <a:solidFill>
                          <a:prstClr val="black"/>
                        </a:solidFill>
                        <a:effectLst/>
                        <a:uLnTx/>
                        <a:uFillTx/>
                        <a:latin typeface="Arial" pitchFamily="34" charset="0"/>
                        <a:ea typeface="Times New Roman"/>
                        <a:cs typeface="Arial" pitchFamily="34" charset="0"/>
                      </a:endParaRPr>
                    </a:p>
                  </a:txBody>
                  <a:tcPr marL="8620" marR="8620" marT="8620" marB="86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dirty="0">
                          <a:effectLst/>
                          <a:latin typeface="Arial" panose="020B0604020202020204" pitchFamily="34" charset="0"/>
                          <a:ea typeface="Calibri" panose="020F0502020204030204" pitchFamily="34" charset="0"/>
                        </a:rPr>
                        <a:t>266 applications (target 270) to the value of R67.9 million (target R70.7 million) approved by the end of the financial year. Actual dispersement was 262 co-operatives.</a:t>
                      </a:r>
                      <a:endParaRPr sz="1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Arial"/>
                      </a:endParaRPr>
                    </a:p>
                  </a:txBody>
                  <a:tcPr marL="8620" marR="8620" marT="8620" marB="86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a:txBody>
                    <a:bodyPr/>
                    <a:lstStyle/>
                    <a:p>
                      <a:pPr algn="l">
                        <a:spcAft>
                          <a:spcPts val="0"/>
                        </a:spcAft>
                        <a:tabLst>
                          <a:tab pos="540385" algn="l"/>
                        </a:tabLst>
                      </a:pPr>
                      <a:r>
                        <a:rPr lang="en-ZA" sz="1200" dirty="0">
                          <a:solidFill>
                            <a:srgbClr val="000000"/>
                          </a:solidFill>
                          <a:effectLst/>
                          <a:latin typeface="Arial" panose="020B0604020202020204" pitchFamily="34" charset="0"/>
                          <a:ea typeface="Calibri" panose="020F0502020204030204" pitchFamily="34" charset="0"/>
                        </a:rPr>
                        <a:t>266 applications (target 270) to the value of R67.9 million (target R70.7 million) approved by the end of the financial year.</a:t>
                      </a:r>
                      <a:endParaRPr lang="en-ZA" sz="1800" dirty="0">
                        <a:effectLst/>
                        <a:latin typeface="Times New Roman" panose="02020603050405020304" pitchFamily="18" charset="0"/>
                        <a:ea typeface="Arial Unicode MS" panose="020B0604020202020204" pitchFamily="34" charset="-128"/>
                      </a:endParaRPr>
                    </a:p>
                    <a:p>
                      <a:pPr algn="l"/>
                      <a:r>
                        <a:rPr lang="en-ZA" sz="1200" dirty="0">
                          <a:solidFill>
                            <a:srgbClr val="000000"/>
                          </a:solidFill>
                          <a:effectLst/>
                          <a:latin typeface="Arial" panose="020B0604020202020204" pitchFamily="34" charset="0"/>
                          <a:ea typeface="Calibri" panose="020F0502020204030204" pitchFamily="34" charset="0"/>
                        </a:rPr>
                        <a:t>Amount disbursed R 70.7 million (target R70.7 million)</a:t>
                      </a:r>
                      <a:endParaRPr lang="en-US" sz="1200" b="0" i="0" u="none" strike="noStrike" cap="none" spc="0" baseline="0" noProof="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endParaRPr>
                    </a:p>
                  </a:txBody>
                  <a:tcPr marL="8620" marR="8620" marT="8620" marB="86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extLst>
                  <a:ext uri="{0D108BD9-81ED-4DB2-BD59-A6C34878D82A}">
                    <a16:rowId xmlns:a16="http://schemas.microsoft.com/office/drawing/2014/main" xmlns="" val="10003"/>
                  </a:ext>
                </a:extLst>
              </a:tr>
            </a:tbl>
          </a:graphicData>
        </a:graphic>
      </p:graphicFrame>
      <p:sp>
        <p:nvSpPr>
          <p:cNvPr id="6" name="Right Triangle 5"/>
          <p:cNvSpPr/>
          <p:nvPr/>
        </p:nvSpPr>
        <p:spPr>
          <a:xfrm flipH="1">
            <a:off x="8422818" y="5908991"/>
            <a:ext cx="685800" cy="99060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3653526427"/>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 name="Picture 4" descr="Picture 4"/>
          <p:cNvPicPr>
            <a:picLocks noChangeAspect="1"/>
          </p:cNvPicPr>
          <p:nvPr/>
        </p:nvPicPr>
        <p:blipFill>
          <a:blip r:embed="rId3" cstate="print">
            <a:extLst/>
          </a:blip>
          <a:srcRect t="24292" b="22405"/>
          <a:stretch>
            <a:fillRect/>
          </a:stretch>
        </p:blipFill>
        <p:spPr>
          <a:xfrm>
            <a:off x="0" y="6210300"/>
            <a:ext cx="1752600" cy="625930"/>
          </a:xfrm>
          <a:prstGeom prst="rect">
            <a:avLst/>
          </a:prstGeom>
          <a:ln w="12700">
            <a:miter lim="400000"/>
          </a:ln>
        </p:spPr>
      </p:pic>
      <p:sp>
        <p:nvSpPr>
          <p:cNvPr id="799" name="Slide Number Placeholder 1"/>
          <p:cNvSpPr>
            <a:spLocks noGrp="1"/>
          </p:cNvSpPr>
          <p:nvPr>
            <p:ph type="sldNum" sz="quarter" idx="2"/>
          </p:nvPr>
        </p:nvSpPr>
        <p:spPr>
          <a:xfrm>
            <a:off x="8299087" y="6496114"/>
            <a:ext cx="291104" cy="307777"/>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sz="1400" b="1">
                <a:latin typeface="Arial" panose="020B0604020202020204" pitchFamily="34" charset="0"/>
                <a:cs typeface="Arial" panose="020B0604020202020204" pitchFamily="34" charset="0"/>
              </a:rPr>
              <a:pPr/>
              <a:t>55</a:t>
            </a:fld>
            <a:endParaRPr sz="1400" b="1" dirty="0">
              <a:latin typeface="Arial" panose="020B0604020202020204" pitchFamily="34" charset="0"/>
              <a:cs typeface="Arial" panose="020B0604020202020204" pitchFamily="34" charset="0"/>
            </a:endParaRPr>
          </a:p>
        </p:txBody>
      </p:sp>
      <p:sp>
        <p:nvSpPr>
          <p:cNvPr id="800" name="Title 1"/>
          <p:cNvSpPr>
            <a:spLocks noGrp="1"/>
          </p:cNvSpPr>
          <p:nvPr>
            <p:ph type="title"/>
          </p:nvPr>
        </p:nvSpPr>
        <p:spPr>
          <a:xfrm>
            <a:off x="76200" y="0"/>
            <a:ext cx="8991600" cy="751114"/>
          </a:xfrm>
          <a:prstGeom prst="rect">
            <a:avLst/>
          </a:prstGeom>
          <a:solidFill>
            <a:srgbClr val="C3D69B"/>
          </a:solidFill>
          <a:effectLst>
            <a:outerShdw blurRad="50800" dist="50800" dir="5400000" rotWithShape="0">
              <a:schemeClr val="accent6"/>
            </a:outerShdw>
          </a:effectLst>
        </p:spPr>
        <p:txBody>
          <a:bodyPr/>
          <a:lstStyle>
            <a:lvl1pPr algn="r">
              <a:defRPr sz="3600" cap="small">
                <a:latin typeface="Arial"/>
                <a:ea typeface="Arial"/>
                <a:cs typeface="Arial"/>
                <a:sym typeface="Arial"/>
              </a:defRPr>
            </a:lvl1pPr>
          </a:lstStyle>
          <a:p>
            <a:r>
              <a:rPr lang="en-ZA" dirty="0"/>
              <a:t>Performance Against APP 2017/18</a:t>
            </a:r>
          </a:p>
        </p:txBody>
      </p:sp>
      <p:graphicFrame>
        <p:nvGraphicFramePr>
          <p:cNvPr id="801" name="Content Placeholder 3"/>
          <p:cNvGraphicFramePr/>
          <p:nvPr>
            <p:extLst>
              <p:ext uri="{D42A27DB-BD31-4B8C-83A1-F6EECF244321}">
                <p14:modId xmlns:p14="http://schemas.microsoft.com/office/powerpoint/2010/main" xmlns="" val="2304566668"/>
              </p:ext>
            </p:extLst>
          </p:nvPr>
        </p:nvGraphicFramePr>
        <p:xfrm>
          <a:off x="76198" y="671347"/>
          <a:ext cx="8991601" cy="5822893"/>
        </p:xfrm>
        <a:graphic>
          <a:graphicData uri="http://schemas.openxmlformats.org/drawingml/2006/table">
            <a:tbl>
              <a:tblPr firstRow="1"/>
              <a:tblGrid>
                <a:gridCol w="228601">
                  <a:extLst>
                    <a:ext uri="{9D8B030D-6E8A-4147-A177-3AD203B41FA5}">
                      <a16:colId xmlns:a16="http://schemas.microsoft.com/office/drawing/2014/main" xmlns="" val="20000"/>
                    </a:ext>
                  </a:extLst>
                </a:gridCol>
                <a:gridCol w="1923144">
                  <a:extLst>
                    <a:ext uri="{9D8B030D-6E8A-4147-A177-3AD203B41FA5}">
                      <a16:colId xmlns:a16="http://schemas.microsoft.com/office/drawing/2014/main" xmlns="" val="20001"/>
                    </a:ext>
                  </a:extLst>
                </a:gridCol>
                <a:gridCol w="1545771">
                  <a:extLst>
                    <a:ext uri="{9D8B030D-6E8A-4147-A177-3AD203B41FA5}">
                      <a16:colId xmlns:a16="http://schemas.microsoft.com/office/drawing/2014/main" xmlns="" val="20002"/>
                    </a:ext>
                  </a:extLst>
                </a:gridCol>
                <a:gridCol w="1524000">
                  <a:extLst>
                    <a:ext uri="{9D8B030D-6E8A-4147-A177-3AD203B41FA5}">
                      <a16:colId xmlns:a16="http://schemas.microsoft.com/office/drawing/2014/main" xmlns="" val="20003"/>
                    </a:ext>
                  </a:extLst>
                </a:gridCol>
                <a:gridCol w="1393372">
                  <a:extLst>
                    <a:ext uri="{9D8B030D-6E8A-4147-A177-3AD203B41FA5}">
                      <a16:colId xmlns:a16="http://schemas.microsoft.com/office/drawing/2014/main" xmlns="" val="20004"/>
                    </a:ext>
                  </a:extLst>
                </a:gridCol>
                <a:gridCol w="1309914">
                  <a:extLst>
                    <a:ext uri="{9D8B030D-6E8A-4147-A177-3AD203B41FA5}">
                      <a16:colId xmlns:a16="http://schemas.microsoft.com/office/drawing/2014/main" xmlns="" val="20005"/>
                    </a:ext>
                  </a:extLst>
                </a:gridCol>
                <a:gridCol w="1066799">
                  <a:extLst>
                    <a:ext uri="{9D8B030D-6E8A-4147-A177-3AD203B41FA5}">
                      <a16:colId xmlns:a16="http://schemas.microsoft.com/office/drawing/2014/main" xmlns="" val="20006"/>
                    </a:ext>
                  </a:extLst>
                </a:gridCol>
              </a:tblGrid>
              <a:tr h="664635">
                <a:tc gridSpan="2">
                  <a:txBody>
                    <a:bodyPr/>
                    <a:lstStyle/>
                    <a:p>
                      <a:pPr algn="ctr">
                        <a:lnSpc>
                          <a:spcPct val="150000"/>
                        </a:lnSpc>
                        <a:tabLst>
                          <a:tab pos="533400" algn="l"/>
                        </a:tabLst>
                        <a:defRPr sz="1000">
                          <a:solidFill>
                            <a:srgbClr val="000000"/>
                          </a:solidFill>
                          <a:latin typeface="Arial"/>
                          <a:ea typeface="Arial"/>
                          <a:cs typeface="Arial"/>
                          <a:sym typeface="Arial"/>
                        </a:defRPr>
                      </a:pPr>
                      <a:r>
                        <a:rPr b="1" dirty="0"/>
                        <a:t>PERFORMANCE</a:t>
                      </a:r>
                    </a:p>
                    <a:p>
                      <a:pPr algn="ctr">
                        <a:lnSpc>
                          <a:spcPct val="150000"/>
                        </a:lnSpc>
                        <a:tabLst>
                          <a:tab pos="533400" algn="l"/>
                        </a:tabLst>
                        <a:defRPr sz="1000">
                          <a:solidFill>
                            <a:srgbClr val="000000"/>
                          </a:solidFill>
                          <a:latin typeface="Arial"/>
                          <a:ea typeface="Arial"/>
                          <a:cs typeface="Arial"/>
                          <a:sym typeface="Arial"/>
                        </a:defRPr>
                      </a:pPr>
                      <a:r>
                        <a:rPr b="1" dirty="0"/>
                        <a:t>INDICATORS / ACTIVITY</a:t>
                      </a:r>
                    </a:p>
                  </a:txBody>
                  <a:tcPr marL="8620" marR="8620" marT="8620" marB="862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hMerge="1">
                  <a:txBody>
                    <a:bodyPr/>
                    <a:lstStyle/>
                    <a:p>
                      <a:endParaRPr lang="en-US"/>
                    </a:p>
                  </a:txBody>
                  <a:tcPr/>
                </a:tc>
                <a:tc>
                  <a:txBody>
                    <a:bodyPr/>
                    <a:lstStyle/>
                    <a:p>
                      <a:pPr algn="ctr">
                        <a:lnSpc>
                          <a:spcPct val="150000"/>
                        </a:lnSpc>
                        <a:tabLst>
                          <a:tab pos="533400" algn="l"/>
                        </a:tabLst>
                        <a:defRPr sz="1800" b="0">
                          <a:solidFill>
                            <a:srgbClr val="000000"/>
                          </a:solidFill>
                        </a:defRPr>
                      </a:pPr>
                      <a:r>
                        <a:rPr sz="1000" b="1">
                          <a:latin typeface="Arial"/>
                          <a:ea typeface="Arial"/>
                          <a:cs typeface="Arial"/>
                          <a:sym typeface="Arial"/>
                        </a:rPr>
                        <a:t>ANNUAL TARGETS</a:t>
                      </a:r>
                    </a:p>
                  </a:txBody>
                  <a:tcPr marL="8620" marR="8620" marT="8620" marB="8620"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50000"/>
                        </a:lnSpc>
                        <a:tabLst>
                          <a:tab pos="533400" algn="l"/>
                        </a:tabLst>
                        <a:defRPr sz="1000">
                          <a:solidFill>
                            <a:srgbClr val="000000"/>
                          </a:solidFill>
                          <a:latin typeface="Arial"/>
                          <a:ea typeface="Arial"/>
                          <a:cs typeface="Arial"/>
                          <a:sym typeface="Arial"/>
                        </a:defRPr>
                      </a:pPr>
                      <a:r>
                        <a:rPr b="1" dirty="0"/>
                        <a:t>QUARTERLY</a:t>
                      </a:r>
                    </a:p>
                    <a:p>
                      <a:pPr algn="ctr">
                        <a:lnSpc>
                          <a:spcPct val="150000"/>
                        </a:lnSpc>
                        <a:tabLst>
                          <a:tab pos="533400" algn="l"/>
                        </a:tabLst>
                        <a:defRPr sz="1000">
                          <a:solidFill>
                            <a:srgbClr val="000000"/>
                          </a:solidFill>
                          <a:latin typeface="Arial"/>
                          <a:ea typeface="Arial"/>
                          <a:cs typeface="Arial"/>
                          <a:sym typeface="Arial"/>
                        </a:defRPr>
                      </a:pPr>
                      <a:r>
                        <a:rPr b="1" dirty="0"/>
                        <a:t>MILESTONES</a:t>
                      </a:r>
                    </a:p>
                  </a:txBody>
                  <a:tcPr marL="8620" marR="8620" marT="8620" marB="8620"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50000"/>
                        </a:lnSpc>
                        <a:tabLst>
                          <a:tab pos="533400" algn="l"/>
                        </a:tabLst>
                        <a:defRPr sz="1800" b="0">
                          <a:solidFill>
                            <a:srgbClr val="000000"/>
                          </a:solidFill>
                        </a:defRPr>
                      </a:pPr>
                      <a:r>
                        <a:rPr lang="en-GB" sz="1000" b="1" dirty="0">
                          <a:latin typeface="Arial"/>
                          <a:ea typeface="Arial"/>
                          <a:cs typeface="Arial"/>
                          <a:sym typeface="Arial"/>
                        </a:rPr>
                        <a:t>ACTUAL</a:t>
                      </a:r>
                      <a:r>
                        <a:rPr lang="en-GB" sz="1000" b="1" baseline="0" dirty="0">
                          <a:latin typeface="Arial"/>
                          <a:ea typeface="Arial"/>
                          <a:cs typeface="Arial"/>
                          <a:sym typeface="Arial"/>
                        </a:rPr>
                        <a:t> </a:t>
                      </a:r>
                      <a:r>
                        <a:rPr lang="en-GB" sz="1000" b="1" dirty="0">
                          <a:latin typeface="Arial"/>
                          <a:ea typeface="Arial"/>
                          <a:cs typeface="Arial"/>
                          <a:sym typeface="Arial"/>
                        </a:rPr>
                        <a:t>QUARTERLY ACHIEVEMENT</a:t>
                      </a:r>
                      <a:endParaRPr sz="1000" b="1" dirty="0">
                        <a:latin typeface="Arial"/>
                        <a:ea typeface="Arial"/>
                        <a:cs typeface="Arial"/>
                        <a:sym typeface="Arial"/>
                      </a:endParaRPr>
                    </a:p>
                  </a:txBody>
                  <a:tcPr marL="8620" marR="8620" marT="8620" marB="862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a:txBody>
                    <a:bodyPr/>
                    <a:lstStyle/>
                    <a:p>
                      <a:pPr algn="ctr">
                        <a:lnSpc>
                          <a:spcPct val="110000"/>
                        </a:lnSpc>
                        <a:spcBef>
                          <a:spcPts val="1000"/>
                        </a:spcBef>
                        <a:tabLst>
                          <a:tab pos="533400" algn="l"/>
                        </a:tabLst>
                        <a:defRPr sz="1000">
                          <a:solidFill>
                            <a:srgbClr val="000000"/>
                          </a:solidFill>
                          <a:latin typeface="Arial"/>
                          <a:ea typeface="Arial"/>
                          <a:cs typeface="Arial"/>
                          <a:sym typeface="Arial"/>
                        </a:defRPr>
                      </a:pPr>
                      <a:r>
                        <a:rPr b="1" dirty="0"/>
                        <a:t>YEAR-TO-DATE</a:t>
                      </a:r>
                    </a:p>
                    <a:p>
                      <a:pPr algn="ctr">
                        <a:lnSpc>
                          <a:spcPct val="150000"/>
                        </a:lnSpc>
                        <a:tabLst>
                          <a:tab pos="533400" algn="l"/>
                        </a:tabLst>
                        <a:defRPr sz="1000">
                          <a:solidFill>
                            <a:srgbClr val="000000"/>
                          </a:solidFill>
                          <a:latin typeface="Arial"/>
                          <a:ea typeface="Arial"/>
                          <a:cs typeface="Arial"/>
                          <a:sym typeface="Arial"/>
                        </a:defRPr>
                      </a:pPr>
                      <a:r>
                        <a:rPr b="1" dirty="0"/>
                        <a:t>ACHIEVEMENT</a:t>
                      </a:r>
                    </a:p>
                  </a:txBody>
                  <a:tcPr marL="8620" marR="8620" marT="8620" marB="862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a:txBody>
                    <a:bodyPr/>
                    <a:lstStyle/>
                    <a:p>
                      <a:pPr algn="ctr">
                        <a:lnSpc>
                          <a:spcPct val="150000"/>
                        </a:lnSpc>
                        <a:tabLst>
                          <a:tab pos="533400" algn="l"/>
                        </a:tabLst>
                        <a:defRPr sz="1000">
                          <a:solidFill>
                            <a:srgbClr val="000000"/>
                          </a:solidFill>
                          <a:latin typeface="Arial"/>
                          <a:ea typeface="Arial"/>
                          <a:cs typeface="Arial"/>
                          <a:sym typeface="Arial"/>
                        </a:defRPr>
                      </a:pPr>
                      <a:r>
                        <a:rPr b="1" dirty="0"/>
                        <a:t>REASONS</a:t>
                      </a:r>
                      <a:r>
                        <a:rPr lang="en-GB" b="1" dirty="0"/>
                        <a:t> </a:t>
                      </a:r>
                      <a:r>
                        <a:rPr b="1" dirty="0"/>
                        <a:t>FOR</a:t>
                      </a:r>
                      <a:r>
                        <a:rPr lang="en-GB" b="1" dirty="0"/>
                        <a:t> </a:t>
                      </a:r>
                      <a:r>
                        <a:rPr b="1" dirty="0"/>
                        <a:t>VARIANCE</a:t>
                      </a:r>
                    </a:p>
                  </a:txBody>
                  <a:tcPr marL="8620" marR="8620" marT="8620" marB="8620"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solidFill>
                      <a:schemeClr val="accent3"/>
                    </a:solidFill>
                  </a:tcPr>
                </a:tc>
                <a:extLst>
                  <a:ext uri="{0D108BD9-81ED-4DB2-BD59-A6C34878D82A}">
                    <a16:rowId xmlns:a16="http://schemas.microsoft.com/office/drawing/2014/main" xmlns="" val="10000"/>
                  </a:ext>
                </a:extLst>
              </a:tr>
              <a:tr h="1613753">
                <a:tc>
                  <a:txBody>
                    <a:bodyPr/>
                    <a:lstStyle/>
                    <a:p>
                      <a:pPr algn="l">
                        <a:lnSpc>
                          <a:spcPct val="150000"/>
                        </a:lnSpc>
                        <a:defRPr sz="1800"/>
                      </a:pPr>
                      <a:r>
                        <a:rPr sz="1200" dirty="0">
                          <a:latin typeface="Arial" panose="020B0604020202020204" pitchFamily="34" charset="0"/>
                          <a:ea typeface="Arial"/>
                          <a:cs typeface="Arial" panose="020B0604020202020204" pitchFamily="34" charset="0"/>
                          <a:sym typeface="Arial"/>
                        </a:rPr>
                        <a:t>3</a:t>
                      </a:r>
                      <a:r>
                        <a:rPr lang="en-ZA" sz="1200" dirty="0">
                          <a:latin typeface="Arial" panose="020B0604020202020204" pitchFamily="34" charset="0"/>
                          <a:ea typeface="Arial"/>
                          <a:cs typeface="Arial" panose="020B0604020202020204" pitchFamily="34" charset="0"/>
                          <a:sym typeface="Arial"/>
                        </a:rPr>
                        <a:t>7</a:t>
                      </a:r>
                      <a:endParaRPr sz="1200" dirty="0">
                        <a:latin typeface="Arial" panose="020B0604020202020204" pitchFamily="34" charset="0"/>
                        <a:ea typeface="Arial"/>
                        <a:cs typeface="Arial" panose="020B0604020202020204" pitchFamily="34" charset="0"/>
                        <a:sym typeface="Arial"/>
                      </a:endParaRPr>
                    </a:p>
                  </a:txBody>
                  <a:tcPr marL="8620" marR="8620" marT="8620" marB="8620"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400"/>
                        </a:spcBef>
                        <a:spcAft>
                          <a:spcPts val="400"/>
                        </a:spcAft>
                      </a:pPr>
                      <a:r>
                        <a:rPr lang="en-ZA" sz="1200" b="1" cap="small"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Annual programme evaluation report on the planning, design and implementation of DSBD and Entity SMME and Co-operatives non-financial support programmes</a:t>
                      </a:r>
                    </a:p>
                  </a:txBody>
                  <a:tcPr marL="68580" marR="68580" marT="0" marB="0">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400"/>
                        </a:spcBef>
                        <a:spcAft>
                          <a:spcPts val="40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Annual programme evaluation report on selected non-financial support programmes produced in Q4</a:t>
                      </a:r>
                    </a:p>
                  </a:txBody>
                  <a:tcPr marL="68580" marR="68580" marT="0" marB="0">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533400" algn="l"/>
                        </a:tabLst>
                        <a:defRPr sz="1800"/>
                      </a:pPr>
                      <a:r>
                        <a:rPr lang="en-ZA" sz="1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Evaluation of selected non-financial programmes completed and report produced.  </a:t>
                      </a:r>
                      <a:endParaRPr lang="en-GB" sz="1200" b="0" i="0" u="none" strike="noStrike" cap="none" spc="0" baseline="0" noProof="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Arial Narrow"/>
                      </a:endParaRPr>
                    </a:p>
                  </a:txBody>
                  <a:tcPr marL="68580" marR="68580" marT="0" marB="0">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spcAft>
                          <a:spcPts val="0"/>
                        </a:spcAft>
                      </a:pPr>
                      <a:r>
                        <a:rPr lang="en-ZA" sz="1200" b="1" dirty="0">
                          <a:latin typeface="Arial" panose="020B0604020202020204" pitchFamily="34" charset="0"/>
                          <a:cs typeface="Arial" panose="020B0604020202020204" pitchFamily="34" charset="0"/>
                        </a:rPr>
                        <a:t>Target Achieved:</a:t>
                      </a:r>
                    </a:p>
                    <a:p>
                      <a:pPr algn="l">
                        <a:spcAft>
                          <a:spcPts val="0"/>
                        </a:spcAft>
                      </a:pPr>
                      <a:endParaRPr lang="en-ZA" sz="12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sym typeface="Calibri"/>
                        </a:rPr>
                        <a:t>Evaluation of programme completed (Centres for Entrepreneurship)</a:t>
                      </a:r>
                      <a:endParaRPr kumimoji="0" lang="en-GB" sz="12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sym typeface="Calibri"/>
                      </a:endParaRPr>
                    </a:p>
                  </a:txBody>
                  <a:tcPr marL="8620" marR="8620" marT="8620" marB="86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ZA" sz="12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Annual programme evaluation report on selected non-financial support programmes produced in Q4 2017/18</a:t>
                      </a:r>
                    </a:p>
                    <a:p>
                      <a:pPr algn="l">
                        <a:spcAft>
                          <a:spcPts val="0"/>
                        </a:spcAft>
                      </a:pPr>
                      <a:endParaRPr lang="en-GB" sz="1200" b="0" i="0" u="none" strike="noStrike" cap="none" spc="0" baseline="0" dirty="0">
                        <a:ln>
                          <a:noFill/>
                        </a:ln>
                        <a:solidFill>
                          <a:srgbClr val="000000"/>
                        </a:solidFill>
                        <a:effectLst/>
                        <a:uFillTx/>
                        <a:latin typeface="Arial" panose="020B0604020202020204" pitchFamily="34" charset="0"/>
                        <a:ea typeface="Calibri" panose="020F0502020204030204" pitchFamily="34" charset="0"/>
                        <a:cs typeface="+mn-cs"/>
                        <a:sym typeface="Calibri"/>
                      </a:endParaRPr>
                    </a:p>
                  </a:txBody>
                  <a:tcPr marL="8620" marR="8620" marT="8620" marB="8620"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tab pos="533400" algn="l"/>
                        </a:tabLst>
                        <a:defRPr sz="1800"/>
                      </a:pPr>
                      <a:r>
                        <a:rPr kumimoji="0" lang="en-ZA" sz="1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Narrow"/>
                        </a:rPr>
                        <a:t>N/A</a:t>
                      </a:r>
                    </a:p>
                  </a:txBody>
                  <a:tcPr marL="8620" marR="8620" marT="8620" marB="8620"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1"/>
                  </a:ext>
                </a:extLst>
              </a:tr>
              <a:tr h="1653122">
                <a:tc>
                  <a:txBody>
                    <a:bodyPr/>
                    <a:lstStyle/>
                    <a:p>
                      <a:pPr algn="l">
                        <a:lnSpc>
                          <a:spcPct val="150000"/>
                        </a:lnSpc>
                        <a:defRPr sz="1800"/>
                      </a:pPr>
                      <a:r>
                        <a:rPr lang="en-GB" sz="1100" dirty="0">
                          <a:latin typeface="Arial" panose="020B0604020202020204" pitchFamily="34" charset="0"/>
                          <a:ea typeface="Arial"/>
                          <a:cs typeface="Arial" panose="020B0604020202020204" pitchFamily="34" charset="0"/>
                          <a:sym typeface="Arial"/>
                        </a:rPr>
                        <a:t>38</a:t>
                      </a:r>
                      <a:endParaRPr sz="1100" dirty="0">
                        <a:latin typeface="Arial" panose="020B0604020202020204" pitchFamily="34" charset="0"/>
                        <a:ea typeface="Arial"/>
                        <a:cs typeface="Arial" panose="020B0604020202020204" pitchFamily="34" charset="0"/>
                        <a:sym typeface="Arial"/>
                      </a:endParaRPr>
                    </a:p>
                  </a:txBody>
                  <a:tcPr marL="8620" marR="8620" marT="8620" marB="8620" horzOverflow="overflow">
                    <a:lnL w="12700">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400"/>
                        </a:spcBef>
                        <a:spcAft>
                          <a:spcPts val="400"/>
                        </a:spcAft>
                      </a:pPr>
                      <a:r>
                        <a:rPr lang="en-ZA" sz="1200" b="1" cap="small" baseline="0">
                          <a:solidFill>
                            <a:schemeClr val="tx1"/>
                          </a:solidFill>
                          <a:effectLst/>
                          <a:latin typeface="Arial" panose="020B0604020202020204" pitchFamily="34" charset="0"/>
                          <a:ea typeface="Calibri" panose="020F0502020204030204" pitchFamily="34" charset="0"/>
                          <a:cs typeface="Arial" panose="020B0604020202020204" pitchFamily="34" charset="0"/>
                        </a:rPr>
                        <a:t>Implementation of a revised non-financial products and services business architecture for the SBD Portfolio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400"/>
                        </a:spcBef>
                        <a:spcAft>
                          <a:spcPts val="40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Review and enhancement of the non-financial products and services business architecture of the SBD Portfolio completed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400"/>
                        </a:spcBef>
                        <a:spcAft>
                          <a:spcPts val="400"/>
                        </a:spcAft>
                      </a:pPr>
                      <a:r>
                        <a:rPr lang="en-ZA" sz="1200" dirty="0">
                          <a:solidFill>
                            <a:srgbClr val="000000"/>
                          </a:solidFill>
                          <a:effectLst/>
                          <a:latin typeface="Arial" panose="020B0604020202020204" pitchFamily="34" charset="0"/>
                          <a:ea typeface="Calibri" panose="020F0502020204030204" pitchFamily="34" charset="0"/>
                        </a:rPr>
                        <a:t>Analysis report and possible migration of DSBD programmes to Entities. </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b="1">
                          <a:latin typeface="Arial"/>
                          <a:ea typeface="Arial"/>
                          <a:cs typeface="Arial"/>
                          <a:sym typeface="Arial"/>
                        </a:defRPr>
                      </a:pPr>
                      <a:r>
                        <a:rPr lang="en-ZA" sz="1200" b="1" i="0" u="none" strike="noStrike" cap="none" spc="0" baseline="0" dirty="0">
                          <a:ln>
                            <a:noFill/>
                          </a:ln>
                          <a:solidFill>
                            <a:srgbClr val="000000"/>
                          </a:solidFill>
                          <a:effectLst/>
                          <a:uFillTx/>
                          <a:latin typeface="Arial" panose="020B0604020202020204" pitchFamily="34" charset="0"/>
                          <a:ea typeface="Calibri" panose="020F0502020204030204" pitchFamily="34" charset="0"/>
                          <a:cs typeface="+mn-cs"/>
                          <a:sym typeface="Calibri"/>
                        </a:rPr>
                        <a:t>Target Achieved:</a:t>
                      </a:r>
                    </a:p>
                    <a:p>
                      <a:pPr marL="0" marR="0" indent="0" algn="l" defTabSz="914400" rtl="0" eaLnBrk="1" fontAlgn="auto" latinLnBrk="0" hangingPunct="1">
                        <a:lnSpc>
                          <a:spcPct val="115000"/>
                        </a:lnSpc>
                        <a:spcBef>
                          <a:spcPts val="0"/>
                        </a:spcBef>
                        <a:spcAft>
                          <a:spcPts val="0"/>
                        </a:spcAft>
                        <a:buClrTx/>
                        <a:buSzTx/>
                        <a:buFontTx/>
                        <a:buNone/>
                        <a:tabLst/>
                        <a:defRPr b="1">
                          <a:latin typeface="Arial"/>
                          <a:ea typeface="Arial"/>
                          <a:cs typeface="Arial"/>
                          <a:sym typeface="Arial"/>
                        </a:defRPr>
                      </a:pPr>
                      <a:endParaRPr lang="en-ZA" sz="1200" b="1" i="0" u="none" strike="noStrike" cap="none" spc="0" baseline="0" dirty="0">
                        <a:ln>
                          <a:noFill/>
                        </a:ln>
                        <a:solidFill>
                          <a:srgbClr val="000000"/>
                        </a:solidFill>
                        <a:effectLst/>
                        <a:uFillTx/>
                        <a:latin typeface="Arial" panose="020B0604020202020204" pitchFamily="34" charset="0"/>
                        <a:ea typeface="Calibri" panose="020F0502020204030204" pitchFamily="34" charset="0"/>
                        <a:cs typeface="+mn-cs"/>
                        <a:sym typeface="Calibri"/>
                      </a:endParaRPr>
                    </a:p>
                    <a:p>
                      <a:pPr marL="0" marR="0" indent="0" algn="l" defTabSz="914400" rtl="0" eaLnBrk="1" fontAlgn="auto" latinLnBrk="0" hangingPunct="1">
                        <a:lnSpc>
                          <a:spcPct val="115000"/>
                        </a:lnSpc>
                        <a:spcBef>
                          <a:spcPts val="0"/>
                        </a:spcBef>
                        <a:spcAft>
                          <a:spcPts val="0"/>
                        </a:spcAft>
                        <a:buClrTx/>
                        <a:buSzTx/>
                        <a:buFontTx/>
                        <a:buNone/>
                        <a:tabLst/>
                        <a:defRPr b="1">
                          <a:latin typeface="Arial"/>
                          <a:ea typeface="Arial"/>
                          <a:cs typeface="Arial"/>
                          <a:sym typeface="Arial"/>
                        </a:defRPr>
                      </a:pPr>
                      <a:r>
                        <a:rPr lang="en-ZA" sz="1200" b="0" i="0" u="none" strike="noStrike" cap="none" spc="0" baseline="0" dirty="0">
                          <a:ln>
                            <a:noFill/>
                          </a:ln>
                          <a:solidFill>
                            <a:srgbClr val="000000"/>
                          </a:solidFill>
                          <a:effectLst/>
                          <a:uFillTx/>
                          <a:latin typeface="Arial" panose="020B0604020202020204" pitchFamily="34" charset="0"/>
                          <a:ea typeface="Calibri" panose="020F0502020204030204" pitchFamily="34" charset="0"/>
                          <a:cs typeface="+mn-cs"/>
                          <a:sym typeface="Calibri"/>
                        </a:rPr>
                        <a:t>The final report on analysis of products and services approved by DSBD. </a:t>
                      </a:r>
                    </a:p>
                    <a:p>
                      <a:pPr algn="l">
                        <a:lnSpc>
                          <a:spcPct val="115000"/>
                        </a:lnSpc>
                        <a:defRPr b="1">
                          <a:latin typeface="Arial"/>
                          <a:ea typeface="Arial"/>
                          <a:cs typeface="Arial"/>
                          <a:sym typeface="Arial"/>
                        </a:defRPr>
                      </a:pPr>
                      <a:endParaRPr sz="1200" b="0" i="0" u="none" strike="noStrike" cap="none" spc="0" baseline="0" dirty="0">
                        <a:ln>
                          <a:noFill/>
                        </a:ln>
                        <a:solidFill>
                          <a:srgbClr val="000000"/>
                        </a:solidFill>
                        <a:effectLst/>
                        <a:uFillTx/>
                        <a:latin typeface="Arial" panose="020B0604020202020204" pitchFamily="34" charset="0"/>
                        <a:ea typeface="Calibri" panose="020F0502020204030204" pitchFamily="34" charset="0"/>
                        <a:cs typeface="+mn-cs"/>
                        <a:sym typeface="Calibri"/>
                      </a:endParaRPr>
                    </a:p>
                  </a:txBody>
                  <a:tcPr marL="8620" marR="8620" marT="8620" marB="86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ZA" sz="12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Review and enhancement of the non-financial products and services business architecture of the SBD Portfolio completed</a:t>
                      </a:r>
                    </a:p>
                  </a:txBody>
                  <a:tcPr marL="8620" marR="8620" marT="8620" marB="86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tabLst>
                          <a:tab pos="533400" algn="l"/>
                        </a:tabLst>
                        <a:defRPr sz="1800"/>
                      </a:pPr>
                      <a:r>
                        <a:rPr lang="en-ZA" sz="1200" dirty="0">
                          <a:solidFill>
                            <a:schemeClr val="tx1"/>
                          </a:solidFill>
                          <a:latin typeface="Arial" panose="020B0604020202020204" pitchFamily="34" charset="0"/>
                          <a:ea typeface="Arial"/>
                          <a:cs typeface="Arial" panose="020B0604020202020204" pitchFamily="34" charset="0"/>
                          <a:sym typeface="Arial"/>
                        </a:rPr>
                        <a:t>N/A</a:t>
                      </a:r>
                      <a:endParaRPr sz="1200" dirty="0">
                        <a:solidFill>
                          <a:schemeClr val="tx1"/>
                        </a:solidFill>
                        <a:latin typeface="Arial" panose="020B0604020202020204" pitchFamily="34" charset="0"/>
                        <a:ea typeface="Arial"/>
                        <a:cs typeface="Arial" panose="020B0604020202020204" pitchFamily="34" charset="0"/>
                        <a:sym typeface="Arial"/>
                      </a:endParaRPr>
                    </a:p>
                  </a:txBody>
                  <a:tcPr marL="8620" marR="8620" marT="8620" marB="86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3"/>
                  </a:ext>
                </a:extLst>
              </a:tr>
              <a:tr h="1730705">
                <a:tc>
                  <a:txBody>
                    <a:bodyPr/>
                    <a:lstStyle/>
                    <a:p>
                      <a:pPr algn="l">
                        <a:lnSpc>
                          <a:spcPct val="150000"/>
                        </a:lnSpc>
                        <a:defRPr sz="1800"/>
                      </a:pPr>
                      <a:r>
                        <a:rPr lang="en-GB" sz="1100" dirty="0">
                          <a:latin typeface="Arial" panose="020B0604020202020204" pitchFamily="34" charset="0"/>
                          <a:ea typeface="Arial"/>
                          <a:cs typeface="Arial" panose="020B0604020202020204" pitchFamily="34" charset="0"/>
                          <a:sym typeface="Arial"/>
                        </a:rPr>
                        <a:t>39</a:t>
                      </a:r>
                      <a:endParaRPr sz="1100" dirty="0">
                        <a:latin typeface="Arial" panose="020B0604020202020204" pitchFamily="34" charset="0"/>
                        <a:ea typeface="Arial"/>
                        <a:cs typeface="Arial" panose="020B0604020202020204" pitchFamily="34" charset="0"/>
                        <a:sym typeface="Arial"/>
                      </a:endParaRPr>
                    </a:p>
                  </a:txBody>
                  <a:tcPr marL="8620" marR="8620" marT="8620" marB="8620"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a:txBody>
                    <a:bodyPr/>
                    <a:lstStyle/>
                    <a:p>
                      <a:pPr algn="l">
                        <a:lnSpc>
                          <a:spcPct val="110000"/>
                        </a:lnSpc>
                        <a:spcBef>
                          <a:spcPts val="400"/>
                        </a:spcBef>
                        <a:spcAft>
                          <a:spcPts val="400"/>
                        </a:spcAft>
                      </a:pPr>
                      <a:r>
                        <a:rPr lang="en-ZA" sz="1200" b="1" cap="small"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Number of Informal businesses supported through the IMEDP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a:txBody>
                    <a:bodyPr/>
                    <a:lstStyle/>
                    <a:p>
                      <a:pPr algn="l">
                        <a:lnSpc>
                          <a:spcPct val="110000"/>
                        </a:lnSpc>
                        <a:spcBef>
                          <a:spcPts val="400"/>
                        </a:spcBef>
                        <a:spcAft>
                          <a:spcPts val="40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1696 Informal businesses supported through the IMEDP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a:txBody>
                    <a:bodyPr/>
                    <a:lstStyle/>
                    <a:p>
                      <a:pPr algn="l">
                        <a:lnSpc>
                          <a:spcPct val="110000"/>
                        </a:lnSpc>
                        <a:spcBef>
                          <a:spcPts val="400"/>
                        </a:spcBef>
                        <a:spcAft>
                          <a:spcPts val="400"/>
                        </a:spcAft>
                      </a:pPr>
                      <a:r>
                        <a:rPr lang="en-ZA" sz="1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456 Informal businesses supported through the IMEDP</a:t>
                      </a:r>
                    </a:p>
                    <a:p>
                      <a:pPr algn="l"/>
                      <a:r>
                        <a:rPr lang="en-ZA" sz="1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(Migration of the IMEDP programmes finalised and approved)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Partially Achieved: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endParaRPr>
                    </a:p>
                  </a:txBody>
                  <a:tcPr marL="8620" marR="8620" marT="8620" marB="86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solidFill>
                      <a:srgbClr val="FFC000"/>
                    </a:solidFill>
                  </a:tcPr>
                </a:tc>
                <a:tc>
                  <a:txBody>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lang="en-ZA" sz="1200" dirty="0">
                          <a:solidFill>
                            <a:srgbClr val="000000"/>
                          </a:solidFill>
                          <a:effectLst/>
                          <a:latin typeface="Arial" panose="020B0604020202020204" pitchFamily="34" charset="0"/>
                          <a:ea typeface="Calibri" panose="020F0502020204030204" pitchFamily="34" charset="0"/>
                        </a:rPr>
                        <a:t>1200  Informal businesses supported through the IMEDP</a:t>
                      </a:r>
                      <a:endParaRPr lang="en-ZA" sz="1200" b="0" i="0" u="none" strike="noStrike" cap="none" spc="0" baseline="0" noProof="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endParaRPr>
                    </a:p>
                  </a:txBody>
                  <a:tcPr marL="8620" marR="8620" marT="8620" marB="86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a:txBody>
                    <a:bodyPr/>
                    <a:lstStyle/>
                    <a:p>
                      <a:pPr algn="l">
                        <a:spcAft>
                          <a:spcPts val="0"/>
                        </a:spcAft>
                      </a:pPr>
                      <a:r>
                        <a:rPr lang="en-ZA" sz="1200" dirty="0">
                          <a:solidFill>
                            <a:srgbClr val="000000"/>
                          </a:solidFill>
                          <a:effectLst/>
                          <a:latin typeface="Arial" panose="020B0604020202020204" pitchFamily="34" charset="0"/>
                          <a:ea typeface="Calibri" panose="020F0502020204030204" pitchFamily="34" charset="0"/>
                        </a:rPr>
                        <a:t>The Department experienced challenges with programme implementation and transferred part of the implementation to Seda</a:t>
                      </a:r>
                      <a:endParaRPr lang="en-ZA" sz="1200" dirty="0">
                        <a:effectLst/>
                        <a:latin typeface="Arial" panose="020B0604020202020204" pitchFamily="34" charset="0"/>
                        <a:cs typeface="Arial" panose="020B0604020202020204" pitchFamily="34" charset="0"/>
                      </a:endParaRPr>
                    </a:p>
                  </a:txBody>
                  <a:tcPr marL="8620" marR="8620" marT="8620" marB="86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extLst>
                  <a:ext uri="{0D108BD9-81ED-4DB2-BD59-A6C34878D82A}">
                    <a16:rowId xmlns:a16="http://schemas.microsoft.com/office/drawing/2014/main" xmlns="" val="10004"/>
                  </a:ext>
                </a:extLst>
              </a:tr>
            </a:tbl>
          </a:graphicData>
        </a:graphic>
      </p:graphicFrame>
      <p:sp>
        <p:nvSpPr>
          <p:cNvPr id="6" name="Right Triangle 5"/>
          <p:cNvSpPr/>
          <p:nvPr/>
        </p:nvSpPr>
        <p:spPr>
          <a:xfrm flipH="1">
            <a:off x="8458200" y="5867400"/>
            <a:ext cx="685800" cy="99060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2165251045"/>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 name="Picture 4" descr="Picture 4"/>
          <p:cNvPicPr>
            <a:picLocks noChangeAspect="1"/>
          </p:cNvPicPr>
          <p:nvPr/>
        </p:nvPicPr>
        <p:blipFill>
          <a:blip r:embed="rId2" cstate="print">
            <a:extLst/>
          </a:blip>
          <a:srcRect t="24292" b="22405"/>
          <a:stretch>
            <a:fillRect/>
          </a:stretch>
        </p:blipFill>
        <p:spPr>
          <a:xfrm>
            <a:off x="0" y="6210300"/>
            <a:ext cx="1752600" cy="625930"/>
          </a:xfrm>
          <a:prstGeom prst="rect">
            <a:avLst/>
          </a:prstGeom>
          <a:ln w="12700">
            <a:miter lim="400000"/>
          </a:ln>
        </p:spPr>
      </p:pic>
      <p:sp>
        <p:nvSpPr>
          <p:cNvPr id="799" name="Slide Number Placeholder 1"/>
          <p:cNvSpPr>
            <a:spLocks noGrp="1"/>
          </p:cNvSpPr>
          <p:nvPr>
            <p:ph type="sldNum" sz="quarter" idx="2"/>
          </p:nvPr>
        </p:nvSpPr>
        <p:spPr>
          <a:xfrm>
            <a:off x="8395697" y="6385024"/>
            <a:ext cx="291104" cy="307777"/>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sz="1400" b="1">
                <a:latin typeface="Arial" panose="020B0604020202020204" pitchFamily="34" charset="0"/>
                <a:cs typeface="Arial" panose="020B0604020202020204" pitchFamily="34" charset="0"/>
              </a:rPr>
              <a:pPr/>
              <a:t>56</a:t>
            </a:fld>
            <a:endParaRPr sz="1400" b="1">
              <a:latin typeface="Arial" panose="020B0604020202020204" pitchFamily="34" charset="0"/>
              <a:cs typeface="Arial" panose="020B0604020202020204" pitchFamily="34" charset="0"/>
            </a:endParaRPr>
          </a:p>
        </p:txBody>
      </p:sp>
      <p:sp>
        <p:nvSpPr>
          <p:cNvPr id="800" name="Title 1"/>
          <p:cNvSpPr>
            <a:spLocks noGrp="1"/>
          </p:cNvSpPr>
          <p:nvPr>
            <p:ph type="title"/>
          </p:nvPr>
        </p:nvSpPr>
        <p:spPr>
          <a:xfrm>
            <a:off x="76200" y="0"/>
            <a:ext cx="8991600" cy="751114"/>
          </a:xfrm>
          <a:prstGeom prst="rect">
            <a:avLst/>
          </a:prstGeom>
          <a:solidFill>
            <a:srgbClr val="C3D69B"/>
          </a:solidFill>
          <a:effectLst>
            <a:outerShdw blurRad="50800" dist="50800" dir="5400000" rotWithShape="0">
              <a:schemeClr val="accent6"/>
            </a:outerShdw>
          </a:effectLst>
        </p:spPr>
        <p:txBody>
          <a:bodyPr/>
          <a:lstStyle>
            <a:lvl1pPr algn="r">
              <a:defRPr sz="3600" cap="small">
                <a:latin typeface="Arial"/>
                <a:ea typeface="Arial"/>
                <a:cs typeface="Arial"/>
                <a:sym typeface="Arial"/>
              </a:defRPr>
            </a:lvl1pPr>
          </a:lstStyle>
          <a:p>
            <a:r>
              <a:rPr lang="en-ZA" dirty="0"/>
              <a:t>Performance Against APP 2017/18</a:t>
            </a:r>
          </a:p>
        </p:txBody>
      </p:sp>
      <p:graphicFrame>
        <p:nvGraphicFramePr>
          <p:cNvPr id="801" name="Content Placeholder 3"/>
          <p:cNvGraphicFramePr/>
          <p:nvPr>
            <p:extLst>
              <p:ext uri="{D42A27DB-BD31-4B8C-83A1-F6EECF244321}">
                <p14:modId xmlns:p14="http://schemas.microsoft.com/office/powerpoint/2010/main" xmlns="" val="852646756"/>
              </p:ext>
            </p:extLst>
          </p:nvPr>
        </p:nvGraphicFramePr>
        <p:xfrm>
          <a:off x="76197" y="920213"/>
          <a:ext cx="8991602" cy="5176056"/>
        </p:xfrm>
        <a:graphic>
          <a:graphicData uri="http://schemas.openxmlformats.org/drawingml/2006/table">
            <a:tbl>
              <a:tblPr firstRow="1"/>
              <a:tblGrid>
                <a:gridCol w="313952">
                  <a:extLst>
                    <a:ext uri="{9D8B030D-6E8A-4147-A177-3AD203B41FA5}">
                      <a16:colId xmlns:a16="http://schemas.microsoft.com/office/drawing/2014/main" xmlns="" val="20000"/>
                    </a:ext>
                  </a:extLst>
                </a:gridCol>
                <a:gridCol w="1217508">
                  <a:extLst>
                    <a:ext uri="{9D8B030D-6E8A-4147-A177-3AD203B41FA5}">
                      <a16:colId xmlns:a16="http://schemas.microsoft.com/office/drawing/2014/main" xmlns="" val="20001"/>
                    </a:ext>
                  </a:extLst>
                </a:gridCol>
                <a:gridCol w="1373666">
                  <a:extLst>
                    <a:ext uri="{9D8B030D-6E8A-4147-A177-3AD203B41FA5}">
                      <a16:colId xmlns:a16="http://schemas.microsoft.com/office/drawing/2014/main" xmlns="" val="20002"/>
                    </a:ext>
                  </a:extLst>
                </a:gridCol>
                <a:gridCol w="1691259">
                  <a:extLst>
                    <a:ext uri="{9D8B030D-6E8A-4147-A177-3AD203B41FA5}">
                      <a16:colId xmlns:a16="http://schemas.microsoft.com/office/drawing/2014/main" xmlns="" val="20003"/>
                    </a:ext>
                  </a:extLst>
                </a:gridCol>
                <a:gridCol w="1671066">
                  <a:extLst>
                    <a:ext uri="{9D8B030D-6E8A-4147-A177-3AD203B41FA5}">
                      <a16:colId xmlns:a16="http://schemas.microsoft.com/office/drawing/2014/main" xmlns="" val="20004"/>
                    </a:ext>
                  </a:extLst>
                </a:gridCol>
                <a:gridCol w="1476375">
                  <a:extLst>
                    <a:ext uri="{9D8B030D-6E8A-4147-A177-3AD203B41FA5}">
                      <a16:colId xmlns:a16="http://schemas.microsoft.com/office/drawing/2014/main" xmlns="" val="20005"/>
                    </a:ext>
                  </a:extLst>
                </a:gridCol>
                <a:gridCol w="1247776">
                  <a:extLst>
                    <a:ext uri="{9D8B030D-6E8A-4147-A177-3AD203B41FA5}">
                      <a16:colId xmlns:a16="http://schemas.microsoft.com/office/drawing/2014/main" xmlns="" val="20006"/>
                    </a:ext>
                  </a:extLst>
                </a:gridCol>
              </a:tblGrid>
              <a:tr h="679987">
                <a:tc gridSpan="2">
                  <a:txBody>
                    <a:bodyPr/>
                    <a:lstStyle/>
                    <a:p>
                      <a:pPr algn="ctr">
                        <a:lnSpc>
                          <a:spcPct val="150000"/>
                        </a:lnSpc>
                        <a:tabLst>
                          <a:tab pos="533400" algn="l"/>
                        </a:tabLst>
                        <a:defRPr sz="1000">
                          <a:solidFill>
                            <a:srgbClr val="000000"/>
                          </a:solidFill>
                          <a:latin typeface="Arial"/>
                          <a:ea typeface="Arial"/>
                          <a:cs typeface="Arial"/>
                          <a:sym typeface="Arial"/>
                        </a:defRPr>
                      </a:pPr>
                      <a:r>
                        <a:rPr sz="1000" b="1" dirty="0"/>
                        <a:t>PERFORMANCE</a:t>
                      </a:r>
                    </a:p>
                    <a:p>
                      <a:pPr algn="ctr">
                        <a:lnSpc>
                          <a:spcPct val="150000"/>
                        </a:lnSpc>
                        <a:tabLst>
                          <a:tab pos="533400" algn="l"/>
                        </a:tabLst>
                        <a:defRPr sz="1000">
                          <a:solidFill>
                            <a:srgbClr val="000000"/>
                          </a:solidFill>
                          <a:latin typeface="Arial"/>
                          <a:ea typeface="Arial"/>
                          <a:cs typeface="Arial"/>
                          <a:sym typeface="Arial"/>
                        </a:defRPr>
                      </a:pPr>
                      <a:r>
                        <a:rPr sz="1000" b="1" dirty="0"/>
                        <a:t>INDICATORS / ACTIVITY</a:t>
                      </a:r>
                    </a:p>
                  </a:txBody>
                  <a:tcPr marL="8620" marR="8620" marT="8620" marB="862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hMerge="1">
                  <a:txBody>
                    <a:bodyPr/>
                    <a:lstStyle/>
                    <a:p>
                      <a:endParaRPr lang="en-US"/>
                    </a:p>
                  </a:txBody>
                  <a:tcPr/>
                </a:tc>
                <a:tc>
                  <a:txBody>
                    <a:bodyPr/>
                    <a:lstStyle/>
                    <a:p>
                      <a:pPr algn="ctr">
                        <a:lnSpc>
                          <a:spcPct val="150000"/>
                        </a:lnSpc>
                        <a:tabLst>
                          <a:tab pos="533400" algn="l"/>
                        </a:tabLst>
                        <a:defRPr sz="1800" b="0">
                          <a:solidFill>
                            <a:srgbClr val="000000"/>
                          </a:solidFill>
                        </a:defRPr>
                      </a:pPr>
                      <a:r>
                        <a:rPr sz="1000" b="1" dirty="0">
                          <a:latin typeface="Arial"/>
                          <a:ea typeface="Arial"/>
                          <a:cs typeface="Arial"/>
                          <a:sym typeface="Arial"/>
                        </a:rPr>
                        <a:t>ANNUAL TARGETS</a:t>
                      </a:r>
                    </a:p>
                  </a:txBody>
                  <a:tcPr marL="8620" marR="8620" marT="8620" marB="8620"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50000"/>
                        </a:lnSpc>
                        <a:tabLst>
                          <a:tab pos="533400" algn="l"/>
                        </a:tabLst>
                        <a:defRPr sz="1000">
                          <a:solidFill>
                            <a:srgbClr val="000000"/>
                          </a:solidFill>
                          <a:latin typeface="Arial"/>
                          <a:ea typeface="Arial"/>
                          <a:cs typeface="Arial"/>
                          <a:sym typeface="Arial"/>
                        </a:defRPr>
                      </a:pPr>
                      <a:r>
                        <a:rPr sz="1000" b="1" dirty="0"/>
                        <a:t>QUARTERLY</a:t>
                      </a:r>
                    </a:p>
                    <a:p>
                      <a:pPr algn="ctr">
                        <a:lnSpc>
                          <a:spcPct val="150000"/>
                        </a:lnSpc>
                        <a:tabLst>
                          <a:tab pos="533400" algn="l"/>
                        </a:tabLst>
                        <a:defRPr sz="1000">
                          <a:solidFill>
                            <a:srgbClr val="000000"/>
                          </a:solidFill>
                          <a:latin typeface="Arial"/>
                          <a:ea typeface="Arial"/>
                          <a:cs typeface="Arial"/>
                          <a:sym typeface="Arial"/>
                        </a:defRPr>
                      </a:pPr>
                      <a:r>
                        <a:rPr sz="1000" b="1" dirty="0"/>
                        <a:t>MILESTONES</a:t>
                      </a:r>
                    </a:p>
                  </a:txBody>
                  <a:tcPr marL="8620" marR="8620" marT="8620" marB="8620"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50000"/>
                        </a:lnSpc>
                        <a:tabLst>
                          <a:tab pos="533400" algn="l"/>
                        </a:tabLst>
                        <a:defRPr sz="1800" b="0">
                          <a:solidFill>
                            <a:srgbClr val="000000"/>
                          </a:solidFill>
                        </a:defRPr>
                      </a:pPr>
                      <a:r>
                        <a:rPr lang="en-GB" sz="1000" b="1" dirty="0">
                          <a:latin typeface="Arial"/>
                          <a:ea typeface="Arial"/>
                          <a:cs typeface="Arial"/>
                          <a:sym typeface="Arial"/>
                        </a:rPr>
                        <a:t>ACTUAL</a:t>
                      </a:r>
                      <a:r>
                        <a:rPr lang="en-GB" sz="1000" b="1" baseline="0" dirty="0">
                          <a:latin typeface="Arial"/>
                          <a:ea typeface="Arial"/>
                          <a:cs typeface="Arial"/>
                          <a:sym typeface="Arial"/>
                        </a:rPr>
                        <a:t> </a:t>
                      </a:r>
                      <a:r>
                        <a:rPr lang="en-GB" sz="1000" b="1" dirty="0">
                          <a:latin typeface="Arial"/>
                          <a:ea typeface="Arial"/>
                          <a:cs typeface="Arial"/>
                          <a:sym typeface="Arial"/>
                        </a:rPr>
                        <a:t>QUARTERLY ACHIEVEMENT</a:t>
                      </a:r>
                      <a:endParaRPr sz="1000" b="1" dirty="0">
                        <a:latin typeface="Arial"/>
                        <a:ea typeface="Arial"/>
                        <a:cs typeface="Arial"/>
                        <a:sym typeface="Arial"/>
                      </a:endParaRPr>
                    </a:p>
                  </a:txBody>
                  <a:tcPr marL="8620" marR="8620" marT="8620" marB="862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a:txBody>
                    <a:bodyPr/>
                    <a:lstStyle/>
                    <a:p>
                      <a:pPr algn="ctr">
                        <a:lnSpc>
                          <a:spcPct val="110000"/>
                        </a:lnSpc>
                        <a:spcBef>
                          <a:spcPts val="1000"/>
                        </a:spcBef>
                        <a:tabLst>
                          <a:tab pos="533400" algn="l"/>
                        </a:tabLst>
                        <a:defRPr sz="1000">
                          <a:solidFill>
                            <a:srgbClr val="000000"/>
                          </a:solidFill>
                          <a:latin typeface="Arial"/>
                          <a:ea typeface="Arial"/>
                          <a:cs typeface="Arial"/>
                          <a:sym typeface="Arial"/>
                        </a:defRPr>
                      </a:pPr>
                      <a:r>
                        <a:rPr sz="1000" b="1" dirty="0"/>
                        <a:t>YEAR-TO-DATE</a:t>
                      </a:r>
                    </a:p>
                    <a:p>
                      <a:pPr algn="ctr">
                        <a:lnSpc>
                          <a:spcPct val="150000"/>
                        </a:lnSpc>
                        <a:tabLst>
                          <a:tab pos="533400" algn="l"/>
                        </a:tabLst>
                        <a:defRPr sz="1000">
                          <a:solidFill>
                            <a:srgbClr val="000000"/>
                          </a:solidFill>
                          <a:latin typeface="Arial"/>
                          <a:ea typeface="Arial"/>
                          <a:cs typeface="Arial"/>
                          <a:sym typeface="Arial"/>
                        </a:defRPr>
                      </a:pPr>
                      <a:r>
                        <a:rPr sz="1000" b="1" dirty="0"/>
                        <a:t>ACHIEVEMENT</a:t>
                      </a:r>
                    </a:p>
                  </a:txBody>
                  <a:tcPr marL="8620" marR="8620" marT="8620" marB="862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a:txBody>
                    <a:bodyPr/>
                    <a:lstStyle/>
                    <a:p>
                      <a:pPr algn="ctr">
                        <a:lnSpc>
                          <a:spcPct val="150000"/>
                        </a:lnSpc>
                        <a:tabLst>
                          <a:tab pos="533400" algn="l"/>
                        </a:tabLst>
                        <a:defRPr sz="1000">
                          <a:solidFill>
                            <a:srgbClr val="000000"/>
                          </a:solidFill>
                          <a:latin typeface="Arial"/>
                          <a:ea typeface="Arial"/>
                          <a:cs typeface="Arial"/>
                          <a:sym typeface="Arial"/>
                        </a:defRPr>
                      </a:pPr>
                      <a:r>
                        <a:rPr sz="1000" b="1" dirty="0"/>
                        <a:t>REASONS</a:t>
                      </a:r>
                      <a:r>
                        <a:rPr lang="en-GB" sz="1000" b="1" dirty="0"/>
                        <a:t> </a:t>
                      </a:r>
                      <a:r>
                        <a:rPr sz="1000" b="1" dirty="0"/>
                        <a:t>FOR</a:t>
                      </a:r>
                    </a:p>
                    <a:p>
                      <a:pPr algn="ctr">
                        <a:lnSpc>
                          <a:spcPct val="150000"/>
                        </a:lnSpc>
                        <a:tabLst>
                          <a:tab pos="533400" algn="l"/>
                        </a:tabLst>
                        <a:defRPr sz="1000">
                          <a:solidFill>
                            <a:srgbClr val="000000"/>
                          </a:solidFill>
                          <a:latin typeface="Arial"/>
                          <a:ea typeface="Arial"/>
                          <a:cs typeface="Arial"/>
                          <a:sym typeface="Arial"/>
                        </a:defRPr>
                      </a:pPr>
                      <a:r>
                        <a:rPr sz="1000" b="1" dirty="0"/>
                        <a:t>VARIANCE</a:t>
                      </a:r>
                    </a:p>
                  </a:txBody>
                  <a:tcPr marL="8620" marR="8620" marT="8620" marB="8620"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xmlns="" val="10000"/>
                  </a:ext>
                </a:extLst>
              </a:tr>
              <a:tr h="1493130">
                <a:tc>
                  <a:txBody>
                    <a:bodyPr/>
                    <a:lstStyle/>
                    <a:p>
                      <a:pPr algn="l">
                        <a:lnSpc>
                          <a:spcPct val="150000"/>
                        </a:lnSpc>
                        <a:defRPr sz="1800"/>
                      </a:pPr>
                      <a:r>
                        <a:rPr lang="en-GB" sz="1200" dirty="0">
                          <a:solidFill>
                            <a:schemeClr val="tx1"/>
                          </a:solidFill>
                          <a:latin typeface="Arial" panose="020B0604020202020204" pitchFamily="34" charset="0"/>
                          <a:ea typeface="Arial"/>
                          <a:cs typeface="Arial" panose="020B0604020202020204" pitchFamily="34" charset="0"/>
                          <a:sym typeface="Arial"/>
                        </a:rPr>
                        <a:t>40</a:t>
                      </a:r>
                      <a:endParaRPr sz="1200" dirty="0">
                        <a:solidFill>
                          <a:schemeClr val="tx1"/>
                        </a:solidFill>
                        <a:latin typeface="Arial" panose="020B0604020202020204" pitchFamily="34" charset="0"/>
                        <a:ea typeface="Arial"/>
                        <a:cs typeface="Arial" panose="020B0604020202020204" pitchFamily="34" charset="0"/>
                        <a:sym typeface="Arial"/>
                      </a:endParaRPr>
                    </a:p>
                  </a:txBody>
                  <a:tcPr marL="8620" marR="8620" marT="8620" marB="8620"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400"/>
                        </a:spcBef>
                        <a:spcAft>
                          <a:spcPts val="400"/>
                        </a:spcAft>
                      </a:pPr>
                      <a:r>
                        <a:rPr lang="en-ZA" sz="1200" b="1" i="0" u="none" strike="noStrike" cap="small"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Number of Co-operatives supported through training (Linked to CIS)</a:t>
                      </a:r>
                    </a:p>
                  </a:txBody>
                  <a:tcPr marL="68580" marR="68580" marT="0" marB="0">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400"/>
                        </a:spcBef>
                        <a:spcAft>
                          <a:spcPts val="40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270 Co-operatives supported through training (Linked to CIS)</a:t>
                      </a:r>
                    </a:p>
                  </a:txBody>
                  <a:tcPr marL="68580" marR="68580" marT="0" marB="0">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400"/>
                        </a:spcBef>
                        <a:spcAft>
                          <a:spcPts val="400"/>
                        </a:spcAft>
                      </a:pPr>
                      <a:r>
                        <a:rPr lang="en-ZA" sz="1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65 Co-operatives supported through training</a:t>
                      </a:r>
                    </a:p>
                    <a:p>
                      <a:pPr algn="l"/>
                      <a:r>
                        <a:rPr lang="en-ZA" sz="1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(Migration of the CIS programme finalised and approved)</a:t>
                      </a:r>
                    </a:p>
                  </a:txBody>
                  <a:tcPr marL="68580" marR="68580" marT="0" marB="0">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0" algn="l"/>
                          <a:tab pos="540385" algn="l"/>
                        </a:tabLst>
                        <a:defRPr/>
                      </a:pPr>
                      <a:r>
                        <a:rPr lang="en-US" sz="1200" b="1" i="0" u="none" strike="noStrike" cap="none" spc="0" baseline="0" noProof="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Target Achieved:</a:t>
                      </a:r>
                    </a:p>
                    <a:p>
                      <a:pPr marL="0" marR="0" lvl="0" indent="0" algn="l" defTabSz="914400" rtl="0" eaLnBrk="1" fontAlgn="auto" latinLnBrk="0" hangingPunct="1">
                        <a:lnSpc>
                          <a:spcPct val="100000"/>
                        </a:lnSpc>
                        <a:spcBef>
                          <a:spcPts val="0"/>
                        </a:spcBef>
                        <a:spcAft>
                          <a:spcPts val="0"/>
                        </a:spcAft>
                        <a:buClrTx/>
                        <a:buSzTx/>
                        <a:buFontTx/>
                        <a:buNone/>
                        <a:tabLst>
                          <a:tab pos="0" algn="l"/>
                          <a:tab pos="540385" algn="l"/>
                        </a:tabLst>
                        <a:defRPr/>
                      </a:pPr>
                      <a:endParaRPr lang="en-US" sz="1200" b="1" i="0" u="none" strike="noStrike" cap="none" spc="0" baseline="0" noProof="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endParaRPr>
                    </a:p>
                    <a:p>
                      <a:pPr marL="0" marR="0" lvl="0" indent="0" algn="l" defTabSz="914400" rtl="0" eaLnBrk="1" fontAlgn="auto" latinLnBrk="0" hangingPunct="1">
                        <a:lnSpc>
                          <a:spcPct val="100000"/>
                        </a:lnSpc>
                        <a:spcBef>
                          <a:spcPts val="0"/>
                        </a:spcBef>
                        <a:spcAft>
                          <a:spcPts val="0"/>
                        </a:spcAft>
                        <a:buClrTx/>
                        <a:buSzTx/>
                        <a:buFontTx/>
                        <a:buNone/>
                        <a:tabLst>
                          <a:tab pos="0" algn="l"/>
                          <a:tab pos="540385" algn="l"/>
                        </a:tabLst>
                        <a:defRPr/>
                      </a:pPr>
                      <a:r>
                        <a:rPr lang="en-US" sz="1200" b="0" i="0" u="none" strike="noStrike" cap="none" spc="0" baseline="0" noProof="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More than 65 co-operatives supported training </a:t>
                      </a:r>
                    </a:p>
                    <a:p>
                      <a:pPr marL="0" marR="0" lvl="0" indent="0" algn="l" defTabSz="914400" rtl="0" eaLnBrk="1" fontAlgn="auto" latinLnBrk="0" hangingPunct="1">
                        <a:lnSpc>
                          <a:spcPct val="150000"/>
                        </a:lnSpc>
                        <a:spcBef>
                          <a:spcPts val="0"/>
                        </a:spcBef>
                        <a:spcAft>
                          <a:spcPts val="0"/>
                        </a:spcAft>
                        <a:buClrTx/>
                        <a:buSzTx/>
                        <a:buFontTx/>
                        <a:buNone/>
                        <a:tabLst>
                          <a:tab pos="0" algn="l"/>
                          <a:tab pos="540385" algn="l"/>
                        </a:tabLst>
                        <a:defRPr/>
                      </a:pPr>
                      <a:endParaRPr lang="en-US" sz="1200" b="1" i="0" u="none" strike="noStrike" cap="none" spc="0" baseline="0" noProof="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endParaRPr>
                    </a:p>
                  </a:txBody>
                  <a:tcPr marL="8620" marR="8620" marT="8620" marB="8620" horzOverflow="overflow">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ZA" sz="12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303 Co-operatives supported through training (Linked to CIS)</a:t>
                      </a:r>
                    </a:p>
                    <a:p>
                      <a:pPr algn="l">
                        <a:lnSpc>
                          <a:spcPct val="115000"/>
                        </a:lnSpc>
                        <a:defRPr sz="1800"/>
                      </a:pPr>
                      <a:endParaRPr sz="1200" dirty="0">
                        <a:solidFill>
                          <a:schemeClr val="tx1"/>
                        </a:solidFill>
                        <a:latin typeface="Arial" panose="020B0604020202020204" pitchFamily="34" charset="0"/>
                        <a:ea typeface="Arial"/>
                        <a:cs typeface="Arial" panose="020B0604020202020204" pitchFamily="34" charset="0"/>
                        <a:sym typeface="Arial"/>
                      </a:endParaRPr>
                    </a:p>
                  </a:txBody>
                  <a:tcPr marL="8620" marR="8620" marT="8620" marB="8620"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0" algn="l"/>
                          <a:tab pos="540385" algn="l"/>
                        </a:tabLst>
                        <a:defRPr/>
                      </a:pPr>
                      <a:r>
                        <a:rPr lang="en-ZA" sz="1200" dirty="0">
                          <a:effectLst/>
                          <a:latin typeface="Arial" panose="020B0604020202020204" pitchFamily="34" charset="0"/>
                          <a:ea typeface="Calibri" panose="020F0502020204030204" pitchFamily="34" charset="0"/>
                        </a:rPr>
                        <a:t>A demand of training from stakeholders </a:t>
                      </a:r>
                      <a:endParaRPr lang="en-US" sz="1200" b="0" i="0" u="none" strike="noStrike" cap="none" spc="0" baseline="0" noProof="0" dirty="0">
                        <a:ln>
                          <a:noFill/>
                        </a:ln>
                        <a:solidFill>
                          <a:schemeClr val="tx1"/>
                        </a:solidFill>
                        <a:uFillTx/>
                        <a:latin typeface="Arial" panose="020B0604020202020204" pitchFamily="34" charset="0"/>
                        <a:ea typeface="+mn-ea"/>
                        <a:cs typeface="Arial" panose="020B0604020202020204" pitchFamily="34" charset="0"/>
                        <a:sym typeface="Calibri"/>
                      </a:endParaRPr>
                    </a:p>
                  </a:txBody>
                  <a:tcPr marL="7620" marR="7620" marT="7620" marB="0">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1"/>
                  </a:ext>
                </a:extLst>
              </a:tr>
              <a:tr h="3002939">
                <a:tc>
                  <a:txBody>
                    <a:bodyPr/>
                    <a:lstStyle/>
                    <a:p>
                      <a:pPr algn="l">
                        <a:lnSpc>
                          <a:spcPct val="150000"/>
                        </a:lnSpc>
                        <a:defRPr sz="1800"/>
                      </a:pPr>
                      <a:r>
                        <a:rPr lang="en-GB" sz="1200" dirty="0">
                          <a:solidFill>
                            <a:schemeClr val="tx1"/>
                          </a:solidFill>
                          <a:latin typeface="Arial" panose="020B0604020202020204" pitchFamily="34" charset="0"/>
                          <a:ea typeface="Arial"/>
                          <a:cs typeface="Arial" panose="020B0604020202020204" pitchFamily="34" charset="0"/>
                          <a:sym typeface="Arial"/>
                        </a:rPr>
                        <a:t>41</a:t>
                      </a:r>
                      <a:endParaRPr sz="1200" dirty="0">
                        <a:solidFill>
                          <a:schemeClr val="tx1"/>
                        </a:solidFill>
                        <a:latin typeface="Arial" panose="020B0604020202020204" pitchFamily="34" charset="0"/>
                        <a:ea typeface="Arial"/>
                        <a:cs typeface="Arial" panose="020B0604020202020204" pitchFamily="34" charset="0"/>
                        <a:sym typeface="Arial"/>
                      </a:endParaRPr>
                    </a:p>
                  </a:txBody>
                  <a:tcPr marL="8620" marR="8620" marT="8620" marB="8620"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400"/>
                        </a:spcBef>
                        <a:spcAft>
                          <a:spcPts val="400"/>
                        </a:spcAft>
                      </a:pPr>
                      <a:r>
                        <a:rPr lang="en-ZA" sz="1200" b="1" i="0" u="none" strike="noStrike" cap="small"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Number of co-location point partnership agreements secured to increase access to SMMEs and Cooperatives support services in historically disadvantaged communities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400"/>
                        </a:spcBef>
                        <a:spcAft>
                          <a:spcPts val="40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15 Co-location point partnership agreements secured to increase access to SMMEs and Cooperatives support services in historically disadvantaged communities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533400" algn="l"/>
                        </a:tabLst>
                        <a:defRPr sz="1100" b="1">
                          <a:latin typeface="Arial Narrow"/>
                          <a:ea typeface="Arial Narrow"/>
                          <a:cs typeface="Arial Narrow"/>
                          <a:sym typeface="Arial Narrow"/>
                        </a:defRPr>
                      </a:pPr>
                      <a:r>
                        <a:rPr lang="en-ZA" sz="1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2 co-location point partnership agreements secured to increase access to SMMEs and Cooperatives support services in historically disadvantaged communities</a:t>
                      </a:r>
                      <a:endParaRPr lang="en-ZA" sz="1200" b="0" i="0" u="none" strike="noStrike" cap="none" spc="0" baseline="0" noProof="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Arial Narro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533400" algn="l"/>
                        </a:tabLst>
                        <a:defRPr sz="1100">
                          <a:latin typeface="Arial Narrow"/>
                          <a:ea typeface="Arial Narrow"/>
                          <a:cs typeface="Arial Narrow"/>
                          <a:sym typeface="Arial Narrow"/>
                        </a:defRPr>
                      </a:pPr>
                      <a:r>
                        <a:rPr kumimoji="0" lang="en-ZA" sz="1200" b="1"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Narrow"/>
                        </a:rPr>
                        <a:t>Target Achieved:</a:t>
                      </a:r>
                    </a:p>
                    <a:p>
                      <a:pPr marL="0" marR="0" lvl="0" indent="0" algn="l" defTabSz="914400" rtl="0" eaLnBrk="1" fontAlgn="auto" latinLnBrk="0" hangingPunct="1">
                        <a:lnSpc>
                          <a:spcPct val="100000"/>
                        </a:lnSpc>
                        <a:spcBef>
                          <a:spcPts val="0"/>
                        </a:spcBef>
                        <a:spcAft>
                          <a:spcPts val="0"/>
                        </a:spcAft>
                        <a:buClrTx/>
                        <a:buSzTx/>
                        <a:buFontTx/>
                        <a:buNone/>
                        <a:tabLst>
                          <a:tab pos="533400" algn="l"/>
                        </a:tabLst>
                        <a:defRPr sz="1100">
                          <a:latin typeface="Arial Narrow"/>
                          <a:ea typeface="Arial Narrow"/>
                          <a:cs typeface="Arial Narrow"/>
                          <a:sym typeface="Arial Narrow"/>
                        </a:defRPr>
                      </a:pPr>
                      <a:endParaRPr lang="en-ZA" sz="1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endParaRPr>
                    </a:p>
                    <a:p>
                      <a:pPr marL="0" marR="0" lvl="0" indent="0" algn="l" defTabSz="914400" rtl="0" eaLnBrk="1" fontAlgn="auto" latinLnBrk="0" hangingPunct="1">
                        <a:lnSpc>
                          <a:spcPct val="100000"/>
                        </a:lnSpc>
                        <a:spcBef>
                          <a:spcPts val="0"/>
                        </a:spcBef>
                        <a:spcAft>
                          <a:spcPts val="0"/>
                        </a:spcAft>
                        <a:buClrTx/>
                        <a:buSzTx/>
                        <a:buFontTx/>
                        <a:buNone/>
                        <a:tabLst>
                          <a:tab pos="533400" algn="l"/>
                        </a:tabLst>
                        <a:defRPr sz="1100">
                          <a:latin typeface="Arial Narrow"/>
                          <a:ea typeface="Arial Narrow"/>
                          <a:cs typeface="Arial Narrow"/>
                          <a:sym typeface="Arial Narrow"/>
                        </a:defRPr>
                      </a:pPr>
                      <a:r>
                        <a:rPr lang="en-ZA" sz="1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5 co-location point partnership agreements secured to increase access to SMMEs and Cooperatives support services in historically disadvantaged communities</a:t>
                      </a:r>
                      <a:endParaRPr lang="en-ZA" sz="1200" b="0" i="0" u="none" strike="noStrike" cap="none" spc="0" baseline="0" noProof="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Arial Narrow"/>
                      </a:endParaRPr>
                    </a:p>
                    <a:p>
                      <a:pPr marL="0" marR="0" lvl="0" indent="0" algn="l" defTabSz="914400" rtl="0" eaLnBrk="1" fontAlgn="auto" latinLnBrk="0" hangingPunct="1">
                        <a:lnSpc>
                          <a:spcPct val="100000"/>
                        </a:lnSpc>
                        <a:spcBef>
                          <a:spcPts val="0"/>
                        </a:spcBef>
                        <a:spcAft>
                          <a:spcPts val="0"/>
                        </a:spcAft>
                        <a:buClrTx/>
                        <a:buSzTx/>
                        <a:buFontTx/>
                        <a:buNone/>
                        <a:tabLst>
                          <a:tab pos="533400" algn="l"/>
                        </a:tabLst>
                        <a:defRPr sz="1100">
                          <a:latin typeface="Arial Narrow"/>
                          <a:ea typeface="Arial Narrow"/>
                          <a:cs typeface="Arial Narrow"/>
                          <a:sym typeface="Arial Narrow"/>
                        </a:defRPr>
                      </a:pPr>
                      <a:endParaRPr kumimoji="0" lang="en-ZA" sz="1200" b="1"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Narrow"/>
                      </a:endParaRPr>
                    </a:p>
                    <a:p>
                      <a:pPr marL="0" marR="0" lvl="0" indent="0" algn="l" defTabSz="914400" rtl="0" eaLnBrk="1" fontAlgn="auto" latinLnBrk="0" hangingPunct="1">
                        <a:lnSpc>
                          <a:spcPct val="100000"/>
                        </a:lnSpc>
                        <a:spcBef>
                          <a:spcPts val="0"/>
                        </a:spcBef>
                        <a:spcAft>
                          <a:spcPts val="0"/>
                        </a:spcAft>
                        <a:buClrTx/>
                        <a:buSzTx/>
                        <a:buFontTx/>
                        <a:buNone/>
                        <a:tabLst>
                          <a:tab pos="533400" algn="l"/>
                        </a:tabLst>
                        <a:defRPr sz="1100">
                          <a:latin typeface="Arial Narrow"/>
                          <a:ea typeface="Arial Narrow"/>
                          <a:cs typeface="Arial Narrow"/>
                          <a:sym typeface="Arial Narrow"/>
                        </a:defRPr>
                      </a:pPr>
                      <a:endParaRPr kumimoji="0" lang="en-ZA" sz="1200" b="1"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Narrow"/>
                      </a:endParaRPr>
                    </a:p>
                  </a:txBody>
                  <a:tcPr marL="8620" marR="8620" marT="8620" marB="86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lang="en-ZA" sz="1200" dirty="0">
                          <a:effectLst/>
                          <a:latin typeface="Arial" panose="020B0604020202020204" pitchFamily="34" charset="0"/>
                          <a:ea typeface="Calibri" panose="020F0502020204030204" pitchFamily="34" charset="0"/>
                        </a:rPr>
                        <a:t>13 </a:t>
                      </a:r>
                      <a:r>
                        <a:rPr kumimoji="0" lang="en-ZA" sz="12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Co-location point partnership agreements secured to increase access to SMMEs and Cooperatives support services in historically disadvantaged communities</a:t>
                      </a:r>
                    </a:p>
                  </a:txBody>
                  <a:tcPr marL="8620" marR="8620" marT="8620" marB="86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533400" algn="l"/>
                        </a:tabLst>
                        <a:defRPr sz="1100">
                          <a:latin typeface="Arial Narrow"/>
                          <a:ea typeface="Arial Narrow"/>
                          <a:cs typeface="Arial Narrow"/>
                          <a:sym typeface="Arial Narrow"/>
                        </a:defRPr>
                      </a:pPr>
                      <a:r>
                        <a:rPr lang="en-ZA" sz="1200" dirty="0">
                          <a:effectLst/>
                          <a:latin typeface="Arial" panose="020B0604020202020204" pitchFamily="34" charset="0"/>
                          <a:ea typeface="Calibri" panose="020F0502020204030204" pitchFamily="34" charset="0"/>
                        </a:rPr>
                        <a:t>Discussions took longer than expected but this also enabled the portfolio to recover on the annual target</a:t>
                      </a:r>
                      <a:endParaRPr kumimoji="0" lang="en-ZA" sz="12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Narrow"/>
                      </a:endParaRPr>
                    </a:p>
                  </a:txBody>
                  <a:tcPr marL="8620" marR="8620" marT="8620" marB="86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2"/>
                  </a:ext>
                </a:extLst>
              </a:tr>
            </a:tbl>
          </a:graphicData>
        </a:graphic>
      </p:graphicFrame>
      <p:sp>
        <p:nvSpPr>
          <p:cNvPr id="6" name="Right Triangle 5"/>
          <p:cNvSpPr/>
          <p:nvPr/>
        </p:nvSpPr>
        <p:spPr>
          <a:xfrm flipH="1">
            <a:off x="8458200" y="5867400"/>
            <a:ext cx="685800" cy="99060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2100345519"/>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 name="Picture 4" descr="Picture 4"/>
          <p:cNvPicPr>
            <a:picLocks noChangeAspect="1"/>
          </p:cNvPicPr>
          <p:nvPr/>
        </p:nvPicPr>
        <p:blipFill>
          <a:blip r:embed="rId2" cstate="print">
            <a:extLst/>
          </a:blip>
          <a:srcRect t="24292" b="22405"/>
          <a:stretch>
            <a:fillRect/>
          </a:stretch>
        </p:blipFill>
        <p:spPr>
          <a:xfrm>
            <a:off x="0" y="6210300"/>
            <a:ext cx="1752600" cy="625930"/>
          </a:xfrm>
          <a:prstGeom prst="rect">
            <a:avLst/>
          </a:prstGeom>
          <a:ln w="12700">
            <a:miter lim="400000"/>
          </a:ln>
        </p:spPr>
      </p:pic>
      <p:sp>
        <p:nvSpPr>
          <p:cNvPr id="799" name="Slide Number Placeholder 1"/>
          <p:cNvSpPr>
            <a:spLocks noGrp="1"/>
          </p:cNvSpPr>
          <p:nvPr>
            <p:ph type="sldNum" sz="quarter" idx="2"/>
          </p:nvPr>
        </p:nvSpPr>
        <p:spPr>
          <a:xfrm>
            <a:off x="8395697" y="6385024"/>
            <a:ext cx="291104" cy="307777"/>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sz="1400" b="1">
                <a:latin typeface="Arial" panose="020B0604020202020204" pitchFamily="34" charset="0"/>
                <a:cs typeface="Arial" panose="020B0604020202020204" pitchFamily="34" charset="0"/>
              </a:rPr>
              <a:pPr/>
              <a:t>57</a:t>
            </a:fld>
            <a:endParaRPr sz="1400" b="1" dirty="0">
              <a:latin typeface="Arial" panose="020B0604020202020204" pitchFamily="34" charset="0"/>
              <a:cs typeface="Arial" panose="020B0604020202020204" pitchFamily="34" charset="0"/>
            </a:endParaRPr>
          </a:p>
        </p:txBody>
      </p:sp>
      <p:sp>
        <p:nvSpPr>
          <p:cNvPr id="800" name="Title 1"/>
          <p:cNvSpPr>
            <a:spLocks noGrp="1"/>
          </p:cNvSpPr>
          <p:nvPr>
            <p:ph type="title"/>
          </p:nvPr>
        </p:nvSpPr>
        <p:spPr>
          <a:xfrm>
            <a:off x="76200" y="0"/>
            <a:ext cx="8991600" cy="751114"/>
          </a:xfrm>
          <a:prstGeom prst="rect">
            <a:avLst/>
          </a:prstGeom>
          <a:solidFill>
            <a:srgbClr val="C3D69B"/>
          </a:solidFill>
          <a:effectLst>
            <a:outerShdw blurRad="50800" dist="50800" dir="5400000" rotWithShape="0">
              <a:schemeClr val="accent6"/>
            </a:outerShdw>
          </a:effectLst>
        </p:spPr>
        <p:txBody>
          <a:bodyPr/>
          <a:lstStyle>
            <a:lvl1pPr algn="r">
              <a:defRPr sz="3600" cap="small">
                <a:latin typeface="Arial"/>
                <a:ea typeface="Arial"/>
                <a:cs typeface="Arial"/>
                <a:sym typeface="Arial"/>
              </a:defRPr>
            </a:lvl1pPr>
          </a:lstStyle>
          <a:p>
            <a:r>
              <a:rPr lang="en-ZA" dirty="0"/>
              <a:t>Performance Against APP 2017/18</a:t>
            </a:r>
          </a:p>
        </p:txBody>
      </p:sp>
      <p:graphicFrame>
        <p:nvGraphicFramePr>
          <p:cNvPr id="801" name="Content Placeholder 3"/>
          <p:cNvGraphicFramePr/>
          <p:nvPr>
            <p:extLst>
              <p:ext uri="{D42A27DB-BD31-4B8C-83A1-F6EECF244321}">
                <p14:modId xmlns:p14="http://schemas.microsoft.com/office/powerpoint/2010/main" xmlns="" val="97798373"/>
              </p:ext>
            </p:extLst>
          </p:nvPr>
        </p:nvGraphicFramePr>
        <p:xfrm>
          <a:off x="76199" y="868680"/>
          <a:ext cx="8991601" cy="5159779"/>
        </p:xfrm>
        <a:graphic>
          <a:graphicData uri="http://schemas.openxmlformats.org/drawingml/2006/table">
            <a:tbl>
              <a:tblPr firstRow="1"/>
              <a:tblGrid>
                <a:gridCol w="313952">
                  <a:extLst>
                    <a:ext uri="{9D8B030D-6E8A-4147-A177-3AD203B41FA5}">
                      <a16:colId xmlns:a16="http://schemas.microsoft.com/office/drawing/2014/main" xmlns="" val="20000"/>
                    </a:ext>
                  </a:extLst>
                </a:gridCol>
                <a:gridCol w="1448174">
                  <a:extLst>
                    <a:ext uri="{9D8B030D-6E8A-4147-A177-3AD203B41FA5}">
                      <a16:colId xmlns:a16="http://schemas.microsoft.com/office/drawing/2014/main" xmlns="" val="20001"/>
                    </a:ext>
                  </a:extLst>
                </a:gridCol>
                <a:gridCol w="1181100">
                  <a:extLst>
                    <a:ext uri="{9D8B030D-6E8A-4147-A177-3AD203B41FA5}">
                      <a16:colId xmlns:a16="http://schemas.microsoft.com/office/drawing/2014/main" xmlns="" val="20002"/>
                    </a:ext>
                  </a:extLst>
                </a:gridCol>
                <a:gridCol w="1543050">
                  <a:extLst>
                    <a:ext uri="{9D8B030D-6E8A-4147-A177-3AD203B41FA5}">
                      <a16:colId xmlns:a16="http://schemas.microsoft.com/office/drawing/2014/main" xmlns="" val="20003"/>
                    </a:ext>
                  </a:extLst>
                </a:gridCol>
                <a:gridCol w="1558565">
                  <a:extLst>
                    <a:ext uri="{9D8B030D-6E8A-4147-A177-3AD203B41FA5}">
                      <a16:colId xmlns:a16="http://schemas.microsoft.com/office/drawing/2014/main" xmlns="" val="20004"/>
                    </a:ext>
                  </a:extLst>
                </a:gridCol>
                <a:gridCol w="1718034">
                  <a:extLst>
                    <a:ext uri="{9D8B030D-6E8A-4147-A177-3AD203B41FA5}">
                      <a16:colId xmlns:a16="http://schemas.microsoft.com/office/drawing/2014/main" xmlns="" val="20005"/>
                    </a:ext>
                  </a:extLst>
                </a:gridCol>
                <a:gridCol w="1228726">
                  <a:extLst>
                    <a:ext uri="{9D8B030D-6E8A-4147-A177-3AD203B41FA5}">
                      <a16:colId xmlns:a16="http://schemas.microsoft.com/office/drawing/2014/main" xmlns="" val="20006"/>
                    </a:ext>
                  </a:extLst>
                </a:gridCol>
              </a:tblGrid>
              <a:tr h="579120">
                <a:tc gridSpan="2">
                  <a:txBody>
                    <a:bodyPr/>
                    <a:lstStyle/>
                    <a:p>
                      <a:pPr algn="ctr">
                        <a:lnSpc>
                          <a:spcPct val="150000"/>
                        </a:lnSpc>
                        <a:tabLst>
                          <a:tab pos="533400" algn="l"/>
                        </a:tabLst>
                        <a:defRPr sz="1000">
                          <a:solidFill>
                            <a:srgbClr val="000000"/>
                          </a:solidFill>
                          <a:latin typeface="Arial"/>
                          <a:ea typeface="Arial"/>
                          <a:cs typeface="Arial"/>
                          <a:sym typeface="Arial"/>
                        </a:defRPr>
                      </a:pPr>
                      <a:r>
                        <a:rPr b="1" dirty="0"/>
                        <a:t>PERFORMANCE</a:t>
                      </a:r>
                    </a:p>
                    <a:p>
                      <a:pPr algn="ctr">
                        <a:lnSpc>
                          <a:spcPct val="150000"/>
                        </a:lnSpc>
                        <a:tabLst>
                          <a:tab pos="533400" algn="l"/>
                        </a:tabLst>
                        <a:defRPr sz="1000">
                          <a:solidFill>
                            <a:srgbClr val="000000"/>
                          </a:solidFill>
                          <a:latin typeface="Arial"/>
                          <a:ea typeface="Arial"/>
                          <a:cs typeface="Arial"/>
                          <a:sym typeface="Arial"/>
                        </a:defRPr>
                      </a:pPr>
                      <a:r>
                        <a:rPr b="1" dirty="0"/>
                        <a:t>INDICATORS / ACTIVITY</a:t>
                      </a:r>
                    </a:p>
                  </a:txBody>
                  <a:tcPr marL="8620" marR="8620" marT="8620" marB="862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hMerge="1">
                  <a:txBody>
                    <a:bodyPr/>
                    <a:lstStyle/>
                    <a:p>
                      <a:endParaRPr lang="en-US"/>
                    </a:p>
                  </a:txBody>
                  <a:tcPr/>
                </a:tc>
                <a:tc>
                  <a:txBody>
                    <a:bodyPr/>
                    <a:lstStyle/>
                    <a:p>
                      <a:pPr algn="ctr">
                        <a:lnSpc>
                          <a:spcPct val="150000"/>
                        </a:lnSpc>
                        <a:tabLst>
                          <a:tab pos="533400" algn="l"/>
                        </a:tabLst>
                        <a:defRPr sz="1800" b="0">
                          <a:solidFill>
                            <a:srgbClr val="000000"/>
                          </a:solidFill>
                        </a:defRPr>
                      </a:pPr>
                      <a:r>
                        <a:rPr sz="1000" b="1" dirty="0">
                          <a:latin typeface="Arial"/>
                          <a:ea typeface="Arial"/>
                          <a:cs typeface="Arial"/>
                          <a:sym typeface="Arial"/>
                        </a:rPr>
                        <a:t>ANNUAL TARGETS</a:t>
                      </a:r>
                    </a:p>
                  </a:txBody>
                  <a:tcPr marL="8620" marR="8620" marT="8620" marB="8620"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50000"/>
                        </a:lnSpc>
                        <a:tabLst>
                          <a:tab pos="533400" algn="l"/>
                        </a:tabLst>
                        <a:defRPr sz="1000">
                          <a:solidFill>
                            <a:srgbClr val="000000"/>
                          </a:solidFill>
                          <a:latin typeface="Arial"/>
                          <a:ea typeface="Arial"/>
                          <a:cs typeface="Arial"/>
                          <a:sym typeface="Arial"/>
                        </a:defRPr>
                      </a:pPr>
                      <a:r>
                        <a:rPr b="1" dirty="0"/>
                        <a:t>QUARTERLY</a:t>
                      </a:r>
                    </a:p>
                    <a:p>
                      <a:pPr algn="ctr">
                        <a:lnSpc>
                          <a:spcPct val="150000"/>
                        </a:lnSpc>
                        <a:tabLst>
                          <a:tab pos="533400" algn="l"/>
                        </a:tabLst>
                        <a:defRPr sz="1000">
                          <a:solidFill>
                            <a:srgbClr val="000000"/>
                          </a:solidFill>
                          <a:latin typeface="Arial"/>
                          <a:ea typeface="Arial"/>
                          <a:cs typeface="Arial"/>
                          <a:sym typeface="Arial"/>
                        </a:defRPr>
                      </a:pPr>
                      <a:r>
                        <a:rPr b="1" dirty="0"/>
                        <a:t>MILESTONES</a:t>
                      </a:r>
                    </a:p>
                  </a:txBody>
                  <a:tcPr marL="8620" marR="8620" marT="8620" marB="8620"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50000"/>
                        </a:lnSpc>
                        <a:tabLst>
                          <a:tab pos="533400" algn="l"/>
                        </a:tabLst>
                        <a:defRPr sz="1800" b="0">
                          <a:solidFill>
                            <a:srgbClr val="000000"/>
                          </a:solidFill>
                        </a:defRPr>
                      </a:pPr>
                      <a:r>
                        <a:rPr lang="en-GB" sz="1000" b="1" dirty="0">
                          <a:latin typeface="Arial"/>
                          <a:ea typeface="Arial"/>
                          <a:cs typeface="Arial"/>
                          <a:sym typeface="Arial"/>
                        </a:rPr>
                        <a:t>ACTUAL</a:t>
                      </a:r>
                      <a:r>
                        <a:rPr lang="en-GB" sz="1000" b="1" baseline="0" dirty="0">
                          <a:latin typeface="Arial"/>
                          <a:ea typeface="Arial"/>
                          <a:cs typeface="Arial"/>
                          <a:sym typeface="Arial"/>
                        </a:rPr>
                        <a:t> </a:t>
                      </a:r>
                      <a:r>
                        <a:rPr lang="en-GB" sz="1000" b="1" dirty="0">
                          <a:latin typeface="Arial"/>
                          <a:ea typeface="Arial"/>
                          <a:cs typeface="Arial"/>
                          <a:sym typeface="Arial"/>
                        </a:rPr>
                        <a:t>QUARTERLY ACHIEVEMENT</a:t>
                      </a:r>
                      <a:endParaRPr sz="1000" b="1" dirty="0">
                        <a:latin typeface="Arial"/>
                        <a:ea typeface="Arial"/>
                        <a:cs typeface="Arial"/>
                        <a:sym typeface="Arial"/>
                      </a:endParaRPr>
                    </a:p>
                  </a:txBody>
                  <a:tcPr marL="8620" marR="8620" marT="8620" marB="862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a:txBody>
                    <a:bodyPr/>
                    <a:lstStyle/>
                    <a:p>
                      <a:pPr algn="ctr">
                        <a:lnSpc>
                          <a:spcPct val="110000"/>
                        </a:lnSpc>
                        <a:spcBef>
                          <a:spcPts val="1000"/>
                        </a:spcBef>
                        <a:tabLst>
                          <a:tab pos="533400" algn="l"/>
                        </a:tabLst>
                        <a:defRPr sz="1000">
                          <a:solidFill>
                            <a:srgbClr val="000000"/>
                          </a:solidFill>
                          <a:latin typeface="Arial"/>
                          <a:ea typeface="Arial"/>
                          <a:cs typeface="Arial"/>
                          <a:sym typeface="Arial"/>
                        </a:defRPr>
                      </a:pPr>
                      <a:r>
                        <a:rPr b="1" dirty="0"/>
                        <a:t>YEAR-TO-DATE</a:t>
                      </a:r>
                    </a:p>
                    <a:p>
                      <a:pPr algn="ctr">
                        <a:lnSpc>
                          <a:spcPct val="150000"/>
                        </a:lnSpc>
                        <a:tabLst>
                          <a:tab pos="533400" algn="l"/>
                        </a:tabLst>
                        <a:defRPr sz="1000">
                          <a:solidFill>
                            <a:srgbClr val="000000"/>
                          </a:solidFill>
                          <a:latin typeface="Arial"/>
                          <a:ea typeface="Arial"/>
                          <a:cs typeface="Arial"/>
                          <a:sym typeface="Arial"/>
                        </a:defRPr>
                      </a:pPr>
                      <a:r>
                        <a:rPr b="1" dirty="0"/>
                        <a:t>ACHIEVEMENT</a:t>
                      </a:r>
                    </a:p>
                  </a:txBody>
                  <a:tcPr marL="8620" marR="8620" marT="8620" marB="862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a:txBody>
                    <a:bodyPr/>
                    <a:lstStyle/>
                    <a:p>
                      <a:pPr algn="ctr">
                        <a:lnSpc>
                          <a:spcPct val="150000"/>
                        </a:lnSpc>
                        <a:tabLst>
                          <a:tab pos="533400" algn="l"/>
                        </a:tabLst>
                        <a:defRPr sz="1000">
                          <a:solidFill>
                            <a:srgbClr val="000000"/>
                          </a:solidFill>
                          <a:latin typeface="Arial"/>
                          <a:ea typeface="Arial"/>
                          <a:cs typeface="Arial"/>
                          <a:sym typeface="Arial"/>
                        </a:defRPr>
                      </a:pPr>
                      <a:r>
                        <a:rPr b="1" dirty="0"/>
                        <a:t>REASONS</a:t>
                      </a:r>
                      <a:r>
                        <a:rPr lang="en-GB" b="1" dirty="0"/>
                        <a:t> </a:t>
                      </a:r>
                      <a:r>
                        <a:rPr b="1" dirty="0"/>
                        <a:t>FOR</a:t>
                      </a:r>
                    </a:p>
                    <a:p>
                      <a:pPr algn="ctr">
                        <a:lnSpc>
                          <a:spcPct val="150000"/>
                        </a:lnSpc>
                        <a:tabLst>
                          <a:tab pos="533400" algn="l"/>
                        </a:tabLst>
                        <a:defRPr sz="1000">
                          <a:solidFill>
                            <a:srgbClr val="000000"/>
                          </a:solidFill>
                          <a:latin typeface="Arial"/>
                          <a:ea typeface="Arial"/>
                          <a:cs typeface="Arial"/>
                          <a:sym typeface="Arial"/>
                        </a:defRPr>
                      </a:pPr>
                      <a:r>
                        <a:rPr b="1" dirty="0"/>
                        <a:t>VARIANCE</a:t>
                      </a:r>
                    </a:p>
                  </a:txBody>
                  <a:tcPr marL="8620" marR="8620" marT="8620" marB="8620"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solidFill>
                      <a:schemeClr val="accent3"/>
                    </a:solidFill>
                  </a:tcPr>
                </a:tc>
                <a:extLst>
                  <a:ext uri="{0D108BD9-81ED-4DB2-BD59-A6C34878D82A}">
                    <a16:rowId xmlns:a16="http://schemas.microsoft.com/office/drawing/2014/main" xmlns="" val="10000"/>
                  </a:ext>
                </a:extLst>
              </a:tr>
              <a:tr h="2425242">
                <a:tc>
                  <a:txBody>
                    <a:bodyPr/>
                    <a:lstStyle/>
                    <a:p>
                      <a:pPr algn="l">
                        <a:lnSpc>
                          <a:spcPct val="150000"/>
                        </a:lnSpc>
                        <a:defRPr sz="1800"/>
                      </a:pPr>
                      <a:r>
                        <a:rPr lang="en-GB" sz="1200" dirty="0">
                          <a:solidFill>
                            <a:schemeClr val="tx1"/>
                          </a:solidFill>
                          <a:latin typeface="Arial"/>
                          <a:ea typeface="Arial"/>
                          <a:cs typeface="Arial"/>
                          <a:sym typeface="Arial"/>
                        </a:rPr>
                        <a:t>42</a:t>
                      </a:r>
                      <a:endParaRPr sz="1200" dirty="0">
                        <a:solidFill>
                          <a:schemeClr val="tx1"/>
                        </a:solidFill>
                        <a:latin typeface="Arial"/>
                        <a:ea typeface="Arial"/>
                        <a:cs typeface="Arial"/>
                        <a:sym typeface="Arial"/>
                      </a:endParaRPr>
                    </a:p>
                  </a:txBody>
                  <a:tcPr marL="8620" marR="8620" marT="8620" marB="8620"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400"/>
                        </a:spcBef>
                        <a:spcAft>
                          <a:spcPts val="400"/>
                        </a:spcAft>
                      </a:pPr>
                      <a:r>
                        <a:rPr lang="en-GB" sz="1200" b="1" cap="small" baseline="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Number of quarterly analysis reports on SBD entity performance regarding progress in terms of the MTSF equity targets</a:t>
                      </a:r>
                      <a:endParaRPr lang="en-ZA" sz="1200" b="1" cap="small" baseline="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400"/>
                        </a:spcBef>
                        <a:spcAft>
                          <a:spcPts val="40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3 Quarterly analysis reports on SBD entity performance regarding progress in terms of the MTSF equity targets</a:t>
                      </a:r>
                      <a:endParaRPr lang="en-ZA"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400"/>
                        </a:spcBef>
                        <a:spcAft>
                          <a:spcPts val="400"/>
                        </a:spcAft>
                      </a:pPr>
                      <a:r>
                        <a:rPr lang="en-ZA" sz="1200" dirty="0">
                          <a:effectLst/>
                          <a:latin typeface="Arial" panose="020B0604020202020204" pitchFamily="34" charset="0"/>
                          <a:ea typeface="Calibri" panose="020F0502020204030204" pitchFamily="34" charset="0"/>
                          <a:cs typeface="Arial" panose="020B0604020202020204" pitchFamily="34" charset="0"/>
                        </a:rPr>
                        <a:t>1 Quarterly analysis produced within 30 days of the end of the quarter.</a:t>
                      </a:r>
                      <a:endParaRPr lang="en-ZA" sz="1600" dirty="0">
                        <a:effectLst/>
                        <a:latin typeface="Arial" panose="020B0604020202020204" pitchFamily="34" charset="0"/>
                        <a:ea typeface="Calibri" panose="020F0502020204030204" pitchFamily="34" charset="0"/>
                        <a:cs typeface="Times New Roman" panose="02020603050405020304" pitchFamily="18" charset="0"/>
                      </a:endParaRPr>
                    </a:p>
                    <a:p>
                      <a:pPr algn="l"/>
                      <a:r>
                        <a:rPr lang="en-ZA" sz="1200" dirty="0">
                          <a:effectLst/>
                          <a:latin typeface="Arial" panose="020B0604020202020204" pitchFamily="34" charset="0"/>
                          <a:ea typeface="Calibri" panose="020F0502020204030204" pitchFamily="34" charset="0"/>
                        </a:rPr>
                        <a:t>Feedback provided to entities.</a:t>
                      </a:r>
                      <a:endParaRPr lang="en-ZA"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15000"/>
                        </a:lnSpc>
                        <a:defRPr b="1">
                          <a:latin typeface="Arial"/>
                          <a:ea typeface="Arial"/>
                          <a:cs typeface="Arial"/>
                          <a:sym typeface="Arial"/>
                        </a:defRPr>
                      </a:pPr>
                      <a:r>
                        <a:rPr lang="en-GB" sz="1200" b="1" dirty="0">
                          <a:solidFill>
                            <a:schemeClr val="tx1"/>
                          </a:solidFill>
                        </a:rPr>
                        <a:t>Target Achieved: </a:t>
                      </a:r>
                    </a:p>
                    <a:p>
                      <a:pPr algn="l">
                        <a:lnSpc>
                          <a:spcPct val="115000"/>
                        </a:lnSpc>
                        <a:defRPr b="1">
                          <a:latin typeface="Arial"/>
                          <a:ea typeface="Arial"/>
                          <a:cs typeface="Arial"/>
                          <a:sym typeface="Arial"/>
                        </a:defRPr>
                      </a:pPr>
                      <a:endParaRPr lang="en-GB" sz="1200" b="1" dirty="0">
                        <a:solidFill>
                          <a:schemeClr val="tx1"/>
                        </a:solidFill>
                      </a:endParaRPr>
                    </a:p>
                    <a:p>
                      <a:pPr algn="l">
                        <a:lnSpc>
                          <a:spcPct val="110000"/>
                        </a:lnSpc>
                        <a:spcBef>
                          <a:spcPts val="400"/>
                        </a:spcBef>
                        <a:spcAft>
                          <a:spcPts val="400"/>
                        </a:spcAft>
                      </a:pPr>
                      <a:r>
                        <a:rPr lang="en-ZA" sz="1200" dirty="0">
                          <a:effectLst/>
                          <a:latin typeface="Arial" panose="020B0604020202020204" pitchFamily="34" charset="0"/>
                          <a:ea typeface="Calibri" panose="020F0502020204030204" pitchFamily="34" charset="0"/>
                          <a:cs typeface="Arial" panose="020B0604020202020204" pitchFamily="34" charset="0"/>
                        </a:rPr>
                        <a:t>1 Quarterly analysis produced within 30 days of the end of the quarter.</a:t>
                      </a:r>
                      <a:endParaRPr lang="en-ZA" sz="1600" dirty="0">
                        <a:effectLst/>
                        <a:latin typeface="Arial" panose="020B0604020202020204" pitchFamily="34" charset="0"/>
                        <a:ea typeface="Calibri" panose="020F0502020204030204" pitchFamily="34" charset="0"/>
                        <a:cs typeface="Times New Roman" panose="02020603050405020304" pitchFamily="18" charset="0"/>
                      </a:endParaRPr>
                    </a:p>
                    <a:p>
                      <a:pPr algn="l"/>
                      <a:r>
                        <a:rPr lang="en-ZA" sz="1200" dirty="0">
                          <a:effectLst/>
                          <a:latin typeface="Arial" panose="020B0604020202020204" pitchFamily="34" charset="0"/>
                          <a:ea typeface="Calibri" panose="020F0502020204030204" pitchFamily="34" charset="0"/>
                        </a:rPr>
                        <a:t>Feedback provided to entities.</a:t>
                      </a:r>
                      <a:endParaRPr lang="en-ZA"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5000"/>
                        </a:lnSpc>
                        <a:defRPr b="1">
                          <a:latin typeface="Arial"/>
                          <a:ea typeface="Arial"/>
                          <a:cs typeface="Arial"/>
                          <a:sym typeface="Arial"/>
                        </a:defRPr>
                      </a:pPr>
                      <a:endParaRPr sz="1200" b="0" dirty="0">
                        <a:solidFill>
                          <a:schemeClr val="tx1"/>
                        </a:solidFill>
                      </a:endParaRPr>
                    </a:p>
                  </a:txBody>
                  <a:tcPr marL="8620" marR="8620" marT="8620" marB="8620" horzOverflow="overflow">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rgbClr val="C3D69B"/>
                    </a:solidFill>
                  </a:tcPr>
                </a:tc>
                <a:tc>
                  <a:txBody>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lang="en-ZA" sz="1200" dirty="0">
                          <a:solidFill>
                            <a:srgbClr val="000000"/>
                          </a:solidFill>
                          <a:effectLst/>
                          <a:latin typeface="Arial" panose="020B0604020202020204" pitchFamily="34" charset="0"/>
                          <a:ea typeface="Calibri" panose="020F0502020204030204" pitchFamily="34" charset="0"/>
                        </a:rPr>
                        <a:t>1 quarterly report for the portfolio on equity targets and Equity targets are reflected in the entities quarterly reports</a:t>
                      </a:r>
                      <a:endParaRPr sz="1200" dirty="0">
                        <a:solidFill>
                          <a:schemeClr val="tx1"/>
                        </a:solidFill>
                        <a:latin typeface="Arial"/>
                        <a:ea typeface="Arial"/>
                        <a:cs typeface="Arial"/>
                        <a:sym typeface="Arial"/>
                      </a:endParaRPr>
                    </a:p>
                  </a:txBody>
                  <a:tcPr marL="8620" marR="8620" marT="8620" marB="8620"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15000"/>
                        </a:lnSpc>
                        <a:tabLst>
                          <a:tab pos="533400" algn="l"/>
                        </a:tabLst>
                        <a:defRPr sz="1800"/>
                      </a:pPr>
                      <a:r>
                        <a:rPr lang="en-ZA" sz="1200" dirty="0">
                          <a:solidFill>
                            <a:srgbClr val="000000"/>
                          </a:solidFill>
                          <a:effectLst/>
                          <a:latin typeface="Arial" panose="020B0604020202020204" pitchFamily="34" charset="0"/>
                          <a:ea typeface="Calibri" panose="020F0502020204030204" pitchFamily="34" charset="0"/>
                        </a:rPr>
                        <a:t>Equity targets, except for disability, were met and hence an SBD intervention report was tabled at MinEXCO</a:t>
                      </a:r>
                      <a:endParaRPr sz="1200" dirty="0">
                        <a:solidFill>
                          <a:schemeClr val="tx1"/>
                        </a:solidFill>
                        <a:latin typeface="Arial"/>
                        <a:ea typeface="Arial"/>
                        <a:cs typeface="Arial"/>
                        <a:sym typeface="Arial"/>
                      </a:endParaRPr>
                    </a:p>
                  </a:txBody>
                  <a:tcPr marL="8620" marR="8620" marT="8620" marB="8620"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1"/>
                  </a:ext>
                </a:extLst>
              </a:tr>
              <a:tr h="2155417">
                <a:tc>
                  <a:txBody>
                    <a:bodyPr/>
                    <a:lstStyle/>
                    <a:p>
                      <a:pPr algn="l">
                        <a:lnSpc>
                          <a:spcPct val="150000"/>
                        </a:lnSpc>
                        <a:defRPr sz="1800"/>
                      </a:pPr>
                      <a:r>
                        <a:rPr lang="en-GB" sz="1200" dirty="0">
                          <a:solidFill>
                            <a:schemeClr val="tx1"/>
                          </a:solidFill>
                          <a:latin typeface="Arial"/>
                          <a:ea typeface="Arial"/>
                          <a:cs typeface="Arial"/>
                          <a:sym typeface="Arial"/>
                        </a:rPr>
                        <a:t>43</a:t>
                      </a:r>
                      <a:endParaRPr sz="1200" dirty="0">
                        <a:solidFill>
                          <a:schemeClr val="tx1"/>
                        </a:solidFill>
                        <a:latin typeface="Arial"/>
                        <a:ea typeface="Arial"/>
                        <a:cs typeface="Arial"/>
                        <a:sym typeface="Arial"/>
                      </a:endParaRPr>
                    </a:p>
                  </a:txBody>
                  <a:tcPr marL="8620" marR="8620" marT="8620" marB="8620"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400"/>
                        </a:spcBef>
                        <a:spcAft>
                          <a:spcPts val="400"/>
                        </a:spcAft>
                      </a:pPr>
                      <a:r>
                        <a:rPr lang="en-GB" sz="1200" b="1" cap="small" baseline="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R Value of resources leveraged through partnerships with sector stakeholders per annum</a:t>
                      </a:r>
                      <a:endParaRPr lang="en-ZA" sz="1200" b="1" cap="small" baseline="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400"/>
                        </a:spcBef>
                        <a:spcAft>
                          <a:spcPts val="40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R10m</a:t>
                      </a:r>
                      <a:endParaRPr lang="en-ZA"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914400" rtl="0" latinLnBrk="0">
                        <a:lnSpc>
                          <a:spcPct val="110000"/>
                        </a:lnSpc>
                        <a:spcBef>
                          <a:spcPts val="400"/>
                        </a:spcBef>
                        <a:spcAft>
                          <a:spcPts val="400"/>
                        </a:spcAft>
                        <a:buClrTx/>
                        <a:buSzTx/>
                        <a:buFontTx/>
                        <a:buNone/>
                        <a:tabLst/>
                      </a:pPr>
                      <a:r>
                        <a:rPr lang="en-ZA" sz="1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R4m leveraged through partnerships with sector stakeholders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lang="en-ZA" sz="1200" b="1" i="0" u="none" strike="noStrike" cap="none" spc="0" baseline="0" dirty="0">
                          <a:ln>
                            <a:noFill/>
                          </a:ln>
                          <a:solidFill>
                            <a:schemeClr val="tx1"/>
                          </a:solidFill>
                          <a:uFillTx/>
                          <a:latin typeface="Arial"/>
                          <a:ea typeface="Arial"/>
                          <a:cs typeface="Arial"/>
                          <a:sym typeface="Calibri"/>
                        </a:rPr>
                        <a:t>Achieved:</a:t>
                      </a:r>
                    </a:p>
                    <a:p>
                      <a:pPr marL="0" marR="0" indent="0" algn="l" defTabSz="914400" rtl="0" eaLnBrk="1" fontAlgn="auto" latinLnBrk="0" hangingPunct="1">
                        <a:lnSpc>
                          <a:spcPct val="100000"/>
                        </a:lnSpc>
                        <a:spcBef>
                          <a:spcPts val="0"/>
                        </a:spcBef>
                        <a:spcAft>
                          <a:spcPts val="0"/>
                        </a:spcAft>
                        <a:buClrTx/>
                        <a:buSzTx/>
                        <a:buFontTx/>
                        <a:buNone/>
                        <a:tabLst/>
                        <a:defRPr/>
                      </a:pPr>
                      <a:r>
                        <a:rPr lang="en-ZA" sz="1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R 2.5  leveraged through partnerships with sector stakeholders</a:t>
                      </a:r>
                    </a:p>
                    <a:p>
                      <a:pPr algn="l">
                        <a:spcAft>
                          <a:spcPts val="0"/>
                        </a:spcAft>
                      </a:pPr>
                      <a:endParaRPr sz="1200" b="0" i="0" u="none" strike="noStrike" cap="none" spc="0" baseline="0" dirty="0">
                        <a:ln>
                          <a:noFill/>
                        </a:ln>
                        <a:solidFill>
                          <a:schemeClr val="tx1"/>
                        </a:solidFill>
                        <a:uFillTx/>
                        <a:latin typeface="Arial"/>
                        <a:ea typeface="Arial"/>
                        <a:cs typeface="Arial"/>
                        <a:sym typeface="Calibri"/>
                      </a:endParaRPr>
                    </a:p>
                  </a:txBody>
                  <a:tcPr marL="8620" marR="8620" marT="8620" marB="86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solidFill>
                      <a:srgbClr val="C3D69B"/>
                    </a:solidFill>
                  </a:tcPr>
                </a:tc>
                <a:tc>
                  <a:txBody>
                    <a:bodyPr/>
                    <a:lstStyle/>
                    <a:p>
                      <a:pPr algn="l">
                        <a:spcAft>
                          <a:spcPts val="1000"/>
                        </a:spcAft>
                      </a:pPr>
                      <a:r>
                        <a:rPr lang="en-ZA" sz="1200" dirty="0">
                          <a:solidFill>
                            <a:srgbClr val="000000"/>
                          </a:solidFill>
                          <a:effectLst/>
                          <a:latin typeface="Arial" panose="020B0604020202020204" pitchFamily="34" charset="0"/>
                          <a:ea typeface="Calibri" panose="020F0502020204030204" pitchFamily="34" charset="0"/>
                        </a:rPr>
                        <a:t>Partnerships signed and the value of the agreements is as follows: </a:t>
                      </a:r>
                      <a:endParaRPr lang="en-ZA" sz="1800" dirty="0">
                        <a:effectLst/>
                        <a:latin typeface="Times New Roman" panose="02020603050405020304" pitchFamily="18" charset="0"/>
                        <a:ea typeface="Arial Unicode MS" panose="020B0604020202020204" pitchFamily="34" charset="-128"/>
                      </a:endParaRPr>
                    </a:p>
                    <a:p>
                      <a:pPr algn="l"/>
                      <a:r>
                        <a:rPr lang="en-GB" sz="1200" dirty="0">
                          <a:effectLst/>
                          <a:latin typeface="Arial" panose="020B0604020202020204" pitchFamily="34" charset="0"/>
                          <a:ea typeface="Arial Unicode MS" panose="020B0604020202020204" pitchFamily="34" charset="-128"/>
                        </a:rPr>
                        <a:t>Services SETA R1.5 billion</a:t>
                      </a:r>
                      <a:endParaRPr lang="en-ZA" sz="1200" b="0" i="0" u="none" strike="noStrike" cap="none" spc="0" baseline="0" noProof="0" dirty="0">
                        <a:ln>
                          <a:noFill/>
                        </a:ln>
                        <a:solidFill>
                          <a:schemeClr val="tx1"/>
                        </a:solidFill>
                        <a:uFillTx/>
                        <a:latin typeface="Arial"/>
                        <a:ea typeface="Arial"/>
                        <a:cs typeface="Arial"/>
                        <a:sym typeface="Calibri"/>
                      </a:endParaRPr>
                    </a:p>
                  </a:txBody>
                  <a:tcPr marL="8620" marR="8620" marT="8620" marB="86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00000"/>
                        </a:lnSpc>
                        <a:tabLst>
                          <a:tab pos="533400" algn="l"/>
                        </a:tabLst>
                        <a:defRPr sz="1800"/>
                      </a:pPr>
                      <a:r>
                        <a:rPr lang="en-ZA" sz="1200" dirty="0">
                          <a:solidFill>
                            <a:schemeClr val="tx1"/>
                          </a:solidFill>
                          <a:latin typeface="Arial"/>
                          <a:ea typeface="Arial"/>
                          <a:cs typeface="Arial"/>
                          <a:sym typeface="Arial"/>
                        </a:rPr>
                        <a:t>N/A</a:t>
                      </a:r>
                      <a:endParaRPr sz="1200" dirty="0">
                        <a:solidFill>
                          <a:schemeClr val="tx1"/>
                        </a:solidFill>
                        <a:latin typeface="Arial"/>
                        <a:ea typeface="Arial"/>
                        <a:cs typeface="Arial"/>
                        <a:sym typeface="Arial"/>
                      </a:endParaRPr>
                    </a:p>
                  </a:txBody>
                  <a:tcPr marL="8620" marR="8620" marT="8620" marB="86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2"/>
                  </a:ext>
                </a:extLst>
              </a:tr>
            </a:tbl>
          </a:graphicData>
        </a:graphic>
      </p:graphicFrame>
      <p:sp>
        <p:nvSpPr>
          <p:cNvPr id="6" name="Right Triangle 5"/>
          <p:cNvSpPr/>
          <p:nvPr/>
        </p:nvSpPr>
        <p:spPr>
          <a:xfrm flipH="1">
            <a:off x="8458200" y="5867400"/>
            <a:ext cx="685800" cy="99060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3483011565"/>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 name="Picture 4" descr="Picture 4"/>
          <p:cNvPicPr>
            <a:picLocks noChangeAspect="1"/>
          </p:cNvPicPr>
          <p:nvPr/>
        </p:nvPicPr>
        <p:blipFill>
          <a:blip r:embed="rId2" cstate="print">
            <a:extLst/>
          </a:blip>
          <a:srcRect t="24292" b="22405"/>
          <a:stretch>
            <a:fillRect/>
          </a:stretch>
        </p:blipFill>
        <p:spPr>
          <a:xfrm>
            <a:off x="0" y="6210300"/>
            <a:ext cx="1752600" cy="625930"/>
          </a:xfrm>
          <a:prstGeom prst="rect">
            <a:avLst/>
          </a:prstGeom>
          <a:ln w="12700">
            <a:miter lim="400000"/>
          </a:ln>
        </p:spPr>
      </p:pic>
      <p:sp>
        <p:nvSpPr>
          <p:cNvPr id="799" name="Slide Number Placeholder 1"/>
          <p:cNvSpPr>
            <a:spLocks noGrp="1"/>
          </p:cNvSpPr>
          <p:nvPr>
            <p:ph type="sldNum" sz="quarter" idx="2"/>
          </p:nvPr>
        </p:nvSpPr>
        <p:spPr>
          <a:xfrm>
            <a:off x="8395697" y="6385024"/>
            <a:ext cx="291104" cy="307777"/>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sz="1400" b="1">
                <a:latin typeface="Arial" panose="020B0604020202020204" pitchFamily="34" charset="0"/>
                <a:cs typeface="Arial" panose="020B0604020202020204" pitchFamily="34" charset="0"/>
              </a:rPr>
              <a:pPr/>
              <a:t>58</a:t>
            </a:fld>
            <a:endParaRPr sz="1400" b="1" dirty="0">
              <a:latin typeface="Arial" panose="020B0604020202020204" pitchFamily="34" charset="0"/>
              <a:cs typeface="Arial" panose="020B0604020202020204" pitchFamily="34" charset="0"/>
            </a:endParaRPr>
          </a:p>
        </p:txBody>
      </p:sp>
      <p:sp>
        <p:nvSpPr>
          <p:cNvPr id="800" name="Title 1"/>
          <p:cNvSpPr>
            <a:spLocks noGrp="1"/>
          </p:cNvSpPr>
          <p:nvPr>
            <p:ph type="title"/>
          </p:nvPr>
        </p:nvSpPr>
        <p:spPr>
          <a:xfrm>
            <a:off x="76200" y="0"/>
            <a:ext cx="8991600" cy="751114"/>
          </a:xfrm>
          <a:prstGeom prst="rect">
            <a:avLst/>
          </a:prstGeom>
          <a:solidFill>
            <a:srgbClr val="C3D69B"/>
          </a:solidFill>
          <a:effectLst>
            <a:outerShdw blurRad="50800" dist="50800" dir="5400000" rotWithShape="0">
              <a:schemeClr val="accent6"/>
            </a:outerShdw>
          </a:effectLst>
        </p:spPr>
        <p:txBody>
          <a:bodyPr/>
          <a:lstStyle>
            <a:lvl1pPr algn="r">
              <a:defRPr sz="3600" cap="small">
                <a:latin typeface="Arial"/>
                <a:ea typeface="Arial"/>
                <a:cs typeface="Arial"/>
                <a:sym typeface="Arial"/>
              </a:defRPr>
            </a:lvl1pPr>
          </a:lstStyle>
          <a:p>
            <a:r>
              <a:rPr lang="en-ZA" dirty="0"/>
              <a:t>Performance Against APP 2017/18</a:t>
            </a:r>
          </a:p>
        </p:txBody>
      </p:sp>
      <p:graphicFrame>
        <p:nvGraphicFramePr>
          <p:cNvPr id="801" name="Content Placeholder 3"/>
          <p:cNvGraphicFramePr/>
          <p:nvPr>
            <p:extLst>
              <p:ext uri="{D42A27DB-BD31-4B8C-83A1-F6EECF244321}">
                <p14:modId xmlns:p14="http://schemas.microsoft.com/office/powerpoint/2010/main" xmlns="" val="2660320260"/>
              </p:ext>
            </p:extLst>
          </p:nvPr>
        </p:nvGraphicFramePr>
        <p:xfrm>
          <a:off x="76199" y="851646"/>
          <a:ext cx="8991600" cy="5358653"/>
        </p:xfrm>
        <a:graphic>
          <a:graphicData uri="http://schemas.openxmlformats.org/drawingml/2006/table">
            <a:tbl>
              <a:tblPr firstRow="1"/>
              <a:tblGrid>
                <a:gridCol w="313952">
                  <a:extLst>
                    <a:ext uri="{9D8B030D-6E8A-4147-A177-3AD203B41FA5}">
                      <a16:colId xmlns:a16="http://schemas.microsoft.com/office/drawing/2014/main" xmlns="" val="20000"/>
                    </a:ext>
                  </a:extLst>
                </a:gridCol>
                <a:gridCol w="1410074">
                  <a:extLst>
                    <a:ext uri="{9D8B030D-6E8A-4147-A177-3AD203B41FA5}">
                      <a16:colId xmlns:a16="http://schemas.microsoft.com/office/drawing/2014/main" xmlns="" val="20001"/>
                    </a:ext>
                  </a:extLst>
                </a:gridCol>
                <a:gridCol w="1381124">
                  <a:extLst>
                    <a:ext uri="{9D8B030D-6E8A-4147-A177-3AD203B41FA5}">
                      <a16:colId xmlns:a16="http://schemas.microsoft.com/office/drawing/2014/main" xmlns="" val="20002"/>
                    </a:ext>
                  </a:extLst>
                </a:gridCol>
                <a:gridCol w="1619250">
                  <a:extLst>
                    <a:ext uri="{9D8B030D-6E8A-4147-A177-3AD203B41FA5}">
                      <a16:colId xmlns:a16="http://schemas.microsoft.com/office/drawing/2014/main" xmlns="" val="20003"/>
                    </a:ext>
                  </a:extLst>
                </a:gridCol>
                <a:gridCol w="1800225">
                  <a:extLst>
                    <a:ext uri="{9D8B030D-6E8A-4147-A177-3AD203B41FA5}">
                      <a16:colId xmlns:a16="http://schemas.microsoft.com/office/drawing/2014/main" xmlns="" val="20004"/>
                    </a:ext>
                  </a:extLst>
                </a:gridCol>
                <a:gridCol w="1375047">
                  <a:extLst>
                    <a:ext uri="{9D8B030D-6E8A-4147-A177-3AD203B41FA5}">
                      <a16:colId xmlns:a16="http://schemas.microsoft.com/office/drawing/2014/main" xmlns="" val="20005"/>
                    </a:ext>
                  </a:extLst>
                </a:gridCol>
                <a:gridCol w="1091928">
                  <a:extLst>
                    <a:ext uri="{9D8B030D-6E8A-4147-A177-3AD203B41FA5}">
                      <a16:colId xmlns:a16="http://schemas.microsoft.com/office/drawing/2014/main" xmlns="" val="20006"/>
                    </a:ext>
                  </a:extLst>
                </a:gridCol>
              </a:tblGrid>
              <a:tr h="812270">
                <a:tc gridSpan="2">
                  <a:txBody>
                    <a:bodyPr/>
                    <a:lstStyle/>
                    <a:p>
                      <a:pPr algn="ctr">
                        <a:lnSpc>
                          <a:spcPct val="150000"/>
                        </a:lnSpc>
                        <a:tabLst>
                          <a:tab pos="533400" algn="l"/>
                        </a:tabLst>
                        <a:defRPr sz="1000">
                          <a:solidFill>
                            <a:srgbClr val="000000"/>
                          </a:solidFill>
                          <a:latin typeface="Arial"/>
                          <a:ea typeface="Arial"/>
                          <a:cs typeface="Arial"/>
                          <a:sym typeface="Arial"/>
                        </a:defRPr>
                      </a:pPr>
                      <a:r>
                        <a:rPr b="1" dirty="0"/>
                        <a:t>PERFORMANCE</a:t>
                      </a:r>
                    </a:p>
                    <a:p>
                      <a:pPr algn="ctr">
                        <a:lnSpc>
                          <a:spcPct val="150000"/>
                        </a:lnSpc>
                        <a:tabLst>
                          <a:tab pos="533400" algn="l"/>
                        </a:tabLst>
                        <a:defRPr sz="1000">
                          <a:solidFill>
                            <a:srgbClr val="000000"/>
                          </a:solidFill>
                          <a:latin typeface="Arial"/>
                          <a:ea typeface="Arial"/>
                          <a:cs typeface="Arial"/>
                          <a:sym typeface="Arial"/>
                        </a:defRPr>
                      </a:pPr>
                      <a:r>
                        <a:rPr b="1" dirty="0"/>
                        <a:t>INDICATORS / ACTIVITY</a:t>
                      </a:r>
                    </a:p>
                  </a:txBody>
                  <a:tcPr marL="8620" marR="8620" marT="8620" marB="862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hMerge="1">
                  <a:txBody>
                    <a:bodyPr/>
                    <a:lstStyle/>
                    <a:p>
                      <a:endParaRPr lang="en-US"/>
                    </a:p>
                  </a:txBody>
                  <a:tcPr/>
                </a:tc>
                <a:tc>
                  <a:txBody>
                    <a:bodyPr/>
                    <a:lstStyle/>
                    <a:p>
                      <a:pPr algn="ctr">
                        <a:lnSpc>
                          <a:spcPct val="150000"/>
                        </a:lnSpc>
                        <a:tabLst>
                          <a:tab pos="533400" algn="l"/>
                        </a:tabLst>
                        <a:defRPr sz="1800" b="0">
                          <a:solidFill>
                            <a:srgbClr val="000000"/>
                          </a:solidFill>
                        </a:defRPr>
                      </a:pPr>
                      <a:r>
                        <a:rPr sz="1000" b="1">
                          <a:latin typeface="Arial"/>
                          <a:ea typeface="Arial"/>
                          <a:cs typeface="Arial"/>
                          <a:sym typeface="Arial"/>
                        </a:rPr>
                        <a:t>ANNUAL TARGETS</a:t>
                      </a:r>
                    </a:p>
                  </a:txBody>
                  <a:tcPr marL="8620" marR="8620" marT="8620" marB="8620"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50000"/>
                        </a:lnSpc>
                        <a:tabLst>
                          <a:tab pos="533400" algn="l"/>
                        </a:tabLst>
                        <a:defRPr sz="1000">
                          <a:solidFill>
                            <a:srgbClr val="000000"/>
                          </a:solidFill>
                          <a:latin typeface="Arial"/>
                          <a:ea typeface="Arial"/>
                          <a:cs typeface="Arial"/>
                          <a:sym typeface="Arial"/>
                        </a:defRPr>
                      </a:pPr>
                      <a:r>
                        <a:rPr b="1" dirty="0"/>
                        <a:t>QUARTERLY</a:t>
                      </a:r>
                    </a:p>
                    <a:p>
                      <a:pPr algn="ctr">
                        <a:lnSpc>
                          <a:spcPct val="150000"/>
                        </a:lnSpc>
                        <a:tabLst>
                          <a:tab pos="533400" algn="l"/>
                        </a:tabLst>
                        <a:defRPr sz="1000">
                          <a:solidFill>
                            <a:srgbClr val="000000"/>
                          </a:solidFill>
                          <a:latin typeface="Arial"/>
                          <a:ea typeface="Arial"/>
                          <a:cs typeface="Arial"/>
                          <a:sym typeface="Arial"/>
                        </a:defRPr>
                      </a:pPr>
                      <a:r>
                        <a:rPr b="1" dirty="0"/>
                        <a:t>MILESTONES</a:t>
                      </a:r>
                    </a:p>
                  </a:txBody>
                  <a:tcPr marL="8620" marR="8620" marT="8620" marB="8620"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50000"/>
                        </a:lnSpc>
                        <a:tabLst>
                          <a:tab pos="533400" algn="l"/>
                        </a:tabLst>
                        <a:defRPr sz="1800" b="0">
                          <a:solidFill>
                            <a:srgbClr val="000000"/>
                          </a:solidFill>
                        </a:defRPr>
                      </a:pPr>
                      <a:r>
                        <a:rPr lang="en-GB" sz="1000" b="1" dirty="0">
                          <a:latin typeface="Arial"/>
                          <a:ea typeface="Arial"/>
                          <a:cs typeface="Arial"/>
                          <a:sym typeface="Arial"/>
                        </a:rPr>
                        <a:t>ACTUAL</a:t>
                      </a:r>
                      <a:r>
                        <a:rPr lang="en-GB" sz="1000" b="1" baseline="0" dirty="0">
                          <a:latin typeface="Arial"/>
                          <a:ea typeface="Arial"/>
                          <a:cs typeface="Arial"/>
                          <a:sym typeface="Arial"/>
                        </a:rPr>
                        <a:t> </a:t>
                      </a:r>
                      <a:r>
                        <a:rPr lang="en-GB" sz="1000" b="1" dirty="0">
                          <a:latin typeface="Arial"/>
                          <a:ea typeface="Arial"/>
                          <a:cs typeface="Arial"/>
                          <a:sym typeface="Arial"/>
                        </a:rPr>
                        <a:t>QUARTERLY ACHIEVEMENT</a:t>
                      </a:r>
                      <a:endParaRPr sz="1000" b="1" dirty="0">
                        <a:latin typeface="Arial"/>
                        <a:ea typeface="Arial"/>
                        <a:cs typeface="Arial"/>
                        <a:sym typeface="Arial"/>
                      </a:endParaRPr>
                    </a:p>
                  </a:txBody>
                  <a:tcPr marL="8620" marR="8620" marT="8620" marB="8620"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0000"/>
                        </a:lnSpc>
                        <a:spcBef>
                          <a:spcPts val="1000"/>
                        </a:spcBef>
                        <a:tabLst>
                          <a:tab pos="533400" algn="l"/>
                        </a:tabLst>
                        <a:defRPr sz="1000">
                          <a:solidFill>
                            <a:srgbClr val="000000"/>
                          </a:solidFill>
                          <a:latin typeface="Arial"/>
                          <a:ea typeface="Arial"/>
                          <a:cs typeface="Arial"/>
                          <a:sym typeface="Arial"/>
                        </a:defRPr>
                      </a:pPr>
                      <a:r>
                        <a:rPr b="1" dirty="0"/>
                        <a:t>YEAR-TO-DATE</a:t>
                      </a:r>
                    </a:p>
                    <a:p>
                      <a:pPr algn="ctr">
                        <a:lnSpc>
                          <a:spcPct val="150000"/>
                        </a:lnSpc>
                        <a:tabLst>
                          <a:tab pos="533400" algn="l"/>
                        </a:tabLst>
                        <a:defRPr sz="1000">
                          <a:solidFill>
                            <a:srgbClr val="000000"/>
                          </a:solidFill>
                          <a:latin typeface="Arial"/>
                          <a:ea typeface="Arial"/>
                          <a:cs typeface="Arial"/>
                          <a:sym typeface="Arial"/>
                        </a:defRPr>
                      </a:pPr>
                      <a:r>
                        <a:rPr b="1" dirty="0"/>
                        <a:t>ACHIEVEMENT</a:t>
                      </a:r>
                    </a:p>
                  </a:txBody>
                  <a:tcPr marL="8620" marR="8620" marT="8620" marB="8620"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50000"/>
                        </a:lnSpc>
                        <a:tabLst>
                          <a:tab pos="533400" algn="l"/>
                        </a:tabLst>
                        <a:defRPr sz="1000">
                          <a:solidFill>
                            <a:srgbClr val="000000"/>
                          </a:solidFill>
                          <a:latin typeface="Arial"/>
                          <a:ea typeface="Arial"/>
                          <a:cs typeface="Arial"/>
                          <a:sym typeface="Arial"/>
                        </a:defRPr>
                      </a:pPr>
                      <a:r>
                        <a:rPr b="1" dirty="0"/>
                        <a:t>REASONS</a:t>
                      </a:r>
                      <a:r>
                        <a:rPr lang="en-GB" b="1" dirty="0"/>
                        <a:t> </a:t>
                      </a:r>
                      <a:r>
                        <a:rPr b="1" dirty="0"/>
                        <a:t>FOR</a:t>
                      </a:r>
                    </a:p>
                    <a:p>
                      <a:pPr algn="ctr">
                        <a:lnSpc>
                          <a:spcPct val="150000"/>
                        </a:lnSpc>
                        <a:tabLst>
                          <a:tab pos="533400" algn="l"/>
                        </a:tabLst>
                        <a:defRPr sz="1000">
                          <a:solidFill>
                            <a:srgbClr val="000000"/>
                          </a:solidFill>
                          <a:latin typeface="Arial"/>
                          <a:ea typeface="Arial"/>
                          <a:cs typeface="Arial"/>
                          <a:sym typeface="Arial"/>
                        </a:defRPr>
                      </a:pPr>
                      <a:r>
                        <a:rPr b="1" dirty="0"/>
                        <a:t>VARIANCE</a:t>
                      </a:r>
                    </a:p>
                  </a:txBody>
                  <a:tcPr marL="8620" marR="8620" marT="8620" marB="8620"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solidFill>
                      <a:schemeClr val="accent3"/>
                    </a:solidFill>
                  </a:tcPr>
                </a:tc>
                <a:extLst>
                  <a:ext uri="{0D108BD9-81ED-4DB2-BD59-A6C34878D82A}">
                    <a16:rowId xmlns:a16="http://schemas.microsoft.com/office/drawing/2014/main" xmlns="" val="10000"/>
                  </a:ext>
                </a:extLst>
              </a:tr>
              <a:tr h="2114038">
                <a:tc>
                  <a:txBody>
                    <a:bodyPr/>
                    <a:lstStyle/>
                    <a:p>
                      <a:pPr algn="l">
                        <a:lnSpc>
                          <a:spcPct val="150000"/>
                        </a:lnSpc>
                        <a:defRPr sz="1800"/>
                      </a:pPr>
                      <a:r>
                        <a:rPr lang="en-GB" sz="1200" dirty="0">
                          <a:solidFill>
                            <a:schemeClr val="tx1"/>
                          </a:solidFill>
                          <a:latin typeface="Arial"/>
                          <a:ea typeface="Arial"/>
                          <a:cs typeface="Arial"/>
                          <a:sym typeface="Arial"/>
                        </a:rPr>
                        <a:t>44</a:t>
                      </a:r>
                      <a:endParaRPr sz="1200" dirty="0">
                        <a:solidFill>
                          <a:schemeClr val="tx1"/>
                        </a:solidFill>
                        <a:latin typeface="Arial"/>
                        <a:ea typeface="Arial"/>
                        <a:cs typeface="Arial"/>
                        <a:sym typeface="Arial"/>
                      </a:endParaRPr>
                    </a:p>
                  </a:txBody>
                  <a:tcPr marL="8620" marR="8620" marT="8620" marB="8620" horzOverflow="overflow">
                    <a:lnL w="12700">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400"/>
                        </a:spcBef>
                        <a:spcAft>
                          <a:spcPts val="400"/>
                        </a:spcAft>
                      </a:pPr>
                      <a:r>
                        <a:rPr lang="en-GB" sz="1200" b="1" cap="small"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Number of </a:t>
                      </a:r>
                      <a:r>
                        <a:rPr lang="en-GB" sz="1200" b="1" cap="small" baseline="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Seda</a:t>
                      </a:r>
                      <a:r>
                        <a:rPr lang="en-GB" sz="1200" b="1" cap="small"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Quarterly Performance Reports analysed for progress and alignment to achievement of department’s objectives</a:t>
                      </a:r>
                      <a:endParaRPr lang="en-ZA" sz="1200" b="1" cap="small"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914400" rtl="0" eaLnBrk="1" fontAlgn="auto" latinLnBrk="0" hangingPunct="1">
                        <a:lnSpc>
                          <a:spcPct val="110000"/>
                        </a:lnSpc>
                        <a:spcBef>
                          <a:spcPts val="400"/>
                        </a:spcBef>
                        <a:spcAft>
                          <a:spcPts val="400"/>
                        </a:spcAft>
                        <a:buClrTx/>
                        <a:buSzTx/>
                        <a:buFontTx/>
                        <a:buNone/>
                        <a:tabLst/>
                        <a:defRPr/>
                      </a:pPr>
                      <a:r>
                        <a:rPr lang="en-ZA" sz="1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2018/19 Seda Shareholder Compact approved and aligned to mandate of the department</a:t>
                      </a:r>
                    </a:p>
                    <a:p>
                      <a:pPr algn="l">
                        <a:lnSpc>
                          <a:spcPct val="110000"/>
                        </a:lnSpc>
                        <a:spcBef>
                          <a:spcPts val="400"/>
                        </a:spcBef>
                        <a:spcAft>
                          <a:spcPts val="400"/>
                        </a:spcAft>
                      </a:pPr>
                      <a:endParaRPr lang="en-ZA" sz="1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400"/>
                        </a:spcBef>
                        <a:spcAft>
                          <a:spcPts val="400"/>
                        </a:spcAft>
                      </a:pPr>
                      <a:r>
                        <a:rPr lang="en-ZA" sz="1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2018/19 draft Seda Shareholder compact developed in line with the mandate of the department, approved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0000"/>
                        </a:lnSpc>
                        <a:spcAft>
                          <a:spcPts val="0"/>
                        </a:spcAft>
                        <a:tabLst>
                          <a:tab pos="540385" algn="l"/>
                        </a:tabLst>
                      </a:pPr>
                      <a:r>
                        <a:rPr lang="en-US" sz="1200" b="1"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Target</a:t>
                      </a:r>
                      <a:r>
                        <a:rPr lang="en-US" sz="1200" b="1" kern="1400" baseline="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Achieved:</a:t>
                      </a:r>
                    </a:p>
                    <a:p>
                      <a:pPr algn="l">
                        <a:lnSpc>
                          <a:spcPct val="100000"/>
                        </a:lnSpc>
                        <a:spcAft>
                          <a:spcPts val="0"/>
                        </a:spcAft>
                        <a:tabLst>
                          <a:tab pos="540385" algn="l"/>
                        </a:tabLst>
                      </a:pPr>
                      <a:r>
                        <a:rPr lang="en-US" sz="1200" b="1" kern="1400" baseline="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algn="l">
                        <a:lnSpc>
                          <a:spcPct val="100000"/>
                        </a:lnSpc>
                        <a:spcAft>
                          <a:spcPts val="0"/>
                        </a:spcAft>
                        <a:tabLst>
                          <a:tab pos="540385" algn="l"/>
                        </a:tabLst>
                      </a:pPr>
                      <a:r>
                        <a:rPr lang="en-US" sz="1200" kern="1200" dirty="0">
                          <a:solidFill>
                            <a:srgbClr val="000000"/>
                          </a:solidFill>
                          <a:effectLst/>
                          <a:latin typeface="Arial" panose="020B0604020202020204" pitchFamily="34" charset="0"/>
                          <a:ea typeface="Calibri" panose="020F0502020204030204" pitchFamily="34" charset="0"/>
                        </a:rPr>
                        <a:t>2018/19 SEDA Shareholder Compact approved</a:t>
                      </a:r>
                      <a:endParaRPr lang="en-US" sz="1200" b="1" kern="1400" baseline="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l">
                        <a:spcAft>
                          <a:spcPts val="0"/>
                        </a:spcAft>
                        <a:tabLst>
                          <a:tab pos="540385" algn="l"/>
                        </a:tabLst>
                      </a:pPr>
                      <a:endParaRPr lang="en-ZA" sz="1200" dirty="0">
                        <a:solidFill>
                          <a:schemeClr val="tx1"/>
                        </a:solidFill>
                        <a:effectLst/>
                        <a:latin typeface="Arial" panose="020B0604020202020204" pitchFamily="34" charset="0"/>
                        <a:cs typeface="Arial" panose="020B0604020202020204" pitchFamily="34" charset="0"/>
                      </a:endParaRPr>
                    </a:p>
                  </a:txBody>
                  <a:tcPr marL="7599" marR="7599" marT="12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D69B"/>
                    </a:solidFill>
                  </a:tcPr>
                </a:tc>
                <a:tc>
                  <a:txBody>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ZA" sz="12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2018/19 </a:t>
                      </a:r>
                      <a:r>
                        <a:rPr kumimoji="0" lang="en-ZA" sz="12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Seda</a:t>
                      </a:r>
                      <a:r>
                        <a:rPr kumimoji="0" lang="en-ZA" sz="12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 Shareholder Compact approved and aligned to mandate of the department</a:t>
                      </a:r>
                    </a:p>
                  </a:txBody>
                  <a:tcPr marL="7599" marR="7599" marT="12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tabLst>
                          <a:tab pos="533400" algn="l"/>
                        </a:tabLst>
                        <a:defRPr sz="1800"/>
                      </a:pPr>
                      <a:r>
                        <a:rPr lang="en-ZA" sz="1200" dirty="0">
                          <a:solidFill>
                            <a:schemeClr val="tx1"/>
                          </a:solidFill>
                          <a:latin typeface="Arial" panose="020B0604020202020204" pitchFamily="34" charset="0"/>
                          <a:ea typeface="Arial"/>
                          <a:cs typeface="Arial" panose="020B0604020202020204" pitchFamily="34" charset="0"/>
                          <a:sym typeface="Arial"/>
                        </a:rPr>
                        <a:t>N/A</a:t>
                      </a:r>
                      <a:endParaRPr sz="1200" dirty="0">
                        <a:solidFill>
                          <a:schemeClr val="tx1"/>
                        </a:solidFill>
                        <a:latin typeface="Arial" panose="020B0604020202020204" pitchFamily="34" charset="0"/>
                        <a:ea typeface="Arial"/>
                        <a:cs typeface="Arial" panose="020B0604020202020204" pitchFamily="34" charset="0"/>
                        <a:sym typeface="Arial"/>
                      </a:endParaRPr>
                    </a:p>
                  </a:txBody>
                  <a:tcPr marL="8620" marR="8620" marT="8620" marB="86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1"/>
                  </a:ext>
                </a:extLst>
              </a:tr>
              <a:tr h="2432345">
                <a:tc>
                  <a:txBody>
                    <a:bodyPr/>
                    <a:lstStyle/>
                    <a:p>
                      <a:pPr algn="l">
                        <a:lnSpc>
                          <a:spcPct val="150000"/>
                        </a:lnSpc>
                        <a:defRPr sz="1800"/>
                      </a:pPr>
                      <a:r>
                        <a:rPr lang="en-GB" sz="1200" dirty="0">
                          <a:solidFill>
                            <a:schemeClr val="tx1"/>
                          </a:solidFill>
                          <a:latin typeface="Arial"/>
                          <a:ea typeface="Arial"/>
                          <a:cs typeface="Arial"/>
                          <a:sym typeface="Arial"/>
                        </a:rPr>
                        <a:t>45</a:t>
                      </a:r>
                      <a:endParaRPr sz="1200" dirty="0">
                        <a:solidFill>
                          <a:schemeClr val="tx1"/>
                        </a:solidFill>
                        <a:latin typeface="Arial"/>
                        <a:ea typeface="Arial"/>
                        <a:cs typeface="Arial"/>
                        <a:sym typeface="Arial"/>
                      </a:endParaRPr>
                    </a:p>
                  </a:txBody>
                  <a:tcPr marL="8620" marR="8620" marT="8620" marB="8620" horzOverflow="overflow">
                    <a:lnL w="12700">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noFill/>
                  </a:tcPr>
                </a:tc>
                <a:tc>
                  <a:txBody>
                    <a:bodyPr/>
                    <a:lstStyle/>
                    <a:p>
                      <a:pPr algn="l">
                        <a:lnSpc>
                          <a:spcPct val="110000"/>
                        </a:lnSpc>
                        <a:spcBef>
                          <a:spcPts val="400"/>
                        </a:spcBef>
                        <a:spcAft>
                          <a:spcPts val="400"/>
                        </a:spcAft>
                      </a:pPr>
                      <a:r>
                        <a:rPr lang="en-GB" sz="1200" b="1" cap="small"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Number of </a:t>
                      </a:r>
                      <a:r>
                        <a:rPr lang="en-GB" sz="1200" b="1" cap="small" baseline="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Sefa</a:t>
                      </a:r>
                      <a:r>
                        <a:rPr lang="en-GB" sz="1200" b="1" cap="small"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Quarterly Performance Reports analysed for progress and alignment to achievement of department’s objectives</a:t>
                      </a:r>
                    </a:p>
                    <a:p>
                      <a:pPr algn="l">
                        <a:lnSpc>
                          <a:spcPct val="110000"/>
                        </a:lnSpc>
                        <a:spcBef>
                          <a:spcPts val="400"/>
                        </a:spcBef>
                        <a:spcAft>
                          <a:spcPts val="400"/>
                        </a:spcAft>
                      </a:pPr>
                      <a:endParaRPr lang="en-ZA" sz="1200" b="1" cap="small"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noFill/>
                  </a:tcPr>
                </a:tc>
                <a:tc>
                  <a:txBody>
                    <a:bodyPr/>
                    <a:lstStyle/>
                    <a:p>
                      <a:pPr marL="0" marR="0" indent="0" algn="l" defTabSz="914400" rtl="0" eaLnBrk="1" fontAlgn="auto" latinLnBrk="0" hangingPunct="1">
                        <a:lnSpc>
                          <a:spcPct val="110000"/>
                        </a:lnSpc>
                        <a:spcBef>
                          <a:spcPts val="400"/>
                        </a:spcBef>
                        <a:spcAft>
                          <a:spcPts val="400"/>
                        </a:spcAft>
                        <a:buClrTx/>
                        <a:buSzTx/>
                        <a:buFontTx/>
                        <a:buNone/>
                        <a:tabLst/>
                        <a:defRPr/>
                      </a:pPr>
                      <a:r>
                        <a:rPr lang="en-ZA" sz="1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2018/19 Sefa Shareholder Compact approved and aligned to mandate of the department</a:t>
                      </a:r>
                    </a:p>
                    <a:p>
                      <a:pPr algn="l">
                        <a:lnSpc>
                          <a:spcPct val="110000"/>
                        </a:lnSpc>
                        <a:spcBef>
                          <a:spcPts val="400"/>
                        </a:spcBef>
                        <a:spcAft>
                          <a:spcPts val="400"/>
                        </a:spcAft>
                      </a:pPr>
                      <a:endParaRPr lang="en-ZA" sz="1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noFill/>
                  </a:tcPr>
                </a:tc>
                <a:tc>
                  <a:txBody>
                    <a:bodyPr/>
                    <a:lstStyle/>
                    <a:p>
                      <a:pPr algn="l">
                        <a:lnSpc>
                          <a:spcPct val="110000"/>
                        </a:lnSpc>
                        <a:spcBef>
                          <a:spcPts val="400"/>
                        </a:spcBef>
                        <a:spcAft>
                          <a:spcPts val="400"/>
                        </a:spcAft>
                      </a:pPr>
                      <a:r>
                        <a:rPr lang="en-ZA" sz="1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2018/19 draft Sefa Shareholder compact developed in line with the mandate of the department, approved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noFill/>
                  </a:tcPr>
                </a:tc>
                <a:tc>
                  <a:txBody>
                    <a:bodyPr/>
                    <a:lstStyle/>
                    <a:p>
                      <a:pPr algn="l">
                        <a:spcAft>
                          <a:spcPts val="0"/>
                        </a:spcAft>
                        <a:tabLst>
                          <a:tab pos="540385" algn="l"/>
                        </a:tabLst>
                      </a:pPr>
                      <a:r>
                        <a:rPr lang="en-US" sz="1200" b="1" kern="1200" dirty="0">
                          <a:solidFill>
                            <a:srgbClr val="000000"/>
                          </a:solidFill>
                          <a:effectLst/>
                          <a:latin typeface="Arial" panose="020B0604020202020204" pitchFamily="34" charset="0"/>
                          <a:cs typeface="Arial" panose="020B0604020202020204" pitchFamily="34" charset="0"/>
                        </a:rPr>
                        <a:t>Target achieved:</a:t>
                      </a:r>
                      <a:endParaRPr lang="en-ZA" sz="1200" b="1" kern="0" dirty="0">
                        <a:solidFill>
                          <a:srgbClr val="000000"/>
                        </a:solidFill>
                        <a:effectLst/>
                        <a:latin typeface="Arial" panose="020B0604020202020204" pitchFamily="34" charset="0"/>
                        <a:cs typeface="Arial" panose="020B0604020202020204" pitchFamily="34" charset="0"/>
                      </a:endParaRPr>
                    </a:p>
                    <a:p>
                      <a:pPr algn="l">
                        <a:spcAft>
                          <a:spcPts val="0"/>
                        </a:spcAft>
                        <a:tabLst>
                          <a:tab pos="540385" algn="l"/>
                        </a:tabLst>
                      </a:pPr>
                      <a:endParaRPr lang="en-ZA" sz="1200" b="1" kern="0" dirty="0">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ZA" sz="12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2018/19 draft Sefa Shareholder compact developed in line with the mandate of the department, approved</a:t>
                      </a:r>
                    </a:p>
                    <a:p>
                      <a:pPr algn="l">
                        <a:spcAft>
                          <a:spcPts val="0"/>
                        </a:spcAft>
                        <a:tabLst>
                          <a:tab pos="540385" algn="l"/>
                        </a:tabLst>
                      </a:pPr>
                      <a:endParaRPr lang="en-ZA" sz="1200" dirty="0">
                        <a:effectLst/>
                        <a:latin typeface="Arial" panose="020B0604020202020204" pitchFamily="34" charset="0"/>
                        <a:cs typeface="Arial" panose="020B0604020202020204" pitchFamily="34" charset="0"/>
                      </a:endParaRPr>
                    </a:p>
                  </a:txBody>
                  <a:tcPr marL="7599" marR="7599" marT="12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solidFill>
                      <a:schemeClr val="accent3">
                        <a:lumMod val="60000"/>
                        <a:lumOff val="40000"/>
                      </a:schemeClr>
                    </a:solidFill>
                  </a:tcPr>
                </a:tc>
                <a:tc>
                  <a:txBody>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ZA" sz="12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2018/19 </a:t>
                      </a:r>
                      <a:r>
                        <a:rPr kumimoji="0" lang="en-ZA" sz="12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Sefa</a:t>
                      </a:r>
                      <a:r>
                        <a:rPr kumimoji="0" lang="en-ZA" sz="12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 Shareholder Compact approved and aligned to mandate of the department</a:t>
                      </a:r>
                    </a:p>
                  </a:txBody>
                  <a:tcPr marL="7599" marR="7599" marT="12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no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tab pos="533400" algn="l"/>
                        </a:tabLst>
                        <a:defRPr sz="1800"/>
                      </a:pPr>
                      <a:r>
                        <a:rPr lang="en-ZA" sz="1200" dirty="0">
                          <a:solidFill>
                            <a:schemeClr val="tx1"/>
                          </a:solidFill>
                          <a:latin typeface="Arial" panose="020B0604020202020204" pitchFamily="34" charset="0"/>
                          <a:ea typeface="Arial"/>
                          <a:cs typeface="Arial" panose="020B0604020202020204" pitchFamily="34" charset="0"/>
                          <a:sym typeface="Arial"/>
                        </a:rPr>
                        <a:t>N/A</a:t>
                      </a:r>
                    </a:p>
                    <a:p>
                      <a:pPr algn="l">
                        <a:lnSpc>
                          <a:spcPct val="115000"/>
                        </a:lnSpc>
                        <a:tabLst>
                          <a:tab pos="533400" algn="l"/>
                        </a:tabLst>
                        <a:defRPr sz="1800"/>
                      </a:pPr>
                      <a:endParaRPr sz="1200" dirty="0">
                        <a:solidFill>
                          <a:schemeClr val="tx1"/>
                        </a:solidFill>
                        <a:latin typeface="Arial" panose="020B0604020202020204" pitchFamily="34" charset="0"/>
                        <a:ea typeface="Arial"/>
                        <a:cs typeface="Arial" panose="020B0604020202020204" pitchFamily="34" charset="0"/>
                        <a:sym typeface="Arial"/>
                      </a:endParaRPr>
                    </a:p>
                  </a:txBody>
                  <a:tcPr marL="8620" marR="8620" marT="8620" marB="86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noFill/>
                  </a:tcPr>
                </a:tc>
                <a:extLst>
                  <a:ext uri="{0D108BD9-81ED-4DB2-BD59-A6C34878D82A}">
                    <a16:rowId xmlns:a16="http://schemas.microsoft.com/office/drawing/2014/main" xmlns="" val="10002"/>
                  </a:ext>
                </a:extLst>
              </a:tr>
            </a:tbl>
          </a:graphicData>
        </a:graphic>
      </p:graphicFrame>
      <p:sp>
        <p:nvSpPr>
          <p:cNvPr id="6" name="Right Triangle 5"/>
          <p:cNvSpPr/>
          <p:nvPr/>
        </p:nvSpPr>
        <p:spPr>
          <a:xfrm flipH="1">
            <a:off x="8458200" y="5867400"/>
            <a:ext cx="685800" cy="99060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3041347935"/>
      </p:ext>
    </p:extLst>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 name="Picture 4" descr="Picture 4"/>
          <p:cNvPicPr>
            <a:picLocks noChangeAspect="1"/>
          </p:cNvPicPr>
          <p:nvPr/>
        </p:nvPicPr>
        <p:blipFill>
          <a:blip r:embed="rId2" cstate="print">
            <a:extLst/>
          </a:blip>
          <a:srcRect t="24292" b="22405"/>
          <a:stretch>
            <a:fillRect/>
          </a:stretch>
        </p:blipFill>
        <p:spPr>
          <a:xfrm>
            <a:off x="0" y="6210300"/>
            <a:ext cx="1752600" cy="625930"/>
          </a:xfrm>
          <a:prstGeom prst="rect">
            <a:avLst/>
          </a:prstGeom>
          <a:ln w="12700">
            <a:miter lim="400000"/>
          </a:ln>
        </p:spPr>
      </p:pic>
      <p:sp>
        <p:nvSpPr>
          <p:cNvPr id="799" name="Slide Number Placeholder 1"/>
          <p:cNvSpPr>
            <a:spLocks noGrp="1"/>
          </p:cNvSpPr>
          <p:nvPr>
            <p:ph type="sldNum" sz="quarter" idx="2"/>
          </p:nvPr>
        </p:nvSpPr>
        <p:spPr>
          <a:xfrm>
            <a:off x="8395697" y="6385024"/>
            <a:ext cx="291104" cy="307777"/>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sz="1400" b="1">
                <a:latin typeface="Arial" panose="020B0604020202020204" pitchFamily="34" charset="0"/>
                <a:cs typeface="Arial" panose="020B0604020202020204" pitchFamily="34" charset="0"/>
              </a:rPr>
              <a:pPr/>
              <a:t>59</a:t>
            </a:fld>
            <a:endParaRPr sz="1400" b="1" dirty="0">
              <a:latin typeface="Arial" panose="020B0604020202020204" pitchFamily="34" charset="0"/>
              <a:cs typeface="Arial" panose="020B0604020202020204" pitchFamily="34" charset="0"/>
            </a:endParaRPr>
          </a:p>
        </p:txBody>
      </p:sp>
      <p:sp>
        <p:nvSpPr>
          <p:cNvPr id="800" name="Title 1"/>
          <p:cNvSpPr>
            <a:spLocks noGrp="1"/>
          </p:cNvSpPr>
          <p:nvPr>
            <p:ph type="title"/>
          </p:nvPr>
        </p:nvSpPr>
        <p:spPr>
          <a:xfrm>
            <a:off x="76200" y="0"/>
            <a:ext cx="8991600" cy="751114"/>
          </a:xfrm>
          <a:prstGeom prst="rect">
            <a:avLst/>
          </a:prstGeom>
          <a:solidFill>
            <a:srgbClr val="C3D69B"/>
          </a:solidFill>
          <a:effectLst>
            <a:outerShdw blurRad="50800" dist="50800" dir="5400000" rotWithShape="0">
              <a:schemeClr val="accent6"/>
            </a:outerShdw>
          </a:effectLst>
        </p:spPr>
        <p:txBody>
          <a:bodyPr/>
          <a:lstStyle>
            <a:lvl1pPr algn="r">
              <a:defRPr sz="3600" cap="small">
                <a:latin typeface="Arial"/>
                <a:ea typeface="Arial"/>
                <a:cs typeface="Arial"/>
                <a:sym typeface="Arial"/>
              </a:defRPr>
            </a:lvl1pPr>
          </a:lstStyle>
          <a:p>
            <a:r>
              <a:rPr lang="en-ZA" dirty="0"/>
              <a:t>Performance Against APP 2017/18</a:t>
            </a:r>
          </a:p>
        </p:txBody>
      </p:sp>
      <p:graphicFrame>
        <p:nvGraphicFramePr>
          <p:cNvPr id="801" name="Content Placeholder 3"/>
          <p:cNvGraphicFramePr/>
          <p:nvPr>
            <p:extLst>
              <p:ext uri="{D42A27DB-BD31-4B8C-83A1-F6EECF244321}">
                <p14:modId xmlns:p14="http://schemas.microsoft.com/office/powerpoint/2010/main" xmlns="" val="2466170324"/>
              </p:ext>
            </p:extLst>
          </p:nvPr>
        </p:nvGraphicFramePr>
        <p:xfrm>
          <a:off x="76199" y="851646"/>
          <a:ext cx="8991600" cy="5358653"/>
        </p:xfrm>
        <a:graphic>
          <a:graphicData uri="http://schemas.openxmlformats.org/drawingml/2006/table">
            <a:tbl>
              <a:tblPr firstRow="1"/>
              <a:tblGrid>
                <a:gridCol w="313952">
                  <a:extLst>
                    <a:ext uri="{9D8B030D-6E8A-4147-A177-3AD203B41FA5}">
                      <a16:colId xmlns:a16="http://schemas.microsoft.com/office/drawing/2014/main" xmlns="" val="20000"/>
                    </a:ext>
                  </a:extLst>
                </a:gridCol>
                <a:gridCol w="1410074">
                  <a:extLst>
                    <a:ext uri="{9D8B030D-6E8A-4147-A177-3AD203B41FA5}">
                      <a16:colId xmlns:a16="http://schemas.microsoft.com/office/drawing/2014/main" xmlns="" val="20001"/>
                    </a:ext>
                  </a:extLst>
                </a:gridCol>
                <a:gridCol w="1381124">
                  <a:extLst>
                    <a:ext uri="{9D8B030D-6E8A-4147-A177-3AD203B41FA5}">
                      <a16:colId xmlns:a16="http://schemas.microsoft.com/office/drawing/2014/main" xmlns="" val="20002"/>
                    </a:ext>
                  </a:extLst>
                </a:gridCol>
                <a:gridCol w="1619250">
                  <a:extLst>
                    <a:ext uri="{9D8B030D-6E8A-4147-A177-3AD203B41FA5}">
                      <a16:colId xmlns:a16="http://schemas.microsoft.com/office/drawing/2014/main" xmlns="" val="20003"/>
                    </a:ext>
                  </a:extLst>
                </a:gridCol>
                <a:gridCol w="1800225">
                  <a:extLst>
                    <a:ext uri="{9D8B030D-6E8A-4147-A177-3AD203B41FA5}">
                      <a16:colId xmlns:a16="http://schemas.microsoft.com/office/drawing/2014/main" xmlns="" val="20004"/>
                    </a:ext>
                  </a:extLst>
                </a:gridCol>
                <a:gridCol w="1375047">
                  <a:extLst>
                    <a:ext uri="{9D8B030D-6E8A-4147-A177-3AD203B41FA5}">
                      <a16:colId xmlns:a16="http://schemas.microsoft.com/office/drawing/2014/main" xmlns="" val="20005"/>
                    </a:ext>
                  </a:extLst>
                </a:gridCol>
                <a:gridCol w="1091928">
                  <a:extLst>
                    <a:ext uri="{9D8B030D-6E8A-4147-A177-3AD203B41FA5}">
                      <a16:colId xmlns:a16="http://schemas.microsoft.com/office/drawing/2014/main" xmlns="" val="20006"/>
                    </a:ext>
                  </a:extLst>
                </a:gridCol>
              </a:tblGrid>
              <a:tr h="812270">
                <a:tc gridSpan="2">
                  <a:txBody>
                    <a:bodyPr/>
                    <a:lstStyle/>
                    <a:p>
                      <a:pPr algn="ctr">
                        <a:lnSpc>
                          <a:spcPct val="150000"/>
                        </a:lnSpc>
                        <a:tabLst>
                          <a:tab pos="533400" algn="l"/>
                        </a:tabLst>
                        <a:defRPr sz="1000">
                          <a:solidFill>
                            <a:srgbClr val="000000"/>
                          </a:solidFill>
                          <a:latin typeface="Arial"/>
                          <a:ea typeface="Arial"/>
                          <a:cs typeface="Arial"/>
                          <a:sym typeface="Arial"/>
                        </a:defRPr>
                      </a:pPr>
                      <a:r>
                        <a:rPr b="1" dirty="0"/>
                        <a:t>PERFORMANCE</a:t>
                      </a:r>
                    </a:p>
                    <a:p>
                      <a:pPr algn="ctr">
                        <a:lnSpc>
                          <a:spcPct val="150000"/>
                        </a:lnSpc>
                        <a:tabLst>
                          <a:tab pos="533400" algn="l"/>
                        </a:tabLst>
                        <a:defRPr sz="1000">
                          <a:solidFill>
                            <a:srgbClr val="000000"/>
                          </a:solidFill>
                          <a:latin typeface="Arial"/>
                          <a:ea typeface="Arial"/>
                          <a:cs typeface="Arial"/>
                          <a:sym typeface="Arial"/>
                        </a:defRPr>
                      </a:pPr>
                      <a:r>
                        <a:rPr b="1" dirty="0"/>
                        <a:t>INDICATORS / ACTIVITY</a:t>
                      </a:r>
                    </a:p>
                  </a:txBody>
                  <a:tcPr marL="8620" marR="8620" marT="8620" marB="862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hMerge="1">
                  <a:txBody>
                    <a:bodyPr/>
                    <a:lstStyle/>
                    <a:p>
                      <a:endParaRPr lang="en-US"/>
                    </a:p>
                  </a:txBody>
                  <a:tcPr/>
                </a:tc>
                <a:tc>
                  <a:txBody>
                    <a:bodyPr/>
                    <a:lstStyle/>
                    <a:p>
                      <a:pPr algn="ctr">
                        <a:lnSpc>
                          <a:spcPct val="150000"/>
                        </a:lnSpc>
                        <a:tabLst>
                          <a:tab pos="533400" algn="l"/>
                        </a:tabLst>
                        <a:defRPr sz="1800" b="0">
                          <a:solidFill>
                            <a:srgbClr val="000000"/>
                          </a:solidFill>
                        </a:defRPr>
                      </a:pPr>
                      <a:r>
                        <a:rPr sz="1000" b="1" dirty="0">
                          <a:latin typeface="Arial"/>
                          <a:ea typeface="Arial"/>
                          <a:cs typeface="Arial"/>
                          <a:sym typeface="Arial"/>
                        </a:rPr>
                        <a:t>ANNUAL TARGETS</a:t>
                      </a:r>
                    </a:p>
                  </a:txBody>
                  <a:tcPr marL="8620" marR="8620" marT="8620" marB="8620"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50000"/>
                        </a:lnSpc>
                        <a:tabLst>
                          <a:tab pos="533400" algn="l"/>
                        </a:tabLst>
                        <a:defRPr sz="1000">
                          <a:solidFill>
                            <a:srgbClr val="000000"/>
                          </a:solidFill>
                          <a:latin typeface="Arial"/>
                          <a:ea typeface="Arial"/>
                          <a:cs typeface="Arial"/>
                          <a:sym typeface="Arial"/>
                        </a:defRPr>
                      </a:pPr>
                      <a:r>
                        <a:rPr b="1" dirty="0"/>
                        <a:t>QUARTERLY</a:t>
                      </a:r>
                    </a:p>
                    <a:p>
                      <a:pPr algn="ctr">
                        <a:lnSpc>
                          <a:spcPct val="150000"/>
                        </a:lnSpc>
                        <a:tabLst>
                          <a:tab pos="533400" algn="l"/>
                        </a:tabLst>
                        <a:defRPr sz="1000">
                          <a:solidFill>
                            <a:srgbClr val="000000"/>
                          </a:solidFill>
                          <a:latin typeface="Arial"/>
                          <a:ea typeface="Arial"/>
                          <a:cs typeface="Arial"/>
                          <a:sym typeface="Arial"/>
                        </a:defRPr>
                      </a:pPr>
                      <a:r>
                        <a:rPr b="1" dirty="0"/>
                        <a:t>MILESTONES</a:t>
                      </a:r>
                    </a:p>
                  </a:txBody>
                  <a:tcPr marL="8620" marR="8620" marT="8620" marB="8620"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50000"/>
                        </a:lnSpc>
                        <a:tabLst>
                          <a:tab pos="533400" algn="l"/>
                        </a:tabLst>
                        <a:defRPr sz="1800" b="0">
                          <a:solidFill>
                            <a:srgbClr val="000000"/>
                          </a:solidFill>
                        </a:defRPr>
                      </a:pPr>
                      <a:r>
                        <a:rPr lang="en-GB" sz="1000" b="1" dirty="0">
                          <a:latin typeface="Arial"/>
                          <a:ea typeface="Arial"/>
                          <a:cs typeface="Arial"/>
                          <a:sym typeface="Arial"/>
                        </a:rPr>
                        <a:t>ACTUAL</a:t>
                      </a:r>
                      <a:r>
                        <a:rPr lang="en-GB" sz="1000" b="1" baseline="0" dirty="0">
                          <a:latin typeface="Arial"/>
                          <a:ea typeface="Arial"/>
                          <a:cs typeface="Arial"/>
                          <a:sym typeface="Arial"/>
                        </a:rPr>
                        <a:t> </a:t>
                      </a:r>
                      <a:r>
                        <a:rPr lang="en-GB" sz="1000" b="1" dirty="0">
                          <a:latin typeface="Arial"/>
                          <a:ea typeface="Arial"/>
                          <a:cs typeface="Arial"/>
                          <a:sym typeface="Arial"/>
                        </a:rPr>
                        <a:t>QUARTERLY ACHIEVEMENT</a:t>
                      </a:r>
                      <a:endParaRPr sz="1000" b="1" dirty="0">
                        <a:latin typeface="Arial"/>
                        <a:ea typeface="Arial"/>
                        <a:cs typeface="Arial"/>
                        <a:sym typeface="Arial"/>
                      </a:endParaRPr>
                    </a:p>
                  </a:txBody>
                  <a:tcPr marL="8620" marR="8620" marT="8620" marB="8620"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0000"/>
                        </a:lnSpc>
                        <a:spcBef>
                          <a:spcPts val="1000"/>
                        </a:spcBef>
                        <a:tabLst>
                          <a:tab pos="533400" algn="l"/>
                        </a:tabLst>
                        <a:defRPr sz="1000">
                          <a:solidFill>
                            <a:srgbClr val="000000"/>
                          </a:solidFill>
                          <a:latin typeface="Arial"/>
                          <a:ea typeface="Arial"/>
                          <a:cs typeface="Arial"/>
                          <a:sym typeface="Arial"/>
                        </a:defRPr>
                      </a:pPr>
                      <a:r>
                        <a:rPr b="1" dirty="0"/>
                        <a:t>YEAR-TO-DATE</a:t>
                      </a:r>
                    </a:p>
                    <a:p>
                      <a:pPr algn="ctr">
                        <a:lnSpc>
                          <a:spcPct val="150000"/>
                        </a:lnSpc>
                        <a:tabLst>
                          <a:tab pos="533400" algn="l"/>
                        </a:tabLst>
                        <a:defRPr sz="1000">
                          <a:solidFill>
                            <a:srgbClr val="000000"/>
                          </a:solidFill>
                          <a:latin typeface="Arial"/>
                          <a:ea typeface="Arial"/>
                          <a:cs typeface="Arial"/>
                          <a:sym typeface="Arial"/>
                        </a:defRPr>
                      </a:pPr>
                      <a:r>
                        <a:rPr b="1" dirty="0"/>
                        <a:t>ACHIEVEMENT</a:t>
                      </a:r>
                    </a:p>
                  </a:txBody>
                  <a:tcPr marL="8620" marR="8620" marT="8620" marB="8620"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50000"/>
                        </a:lnSpc>
                        <a:tabLst>
                          <a:tab pos="533400" algn="l"/>
                        </a:tabLst>
                        <a:defRPr sz="1000">
                          <a:solidFill>
                            <a:srgbClr val="000000"/>
                          </a:solidFill>
                          <a:latin typeface="Arial"/>
                          <a:ea typeface="Arial"/>
                          <a:cs typeface="Arial"/>
                          <a:sym typeface="Arial"/>
                        </a:defRPr>
                      </a:pPr>
                      <a:r>
                        <a:rPr b="1" dirty="0"/>
                        <a:t>REASONS</a:t>
                      </a:r>
                      <a:r>
                        <a:rPr lang="en-GB" b="1" dirty="0"/>
                        <a:t> </a:t>
                      </a:r>
                      <a:r>
                        <a:rPr b="1" dirty="0"/>
                        <a:t>FOR</a:t>
                      </a:r>
                    </a:p>
                    <a:p>
                      <a:pPr algn="ctr">
                        <a:lnSpc>
                          <a:spcPct val="150000"/>
                        </a:lnSpc>
                        <a:tabLst>
                          <a:tab pos="533400" algn="l"/>
                        </a:tabLst>
                        <a:defRPr sz="1000">
                          <a:solidFill>
                            <a:srgbClr val="000000"/>
                          </a:solidFill>
                          <a:latin typeface="Arial"/>
                          <a:ea typeface="Arial"/>
                          <a:cs typeface="Arial"/>
                          <a:sym typeface="Arial"/>
                        </a:defRPr>
                      </a:pPr>
                      <a:r>
                        <a:rPr b="1" dirty="0"/>
                        <a:t>VARIANCE</a:t>
                      </a:r>
                    </a:p>
                  </a:txBody>
                  <a:tcPr marL="8620" marR="8620" marT="8620" marB="8620"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solidFill>
                      <a:schemeClr val="accent3"/>
                    </a:solidFill>
                  </a:tcPr>
                </a:tc>
                <a:extLst>
                  <a:ext uri="{0D108BD9-81ED-4DB2-BD59-A6C34878D82A}">
                    <a16:rowId xmlns:a16="http://schemas.microsoft.com/office/drawing/2014/main" xmlns="" val="10000"/>
                  </a:ext>
                </a:extLst>
              </a:tr>
              <a:tr h="2114038">
                <a:tc>
                  <a:txBody>
                    <a:bodyPr/>
                    <a:lstStyle/>
                    <a:p>
                      <a:pPr algn="l">
                        <a:lnSpc>
                          <a:spcPct val="150000"/>
                        </a:lnSpc>
                        <a:defRPr sz="1800"/>
                      </a:pPr>
                      <a:r>
                        <a:rPr lang="en-GB" sz="1200" dirty="0">
                          <a:solidFill>
                            <a:schemeClr val="tx1"/>
                          </a:solidFill>
                          <a:latin typeface="Arial"/>
                          <a:ea typeface="Arial"/>
                          <a:cs typeface="Arial"/>
                          <a:sym typeface="Arial"/>
                        </a:rPr>
                        <a:t>46</a:t>
                      </a:r>
                      <a:endParaRPr sz="1200" dirty="0">
                        <a:solidFill>
                          <a:schemeClr val="tx1"/>
                        </a:solidFill>
                        <a:latin typeface="Arial"/>
                        <a:ea typeface="Arial"/>
                        <a:cs typeface="Arial"/>
                        <a:sym typeface="Arial"/>
                      </a:endParaRPr>
                    </a:p>
                  </a:txBody>
                  <a:tcPr marL="8620" marR="8620" marT="8620" marB="8620" horzOverflow="overflow">
                    <a:lnL w="12700">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400"/>
                        </a:spcBef>
                        <a:spcAft>
                          <a:spcPts val="400"/>
                        </a:spcAft>
                      </a:pPr>
                      <a:r>
                        <a:rPr lang="en-GB" sz="1200" b="1" cap="small"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Number of </a:t>
                      </a:r>
                      <a:r>
                        <a:rPr lang="en-GB" sz="1200" b="1" cap="small" baseline="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Seda</a:t>
                      </a:r>
                      <a:r>
                        <a:rPr lang="en-GB" sz="1200" b="1" cap="small"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Quarterly Performance Reports analysed for progress and alignment to achievement of department’s objectives</a:t>
                      </a:r>
                      <a:endParaRPr lang="en-ZA" sz="1200" b="1" cap="small"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400"/>
                        </a:spcBef>
                        <a:spcAft>
                          <a:spcPts val="40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4 </a:t>
                      </a:r>
                      <a:r>
                        <a:rPr lang="en-ZA" sz="12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Seda</a:t>
                      </a: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Quarterly Performance Reports analysed for progress and alignment to achievement of department’s objectives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400"/>
                        </a:spcBef>
                        <a:spcAft>
                          <a:spcPts val="400"/>
                        </a:spcAft>
                      </a:pPr>
                      <a:r>
                        <a:rPr lang="en-ZA" sz="1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Q3 2017/18 Seda Quarterly Performance Report analysed for progress and alignment to achievement of department’s objectives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0000"/>
                        </a:lnSpc>
                        <a:spcAft>
                          <a:spcPts val="0"/>
                        </a:spcAft>
                        <a:tabLst>
                          <a:tab pos="540385" algn="l"/>
                        </a:tabLst>
                      </a:pPr>
                      <a:r>
                        <a:rPr lang="en-US" sz="1200" b="1"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Target</a:t>
                      </a:r>
                      <a:r>
                        <a:rPr lang="en-US" sz="1200" b="1" kern="1400" baseline="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Achieved: </a:t>
                      </a:r>
                    </a:p>
                    <a:p>
                      <a:pPr algn="l">
                        <a:lnSpc>
                          <a:spcPct val="100000"/>
                        </a:lnSpc>
                        <a:spcAft>
                          <a:spcPts val="0"/>
                        </a:spcAft>
                        <a:tabLst>
                          <a:tab pos="540385" algn="l"/>
                        </a:tabLst>
                      </a:pPr>
                      <a:endParaRPr lang="en-US" sz="1200" b="1" kern="1400" baseline="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tab pos="540385" algn="l"/>
                        </a:tabLst>
                        <a:defRPr/>
                      </a:pPr>
                      <a:r>
                        <a:rPr lang="en-US" sz="1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SEDA Q3 2017/18 performance report analyzed and feedback provided to the entity </a:t>
                      </a:r>
                      <a:endParaRPr lang="en-ZA" sz="1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endParaRPr>
                    </a:p>
                    <a:p>
                      <a:pPr algn="l">
                        <a:lnSpc>
                          <a:spcPct val="100000"/>
                        </a:lnSpc>
                        <a:spcAft>
                          <a:spcPts val="0"/>
                        </a:spcAft>
                        <a:tabLst>
                          <a:tab pos="540385" algn="l"/>
                        </a:tabLst>
                      </a:pPr>
                      <a:endParaRPr lang="en-US" sz="1200" b="1" kern="1400" baseline="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l">
                        <a:spcAft>
                          <a:spcPts val="0"/>
                        </a:spcAft>
                        <a:tabLst>
                          <a:tab pos="540385" algn="l"/>
                        </a:tabLst>
                      </a:pPr>
                      <a:endParaRPr lang="en-ZA" sz="1200" dirty="0">
                        <a:solidFill>
                          <a:schemeClr val="tx1"/>
                        </a:solidFill>
                        <a:effectLst/>
                        <a:latin typeface="Arial" panose="020B0604020202020204" pitchFamily="34" charset="0"/>
                        <a:cs typeface="Arial" panose="020B0604020202020204" pitchFamily="34" charset="0"/>
                      </a:endParaRPr>
                    </a:p>
                  </a:txBody>
                  <a:tcPr marL="7599" marR="7599" marT="12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D69B"/>
                    </a:solidFill>
                  </a:tcPr>
                </a:tc>
                <a:tc>
                  <a:txBody>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ZA" sz="12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4 </a:t>
                      </a:r>
                      <a:r>
                        <a:rPr kumimoji="0" lang="en-ZA" sz="12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Seda</a:t>
                      </a:r>
                      <a:r>
                        <a:rPr kumimoji="0" lang="en-ZA" sz="12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 Quarterly Performance Reports analysed for progress and alignment to achievement of department’s objectives</a:t>
                      </a:r>
                    </a:p>
                    <a:p>
                      <a:pPr algn="l">
                        <a:spcAft>
                          <a:spcPts val="0"/>
                        </a:spcAft>
                      </a:pPr>
                      <a:endParaRPr lang="en-ZA" sz="1200" dirty="0">
                        <a:effectLst/>
                        <a:latin typeface="Arial" panose="020B0604020202020204" pitchFamily="34" charset="0"/>
                        <a:cs typeface="Arial" panose="020B0604020202020204" pitchFamily="34" charset="0"/>
                      </a:endParaRPr>
                    </a:p>
                  </a:txBody>
                  <a:tcPr marL="7599" marR="7599" marT="12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tabLst>
                          <a:tab pos="533400" algn="l"/>
                        </a:tabLst>
                        <a:defRPr sz="1800"/>
                      </a:pPr>
                      <a:r>
                        <a:rPr lang="en-ZA" sz="1200" dirty="0">
                          <a:solidFill>
                            <a:schemeClr val="tx1"/>
                          </a:solidFill>
                          <a:latin typeface="Arial" panose="020B0604020202020204" pitchFamily="34" charset="0"/>
                          <a:ea typeface="Arial"/>
                          <a:cs typeface="Arial" panose="020B0604020202020204" pitchFamily="34" charset="0"/>
                          <a:sym typeface="Arial"/>
                        </a:rPr>
                        <a:t>N/A</a:t>
                      </a:r>
                      <a:endParaRPr sz="1200" dirty="0">
                        <a:solidFill>
                          <a:schemeClr val="tx1"/>
                        </a:solidFill>
                        <a:latin typeface="Arial" panose="020B0604020202020204" pitchFamily="34" charset="0"/>
                        <a:ea typeface="Arial"/>
                        <a:cs typeface="Arial" panose="020B0604020202020204" pitchFamily="34" charset="0"/>
                        <a:sym typeface="Arial"/>
                      </a:endParaRPr>
                    </a:p>
                  </a:txBody>
                  <a:tcPr marL="8620" marR="8620" marT="8620" marB="86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1"/>
                  </a:ext>
                </a:extLst>
              </a:tr>
              <a:tr h="2432345">
                <a:tc>
                  <a:txBody>
                    <a:bodyPr/>
                    <a:lstStyle/>
                    <a:p>
                      <a:pPr algn="l">
                        <a:lnSpc>
                          <a:spcPct val="150000"/>
                        </a:lnSpc>
                        <a:defRPr sz="1800"/>
                      </a:pPr>
                      <a:r>
                        <a:rPr lang="en-GB" sz="1200" dirty="0">
                          <a:solidFill>
                            <a:schemeClr val="tx1"/>
                          </a:solidFill>
                          <a:latin typeface="Arial"/>
                          <a:ea typeface="Arial"/>
                          <a:cs typeface="Arial"/>
                          <a:sym typeface="Arial"/>
                        </a:rPr>
                        <a:t>47</a:t>
                      </a:r>
                      <a:endParaRPr sz="1200" dirty="0">
                        <a:solidFill>
                          <a:schemeClr val="tx1"/>
                        </a:solidFill>
                        <a:latin typeface="Arial"/>
                        <a:ea typeface="Arial"/>
                        <a:cs typeface="Arial"/>
                        <a:sym typeface="Arial"/>
                      </a:endParaRPr>
                    </a:p>
                  </a:txBody>
                  <a:tcPr marL="8620" marR="8620" marT="8620" marB="8620" horzOverflow="overflow">
                    <a:lnL w="12700">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noFill/>
                  </a:tcPr>
                </a:tc>
                <a:tc>
                  <a:txBody>
                    <a:bodyPr/>
                    <a:lstStyle/>
                    <a:p>
                      <a:pPr algn="l">
                        <a:lnSpc>
                          <a:spcPct val="110000"/>
                        </a:lnSpc>
                        <a:spcBef>
                          <a:spcPts val="400"/>
                        </a:spcBef>
                        <a:spcAft>
                          <a:spcPts val="400"/>
                        </a:spcAft>
                      </a:pPr>
                      <a:r>
                        <a:rPr lang="en-GB" sz="1200" b="1" cap="small"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Number of </a:t>
                      </a:r>
                      <a:r>
                        <a:rPr lang="en-GB" sz="1200" b="1" cap="small" baseline="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Sefa</a:t>
                      </a:r>
                      <a:r>
                        <a:rPr lang="en-GB" sz="1200" b="1" cap="small"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Quarterly Performance Reports analysed for progress and alignment to achievement of department’s objectives</a:t>
                      </a:r>
                    </a:p>
                    <a:p>
                      <a:pPr algn="l">
                        <a:lnSpc>
                          <a:spcPct val="110000"/>
                        </a:lnSpc>
                        <a:spcBef>
                          <a:spcPts val="400"/>
                        </a:spcBef>
                        <a:spcAft>
                          <a:spcPts val="400"/>
                        </a:spcAft>
                      </a:pPr>
                      <a:endParaRPr lang="en-ZA" sz="1200" b="1" cap="small"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noFill/>
                  </a:tcPr>
                </a:tc>
                <a:tc>
                  <a:txBody>
                    <a:bodyPr/>
                    <a:lstStyle/>
                    <a:p>
                      <a:pPr algn="l">
                        <a:lnSpc>
                          <a:spcPct val="110000"/>
                        </a:lnSpc>
                        <a:spcBef>
                          <a:spcPts val="400"/>
                        </a:spcBef>
                        <a:spcAft>
                          <a:spcPts val="40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4 </a:t>
                      </a:r>
                      <a:r>
                        <a:rPr lang="en-ZA" sz="12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Sefa</a:t>
                      </a: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Quarterly Performance Reports analysed for progress and alignment to achievement of department’s objectives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noFill/>
                  </a:tcPr>
                </a:tc>
                <a:tc>
                  <a:txBody>
                    <a:bodyPr/>
                    <a:lstStyle/>
                    <a:p>
                      <a:pPr algn="l">
                        <a:lnSpc>
                          <a:spcPct val="110000"/>
                        </a:lnSpc>
                        <a:spcBef>
                          <a:spcPts val="400"/>
                        </a:spcBef>
                        <a:spcAft>
                          <a:spcPts val="400"/>
                        </a:spcAft>
                      </a:pPr>
                      <a:r>
                        <a:rPr lang="en-ZA" sz="1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Q3 2017/18 Sefa Quarterly Performance Report analysed for progress and alignment to achievement of department’s objectives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noFill/>
                  </a:tcPr>
                </a:tc>
                <a:tc>
                  <a:txBody>
                    <a:bodyPr/>
                    <a:lstStyle/>
                    <a:p>
                      <a:pPr algn="l">
                        <a:spcAft>
                          <a:spcPts val="0"/>
                        </a:spcAft>
                        <a:tabLst>
                          <a:tab pos="540385" algn="l"/>
                        </a:tabLst>
                      </a:pPr>
                      <a:r>
                        <a:rPr lang="en-US" sz="1200" b="1" kern="1200" dirty="0">
                          <a:solidFill>
                            <a:srgbClr val="000000"/>
                          </a:solidFill>
                          <a:effectLst/>
                          <a:latin typeface="Arial" panose="020B0604020202020204" pitchFamily="34" charset="0"/>
                          <a:cs typeface="Arial" panose="020B0604020202020204" pitchFamily="34" charset="0"/>
                        </a:rPr>
                        <a:t>Partially achieved:</a:t>
                      </a:r>
                    </a:p>
                    <a:p>
                      <a:pPr algn="l">
                        <a:spcAft>
                          <a:spcPts val="0"/>
                        </a:spcAft>
                        <a:tabLst>
                          <a:tab pos="540385" algn="l"/>
                        </a:tabLst>
                      </a:pPr>
                      <a:endParaRPr lang="en-US" sz="12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l">
                        <a:spcAft>
                          <a:spcPts val="0"/>
                        </a:spcAft>
                        <a:tabLst>
                          <a:tab pos="540385" algn="l"/>
                        </a:tabLst>
                      </a:pPr>
                      <a:r>
                        <a:rPr lang="en-ZA" sz="1200" dirty="0">
                          <a:effectLst/>
                          <a:latin typeface="Arial" panose="020B0604020202020204" pitchFamily="34" charset="0"/>
                          <a:ea typeface="Times New Roman" panose="02020603050405020304" pitchFamily="18" charset="0"/>
                        </a:rPr>
                        <a:t>SEFA Q3 2017/18 performance report analysed and feedback provided to the entity</a:t>
                      </a:r>
                      <a:endParaRPr lang="en-ZA" sz="1200" b="1" dirty="0">
                        <a:effectLst/>
                        <a:latin typeface="Arial" panose="020B0604020202020204" pitchFamily="34" charset="0"/>
                        <a:cs typeface="Arial" panose="020B0604020202020204" pitchFamily="34" charset="0"/>
                      </a:endParaRPr>
                    </a:p>
                    <a:p>
                      <a:pPr>
                        <a:spcAft>
                          <a:spcPts val="0"/>
                        </a:spcAft>
                        <a:tabLst>
                          <a:tab pos="540385" algn="l"/>
                        </a:tabLst>
                      </a:pPr>
                      <a:r>
                        <a:rPr lang="en-US" sz="1200" kern="1200" dirty="0">
                          <a:solidFill>
                            <a:srgbClr val="000000"/>
                          </a:solidFill>
                          <a:effectLst/>
                          <a:latin typeface="Arial" panose="020B0604020202020204" pitchFamily="34" charset="0"/>
                          <a:cs typeface="Arial" panose="020B0604020202020204" pitchFamily="34" charset="0"/>
                        </a:rPr>
                        <a:t> </a:t>
                      </a:r>
                      <a:endParaRPr lang="en-ZA" sz="1200" dirty="0">
                        <a:effectLst/>
                        <a:latin typeface="Arial" panose="020B0604020202020204" pitchFamily="34" charset="0"/>
                        <a:cs typeface="Arial" panose="020B0604020202020204" pitchFamily="34" charset="0"/>
                      </a:endParaRPr>
                    </a:p>
                  </a:txBody>
                  <a:tcPr marL="7599" marR="7599" marT="12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solidFill>
                      <a:schemeClr val="accent3">
                        <a:lumMod val="60000"/>
                        <a:lumOff val="40000"/>
                      </a:schemeClr>
                    </a:solidFill>
                  </a:tcPr>
                </a:tc>
                <a:tc>
                  <a:txBody>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ZA" sz="12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4 </a:t>
                      </a:r>
                      <a:r>
                        <a:rPr kumimoji="0" lang="en-ZA" sz="12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Sefa</a:t>
                      </a:r>
                      <a:r>
                        <a:rPr kumimoji="0" lang="en-ZA" sz="12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 Quarterly Performance Reports analysed for progress and alignment to achievement of department’s objectives</a:t>
                      </a:r>
                    </a:p>
                    <a:p>
                      <a:pPr algn="l">
                        <a:spcAft>
                          <a:spcPts val="0"/>
                        </a:spcAft>
                        <a:tabLst>
                          <a:tab pos="540385" algn="l"/>
                        </a:tabLst>
                      </a:pPr>
                      <a:endParaRPr lang="en-ZA" sz="1200" dirty="0">
                        <a:solidFill>
                          <a:schemeClr val="tx1"/>
                        </a:solidFill>
                        <a:effectLst/>
                        <a:latin typeface="Arial" panose="020B0604020202020204" pitchFamily="34" charset="0"/>
                        <a:cs typeface="Arial" panose="020B0604020202020204" pitchFamily="34" charset="0"/>
                      </a:endParaRPr>
                    </a:p>
                  </a:txBody>
                  <a:tcPr marL="7599" marR="7599" marT="12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noFill/>
                  </a:tcPr>
                </a:tc>
                <a:tc>
                  <a:txBody>
                    <a:bodyPr/>
                    <a:lstStyle/>
                    <a:p>
                      <a:pPr algn="l">
                        <a:lnSpc>
                          <a:spcPct val="115000"/>
                        </a:lnSpc>
                        <a:tabLst>
                          <a:tab pos="533400" algn="l"/>
                        </a:tabLst>
                        <a:defRPr sz="1800"/>
                      </a:pPr>
                      <a:r>
                        <a:rPr lang="en-ZA" sz="1200" dirty="0">
                          <a:solidFill>
                            <a:schemeClr val="tx1"/>
                          </a:solidFill>
                          <a:latin typeface="Arial" panose="020B0604020202020204" pitchFamily="34" charset="0"/>
                          <a:ea typeface="Arial"/>
                          <a:cs typeface="Arial" panose="020B0604020202020204" pitchFamily="34" charset="0"/>
                          <a:sym typeface="Arial"/>
                        </a:rPr>
                        <a:t>N/A</a:t>
                      </a:r>
                      <a:endParaRPr sz="1200" dirty="0">
                        <a:solidFill>
                          <a:schemeClr val="tx1"/>
                        </a:solidFill>
                        <a:latin typeface="Arial" panose="020B0604020202020204" pitchFamily="34" charset="0"/>
                        <a:ea typeface="Arial"/>
                        <a:cs typeface="Arial" panose="020B0604020202020204" pitchFamily="34" charset="0"/>
                        <a:sym typeface="Arial"/>
                      </a:endParaRPr>
                    </a:p>
                  </a:txBody>
                  <a:tcPr marL="8620" marR="8620" marT="8620" marB="86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noFill/>
                  </a:tcPr>
                </a:tc>
                <a:extLst>
                  <a:ext uri="{0D108BD9-81ED-4DB2-BD59-A6C34878D82A}">
                    <a16:rowId xmlns:a16="http://schemas.microsoft.com/office/drawing/2014/main" xmlns="" val="10002"/>
                  </a:ext>
                </a:extLst>
              </a:tr>
            </a:tbl>
          </a:graphicData>
        </a:graphic>
      </p:graphicFrame>
      <p:sp>
        <p:nvSpPr>
          <p:cNvPr id="6" name="Right Triangle 5"/>
          <p:cNvSpPr/>
          <p:nvPr/>
        </p:nvSpPr>
        <p:spPr>
          <a:xfrm flipH="1">
            <a:off x="8458200" y="5867400"/>
            <a:ext cx="685800" cy="99060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264547562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0" name="Picture 6" descr="Picture 6"/>
          <p:cNvPicPr>
            <a:picLocks noChangeAspect="1"/>
          </p:cNvPicPr>
          <p:nvPr/>
        </p:nvPicPr>
        <p:blipFill>
          <a:blip r:embed="rId3" cstate="print">
            <a:extLst/>
          </a:blip>
          <a:srcRect t="24292" b="22405"/>
          <a:stretch>
            <a:fillRect/>
          </a:stretch>
        </p:blipFill>
        <p:spPr>
          <a:xfrm>
            <a:off x="179511" y="6219825"/>
            <a:ext cx="1420689" cy="570325"/>
          </a:xfrm>
          <a:prstGeom prst="rect">
            <a:avLst/>
          </a:prstGeom>
          <a:ln w="12700">
            <a:miter lim="400000"/>
          </a:ln>
        </p:spPr>
      </p:pic>
      <p:sp>
        <p:nvSpPr>
          <p:cNvPr id="651" name="Slide Number Placeholder 2"/>
          <p:cNvSpPr>
            <a:spLocks noGrp="1"/>
          </p:cNvSpPr>
          <p:nvPr>
            <p:ph type="sldNum" sz="quarter" idx="4294967295"/>
          </p:nvPr>
        </p:nvSpPr>
        <p:spPr>
          <a:xfrm>
            <a:off x="8343900" y="6376348"/>
            <a:ext cx="228600" cy="272733"/>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sz="1400" b="1">
                <a:latin typeface="Arial" panose="020B0604020202020204" pitchFamily="34" charset="0"/>
                <a:cs typeface="Arial" panose="020B0604020202020204" pitchFamily="34" charset="0"/>
              </a:rPr>
              <a:pPr/>
              <a:t>6</a:t>
            </a:fld>
            <a:endParaRPr sz="1400" b="1">
              <a:latin typeface="Arial" panose="020B0604020202020204" pitchFamily="34" charset="0"/>
              <a:cs typeface="Arial" panose="020B0604020202020204" pitchFamily="34" charset="0"/>
            </a:endParaRPr>
          </a:p>
        </p:txBody>
      </p:sp>
      <p:sp>
        <p:nvSpPr>
          <p:cNvPr id="652" name="Title 1"/>
          <p:cNvSpPr>
            <a:spLocks noGrp="1"/>
          </p:cNvSpPr>
          <p:nvPr>
            <p:ph type="title"/>
          </p:nvPr>
        </p:nvSpPr>
        <p:spPr>
          <a:xfrm>
            <a:off x="0" y="0"/>
            <a:ext cx="9144000" cy="619432"/>
          </a:xfrm>
          <a:prstGeom prst="rect">
            <a:avLst/>
          </a:prstGeom>
          <a:solidFill>
            <a:srgbClr val="C3D69B"/>
          </a:solidFill>
          <a:effectLst>
            <a:outerShdw blurRad="50800" dist="50800" dir="5400000" rotWithShape="0">
              <a:schemeClr val="accent6"/>
            </a:outerShdw>
          </a:effectLst>
        </p:spPr>
        <p:txBody>
          <a:bodyPr>
            <a:noAutofit/>
          </a:bodyPr>
          <a:lstStyle>
            <a:lvl1pPr algn="r">
              <a:defRPr sz="3600">
                <a:latin typeface="Arial"/>
                <a:ea typeface="Arial"/>
                <a:cs typeface="Arial"/>
                <a:sym typeface="Arial"/>
              </a:defRPr>
            </a:lvl1pPr>
          </a:lstStyle>
          <a:p>
            <a:r>
              <a:rPr cap="small" dirty="0"/>
              <a:t>Governance &amp; Compliance</a:t>
            </a:r>
          </a:p>
        </p:txBody>
      </p:sp>
      <p:graphicFrame>
        <p:nvGraphicFramePr>
          <p:cNvPr id="2" name="Table 1"/>
          <p:cNvGraphicFramePr>
            <a:graphicFrameLocks noGrp="1"/>
          </p:cNvGraphicFramePr>
          <p:nvPr>
            <p:extLst>
              <p:ext uri="{D42A27DB-BD31-4B8C-83A1-F6EECF244321}">
                <p14:modId xmlns:p14="http://schemas.microsoft.com/office/powerpoint/2010/main" xmlns="" val="2773444888"/>
              </p:ext>
            </p:extLst>
          </p:nvPr>
        </p:nvGraphicFramePr>
        <p:xfrm>
          <a:off x="29570" y="762000"/>
          <a:ext cx="8990464" cy="5477728"/>
        </p:xfrm>
        <a:graphic>
          <a:graphicData uri="http://schemas.openxmlformats.org/drawingml/2006/table">
            <a:tbl>
              <a:tblPr firstRow="1" firstCol="1" bandRow="1"/>
              <a:tblGrid>
                <a:gridCol w="1941403">
                  <a:extLst>
                    <a:ext uri="{9D8B030D-6E8A-4147-A177-3AD203B41FA5}">
                      <a16:colId xmlns:a16="http://schemas.microsoft.com/office/drawing/2014/main" xmlns="" val="20000"/>
                    </a:ext>
                  </a:extLst>
                </a:gridCol>
                <a:gridCol w="1907266">
                  <a:extLst>
                    <a:ext uri="{9D8B030D-6E8A-4147-A177-3AD203B41FA5}">
                      <a16:colId xmlns:a16="http://schemas.microsoft.com/office/drawing/2014/main" xmlns="" val="20001"/>
                    </a:ext>
                  </a:extLst>
                </a:gridCol>
                <a:gridCol w="1371600">
                  <a:extLst>
                    <a:ext uri="{9D8B030D-6E8A-4147-A177-3AD203B41FA5}">
                      <a16:colId xmlns:a16="http://schemas.microsoft.com/office/drawing/2014/main" xmlns="" val="20002"/>
                    </a:ext>
                  </a:extLst>
                </a:gridCol>
                <a:gridCol w="3770195">
                  <a:extLst>
                    <a:ext uri="{9D8B030D-6E8A-4147-A177-3AD203B41FA5}">
                      <a16:colId xmlns:a16="http://schemas.microsoft.com/office/drawing/2014/main" xmlns="" val="20003"/>
                    </a:ext>
                  </a:extLst>
                </a:gridCol>
              </a:tblGrid>
              <a:tr h="339432">
                <a:tc>
                  <a:txBody>
                    <a:bodyPr/>
                    <a:lstStyle/>
                    <a:p>
                      <a:pPr marL="0" marR="0" indent="0" algn="r" defTabSz="914400" rtl="0" eaLnBrk="1" latinLnBrk="0" hangingPunct="1">
                        <a:lnSpc>
                          <a:spcPct val="115000"/>
                        </a:lnSpc>
                        <a:spcBef>
                          <a:spcPts val="0"/>
                        </a:spcBef>
                        <a:spcAft>
                          <a:spcPts val="0"/>
                        </a:spcAft>
                        <a:buClrTx/>
                        <a:buSzTx/>
                        <a:buFontTx/>
                        <a:buNone/>
                        <a:tabLst/>
                      </a:pPr>
                      <a:r>
                        <a:rPr lang="en-ZA" sz="1600" b="1" i="0" u="none" strike="noStrike" kern="1200" cap="none" spc="0" baseline="0" dirty="0">
                          <a:ln>
                            <a:noFill/>
                          </a:ln>
                          <a:solidFill>
                            <a:schemeClr val="tx1"/>
                          </a:solidFill>
                          <a:effectLst/>
                          <a:uFillTx/>
                          <a:latin typeface="Arial" panose="020B0604020202020204" pitchFamily="34" charset="0"/>
                          <a:ea typeface="Times New Roman" panose="02020603050405020304" pitchFamily="18" charset="0"/>
                          <a:cs typeface="Arial" panose="020B0604020202020204" pitchFamily="34" charset="0"/>
                          <a:sym typeface="Calibri"/>
                        </a:rPr>
                        <a:t>Committee</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indent="0" algn="r" defTabSz="914400" rtl="0" eaLnBrk="1" latinLnBrk="0" hangingPunct="1">
                        <a:lnSpc>
                          <a:spcPct val="115000"/>
                        </a:lnSpc>
                        <a:spcBef>
                          <a:spcPts val="0"/>
                        </a:spcBef>
                        <a:spcAft>
                          <a:spcPts val="0"/>
                        </a:spcAft>
                        <a:buClrTx/>
                        <a:buSzTx/>
                        <a:buFontTx/>
                        <a:buNone/>
                        <a:tabLst/>
                      </a:pPr>
                      <a:r>
                        <a:rPr lang="en-ZA" sz="1600" b="1" i="0" u="none" strike="noStrike" kern="1200" cap="none" spc="0" baseline="0" dirty="0">
                          <a:ln>
                            <a:noFill/>
                          </a:ln>
                          <a:solidFill>
                            <a:schemeClr val="tx1"/>
                          </a:solidFill>
                          <a:effectLst/>
                          <a:uFillTx/>
                          <a:latin typeface="Arial" panose="020B0604020202020204" pitchFamily="34" charset="0"/>
                          <a:ea typeface="Times New Roman" panose="02020603050405020304" pitchFamily="18" charset="0"/>
                          <a:cs typeface="Arial" panose="020B0604020202020204" pitchFamily="34" charset="0"/>
                          <a:sym typeface="Calibri"/>
                        </a:rPr>
                        <a:t>No. of Scheduled Meetings</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indent="0" algn="r" defTabSz="914400" rtl="0" eaLnBrk="1" latinLnBrk="0" hangingPunct="1">
                        <a:lnSpc>
                          <a:spcPct val="115000"/>
                        </a:lnSpc>
                        <a:spcBef>
                          <a:spcPts val="0"/>
                        </a:spcBef>
                        <a:spcAft>
                          <a:spcPts val="0"/>
                        </a:spcAft>
                        <a:buClrTx/>
                        <a:buSzTx/>
                        <a:buFontTx/>
                        <a:buNone/>
                        <a:tabLst/>
                      </a:pPr>
                      <a:r>
                        <a:rPr lang="en-ZA" sz="1600" b="1" i="0" u="none" strike="noStrike" kern="1200" cap="none" spc="0" baseline="0">
                          <a:ln>
                            <a:noFill/>
                          </a:ln>
                          <a:solidFill>
                            <a:schemeClr val="tx1"/>
                          </a:solidFill>
                          <a:effectLst/>
                          <a:uFillTx/>
                          <a:latin typeface="Arial" panose="020B0604020202020204" pitchFamily="34" charset="0"/>
                          <a:ea typeface="Times New Roman" panose="02020603050405020304" pitchFamily="18" charset="0"/>
                          <a:cs typeface="Arial" panose="020B0604020202020204" pitchFamily="34" charset="0"/>
                          <a:sym typeface="Calibri"/>
                        </a:rPr>
                        <a:t>Actual No. of Meetings</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marR="0" indent="0" algn="r" defTabSz="914400" rtl="0" eaLnBrk="1" latinLnBrk="0" hangingPunct="1">
                        <a:lnSpc>
                          <a:spcPct val="115000"/>
                        </a:lnSpc>
                        <a:spcBef>
                          <a:spcPts val="0"/>
                        </a:spcBef>
                        <a:spcAft>
                          <a:spcPts val="0"/>
                        </a:spcAft>
                        <a:buClrTx/>
                        <a:buSzTx/>
                        <a:buFontTx/>
                        <a:buNone/>
                        <a:tabLst/>
                      </a:pPr>
                      <a:r>
                        <a:rPr lang="en-ZA" sz="1600" b="1" i="0" u="none" strike="noStrike" kern="1200" cap="none" spc="0" baseline="0" dirty="0">
                          <a:ln>
                            <a:noFill/>
                          </a:ln>
                          <a:solidFill>
                            <a:schemeClr val="tx1"/>
                          </a:solidFill>
                          <a:effectLst/>
                          <a:uFillTx/>
                          <a:latin typeface="Arial" panose="020B0604020202020204" pitchFamily="34" charset="0"/>
                          <a:ea typeface="Times New Roman" panose="02020603050405020304" pitchFamily="18" charset="0"/>
                          <a:cs typeface="Arial" panose="020B0604020202020204" pitchFamily="34" charset="0"/>
                          <a:sym typeface="Calibri"/>
                        </a:rPr>
                        <a:t>Dates</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xmlns="" val="10000"/>
                  </a:ext>
                </a:extLst>
              </a:tr>
              <a:tr h="339432">
                <a:tc>
                  <a:txBody>
                    <a:bodyPr/>
                    <a:lstStyle/>
                    <a:p>
                      <a:pPr marL="0" marR="0" indent="0" algn="r" defTabSz="914400" rtl="0" eaLnBrk="1" latinLnBrk="0" hangingPunct="1">
                        <a:lnSpc>
                          <a:spcPct val="115000"/>
                        </a:lnSpc>
                        <a:spcBef>
                          <a:spcPts val="0"/>
                        </a:spcBef>
                        <a:spcAft>
                          <a:spcPts val="0"/>
                        </a:spcAft>
                        <a:buClrTx/>
                        <a:buSzTx/>
                        <a:buFontTx/>
                        <a:buNone/>
                        <a:tabLst/>
                      </a:pPr>
                      <a:r>
                        <a:rPr lang="en-ZA" sz="1400" b="0" i="0" u="none" strike="noStrike" kern="1200" cap="none" spc="0" baseline="0" dirty="0">
                          <a:ln>
                            <a:noFill/>
                          </a:ln>
                          <a:solidFill>
                            <a:schemeClr val="tx1"/>
                          </a:solidFill>
                          <a:effectLst/>
                          <a:uFillTx/>
                          <a:latin typeface="Arial" panose="020B0604020202020204" pitchFamily="34" charset="0"/>
                          <a:ea typeface="Times New Roman" panose="02020603050405020304" pitchFamily="18" charset="0"/>
                          <a:cs typeface="Arial" panose="020B0604020202020204" pitchFamily="34" charset="0"/>
                          <a:sym typeface="Calibri"/>
                        </a:rPr>
                        <a:t>Min-</a:t>
                      </a:r>
                      <a:r>
                        <a:rPr lang="en-ZA" sz="1400" b="0" i="0" u="none" strike="noStrike" kern="1200" cap="none" spc="0" baseline="0" dirty="0" err="1">
                          <a:ln>
                            <a:noFill/>
                          </a:ln>
                          <a:solidFill>
                            <a:schemeClr val="tx1"/>
                          </a:solidFill>
                          <a:effectLst/>
                          <a:uFillTx/>
                          <a:latin typeface="Arial" panose="020B0604020202020204" pitchFamily="34" charset="0"/>
                          <a:ea typeface="Times New Roman" panose="02020603050405020304" pitchFamily="18" charset="0"/>
                          <a:cs typeface="Arial" panose="020B0604020202020204" pitchFamily="34" charset="0"/>
                          <a:sym typeface="Calibri"/>
                        </a:rPr>
                        <a:t>Exco</a:t>
                      </a:r>
                      <a:endParaRPr lang="en-ZA" sz="1400" b="0" i="0" u="none" strike="noStrike" kern="1200" cap="none" spc="0" baseline="0" dirty="0">
                        <a:ln>
                          <a:noFill/>
                        </a:ln>
                        <a:solidFill>
                          <a:schemeClr val="tx1"/>
                        </a:solidFill>
                        <a:effectLst/>
                        <a:uFillTx/>
                        <a:latin typeface="Arial" panose="020B0604020202020204" pitchFamily="34" charset="0"/>
                        <a:ea typeface="Times New Roman" panose="02020603050405020304" pitchFamily="18" charset="0"/>
                        <a:cs typeface="Arial" panose="020B0604020202020204" pitchFamily="34" charset="0"/>
                        <a:sym typeface="Calibri"/>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indent="0" algn="r" defTabSz="914400" rtl="0" eaLnBrk="1" latinLnBrk="0" hangingPunct="1">
                        <a:lnSpc>
                          <a:spcPct val="115000"/>
                        </a:lnSpc>
                        <a:spcBef>
                          <a:spcPts val="0"/>
                        </a:spcBef>
                        <a:spcAft>
                          <a:spcPts val="0"/>
                        </a:spcAft>
                        <a:buClrTx/>
                        <a:buSzTx/>
                        <a:buFontTx/>
                        <a:buNone/>
                        <a:tabLst/>
                      </a:pPr>
                      <a:r>
                        <a:rPr lang="en-ZA" sz="1400" b="0" i="0" u="none" strike="noStrike" kern="1200" cap="none" spc="0" baseline="0" dirty="0">
                          <a:ln>
                            <a:noFill/>
                          </a:ln>
                          <a:solidFill>
                            <a:schemeClr val="tx1"/>
                          </a:solidFill>
                          <a:effectLst/>
                          <a:uFillTx/>
                          <a:latin typeface="Arial" panose="020B0604020202020204" pitchFamily="34" charset="0"/>
                          <a:ea typeface="Times New Roman" panose="02020603050405020304" pitchFamily="18" charset="0"/>
                          <a:cs typeface="Arial" panose="020B0604020202020204" pitchFamily="34" charset="0"/>
                          <a:sym typeface="Calibri"/>
                        </a:rPr>
                        <a:t>1</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defTabSz="914400" rtl="0" eaLnBrk="1" latinLnBrk="0" hangingPunct="1">
                        <a:lnSpc>
                          <a:spcPct val="115000"/>
                        </a:lnSpc>
                        <a:spcBef>
                          <a:spcPts val="0"/>
                        </a:spcBef>
                        <a:spcAft>
                          <a:spcPts val="0"/>
                        </a:spcAft>
                        <a:buClrTx/>
                        <a:buSzTx/>
                        <a:buFontTx/>
                        <a:buNone/>
                        <a:tabLst/>
                      </a:pPr>
                      <a:r>
                        <a:rPr lang="en-ZA" sz="1400" b="0" i="0" u="none" strike="noStrike" kern="1200" cap="none" spc="0" baseline="0" dirty="0">
                          <a:ln>
                            <a:noFill/>
                          </a:ln>
                          <a:solidFill>
                            <a:schemeClr val="tx1"/>
                          </a:solidFill>
                          <a:effectLst/>
                          <a:uFillTx/>
                          <a:latin typeface="Arial" panose="020B0604020202020204" pitchFamily="34" charset="0"/>
                          <a:ea typeface="Times New Roman" panose="02020603050405020304" pitchFamily="18" charset="0"/>
                          <a:cs typeface="Arial" panose="020B0604020202020204" pitchFamily="34" charset="0"/>
                          <a:sym typeface="Calibri"/>
                        </a:rPr>
                        <a:t>1</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defTabSz="914400" rtl="0" eaLnBrk="1" latinLnBrk="0" hangingPunct="1">
                        <a:lnSpc>
                          <a:spcPct val="115000"/>
                        </a:lnSpc>
                        <a:spcBef>
                          <a:spcPts val="0"/>
                        </a:spcBef>
                        <a:spcAft>
                          <a:spcPts val="0"/>
                        </a:spcAft>
                        <a:buClrTx/>
                        <a:buSzTx/>
                        <a:buFontTx/>
                        <a:buNone/>
                        <a:tabLst/>
                      </a:pPr>
                      <a:r>
                        <a:rPr lang="en-ZA" sz="1400" b="0" i="0" u="none" strike="noStrike" kern="1200" cap="none" spc="0" baseline="0">
                          <a:ln>
                            <a:noFill/>
                          </a:ln>
                          <a:solidFill>
                            <a:schemeClr val="tx1"/>
                          </a:solidFill>
                          <a:effectLst/>
                          <a:uFillTx/>
                          <a:latin typeface="Arial" panose="020B0604020202020204" pitchFamily="34" charset="0"/>
                          <a:ea typeface="Times New Roman" panose="02020603050405020304" pitchFamily="18" charset="0"/>
                          <a:cs typeface="Arial" panose="020B0604020202020204" pitchFamily="34" charset="0"/>
                          <a:sym typeface="Calibri"/>
                        </a:rPr>
                        <a:t>16 </a:t>
                      </a:r>
                      <a:r>
                        <a:rPr lang="en-ZA" sz="1400" b="0" i="0" u="none" strike="noStrike" kern="1200" cap="none" spc="0" baseline="0" smtClean="0">
                          <a:ln>
                            <a:noFill/>
                          </a:ln>
                          <a:solidFill>
                            <a:schemeClr val="tx1"/>
                          </a:solidFill>
                          <a:effectLst/>
                          <a:uFillTx/>
                          <a:latin typeface="Arial" panose="020B0604020202020204" pitchFamily="34" charset="0"/>
                          <a:ea typeface="Times New Roman" panose="02020603050405020304" pitchFamily="18" charset="0"/>
                          <a:cs typeface="Arial" panose="020B0604020202020204" pitchFamily="34" charset="0"/>
                          <a:sym typeface="Calibri"/>
                        </a:rPr>
                        <a:t>March 2018</a:t>
                      </a:r>
                      <a:endParaRPr lang="en-ZA" sz="1400" b="0" i="0" u="none" strike="noStrike" kern="1200" cap="none" spc="0" baseline="0" dirty="0">
                        <a:ln>
                          <a:noFill/>
                        </a:ln>
                        <a:solidFill>
                          <a:schemeClr val="tx1"/>
                        </a:solidFill>
                        <a:effectLst/>
                        <a:uFillTx/>
                        <a:latin typeface="Arial" panose="020B0604020202020204" pitchFamily="34" charset="0"/>
                        <a:ea typeface="Times New Roman" panose="02020603050405020304" pitchFamily="18" charset="0"/>
                        <a:cs typeface="Arial" panose="020B0604020202020204" pitchFamily="34" charset="0"/>
                        <a:sym typeface="Calibri"/>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833411">
                <a:tc>
                  <a:txBody>
                    <a:bodyPr/>
                    <a:lstStyle/>
                    <a:p>
                      <a:pPr marL="0" marR="0" indent="0" algn="r" defTabSz="914400" rtl="0" eaLnBrk="1" latinLnBrk="0" hangingPunct="1">
                        <a:lnSpc>
                          <a:spcPct val="115000"/>
                        </a:lnSpc>
                        <a:spcBef>
                          <a:spcPts val="0"/>
                        </a:spcBef>
                        <a:spcAft>
                          <a:spcPts val="0"/>
                        </a:spcAft>
                        <a:buClrTx/>
                        <a:buSzTx/>
                        <a:buFontTx/>
                        <a:buNone/>
                        <a:tabLst/>
                      </a:pPr>
                      <a:r>
                        <a:rPr lang="en-ZA" sz="1400" b="0" i="0" u="none" strike="noStrike" kern="1200" cap="none" spc="0" baseline="0" dirty="0">
                          <a:ln>
                            <a:noFill/>
                          </a:ln>
                          <a:solidFill>
                            <a:schemeClr val="tx1"/>
                          </a:solidFill>
                          <a:effectLst/>
                          <a:uFillTx/>
                          <a:latin typeface="Arial" panose="020B0604020202020204" pitchFamily="34" charset="0"/>
                          <a:ea typeface="Times New Roman" panose="02020603050405020304" pitchFamily="18" charset="0"/>
                          <a:cs typeface="Arial" panose="020B0604020202020204" pitchFamily="34" charset="0"/>
                          <a:sym typeface="Calibri"/>
                        </a:rPr>
                        <a:t>Executive Committee</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indent="0" algn="r" defTabSz="914400" rtl="0" eaLnBrk="1" latinLnBrk="0" hangingPunct="1">
                        <a:lnSpc>
                          <a:spcPct val="115000"/>
                        </a:lnSpc>
                        <a:spcBef>
                          <a:spcPts val="0"/>
                        </a:spcBef>
                        <a:spcAft>
                          <a:spcPts val="0"/>
                        </a:spcAft>
                        <a:buClrTx/>
                        <a:buSzTx/>
                        <a:buFontTx/>
                        <a:buNone/>
                        <a:tabLst/>
                      </a:pPr>
                      <a:r>
                        <a:rPr lang="en-ZA" sz="1400" b="0" i="0" u="none" strike="noStrike" kern="1200" cap="none" spc="0" baseline="0" dirty="0">
                          <a:ln>
                            <a:noFill/>
                          </a:ln>
                          <a:solidFill>
                            <a:schemeClr val="tx1"/>
                          </a:solidFill>
                          <a:effectLst/>
                          <a:uFillTx/>
                          <a:latin typeface="Arial" panose="020B0604020202020204" pitchFamily="34" charset="0"/>
                          <a:ea typeface="Times New Roman" panose="02020603050405020304" pitchFamily="18" charset="0"/>
                          <a:cs typeface="Arial" panose="020B0604020202020204" pitchFamily="34" charset="0"/>
                          <a:sym typeface="Calibri"/>
                        </a:rPr>
                        <a:t>6</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defTabSz="914400" rtl="0" eaLnBrk="1" latinLnBrk="0" hangingPunct="1">
                        <a:lnSpc>
                          <a:spcPct val="115000"/>
                        </a:lnSpc>
                        <a:spcBef>
                          <a:spcPts val="0"/>
                        </a:spcBef>
                        <a:spcAft>
                          <a:spcPts val="0"/>
                        </a:spcAft>
                        <a:buClrTx/>
                        <a:buSzTx/>
                        <a:buFontTx/>
                        <a:buNone/>
                        <a:tabLst/>
                      </a:pPr>
                      <a:r>
                        <a:rPr lang="en-ZA" sz="1400" b="0" i="0" u="none" strike="noStrike" kern="1200" cap="none" spc="0" baseline="0" dirty="0">
                          <a:ln>
                            <a:noFill/>
                          </a:ln>
                          <a:solidFill>
                            <a:schemeClr val="tx1"/>
                          </a:solidFill>
                          <a:effectLst/>
                          <a:uFillTx/>
                          <a:latin typeface="Arial" panose="020B0604020202020204" pitchFamily="34" charset="0"/>
                          <a:ea typeface="Times New Roman" panose="02020603050405020304" pitchFamily="18" charset="0"/>
                          <a:cs typeface="Arial" panose="020B0604020202020204" pitchFamily="34" charset="0"/>
                          <a:sym typeface="Calibri"/>
                        </a:rPr>
                        <a:t>5</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defTabSz="914400" rtl="0" eaLnBrk="1" latinLnBrk="0" hangingPunct="1">
                        <a:lnSpc>
                          <a:spcPct val="115000"/>
                        </a:lnSpc>
                        <a:spcBef>
                          <a:spcPts val="0"/>
                        </a:spcBef>
                        <a:spcAft>
                          <a:spcPts val="0"/>
                        </a:spcAft>
                        <a:buClrTx/>
                        <a:buSzTx/>
                        <a:buFontTx/>
                        <a:buNone/>
                        <a:tabLst/>
                      </a:pPr>
                      <a:r>
                        <a:rPr lang="en-ZA" sz="1400" b="0" i="0" u="none" strike="noStrike" kern="1200" cap="none" spc="0" baseline="0" dirty="0">
                          <a:ln>
                            <a:noFill/>
                          </a:ln>
                          <a:solidFill>
                            <a:schemeClr val="tx1"/>
                          </a:solidFill>
                          <a:effectLst/>
                          <a:uFillTx/>
                          <a:latin typeface="Arial" panose="020B0604020202020204" pitchFamily="34" charset="0"/>
                          <a:ea typeface="Times New Roman" panose="02020603050405020304" pitchFamily="18" charset="0"/>
                          <a:cs typeface="Arial" panose="020B0604020202020204" pitchFamily="34" charset="0"/>
                          <a:sym typeface="Calibri"/>
                        </a:rPr>
                        <a:t>15 January 2018</a:t>
                      </a:r>
                    </a:p>
                    <a:p>
                      <a:pPr marL="0" marR="0" indent="0" algn="r" defTabSz="914400" rtl="0" eaLnBrk="1" latinLnBrk="0" hangingPunct="1">
                        <a:lnSpc>
                          <a:spcPct val="115000"/>
                        </a:lnSpc>
                        <a:spcBef>
                          <a:spcPts val="0"/>
                        </a:spcBef>
                        <a:spcAft>
                          <a:spcPts val="0"/>
                        </a:spcAft>
                        <a:buClrTx/>
                        <a:buSzTx/>
                        <a:buFontTx/>
                        <a:buNone/>
                        <a:tabLst/>
                      </a:pPr>
                      <a:r>
                        <a:rPr lang="en-ZA" sz="1400" b="0" i="0" u="none" strike="noStrike" kern="1200" cap="none" spc="0" baseline="0" dirty="0">
                          <a:ln>
                            <a:noFill/>
                          </a:ln>
                          <a:solidFill>
                            <a:schemeClr val="tx1"/>
                          </a:solidFill>
                          <a:effectLst/>
                          <a:uFillTx/>
                          <a:latin typeface="Arial" panose="020B0604020202020204" pitchFamily="34" charset="0"/>
                          <a:ea typeface="Times New Roman" panose="02020603050405020304" pitchFamily="18" charset="0"/>
                          <a:cs typeface="Arial" panose="020B0604020202020204" pitchFamily="34" charset="0"/>
                          <a:sym typeface="Calibri"/>
                        </a:rPr>
                        <a:t>29 January 2018</a:t>
                      </a:r>
                    </a:p>
                    <a:p>
                      <a:pPr marL="0" marR="0" indent="0" algn="r" defTabSz="914400" rtl="0" eaLnBrk="1" latinLnBrk="0" hangingPunct="1">
                        <a:lnSpc>
                          <a:spcPct val="115000"/>
                        </a:lnSpc>
                        <a:spcBef>
                          <a:spcPts val="0"/>
                        </a:spcBef>
                        <a:spcAft>
                          <a:spcPts val="0"/>
                        </a:spcAft>
                        <a:buClrTx/>
                        <a:buSzTx/>
                        <a:buFontTx/>
                        <a:buNone/>
                        <a:tabLst/>
                      </a:pPr>
                      <a:r>
                        <a:rPr lang="en-ZA" sz="1400" b="0" i="0" u="none" strike="noStrike" kern="1200" cap="none" spc="0" baseline="0" dirty="0">
                          <a:ln>
                            <a:noFill/>
                          </a:ln>
                          <a:solidFill>
                            <a:schemeClr val="tx1"/>
                          </a:solidFill>
                          <a:effectLst/>
                          <a:uFillTx/>
                          <a:latin typeface="Arial" panose="020B0604020202020204" pitchFamily="34" charset="0"/>
                          <a:ea typeface="Times New Roman" panose="02020603050405020304" pitchFamily="18" charset="0"/>
                          <a:cs typeface="Arial" panose="020B0604020202020204" pitchFamily="34" charset="0"/>
                          <a:sym typeface="Calibri"/>
                        </a:rPr>
                        <a:t>12 February 2018</a:t>
                      </a:r>
                    </a:p>
                    <a:p>
                      <a:pPr marL="0" marR="0" indent="0" algn="r" defTabSz="914400" rtl="0" eaLnBrk="1" latinLnBrk="0" hangingPunct="1">
                        <a:lnSpc>
                          <a:spcPct val="115000"/>
                        </a:lnSpc>
                        <a:spcBef>
                          <a:spcPts val="0"/>
                        </a:spcBef>
                        <a:spcAft>
                          <a:spcPts val="0"/>
                        </a:spcAft>
                        <a:buClrTx/>
                        <a:buSzTx/>
                        <a:buFontTx/>
                        <a:buNone/>
                        <a:tabLst/>
                      </a:pPr>
                      <a:r>
                        <a:rPr lang="en-ZA" sz="1400" b="0" i="0" u="none" strike="noStrike" kern="1200" cap="none" spc="0" baseline="0" dirty="0">
                          <a:ln>
                            <a:noFill/>
                          </a:ln>
                          <a:solidFill>
                            <a:schemeClr val="tx1"/>
                          </a:solidFill>
                          <a:effectLst/>
                          <a:uFillTx/>
                          <a:latin typeface="Arial" panose="020B0604020202020204" pitchFamily="34" charset="0"/>
                          <a:ea typeface="Times New Roman" panose="02020603050405020304" pitchFamily="18" charset="0"/>
                          <a:cs typeface="Arial" panose="020B0604020202020204" pitchFamily="34" charset="0"/>
                          <a:sym typeface="Calibri"/>
                        </a:rPr>
                        <a:t>26 February 2018 </a:t>
                      </a:r>
                      <a:r>
                        <a:rPr lang="en-ZA" sz="1400" b="0" i="0" u="none" strike="noStrike" kern="1200" cap="none" spc="0" baseline="0" dirty="0">
                          <a:ln>
                            <a:noFill/>
                          </a:ln>
                          <a:solidFill>
                            <a:srgbClr val="FF0000"/>
                          </a:solidFill>
                          <a:effectLst/>
                          <a:uFillTx/>
                          <a:latin typeface="Arial" panose="020B0604020202020204" pitchFamily="34" charset="0"/>
                          <a:ea typeface="Times New Roman" panose="02020603050405020304" pitchFamily="18" charset="0"/>
                          <a:cs typeface="Arial" panose="020B0604020202020204" pitchFamily="34" charset="0"/>
                          <a:sym typeface="Calibri"/>
                        </a:rPr>
                        <a:t>(</a:t>
                      </a:r>
                      <a:r>
                        <a:rPr lang="en-ZA" sz="1400" b="1" i="0" u="none" strike="noStrike" kern="1200" cap="none" spc="0" baseline="0" dirty="0">
                          <a:ln>
                            <a:noFill/>
                          </a:ln>
                          <a:solidFill>
                            <a:schemeClr val="tx1"/>
                          </a:solidFill>
                          <a:effectLst/>
                          <a:uFillTx/>
                          <a:latin typeface="Arial" panose="020B0604020202020204" pitchFamily="34" charset="0"/>
                          <a:ea typeface="Times New Roman" panose="02020603050405020304" pitchFamily="18" charset="0"/>
                          <a:cs typeface="Arial" panose="020B0604020202020204" pitchFamily="34" charset="0"/>
                          <a:sym typeface="Calibri"/>
                        </a:rPr>
                        <a:t>Cancelled</a:t>
                      </a:r>
                      <a:r>
                        <a:rPr lang="en-ZA" sz="1400" b="0" i="0" u="none" strike="noStrike" kern="1200" cap="none" spc="0" baseline="0" dirty="0">
                          <a:ln>
                            <a:noFill/>
                          </a:ln>
                          <a:solidFill>
                            <a:srgbClr val="FF0000"/>
                          </a:solidFill>
                          <a:effectLst/>
                          <a:uFillTx/>
                          <a:latin typeface="Arial" panose="020B0604020202020204" pitchFamily="34" charset="0"/>
                          <a:ea typeface="Times New Roman" panose="02020603050405020304" pitchFamily="18" charset="0"/>
                          <a:cs typeface="Arial" panose="020B0604020202020204" pitchFamily="34" charset="0"/>
                          <a:sym typeface="Calibri"/>
                        </a:rPr>
                        <a:t>)</a:t>
                      </a:r>
                    </a:p>
                    <a:p>
                      <a:pPr marL="0" marR="0" lvl="0" indent="0" algn="r" defTabSz="914400" rtl="0" eaLnBrk="1" fontAlgn="auto" latinLnBrk="0" hangingPunct="1">
                        <a:lnSpc>
                          <a:spcPct val="115000"/>
                        </a:lnSpc>
                        <a:spcBef>
                          <a:spcPts val="0"/>
                        </a:spcBef>
                        <a:spcAft>
                          <a:spcPts val="0"/>
                        </a:spcAft>
                        <a:buClrTx/>
                        <a:buSzTx/>
                        <a:buFontTx/>
                        <a:buNone/>
                        <a:tabLst/>
                        <a:defRPr/>
                      </a:pPr>
                      <a:r>
                        <a:rPr lang="en-ZA" sz="1400" b="0" i="0" u="none" strike="noStrike" kern="1200" cap="none" spc="0" baseline="0" dirty="0">
                          <a:ln>
                            <a:noFill/>
                          </a:ln>
                          <a:solidFill>
                            <a:schemeClr val="tx1"/>
                          </a:solidFill>
                          <a:effectLst/>
                          <a:uFillTx/>
                          <a:latin typeface="Arial" panose="020B0604020202020204" pitchFamily="34" charset="0"/>
                          <a:ea typeface="Times New Roman" panose="02020603050405020304" pitchFamily="18" charset="0"/>
                          <a:cs typeface="Arial" panose="020B0604020202020204" pitchFamily="34" charset="0"/>
                          <a:sym typeface="Calibri"/>
                        </a:rPr>
                        <a:t>12 March 2018</a:t>
                      </a:r>
                      <a:endParaRPr kumimoji="0" lang="en-ZA" sz="1400" b="0" i="1"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sym typeface="Calibri"/>
                      </a:endParaRPr>
                    </a:p>
                    <a:p>
                      <a:pPr marL="0" marR="0" indent="0" algn="r" defTabSz="914400" rtl="0" eaLnBrk="1" latinLnBrk="0" hangingPunct="1">
                        <a:lnSpc>
                          <a:spcPct val="115000"/>
                        </a:lnSpc>
                        <a:spcBef>
                          <a:spcPts val="0"/>
                        </a:spcBef>
                        <a:spcAft>
                          <a:spcPts val="0"/>
                        </a:spcAft>
                        <a:buClrTx/>
                        <a:buSzTx/>
                        <a:buFontTx/>
                        <a:buNone/>
                        <a:tabLst/>
                      </a:pPr>
                      <a:r>
                        <a:rPr lang="en-ZA" sz="1400" b="0" i="0" u="none" strike="noStrike" kern="1200" cap="none" spc="0" baseline="0" dirty="0">
                          <a:ln>
                            <a:noFill/>
                          </a:ln>
                          <a:solidFill>
                            <a:schemeClr val="tx1"/>
                          </a:solidFill>
                          <a:effectLst/>
                          <a:uFillTx/>
                          <a:latin typeface="Arial" panose="020B0604020202020204" pitchFamily="34" charset="0"/>
                          <a:ea typeface="Times New Roman" panose="02020603050405020304" pitchFamily="18" charset="0"/>
                          <a:cs typeface="Arial" panose="020B0604020202020204" pitchFamily="34" charset="0"/>
                          <a:sym typeface="Calibri"/>
                        </a:rPr>
                        <a:t>26 March 2018</a:t>
                      </a:r>
                    </a:p>
                    <a:p>
                      <a:pPr marL="0" marR="0" indent="0" algn="l" defTabSz="914400" rtl="0" eaLnBrk="1" fontAlgn="auto" latinLnBrk="0" hangingPunct="1">
                        <a:lnSpc>
                          <a:spcPct val="115000"/>
                        </a:lnSpc>
                        <a:spcBef>
                          <a:spcPts val="0"/>
                        </a:spcBef>
                        <a:spcAft>
                          <a:spcPts val="0"/>
                        </a:spcAft>
                        <a:buClrTx/>
                        <a:buSzTx/>
                        <a:buFontTx/>
                        <a:buNone/>
                        <a:tabLst/>
                        <a:defRPr/>
                      </a:pPr>
                      <a:endParaRPr lang="en-GB" sz="1100" b="1" dirty="0">
                        <a:solidFill>
                          <a:srgbClr val="FF0000"/>
                        </a:solidFill>
                        <a:latin typeface="Arial" panose="020B0604020202020204" pitchFamily="34" charset="0"/>
                        <a:cs typeface="Arial" panose="020B0604020202020204" pitchFamily="34" charset="0"/>
                      </a:endParaRPr>
                    </a:p>
                    <a:p>
                      <a:pPr marL="0" marR="0" indent="0" algn="just" defTabSz="914400" rtl="0" eaLnBrk="1" fontAlgn="auto" latinLnBrk="0" hangingPunct="1">
                        <a:lnSpc>
                          <a:spcPct val="115000"/>
                        </a:lnSpc>
                        <a:spcBef>
                          <a:spcPts val="0"/>
                        </a:spcBef>
                        <a:spcAft>
                          <a:spcPts val="0"/>
                        </a:spcAft>
                        <a:buClrTx/>
                        <a:buSzTx/>
                        <a:buFontTx/>
                        <a:buNone/>
                        <a:tabLst/>
                        <a:defRPr/>
                      </a:pPr>
                      <a:r>
                        <a:rPr lang="en-GB" sz="1100" b="1" dirty="0">
                          <a:solidFill>
                            <a:schemeClr val="tx1"/>
                          </a:solidFill>
                          <a:latin typeface="Arial" panose="020B0604020202020204" pitchFamily="34" charset="0"/>
                          <a:cs typeface="Arial" panose="020B0604020202020204" pitchFamily="34" charset="0"/>
                        </a:rPr>
                        <a:t>NB:</a:t>
                      </a:r>
                      <a:r>
                        <a:rPr lang="en-GB" sz="1100" b="1" baseline="0" dirty="0">
                          <a:solidFill>
                            <a:schemeClr val="tx1"/>
                          </a:solidFill>
                          <a:latin typeface="Arial" panose="020B0604020202020204" pitchFamily="34" charset="0"/>
                          <a:cs typeface="Arial" panose="020B0604020202020204" pitchFamily="34" charset="0"/>
                        </a:rPr>
                        <a:t> </a:t>
                      </a:r>
                      <a:r>
                        <a:rPr lang="en-GB" sz="1100" dirty="0">
                          <a:solidFill>
                            <a:schemeClr val="tx1"/>
                          </a:solidFill>
                          <a:latin typeface="Arial" panose="020B0604020202020204" pitchFamily="34" charset="0"/>
                          <a:cs typeface="Arial" panose="020B0604020202020204" pitchFamily="34" charset="0"/>
                        </a:rPr>
                        <a:t>Agenda for cancelled 12 February 2018 EXCO meeting was included in EXCO of 12 and 26 March 2018 respectively. </a:t>
                      </a:r>
                      <a:endParaRPr lang="en-US" sz="1100" dirty="0">
                        <a:solidFill>
                          <a:schemeClr val="tx1"/>
                        </a:solidFill>
                        <a:latin typeface="Arial" panose="020B0604020202020204" pitchFamily="34" charset="0"/>
                        <a:cs typeface="Arial" panose="020B0604020202020204" pitchFamily="34"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23611">
                <a:tc>
                  <a:txBody>
                    <a:bodyPr/>
                    <a:lstStyle/>
                    <a:p>
                      <a:pPr marL="0" marR="0" indent="0" algn="r" defTabSz="914400" rtl="0" eaLnBrk="1" latinLnBrk="0" hangingPunct="1">
                        <a:lnSpc>
                          <a:spcPct val="115000"/>
                        </a:lnSpc>
                        <a:spcBef>
                          <a:spcPts val="0"/>
                        </a:spcBef>
                        <a:spcAft>
                          <a:spcPts val="0"/>
                        </a:spcAft>
                        <a:buClrTx/>
                        <a:buSzTx/>
                        <a:buFontTx/>
                        <a:buNone/>
                        <a:tabLst/>
                      </a:pPr>
                      <a:r>
                        <a:rPr lang="en-ZA" sz="1400" b="0" i="0" u="none" strike="noStrike" kern="1200" cap="none" spc="0" baseline="0">
                          <a:ln>
                            <a:noFill/>
                          </a:ln>
                          <a:solidFill>
                            <a:schemeClr val="tx1"/>
                          </a:solidFill>
                          <a:effectLst/>
                          <a:uFillTx/>
                          <a:latin typeface="Arial" panose="020B0604020202020204" pitchFamily="34" charset="0"/>
                          <a:ea typeface="Times New Roman" panose="02020603050405020304" pitchFamily="18" charset="0"/>
                          <a:cs typeface="Arial" panose="020B0604020202020204" pitchFamily="34" charset="0"/>
                          <a:sym typeface="Calibri"/>
                        </a:rPr>
                        <a:t>Risk committee</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indent="0" algn="r" defTabSz="914400" rtl="0" eaLnBrk="1" latinLnBrk="0" hangingPunct="1">
                        <a:lnSpc>
                          <a:spcPct val="115000"/>
                        </a:lnSpc>
                        <a:spcBef>
                          <a:spcPts val="0"/>
                        </a:spcBef>
                        <a:spcAft>
                          <a:spcPts val="0"/>
                        </a:spcAft>
                        <a:buClrTx/>
                        <a:buSzTx/>
                        <a:buFontTx/>
                        <a:buNone/>
                        <a:tabLst/>
                      </a:pPr>
                      <a:r>
                        <a:rPr lang="en-ZA" sz="1400" b="0" i="0" u="none" strike="noStrike" kern="1200" cap="none" spc="0" baseline="0" dirty="0">
                          <a:ln>
                            <a:noFill/>
                          </a:ln>
                          <a:solidFill>
                            <a:schemeClr val="tx1"/>
                          </a:solidFill>
                          <a:effectLst/>
                          <a:uFillTx/>
                          <a:latin typeface="Arial" panose="020B0604020202020204" pitchFamily="34" charset="0"/>
                          <a:ea typeface="Times New Roman" panose="02020603050405020304" pitchFamily="18" charset="0"/>
                          <a:cs typeface="Arial" panose="020B0604020202020204" pitchFamily="34" charset="0"/>
                          <a:sym typeface="Calibri"/>
                        </a:rPr>
                        <a:t>1</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defTabSz="914400" rtl="0" eaLnBrk="1" latinLnBrk="0" hangingPunct="1">
                        <a:lnSpc>
                          <a:spcPct val="115000"/>
                        </a:lnSpc>
                        <a:spcBef>
                          <a:spcPts val="0"/>
                        </a:spcBef>
                        <a:spcAft>
                          <a:spcPts val="0"/>
                        </a:spcAft>
                        <a:buClrTx/>
                        <a:buSzTx/>
                        <a:buFontTx/>
                        <a:buNone/>
                        <a:tabLst/>
                      </a:pPr>
                      <a:r>
                        <a:rPr lang="en-ZA" sz="1400" b="0" i="0" u="none" strike="noStrike" kern="1200" cap="none" spc="0" baseline="0" dirty="0">
                          <a:ln>
                            <a:noFill/>
                          </a:ln>
                          <a:solidFill>
                            <a:schemeClr val="tx1"/>
                          </a:solidFill>
                          <a:effectLst/>
                          <a:uFillTx/>
                          <a:latin typeface="Arial" panose="020B0604020202020204" pitchFamily="34" charset="0"/>
                          <a:ea typeface="Times New Roman" panose="02020603050405020304" pitchFamily="18" charset="0"/>
                          <a:cs typeface="Arial" panose="020B0604020202020204" pitchFamily="34" charset="0"/>
                          <a:sym typeface="Calibri"/>
                        </a:rPr>
                        <a:t>1</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defTabSz="914400" rtl="0" eaLnBrk="1" latinLnBrk="0" hangingPunct="1">
                        <a:lnSpc>
                          <a:spcPct val="115000"/>
                        </a:lnSpc>
                        <a:spcBef>
                          <a:spcPts val="0"/>
                        </a:spcBef>
                        <a:spcAft>
                          <a:spcPts val="0"/>
                        </a:spcAft>
                        <a:buClrTx/>
                        <a:buSzTx/>
                        <a:buFontTx/>
                        <a:buNone/>
                        <a:tabLst/>
                      </a:pPr>
                      <a:r>
                        <a:rPr lang="en-ZA" sz="1400" b="0" i="0" u="none" strike="noStrike" kern="1200" cap="none" spc="0" baseline="0">
                          <a:ln>
                            <a:noFill/>
                          </a:ln>
                          <a:solidFill>
                            <a:schemeClr val="tx1"/>
                          </a:solidFill>
                          <a:effectLst/>
                          <a:uFillTx/>
                          <a:latin typeface="Arial" panose="020B0604020202020204" pitchFamily="34" charset="0"/>
                          <a:ea typeface="Times New Roman" panose="02020603050405020304" pitchFamily="18" charset="0"/>
                          <a:cs typeface="Arial" panose="020B0604020202020204" pitchFamily="34" charset="0"/>
                          <a:sym typeface="Calibri"/>
                        </a:rPr>
                        <a:t>15 February 2018</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19087">
                <a:tc>
                  <a:txBody>
                    <a:bodyPr/>
                    <a:lstStyle/>
                    <a:p>
                      <a:pPr marL="0" marR="0" indent="0" algn="r" defTabSz="914400" rtl="0" eaLnBrk="1" latinLnBrk="0" hangingPunct="1">
                        <a:lnSpc>
                          <a:spcPct val="115000"/>
                        </a:lnSpc>
                        <a:spcBef>
                          <a:spcPts val="0"/>
                        </a:spcBef>
                        <a:spcAft>
                          <a:spcPts val="0"/>
                        </a:spcAft>
                        <a:buClrTx/>
                        <a:buSzTx/>
                        <a:buFontTx/>
                        <a:buNone/>
                        <a:tabLst/>
                      </a:pPr>
                      <a:r>
                        <a:rPr lang="en-ZA" sz="1400" b="0" i="0" u="none" strike="noStrike" kern="1200" cap="none" spc="0" baseline="0">
                          <a:ln>
                            <a:noFill/>
                          </a:ln>
                          <a:solidFill>
                            <a:schemeClr val="tx1"/>
                          </a:solidFill>
                          <a:effectLst/>
                          <a:uFillTx/>
                          <a:latin typeface="Arial" panose="020B0604020202020204" pitchFamily="34" charset="0"/>
                          <a:ea typeface="Times New Roman" panose="02020603050405020304" pitchFamily="18" charset="0"/>
                          <a:cs typeface="Arial" panose="020B0604020202020204" pitchFamily="34" charset="0"/>
                          <a:sym typeface="Calibri"/>
                        </a:rPr>
                        <a:t>Audit committee</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indent="0" algn="r" defTabSz="914400" rtl="0" eaLnBrk="1" latinLnBrk="0" hangingPunct="1">
                        <a:lnSpc>
                          <a:spcPct val="115000"/>
                        </a:lnSpc>
                        <a:spcBef>
                          <a:spcPts val="0"/>
                        </a:spcBef>
                        <a:spcAft>
                          <a:spcPts val="0"/>
                        </a:spcAft>
                        <a:buClrTx/>
                        <a:buSzTx/>
                        <a:buFontTx/>
                        <a:buNone/>
                        <a:tabLst/>
                      </a:pPr>
                      <a:r>
                        <a:rPr lang="en-ZA" sz="1400" b="0" i="0" u="none" strike="noStrike" kern="1200" cap="none" spc="0" baseline="0">
                          <a:ln>
                            <a:noFill/>
                          </a:ln>
                          <a:solidFill>
                            <a:schemeClr val="tx1"/>
                          </a:solidFill>
                          <a:effectLst/>
                          <a:uFillTx/>
                          <a:latin typeface="Arial" panose="020B0604020202020204" pitchFamily="34" charset="0"/>
                          <a:ea typeface="Times New Roman" panose="02020603050405020304" pitchFamily="18" charset="0"/>
                          <a:cs typeface="Arial" panose="020B0604020202020204" pitchFamily="34" charset="0"/>
                          <a:sym typeface="Calibri"/>
                        </a:rPr>
                        <a:t>1 </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defTabSz="914400" rtl="0" eaLnBrk="1" latinLnBrk="0" hangingPunct="1">
                        <a:lnSpc>
                          <a:spcPct val="115000"/>
                        </a:lnSpc>
                        <a:spcBef>
                          <a:spcPts val="0"/>
                        </a:spcBef>
                        <a:spcAft>
                          <a:spcPts val="0"/>
                        </a:spcAft>
                        <a:buClrTx/>
                        <a:buSzTx/>
                        <a:buFontTx/>
                        <a:buNone/>
                        <a:tabLst/>
                      </a:pPr>
                      <a:r>
                        <a:rPr lang="en-ZA" sz="1400" b="0" i="0" u="none" strike="noStrike" kern="1200" cap="none" spc="0" baseline="0" dirty="0">
                          <a:ln>
                            <a:noFill/>
                          </a:ln>
                          <a:solidFill>
                            <a:schemeClr val="tx1"/>
                          </a:solidFill>
                          <a:effectLst/>
                          <a:uFillTx/>
                          <a:latin typeface="Arial" panose="020B0604020202020204" pitchFamily="34" charset="0"/>
                          <a:ea typeface="Times New Roman" panose="02020603050405020304" pitchFamily="18" charset="0"/>
                          <a:cs typeface="Arial" panose="020B0604020202020204" pitchFamily="34" charset="0"/>
                          <a:sym typeface="Calibri"/>
                        </a:rPr>
                        <a:t>1</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defTabSz="914400" rtl="0" eaLnBrk="1" latinLnBrk="0" hangingPunct="1">
                        <a:lnSpc>
                          <a:spcPct val="115000"/>
                        </a:lnSpc>
                        <a:spcBef>
                          <a:spcPts val="0"/>
                        </a:spcBef>
                        <a:spcAft>
                          <a:spcPts val="0"/>
                        </a:spcAft>
                        <a:buClrTx/>
                        <a:buSzTx/>
                        <a:buFontTx/>
                        <a:buNone/>
                        <a:tabLst/>
                      </a:pPr>
                      <a:r>
                        <a:rPr lang="en-ZA" sz="1400" b="0" i="0" u="none" strike="noStrike" kern="1200" cap="none" spc="0" baseline="0" dirty="0">
                          <a:ln>
                            <a:noFill/>
                          </a:ln>
                          <a:solidFill>
                            <a:schemeClr val="tx1"/>
                          </a:solidFill>
                          <a:effectLst/>
                          <a:uFillTx/>
                          <a:latin typeface="Arial" panose="020B0604020202020204" pitchFamily="34" charset="0"/>
                          <a:ea typeface="Times New Roman" panose="02020603050405020304" pitchFamily="18" charset="0"/>
                          <a:cs typeface="Arial" panose="020B0604020202020204" pitchFamily="34" charset="0"/>
                          <a:sym typeface="Calibri"/>
                        </a:rPr>
                        <a:t>02 March 2018</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665288">
                <a:tc>
                  <a:txBody>
                    <a:bodyPr/>
                    <a:lstStyle/>
                    <a:p>
                      <a:pPr marL="0" marR="0" indent="0" algn="r" defTabSz="914400" rtl="0" eaLnBrk="1" latinLnBrk="0" hangingPunct="1">
                        <a:lnSpc>
                          <a:spcPct val="115000"/>
                        </a:lnSpc>
                        <a:spcBef>
                          <a:spcPts val="0"/>
                        </a:spcBef>
                        <a:spcAft>
                          <a:spcPts val="0"/>
                        </a:spcAft>
                        <a:buClrTx/>
                        <a:buSzTx/>
                        <a:buFontTx/>
                        <a:buNone/>
                        <a:tabLst/>
                      </a:pPr>
                      <a:r>
                        <a:rPr lang="en-ZA" sz="1400" b="0" i="0" u="none" strike="noStrike" kern="1200" cap="none" spc="0" baseline="0">
                          <a:ln>
                            <a:noFill/>
                          </a:ln>
                          <a:solidFill>
                            <a:schemeClr val="tx1"/>
                          </a:solidFill>
                          <a:effectLst/>
                          <a:uFillTx/>
                          <a:latin typeface="Arial" panose="020B0604020202020204" pitchFamily="34" charset="0"/>
                          <a:ea typeface="Times New Roman" panose="02020603050405020304" pitchFamily="18" charset="0"/>
                          <a:cs typeface="Arial" panose="020B0604020202020204" pitchFamily="34" charset="0"/>
                          <a:sym typeface="Calibri"/>
                        </a:rPr>
                        <a:t>Governance Forum with Entities </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indent="0" algn="r" defTabSz="914400" rtl="0" eaLnBrk="1" latinLnBrk="0" hangingPunct="1">
                        <a:lnSpc>
                          <a:spcPct val="115000"/>
                        </a:lnSpc>
                        <a:spcBef>
                          <a:spcPts val="0"/>
                        </a:spcBef>
                        <a:spcAft>
                          <a:spcPts val="0"/>
                        </a:spcAft>
                        <a:buClrTx/>
                        <a:buSzTx/>
                        <a:buFontTx/>
                        <a:buNone/>
                        <a:tabLst/>
                      </a:pPr>
                      <a:r>
                        <a:rPr lang="en-ZA" sz="1400" b="0" i="0" u="none" strike="noStrike" kern="1200" cap="none" spc="0" baseline="0">
                          <a:ln>
                            <a:noFill/>
                          </a:ln>
                          <a:solidFill>
                            <a:schemeClr val="tx1"/>
                          </a:solidFill>
                          <a:effectLst/>
                          <a:uFillTx/>
                          <a:latin typeface="Arial" panose="020B0604020202020204" pitchFamily="34" charset="0"/>
                          <a:ea typeface="Times New Roman" panose="02020603050405020304" pitchFamily="18" charset="0"/>
                          <a:cs typeface="Arial" panose="020B0604020202020204" pitchFamily="34" charset="0"/>
                          <a:sym typeface="Calibri"/>
                        </a:rPr>
                        <a:t>1 </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defTabSz="914400" rtl="0" eaLnBrk="1" latinLnBrk="0" hangingPunct="1">
                        <a:lnSpc>
                          <a:spcPct val="115000"/>
                        </a:lnSpc>
                        <a:spcBef>
                          <a:spcPts val="0"/>
                        </a:spcBef>
                        <a:spcAft>
                          <a:spcPts val="0"/>
                        </a:spcAft>
                        <a:buClrTx/>
                        <a:buSzTx/>
                        <a:buFontTx/>
                        <a:buNone/>
                        <a:tabLst/>
                      </a:pPr>
                      <a:r>
                        <a:rPr lang="en-ZA" sz="1400" b="0" i="0" u="none" strike="noStrike" kern="1200" cap="none" spc="0" baseline="0" dirty="0">
                          <a:ln>
                            <a:noFill/>
                          </a:ln>
                          <a:solidFill>
                            <a:schemeClr val="tx1"/>
                          </a:solidFill>
                          <a:effectLst/>
                          <a:uFillTx/>
                          <a:latin typeface="Arial" panose="020B0604020202020204" pitchFamily="34" charset="0"/>
                          <a:ea typeface="Times New Roman" panose="02020603050405020304" pitchFamily="18" charset="0"/>
                          <a:cs typeface="Arial" panose="020B0604020202020204" pitchFamily="34" charset="0"/>
                          <a:sym typeface="Calibri"/>
                        </a:rPr>
                        <a:t>1</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defTabSz="914400" rtl="0" eaLnBrk="1" latinLnBrk="0" hangingPunct="1">
                        <a:lnSpc>
                          <a:spcPct val="115000"/>
                        </a:lnSpc>
                        <a:spcBef>
                          <a:spcPts val="0"/>
                        </a:spcBef>
                        <a:spcAft>
                          <a:spcPts val="0"/>
                        </a:spcAft>
                        <a:buClrTx/>
                        <a:buSzTx/>
                        <a:buFontTx/>
                        <a:buNone/>
                        <a:tabLst/>
                      </a:pPr>
                      <a:r>
                        <a:rPr lang="en-ZA" sz="1400" b="0" i="0" u="none" strike="noStrike" kern="1200" cap="none" spc="0" baseline="0" dirty="0">
                          <a:ln>
                            <a:noFill/>
                          </a:ln>
                          <a:solidFill>
                            <a:schemeClr val="tx1"/>
                          </a:solidFill>
                          <a:effectLst/>
                          <a:uFillTx/>
                          <a:latin typeface="Arial" panose="020B0604020202020204" pitchFamily="34" charset="0"/>
                          <a:ea typeface="Times New Roman" panose="02020603050405020304" pitchFamily="18" charset="0"/>
                          <a:cs typeface="Arial" panose="020B0604020202020204" pitchFamily="34" charset="0"/>
                          <a:sym typeface="Calibri"/>
                        </a:rPr>
                        <a:t>26 January 2018</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472490">
                <a:tc>
                  <a:txBody>
                    <a:bodyPr/>
                    <a:lstStyle/>
                    <a:p>
                      <a:pPr marL="0" marR="0" indent="0" algn="r" defTabSz="914400" rtl="0" eaLnBrk="1" latinLnBrk="0" hangingPunct="1">
                        <a:lnSpc>
                          <a:spcPct val="115000"/>
                        </a:lnSpc>
                        <a:spcBef>
                          <a:spcPts val="0"/>
                        </a:spcBef>
                        <a:spcAft>
                          <a:spcPts val="0"/>
                        </a:spcAft>
                        <a:buClrTx/>
                        <a:buSzTx/>
                        <a:buFontTx/>
                        <a:buNone/>
                        <a:tabLst/>
                      </a:pPr>
                      <a:r>
                        <a:rPr lang="en-ZA" sz="1400" b="0" i="0" u="none" strike="noStrike" kern="1200" cap="none" spc="0" baseline="0">
                          <a:ln>
                            <a:noFill/>
                          </a:ln>
                          <a:solidFill>
                            <a:schemeClr val="tx1"/>
                          </a:solidFill>
                          <a:effectLst/>
                          <a:uFillTx/>
                          <a:latin typeface="Arial" panose="020B0604020202020204" pitchFamily="34" charset="0"/>
                          <a:ea typeface="Times New Roman" panose="02020603050405020304" pitchFamily="18" charset="0"/>
                          <a:cs typeface="Arial" panose="020B0604020202020204" pitchFamily="34" charset="0"/>
                          <a:sym typeface="Calibri"/>
                        </a:rPr>
                        <a:t>ICT Steering Committee</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indent="0" algn="r" defTabSz="914400" rtl="0" eaLnBrk="1" latinLnBrk="0" hangingPunct="1">
                        <a:lnSpc>
                          <a:spcPct val="115000"/>
                        </a:lnSpc>
                        <a:spcBef>
                          <a:spcPts val="0"/>
                        </a:spcBef>
                        <a:spcAft>
                          <a:spcPts val="0"/>
                        </a:spcAft>
                        <a:buClrTx/>
                        <a:buSzTx/>
                        <a:buFontTx/>
                        <a:buNone/>
                        <a:tabLst/>
                      </a:pPr>
                      <a:r>
                        <a:rPr lang="en-ZA" sz="1400" b="0" i="0" u="none" strike="noStrike" kern="1200" cap="none" spc="0" baseline="0">
                          <a:ln>
                            <a:noFill/>
                          </a:ln>
                          <a:solidFill>
                            <a:schemeClr val="tx1"/>
                          </a:solidFill>
                          <a:effectLst/>
                          <a:uFillTx/>
                          <a:latin typeface="Arial" panose="020B0604020202020204" pitchFamily="34" charset="0"/>
                          <a:ea typeface="Times New Roman" panose="02020603050405020304" pitchFamily="18" charset="0"/>
                          <a:cs typeface="Arial" panose="020B0604020202020204" pitchFamily="34" charset="0"/>
                          <a:sym typeface="Calibri"/>
                        </a:rPr>
                        <a:t>1</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defTabSz="914400" rtl="0" eaLnBrk="1" latinLnBrk="0" hangingPunct="1">
                        <a:lnSpc>
                          <a:spcPct val="115000"/>
                        </a:lnSpc>
                        <a:spcBef>
                          <a:spcPts val="0"/>
                        </a:spcBef>
                        <a:spcAft>
                          <a:spcPts val="0"/>
                        </a:spcAft>
                        <a:buClrTx/>
                        <a:buSzTx/>
                        <a:buFontTx/>
                        <a:buNone/>
                        <a:tabLst/>
                      </a:pPr>
                      <a:r>
                        <a:rPr lang="en-ZA" sz="1400" b="0" i="0" u="none" strike="noStrike" kern="1200" cap="none" spc="0" baseline="0" dirty="0">
                          <a:ln>
                            <a:noFill/>
                          </a:ln>
                          <a:solidFill>
                            <a:schemeClr val="tx1"/>
                          </a:solidFill>
                          <a:effectLst/>
                          <a:uFillTx/>
                          <a:latin typeface="Arial" panose="020B0604020202020204" pitchFamily="34" charset="0"/>
                          <a:ea typeface="Times New Roman" panose="02020603050405020304" pitchFamily="18" charset="0"/>
                          <a:cs typeface="Arial" panose="020B0604020202020204" pitchFamily="34" charset="0"/>
                          <a:sym typeface="Calibri"/>
                        </a:rPr>
                        <a:t>1</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defTabSz="914400" rtl="0" eaLnBrk="1" latinLnBrk="0" hangingPunct="1">
                        <a:lnSpc>
                          <a:spcPct val="115000"/>
                        </a:lnSpc>
                        <a:spcBef>
                          <a:spcPts val="0"/>
                        </a:spcBef>
                        <a:spcAft>
                          <a:spcPts val="0"/>
                        </a:spcAft>
                        <a:buClrTx/>
                        <a:buSzTx/>
                        <a:buFontTx/>
                        <a:buNone/>
                        <a:tabLst/>
                      </a:pPr>
                      <a:r>
                        <a:rPr lang="en-ZA" sz="1400" b="0" i="0" u="none" strike="noStrike" kern="1200" cap="none" spc="0" baseline="0" dirty="0">
                          <a:ln>
                            <a:noFill/>
                          </a:ln>
                          <a:solidFill>
                            <a:schemeClr val="tx1"/>
                          </a:solidFill>
                          <a:effectLst/>
                          <a:uFillTx/>
                          <a:latin typeface="Arial" panose="020B0604020202020204" pitchFamily="34" charset="0"/>
                          <a:ea typeface="Times New Roman" panose="02020603050405020304" pitchFamily="18" charset="0"/>
                          <a:cs typeface="Arial" panose="020B0604020202020204" pitchFamily="34" charset="0"/>
                          <a:sym typeface="Calibri"/>
                        </a:rPr>
                        <a:t>01 March 2018</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306847">
                <a:tc>
                  <a:txBody>
                    <a:bodyPr/>
                    <a:lstStyle/>
                    <a:p>
                      <a:pPr marL="0" marR="0" indent="0" algn="r" defTabSz="914400" rtl="0" eaLnBrk="1" latinLnBrk="0" hangingPunct="1">
                        <a:lnSpc>
                          <a:spcPct val="115000"/>
                        </a:lnSpc>
                        <a:spcBef>
                          <a:spcPts val="0"/>
                        </a:spcBef>
                        <a:spcAft>
                          <a:spcPts val="0"/>
                        </a:spcAft>
                        <a:buClrTx/>
                        <a:buSzTx/>
                        <a:buFontTx/>
                        <a:buNone/>
                        <a:tabLst/>
                      </a:pPr>
                      <a:r>
                        <a:rPr lang="en-GB" sz="1400" b="1" i="0" u="none" strike="noStrike" kern="1200" cap="none" spc="0" baseline="0">
                          <a:ln>
                            <a:noFill/>
                          </a:ln>
                          <a:solidFill>
                            <a:schemeClr val="tx1"/>
                          </a:solidFill>
                          <a:effectLst/>
                          <a:uFillTx/>
                          <a:latin typeface="Arial" panose="020B0604020202020204" pitchFamily="34" charset="0"/>
                          <a:ea typeface="Times New Roman" panose="02020603050405020304" pitchFamily="18" charset="0"/>
                          <a:cs typeface="Arial" panose="020B0604020202020204" pitchFamily="34" charset="0"/>
                          <a:sym typeface="Calibri"/>
                        </a:rPr>
                        <a:t>TOTAL</a:t>
                      </a:r>
                      <a:endParaRPr lang="en-ZA" sz="1400" b="1" i="0" u="none" strike="noStrike" kern="1200" cap="none" spc="0" baseline="0">
                        <a:ln>
                          <a:noFill/>
                        </a:ln>
                        <a:solidFill>
                          <a:schemeClr val="tx1"/>
                        </a:solidFill>
                        <a:effectLst/>
                        <a:uFillTx/>
                        <a:latin typeface="Arial" panose="020B0604020202020204" pitchFamily="34" charset="0"/>
                        <a:ea typeface="Times New Roman" panose="02020603050405020304" pitchFamily="18" charset="0"/>
                        <a:cs typeface="Arial" panose="020B0604020202020204" pitchFamily="34" charset="0"/>
                        <a:sym typeface="Calibri"/>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indent="0" algn="r" defTabSz="914400" rtl="0" eaLnBrk="1" latinLnBrk="0" hangingPunct="1">
                        <a:lnSpc>
                          <a:spcPct val="115000"/>
                        </a:lnSpc>
                        <a:spcBef>
                          <a:spcPts val="0"/>
                        </a:spcBef>
                        <a:spcAft>
                          <a:spcPts val="0"/>
                        </a:spcAft>
                        <a:buClrTx/>
                        <a:buSzTx/>
                        <a:buFontTx/>
                        <a:buNone/>
                        <a:tabLst/>
                      </a:pPr>
                      <a:r>
                        <a:rPr lang="en-ZA" sz="1400" b="1" i="0" u="none" strike="noStrike" kern="1200" cap="none" spc="0" baseline="0" dirty="0">
                          <a:ln>
                            <a:noFill/>
                          </a:ln>
                          <a:solidFill>
                            <a:schemeClr val="tx1"/>
                          </a:solidFill>
                          <a:effectLst/>
                          <a:uFillTx/>
                          <a:latin typeface="Arial" panose="020B0604020202020204" pitchFamily="34" charset="0"/>
                          <a:ea typeface="Times New Roman" panose="02020603050405020304" pitchFamily="18" charset="0"/>
                          <a:cs typeface="Arial" panose="020B0604020202020204" pitchFamily="34" charset="0"/>
                          <a:sym typeface="Calibri"/>
                        </a:rPr>
                        <a:t>11 </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defTabSz="914400" rtl="0" eaLnBrk="1" latinLnBrk="0" hangingPunct="1">
                        <a:lnSpc>
                          <a:spcPct val="115000"/>
                        </a:lnSpc>
                        <a:spcBef>
                          <a:spcPts val="0"/>
                        </a:spcBef>
                        <a:spcAft>
                          <a:spcPts val="0"/>
                        </a:spcAft>
                        <a:buClrTx/>
                        <a:buSzTx/>
                        <a:buFontTx/>
                        <a:buNone/>
                        <a:tabLst/>
                      </a:pPr>
                      <a:r>
                        <a:rPr lang="en-ZA" sz="1400" b="1" i="0" u="none" strike="noStrike" kern="1200" cap="none" spc="0" baseline="0" dirty="0">
                          <a:ln>
                            <a:noFill/>
                          </a:ln>
                          <a:solidFill>
                            <a:schemeClr val="tx1"/>
                          </a:solidFill>
                          <a:effectLst/>
                          <a:uFillTx/>
                          <a:latin typeface="Arial" panose="020B0604020202020204" pitchFamily="34" charset="0"/>
                          <a:ea typeface="Times New Roman" panose="02020603050405020304" pitchFamily="18" charset="0"/>
                          <a:cs typeface="Arial" panose="020B0604020202020204" pitchFamily="34" charset="0"/>
                          <a:sym typeface="Calibri"/>
                        </a:rPr>
                        <a:t>10 </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defTabSz="914400" rtl="0" eaLnBrk="1" latinLnBrk="0" hangingPunct="1">
                        <a:lnSpc>
                          <a:spcPct val="115000"/>
                        </a:lnSpc>
                        <a:spcBef>
                          <a:spcPts val="0"/>
                        </a:spcBef>
                        <a:spcAft>
                          <a:spcPts val="0"/>
                        </a:spcAft>
                        <a:buClrTx/>
                        <a:buSzTx/>
                        <a:buFontTx/>
                        <a:buNone/>
                        <a:tabLst/>
                      </a:pPr>
                      <a:r>
                        <a:rPr lang="en-ZA" sz="1400" b="1" i="0" u="none" strike="noStrike" kern="1200" cap="none" spc="0" baseline="0" dirty="0">
                          <a:ln>
                            <a:noFill/>
                          </a:ln>
                          <a:solidFill>
                            <a:schemeClr val="tx1"/>
                          </a:solidFill>
                          <a:effectLst/>
                          <a:uFillTx/>
                          <a:latin typeface="Arial" panose="020B0604020202020204" pitchFamily="34" charset="0"/>
                          <a:ea typeface="Times New Roman" panose="02020603050405020304" pitchFamily="18" charset="0"/>
                          <a:cs typeface="Arial" panose="020B0604020202020204" pitchFamily="34" charset="0"/>
                          <a:sym typeface="Calibri"/>
                        </a:rPr>
                        <a:t> </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bl>
          </a:graphicData>
        </a:graphic>
      </p:graphicFrame>
      <p:sp>
        <p:nvSpPr>
          <p:cNvPr id="8" name="Right Triangle 7"/>
          <p:cNvSpPr/>
          <p:nvPr/>
        </p:nvSpPr>
        <p:spPr>
          <a:xfrm flipH="1">
            <a:off x="8458200" y="5867400"/>
            <a:ext cx="685800" cy="99060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34476642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 name="Picture 4" descr="Picture 4"/>
          <p:cNvPicPr>
            <a:picLocks noChangeAspect="1"/>
          </p:cNvPicPr>
          <p:nvPr/>
        </p:nvPicPr>
        <p:blipFill>
          <a:blip r:embed="rId2" cstate="print">
            <a:extLst/>
          </a:blip>
          <a:srcRect t="24292" b="22405"/>
          <a:stretch>
            <a:fillRect/>
          </a:stretch>
        </p:blipFill>
        <p:spPr>
          <a:xfrm>
            <a:off x="0" y="6210300"/>
            <a:ext cx="1752600" cy="625930"/>
          </a:xfrm>
          <a:prstGeom prst="rect">
            <a:avLst/>
          </a:prstGeom>
          <a:ln w="12700">
            <a:miter lim="400000"/>
          </a:ln>
        </p:spPr>
      </p:pic>
      <p:sp>
        <p:nvSpPr>
          <p:cNvPr id="799" name="Slide Number Placeholder 1"/>
          <p:cNvSpPr>
            <a:spLocks noGrp="1"/>
          </p:cNvSpPr>
          <p:nvPr>
            <p:ph type="sldNum" sz="quarter" idx="2"/>
          </p:nvPr>
        </p:nvSpPr>
        <p:spPr>
          <a:xfrm>
            <a:off x="8159213" y="6503997"/>
            <a:ext cx="291104" cy="307777"/>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sz="1400" b="1">
                <a:latin typeface="Arial" panose="020B0604020202020204" pitchFamily="34" charset="0"/>
                <a:cs typeface="Arial" panose="020B0604020202020204" pitchFamily="34" charset="0"/>
              </a:rPr>
              <a:pPr/>
              <a:t>60</a:t>
            </a:fld>
            <a:endParaRPr sz="1400" b="1" dirty="0">
              <a:latin typeface="Arial" panose="020B0604020202020204" pitchFamily="34" charset="0"/>
              <a:cs typeface="Arial" panose="020B0604020202020204" pitchFamily="34" charset="0"/>
            </a:endParaRPr>
          </a:p>
        </p:txBody>
      </p:sp>
      <p:sp>
        <p:nvSpPr>
          <p:cNvPr id="800" name="Title 1"/>
          <p:cNvSpPr>
            <a:spLocks noGrp="1"/>
          </p:cNvSpPr>
          <p:nvPr>
            <p:ph type="title"/>
          </p:nvPr>
        </p:nvSpPr>
        <p:spPr>
          <a:xfrm>
            <a:off x="76200" y="0"/>
            <a:ext cx="8991600" cy="751114"/>
          </a:xfrm>
          <a:prstGeom prst="rect">
            <a:avLst/>
          </a:prstGeom>
          <a:solidFill>
            <a:srgbClr val="C3D69B"/>
          </a:solidFill>
          <a:effectLst>
            <a:outerShdw blurRad="50800" dist="50800" dir="5400000" rotWithShape="0">
              <a:schemeClr val="accent6"/>
            </a:outerShdw>
          </a:effectLst>
        </p:spPr>
        <p:txBody>
          <a:bodyPr/>
          <a:lstStyle>
            <a:lvl1pPr algn="r">
              <a:defRPr sz="3600" cap="small">
                <a:latin typeface="Arial"/>
                <a:ea typeface="Arial"/>
                <a:cs typeface="Arial"/>
                <a:sym typeface="Arial"/>
              </a:defRPr>
            </a:lvl1pPr>
          </a:lstStyle>
          <a:p>
            <a:r>
              <a:rPr lang="en-ZA" dirty="0"/>
              <a:t>Performance Against APP 2017/18</a:t>
            </a:r>
          </a:p>
        </p:txBody>
      </p:sp>
      <p:graphicFrame>
        <p:nvGraphicFramePr>
          <p:cNvPr id="801" name="Content Placeholder 3"/>
          <p:cNvGraphicFramePr/>
          <p:nvPr>
            <p:extLst>
              <p:ext uri="{D42A27DB-BD31-4B8C-83A1-F6EECF244321}">
                <p14:modId xmlns:p14="http://schemas.microsoft.com/office/powerpoint/2010/main" xmlns="" val="3186383345"/>
              </p:ext>
            </p:extLst>
          </p:nvPr>
        </p:nvGraphicFramePr>
        <p:xfrm>
          <a:off x="76200" y="862690"/>
          <a:ext cx="9067799" cy="5670589"/>
        </p:xfrm>
        <a:graphic>
          <a:graphicData uri="http://schemas.openxmlformats.org/drawingml/2006/table">
            <a:tbl>
              <a:tblPr firstRow="1"/>
              <a:tblGrid>
                <a:gridCol w="316613">
                  <a:extLst>
                    <a:ext uri="{9D8B030D-6E8A-4147-A177-3AD203B41FA5}">
                      <a16:colId xmlns:a16="http://schemas.microsoft.com/office/drawing/2014/main" xmlns="" val="20000"/>
                    </a:ext>
                  </a:extLst>
                </a:gridCol>
                <a:gridCol w="1242905">
                  <a:extLst>
                    <a:ext uri="{9D8B030D-6E8A-4147-A177-3AD203B41FA5}">
                      <a16:colId xmlns:a16="http://schemas.microsoft.com/office/drawing/2014/main" xmlns="" val="20001"/>
                    </a:ext>
                  </a:extLst>
                </a:gridCol>
                <a:gridCol w="1328979">
                  <a:extLst>
                    <a:ext uri="{9D8B030D-6E8A-4147-A177-3AD203B41FA5}">
                      <a16:colId xmlns:a16="http://schemas.microsoft.com/office/drawing/2014/main" xmlns="" val="20002"/>
                    </a:ext>
                  </a:extLst>
                </a:gridCol>
                <a:gridCol w="1284228">
                  <a:extLst>
                    <a:ext uri="{9D8B030D-6E8A-4147-A177-3AD203B41FA5}">
                      <a16:colId xmlns:a16="http://schemas.microsoft.com/office/drawing/2014/main" xmlns="" val="20003"/>
                    </a:ext>
                  </a:extLst>
                </a:gridCol>
                <a:gridCol w="1694675">
                  <a:extLst>
                    <a:ext uri="{9D8B030D-6E8A-4147-A177-3AD203B41FA5}">
                      <a16:colId xmlns:a16="http://schemas.microsoft.com/office/drawing/2014/main" xmlns="" val="20004"/>
                    </a:ext>
                  </a:extLst>
                </a:gridCol>
                <a:gridCol w="1524000">
                  <a:extLst>
                    <a:ext uri="{9D8B030D-6E8A-4147-A177-3AD203B41FA5}">
                      <a16:colId xmlns:a16="http://schemas.microsoft.com/office/drawing/2014/main" xmlns="" val="20005"/>
                    </a:ext>
                  </a:extLst>
                </a:gridCol>
                <a:gridCol w="1676399">
                  <a:extLst>
                    <a:ext uri="{9D8B030D-6E8A-4147-A177-3AD203B41FA5}">
                      <a16:colId xmlns:a16="http://schemas.microsoft.com/office/drawing/2014/main" xmlns="" val="20006"/>
                    </a:ext>
                  </a:extLst>
                </a:gridCol>
              </a:tblGrid>
              <a:tr h="537334">
                <a:tc gridSpan="2">
                  <a:txBody>
                    <a:bodyPr/>
                    <a:lstStyle/>
                    <a:p>
                      <a:pPr algn="ctr">
                        <a:lnSpc>
                          <a:spcPct val="150000"/>
                        </a:lnSpc>
                        <a:tabLst>
                          <a:tab pos="533400" algn="l"/>
                        </a:tabLst>
                        <a:defRPr sz="1000">
                          <a:solidFill>
                            <a:srgbClr val="000000"/>
                          </a:solidFill>
                          <a:latin typeface="Arial"/>
                          <a:ea typeface="Arial"/>
                          <a:cs typeface="Arial"/>
                          <a:sym typeface="Arial"/>
                        </a:defRPr>
                      </a:pPr>
                      <a:r>
                        <a:rPr sz="1000" b="1" dirty="0"/>
                        <a:t>PERFORMANCE</a:t>
                      </a:r>
                    </a:p>
                    <a:p>
                      <a:pPr algn="ctr">
                        <a:lnSpc>
                          <a:spcPct val="150000"/>
                        </a:lnSpc>
                        <a:tabLst>
                          <a:tab pos="533400" algn="l"/>
                        </a:tabLst>
                        <a:defRPr sz="1000">
                          <a:solidFill>
                            <a:srgbClr val="000000"/>
                          </a:solidFill>
                          <a:latin typeface="Arial"/>
                          <a:ea typeface="Arial"/>
                          <a:cs typeface="Arial"/>
                          <a:sym typeface="Arial"/>
                        </a:defRPr>
                      </a:pPr>
                      <a:r>
                        <a:rPr sz="1000" b="1" dirty="0"/>
                        <a:t>INDICATORS / ACTIVITY</a:t>
                      </a:r>
                    </a:p>
                  </a:txBody>
                  <a:tcPr marL="8620" marR="8620" marT="8620" marB="862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hMerge="1">
                  <a:txBody>
                    <a:bodyPr/>
                    <a:lstStyle/>
                    <a:p>
                      <a:endParaRPr lang="en-US"/>
                    </a:p>
                  </a:txBody>
                  <a:tcPr/>
                </a:tc>
                <a:tc>
                  <a:txBody>
                    <a:bodyPr/>
                    <a:lstStyle/>
                    <a:p>
                      <a:pPr algn="ctr">
                        <a:lnSpc>
                          <a:spcPct val="150000"/>
                        </a:lnSpc>
                        <a:tabLst>
                          <a:tab pos="533400" algn="l"/>
                        </a:tabLst>
                        <a:defRPr sz="1800" b="0">
                          <a:solidFill>
                            <a:srgbClr val="000000"/>
                          </a:solidFill>
                        </a:defRPr>
                      </a:pPr>
                      <a:r>
                        <a:rPr sz="1000" b="1">
                          <a:latin typeface="Arial"/>
                          <a:ea typeface="Arial"/>
                          <a:cs typeface="Arial"/>
                          <a:sym typeface="Arial"/>
                        </a:rPr>
                        <a:t>ANNUAL TARGETS</a:t>
                      </a:r>
                    </a:p>
                  </a:txBody>
                  <a:tcPr marL="8620" marR="8620" marT="8620" marB="8620"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50000"/>
                        </a:lnSpc>
                        <a:tabLst>
                          <a:tab pos="533400" algn="l"/>
                        </a:tabLst>
                        <a:defRPr sz="1000">
                          <a:solidFill>
                            <a:srgbClr val="000000"/>
                          </a:solidFill>
                          <a:latin typeface="Arial"/>
                          <a:ea typeface="Arial"/>
                          <a:cs typeface="Arial"/>
                          <a:sym typeface="Arial"/>
                        </a:defRPr>
                      </a:pPr>
                      <a:r>
                        <a:rPr sz="1000" b="1" dirty="0"/>
                        <a:t>QUARTERLY</a:t>
                      </a:r>
                    </a:p>
                    <a:p>
                      <a:pPr algn="ctr">
                        <a:lnSpc>
                          <a:spcPct val="150000"/>
                        </a:lnSpc>
                        <a:tabLst>
                          <a:tab pos="533400" algn="l"/>
                        </a:tabLst>
                        <a:defRPr sz="1000">
                          <a:solidFill>
                            <a:srgbClr val="000000"/>
                          </a:solidFill>
                          <a:latin typeface="Arial"/>
                          <a:ea typeface="Arial"/>
                          <a:cs typeface="Arial"/>
                          <a:sym typeface="Arial"/>
                        </a:defRPr>
                      </a:pPr>
                      <a:r>
                        <a:rPr sz="1000" b="1" dirty="0"/>
                        <a:t>MILESTONES</a:t>
                      </a:r>
                    </a:p>
                  </a:txBody>
                  <a:tcPr marL="8620" marR="8620" marT="8620" marB="8620"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50000"/>
                        </a:lnSpc>
                        <a:tabLst>
                          <a:tab pos="533400" algn="l"/>
                        </a:tabLst>
                        <a:defRPr sz="1800" b="0">
                          <a:solidFill>
                            <a:srgbClr val="000000"/>
                          </a:solidFill>
                        </a:defRPr>
                      </a:pPr>
                      <a:r>
                        <a:rPr lang="en-GB" sz="1000" b="1" dirty="0">
                          <a:latin typeface="Arial"/>
                          <a:ea typeface="Arial"/>
                          <a:cs typeface="Arial"/>
                          <a:sym typeface="Arial"/>
                        </a:rPr>
                        <a:t>ACTUAL</a:t>
                      </a:r>
                      <a:r>
                        <a:rPr lang="en-GB" sz="1000" b="1" baseline="0" dirty="0">
                          <a:latin typeface="Arial"/>
                          <a:ea typeface="Arial"/>
                          <a:cs typeface="Arial"/>
                          <a:sym typeface="Arial"/>
                        </a:rPr>
                        <a:t> </a:t>
                      </a:r>
                      <a:r>
                        <a:rPr lang="en-GB" sz="1000" b="1" dirty="0">
                          <a:latin typeface="Arial"/>
                          <a:ea typeface="Arial"/>
                          <a:cs typeface="Arial"/>
                          <a:sym typeface="Arial"/>
                        </a:rPr>
                        <a:t>QUARTERLY ACHIEVEMENT</a:t>
                      </a:r>
                      <a:endParaRPr sz="1000" b="1" dirty="0">
                        <a:latin typeface="Arial"/>
                        <a:ea typeface="Arial"/>
                        <a:cs typeface="Arial"/>
                        <a:sym typeface="Arial"/>
                      </a:endParaRPr>
                    </a:p>
                  </a:txBody>
                  <a:tcPr marL="8620" marR="8620" marT="8620" marB="8620"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0000"/>
                        </a:lnSpc>
                        <a:spcBef>
                          <a:spcPts val="1000"/>
                        </a:spcBef>
                        <a:tabLst>
                          <a:tab pos="533400" algn="l"/>
                        </a:tabLst>
                        <a:defRPr sz="1000">
                          <a:solidFill>
                            <a:srgbClr val="000000"/>
                          </a:solidFill>
                          <a:latin typeface="Arial"/>
                          <a:ea typeface="Arial"/>
                          <a:cs typeface="Arial"/>
                          <a:sym typeface="Arial"/>
                        </a:defRPr>
                      </a:pPr>
                      <a:r>
                        <a:rPr sz="1000" b="1" dirty="0"/>
                        <a:t>YEAR-TO-DATE</a:t>
                      </a:r>
                    </a:p>
                    <a:p>
                      <a:pPr algn="ctr">
                        <a:lnSpc>
                          <a:spcPct val="150000"/>
                        </a:lnSpc>
                        <a:tabLst>
                          <a:tab pos="533400" algn="l"/>
                        </a:tabLst>
                        <a:defRPr sz="1000">
                          <a:solidFill>
                            <a:srgbClr val="000000"/>
                          </a:solidFill>
                          <a:latin typeface="Arial"/>
                          <a:ea typeface="Arial"/>
                          <a:cs typeface="Arial"/>
                          <a:sym typeface="Arial"/>
                        </a:defRPr>
                      </a:pPr>
                      <a:r>
                        <a:rPr sz="1000" b="1" dirty="0"/>
                        <a:t>ACHIEVEMENT</a:t>
                      </a:r>
                    </a:p>
                  </a:txBody>
                  <a:tcPr marL="8620" marR="8620" marT="8620" marB="8620"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3"/>
                    </a:solidFill>
                  </a:tcPr>
                </a:tc>
                <a:tc>
                  <a:txBody>
                    <a:bodyPr/>
                    <a:lstStyle/>
                    <a:p>
                      <a:pPr algn="ctr">
                        <a:lnSpc>
                          <a:spcPct val="150000"/>
                        </a:lnSpc>
                        <a:tabLst>
                          <a:tab pos="533400" algn="l"/>
                        </a:tabLst>
                        <a:defRPr sz="1000">
                          <a:solidFill>
                            <a:srgbClr val="000000"/>
                          </a:solidFill>
                          <a:latin typeface="Arial"/>
                          <a:ea typeface="Arial"/>
                          <a:cs typeface="Arial"/>
                          <a:sym typeface="Arial"/>
                        </a:defRPr>
                      </a:pPr>
                      <a:r>
                        <a:rPr sz="1000" b="1" dirty="0"/>
                        <a:t>REASONS</a:t>
                      </a:r>
                      <a:r>
                        <a:rPr lang="en-GB" sz="1000" b="1" dirty="0"/>
                        <a:t> </a:t>
                      </a:r>
                      <a:r>
                        <a:rPr sz="1000" b="1" dirty="0"/>
                        <a:t>FOR</a:t>
                      </a:r>
                    </a:p>
                    <a:p>
                      <a:pPr algn="ctr">
                        <a:lnSpc>
                          <a:spcPct val="150000"/>
                        </a:lnSpc>
                        <a:tabLst>
                          <a:tab pos="533400" algn="l"/>
                        </a:tabLst>
                        <a:defRPr sz="1000">
                          <a:solidFill>
                            <a:srgbClr val="000000"/>
                          </a:solidFill>
                          <a:latin typeface="Arial"/>
                          <a:ea typeface="Arial"/>
                          <a:cs typeface="Arial"/>
                          <a:sym typeface="Arial"/>
                        </a:defRPr>
                      </a:pPr>
                      <a:r>
                        <a:rPr sz="1000" b="1" dirty="0"/>
                        <a:t>VARIANCE</a:t>
                      </a:r>
                    </a:p>
                  </a:txBody>
                  <a:tcPr marL="8620" marR="8620" marT="8620" marB="8620"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solidFill>
                      <a:schemeClr val="accent3"/>
                    </a:solidFill>
                  </a:tcPr>
                </a:tc>
                <a:extLst>
                  <a:ext uri="{0D108BD9-81ED-4DB2-BD59-A6C34878D82A}">
                    <a16:rowId xmlns:a16="http://schemas.microsoft.com/office/drawing/2014/main" xmlns="" val="10000"/>
                  </a:ext>
                </a:extLst>
              </a:tr>
              <a:tr h="1149601">
                <a:tc>
                  <a:txBody>
                    <a:bodyPr/>
                    <a:lstStyle/>
                    <a:p>
                      <a:pPr algn="l">
                        <a:lnSpc>
                          <a:spcPct val="150000"/>
                        </a:lnSpc>
                        <a:defRPr sz="1800"/>
                      </a:pPr>
                      <a:r>
                        <a:rPr lang="en-GB" sz="1200" dirty="0">
                          <a:latin typeface="Arial"/>
                          <a:ea typeface="Arial"/>
                          <a:cs typeface="Arial"/>
                          <a:sym typeface="Arial"/>
                        </a:rPr>
                        <a:t>48</a:t>
                      </a:r>
                      <a:endParaRPr sz="1200" dirty="0">
                        <a:latin typeface="Arial"/>
                        <a:ea typeface="Arial"/>
                        <a:cs typeface="Arial"/>
                        <a:sym typeface="Arial"/>
                      </a:endParaRPr>
                    </a:p>
                  </a:txBody>
                  <a:tcPr marL="8620" marR="8620" marT="8620" marB="8620"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400"/>
                        </a:spcBef>
                        <a:spcAft>
                          <a:spcPts val="400"/>
                        </a:spcAft>
                      </a:pPr>
                      <a:r>
                        <a:rPr lang="en-ZA" sz="1200" b="1" cap="small"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Number of Annual Sector skills plans assessed </a:t>
                      </a:r>
                    </a:p>
                  </a:txBody>
                  <a:tcPr marL="68580" marR="68580" marT="0" marB="0">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400"/>
                        </a:spcBef>
                        <a:spcAft>
                          <a:spcPts val="400"/>
                        </a:spcAft>
                      </a:pPr>
                      <a:r>
                        <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15 Annual Sector skills plans assessed</a:t>
                      </a:r>
                    </a:p>
                  </a:txBody>
                  <a:tcPr marL="68580" marR="68580" marT="0" marB="0">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400"/>
                        </a:spcBef>
                        <a:spcAft>
                          <a:spcPts val="400"/>
                        </a:spcAft>
                      </a:pPr>
                      <a:r>
                        <a:rPr lang="en-ZA" sz="1200" dirty="0">
                          <a:effectLst/>
                          <a:latin typeface="Arial" panose="020B0604020202020204" pitchFamily="34" charset="0"/>
                          <a:ea typeface="Calibri" panose="020F0502020204030204" pitchFamily="34" charset="0"/>
                        </a:rPr>
                        <a:t>4 Annual Sector skills plans assessed</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ZA" sz="1200" b="1" i="0" u="none" strike="noStrike" cap="none" spc="0" baseline="0" noProof="0" dirty="0">
                          <a:ln>
                            <a:noFill/>
                          </a:ln>
                          <a:solidFill>
                            <a:srgbClr val="000000"/>
                          </a:solidFill>
                          <a:effectLst/>
                          <a:uFillTx/>
                          <a:latin typeface="Arial" panose="020B0604020202020204" pitchFamily="34" charset="0"/>
                          <a:ea typeface="Times New Roman" panose="02020603050405020304" pitchFamily="18" charset="0"/>
                          <a:cs typeface="Arial" panose="020B0604020202020204" pitchFamily="34" charset="0"/>
                          <a:sym typeface="Calibri"/>
                        </a:rPr>
                        <a:t>Partially  Achieved: </a:t>
                      </a:r>
                    </a:p>
                    <a:p>
                      <a:pPr marL="0" marR="0" lvl="0" indent="0" algn="l" defTabSz="914400" rtl="0" eaLnBrk="1" fontAlgn="auto" latinLnBrk="0" hangingPunct="1">
                        <a:lnSpc>
                          <a:spcPct val="100000"/>
                        </a:lnSpc>
                        <a:spcBef>
                          <a:spcPts val="400"/>
                        </a:spcBef>
                        <a:spcAft>
                          <a:spcPts val="400"/>
                        </a:spcAft>
                        <a:buClrTx/>
                        <a:buSzTx/>
                        <a:buFontTx/>
                        <a:buNone/>
                        <a:tabLst/>
                        <a:defRPr/>
                      </a:pPr>
                      <a:r>
                        <a:rPr lang="en-ZA" sz="1200" dirty="0">
                          <a:effectLst/>
                          <a:latin typeface="Arial" panose="020B0604020202020204" pitchFamily="34" charset="0"/>
                          <a:ea typeface="Times New Roman" panose="02020603050405020304" pitchFamily="18" charset="0"/>
                        </a:rPr>
                        <a:t>Four Sector Skills Plans assessed</a:t>
                      </a:r>
                      <a:endParaRPr lang="en-ZA" sz="1200" b="1" i="0" u="none" strike="noStrike" cap="none" spc="0" baseline="0" noProof="0" dirty="0">
                        <a:ln>
                          <a:noFill/>
                        </a:ln>
                        <a:solidFill>
                          <a:srgbClr val="000000"/>
                        </a:solidFill>
                        <a:effectLst/>
                        <a:uFillTx/>
                        <a:latin typeface="Arial" panose="020B0604020202020204" pitchFamily="34" charset="0"/>
                        <a:ea typeface="Times New Roman" panose="02020603050405020304" pitchFamily="18" charset="0"/>
                        <a:cs typeface="Arial" panose="020B0604020202020204" pitchFamily="34" charset="0"/>
                        <a:sym typeface="Calibri"/>
                      </a:endParaRPr>
                    </a:p>
                    <a:p>
                      <a:pPr marL="0" marR="0" lvl="0" indent="0" algn="l" defTabSz="914400" rtl="0" eaLnBrk="1" fontAlgn="auto" latinLnBrk="0" hangingPunct="1">
                        <a:lnSpc>
                          <a:spcPct val="100000"/>
                        </a:lnSpc>
                        <a:spcBef>
                          <a:spcPts val="400"/>
                        </a:spcBef>
                        <a:spcAft>
                          <a:spcPts val="400"/>
                        </a:spcAft>
                        <a:buClrTx/>
                        <a:buSzTx/>
                        <a:buFontTx/>
                        <a:buNone/>
                        <a:tabLst/>
                        <a:defRPr/>
                      </a:pPr>
                      <a:endParaRPr lang="en-ZA" sz="1200" b="0" i="0" u="none" strike="noStrike" cap="none" spc="0" baseline="0" dirty="0">
                        <a:ln>
                          <a:noFill/>
                        </a:ln>
                        <a:solidFill>
                          <a:srgbClr val="000000"/>
                        </a:solidFill>
                        <a:effectLst/>
                        <a:uFillTx/>
                        <a:latin typeface="Arial" panose="020B0604020202020204" pitchFamily="34" charset="0"/>
                        <a:ea typeface="Times New Roman" panose="02020603050405020304" pitchFamily="18" charset="0"/>
                        <a:cs typeface="Arial" panose="020B0604020202020204" pitchFamily="34" charset="0"/>
                        <a:sym typeface="Calibri"/>
                      </a:endParaRPr>
                    </a:p>
                  </a:txBody>
                  <a:tcPr marL="9525" marR="9525" marT="9525" marB="0">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rgbClr val="FFC000"/>
                    </a:solidFill>
                  </a:tcPr>
                </a:tc>
                <a:tc>
                  <a:txBody>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ZA" sz="1200" dirty="0">
                          <a:solidFill>
                            <a:srgbClr val="000000"/>
                          </a:solidFill>
                          <a:effectLst/>
                          <a:latin typeface="Arial" panose="020B0604020202020204" pitchFamily="34" charset="0"/>
                          <a:ea typeface="Calibri" panose="020F0502020204030204" pitchFamily="34" charset="0"/>
                        </a:rPr>
                        <a:t>15 Sector skills plans assessed and report produced </a:t>
                      </a:r>
                      <a:endParaRPr sz="1200" dirty="0">
                        <a:latin typeface="Arial" panose="020B0604020202020204" pitchFamily="34" charset="0"/>
                        <a:ea typeface="Arial"/>
                        <a:cs typeface="Arial" panose="020B0604020202020204" pitchFamily="34" charset="0"/>
                        <a:sym typeface="Arial"/>
                      </a:endParaRPr>
                    </a:p>
                  </a:txBody>
                  <a:tcPr marL="8620" marR="8620" marT="8620" marB="8620" horzOverflow="overflow">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tab pos="533400" algn="l"/>
                        </a:tabLst>
                        <a:defRPr sz="1800"/>
                      </a:pPr>
                      <a:r>
                        <a:rPr lang="en-GB" sz="1200" dirty="0">
                          <a:effectLst/>
                          <a:latin typeface="Arial" panose="020B0604020202020204" pitchFamily="34" charset="0"/>
                          <a:ea typeface="Arial Unicode MS" panose="020B0604020202020204" pitchFamily="34" charset="-128"/>
                        </a:rPr>
                        <a:t>15 Annual Sector skills plans were assessed but there are no recommendations and evidence that inputs from the Department was provided to the document owners</a:t>
                      </a:r>
                      <a:endParaRPr lang="en-GB" sz="1200" dirty="0">
                        <a:latin typeface="Arial" panose="020B0604020202020204" pitchFamily="34" charset="0"/>
                        <a:ea typeface="Arial"/>
                        <a:cs typeface="Arial" panose="020B0604020202020204" pitchFamily="34" charset="0"/>
                        <a:sym typeface="Arial"/>
                      </a:endParaRPr>
                    </a:p>
                  </a:txBody>
                  <a:tcPr marL="8620" marR="8620" marT="8620" marB="8620"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1"/>
                  </a:ext>
                </a:extLst>
              </a:tr>
              <a:tr h="1261928">
                <a:tc>
                  <a:txBody>
                    <a:bodyPr/>
                    <a:lstStyle/>
                    <a:p>
                      <a:pPr algn="l">
                        <a:lnSpc>
                          <a:spcPct val="150000"/>
                        </a:lnSpc>
                        <a:defRPr sz="1800"/>
                      </a:pPr>
                      <a:r>
                        <a:rPr lang="en-GB" sz="1200" dirty="0">
                          <a:latin typeface="Arial"/>
                          <a:ea typeface="Arial"/>
                          <a:cs typeface="Arial"/>
                          <a:sym typeface="Arial"/>
                        </a:rPr>
                        <a:t>49</a:t>
                      </a:r>
                      <a:endParaRPr sz="1200" dirty="0">
                        <a:latin typeface="Arial"/>
                        <a:ea typeface="Arial"/>
                        <a:cs typeface="Arial"/>
                        <a:sym typeface="Arial"/>
                      </a:endParaRPr>
                    </a:p>
                  </a:txBody>
                  <a:tcPr marL="8620" marR="8620" marT="8620" marB="8620"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400"/>
                        </a:spcBef>
                        <a:spcAft>
                          <a:spcPts val="400"/>
                        </a:spcAft>
                      </a:pPr>
                      <a:r>
                        <a:rPr lang="en-ZA" sz="1200" b="1" i="0" u="none" strike="noStrike" cap="small" spc="0" baseline="0" dirty="0">
                          <a:ln>
                            <a:noFill/>
                          </a:ln>
                          <a:solidFill>
                            <a:srgbClr val="000000"/>
                          </a:solidFill>
                          <a:effectLst/>
                          <a:uFillTx/>
                          <a:latin typeface="Arial" panose="020B0604020202020204" pitchFamily="34" charset="0"/>
                          <a:ea typeface="Calibri" panose="020F0502020204030204" pitchFamily="34" charset="0"/>
                          <a:cs typeface="Arial" panose="020B0604020202020204" pitchFamily="34" charset="0"/>
                          <a:sym typeface="Calibri"/>
                        </a:rPr>
                        <a:t>Number of sector skills partnership agreements signed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400"/>
                        </a:spcBef>
                        <a:spcAft>
                          <a:spcPts val="400"/>
                        </a:spcAft>
                      </a:pPr>
                      <a:r>
                        <a:rPr lang="en-ZA" sz="1200" dirty="0">
                          <a:effectLst/>
                          <a:latin typeface="Arial" panose="020B0604020202020204" pitchFamily="34" charset="0"/>
                          <a:ea typeface="Calibri" panose="020F0502020204030204" pitchFamily="34" charset="0"/>
                          <a:cs typeface="Arial" panose="020B0604020202020204" pitchFamily="34" charset="0"/>
                        </a:rPr>
                        <a:t>0 Secure commitment from 1  funder to finance the training packages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0"/>
                        </a:spcAft>
                      </a:pPr>
                      <a:r>
                        <a:rPr lang="en-ZA" sz="1200" dirty="0">
                          <a:effectLst/>
                          <a:latin typeface="Arial" panose="020B0604020202020204" pitchFamily="34" charset="0"/>
                          <a:ea typeface="Calibri" panose="020F0502020204030204" pitchFamily="34" charset="0"/>
                        </a:rPr>
                        <a:t>Commission institution(s) to develop training material for roll out in 2018/19</a:t>
                      </a:r>
                      <a:endParaRPr lang="en-ZA" dirty="0">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dirty="0">
                          <a:effectLst/>
                          <a:latin typeface="Arial" panose="020B0604020202020204" pitchFamily="34" charset="0"/>
                          <a:cs typeface="Arial" panose="020B0604020202020204" pitchFamily="34" charset="0"/>
                        </a:rPr>
                        <a:t>Target Achieved: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b="1" dirty="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dirty="0">
                          <a:effectLst/>
                          <a:latin typeface="Arial" panose="020B0604020202020204" pitchFamily="34" charset="0"/>
                          <a:ea typeface="Calibri" panose="020F0502020204030204" pitchFamily="34" charset="0"/>
                        </a:rPr>
                        <a:t>Commission institution(s) to develop training material for roll out in 2018/19</a:t>
                      </a:r>
                      <a:endParaRPr lang="en-ZA" dirty="0">
                        <a:effectLst/>
                        <a:latin typeface="Arial" panose="020B0604020202020204" pitchFamily="34" charset="0"/>
                        <a:cs typeface="Arial" panose="020B0604020202020204" pitchFamily="34" charset="0"/>
                      </a:endParaRPr>
                    </a:p>
                  </a:txBody>
                  <a:tcPr marL="8620" marR="8620" marT="8620" marB="86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l">
                        <a:lnSpc>
                          <a:spcPct val="115000"/>
                        </a:lnSpc>
                        <a:defRPr sz="1800"/>
                      </a:pPr>
                      <a:r>
                        <a:rPr lang="en-ZA" sz="1200" dirty="0">
                          <a:effectLst/>
                          <a:latin typeface="Arial" panose="020B0604020202020204" pitchFamily="34" charset="0"/>
                          <a:ea typeface="Calibri" panose="020F0502020204030204" pitchFamily="34" charset="0"/>
                        </a:rPr>
                        <a:t>Quadripartite MOU between DSBD, Services Seta, Seda and Sefa finalised (signed by all parties).</a:t>
                      </a:r>
                      <a:endParaRPr sz="1200" dirty="0">
                        <a:latin typeface="Arial" panose="020B0604020202020204" pitchFamily="34" charset="0"/>
                        <a:ea typeface="Arial"/>
                        <a:cs typeface="Arial" panose="020B0604020202020204" pitchFamily="34" charset="0"/>
                        <a:sym typeface="Arial"/>
                      </a:endParaRPr>
                    </a:p>
                  </a:txBody>
                  <a:tcPr marL="8620" marR="8620" marT="8620" marB="86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15000"/>
                        </a:lnSpc>
                        <a:tabLst>
                          <a:tab pos="533400" algn="l"/>
                        </a:tabLst>
                        <a:defRPr sz="1800"/>
                      </a:pPr>
                      <a:r>
                        <a:rPr lang="en-GB" sz="1200" dirty="0">
                          <a:latin typeface="Arial" panose="020B0604020202020204" pitchFamily="34" charset="0"/>
                          <a:ea typeface="Arial"/>
                          <a:cs typeface="Arial" panose="020B0604020202020204" pitchFamily="34" charset="0"/>
                          <a:sym typeface="Arial"/>
                        </a:rPr>
                        <a:t>N/A</a:t>
                      </a:r>
                      <a:endParaRPr sz="1200" dirty="0">
                        <a:latin typeface="Arial" panose="020B0604020202020204" pitchFamily="34" charset="0"/>
                        <a:ea typeface="Arial"/>
                        <a:cs typeface="Arial" panose="020B0604020202020204" pitchFamily="34" charset="0"/>
                        <a:sym typeface="Arial"/>
                      </a:endParaRPr>
                    </a:p>
                  </a:txBody>
                  <a:tcPr marL="8620" marR="8620" marT="8620" marB="86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2"/>
                  </a:ext>
                </a:extLst>
              </a:tr>
              <a:tr h="2171591">
                <a:tc>
                  <a:txBody>
                    <a:bodyPr/>
                    <a:lstStyle/>
                    <a:p>
                      <a:pPr algn="l">
                        <a:lnSpc>
                          <a:spcPct val="150000"/>
                        </a:lnSpc>
                        <a:defRPr sz="1800"/>
                      </a:pPr>
                      <a:r>
                        <a:rPr lang="en-GB" sz="1200" dirty="0">
                          <a:latin typeface="Arial"/>
                          <a:ea typeface="Arial"/>
                          <a:cs typeface="Arial"/>
                          <a:sym typeface="Arial"/>
                        </a:rPr>
                        <a:t>50</a:t>
                      </a:r>
                      <a:endParaRPr sz="1200" dirty="0">
                        <a:latin typeface="Arial"/>
                        <a:ea typeface="Arial"/>
                        <a:cs typeface="Arial"/>
                        <a:sym typeface="Arial"/>
                      </a:endParaRPr>
                    </a:p>
                  </a:txBody>
                  <a:tcPr marL="8620" marR="8620" marT="8620" marB="8620"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400"/>
                        </a:spcBef>
                        <a:spcAft>
                          <a:spcPts val="400"/>
                        </a:spcAft>
                      </a:pPr>
                      <a:r>
                        <a:rPr lang="en-ZA" sz="1200" b="1" i="0" u="none" strike="noStrike" cap="small" spc="0" baseline="0" dirty="0">
                          <a:ln>
                            <a:noFill/>
                          </a:ln>
                          <a:solidFill>
                            <a:srgbClr val="000000"/>
                          </a:solidFill>
                          <a:effectLst/>
                          <a:uFillTx/>
                          <a:latin typeface="Arial" panose="020B0604020202020204" pitchFamily="34" charset="0"/>
                          <a:ea typeface="Calibri" panose="020F0502020204030204" pitchFamily="34" charset="0"/>
                          <a:cs typeface="Arial" panose="020B0604020202020204" pitchFamily="34" charset="0"/>
                          <a:sym typeface="Calibri"/>
                        </a:rPr>
                        <a:t>Number of exchange programmes facilitated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10000"/>
                        </a:lnSpc>
                        <a:spcBef>
                          <a:spcPts val="400"/>
                        </a:spcBef>
                        <a:spcAft>
                          <a:spcPts val="400"/>
                        </a:spcAft>
                      </a:pPr>
                      <a:r>
                        <a:rPr lang="en-ZA" sz="1200" dirty="0">
                          <a:effectLst/>
                          <a:latin typeface="Arial" panose="020B0604020202020204" pitchFamily="34" charset="0"/>
                          <a:ea typeface="Calibri" panose="020F0502020204030204" pitchFamily="34" charset="0"/>
                          <a:cs typeface="Arial" panose="020B0604020202020204" pitchFamily="34" charset="0"/>
                        </a:rPr>
                        <a:t>Identification of participants and secure agreements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0"/>
                        </a:spcAft>
                      </a:pPr>
                      <a:r>
                        <a:rPr lang="en-ZA" sz="1200" dirty="0">
                          <a:effectLst/>
                          <a:latin typeface="Arial" panose="020B0604020202020204" pitchFamily="34" charset="0"/>
                          <a:ea typeface="Calibri" panose="020F0502020204030204" pitchFamily="34" charset="0"/>
                        </a:rPr>
                        <a:t>Secure agreements for roll out in 2018/19</a:t>
                      </a:r>
                      <a:endParaRPr lang="en-ZA" dirty="0">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1" dirty="0">
                          <a:latin typeface="Arial" panose="020B0604020202020204" pitchFamily="34" charset="0"/>
                          <a:cs typeface="Arial" panose="020B0604020202020204" pitchFamily="34" charset="0"/>
                        </a:rPr>
                        <a:t>Target Achieved: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sym typeface="Calibri"/>
                        </a:rPr>
                        <a:t>Secure agreements for roll out in 2018/19</a:t>
                      </a:r>
                      <a:endParaRPr kumimoji="0" lang="en-ZA" sz="1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Calibri"/>
                      </a:endParaRPr>
                    </a:p>
                  </a:txBody>
                  <a:tcPr marL="8620" marR="8620" marT="8620" marB="86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0" marR="0" indent="0" algn="l" defTabSz="914400" rtl="0" latinLnBrk="0">
                        <a:lnSpc>
                          <a:spcPct val="100000"/>
                        </a:lnSpc>
                        <a:spcBef>
                          <a:spcPts val="0"/>
                        </a:spcBef>
                        <a:spcAft>
                          <a:spcPts val="0"/>
                        </a:spcAft>
                        <a:buClrTx/>
                        <a:buSzTx/>
                        <a:buFontTx/>
                        <a:buNone/>
                        <a:tabLst/>
                      </a:pPr>
                      <a:r>
                        <a:rPr lang="en-ZA" sz="1200" b="0" i="0" u="none" strike="noStrike" cap="none" spc="0" baseline="0" dirty="0">
                          <a:ln>
                            <a:noFill/>
                          </a:ln>
                          <a:solidFill>
                            <a:srgbClr val="000000"/>
                          </a:solidFill>
                          <a:effectLst/>
                          <a:uFillTx/>
                          <a:latin typeface="Arial" panose="020B0604020202020204" pitchFamily="34" charset="0"/>
                          <a:ea typeface="Calibri" panose="020F0502020204030204" pitchFamily="34" charset="0"/>
                          <a:cs typeface="+mn-cs"/>
                          <a:sym typeface="Calibri"/>
                        </a:rPr>
                        <a:t>This annual deliverable was met through the CISMEF intervention. However, no additional agreement were secured for 2018/19 as per the quarter 4 target.</a:t>
                      </a:r>
                    </a:p>
                  </a:txBody>
                  <a:tcPr marL="8620" marR="8620" marT="8620" marB="86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algn="l">
                        <a:lnSpc>
                          <a:spcPct val="115000"/>
                        </a:lnSpc>
                        <a:tabLst>
                          <a:tab pos="533400" algn="l"/>
                        </a:tabLst>
                        <a:defRPr sz="1800"/>
                      </a:pPr>
                      <a:r>
                        <a:rPr lang="en-GB" sz="1200" dirty="0">
                          <a:latin typeface="Arial" panose="020B0604020202020204" pitchFamily="34" charset="0"/>
                          <a:ea typeface="Arial"/>
                          <a:cs typeface="Arial" panose="020B0604020202020204" pitchFamily="34" charset="0"/>
                          <a:sym typeface="Arial"/>
                        </a:rPr>
                        <a:t>N/A</a:t>
                      </a:r>
                      <a:endParaRPr sz="1200" dirty="0">
                        <a:latin typeface="Arial" panose="020B0604020202020204" pitchFamily="34" charset="0"/>
                        <a:ea typeface="Arial"/>
                        <a:cs typeface="Arial" panose="020B0604020202020204" pitchFamily="34" charset="0"/>
                        <a:sym typeface="Arial"/>
                      </a:endParaRPr>
                    </a:p>
                  </a:txBody>
                  <a:tcPr marL="8620" marR="8620" marT="8620" marB="86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3"/>
                  </a:ext>
                </a:extLst>
              </a:tr>
            </a:tbl>
          </a:graphicData>
        </a:graphic>
      </p:graphicFrame>
      <p:sp>
        <p:nvSpPr>
          <p:cNvPr id="6" name="Right Triangle 5"/>
          <p:cNvSpPr/>
          <p:nvPr/>
        </p:nvSpPr>
        <p:spPr>
          <a:xfrm flipH="1">
            <a:off x="8458200" y="5867400"/>
            <a:ext cx="685800" cy="99060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3586265306"/>
      </p:ext>
    </p:extLst>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 name="Picture 4" descr="Picture 4"/>
          <p:cNvPicPr>
            <a:picLocks noChangeAspect="1"/>
          </p:cNvPicPr>
          <p:nvPr/>
        </p:nvPicPr>
        <p:blipFill>
          <a:blip r:embed="rId2" cstate="print">
            <a:extLst/>
          </a:blip>
          <a:srcRect t="24292" b="22405"/>
          <a:stretch>
            <a:fillRect/>
          </a:stretch>
        </p:blipFill>
        <p:spPr>
          <a:xfrm>
            <a:off x="0" y="6210300"/>
            <a:ext cx="1752600" cy="625930"/>
          </a:xfrm>
          <a:prstGeom prst="rect">
            <a:avLst/>
          </a:prstGeom>
          <a:ln w="12700">
            <a:miter lim="400000"/>
          </a:ln>
        </p:spPr>
      </p:pic>
      <p:sp>
        <p:nvSpPr>
          <p:cNvPr id="799" name="Slide Number Placeholder 1"/>
          <p:cNvSpPr>
            <a:spLocks noGrp="1"/>
          </p:cNvSpPr>
          <p:nvPr>
            <p:ph type="sldNum" sz="quarter" idx="4294967295"/>
          </p:nvPr>
        </p:nvSpPr>
        <p:spPr>
          <a:xfrm>
            <a:off x="7848600" y="6404292"/>
            <a:ext cx="838201" cy="431938"/>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sz="1400" b="1">
                <a:latin typeface="Arial" panose="020B0604020202020204" pitchFamily="34" charset="0"/>
                <a:cs typeface="Arial" panose="020B0604020202020204" pitchFamily="34" charset="0"/>
              </a:rPr>
              <a:pPr/>
              <a:t>61</a:t>
            </a:fld>
            <a:endParaRPr sz="1400" b="1" dirty="0">
              <a:latin typeface="Arial" panose="020B0604020202020204" pitchFamily="34" charset="0"/>
              <a:cs typeface="Arial" panose="020B0604020202020204" pitchFamily="34" charset="0"/>
            </a:endParaRPr>
          </a:p>
        </p:txBody>
      </p:sp>
      <p:sp>
        <p:nvSpPr>
          <p:cNvPr id="800" name="Title 1"/>
          <p:cNvSpPr>
            <a:spLocks noGrp="1"/>
          </p:cNvSpPr>
          <p:nvPr>
            <p:ph type="title"/>
          </p:nvPr>
        </p:nvSpPr>
        <p:spPr>
          <a:xfrm>
            <a:off x="76200" y="0"/>
            <a:ext cx="8991600" cy="751114"/>
          </a:xfrm>
          <a:prstGeom prst="rect">
            <a:avLst/>
          </a:prstGeom>
          <a:solidFill>
            <a:srgbClr val="C3D69B"/>
          </a:solidFill>
          <a:effectLst>
            <a:outerShdw blurRad="50800" dist="50800" dir="5400000" rotWithShape="0">
              <a:schemeClr val="accent6"/>
            </a:outerShdw>
          </a:effectLst>
        </p:spPr>
        <p:txBody>
          <a:bodyPr>
            <a:normAutofit/>
          </a:bodyPr>
          <a:lstStyle>
            <a:lvl1pPr algn="r">
              <a:defRPr sz="3600" cap="small">
                <a:latin typeface="Arial"/>
                <a:ea typeface="Arial"/>
                <a:cs typeface="Arial"/>
                <a:sym typeface="Arial"/>
              </a:defRPr>
            </a:lvl1pPr>
          </a:lstStyle>
          <a:p>
            <a:r>
              <a:rPr lang="en-GB" dirty="0"/>
              <a:t>7. Recommendations</a:t>
            </a:r>
          </a:p>
        </p:txBody>
      </p:sp>
      <p:sp>
        <p:nvSpPr>
          <p:cNvPr id="2" name="TextBox 1"/>
          <p:cNvSpPr txBox="1"/>
          <p:nvPr/>
        </p:nvSpPr>
        <p:spPr>
          <a:xfrm>
            <a:off x="723900" y="1143000"/>
            <a:ext cx="8077200" cy="38779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endParaRPr lang="en-GB" dirty="0">
              <a:latin typeface="Arial" panose="020B0604020202020204" pitchFamily="34" charset="0"/>
              <a:cs typeface="Arial" panose="020B0604020202020204" pitchFamily="34" charset="0"/>
            </a:endParaRPr>
          </a:p>
          <a:p>
            <a:pPr algn="just"/>
            <a:r>
              <a:rPr lang="en-GB" sz="2400" dirty="0">
                <a:latin typeface="Arial" panose="020B0604020202020204" pitchFamily="34" charset="0"/>
                <a:cs typeface="Arial" panose="020B0604020202020204" pitchFamily="34" charset="0"/>
              </a:rPr>
              <a:t>It is recommended that the Portfolio Committee on Small Business Development</a:t>
            </a:r>
          </a:p>
          <a:p>
            <a:pPr marL="342900" lvl="2" indent="-342900" algn="just">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lvl="2" indent="-342900" algn="just">
              <a:buFont typeface="Arial" panose="020B0604020202020204" pitchFamily="34" charset="0"/>
              <a:buChar char="•"/>
            </a:pPr>
            <a:r>
              <a:rPr lang="en-GB" sz="2400" dirty="0">
                <a:latin typeface="Arial" panose="020B0604020202020204" pitchFamily="34" charset="0"/>
                <a:cs typeface="Arial" panose="020B0604020202020204" pitchFamily="34" charset="0"/>
              </a:rPr>
              <a:t>Approve the Q4 Performance Report of the Department of Small Business Development.</a:t>
            </a:r>
          </a:p>
          <a:p>
            <a:pPr lvl="2" indent="0"/>
            <a:endParaRPr lang="en-GB" sz="2000" dirty="0">
              <a:latin typeface="Arial" panose="020B0604020202020204" pitchFamily="34" charset="0"/>
              <a:cs typeface="Arial" panose="020B0604020202020204" pitchFamily="34" charset="0"/>
            </a:endParaRPr>
          </a:p>
          <a:p>
            <a:pPr lvl="2" indent="0"/>
            <a:endParaRPr lang="en-GB" dirty="0">
              <a:latin typeface="Arial" panose="020B0604020202020204" pitchFamily="34" charset="0"/>
              <a:cs typeface="Arial" panose="020B0604020202020204" pitchFamily="34" charset="0"/>
            </a:endParaRPr>
          </a:p>
          <a:p>
            <a:pPr marL="342900" lvl="2" indent="-342900">
              <a:buFont typeface="+mj-lt"/>
              <a:buAutoNum type="alphaLcParenR"/>
            </a:pPr>
            <a:endParaRPr lang="en-GB" dirty="0">
              <a:latin typeface="Arial" panose="020B0604020202020204" pitchFamily="34" charset="0"/>
              <a:cs typeface="Arial" panose="020B0604020202020204" pitchFamily="34" charset="0"/>
            </a:endParaRPr>
          </a:p>
          <a:p>
            <a:pPr marL="342900" lvl="2" indent="-342900">
              <a:buFont typeface="+mj-lt"/>
              <a:buAutoNum type="alphaLcParenR"/>
            </a:pPr>
            <a:endParaRPr lang="en-GB" dirty="0">
              <a:latin typeface="Arial" panose="020B0604020202020204" pitchFamily="34" charset="0"/>
              <a:cs typeface="Arial" panose="020B0604020202020204" pitchFamily="34" charset="0"/>
            </a:endParaRPr>
          </a:p>
          <a:p>
            <a:pPr marL="342900" lvl="2" indent="-342900">
              <a:buFont typeface="+mj-lt"/>
              <a:buAutoNum type="alphaLcParenR"/>
            </a:pPr>
            <a:endParaRPr lang="en-GB" dirty="0">
              <a:latin typeface="Arial" panose="020B0604020202020204" pitchFamily="34" charset="0"/>
              <a:cs typeface="Arial" panose="020B0604020202020204" pitchFamily="34" charset="0"/>
            </a:endParaRPr>
          </a:p>
          <a:p>
            <a:pPr marL="342900" lvl="2" indent="-342900">
              <a:buFont typeface="+mj-lt"/>
              <a:buAutoNum type="alphaLcParenR"/>
            </a:pPr>
            <a:endParaRPr lang="en-ZA" dirty="0">
              <a:latin typeface="Arial" panose="020B0604020202020204" pitchFamily="34" charset="0"/>
              <a:cs typeface="Arial" panose="020B0604020202020204" pitchFamily="34" charset="0"/>
            </a:endParaRPr>
          </a:p>
        </p:txBody>
      </p:sp>
      <p:sp>
        <p:nvSpPr>
          <p:cNvPr id="6" name="Right Triangle 5"/>
          <p:cNvSpPr/>
          <p:nvPr/>
        </p:nvSpPr>
        <p:spPr>
          <a:xfrm flipH="1">
            <a:off x="8458200" y="5867400"/>
            <a:ext cx="685800" cy="99060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19114889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ill Sans MT" panose="020B0502020104020203" pitchFamily="34" charset="0"/>
              </a:rPr>
              <a:t>Thank you!</a:t>
            </a:r>
          </a:p>
        </p:txBody>
      </p:sp>
      <p:sp>
        <p:nvSpPr>
          <p:cNvPr id="4" name="Slide Number Placeholder 3"/>
          <p:cNvSpPr>
            <a:spLocks noGrp="1"/>
          </p:cNvSpPr>
          <p:nvPr>
            <p:ph type="sldNum" sz="quarter" idx="12"/>
          </p:nvPr>
        </p:nvSpPr>
        <p:spPr>
          <a:xfrm>
            <a:off x="6248400" y="6324600"/>
            <a:ext cx="2057400" cy="365125"/>
          </a:xfrm>
        </p:spPr>
        <p:txBody>
          <a:bodyPr/>
          <a:lstStyle/>
          <a:p>
            <a:fld id="{8AACF080-9DDD-4989-B070-1CBD42B065C6}" type="slidenum">
              <a:rPr lang="en-ZA" sz="1400" b="1" smtClean="0"/>
              <a:pPr/>
              <a:t>62</a:t>
            </a:fld>
            <a:endParaRPr lang="en-ZA" sz="1400" b="1" dirty="0"/>
          </a:p>
        </p:txBody>
      </p:sp>
    </p:spTree>
    <p:extLst>
      <p:ext uri="{BB962C8B-B14F-4D97-AF65-F5344CB8AC3E}">
        <p14:creationId xmlns:p14="http://schemas.microsoft.com/office/powerpoint/2010/main" xmlns="" val="3383178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0" name="Picture 6" descr="Picture 6"/>
          <p:cNvPicPr>
            <a:picLocks noChangeAspect="1"/>
          </p:cNvPicPr>
          <p:nvPr/>
        </p:nvPicPr>
        <p:blipFill>
          <a:blip r:embed="rId2" cstate="print">
            <a:extLst/>
          </a:blip>
          <a:srcRect t="24292" b="22405"/>
          <a:stretch>
            <a:fillRect/>
          </a:stretch>
        </p:blipFill>
        <p:spPr>
          <a:xfrm>
            <a:off x="179511" y="6219825"/>
            <a:ext cx="1420689" cy="570325"/>
          </a:xfrm>
          <a:prstGeom prst="rect">
            <a:avLst/>
          </a:prstGeom>
          <a:ln w="12700">
            <a:miter lim="400000"/>
          </a:ln>
        </p:spPr>
      </p:pic>
      <p:sp>
        <p:nvSpPr>
          <p:cNvPr id="651" name="Slide Number Placeholder 2"/>
          <p:cNvSpPr>
            <a:spLocks noGrp="1"/>
          </p:cNvSpPr>
          <p:nvPr>
            <p:ph type="sldNum" sz="quarter" idx="4294967295"/>
          </p:nvPr>
        </p:nvSpPr>
        <p:spPr>
          <a:xfrm>
            <a:off x="8386549" y="6362700"/>
            <a:ext cx="184061" cy="2692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sz="1400" b="1">
                <a:latin typeface="Arial" panose="020B0604020202020204" pitchFamily="34" charset="0"/>
                <a:cs typeface="Arial" panose="020B0604020202020204" pitchFamily="34" charset="0"/>
              </a:rPr>
              <a:pPr/>
              <a:t>7</a:t>
            </a:fld>
            <a:endParaRPr sz="1400" b="1" dirty="0">
              <a:latin typeface="Arial" panose="020B0604020202020204" pitchFamily="34" charset="0"/>
              <a:cs typeface="Arial" panose="020B0604020202020204" pitchFamily="34" charset="0"/>
            </a:endParaRPr>
          </a:p>
        </p:txBody>
      </p:sp>
      <p:sp>
        <p:nvSpPr>
          <p:cNvPr id="652" name="Title 1"/>
          <p:cNvSpPr>
            <a:spLocks noGrp="1"/>
          </p:cNvSpPr>
          <p:nvPr>
            <p:ph type="title"/>
          </p:nvPr>
        </p:nvSpPr>
        <p:spPr>
          <a:xfrm>
            <a:off x="0" y="0"/>
            <a:ext cx="9144000" cy="619432"/>
          </a:xfrm>
          <a:prstGeom prst="rect">
            <a:avLst/>
          </a:prstGeom>
          <a:solidFill>
            <a:srgbClr val="C3D69B"/>
          </a:solidFill>
          <a:effectLst>
            <a:outerShdw blurRad="50800" dist="50800" dir="5400000" rotWithShape="0">
              <a:schemeClr val="accent6"/>
            </a:outerShdw>
          </a:effectLst>
        </p:spPr>
        <p:txBody>
          <a:bodyPr>
            <a:noAutofit/>
          </a:bodyPr>
          <a:lstStyle>
            <a:lvl1pPr algn="r">
              <a:defRPr sz="3600">
                <a:latin typeface="Arial"/>
                <a:ea typeface="Arial"/>
                <a:cs typeface="Arial"/>
                <a:sym typeface="Arial"/>
              </a:defRPr>
            </a:lvl1pPr>
          </a:lstStyle>
          <a:p>
            <a:r>
              <a:rPr lang="en-ZA" cap="small" dirty="0"/>
              <a:t>Governance &amp; Compliance</a:t>
            </a:r>
          </a:p>
        </p:txBody>
      </p:sp>
      <p:sp>
        <p:nvSpPr>
          <p:cNvPr id="3" name="Rectangle 2"/>
          <p:cNvSpPr/>
          <p:nvPr/>
        </p:nvSpPr>
        <p:spPr>
          <a:xfrm>
            <a:off x="179511" y="671691"/>
            <a:ext cx="8812090" cy="5355312"/>
          </a:xfrm>
          <a:prstGeom prst="rect">
            <a:avLst/>
          </a:prstGeom>
        </p:spPr>
        <p:txBody>
          <a:bodyPr wrap="square">
            <a:spAutoFit/>
          </a:bodyPr>
          <a:lstStyle/>
          <a:p>
            <a:pPr algn="just"/>
            <a:r>
              <a:rPr lang="en-GB" b="1" i="1" dirty="0">
                <a:latin typeface="Arial" panose="020B0604020202020204" pitchFamily="34" charset="0"/>
                <a:cs typeface="Arial" panose="020B0604020202020204" pitchFamily="34" charset="0"/>
              </a:rPr>
              <a:t>2.1. </a:t>
            </a:r>
            <a:r>
              <a:rPr lang="en-GB" dirty="0">
                <a:latin typeface="Arial" panose="020B0604020202020204" pitchFamily="34" charset="0"/>
                <a:cs typeface="Arial" panose="020B0604020202020204" pitchFamily="34" charset="0"/>
              </a:rPr>
              <a:t>The Department complied with all the relevant provisions of the Public Finance Management Act (PFMA), 1999 (No. 1 of 1999), Treasury Regulations and the National Treasury Framework for Annual Performance Reporting.</a:t>
            </a:r>
          </a:p>
          <a:p>
            <a:pPr algn="just"/>
            <a:endParaRPr lang="en-GB" dirty="0">
              <a:latin typeface="Arial" panose="020B0604020202020204" pitchFamily="34" charset="0"/>
              <a:cs typeface="Arial" panose="020B0604020202020204" pitchFamily="34" charset="0"/>
            </a:endParaRPr>
          </a:p>
          <a:p>
            <a:pPr algn="just"/>
            <a:r>
              <a:rPr lang="en-GB" b="1" i="1" dirty="0">
                <a:latin typeface="Arial" panose="020B0604020202020204" pitchFamily="34" charset="0"/>
                <a:cs typeface="Arial" panose="020B0604020202020204" pitchFamily="34" charset="0"/>
              </a:rPr>
              <a:t>2.2. </a:t>
            </a:r>
            <a:r>
              <a:rPr lang="en-GB" dirty="0">
                <a:latin typeface="Arial" panose="020B0604020202020204" pitchFamily="34" charset="0"/>
                <a:cs typeface="Arial" panose="020B0604020202020204" pitchFamily="34" charset="0"/>
              </a:rPr>
              <a:t>The Minister and Executive Committee (MinEXCO) meeting was held on 16 February 2018.</a:t>
            </a:r>
          </a:p>
          <a:p>
            <a:pPr algn="just"/>
            <a:endParaRPr lang="en-GB" dirty="0">
              <a:latin typeface="Arial" panose="020B0604020202020204" pitchFamily="34" charset="0"/>
              <a:cs typeface="Arial" panose="020B0604020202020204" pitchFamily="34" charset="0"/>
            </a:endParaRPr>
          </a:p>
          <a:p>
            <a:pPr algn="just"/>
            <a:r>
              <a:rPr lang="en-GB" b="1" i="1" dirty="0">
                <a:latin typeface="Arial" panose="020B0604020202020204" pitchFamily="34" charset="0"/>
                <a:cs typeface="Arial" panose="020B0604020202020204" pitchFamily="34" charset="0"/>
              </a:rPr>
              <a:t>2.3. </a:t>
            </a:r>
            <a:r>
              <a:rPr lang="en-GB" dirty="0">
                <a:latin typeface="Arial" panose="020B0604020202020204" pitchFamily="34" charset="0"/>
                <a:cs typeface="Arial" panose="020B0604020202020204" pitchFamily="34" charset="0"/>
              </a:rPr>
              <a:t>The Department submitted the 2017/18 Quarter 3 performance report at the Department of Planning, Monitoring and Evaluation (DPME) on 31 January 2018. </a:t>
            </a:r>
          </a:p>
          <a:p>
            <a:pPr algn="just"/>
            <a:endParaRPr lang="en-GB" dirty="0">
              <a:latin typeface="Arial" panose="020B0604020202020204" pitchFamily="34" charset="0"/>
              <a:cs typeface="Arial" panose="020B0604020202020204" pitchFamily="34" charset="0"/>
            </a:endParaRPr>
          </a:p>
          <a:p>
            <a:pPr algn="just"/>
            <a:r>
              <a:rPr lang="en-GB" b="1" i="1" dirty="0">
                <a:latin typeface="Arial" panose="020B0604020202020204" pitchFamily="34" charset="0"/>
                <a:cs typeface="Arial" panose="020B0604020202020204" pitchFamily="34" charset="0"/>
              </a:rPr>
              <a:t>2.4. </a:t>
            </a:r>
            <a:r>
              <a:rPr lang="en-GB" dirty="0">
                <a:latin typeface="Arial" panose="020B0604020202020204" pitchFamily="34" charset="0"/>
                <a:cs typeface="Arial" panose="020B0604020202020204" pitchFamily="34" charset="0"/>
              </a:rPr>
              <a:t>The Department lodged the Q3 2017/18 Preliminary Performance Report with the Executive Authority on 31 January 2018</a:t>
            </a:r>
          </a:p>
          <a:p>
            <a:pPr algn="just"/>
            <a:endParaRPr lang="en-GB" dirty="0">
              <a:latin typeface="Arial" panose="020B0604020202020204" pitchFamily="34" charset="0"/>
              <a:cs typeface="Arial" panose="020B0604020202020204" pitchFamily="34" charset="0"/>
            </a:endParaRPr>
          </a:p>
          <a:p>
            <a:pPr algn="just"/>
            <a:r>
              <a:rPr lang="en-GB" b="1" i="1" dirty="0">
                <a:latin typeface="Arial" panose="020B0604020202020204" pitchFamily="34" charset="0"/>
                <a:cs typeface="Arial" panose="020B0604020202020204" pitchFamily="34" charset="0"/>
              </a:rPr>
              <a:t>2.5. </a:t>
            </a:r>
            <a:r>
              <a:rPr lang="en-GB" dirty="0">
                <a:latin typeface="Arial" panose="020B0604020202020204" pitchFamily="34" charset="0"/>
                <a:cs typeface="Arial" panose="020B0604020202020204" pitchFamily="34" charset="0"/>
              </a:rPr>
              <a:t>The Department tabled the 2018/19 Annual Performance Plan in Parliament on 12 March 2018.</a:t>
            </a:r>
          </a:p>
          <a:p>
            <a:pPr algn="just"/>
            <a:endParaRPr lang="en-GB" dirty="0">
              <a:latin typeface="Arial" panose="020B0604020202020204" pitchFamily="34" charset="0"/>
              <a:cs typeface="Arial" panose="020B0604020202020204" pitchFamily="34" charset="0"/>
            </a:endParaRPr>
          </a:p>
          <a:p>
            <a:pPr algn="just"/>
            <a:r>
              <a:rPr lang="en-GB" b="1" i="1" dirty="0">
                <a:latin typeface="Arial" panose="020B0604020202020204" pitchFamily="34" charset="0"/>
                <a:cs typeface="Arial" panose="020B0604020202020204" pitchFamily="34" charset="0"/>
              </a:rPr>
              <a:t>2.6.</a:t>
            </a:r>
            <a:r>
              <a:rPr lang="en-GB" dirty="0">
                <a:latin typeface="Arial" panose="020B0604020202020204" pitchFamily="34" charset="0"/>
                <a:cs typeface="Arial" panose="020B0604020202020204" pitchFamily="34" charset="0"/>
              </a:rPr>
              <a:t> The Department presented the Q3 2017/18 Performance Report to the Portfolio Committee on Small Business Development on 14 March 2018.</a:t>
            </a:r>
          </a:p>
          <a:p>
            <a:pPr algn="just"/>
            <a:endParaRPr lang="en-GB" dirty="0">
              <a:latin typeface="Arial" panose="020B0604020202020204" pitchFamily="34" charset="0"/>
              <a:cs typeface="Arial" panose="020B0604020202020204" pitchFamily="34" charset="0"/>
            </a:endParaRPr>
          </a:p>
        </p:txBody>
      </p:sp>
      <p:sp>
        <p:nvSpPr>
          <p:cNvPr id="6" name="Right Triangle 5"/>
          <p:cNvSpPr/>
          <p:nvPr/>
        </p:nvSpPr>
        <p:spPr>
          <a:xfrm flipH="1">
            <a:off x="8458200" y="5867400"/>
            <a:ext cx="685800" cy="99060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2991748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6" name="Picture 6" descr="Picture 6"/>
          <p:cNvPicPr>
            <a:picLocks noChangeAspect="1"/>
          </p:cNvPicPr>
          <p:nvPr/>
        </p:nvPicPr>
        <p:blipFill>
          <a:blip r:embed="rId2" cstate="print">
            <a:extLst/>
          </a:blip>
          <a:srcRect t="24292" b="22405"/>
          <a:stretch>
            <a:fillRect/>
          </a:stretch>
        </p:blipFill>
        <p:spPr>
          <a:xfrm>
            <a:off x="179511" y="6019799"/>
            <a:ext cx="1954090" cy="646525"/>
          </a:xfrm>
          <a:prstGeom prst="rect">
            <a:avLst/>
          </a:prstGeom>
          <a:ln w="12700">
            <a:miter lim="400000"/>
          </a:ln>
        </p:spPr>
      </p:pic>
      <p:sp>
        <p:nvSpPr>
          <p:cNvPr id="647" name="Slide Number Placeholder 2"/>
          <p:cNvSpPr>
            <a:spLocks noGrp="1"/>
          </p:cNvSpPr>
          <p:nvPr>
            <p:ph type="sldNum" sz="quarter" idx="4294967295"/>
          </p:nvPr>
        </p:nvSpPr>
        <p:spPr>
          <a:xfrm>
            <a:off x="8372901" y="6362700"/>
            <a:ext cx="184061" cy="26924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sz="1400" b="1">
                <a:latin typeface="Arial" panose="020B0604020202020204" pitchFamily="34" charset="0"/>
                <a:cs typeface="Arial" panose="020B0604020202020204" pitchFamily="34" charset="0"/>
              </a:rPr>
              <a:pPr/>
              <a:t>8</a:t>
            </a:fld>
            <a:endParaRPr sz="1400" b="1" dirty="0">
              <a:latin typeface="Arial" panose="020B0604020202020204" pitchFamily="34" charset="0"/>
              <a:cs typeface="Arial" panose="020B0604020202020204" pitchFamily="34" charset="0"/>
            </a:endParaRPr>
          </a:p>
        </p:txBody>
      </p:sp>
      <p:sp>
        <p:nvSpPr>
          <p:cNvPr id="648" name="Title 1"/>
          <p:cNvSpPr/>
          <p:nvPr/>
        </p:nvSpPr>
        <p:spPr>
          <a:xfrm>
            <a:off x="152400" y="2438400"/>
            <a:ext cx="8991600" cy="1143000"/>
          </a:xfrm>
          <a:prstGeom prst="rect">
            <a:avLst/>
          </a:prstGeom>
          <a:solidFill>
            <a:srgbClr val="C3D69B"/>
          </a:solidFill>
          <a:ln w="12700">
            <a:miter lim="400000"/>
          </a:ln>
          <a:effectLst>
            <a:outerShdw blurRad="50800" dist="50800" dir="5400000" rotWithShape="0">
              <a:schemeClr val="accent6"/>
            </a:outerShdw>
          </a:effectLst>
          <a:extLst>
            <a:ext uri="{C572A759-6A51-4108-AA02-DFA0A04FC94B}">
              <ma14:wrappingTextBoxFlag xmlns:ma14="http://schemas.microsoft.com/office/mac/drawingml/2011/main" xmlns="" val="1"/>
            </a:ext>
          </a:extLst>
        </p:spPr>
        <p:txBody>
          <a:bodyPr lIns="45719" rIns="45719" anchor="ctr">
            <a:normAutofit/>
          </a:bodyPr>
          <a:lstStyle>
            <a:lvl1pPr>
              <a:defRPr sz="4400" cap="small">
                <a:latin typeface="Arial"/>
                <a:ea typeface="Arial"/>
                <a:cs typeface="Arial"/>
                <a:sym typeface="Arial"/>
              </a:defRPr>
            </a:lvl1pPr>
          </a:lstStyle>
          <a:p>
            <a:pPr algn="r"/>
            <a:r>
              <a:rPr lang="en-GB" dirty="0"/>
              <a:t>3. Performance Summary</a:t>
            </a:r>
          </a:p>
        </p:txBody>
      </p:sp>
      <p:sp>
        <p:nvSpPr>
          <p:cNvPr id="5" name="Right Triangle 4"/>
          <p:cNvSpPr/>
          <p:nvPr/>
        </p:nvSpPr>
        <p:spPr>
          <a:xfrm flipH="1">
            <a:off x="8458200" y="5867400"/>
            <a:ext cx="685800" cy="99060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3794522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1"/>
            <a:ext cx="8991600" cy="749300"/>
          </a:xfrm>
          <a:solidFill>
            <a:schemeClr val="accent3">
              <a:lumMod val="60000"/>
              <a:lumOff val="40000"/>
            </a:schemeClr>
          </a:solidFill>
          <a:effectLst>
            <a:outerShdw blurRad="50800" dist="50800" dir="5400000" algn="ctr" rotWithShape="0">
              <a:schemeClr val="accent6"/>
            </a:outerShdw>
          </a:effectLst>
        </p:spPr>
        <p:txBody>
          <a:bodyPr>
            <a:noAutofit/>
          </a:bodyPr>
          <a:lstStyle/>
          <a:p>
            <a:pPr marL="0" indent="0" algn="r"/>
            <a:r>
              <a:rPr lang="en-US" sz="3200" cap="small" dirty="0">
                <a:latin typeface="Arial"/>
                <a:ea typeface="Arial"/>
                <a:cs typeface="Arial"/>
                <a:sym typeface="Arial"/>
              </a:rPr>
              <a:t>Mandate, Strategic Goals And Objectives</a:t>
            </a:r>
          </a:p>
        </p:txBody>
      </p:sp>
      <p:sp>
        <p:nvSpPr>
          <p:cNvPr id="6" name="Slide Number Placeholder 5"/>
          <p:cNvSpPr>
            <a:spLocks noGrp="1"/>
          </p:cNvSpPr>
          <p:nvPr>
            <p:ph type="sldNum" sz="quarter" idx="12"/>
          </p:nvPr>
        </p:nvSpPr>
        <p:spPr>
          <a:xfrm>
            <a:off x="8382000" y="6356350"/>
            <a:ext cx="304800" cy="365125"/>
          </a:xfrm>
          <a:effectLst/>
        </p:spPr>
        <p:txBody>
          <a:bodyPr/>
          <a:lstStyle/>
          <a:p>
            <a:fld id="{09B92D72-FD1F-4644-BBBA-22A65A700C67}" type="slidenum">
              <a:rPr lang="en-US" sz="1400" b="1" smtClean="0">
                <a:solidFill>
                  <a:prstClr val="black"/>
                </a:solidFill>
                <a:latin typeface="Arial" pitchFamily="34" charset="0"/>
                <a:cs typeface="Arial" pitchFamily="34" charset="0"/>
              </a:rPr>
              <a:pPr/>
              <a:t>9</a:t>
            </a:fld>
            <a:endParaRPr lang="en-US" sz="1400" b="1" dirty="0">
              <a:solidFill>
                <a:prstClr val="black"/>
              </a:solidFill>
              <a:latin typeface="Arial" pitchFamily="34" charset="0"/>
              <a:cs typeface="Arial" pitchFamily="34" charset="0"/>
            </a:endParaRPr>
          </a:p>
        </p:txBody>
      </p:sp>
      <p:graphicFrame>
        <p:nvGraphicFramePr>
          <p:cNvPr id="5" name="Table 4"/>
          <p:cNvGraphicFramePr>
            <a:graphicFrameLocks noGrp="1"/>
          </p:cNvGraphicFramePr>
          <p:nvPr>
            <p:extLst/>
          </p:nvPr>
        </p:nvGraphicFramePr>
        <p:xfrm>
          <a:off x="182351" y="1727199"/>
          <a:ext cx="8841905" cy="4418962"/>
        </p:xfrm>
        <a:graphic>
          <a:graphicData uri="http://schemas.openxmlformats.org/drawingml/2006/table">
            <a:tbl>
              <a:tblPr firstRow="1" bandRow="1"/>
              <a:tblGrid>
                <a:gridCol w="1426113">
                  <a:extLst>
                    <a:ext uri="{9D8B030D-6E8A-4147-A177-3AD203B41FA5}">
                      <a16:colId xmlns:a16="http://schemas.microsoft.com/office/drawing/2014/main" xmlns="" val="20000"/>
                    </a:ext>
                  </a:extLst>
                </a:gridCol>
                <a:gridCol w="1568725">
                  <a:extLst>
                    <a:ext uri="{9D8B030D-6E8A-4147-A177-3AD203B41FA5}">
                      <a16:colId xmlns:a16="http://schemas.microsoft.com/office/drawing/2014/main" xmlns="" val="20001"/>
                    </a:ext>
                  </a:extLst>
                </a:gridCol>
                <a:gridCol w="5847067">
                  <a:extLst>
                    <a:ext uri="{9D8B030D-6E8A-4147-A177-3AD203B41FA5}">
                      <a16:colId xmlns:a16="http://schemas.microsoft.com/office/drawing/2014/main" xmlns="" val="20002"/>
                    </a:ext>
                  </a:extLst>
                </a:gridCol>
              </a:tblGrid>
              <a:tr h="375407">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just">
                        <a:lnSpc>
                          <a:spcPct val="100000"/>
                        </a:lnSpc>
                        <a:spcAft>
                          <a:spcPts val="0"/>
                        </a:spcAft>
                      </a:pPr>
                      <a:r>
                        <a:rPr lang="en-US" sz="1100" b="1" cap="small" dirty="0">
                          <a:solidFill>
                            <a:schemeClr val="tx1"/>
                          </a:solidFill>
                          <a:effectLst/>
                          <a:latin typeface="Arial" pitchFamily="34" charset="0"/>
                          <a:ea typeface="Times New Roman"/>
                          <a:cs typeface="Arial" pitchFamily="34" charset="0"/>
                        </a:rPr>
                        <a:t>Programme</a:t>
                      </a:r>
                      <a:endParaRPr lang="en-ZA" sz="1100" b="1" dirty="0">
                        <a:solidFill>
                          <a:schemeClr val="tx1"/>
                        </a:solidFill>
                        <a:effectLst/>
                        <a:latin typeface="Arial" pitchFamily="34" charset="0"/>
                        <a:ea typeface="Times New Roman"/>
                        <a:cs typeface="Arial" pitchFamily="34" charset="0"/>
                      </a:endParaRPr>
                    </a:p>
                  </a:txBody>
                  <a:tcPr marL="68580" marR="68580" marT="0" marB="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accent3">
                        <a:lumMod val="60000"/>
                        <a:lumOff val="40000"/>
                      </a:scheme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just">
                        <a:lnSpc>
                          <a:spcPct val="100000"/>
                        </a:lnSpc>
                        <a:spcAft>
                          <a:spcPts val="0"/>
                        </a:spcAft>
                      </a:pPr>
                      <a:r>
                        <a:rPr lang="en-US" sz="1100" b="1" cap="small" dirty="0">
                          <a:solidFill>
                            <a:schemeClr val="tx1"/>
                          </a:solidFill>
                          <a:effectLst/>
                          <a:latin typeface="Arial" pitchFamily="34" charset="0"/>
                          <a:ea typeface="Times New Roman"/>
                          <a:cs typeface="Arial" pitchFamily="34" charset="0"/>
                        </a:rPr>
                        <a:t>Strategic Goals</a:t>
                      </a:r>
                      <a:endParaRPr lang="en-ZA" sz="1100" b="1" dirty="0">
                        <a:solidFill>
                          <a:schemeClr val="tx1"/>
                        </a:solidFill>
                        <a:effectLst/>
                        <a:latin typeface="Arial" pitchFamily="34" charset="0"/>
                        <a:ea typeface="Times New Roman"/>
                        <a:cs typeface="Arial" pitchFamily="34" charset="0"/>
                      </a:endParaRPr>
                    </a:p>
                  </a:txBody>
                  <a:tcPr marL="68580" marR="68580" marT="0" marB="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accent3">
                        <a:lumMod val="60000"/>
                        <a:lumOff val="40000"/>
                      </a:scheme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just">
                        <a:lnSpc>
                          <a:spcPct val="100000"/>
                        </a:lnSpc>
                        <a:spcAft>
                          <a:spcPts val="0"/>
                        </a:spcAft>
                      </a:pPr>
                      <a:r>
                        <a:rPr lang="en-US" sz="1100" b="1" cap="small" dirty="0">
                          <a:solidFill>
                            <a:schemeClr val="tx1"/>
                          </a:solidFill>
                          <a:effectLst/>
                          <a:latin typeface="Arial" pitchFamily="34" charset="0"/>
                          <a:ea typeface="Times New Roman"/>
                          <a:cs typeface="Arial" pitchFamily="34" charset="0"/>
                        </a:rPr>
                        <a:t>Strategic Objectives </a:t>
                      </a:r>
                      <a:endParaRPr lang="en-ZA" sz="1100" b="1" dirty="0">
                        <a:solidFill>
                          <a:schemeClr val="tx1"/>
                        </a:solidFill>
                        <a:effectLst/>
                        <a:latin typeface="Arial" pitchFamily="34" charset="0"/>
                        <a:ea typeface="Times New Roman"/>
                        <a:cs typeface="Arial" pitchFamily="34" charset="0"/>
                      </a:endParaRPr>
                    </a:p>
                  </a:txBody>
                  <a:tcPr marL="68580" marR="68580" marT="0" marB="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xmlns="" val="10000"/>
                  </a:ext>
                </a:extLst>
              </a:tr>
              <a:tr h="116222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just">
                        <a:lnSpc>
                          <a:spcPct val="100000"/>
                        </a:lnSpc>
                        <a:spcAft>
                          <a:spcPts val="0"/>
                        </a:spcAft>
                      </a:pPr>
                      <a:r>
                        <a:rPr lang="en-ZA" sz="1100" b="1" i="1" cap="small" dirty="0">
                          <a:solidFill>
                            <a:schemeClr val="tx1"/>
                          </a:solidFill>
                          <a:effectLst/>
                          <a:latin typeface="Arial" pitchFamily="34" charset="0"/>
                          <a:ea typeface="Times New Roman"/>
                          <a:cs typeface="Arial" pitchFamily="34" charset="0"/>
                        </a:rPr>
                        <a:t>Programme 1:</a:t>
                      </a:r>
                      <a:r>
                        <a:rPr lang="en-ZA" sz="1100" b="1" i="1" cap="small" baseline="0" dirty="0">
                          <a:solidFill>
                            <a:schemeClr val="tx1"/>
                          </a:solidFill>
                          <a:effectLst/>
                          <a:latin typeface="Arial" pitchFamily="34" charset="0"/>
                          <a:ea typeface="Times New Roman"/>
                          <a:cs typeface="Arial" pitchFamily="34" charset="0"/>
                        </a:rPr>
                        <a:t> Administration</a:t>
                      </a:r>
                      <a:endParaRPr lang="en-US" sz="1100" dirty="0">
                        <a:solidFill>
                          <a:schemeClr val="tx1"/>
                        </a:solidFill>
                        <a:effectLst/>
                        <a:latin typeface="Arial" pitchFamily="34" charset="0"/>
                        <a:ea typeface="Times New Roman"/>
                        <a:cs typeface="Arial" pitchFamily="34" charset="0"/>
                      </a:endParaRPr>
                    </a:p>
                  </a:txBody>
                  <a:tcPr marL="68580" marR="68580" marT="0" marB="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accent3">
                        <a:lumMod val="60000"/>
                        <a:lumOff val="4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lnSpc>
                          <a:spcPct val="100000"/>
                        </a:lnSpc>
                        <a:spcAft>
                          <a:spcPts val="0"/>
                        </a:spcAft>
                      </a:pPr>
                      <a:r>
                        <a:rPr lang="en-ZA" sz="1100" b="1" cap="small" dirty="0">
                          <a:solidFill>
                            <a:schemeClr val="tx1"/>
                          </a:solidFill>
                          <a:effectLst/>
                          <a:latin typeface="Arial" pitchFamily="34" charset="0"/>
                          <a:ea typeface="Times New Roman"/>
                          <a:cs typeface="Arial" pitchFamily="34" charset="0"/>
                        </a:rPr>
                        <a:t>An</a:t>
                      </a:r>
                      <a:r>
                        <a:rPr lang="en-ZA" sz="1100" b="1" cap="small" baseline="0" dirty="0">
                          <a:solidFill>
                            <a:schemeClr val="tx1"/>
                          </a:solidFill>
                          <a:effectLst/>
                          <a:latin typeface="Arial" pitchFamily="34" charset="0"/>
                          <a:ea typeface="Times New Roman"/>
                          <a:cs typeface="Arial" pitchFamily="34" charset="0"/>
                        </a:rPr>
                        <a:t> effective and efficient administration</a:t>
                      </a:r>
                      <a:endParaRPr lang="en-ZA" sz="1100" b="1" cap="small" dirty="0">
                        <a:solidFill>
                          <a:schemeClr val="tx1"/>
                        </a:solidFill>
                        <a:effectLst/>
                        <a:latin typeface="Arial" pitchFamily="34" charset="0"/>
                        <a:ea typeface="Times New Roman"/>
                        <a:cs typeface="Arial" pitchFamily="34" charset="0"/>
                      </a:endParaRPr>
                    </a:p>
                  </a:txBody>
                  <a:tcPr marL="68580" marR="68580" marT="0" marB="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accent3">
                        <a:lumMod val="60000"/>
                        <a:lumOff val="4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just">
                        <a:lnSpc>
                          <a:spcPct val="100000"/>
                        </a:lnSpc>
                        <a:spcAft>
                          <a:spcPts val="0"/>
                        </a:spcAft>
                      </a:pPr>
                      <a:r>
                        <a:rPr lang="en-US" sz="1100" b="1" i="1" cap="small" dirty="0">
                          <a:solidFill>
                            <a:schemeClr val="tx1"/>
                          </a:solidFill>
                          <a:effectLst/>
                          <a:latin typeface="Arial" pitchFamily="34" charset="0"/>
                          <a:ea typeface="Times New Roman"/>
                          <a:cs typeface="Arial" pitchFamily="34" charset="0"/>
                        </a:rPr>
                        <a:t>1.1</a:t>
                      </a:r>
                      <a:r>
                        <a:rPr lang="en-US" sz="1100" b="1" i="1" dirty="0">
                          <a:solidFill>
                            <a:schemeClr val="tx1"/>
                          </a:solidFill>
                          <a:effectLst/>
                          <a:latin typeface="Arial" pitchFamily="34" charset="0"/>
                          <a:ea typeface="Times New Roman"/>
                          <a:cs typeface="Arial" pitchFamily="34" charset="0"/>
                        </a:rPr>
                        <a:t>: To</a:t>
                      </a:r>
                      <a:r>
                        <a:rPr lang="en-US" sz="1100" b="1" i="1" baseline="0" dirty="0">
                          <a:solidFill>
                            <a:schemeClr val="tx1"/>
                          </a:solidFill>
                          <a:effectLst/>
                          <a:latin typeface="Arial" pitchFamily="34" charset="0"/>
                          <a:ea typeface="Times New Roman"/>
                          <a:cs typeface="Arial" pitchFamily="34" charset="0"/>
                        </a:rPr>
                        <a:t> promote compliance and good governance</a:t>
                      </a:r>
                    </a:p>
                    <a:p>
                      <a:pPr algn="just">
                        <a:lnSpc>
                          <a:spcPct val="100000"/>
                        </a:lnSpc>
                        <a:spcAft>
                          <a:spcPts val="0"/>
                        </a:spcAft>
                      </a:pPr>
                      <a:r>
                        <a:rPr lang="en-US" sz="1100" b="1" i="1" baseline="0" dirty="0">
                          <a:solidFill>
                            <a:schemeClr val="tx1"/>
                          </a:solidFill>
                          <a:effectLst/>
                          <a:latin typeface="Arial" pitchFamily="34" charset="0"/>
                          <a:ea typeface="Times New Roman"/>
                          <a:cs typeface="Arial" pitchFamily="34" charset="0"/>
                        </a:rPr>
                        <a:t>1.2: To drive sound financial management and controls</a:t>
                      </a:r>
                      <a:r>
                        <a:rPr lang="en-US" sz="1100" b="1" i="1" dirty="0">
                          <a:solidFill>
                            <a:schemeClr val="tx1"/>
                          </a:solidFill>
                          <a:effectLst/>
                          <a:latin typeface="Arial" pitchFamily="34" charset="0"/>
                          <a:ea typeface="Times New Roman"/>
                          <a:cs typeface="Arial" pitchFamily="34" charset="0"/>
                        </a:rPr>
                        <a:t> </a:t>
                      </a:r>
                    </a:p>
                    <a:p>
                      <a:pPr algn="just">
                        <a:lnSpc>
                          <a:spcPct val="100000"/>
                        </a:lnSpc>
                        <a:spcAft>
                          <a:spcPts val="0"/>
                        </a:spcAft>
                      </a:pPr>
                      <a:r>
                        <a:rPr lang="en-US" sz="1100" b="1" i="1" dirty="0">
                          <a:solidFill>
                            <a:schemeClr val="tx1"/>
                          </a:solidFill>
                          <a:effectLst/>
                          <a:latin typeface="Arial" pitchFamily="34" charset="0"/>
                          <a:ea typeface="Times New Roman"/>
                          <a:cs typeface="Arial" pitchFamily="34" charset="0"/>
                        </a:rPr>
                        <a:t>1.3: to maintain</a:t>
                      </a:r>
                      <a:r>
                        <a:rPr lang="en-US" sz="1100" b="1" i="1" baseline="0" dirty="0">
                          <a:solidFill>
                            <a:schemeClr val="tx1"/>
                          </a:solidFill>
                          <a:effectLst/>
                          <a:latin typeface="Arial" pitchFamily="34" charset="0"/>
                          <a:ea typeface="Times New Roman"/>
                          <a:cs typeface="Arial" pitchFamily="34" charset="0"/>
                        </a:rPr>
                        <a:t> a sound performance planning, reporting and monitoring system</a:t>
                      </a:r>
                    </a:p>
                    <a:p>
                      <a:pPr algn="just">
                        <a:lnSpc>
                          <a:spcPct val="100000"/>
                        </a:lnSpc>
                        <a:spcAft>
                          <a:spcPts val="0"/>
                        </a:spcAft>
                      </a:pPr>
                      <a:r>
                        <a:rPr lang="en-US" sz="1100" b="1" i="1" baseline="0" dirty="0">
                          <a:solidFill>
                            <a:schemeClr val="tx1"/>
                          </a:solidFill>
                          <a:effectLst/>
                          <a:latin typeface="Arial" pitchFamily="34" charset="0"/>
                          <a:ea typeface="Times New Roman"/>
                          <a:cs typeface="Arial" pitchFamily="34" charset="0"/>
                        </a:rPr>
                        <a:t>1.4: To build human resource capability and promote a culture of high performance</a:t>
                      </a:r>
                    </a:p>
                    <a:p>
                      <a:pPr algn="just">
                        <a:lnSpc>
                          <a:spcPct val="100000"/>
                        </a:lnSpc>
                        <a:spcAft>
                          <a:spcPts val="0"/>
                        </a:spcAft>
                      </a:pPr>
                      <a:r>
                        <a:rPr lang="en-US" sz="1100" b="1" i="1" baseline="0" dirty="0">
                          <a:solidFill>
                            <a:schemeClr val="tx1"/>
                          </a:solidFill>
                          <a:effectLst/>
                          <a:latin typeface="Arial" pitchFamily="34" charset="0"/>
                          <a:ea typeface="Times New Roman"/>
                          <a:cs typeface="Arial" pitchFamily="34" charset="0"/>
                        </a:rPr>
                        <a:t>1.5: To promote external and internal communication on the work of the department</a:t>
                      </a:r>
                    </a:p>
                    <a:p>
                      <a:pPr algn="just">
                        <a:lnSpc>
                          <a:spcPct val="100000"/>
                        </a:lnSpc>
                        <a:spcAft>
                          <a:spcPts val="0"/>
                        </a:spcAft>
                      </a:pPr>
                      <a:endParaRPr lang="en-ZA" sz="1100" b="1" i="1" dirty="0">
                        <a:solidFill>
                          <a:schemeClr val="tx1"/>
                        </a:solidFill>
                        <a:effectLst/>
                        <a:latin typeface="Arial" pitchFamily="34" charset="0"/>
                        <a:ea typeface="Times New Roman"/>
                        <a:cs typeface="Arial" pitchFamily="34" charset="0"/>
                      </a:endParaRPr>
                    </a:p>
                  </a:txBody>
                  <a:tcPr marL="68580" marR="68580" marT="0" marB="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xmlns="" val="10001"/>
                  </a:ext>
                </a:extLst>
              </a:tr>
              <a:tr h="149428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just" defTabSz="914400" rtl="0" eaLnBrk="1" latinLnBrk="0" hangingPunct="1">
                        <a:lnSpc>
                          <a:spcPct val="100000"/>
                        </a:lnSpc>
                        <a:spcAft>
                          <a:spcPts val="0"/>
                        </a:spcAft>
                      </a:pPr>
                      <a:r>
                        <a:rPr lang="en-ZA" sz="1100" b="1" i="1" kern="1200" cap="small" dirty="0">
                          <a:solidFill>
                            <a:schemeClr val="tx1"/>
                          </a:solidFill>
                          <a:effectLst/>
                          <a:latin typeface="Arial" pitchFamily="34" charset="0"/>
                          <a:ea typeface="Times New Roman"/>
                          <a:cs typeface="Arial" pitchFamily="34" charset="0"/>
                        </a:rPr>
                        <a:t>Programme 2: Policy,</a:t>
                      </a:r>
                      <a:r>
                        <a:rPr lang="en-ZA" sz="1100" b="1" i="1" kern="1200" cap="small" baseline="0" dirty="0">
                          <a:solidFill>
                            <a:schemeClr val="tx1"/>
                          </a:solidFill>
                          <a:effectLst/>
                          <a:latin typeface="Arial" pitchFamily="34" charset="0"/>
                          <a:ea typeface="Times New Roman"/>
                          <a:cs typeface="Arial" pitchFamily="34" charset="0"/>
                        </a:rPr>
                        <a:t> Research &amp; M&amp;E</a:t>
                      </a:r>
                      <a:endParaRPr lang="en-ZA" sz="1100" b="1" i="1" kern="1200" cap="small" dirty="0">
                        <a:solidFill>
                          <a:schemeClr val="tx1"/>
                        </a:solidFill>
                        <a:effectLst/>
                        <a:latin typeface="Arial" pitchFamily="34" charset="0"/>
                        <a:ea typeface="Times New Roman"/>
                        <a:cs typeface="Arial" pitchFamily="34"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defTabSz="914400" rtl="0" eaLnBrk="1" latinLnBrk="0" hangingPunct="1">
                        <a:lnSpc>
                          <a:spcPct val="100000"/>
                        </a:lnSpc>
                        <a:spcAft>
                          <a:spcPts val="0"/>
                        </a:spcAft>
                      </a:pPr>
                      <a:r>
                        <a:rPr lang="en-ZA" sz="1100" b="1" i="0" kern="1200" cap="small" dirty="0">
                          <a:solidFill>
                            <a:schemeClr val="tx1"/>
                          </a:solidFill>
                          <a:effectLst/>
                          <a:latin typeface="Arial" pitchFamily="34" charset="0"/>
                          <a:ea typeface="Times New Roman"/>
                          <a:cs typeface="Arial" pitchFamily="34" charset="0"/>
                        </a:rPr>
                        <a:t>An enabling environment for competitive small businesses</a:t>
                      </a:r>
                      <a:r>
                        <a:rPr lang="en-ZA" sz="1100" b="1" i="0" kern="1200" cap="small" baseline="0" dirty="0">
                          <a:solidFill>
                            <a:schemeClr val="tx1"/>
                          </a:solidFill>
                          <a:effectLst/>
                          <a:latin typeface="Arial" pitchFamily="34" charset="0"/>
                          <a:ea typeface="Times New Roman"/>
                          <a:cs typeface="Arial" pitchFamily="34" charset="0"/>
                        </a:rPr>
                        <a:t> and co-operatives</a:t>
                      </a:r>
                      <a:endParaRPr lang="en-ZA" sz="1100" b="1" i="0" kern="1200" cap="small" dirty="0">
                        <a:solidFill>
                          <a:schemeClr val="tx1"/>
                        </a:solidFill>
                        <a:effectLst/>
                        <a:latin typeface="Arial" pitchFamily="34" charset="0"/>
                        <a:ea typeface="Times New Roman"/>
                        <a:cs typeface="Arial" pitchFamily="34"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just">
                        <a:lnSpc>
                          <a:spcPct val="100000"/>
                        </a:lnSpc>
                        <a:spcAft>
                          <a:spcPts val="0"/>
                        </a:spcAft>
                      </a:pPr>
                      <a:r>
                        <a:rPr lang="en-US" sz="1100" b="1" i="1" kern="1200" cap="none" dirty="0">
                          <a:solidFill>
                            <a:schemeClr val="tx1"/>
                          </a:solidFill>
                          <a:effectLst/>
                          <a:latin typeface="Arial" pitchFamily="34" charset="0"/>
                          <a:ea typeface="Times New Roman"/>
                          <a:cs typeface="Arial" pitchFamily="34" charset="0"/>
                        </a:rPr>
                        <a:t>2.1:</a:t>
                      </a:r>
                      <a:r>
                        <a:rPr lang="en-US" sz="1100" b="1" i="1" kern="1200" cap="none" baseline="0" dirty="0">
                          <a:solidFill>
                            <a:schemeClr val="tx1"/>
                          </a:solidFill>
                          <a:effectLst/>
                          <a:latin typeface="Arial" pitchFamily="34" charset="0"/>
                          <a:ea typeface="Times New Roman"/>
                          <a:cs typeface="Arial" pitchFamily="34" charset="0"/>
                        </a:rPr>
                        <a:t> To create a conducive legislative and policy environment for SMMEs and Co-operatives</a:t>
                      </a:r>
                    </a:p>
                    <a:p>
                      <a:pPr algn="just">
                        <a:lnSpc>
                          <a:spcPct val="100000"/>
                        </a:lnSpc>
                        <a:spcAft>
                          <a:spcPts val="0"/>
                        </a:spcAft>
                      </a:pPr>
                      <a:r>
                        <a:rPr lang="en-US" sz="1100" b="1" i="1" kern="1200" cap="none" baseline="0" dirty="0">
                          <a:solidFill>
                            <a:schemeClr val="tx1"/>
                          </a:solidFill>
                          <a:effectLst/>
                          <a:latin typeface="Arial" pitchFamily="34" charset="0"/>
                          <a:ea typeface="Times New Roman"/>
                          <a:cs typeface="Arial" pitchFamily="34" charset="0"/>
                        </a:rPr>
                        <a:t>2.2: To drive integrated planning and monitoring for SMMEs and Co-operatives development in townships and rural areas</a:t>
                      </a:r>
                    </a:p>
                    <a:p>
                      <a:pPr algn="just">
                        <a:lnSpc>
                          <a:spcPct val="100000"/>
                        </a:lnSpc>
                        <a:spcAft>
                          <a:spcPts val="0"/>
                        </a:spcAft>
                      </a:pPr>
                      <a:r>
                        <a:rPr lang="en-US" sz="1100" b="1" i="1" kern="1200" cap="none" baseline="0" dirty="0">
                          <a:solidFill>
                            <a:schemeClr val="tx1"/>
                          </a:solidFill>
                          <a:effectLst/>
                          <a:latin typeface="Arial" pitchFamily="34" charset="0"/>
                          <a:ea typeface="Times New Roman"/>
                          <a:cs typeface="Arial" pitchFamily="34" charset="0"/>
                        </a:rPr>
                        <a:t>2.3: To drive a comprehensive research agenda on key areas of support to SMMEs and Co-operatives</a:t>
                      </a:r>
                    </a:p>
                    <a:p>
                      <a:pPr algn="just">
                        <a:lnSpc>
                          <a:spcPct val="100000"/>
                        </a:lnSpc>
                        <a:spcAft>
                          <a:spcPts val="0"/>
                        </a:spcAft>
                      </a:pPr>
                      <a:r>
                        <a:rPr lang="en-US" sz="1100" b="1" i="1" kern="1200" cap="none" baseline="0" dirty="0">
                          <a:solidFill>
                            <a:schemeClr val="tx1"/>
                          </a:solidFill>
                          <a:effectLst/>
                          <a:latin typeface="Arial" pitchFamily="34" charset="0"/>
                          <a:ea typeface="Times New Roman"/>
                          <a:cs typeface="Arial" pitchFamily="34" charset="0"/>
                        </a:rPr>
                        <a:t>2.4: to develop and implement a relevant international strategy</a:t>
                      </a:r>
                      <a:r>
                        <a:rPr lang="en-US" sz="1100" b="1" i="1" kern="1200" cap="none" dirty="0">
                          <a:solidFill>
                            <a:schemeClr val="tx1"/>
                          </a:solidFill>
                          <a:effectLst/>
                          <a:latin typeface="Arial" pitchFamily="34" charset="0"/>
                          <a:ea typeface="Times New Roman"/>
                          <a:cs typeface="Arial" pitchFamily="34" charset="0"/>
                        </a:rPr>
                        <a:t> </a:t>
                      </a:r>
                    </a:p>
                    <a:p>
                      <a:pPr algn="just">
                        <a:lnSpc>
                          <a:spcPct val="100000"/>
                        </a:lnSpc>
                        <a:spcAft>
                          <a:spcPts val="0"/>
                        </a:spcAft>
                      </a:pPr>
                      <a:endParaRPr lang="en-ZA" sz="1100" b="1" i="1" kern="1200" dirty="0">
                        <a:solidFill>
                          <a:schemeClr val="tx1"/>
                        </a:solidFill>
                        <a:effectLst/>
                        <a:latin typeface="Arial" pitchFamily="34" charset="0"/>
                        <a:ea typeface="Times New Roman"/>
                        <a:cs typeface="Arial" pitchFamily="34"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xmlns="" val="10002"/>
                  </a:ext>
                </a:extLst>
              </a:tr>
              <a:tr h="1387043">
                <a:tc>
                  <a:txBody>
                    <a:bodyPr/>
                    <a:lstStyle/>
                    <a:p>
                      <a:pPr marL="0" algn="just" defTabSz="914400" rtl="0" eaLnBrk="1" latinLnBrk="0" hangingPunct="1">
                        <a:lnSpc>
                          <a:spcPct val="100000"/>
                        </a:lnSpc>
                        <a:spcAft>
                          <a:spcPts val="0"/>
                        </a:spcAft>
                      </a:pPr>
                      <a:r>
                        <a:rPr lang="en-ZA" sz="1100" b="1" i="1" kern="1200" cap="small" dirty="0">
                          <a:solidFill>
                            <a:schemeClr val="tx1"/>
                          </a:solidFill>
                          <a:effectLst/>
                          <a:latin typeface="Arial" pitchFamily="34" charset="0"/>
                          <a:ea typeface="Times New Roman"/>
                          <a:cs typeface="Arial" pitchFamily="34" charset="0"/>
                        </a:rPr>
                        <a:t>Programme 3: </a:t>
                      </a:r>
                    </a:p>
                    <a:p>
                      <a:pPr marL="0" algn="just" defTabSz="914400" rtl="0" eaLnBrk="1" latinLnBrk="0" hangingPunct="1">
                        <a:lnSpc>
                          <a:spcPct val="100000"/>
                        </a:lnSpc>
                        <a:spcAft>
                          <a:spcPts val="0"/>
                        </a:spcAft>
                      </a:pPr>
                      <a:r>
                        <a:rPr lang="en-ZA" sz="1100" b="1" i="1" kern="1200" cap="small" dirty="0">
                          <a:solidFill>
                            <a:schemeClr val="tx1"/>
                          </a:solidFill>
                          <a:effectLst/>
                          <a:latin typeface="Arial" pitchFamily="34" charset="0"/>
                          <a:ea typeface="Times New Roman"/>
                          <a:cs typeface="Arial" pitchFamily="34" charset="0"/>
                        </a:rPr>
                        <a:t>Programme Design &amp;</a:t>
                      </a:r>
                      <a:r>
                        <a:rPr lang="en-ZA" sz="1100" b="1" i="1" kern="1200" cap="small" baseline="0" dirty="0">
                          <a:solidFill>
                            <a:schemeClr val="tx1"/>
                          </a:solidFill>
                          <a:effectLst/>
                          <a:latin typeface="Arial" pitchFamily="34" charset="0"/>
                          <a:ea typeface="Times New Roman"/>
                          <a:cs typeface="Arial" pitchFamily="34" charset="0"/>
                        </a:rPr>
                        <a:t> Support</a:t>
                      </a:r>
                      <a:endParaRPr lang="en-ZA" sz="1100" b="1" i="1" kern="1200" cap="small" dirty="0">
                        <a:solidFill>
                          <a:schemeClr val="tx1"/>
                        </a:solidFill>
                        <a:effectLst/>
                        <a:latin typeface="Arial" pitchFamily="34" charset="0"/>
                        <a:ea typeface="Times New Roman"/>
                        <a:cs typeface="Arial" pitchFamily="34" charset="0"/>
                      </a:endParaRPr>
                    </a:p>
                  </a:txBody>
                  <a:tcPr marL="68580" marR="68580" marT="0" marB="0">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3">
                        <a:lumMod val="60000"/>
                        <a:lumOff val="40000"/>
                      </a:schemeClr>
                    </a:solidFill>
                  </a:tcPr>
                </a:tc>
                <a:tc>
                  <a:txBody>
                    <a:bodyPr/>
                    <a:lstStyle/>
                    <a:p>
                      <a:pPr marL="0" algn="l" defTabSz="914400" rtl="0" eaLnBrk="1" latinLnBrk="0" hangingPunct="1">
                        <a:lnSpc>
                          <a:spcPct val="100000"/>
                        </a:lnSpc>
                        <a:spcAft>
                          <a:spcPts val="0"/>
                        </a:spcAft>
                      </a:pPr>
                      <a:r>
                        <a:rPr lang="en-ZA" sz="1100" b="1" i="0" kern="1200" cap="small" dirty="0">
                          <a:solidFill>
                            <a:schemeClr val="tx1"/>
                          </a:solidFill>
                          <a:effectLst/>
                          <a:latin typeface="Arial" pitchFamily="34" charset="0"/>
                          <a:ea typeface="Times New Roman"/>
                          <a:cs typeface="Arial" pitchFamily="34" charset="0"/>
                        </a:rPr>
                        <a:t>Sustainable small businesses and Co-operatives</a:t>
                      </a:r>
                      <a:r>
                        <a:rPr lang="en-ZA" sz="1100" b="1" i="0" kern="1200" cap="small" baseline="0" dirty="0">
                          <a:solidFill>
                            <a:schemeClr val="tx1"/>
                          </a:solidFill>
                          <a:effectLst/>
                          <a:latin typeface="Arial" pitchFamily="34" charset="0"/>
                          <a:ea typeface="Times New Roman"/>
                          <a:cs typeface="Arial" pitchFamily="34" charset="0"/>
                        </a:rPr>
                        <a:t> in rural and township areas</a:t>
                      </a:r>
                      <a:endParaRPr lang="en-ZA" sz="1100" b="1" i="0" kern="1200" cap="small" dirty="0">
                        <a:solidFill>
                          <a:schemeClr val="tx1"/>
                        </a:solidFill>
                        <a:effectLst/>
                        <a:latin typeface="Arial" pitchFamily="34" charset="0"/>
                        <a:ea typeface="Times New Roman"/>
                        <a:cs typeface="Arial"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3">
                        <a:lumMod val="60000"/>
                        <a:lumOff val="40000"/>
                      </a:schemeClr>
                    </a:solidFill>
                  </a:tcPr>
                </a:tc>
                <a:tc>
                  <a:txBody>
                    <a:bodyPr/>
                    <a:lstStyle/>
                    <a:p>
                      <a:pPr algn="just">
                        <a:lnSpc>
                          <a:spcPct val="100000"/>
                        </a:lnSpc>
                        <a:spcAft>
                          <a:spcPts val="0"/>
                        </a:spcAft>
                      </a:pPr>
                      <a:r>
                        <a:rPr lang="en-ZA" sz="1100" b="1" i="1" kern="1200" dirty="0">
                          <a:solidFill>
                            <a:schemeClr val="tx1"/>
                          </a:solidFill>
                          <a:effectLst/>
                          <a:latin typeface="Arial" pitchFamily="34" charset="0"/>
                          <a:ea typeface="Times New Roman"/>
                          <a:cs typeface="Arial" pitchFamily="34" charset="0"/>
                        </a:rPr>
                        <a:t>3.1 To design and implement targeted programmes to support new and existing small and medium enterprises in township and rural areas</a:t>
                      </a:r>
                    </a:p>
                    <a:p>
                      <a:pPr algn="just">
                        <a:lnSpc>
                          <a:spcPct val="100000"/>
                        </a:lnSpc>
                        <a:spcAft>
                          <a:spcPts val="0"/>
                        </a:spcAft>
                      </a:pPr>
                      <a:r>
                        <a:rPr lang="en-ZA" sz="1100" b="1" i="1" kern="1200" dirty="0">
                          <a:solidFill>
                            <a:schemeClr val="tx1"/>
                          </a:solidFill>
                          <a:effectLst/>
                          <a:latin typeface="Arial" pitchFamily="34" charset="0"/>
                          <a:ea typeface="Times New Roman"/>
                          <a:cs typeface="Arial" pitchFamily="34" charset="0"/>
                        </a:rPr>
                        <a:t>3.2 To increase participation of SMMEs and Co-operatives in the mainstream economy</a:t>
                      </a:r>
                    </a:p>
                    <a:p>
                      <a:pPr algn="just">
                        <a:lnSpc>
                          <a:spcPct val="100000"/>
                        </a:lnSpc>
                        <a:spcAft>
                          <a:spcPts val="0"/>
                        </a:spcAft>
                      </a:pPr>
                      <a:r>
                        <a:rPr lang="en-ZA" sz="1100" b="1" i="1" kern="1200" dirty="0">
                          <a:solidFill>
                            <a:schemeClr val="tx1"/>
                          </a:solidFill>
                          <a:effectLst/>
                          <a:latin typeface="Arial" pitchFamily="34" charset="0"/>
                          <a:ea typeface="Times New Roman"/>
                          <a:cs typeface="Arial" pitchFamily="34" charset="0"/>
                        </a:rPr>
                        <a:t>3.3 To coordinate and maximise support for SMMEs and Co-operatives through public and private partnerships</a:t>
                      </a:r>
                    </a:p>
                  </a:txBody>
                  <a:tcPr marL="68580" marR="68580" marT="0" marB="0">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xmlns="" val="10003"/>
                  </a:ext>
                </a:extLst>
              </a:tr>
            </a:tbl>
          </a:graphicData>
        </a:graphic>
      </p:graphicFrame>
      <p:sp>
        <p:nvSpPr>
          <p:cNvPr id="2" name="TextBox 1"/>
          <p:cNvSpPr txBox="1"/>
          <p:nvPr/>
        </p:nvSpPr>
        <p:spPr>
          <a:xfrm>
            <a:off x="0" y="776597"/>
            <a:ext cx="9024257" cy="1077218"/>
          </a:xfrm>
          <a:prstGeom prst="rect">
            <a:avLst/>
          </a:prstGeom>
          <a:noFill/>
        </p:spPr>
        <p:txBody>
          <a:bodyPr wrap="square" rtlCol="0">
            <a:spAutoFit/>
          </a:bodyPr>
          <a:lstStyle/>
          <a:p>
            <a:pPr lvl="0" algn="just"/>
            <a:r>
              <a:rPr lang="en-US" sz="1600" dirty="0">
                <a:solidFill>
                  <a:prstClr val="black"/>
                </a:solidFill>
                <a:latin typeface="Arial" pitchFamily="34" charset="0"/>
                <a:cs typeface="Arial" pitchFamily="34" charset="0"/>
              </a:rPr>
              <a:t>The department is mandated to </a:t>
            </a:r>
            <a:r>
              <a:rPr lang="en-ZA" sz="1600" dirty="0">
                <a:latin typeface="Arial" pitchFamily="34" charset="0"/>
                <a:cs typeface="Arial" pitchFamily="34" charset="0"/>
              </a:rPr>
              <a:t>lead an integrated approach to the promotion and development of small businesses and cooperatives through a focus on the economic and legislative drivers that stimulate entrepreneurship to contribute to radical economic transformation.</a:t>
            </a:r>
          </a:p>
          <a:p>
            <a:pPr algn="just"/>
            <a:r>
              <a:rPr lang="en-US" sz="1600" dirty="0">
                <a:solidFill>
                  <a:prstClr val="black"/>
                </a:solidFill>
                <a:latin typeface="Arial" pitchFamily="34" charset="0"/>
                <a:cs typeface="Arial" pitchFamily="34" charset="0"/>
              </a:rPr>
              <a:t> </a:t>
            </a:r>
          </a:p>
        </p:txBody>
      </p:sp>
      <p:pic>
        <p:nvPicPr>
          <p:cNvPr id="8" name="Picture 7"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0" y="6287676"/>
            <a:ext cx="1420688" cy="570324"/>
          </a:xfrm>
          <a:prstGeom prst="rect">
            <a:avLst/>
          </a:prstGeom>
          <a:noFill/>
          <a:ln>
            <a:noFill/>
          </a:ln>
        </p:spPr>
      </p:pic>
      <p:sp>
        <p:nvSpPr>
          <p:cNvPr id="7" name="Right Triangle 6"/>
          <p:cNvSpPr/>
          <p:nvPr/>
        </p:nvSpPr>
        <p:spPr>
          <a:xfrm flipH="1">
            <a:off x="8458200" y="5867400"/>
            <a:ext cx="685800" cy="99060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7580995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5_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6_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ase Study Template Aug 2015 [Read-Only]" id="{C12C1F7C-A580-4D31-8FEB-3D0D75F7031A}" vid="{DCA9274B-89C0-46AD-B938-025FAB5913B9}"/>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19076</TotalTime>
  <Words>7872</Words>
  <Application>Microsoft Office PowerPoint</Application>
  <PresentationFormat>On-screen Show (4:3)</PresentationFormat>
  <Paragraphs>1340</Paragraphs>
  <Slides>62</Slides>
  <Notes>9</Notes>
  <HiddenSlides>0</HiddenSlides>
  <MMClips>0</MMClips>
  <ScaleCrop>false</ScaleCrop>
  <HeadingPairs>
    <vt:vector size="4" baseType="variant">
      <vt:variant>
        <vt:lpstr>Theme</vt:lpstr>
      </vt:variant>
      <vt:variant>
        <vt:i4>5</vt:i4>
      </vt:variant>
      <vt:variant>
        <vt:lpstr>Slide Titles</vt:lpstr>
      </vt:variant>
      <vt:variant>
        <vt:i4>62</vt:i4>
      </vt:variant>
    </vt:vector>
  </HeadingPairs>
  <TitlesOfParts>
    <vt:vector size="67" baseType="lpstr">
      <vt:lpstr>1_Office Theme</vt:lpstr>
      <vt:lpstr>3_Office Theme</vt:lpstr>
      <vt:lpstr>5_Office Theme</vt:lpstr>
      <vt:lpstr>6_Office Theme</vt:lpstr>
      <vt:lpstr>Custom Design</vt:lpstr>
      <vt:lpstr>Department of Small Business Development, SEDA &amp; SEFA</vt:lpstr>
      <vt:lpstr>Presentation Outline</vt:lpstr>
      <vt:lpstr>Slide 3</vt:lpstr>
      <vt:lpstr>1. Background &amp; Purpose</vt:lpstr>
      <vt:lpstr>Slide 5</vt:lpstr>
      <vt:lpstr>Governance &amp; Compliance</vt:lpstr>
      <vt:lpstr>Governance &amp; Compliance</vt:lpstr>
      <vt:lpstr>Slide 8</vt:lpstr>
      <vt:lpstr>Mandate, Strategic Goals And Objectives</vt:lpstr>
      <vt:lpstr>Slide 10</vt:lpstr>
      <vt:lpstr>Slide 11</vt:lpstr>
      <vt:lpstr>Slide 12</vt:lpstr>
      <vt:lpstr>Q4 Highlights</vt:lpstr>
      <vt:lpstr>Q4 Highlights</vt:lpstr>
      <vt:lpstr>Q4 Highlights…cont</vt:lpstr>
      <vt:lpstr>Slide 16</vt:lpstr>
      <vt:lpstr>Performance Against APP 2017/18</vt:lpstr>
      <vt:lpstr>Performance Against APP 2017/18</vt:lpstr>
      <vt:lpstr>Performance Against APP 2017/18</vt:lpstr>
      <vt:lpstr>Slide 20</vt:lpstr>
      <vt:lpstr>      Q4 2017/18: Expenditure</vt:lpstr>
      <vt:lpstr>      Q4 2017/18: Expenditure</vt:lpstr>
      <vt:lpstr>Q4 2017/18: Economic Classification </vt:lpstr>
      <vt:lpstr>Q4 2017/18: Overall Reasons For Variance</vt:lpstr>
      <vt:lpstr>  YTD: Overall Expenditure</vt:lpstr>
      <vt:lpstr>      YTD 2017/18: Expenditure</vt:lpstr>
      <vt:lpstr>YTD: Overall Expenditure</vt:lpstr>
      <vt:lpstr>YTD: Overall reasons for variance</vt:lpstr>
      <vt:lpstr>Slide 29</vt:lpstr>
      <vt:lpstr>Slide 30</vt:lpstr>
      <vt:lpstr>Slide 31</vt:lpstr>
      <vt:lpstr>YTD vacancy status - SMS</vt:lpstr>
      <vt:lpstr>YTD Vacancy Status – Below-SMS</vt:lpstr>
      <vt:lpstr>Vacancy Status – Below-SMS</vt:lpstr>
      <vt:lpstr>Slide 35</vt:lpstr>
      <vt:lpstr>Performance Against APP 2017/18</vt:lpstr>
      <vt:lpstr>Performance Against APP 2017/18</vt:lpstr>
      <vt:lpstr>Performance Against APP 2017/18</vt:lpstr>
      <vt:lpstr>Performance Against APP 2017/18</vt:lpstr>
      <vt:lpstr>Slide 40</vt:lpstr>
      <vt:lpstr>Performance Against APP 2017/18</vt:lpstr>
      <vt:lpstr>Performance Against APP 2017/18</vt:lpstr>
      <vt:lpstr>Performance Against APP 2017/18</vt:lpstr>
      <vt:lpstr>Performance Against APP 2017/18</vt:lpstr>
      <vt:lpstr>Performance Against APP 2017/18</vt:lpstr>
      <vt:lpstr>Performance Against APP 2017/18</vt:lpstr>
      <vt:lpstr>Performance Against APP 2017/18</vt:lpstr>
      <vt:lpstr>Performance Against APP 2017/18</vt:lpstr>
      <vt:lpstr>Performance Against APP 2017/18</vt:lpstr>
      <vt:lpstr>Performance Against APP 2017/18</vt:lpstr>
      <vt:lpstr>Slide 51</vt:lpstr>
      <vt:lpstr>Performance Against APP 2017/18</vt:lpstr>
      <vt:lpstr>Performance Against APP 2017/18</vt:lpstr>
      <vt:lpstr>Performance Against APP 2017/18</vt:lpstr>
      <vt:lpstr>Performance Against APP 2017/18</vt:lpstr>
      <vt:lpstr>Performance Against APP 2017/18</vt:lpstr>
      <vt:lpstr>Performance Against APP 2017/18</vt:lpstr>
      <vt:lpstr>Performance Against APP 2017/18</vt:lpstr>
      <vt:lpstr>Performance Against APP 2017/18</vt:lpstr>
      <vt:lpstr>Performance Against APP 2017/18</vt:lpstr>
      <vt:lpstr>7. Recommendations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THlabioa</dc:creator>
  <cp:lastModifiedBy>PUMZA</cp:lastModifiedBy>
  <cp:revision>500</cp:revision>
  <cp:lastPrinted>2018-03-13T12:49:39Z</cp:lastPrinted>
  <dcterms:created xsi:type="dcterms:W3CDTF">2016-05-26T07:44:23Z</dcterms:created>
  <dcterms:modified xsi:type="dcterms:W3CDTF">2018-06-08T07:36:20Z</dcterms:modified>
</cp:coreProperties>
</file>