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charts/chartEx2.xml" ContentType="application/vnd.ms-office.chartex+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theme/themeOverride6.xml" ContentType="application/vnd.openxmlformats-officedocument.themeOverride+xml"/>
  <Override PartName="/ppt/theme/themeOverride130.xml" ContentType="application/vnd.openxmlformats-officedocument.themeOverrid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notesSlides/notesSlide17.xml" ContentType="application/vnd.openxmlformats-officedocument.presentationml.notesSl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olors1.xml" ContentType="application/vnd.ms-office.chartcolorstyle+xml"/>
  <Override PartName="/ppt/theme/themeOverride220.xml" ContentType="application/vnd.openxmlformats-officedocument.themeOverr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chartEx1.xml" ContentType="application/vnd.ms-office.chartex+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style7.xml" ContentType="application/vnd.ms-office.chartstyl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03" r:id="rId2"/>
    <p:sldId id="363" r:id="rId3"/>
    <p:sldId id="482" r:id="rId4"/>
    <p:sldId id="483" r:id="rId5"/>
    <p:sldId id="484" r:id="rId6"/>
    <p:sldId id="485" r:id="rId7"/>
    <p:sldId id="501" r:id="rId8"/>
    <p:sldId id="487" r:id="rId9"/>
    <p:sldId id="488" r:id="rId10"/>
    <p:sldId id="490" r:id="rId11"/>
    <p:sldId id="404" r:id="rId12"/>
    <p:sldId id="405" r:id="rId13"/>
    <p:sldId id="406" r:id="rId14"/>
    <p:sldId id="407" r:id="rId15"/>
    <p:sldId id="408" r:id="rId16"/>
    <p:sldId id="409" r:id="rId17"/>
    <p:sldId id="410" r:id="rId18"/>
    <p:sldId id="411" r:id="rId19"/>
    <p:sldId id="412" r:id="rId20"/>
    <p:sldId id="413" r:id="rId21"/>
    <p:sldId id="414" r:id="rId22"/>
    <p:sldId id="498" r:id="rId23"/>
    <p:sldId id="415" r:id="rId24"/>
    <p:sldId id="416" r:id="rId25"/>
    <p:sldId id="417" r:id="rId26"/>
    <p:sldId id="420" r:id="rId27"/>
    <p:sldId id="421" r:id="rId28"/>
    <p:sldId id="426" r:id="rId29"/>
    <p:sldId id="431" r:id="rId30"/>
    <p:sldId id="432" r:id="rId31"/>
    <p:sldId id="434" r:id="rId32"/>
    <p:sldId id="435" r:id="rId33"/>
    <p:sldId id="436" r:id="rId34"/>
    <p:sldId id="439" r:id="rId35"/>
    <p:sldId id="491" r:id="rId36"/>
    <p:sldId id="442" r:id="rId37"/>
    <p:sldId id="446" r:id="rId38"/>
    <p:sldId id="445" r:id="rId39"/>
    <p:sldId id="447" r:id="rId40"/>
    <p:sldId id="448" r:id="rId41"/>
    <p:sldId id="449" r:id="rId42"/>
    <p:sldId id="451" r:id="rId43"/>
    <p:sldId id="499" r:id="rId44"/>
    <p:sldId id="453" r:id="rId45"/>
    <p:sldId id="500" r:id="rId46"/>
    <p:sldId id="463" r:id="rId47"/>
    <p:sldId id="454" r:id="rId48"/>
    <p:sldId id="464" r:id="rId49"/>
    <p:sldId id="492" r:id="rId50"/>
    <p:sldId id="496" r:id="rId51"/>
    <p:sldId id="493" r:id="rId52"/>
    <p:sldId id="494" r:id="rId53"/>
    <p:sldId id="495" r:id="rId54"/>
    <p:sldId id="497" r:id="rId55"/>
    <p:sldId id="502" r:id="rId56"/>
    <p:sldId id="503" r:id="rId57"/>
    <p:sldId id="505" r:id="rId58"/>
    <p:sldId id="506" r:id="rId59"/>
    <p:sldId id="474" r:id="rId60"/>
    <p:sldId id="477" r:id="rId61"/>
    <p:sldId id="478" r:id="rId62"/>
    <p:sldId id="39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053" autoAdjust="0"/>
  </p:normalViewPr>
  <p:slideViewPr>
    <p:cSldViewPr>
      <p:cViewPr>
        <p:scale>
          <a:sx n="75" d="100"/>
          <a:sy n="75" d="100"/>
        </p:scale>
        <p:origin x="-2670" y="-810"/>
      </p:cViewPr>
      <p:guideLst>
        <p:guide orient="horz" pos="2160"/>
        <p:guide pos="2880"/>
      </p:guideLst>
    </p:cSldViewPr>
  </p:slideViewPr>
  <p:notesTextViewPr>
    <p:cViewPr>
      <p:scale>
        <a:sx n="1" d="1"/>
        <a:sy n="1" d="1"/>
      </p:scale>
      <p:origin x="0" y="0"/>
    </p:cViewPr>
  </p:notesTextViewPr>
  <p:sorterViewPr>
    <p:cViewPr>
      <p:scale>
        <a:sx n="200" d="100"/>
        <a:sy n="200" d="100"/>
      </p:scale>
      <p:origin x="0" y="-498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M:\Work\Projects\EPD%20Projects%202016-17\DEA\DEA%20Data%20Analysis\DEA%20Pilot\DEA%20Pilot%20Data%20Results\Modules%201%20to%205\Module%202%20-%20Household%20Economic%20Activity%20Q2.15-20%2022-23%2025-28.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NSCNgandu\AppData\Roaming\Microsoft\Excel\Module%206%20-%20Borrowing%20Savings%20&amp;%20Credit%20Q6-1-5-7-8-10-11-12-13-15%20+%20SN%20(version%202).xlsb" TargetMode="External"/><Relationship Id="rId4" Type="http://schemas.openxmlformats.org/officeDocument/2006/relationships/themeOverride" Target="../theme/themeOverride130.xml"/></Relationships>
</file>

<file path=ppt/charts/_rels/chartEx2.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M:\Work\Projects\EPD%20Projects%202016-17\DEA\DEA%20Data%20Analysis\DEA%20Pilot\DEA%20Pilot%20Data%20Results%20Team%20Inputs\Module%209%20-%20Employment%20History%20&amp;%20EPWP%20Work%20Experience%20Q9_8-14-15-17-19-20-25-27-29-32-36-37-39%20v2KM.xlsx" TargetMode="External"/><Relationship Id="rId4" Type="http://schemas.openxmlformats.org/officeDocument/2006/relationships/themeOverride" Target="../theme/themeOverride220.xm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5"/>
  <c:chart>
    <c:autoTitleDeleted val="1"/>
    <c:plotArea>
      <c:layout/>
      <c:barChart>
        <c:barDir val="bar"/>
        <c:grouping val="clustered"/>
        <c:ser>
          <c:idx val="0"/>
          <c:order val="0"/>
          <c:tx>
            <c:strRef>
              <c:f>'Q2.28'!$B$27</c:f>
              <c:strCache>
                <c:ptCount val="1"/>
                <c:pt idx="0">
                  <c:v>% Whilst Working (n = 156)</c:v>
                </c:pt>
              </c:strCache>
            </c:strRef>
          </c:tx>
          <c:spPr>
            <a:pattFill prst="narVert">
              <a:fgClr>
                <a:schemeClr val="accent3">
                  <a:shade val="76000"/>
                </a:schemeClr>
              </a:fgClr>
              <a:bgClr>
                <a:schemeClr val="accent3">
                  <a:shade val="76000"/>
                  <a:lumMod val="20000"/>
                  <a:lumOff val="80000"/>
                </a:schemeClr>
              </a:bgClr>
            </a:pattFill>
            <a:ln>
              <a:noFill/>
            </a:ln>
            <a:effectLst>
              <a:innerShdw blurRad="114300">
                <a:schemeClr val="accent3">
                  <a:shade val="76000"/>
                </a:schemeClr>
              </a:innerShdw>
            </a:effectLst>
          </c:spPr>
          <c:dLbls>
            <c:spPr>
              <a:noFill/>
              <a:ln>
                <a:noFill/>
              </a:ln>
              <a:effectLst/>
            </c:spPr>
            <c:txPr>
              <a:bodyPr rot="0" spcFirstLastPara="1" vertOverflow="ellipsis" vert="horz" wrap="square" anchor="ctr" anchorCtr="1"/>
              <a:lstStyle/>
              <a:p>
                <a:pPr>
                  <a:defRPr sz="1197" b="1" i="0" u="none" strike="noStrike" kern="1200" baseline="0">
                    <a:solidFill>
                      <a:schemeClr val="bg1">
                        <a:lumMod val="50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'Q2.28'!$A$28:$A$49</c:f>
              <c:strCache>
                <c:ptCount val="22"/>
                <c:pt idx="0">
                  <c:v>I Don't Know</c:v>
                </c:pt>
                <c:pt idx="1">
                  <c:v>I Can't Remember</c:v>
                </c:pt>
                <c:pt idx="2">
                  <c:v>Refuse to Answer</c:v>
                </c:pt>
                <c:pt idx="3">
                  <c:v>R30,501 - OR MORE</c:v>
                </c:pt>
                <c:pt idx="4">
                  <c:v>R14,501 - R16,500</c:v>
                </c:pt>
                <c:pt idx="5">
                  <c:v>R12,501 - R14,500</c:v>
                </c:pt>
                <c:pt idx="6">
                  <c:v>R10,501 - R12,500</c:v>
                </c:pt>
                <c:pt idx="7">
                  <c:v>R9,501 - R10,500</c:v>
                </c:pt>
                <c:pt idx="8">
                  <c:v>R8,501 - R9,500</c:v>
                </c:pt>
                <c:pt idx="9">
                  <c:v>R7,501 - R8,500</c:v>
                </c:pt>
                <c:pt idx="10">
                  <c:v>R6,501 - R7,500</c:v>
                </c:pt>
                <c:pt idx="11">
                  <c:v>R5,501 - R6,500</c:v>
                </c:pt>
                <c:pt idx="12">
                  <c:v>R4,501 - R5,500</c:v>
                </c:pt>
                <c:pt idx="13">
                  <c:v>R3,501 - R4,500</c:v>
                </c:pt>
                <c:pt idx="14">
                  <c:v>R3,001 - R3,500</c:v>
                </c:pt>
                <c:pt idx="15">
                  <c:v>R2,501 - R3,000</c:v>
                </c:pt>
                <c:pt idx="16">
                  <c:v>R2,001 - R2,500</c:v>
                </c:pt>
                <c:pt idx="17">
                  <c:v>R1,501 - R2,000</c:v>
                </c:pt>
                <c:pt idx="18">
                  <c:v>R1,001 - R1,500</c:v>
                </c:pt>
                <c:pt idx="19">
                  <c:v>R501 - R1,000</c:v>
                </c:pt>
                <c:pt idx="20">
                  <c:v>R1 - R500</c:v>
                </c:pt>
                <c:pt idx="21">
                  <c:v>No income</c:v>
                </c:pt>
              </c:strCache>
            </c:strRef>
          </c:cat>
          <c:val>
            <c:numRef>
              <c:f>'Q2.28'!$B$28:$B$49</c:f>
              <c:numCache>
                <c:formatCode>0%</c:formatCode>
                <c:ptCount val="22"/>
                <c:pt idx="0">
                  <c:v>6.0000000000000012E-2</c:v>
                </c:pt>
                <c:pt idx="1">
                  <c:v>3.0000000000000006E-2</c:v>
                </c:pt>
                <c:pt idx="2">
                  <c:v>2.0000000000000004E-2</c:v>
                </c:pt>
                <c:pt idx="3">
                  <c:v>0</c:v>
                </c:pt>
                <c:pt idx="4">
                  <c:v>1.0000000000000002E-2</c:v>
                </c:pt>
                <c:pt idx="5">
                  <c:v>0</c:v>
                </c:pt>
                <c:pt idx="6">
                  <c:v>1.0000000000000002E-2</c:v>
                </c:pt>
                <c:pt idx="7">
                  <c:v>3.0000000000000006E-2</c:v>
                </c:pt>
                <c:pt idx="8">
                  <c:v>0</c:v>
                </c:pt>
                <c:pt idx="9">
                  <c:v>3.0000000000000006E-2</c:v>
                </c:pt>
                <c:pt idx="10">
                  <c:v>4.0000000000000008E-2</c:v>
                </c:pt>
                <c:pt idx="11">
                  <c:v>4.0000000000000008E-2</c:v>
                </c:pt>
                <c:pt idx="12">
                  <c:v>6.0000000000000012E-2</c:v>
                </c:pt>
                <c:pt idx="13">
                  <c:v>0.1</c:v>
                </c:pt>
                <c:pt idx="14">
                  <c:v>7.0000000000000021E-2</c:v>
                </c:pt>
                <c:pt idx="15">
                  <c:v>0.11000000000000001</c:v>
                </c:pt>
                <c:pt idx="16">
                  <c:v>0.17</c:v>
                </c:pt>
                <c:pt idx="17">
                  <c:v>0.13</c:v>
                </c:pt>
                <c:pt idx="18">
                  <c:v>6.0000000000000012E-2</c:v>
                </c:pt>
                <c:pt idx="19">
                  <c:v>1.0000000000000002E-2</c:v>
                </c:pt>
                <c:pt idx="20">
                  <c:v>3.0000000000000006E-2</c:v>
                </c:pt>
                <c:pt idx="21">
                  <c:v>0</c:v>
                </c:pt>
              </c:numCache>
            </c:numRef>
          </c:val>
          <c:extLst xmlns:c16r2="http://schemas.microsoft.com/office/drawing/2015/06/chart">
            <c:ext xmlns:c16="http://schemas.microsoft.com/office/drawing/2014/chart" uri="{C3380CC4-5D6E-409C-BE32-E72D297353CC}">
              <c16:uniqueId val="{00000000-7B02-4403-B0C3-6718C19CB0BF}"/>
            </c:ext>
          </c:extLst>
        </c:ser>
        <c:ser>
          <c:idx val="1"/>
          <c:order val="1"/>
          <c:tx>
            <c:strRef>
              <c:f>'Q2.28'!$C$27</c:f>
              <c:strCache>
                <c:ptCount val="1"/>
                <c:pt idx="0">
                  <c:v>% Currently (n = 158)</c:v>
                </c:pt>
              </c:strCache>
            </c:strRef>
          </c:tx>
          <c:spPr>
            <a:pattFill prst="narVert">
              <a:fgClr>
                <a:schemeClr val="accent3">
                  <a:tint val="77000"/>
                </a:schemeClr>
              </a:fgClr>
              <a:bgClr>
                <a:schemeClr val="accent3">
                  <a:tint val="77000"/>
                  <a:lumMod val="20000"/>
                  <a:lumOff val="80000"/>
                </a:schemeClr>
              </a:bgClr>
            </a:pattFill>
            <a:ln>
              <a:noFill/>
            </a:ln>
            <a:effectLst>
              <a:innerShdw blurRad="114300">
                <a:schemeClr val="accent3">
                  <a:tint val="77000"/>
                </a:schemeClr>
              </a:innerShdw>
            </a:effectLst>
          </c:spPr>
          <c:dLbls>
            <c:dLbl>
              <c:idx val="7"/>
              <c:layout>
                <c:manualLayout>
                  <c:x val="5.7355873890691687E-3"/>
                  <c:y val="-6.8715308688644984E-3"/>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5CB-4301-87C0-64E9661A6896}"/>
                </c:ext>
              </c:extLst>
            </c:dLbl>
            <c:dLbl>
              <c:idx val="18"/>
              <c:layout>
                <c:manualLayout>
                  <c:x val="1.0037277930871041E-2"/>
                  <c:y val="-1.1452551448107504E-2"/>
                </c:manualLayout>
              </c:layout>
              <c:dLblPos val="outEnd"/>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F5CB-4301-87C0-64E9661A6896}"/>
                </c:ext>
              </c:extLst>
            </c:dLbl>
            <c:spPr>
              <a:noFill/>
              <a:ln>
                <a:noFill/>
              </a:ln>
              <a:effectLst/>
            </c:spPr>
            <c:txPr>
              <a:bodyPr rot="0" spcFirstLastPara="1" vertOverflow="ellipsis" vert="horz" wrap="square" anchor="ctr" anchorCtr="1"/>
              <a:lstStyle/>
              <a:p>
                <a:pPr>
                  <a:defRPr sz="1197" b="1" i="0" u="none" strike="noStrike" kern="1200" baseline="0">
                    <a:solidFill>
                      <a:schemeClr val="bg1">
                        <a:lumMod val="50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'Q2.28'!$A$28:$A$49</c:f>
              <c:strCache>
                <c:ptCount val="22"/>
                <c:pt idx="0">
                  <c:v>I Don't Know</c:v>
                </c:pt>
                <c:pt idx="1">
                  <c:v>I Can't Remember</c:v>
                </c:pt>
                <c:pt idx="2">
                  <c:v>Refuse to Answer</c:v>
                </c:pt>
                <c:pt idx="3">
                  <c:v>R30,501 - OR MORE</c:v>
                </c:pt>
                <c:pt idx="4">
                  <c:v>R14,501 - R16,500</c:v>
                </c:pt>
                <c:pt idx="5">
                  <c:v>R12,501 - R14,500</c:v>
                </c:pt>
                <c:pt idx="6">
                  <c:v>R10,501 - R12,500</c:v>
                </c:pt>
                <c:pt idx="7">
                  <c:v>R9,501 - R10,500</c:v>
                </c:pt>
                <c:pt idx="8">
                  <c:v>R8,501 - R9,500</c:v>
                </c:pt>
                <c:pt idx="9">
                  <c:v>R7,501 - R8,500</c:v>
                </c:pt>
                <c:pt idx="10">
                  <c:v>R6,501 - R7,500</c:v>
                </c:pt>
                <c:pt idx="11">
                  <c:v>R5,501 - R6,500</c:v>
                </c:pt>
                <c:pt idx="12">
                  <c:v>R4,501 - R5,500</c:v>
                </c:pt>
                <c:pt idx="13">
                  <c:v>R3,501 - R4,500</c:v>
                </c:pt>
                <c:pt idx="14">
                  <c:v>R3,001 - R3,500</c:v>
                </c:pt>
                <c:pt idx="15">
                  <c:v>R2,501 - R3,000</c:v>
                </c:pt>
                <c:pt idx="16">
                  <c:v>R2,001 - R2,500</c:v>
                </c:pt>
                <c:pt idx="17">
                  <c:v>R1,501 - R2,000</c:v>
                </c:pt>
                <c:pt idx="18">
                  <c:v>R1,001 - R1,500</c:v>
                </c:pt>
                <c:pt idx="19">
                  <c:v>R501 - R1,000</c:v>
                </c:pt>
                <c:pt idx="20">
                  <c:v>R1 - R500</c:v>
                </c:pt>
                <c:pt idx="21">
                  <c:v>No income</c:v>
                </c:pt>
              </c:strCache>
            </c:strRef>
          </c:cat>
          <c:val>
            <c:numRef>
              <c:f>'Q2.28'!$C$28:$C$49</c:f>
              <c:numCache>
                <c:formatCode>0%</c:formatCode>
                <c:ptCount val="22"/>
                <c:pt idx="0">
                  <c:v>5.000000000000001E-2</c:v>
                </c:pt>
                <c:pt idx="1">
                  <c:v>2.0000000000000004E-2</c:v>
                </c:pt>
                <c:pt idx="2">
                  <c:v>2.0000000000000004E-2</c:v>
                </c:pt>
                <c:pt idx="3">
                  <c:v>1.0000000000000002E-2</c:v>
                </c:pt>
                <c:pt idx="4">
                  <c:v>1.0000000000000002E-2</c:v>
                </c:pt>
                <c:pt idx="5">
                  <c:v>1.0000000000000002E-2</c:v>
                </c:pt>
                <c:pt idx="6">
                  <c:v>1.0000000000000002E-2</c:v>
                </c:pt>
                <c:pt idx="7">
                  <c:v>3.0000000000000006E-2</c:v>
                </c:pt>
                <c:pt idx="8">
                  <c:v>1.0000000000000002E-2</c:v>
                </c:pt>
                <c:pt idx="9">
                  <c:v>2.0000000000000004E-2</c:v>
                </c:pt>
                <c:pt idx="10">
                  <c:v>3.0000000000000006E-2</c:v>
                </c:pt>
                <c:pt idx="11">
                  <c:v>8.0000000000000016E-2</c:v>
                </c:pt>
                <c:pt idx="12">
                  <c:v>4.0000000000000008E-2</c:v>
                </c:pt>
                <c:pt idx="13">
                  <c:v>9.0000000000000024E-2</c:v>
                </c:pt>
                <c:pt idx="14">
                  <c:v>0.11000000000000001</c:v>
                </c:pt>
                <c:pt idx="15">
                  <c:v>0.1</c:v>
                </c:pt>
                <c:pt idx="16">
                  <c:v>9.0000000000000024E-2</c:v>
                </c:pt>
                <c:pt idx="17">
                  <c:v>0.11000000000000001</c:v>
                </c:pt>
                <c:pt idx="18">
                  <c:v>6.0000000000000012E-2</c:v>
                </c:pt>
                <c:pt idx="19">
                  <c:v>6.0000000000000012E-2</c:v>
                </c:pt>
                <c:pt idx="20">
                  <c:v>1.0000000000000002E-2</c:v>
                </c:pt>
                <c:pt idx="21">
                  <c:v>3.0000000000000006E-2</c:v>
                </c:pt>
              </c:numCache>
            </c:numRef>
          </c:val>
          <c:extLst xmlns:c16r2="http://schemas.microsoft.com/office/drawing/2015/06/chart">
            <c:ext xmlns:c16="http://schemas.microsoft.com/office/drawing/2014/chart" uri="{C3380CC4-5D6E-409C-BE32-E72D297353CC}">
              <c16:uniqueId val="{00000001-7B02-4403-B0C3-6718C19CB0BF}"/>
            </c:ext>
          </c:extLst>
        </c:ser>
        <c:dLbls>
          <c:showVal val="1"/>
        </c:dLbls>
        <c:gapWidth val="148"/>
        <c:overlap val="-26"/>
        <c:axId val="73044736"/>
        <c:axId val="73046272"/>
      </c:barChart>
      <c:catAx>
        <c:axId val="73044736"/>
        <c:scaling>
          <c:orientation val="minMax"/>
        </c:scaling>
        <c:axPos val="l"/>
        <c:numFmt formatCode="General" sourceLinked="1"/>
        <c:maj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bg1">
                    <a:lumMod val="50000"/>
                  </a:schemeClr>
                </a:solidFill>
                <a:latin typeface="+mn-lt"/>
                <a:ea typeface="+mn-ea"/>
                <a:cs typeface="+mn-cs"/>
              </a:defRPr>
            </a:pPr>
            <a:endParaRPr lang="en-US"/>
          </a:p>
        </c:txPr>
        <c:crossAx val="73046272"/>
        <c:crosses val="autoZero"/>
        <c:auto val="1"/>
        <c:lblAlgn val="ctr"/>
        <c:lblOffset val="100"/>
      </c:catAx>
      <c:valAx>
        <c:axId val="73046272"/>
        <c:scaling>
          <c:orientation val="minMax"/>
        </c:scaling>
        <c:axPos val="b"/>
        <c:numFmt formatCode="0%" sourceLinked="1"/>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lumMod val="50000"/>
                  </a:schemeClr>
                </a:solidFill>
                <a:latin typeface="+mn-lt"/>
                <a:ea typeface="+mn-ea"/>
                <a:cs typeface="+mn-cs"/>
              </a:defRPr>
            </a:pPr>
            <a:endParaRPr lang="en-US"/>
          </a:p>
        </c:txPr>
        <c:crossAx val="73044736"/>
        <c:crosses val="autoZero"/>
        <c:crossBetween val="between"/>
      </c:valAx>
      <c:spPr>
        <a:noFill/>
        <a:ln>
          <a:noFill/>
        </a:ln>
        <a:effectLst/>
      </c:spPr>
    </c:plotArea>
    <c:legend>
      <c:legendPos val="t"/>
      <c:spPr>
        <a:noFill/>
        <a:ln>
          <a:noFill/>
        </a:ln>
        <a:effectLst/>
      </c:spPr>
      <c:txPr>
        <a:bodyPr rot="0" spcFirstLastPara="1" vertOverflow="ellipsis" vert="horz" wrap="square" anchor="ctr" anchorCtr="1"/>
        <a:lstStyle/>
        <a:p>
          <a:pPr>
            <a:defRPr sz="1197" b="1" i="0" u="none" strike="noStrike" kern="1200" baseline="0">
              <a:solidFill>
                <a:schemeClr val="bg1">
                  <a:lumMod val="50000"/>
                </a:schemeClr>
              </a:solidFill>
              <a:latin typeface="+mn-lt"/>
              <a:ea typeface="+mn-ea"/>
              <a:cs typeface="+mn-cs"/>
            </a:defRPr>
          </a:pPr>
          <a:endParaRPr lang="en-US"/>
        </a:p>
      </c:txPr>
    </c:legend>
    <c:plotVisOnly val="1"/>
    <c:dispBlanksAs val="gap"/>
  </c:chart>
  <c:spPr>
    <a:noFill/>
    <a:ln>
      <a:noFill/>
    </a:ln>
    <a:effectLst/>
  </c:spPr>
  <c:txPr>
    <a:bodyPr/>
    <a:lstStyle/>
    <a:p>
      <a:pPr>
        <a:defRPr b="1">
          <a:solidFill>
            <a:schemeClr val="bg1">
              <a:lumMod val="50000"/>
            </a:schemeClr>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spPr>
            <a:solidFill>
              <a:schemeClr val="accent1"/>
            </a:solidFill>
            <a:ln>
              <a:noFill/>
            </a:ln>
            <a:effectLst/>
          </c:spPr>
          <c:dLbls>
            <c:spPr>
              <a:noFill/>
              <a:ln>
                <a:noFill/>
              </a:ln>
              <a:effectLst/>
            </c:spPr>
            <c:txPr>
              <a:bodyPr rot="0" vert="horz"/>
              <a:lstStyle/>
              <a:p>
                <a:pPr>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'Module 5 - Health, Food and Nut'!$A$150:$A$153</c:f>
              <c:strCache>
                <c:ptCount val="4"/>
                <c:pt idx="0">
                  <c:v>No it did not</c:v>
                </c:pt>
                <c:pt idx="1">
                  <c:v>To some extent</c:v>
                </c:pt>
                <c:pt idx="2">
                  <c:v>To a great extent</c:v>
                </c:pt>
                <c:pt idx="3">
                  <c:v>Not Applicable</c:v>
                </c:pt>
              </c:strCache>
            </c:strRef>
          </c:cat>
          <c:val>
            <c:numRef>
              <c:f>'Module 5 - Health, Food and Nut'!$B$150:$B$153</c:f>
              <c:numCache>
                <c:formatCode>0%</c:formatCode>
                <c:ptCount val="4"/>
                <c:pt idx="0">
                  <c:v>4.0000000000000008E-2</c:v>
                </c:pt>
                <c:pt idx="1">
                  <c:v>0.43000000000000005</c:v>
                </c:pt>
                <c:pt idx="2">
                  <c:v>0.52</c:v>
                </c:pt>
                <c:pt idx="3">
                  <c:v>2.0000000000000004E-2</c:v>
                </c:pt>
              </c:numCache>
            </c:numRef>
          </c:val>
          <c:extLst xmlns:c16r2="http://schemas.microsoft.com/office/drawing/2015/06/chart">
            <c:ext xmlns:c16="http://schemas.microsoft.com/office/drawing/2014/chart" uri="{C3380CC4-5D6E-409C-BE32-E72D297353CC}">
              <c16:uniqueId val="{00000000-98C2-49A7-BBD6-C07947DFEC87}"/>
            </c:ext>
          </c:extLst>
        </c:ser>
        <c:dLbls>
          <c:showVal val="1"/>
        </c:dLbls>
        <c:gapWidth val="50"/>
        <c:axId val="146251776"/>
        <c:axId val="146253312"/>
      </c:barChart>
      <c:catAx>
        <c:axId val="14625177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6253312"/>
        <c:crosses val="autoZero"/>
        <c:auto val="1"/>
        <c:lblAlgn val="ctr"/>
        <c:lblOffset val="100"/>
      </c:catAx>
      <c:valAx>
        <c:axId val="146253312"/>
        <c:scaling>
          <c:orientation val="minMax"/>
          <c:max val="1"/>
        </c:scaling>
        <c:axPos val="b"/>
        <c:majorGridlines>
          <c:spPr>
            <a:ln w="6350" cap="flat" cmpd="sng" algn="ctr">
              <a:solidFill>
                <a:schemeClr val="tx1">
                  <a:lumMod val="15000"/>
                  <a:lumOff val="85000"/>
                </a:schemeClr>
              </a:solidFill>
              <a:round/>
            </a:ln>
            <a:effectLst/>
          </c:spPr>
        </c:majorGridlines>
        <c:minorGridlines>
          <c:spPr>
            <a:ln w="6350" cap="flat" cmpd="sng" algn="ctr">
              <a:solidFill>
                <a:schemeClr val="tx1">
                  <a:lumMod val="5000"/>
                  <a:lumOff val="95000"/>
                </a:schemeClr>
              </a:solidFill>
              <a:round/>
            </a:ln>
            <a:effectLst/>
          </c:spPr>
        </c:minorGridlines>
        <c:numFmt formatCode="0%" sourceLinked="1"/>
        <c:majorTickMark val="none"/>
        <c:tickLblPos val="nextTo"/>
        <c:spPr>
          <a:noFill/>
          <a:ln>
            <a:noFill/>
          </a:ln>
          <a:effectLst/>
        </c:spPr>
        <c:txPr>
          <a:bodyPr rot="-60000000" vert="horz"/>
          <a:lstStyle/>
          <a:p>
            <a:pPr>
              <a:defRPr/>
            </a:pPr>
            <a:endParaRPr lang="en-US"/>
          </a:p>
        </c:txPr>
        <c:crossAx val="146251776"/>
        <c:crosses val="autoZero"/>
        <c:crossBetween val="between"/>
      </c:valAx>
      <c:spPr>
        <a:noFill/>
        <a:ln>
          <a:noFill/>
        </a:ln>
        <a:effectLst/>
      </c:spPr>
    </c:plotArea>
    <c:plotVisOnly val="1"/>
    <c:dispBlanksAs val="gap"/>
  </c:chart>
  <c:spPr>
    <a:noFill/>
    <a:ln w="9525" cap="flat" cmpd="sng" algn="ctr">
      <a:solidFill>
        <a:schemeClr val="tx1">
          <a:lumMod val="15000"/>
          <a:lumOff val="85000"/>
        </a:schemeClr>
      </a:solidFill>
      <a:round/>
    </a:ln>
    <a:effectLst/>
  </c:spPr>
  <c:txPr>
    <a:bodyPr/>
    <a:lstStyle/>
    <a:p>
      <a:pPr>
        <a:defRPr sz="14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ser>
          <c:idx val="0"/>
          <c:order val="0"/>
          <c:tx>
            <c:strRef>
              <c:f>'9.14'!$D$4</c:f>
              <c:strCache>
                <c:ptCount val="1"/>
                <c:pt idx="0">
                  <c:v>EPIP</c:v>
                </c:pt>
              </c:strCache>
            </c:strRef>
          </c:tx>
          <c:spPr>
            <a:solidFill>
              <a:schemeClr val="accent1"/>
            </a:solidFill>
            <a:ln>
              <a:noFill/>
            </a:ln>
            <a:effectLst/>
          </c:spPr>
          <c:dLbls>
            <c:spPr>
              <a:noFill/>
              <a:ln>
                <a:noFill/>
              </a:ln>
              <a:effectLst/>
            </c:spPr>
            <c:txPr>
              <a:bodyPr rot="0" vert="horz"/>
              <a:lstStyle/>
              <a:p>
                <a:pPr>
                  <a:defRPr/>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'9.14'!$C$5:$C$9</c:f>
              <c:strCache>
                <c:ptCount val="5"/>
                <c:pt idx="0">
                  <c:v>Word of mouth from family and friends</c:v>
                </c:pt>
                <c:pt idx="1">
                  <c:v>From Councillors</c:v>
                </c:pt>
                <c:pt idx="2">
                  <c:v>From an advert in the local newspaper</c:v>
                </c:pt>
                <c:pt idx="3">
                  <c:v>Through Imbizos called by traditional leaders</c:v>
                </c:pt>
                <c:pt idx="4">
                  <c:v>Other, please specify</c:v>
                </c:pt>
              </c:strCache>
            </c:strRef>
          </c:cat>
          <c:val>
            <c:numRef>
              <c:f>'9.14'!$D$5:$D$9</c:f>
              <c:numCache>
                <c:formatCode>0%</c:formatCode>
                <c:ptCount val="5"/>
                <c:pt idx="0">
                  <c:v>0.29000000000000004</c:v>
                </c:pt>
                <c:pt idx="1">
                  <c:v>0.29000000000000004</c:v>
                </c:pt>
                <c:pt idx="2">
                  <c:v>6.0000000000000005E-2</c:v>
                </c:pt>
                <c:pt idx="3">
                  <c:v>0.22</c:v>
                </c:pt>
                <c:pt idx="4">
                  <c:v>0.13</c:v>
                </c:pt>
              </c:numCache>
            </c:numRef>
          </c:val>
          <c:extLst xmlns:c16r2="http://schemas.microsoft.com/office/drawing/2015/06/chart">
            <c:ext xmlns:c16="http://schemas.microsoft.com/office/drawing/2014/chart" uri="{C3380CC4-5D6E-409C-BE32-E72D297353CC}">
              <c16:uniqueId val="{00000000-DDCB-4C42-8150-BEF2C07A32CE}"/>
            </c:ext>
          </c:extLst>
        </c:ser>
        <c:ser>
          <c:idx val="1"/>
          <c:order val="1"/>
          <c:tx>
            <c:strRef>
              <c:f>'9.14'!$E$4</c:f>
              <c:strCache>
                <c:ptCount val="1"/>
                <c:pt idx="0">
                  <c:v>NRM</c:v>
                </c:pt>
              </c:strCache>
            </c:strRef>
          </c:tx>
          <c:spPr>
            <a:solidFill>
              <a:schemeClr val="accent2"/>
            </a:solidFill>
            <a:ln>
              <a:noFill/>
            </a:ln>
            <a:effectLst/>
          </c:spPr>
          <c:dLbls>
            <c:spPr>
              <a:noFill/>
              <a:ln>
                <a:noFill/>
              </a:ln>
              <a:effectLst/>
            </c:spPr>
            <c:txPr>
              <a:bodyPr rot="0" vert="horz"/>
              <a:lstStyle/>
              <a:p>
                <a:pPr>
                  <a:defRPr/>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'9.14'!$C$5:$C$9</c:f>
              <c:strCache>
                <c:ptCount val="5"/>
                <c:pt idx="0">
                  <c:v>Word of mouth from family and friends</c:v>
                </c:pt>
                <c:pt idx="1">
                  <c:v>From Councillors</c:v>
                </c:pt>
                <c:pt idx="2">
                  <c:v>From an advert in the local newspaper</c:v>
                </c:pt>
                <c:pt idx="3">
                  <c:v>Through Imbizos called by traditional leaders</c:v>
                </c:pt>
                <c:pt idx="4">
                  <c:v>Other, please specify</c:v>
                </c:pt>
              </c:strCache>
            </c:strRef>
          </c:cat>
          <c:val>
            <c:numRef>
              <c:f>'9.14'!$E$5:$E$9</c:f>
              <c:numCache>
                <c:formatCode>0%</c:formatCode>
                <c:ptCount val="5"/>
                <c:pt idx="0">
                  <c:v>0.39000000000000007</c:v>
                </c:pt>
                <c:pt idx="1">
                  <c:v>0.18000000000000002</c:v>
                </c:pt>
                <c:pt idx="2">
                  <c:v>6.0000000000000005E-2</c:v>
                </c:pt>
                <c:pt idx="3">
                  <c:v>0.18000000000000002</c:v>
                </c:pt>
                <c:pt idx="4">
                  <c:v>0.2</c:v>
                </c:pt>
              </c:numCache>
            </c:numRef>
          </c:val>
          <c:extLst xmlns:c16r2="http://schemas.microsoft.com/office/drawing/2015/06/chart">
            <c:ext xmlns:c16="http://schemas.microsoft.com/office/drawing/2014/chart" uri="{C3380CC4-5D6E-409C-BE32-E72D297353CC}">
              <c16:uniqueId val="{00000001-DDCB-4C42-8150-BEF2C07A32CE}"/>
            </c:ext>
          </c:extLst>
        </c:ser>
        <c:dLbls>
          <c:showVal val="1"/>
        </c:dLbls>
        <c:gapWidth val="199"/>
        <c:axId val="146209024"/>
        <c:axId val="146341888"/>
      </c:barChart>
      <c:catAx>
        <c:axId val="146209024"/>
        <c:scaling>
          <c:orientation val="minMax"/>
        </c:scaling>
        <c:axPos val="b"/>
        <c:numFmt formatCode="General" sourceLinked="0"/>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6341888"/>
        <c:crosses val="autoZero"/>
        <c:auto val="1"/>
        <c:lblAlgn val="ctr"/>
        <c:lblOffset val="100"/>
      </c:catAx>
      <c:valAx>
        <c:axId val="146341888"/>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tickLblPos val="nextTo"/>
        <c:spPr>
          <a:noFill/>
          <a:ln>
            <a:noFill/>
          </a:ln>
          <a:effectLst/>
        </c:spPr>
        <c:txPr>
          <a:bodyPr rot="-60000000" vert="horz"/>
          <a:lstStyle/>
          <a:p>
            <a:pPr>
              <a:defRPr/>
            </a:pPr>
            <a:endParaRPr lang="en-US"/>
          </a:p>
        </c:txPr>
        <c:crossAx val="146209024"/>
        <c:crosses val="autoZero"/>
        <c:crossBetween val="between"/>
      </c:valAx>
      <c:spPr>
        <a:noFill/>
        <a:ln>
          <a:noFill/>
        </a:ln>
        <a:effectLst/>
      </c:spPr>
    </c:plotArea>
    <c:legend>
      <c:legendPos val="b"/>
      <c:spPr>
        <a:noFill/>
        <a:ln>
          <a:noFill/>
        </a:ln>
        <a:effectLst/>
      </c:spPr>
      <c:txPr>
        <a:bodyPr rot="0" vert="horz"/>
        <a:lstStyle/>
        <a:p>
          <a:pPr>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12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percentStacked"/>
        <c:ser>
          <c:idx val="0"/>
          <c:order val="0"/>
          <c:tx>
            <c:strRef>
              <c:f>'10.4'!$G$27</c:f>
              <c:strCache>
                <c:ptCount val="1"/>
                <c:pt idx="0">
                  <c:v>Helped get a job</c:v>
                </c:pt>
              </c:strCache>
            </c:strRef>
          </c:tx>
          <c:spPr>
            <a:solidFill>
              <a:schemeClr val="accent1">
                <a:alpha val="70000"/>
              </a:schemeClr>
            </a:solidFill>
            <a:ln>
              <a:noFill/>
            </a:ln>
            <a:effectLst/>
          </c:spPr>
          <c:dLbls>
            <c:spPr>
              <a:noFill/>
              <a:ln>
                <a:noFill/>
              </a:ln>
              <a:effectLst/>
            </c:spPr>
            <c:txPr>
              <a:bodyPr rot="0" vert="horz"/>
              <a:lstStyle/>
              <a:p>
                <a:pPr>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'10.4'!$H$26:$J$26</c:f>
              <c:strCache>
                <c:ptCount val="3"/>
                <c:pt idx="0">
                  <c:v>Total</c:v>
                </c:pt>
                <c:pt idx="1">
                  <c:v>Male</c:v>
                </c:pt>
                <c:pt idx="2">
                  <c:v>Female</c:v>
                </c:pt>
              </c:strCache>
            </c:strRef>
          </c:cat>
          <c:val>
            <c:numRef>
              <c:f>'10.4'!$H$27:$J$27</c:f>
              <c:numCache>
                <c:formatCode>0%</c:formatCode>
                <c:ptCount val="3"/>
                <c:pt idx="0">
                  <c:v>0.4</c:v>
                </c:pt>
                <c:pt idx="1">
                  <c:v>0.58000000000000007</c:v>
                </c:pt>
                <c:pt idx="2">
                  <c:v>0.31000000000000005</c:v>
                </c:pt>
              </c:numCache>
            </c:numRef>
          </c:val>
          <c:extLst xmlns:c16r2="http://schemas.microsoft.com/office/drawing/2015/06/chart">
            <c:ext xmlns:c16="http://schemas.microsoft.com/office/drawing/2014/chart" uri="{C3380CC4-5D6E-409C-BE32-E72D297353CC}">
              <c16:uniqueId val="{00000000-7E4A-45F2-8656-55609F70D364}"/>
            </c:ext>
          </c:extLst>
        </c:ser>
        <c:ser>
          <c:idx val="1"/>
          <c:order val="1"/>
          <c:tx>
            <c:strRef>
              <c:f>'10.4'!$G$28</c:f>
              <c:strCache>
                <c:ptCount val="1"/>
                <c:pt idx="0">
                  <c:v>No help at all</c:v>
                </c:pt>
              </c:strCache>
            </c:strRef>
          </c:tx>
          <c:spPr>
            <a:solidFill>
              <a:schemeClr val="accent2">
                <a:alpha val="70000"/>
              </a:schemeClr>
            </a:solidFill>
            <a:ln>
              <a:noFill/>
            </a:ln>
            <a:effectLst/>
          </c:spPr>
          <c:dLbls>
            <c:spPr>
              <a:noFill/>
              <a:ln>
                <a:noFill/>
              </a:ln>
              <a:effectLst/>
            </c:spPr>
            <c:txPr>
              <a:bodyPr rot="0" vert="horz"/>
              <a:lstStyle/>
              <a:p>
                <a:pPr>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'10.4'!$H$26:$J$26</c:f>
              <c:strCache>
                <c:ptCount val="3"/>
                <c:pt idx="0">
                  <c:v>Total</c:v>
                </c:pt>
                <c:pt idx="1">
                  <c:v>Male</c:v>
                </c:pt>
                <c:pt idx="2">
                  <c:v>Female</c:v>
                </c:pt>
              </c:strCache>
            </c:strRef>
          </c:cat>
          <c:val>
            <c:numRef>
              <c:f>'10.4'!$H$28:$J$28</c:f>
              <c:numCache>
                <c:formatCode>0%</c:formatCode>
                <c:ptCount val="3"/>
                <c:pt idx="0">
                  <c:v>0.29000000000000004</c:v>
                </c:pt>
                <c:pt idx="1">
                  <c:v>0.05</c:v>
                </c:pt>
                <c:pt idx="2">
                  <c:v>0.42000000000000004</c:v>
                </c:pt>
              </c:numCache>
            </c:numRef>
          </c:val>
          <c:extLst xmlns:c16r2="http://schemas.microsoft.com/office/drawing/2015/06/chart">
            <c:ext xmlns:c16="http://schemas.microsoft.com/office/drawing/2014/chart" uri="{C3380CC4-5D6E-409C-BE32-E72D297353CC}">
              <c16:uniqueId val="{00000001-7E4A-45F2-8656-55609F70D364}"/>
            </c:ext>
          </c:extLst>
        </c:ser>
        <c:ser>
          <c:idx val="2"/>
          <c:order val="2"/>
          <c:tx>
            <c:strRef>
              <c:f>'10.4'!$G$29</c:f>
              <c:strCache>
                <c:ptCount val="1"/>
                <c:pt idx="0">
                  <c:v>Helped with job searching</c:v>
                </c:pt>
              </c:strCache>
            </c:strRef>
          </c:tx>
          <c:spPr>
            <a:solidFill>
              <a:schemeClr val="accent3">
                <a:alpha val="70000"/>
              </a:schemeClr>
            </a:solidFill>
            <a:ln>
              <a:noFill/>
            </a:ln>
            <a:effectLst/>
          </c:spPr>
          <c:dLbls>
            <c:spPr>
              <a:noFill/>
              <a:ln>
                <a:noFill/>
              </a:ln>
              <a:effectLst/>
            </c:spPr>
            <c:txPr>
              <a:bodyPr rot="0" vert="horz"/>
              <a:lstStyle/>
              <a:p>
                <a:pPr>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'10.4'!$H$26:$J$26</c:f>
              <c:strCache>
                <c:ptCount val="3"/>
                <c:pt idx="0">
                  <c:v>Total</c:v>
                </c:pt>
                <c:pt idx="1">
                  <c:v>Male</c:v>
                </c:pt>
                <c:pt idx="2">
                  <c:v>Female</c:v>
                </c:pt>
              </c:strCache>
            </c:strRef>
          </c:cat>
          <c:val>
            <c:numRef>
              <c:f>'10.4'!$H$29:$J$29</c:f>
              <c:numCache>
                <c:formatCode>0%</c:formatCode>
                <c:ptCount val="3"/>
                <c:pt idx="0">
                  <c:v>0.24000000000000002</c:v>
                </c:pt>
                <c:pt idx="1">
                  <c:v>0.32000000000000006</c:v>
                </c:pt>
                <c:pt idx="2">
                  <c:v>0.19</c:v>
                </c:pt>
              </c:numCache>
            </c:numRef>
          </c:val>
          <c:extLst xmlns:c16r2="http://schemas.microsoft.com/office/drawing/2015/06/chart">
            <c:ext xmlns:c16="http://schemas.microsoft.com/office/drawing/2014/chart" uri="{C3380CC4-5D6E-409C-BE32-E72D297353CC}">
              <c16:uniqueId val="{00000002-7E4A-45F2-8656-55609F70D364}"/>
            </c:ext>
          </c:extLst>
        </c:ser>
        <c:ser>
          <c:idx val="3"/>
          <c:order val="3"/>
          <c:tx>
            <c:strRef>
              <c:f>'10.4'!$G$30</c:f>
              <c:strCache>
                <c:ptCount val="1"/>
                <c:pt idx="0">
                  <c:v>Other</c:v>
                </c:pt>
              </c:strCache>
            </c:strRef>
          </c:tx>
          <c:spPr>
            <a:solidFill>
              <a:schemeClr val="accent4">
                <a:alpha val="70000"/>
              </a:schemeClr>
            </a:solidFill>
            <a:ln>
              <a:noFill/>
            </a:ln>
            <a:effectLst/>
          </c:spPr>
          <c:dLbls>
            <c:spPr>
              <a:noFill/>
              <a:ln>
                <a:noFill/>
              </a:ln>
              <a:effectLst/>
            </c:spPr>
            <c:txPr>
              <a:bodyPr rot="0" vert="horz"/>
              <a:lstStyle/>
              <a:p>
                <a:pPr>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'10.4'!$H$26:$J$26</c:f>
              <c:strCache>
                <c:ptCount val="3"/>
                <c:pt idx="0">
                  <c:v>Total</c:v>
                </c:pt>
                <c:pt idx="1">
                  <c:v>Male</c:v>
                </c:pt>
                <c:pt idx="2">
                  <c:v>Female</c:v>
                </c:pt>
              </c:strCache>
            </c:strRef>
          </c:cat>
          <c:val>
            <c:numRef>
              <c:f>'10.4'!$H$30:$J$30</c:f>
              <c:numCache>
                <c:formatCode>0%</c:formatCode>
                <c:ptCount val="3"/>
                <c:pt idx="0">
                  <c:v>7.0000000000000021E-2</c:v>
                </c:pt>
                <c:pt idx="1">
                  <c:v>0.11</c:v>
                </c:pt>
                <c:pt idx="2">
                  <c:v>6.0000000000000005E-2</c:v>
                </c:pt>
              </c:numCache>
            </c:numRef>
          </c:val>
          <c:extLst xmlns:c16r2="http://schemas.microsoft.com/office/drawing/2015/06/chart">
            <c:ext xmlns:c16="http://schemas.microsoft.com/office/drawing/2014/chart" uri="{C3380CC4-5D6E-409C-BE32-E72D297353CC}">
              <c16:uniqueId val="{00000003-7E4A-45F2-8656-55609F70D364}"/>
            </c:ext>
          </c:extLst>
        </c:ser>
        <c:ser>
          <c:idx val="4"/>
          <c:order val="4"/>
          <c:tx>
            <c:strRef>
              <c:f>'10.4'!$G$31</c:f>
              <c:strCache>
                <c:ptCount val="1"/>
                <c:pt idx="0">
                  <c:v>Helped with starting a business</c:v>
                </c:pt>
              </c:strCache>
            </c:strRef>
          </c:tx>
          <c:spPr>
            <a:solidFill>
              <a:schemeClr val="accent5">
                <a:alpha val="70000"/>
              </a:schemeClr>
            </a:solidFill>
            <a:ln>
              <a:noFill/>
            </a:ln>
            <a:effectLst/>
          </c:spPr>
          <c:dLbls>
            <c:spPr>
              <a:noFill/>
              <a:ln>
                <a:noFill/>
              </a:ln>
              <a:effectLst/>
            </c:spPr>
            <c:txPr>
              <a:bodyPr rot="0" vert="horz"/>
              <a:lstStyle/>
              <a:p>
                <a:pPr>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'10.4'!$H$26:$J$26</c:f>
              <c:strCache>
                <c:ptCount val="3"/>
                <c:pt idx="0">
                  <c:v>Total</c:v>
                </c:pt>
                <c:pt idx="1">
                  <c:v>Male</c:v>
                </c:pt>
                <c:pt idx="2">
                  <c:v>Female</c:v>
                </c:pt>
              </c:strCache>
            </c:strRef>
          </c:cat>
          <c:val>
            <c:numRef>
              <c:f>'10.4'!$H$31:$J$31</c:f>
              <c:numCache>
                <c:formatCode>0%</c:formatCode>
                <c:ptCount val="3"/>
                <c:pt idx="0">
                  <c:v>2.0000000000000004E-2</c:v>
                </c:pt>
                <c:pt idx="1">
                  <c:v>0</c:v>
                </c:pt>
                <c:pt idx="2">
                  <c:v>3.0000000000000002E-2</c:v>
                </c:pt>
              </c:numCache>
            </c:numRef>
          </c:val>
          <c:extLst xmlns:c16r2="http://schemas.microsoft.com/office/drawing/2015/06/chart">
            <c:ext xmlns:c16="http://schemas.microsoft.com/office/drawing/2014/chart" uri="{C3380CC4-5D6E-409C-BE32-E72D297353CC}">
              <c16:uniqueId val="{00000004-7E4A-45F2-8656-55609F70D364}"/>
            </c:ext>
          </c:extLst>
        </c:ser>
        <c:ser>
          <c:idx val="5"/>
          <c:order val="5"/>
          <c:tx>
            <c:strRef>
              <c:f>'10.4'!$G$32</c:f>
              <c:strCache>
                <c:ptCount val="1"/>
                <c:pt idx="0">
                  <c:v>Helped with securing casual work</c:v>
                </c:pt>
              </c:strCache>
            </c:strRef>
          </c:tx>
          <c:spPr>
            <a:solidFill>
              <a:schemeClr val="accent6">
                <a:alpha val="70000"/>
              </a:schemeClr>
            </a:solidFill>
            <a:ln>
              <a:noFill/>
            </a:ln>
            <a:effectLst/>
          </c:spPr>
          <c:dLbls>
            <c:spPr>
              <a:noFill/>
              <a:ln>
                <a:noFill/>
              </a:ln>
              <a:effectLst/>
            </c:spPr>
            <c:txPr>
              <a:bodyPr rot="0" vert="horz"/>
              <a:lstStyle/>
              <a:p>
                <a:pPr>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'10.4'!$H$26:$J$26</c:f>
              <c:strCache>
                <c:ptCount val="3"/>
                <c:pt idx="0">
                  <c:v>Total</c:v>
                </c:pt>
                <c:pt idx="1">
                  <c:v>Male</c:v>
                </c:pt>
                <c:pt idx="2">
                  <c:v>Female</c:v>
                </c:pt>
              </c:strCache>
            </c:strRef>
          </c:cat>
          <c:val>
            <c:numRef>
              <c:f>'10.4'!$H$32:$J$32</c:f>
              <c:numCache>
                <c:formatCode>0%</c:formatCode>
                <c:ptCount val="3"/>
                <c:pt idx="0">
                  <c:v>2.0000000000000004E-2</c:v>
                </c:pt>
                <c:pt idx="1">
                  <c:v>0</c:v>
                </c:pt>
                <c:pt idx="2">
                  <c:v>3.0000000000000002E-2</c:v>
                </c:pt>
              </c:numCache>
            </c:numRef>
          </c:val>
          <c:extLst xmlns:c16r2="http://schemas.microsoft.com/office/drawing/2015/06/chart">
            <c:ext xmlns:c16="http://schemas.microsoft.com/office/drawing/2014/chart" uri="{C3380CC4-5D6E-409C-BE32-E72D297353CC}">
              <c16:uniqueId val="{00000005-7E4A-45F2-8656-55609F70D364}"/>
            </c:ext>
          </c:extLst>
        </c:ser>
        <c:dLbls>
          <c:showVal val="1"/>
        </c:dLbls>
        <c:gapWidth val="50"/>
        <c:overlap val="100"/>
        <c:axId val="147755776"/>
        <c:axId val="147757312"/>
      </c:barChart>
      <c:catAx>
        <c:axId val="147755776"/>
        <c:scaling>
          <c:orientation val="minMax"/>
        </c:scaling>
        <c:axPos val="l"/>
        <c:numFmt formatCode="General" sourceLinked="1"/>
        <c:maj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vert="horz"/>
          <a:lstStyle/>
          <a:p>
            <a:pPr>
              <a:defRPr/>
            </a:pPr>
            <a:endParaRPr lang="en-US"/>
          </a:p>
        </c:txPr>
        <c:crossAx val="147757312"/>
        <c:crosses val="autoZero"/>
        <c:auto val="1"/>
        <c:lblAlgn val="ctr"/>
        <c:lblOffset val="100"/>
      </c:catAx>
      <c:valAx>
        <c:axId val="147757312"/>
        <c:scaling>
          <c:orientation val="minMax"/>
        </c:scaling>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tickLblPos val="nextTo"/>
        <c:spPr>
          <a:noFill/>
          <a:ln>
            <a:noFill/>
          </a:ln>
          <a:effectLst/>
        </c:spPr>
        <c:txPr>
          <a:bodyPr rot="-60000000" vert="horz"/>
          <a:lstStyle/>
          <a:p>
            <a:pPr>
              <a:defRPr/>
            </a:pPr>
            <a:endParaRPr lang="en-US"/>
          </a:p>
        </c:txPr>
        <c:crossAx val="147755776"/>
        <c:crosses val="autoZero"/>
        <c:crossBetween val="between"/>
      </c:valAx>
      <c:spPr>
        <a:noFill/>
        <a:ln>
          <a:noFill/>
        </a:ln>
        <a:effectLst/>
      </c:spPr>
    </c:plotArea>
    <c:legend>
      <c:legendPos val="b"/>
      <c:spPr>
        <a:noFill/>
        <a:ln>
          <a:noFill/>
        </a:ln>
        <a:effectLst/>
      </c:spPr>
      <c:txPr>
        <a:bodyPr rot="0" vert="horz"/>
        <a:lstStyle/>
        <a:p>
          <a:pPr>
            <a:defRPr/>
          </a:pPr>
          <a:endParaRPr lang="en-US"/>
        </a:p>
      </c:txPr>
    </c:legend>
    <c:plotVisOnly val="1"/>
    <c:dispBlanksAs val="gap"/>
  </c:chart>
  <c:spPr>
    <a:noFill/>
    <a:ln w="9525" cap="flat" cmpd="sng" algn="ctr">
      <a:solidFill>
        <a:schemeClr val="tx1">
          <a:lumMod val="15000"/>
          <a:lumOff val="85000"/>
        </a:schemeClr>
      </a:solidFill>
      <a:round/>
    </a:ln>
    <a:effectLst/>
  </c:spPr>
  <c:txPr>
    <a:bodyPr/>
    <a:lstStyle/>
    <a:p>
      <a:pPr>
        <a:defRPr sz="12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stacked"/>
        <c:ser>
          <c:idx val="0"/>
          <c:order val="0"/>
          <c:tx>
            <c:strRef>
              <c:f>'Module 10 - Training and Skills'!$C$447</c:f>
              <c:strCache>
                <c:ptCount val="1"/>
                <c:pt idx="0">
                  <c:v>No</c:v>
                </c:pt>
              </c:strCache>
            </c:strRef>
          </c:tx>
          <c:spPr>
            <a:solidFill>
              <a:schemeClr val="accent1">
                <a:alpha val="70000"/>
              </a:schemeClr>
            </a:solidFill>
            <a:ln>
              <a:noFill/>
            </a:ln>
            <a:effectLst/>
          </c:spPr>
          <c:dLbls>
            <c:spPr>
              <a:noFill/>
              <a:ln>
                <a:noFill/>
              </a:ln>
              <a:effectLst/>
            </c:spPr>
            <c:txPr>
              <a:bodyPr rot="0" vert="horz"/>
              <a:lstStyle/>
              <a:p>
                <a:pPr>
                  <a:defRPr/>
                </a:pPr>
                <a:endParaRPr lang="en-US"/>
              </a:p>
            </c:txPr>
            <c:dLblPos val="ct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'Module 10 - Training and Skills'!$A$448:$B$456</c:f>
              <c:multiLvlStrCache>
                <c:ptCount val="9"/>
                <c:lvl>
                  <c:pt idx="0">
                    <c:v>WoW</c:v>
                  </c:pt>
                  <c:pt idx="1">
                    <c:v>WftC</c:v>
                  </c:pt>
                  <c:pt idx="2">
                    <c:v>WfL</c:v>
                  </c:pt>
                  <c:pt idx="3">
                    <c:v>GOSM</c:v>
                  </c:pt>
                  <c:pt idx="4">
                    <c:v>P&amp;P</c:v>
                  </c:pt>
                  <c:pt idx="5">
                    <c:v>WfW</c:v>
                  </c:pt>
                  <c:pt idx="6">
                    <c:v>WfE</c:v>
                  </c:pt>
                  <c:pt idx="7">
                    <c:v>WoF</c:v>
                  </c:pt>
                  <c:pt idx="8">
                    <c:v>WfWet</c:v>
                  </c:pt>
                </c:lvl>
                <c:lvl>
                  <c:pt idx="0">
                    <c:v>EPIP</c:v>
                  </c:pt>
                  <c:pt idx="5">
                    <c:v>NRM</c:v>
                  </c:pt>
                </c:lvl>
              </c:multiLvlStrCache>
            </c:multiLvlStrRef>
          </c:cat>
          <c:val>
            <c:numRef>
              <c:f>'Module 10 - Training and Skills'!$C$448:$C$456</c:f>
              <c:numCache>
                <c:formatCode>0%</c:formatCode>
                <c:ptCount val="9"/>
                <c:pt idx="0">
                  <c:v>0</c:v>
                </c:pt>
                <c:pt idx="1">
                  <c:v>0.29000000000000004</c:v>
                </c:pt>
                <c:pt idx="2">
                  <c:v>0.21000000000000002</c:v>
                </c:pt>
                <c:pt idx="3">
                  <c:v>0</c:v>
                </c:pt>
                <c:pt idx="4">
                  <c:v>0.35000000000000003</c:v>
                </c:pt>
                <c:pt idx="5">
                  <c:v>3.0000000000000002E-2</c:v>
                </c:pt>
                <c:pt idx="6">
                  <c:v>6.0000000000000005E-2</c:v>
                </c:pt>
                <c:pt idx="7">
                  <c:v>0</c:v>
                </c:pt>
                <c:pt idx="8">
                  <c:v>0.05</c:v>
                </c:pt>
              </c:numCache>
            </c:numRef>
          </c:val>
          <c:extLst xmlns:c16r2="http://schemas.microsoft.com/office/drawing/2015/06/chart">
            <c:ext xmlns:c16="http://schemas.microsoft.com/office/drawing/2014/chart" uri="{C3380CC4-5D6E-409C-BE32-E72D297353CC}">
              <c16:uniqueId val="{00000000-7584-4780-89B8-F143051FC5EC}"/>
            </c:ext>
          </c:extLst>
        </c:ser>
        <c:ser>
          <c:idx val="1"/>
          <c:order val="1"/>
          <c:tx>
            <c:strRef>
              <c:f>'Module 10 - Training and Skills'!$D$447</c:f>
              <c:strCache>
                <c:ptCount val="1"/>
                <c:pt idx="0">
                  <c:v>Yes</c:v>
                </c:pt>
              </c:strCache>
            </c:strRef>
          </c:tx>
          <c:spPr>
            <a:solidFill>
              <a:schemeClr val="accent2">
                <a:alpha val="70000"/>
              </a:schemeClr>
            </a:solidFill>
            <a:ln>
              <a:noFill/>
            </a:ln>
            <a:effectLst/>
          </c:spPr>
          <c:dLbls>
            <c:spPr>
              <a:noFill/>
              <a:ln>
                <a:noFill/>
              </a:ln>
              <a:effectLst/>
            </c:spPr>
            <c:txPr>
              <a:bodyPr rot="0" vert="horz"/>
              <a:lstStyle/>
              <a:p>
                <a:pPr>
                  <a:defRPr/>
                </a:pPr>
                <a:endParaRPr lang="en-US"/>
              </a:p>
            </c:txPr>
            <c:dLblPos val="ct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'Module 10 - Training and Skills'!$A$448:$B$456</c:f>
              <c:multiLvlStrCache>
                <c:ptCount val="9"/>
                <c:lvl>
                  <c:pt idx="0">
                    <c:v>WoW</c:v>
                  </c:pt>
                  <c:pt idx="1">
                    <c:v>WftC</c:v>
                  </c:pt>
                  <c:pt idx="2">
                    <c:v>WfL</c:v>
                  </c:pt>
                  <c:pt idx="3">
                    <c:v>GOSM</c:v>
                  </c:pt>
                  <c:pt idx="4">
                    <c:v>P&amp;P</c:v>
                  </c:pt>
                  <c:pt idx="5">
                    <c:v>WfW</c:v>
                  </c:pt>
                  <c:pt idx="6">
                    <c:v>WfE</c:v>
                  </c:pt>
                  <c:pt idx="7">
                    <c:v>WoF</c:v>
                  </c:pt>
                  <c:pt idx="8">
                    <c:v>WfWet</c:v>
                  </c:pt>
                </c:lvl>
                <c:lvl>
                  <c:pt idx="0">
                    <c:v>EPIP</c:v>
                  </c:pt>
                  <c:pt idx="5">
                    <c:v>NRM</c:v>
                  </c:pt>
                </c:lvl>
              </c:multiLvlStrCache>
            </c:multiLvlStrRef>
          </c:cat>
          <c:val>
            <c:numRef>
              <c:f>'Module 10 - Training and Skills'!$D$448:$D$456</c:f>
              <c:numCache>
                <c:formatCode>0%</c:formatCode>
                <c:ptCount val="9"/>
                <c:pt idx="0">
                  <c:v>1</c:v>
                </c:pt>
                <c:pt idx="1">
                  <c:v>0.71000000000000008</c:v>
                </c:pt>
                <c:pt idx="2">
                  <c:v>0.79</c:v>
                </c:pt>
                <c:pt idx="3">
                  <c:v>1</c:v>
                </c:pt>
                <c:pt idx="4">
                  <c:v>0.65000000000000013</c:v>
                </c:pt>
                <c:pt idx="5">
                  <c:v>0.97000000000000008</c:v>
                </c:pt>
                <c:pt idx="6">
                  <c:v>0.94000000000000006</c:v>
                </c:pt>
                <c:pt idx="7">
                  <c:v>1</c:v>
                </c:pt>
                <c:pt idx="8">
                  <c:v>0.95000000000000007</c:v>
                </c:pt>
              </c:numCache>
            </c:numRef>
          </c:val>
          <c:extLst xmlns:c16r2="http://schemas.microsoft.com/office/drawing/2015/06/chart">
            <c:ext xmlns:c16="http://schemas.microsoft.com/office/drawing/2014/chart" uri="{C3380CC4-5D6E-409C-BE32-E72D297353CC}">
              <c16:uniqueId val="{00000001-7584-4780-89B8-F143051FC5EC}"/>
            </c:ext>
          </c:extLst>
        </c:ser>
        <c:dLbls>
          <c:showVal val="1"/>
        </c:dLbls>
        <c:gapWidth val="50"/>
        <c:overlap val="100"/>
        <c:axId val="147501824"/>
        <c:axId val="147503360"/>
      </c:barChart>
      <c:catAx>
        <c:axId val="147501824"/>
        <c:scaling>
          <c:orientation val="minMax"/>
        </c:scaling>
        <c:axPos val="b"/>
        <c:numFmt formatCode="General" sourceLinked="1"/>
        <c:maj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vert="horz"/>
          <a:lstStyle/>
          <a:p>
            <a:pPr>
              <a:defRPr/>
            </a:pPr>
            <a:endParaRPr lang="en-US"/>
          </a:p>
        </c:txPr>
        <c:crossAx val="147503360"/>
        <c:crosses val="autoZero"/>
        <c:auto val="1"/>
        <c:lblAlgn val="ctr"/>
        <c:lblOffset val="100"/>
      </c:catAx>
      <c:valAx>
        <c:axId val="147503360"/>
        <c:scaling>
          <c:orientation val="minMax"/>
          <c:max val="1"/>
        </c:scaling>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tickLblPos val="nextTo"/>
        <c:spPr>
          <a:noFill/>
          <a:ln>
            <a:noFill/>
          </a:ln>
          <a:effectLst/>
        </c:spPr>
        <c:txPr>
          <a:bodyPr rot="-60000000" vert="horz"/>
          <a:lstStyle/>
          <a:p>
            <a:pPr>
              <a:defRPr/>
            </a:pPr>
            <a:endParaRPr lang="en-US"/>
          </a:p>
        </c:txPr>
        <c:crossAx val="147501824"/>
        <c:crosses val="autoZero"/>
        <c:crossBetween val="between"/>
      </c:valAx>
      <c:spPr>
        <a:noFill/>
        <a:ln>
          <a:noFill/>
        </a:ln>
        <a:effectLst/>
      </c:spPr>
    </c:plotArea>
    <c:legend>
      <c:legendPos val="b"/>
      <c:spPr>
        <a:noFill/>
        <a:ln>
          <a:noFill/>
        </a:ln>
        <a:effectLst/>
      </c:spPr>
      <c:txPr>
        <a:bodyPr rot="0" vert="horz"/>
        <a:lstStyle/>
        <a:p>
          <a:pPr>
            <a:defRPr/>
          </a:pPr>
          <a:endParaRPr lang="en-US"/>
        </a:p>
      </c:txPr>
    </c:legend>
    <c:plotVisOnly val="1"/>
    <c:dispBlanksAs val="gap"/>
  </c:chart>
  <c:spPr>
    <a:noFill/>
    <a:ln w="9525" cap="flat" cmpd="sng" algn="ctr">
      <a:solidFill>
        <a:schemeClr val="tx1">
          <a:lumMod val="15000"/>
          <a:lumOff val="85000"/>
        </a:schemeClr>
      </a:solidFill>
      <a:round/>
    </a:ln>
    <a:effectLst/>
  </c:spPr>
  <c:txPr>
    <a:bodyPr/>
    <a:lstStyle/>
    <a:p>
      <a:pPr>
        <a:defRPr sz="14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tx>
            <c:strRef>
              <c:f>'10.10'!$H$70</c:f>
              <c:strCache>
                <c:ptCount val="1"/>
                <c:pt idx="0">
                  <c:v>EPIP</c:v>
                </c:pt>
              </c:strCache>
            </c:strRef>
          </c:tx>
          <c:spPr>
            <a:solidFill>
              <a:schemeClr val="accent1"/>
            </a:solidFill>
            <a:ln>
              <a:noFill/>
            </a:ln>
            <a:effectLst/>
          </c:spPr>
          <c:dLbls>
            <c:spPr>
              <a:noFill/>
              <a:ln>
                <a:noFill/>
              </a:ln>
              <a:effectLst/>
            </c:spPr>
            <c:txPr>
              <a:bodyPr rot="0" vert="horz"/>
              <a:lstStyle/>
              <a:p>
                <a:pPr>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'10.10'!$G$71:$G$79</c:f>
              <c:strCache>
                <c:ptCount val="9"/>
                <c:pt idx="0">
                  <c:v>Safety Training</c:v>
                </c:pt>
                <c:pt idx="1">
                  <c:v>General Skills Training</c:v>
                </c:pt>
                <c:pt idx="2">
                  <c:v>Technical or Technology Training</c:v>
                </c:pt>
                <c:pt idx="3">
                  <c:v>Life skills training</c:v>
                </c:pt>
                <c:pt idx="4">
                  <c:v>Team Training</c:v>
                </c:pt>
                <c:pt idx="5">
                  <c:v>Managerial Training</c:v>
                </c:pt>
                <c:pt idx="6">
                  <c:v>Other</c:v>
                </c:pt>
                <c:pt idx="7">
                  <c:v>Quality Training</c:v>
                </c:pt>
                <c:pt idx="8">
                  <c:v>Soft Skills Training</c:v>
                </c:pt>
              </c:strCache>
            </c:strRef>
          </c:cat>
          <c:val>
            <c:numRef>
              <c:f>'10.10'!$H$71:$H$79</c:f>
              <c:numCache>
                <c:formatCode>0%</c:formatCode>
                <c:ptCount val="9"/>
                <c:pt idx="0">
                  <c:v>0.58000000000000007</c:v>
                </c:pt>
                <c:pt idx="1">
                  <c:v>0.49000000000000005</c:v>
                </c:pt>
                <c:pt idx="2">
                  <c:v>0.25</c:v>
                </c:pt>
                <c:pt idx="3">
                  <c:v>0.11</c:v>
                </c:pt>
                <c:pt idx="4">
                  <c:v>0.11</c:v>
                </c:pt>
                <c:pt idx="5">
                  <c:v>0.05</c:v>
                </c:pt>
                <c:pt idx="6">
                  <c:v>9.0000000000000011E-2</c:v>
                </c:pt>
                <c:pt idx="7">
                  <c:v>0.05</c:v>
                </c:pt>
                <c:pt idx="8">
                  <c:v>3.0000000000000002E-2</c:v>
                </c:pt>
              </c:numCache>
            </c:numRef>
          </c:val>
          <c:extLst xmlns:c16r2="http://schemas.microsoft.com/office/drawing/2015/06/chart">
            <c:ext xmlns:c16="http://schemas.microsoft.com/office/drawing/2014/chart" uri="{C3380CC4-5D6E-409C-BE32-E72D297353CC}">
              <c16:uniqueId val="{00000000-1BCC-4C3A-9270-2363E11B10BC}"/>
            </c:ext>
          </c:extLst>
        </c:ser>
        <c:ser>
          <c:idx val="1"/>
          <c:order val="1"/>
          <c:tx>
            <c:strRef>
              <c:f>'10.10'!$I$70</c:f>
              <c:strCache>
                <c:ptCount val="1"/>
                <c:pt idx="0">
                  <c:v>NRM</c:v>
                </c:pt>
              </c:strCache>
            </c:strRef>
          </c:tx>
          <c:spPr>
            <a:solidFill>
              <a:schemeClr val="accent2"/>
            </a:solidFill>
            <a:ln>
              <a:noFill/>
            </a:ln>
            <a:effectLst/>
          </c:spPr>
          <c:dLbls>
            <c:spPr>
              <a:noFill/>
              <a:ln>
                <a:noFill/>
              </a:ln>
              <a:effectLst/>
            </c:spPr>
            <c:txPr>
              <a:bodyPr rot="0" vert="horz"/>
              <a:lstStyle/>
              <a:p>
                <a:pPr>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'10.10'!$G$71:$G$79</c:f>
              <c:strCache>
                <c:ptCount val="9"/>
                <c:pt idx="0">
                  <c:v>Safety Training</c:v>
                </c:pt>
                <c:pt idx="1">
                  <c:v>General Skills Training</c:v>
                </c:pt>
                <c:pt idx="2">
                  <c:v>Technical or Technology Training</c:v>
                </c:pt>
                <c:pt idx="3">
                  <c:v>Life skills training</c:v>
                </c:pt>
                <c:pt idx="4">
                  <c:v>Team Training</c:v>
                </c:pt>
                <c:pt idx="5">
                  <c:v>Managerial Training</c:v>
                </c:pt>
                <c:pt idx="6">
                  <c:v>Other</c:v>
                </c:pt>
                <c:pt idx="7">
                  <c:v>Quality Training</c:v>
                </c:pt>
                <c:pt idx="8">
                  <c:v>Soft Skills Training</c:v>
                </c:pt>
              </c:strCache>
            </c:strRef>
          </c:cat>
          <c:val>
            <c:numRef>
              <c:f>'10.10'!$I$71:$I$79</c:f>
              <c:numCache>
                <c:formatCode>0%</c:formatCode>
                <c:ptCount val="9"/>
                <c:pt idx="0">
                  <c:v>0.53</c:v>
                </c:pt>
                <c:pt idx="1">
                  <c:v>0.53</c:v>
                </c:pt>
                <c:pt idx="2">
                  <c:v>0.22</c:v>
                </c:pt>
                <c:pt idx="3">
                  <c:v>0.2</c:v>
                </c:pt>
                <c:pt idx="4">
                  <c:v>0.17</c:v>
                </c:pt>
                <c:pt idx="5">
                  <c:v>9.0000000000000011E-2</c:v>
                </c:pt>
                <c:pt idx="6">
                  <c:v>0.05</c:v>
                </c:pt>
                <c:pt idx="7">
                  <c:v>0.05</c:v>
                </c:pt>
                <c:pt idx="8">
                  <c:v>3.0000000000000002E-2</c:v>
                </c:pt>
              </c:numCache>
            </c:numRef>
          </c:val>
          <c:extLst xmlns:c16r2="http://schemas.microsoft.com/office/drawing/2015/06/chart">
            <c:ext xmlns:c16="http://schemas.microsoft.com/office/drawing/2014/chart" uri="{C3380CC4-5D6E-409C-BE32-E72D297353CC}">
              <c16:uniqueId val="{00000001-1BCC-4C3A-9270-2363E11B10BC}"/>
            </c:ext>
          </c:extLst>
        </c:ser>
        <c:dLbls>
          <c:showVal val="1"/>
        </c:dLbls>
        <c:gapWidth val="269"/>
        <c:axId val="148062208"/>
        <c:axId val="148063744"/>
      </c:barChart>
      <c:catAx>
        <c:axId val="148062208"/>
        <c:scaling>
          <c:orientation val="minMax"/>
        </c:scaling>
        <c:axPos val="l"/>
        <c:numFmt formatCode="General" sourceLinked="1"/>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8063744"/>
        <c:crosses val="autoZero"/>
        <c:auto val="1"/>
        <c:lblAlgn val="ctr"/>
        <c:lblOffset val="100"/>
      </c:catAx>
      <c:valAx>
        <c:axId val="148063744"/>
        <c:scaling>
          <c:orientation val="minMax"/>
        </c:scaling>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tickLblPos val="nextTo"/>
        <c:spPr>
          <a:noFill/>
          <a:ln>
            <a:noFill/>
          </a:ln>
          <a:effectLst/>
        </c:spPr>
        <c:txPr>
          <a:bodyPr rot="-60000000" vert="horz"/>
          <a:lstStyle/>
          <a:p>
            <a:pPr>
              <a:defRPr/>
            </a:pPr>
            <a:endParaRPr lang="en-US"/>
          </a:p>
        </c:txPr>
        <c:crossAx val="148062208"/>
        <c:crosses val="autoZero"/>
        <c:crossBetween val="between"/>
      </c:valAx>
      <c:spPr>
        <a:noFill/>
        <a:ln>
          <a:noFill/>
        </a:ln>
        <a:effectLst/>
      </c:spPr>
    </c:plotArea>
    <c:legend>
      <c:legendPos val="b"/>
      <c:spPr>
        <a:noFill/>
        <a:ln>
          <a:noFill/>
        </a:ln>
        <a:effectLst/>
      </c:spPr>
      <c:txPr>
        <a:bodyPr rot="0" vert="horz"/>
        <a:lstStyle/>
        <a:p>
          <a:pPr>
            <a:defRPr/>
          </a:pPr>
          <a:endParaRPr lang="en-US"/>
        </a:p>
      </c:txPr>
    </c:legend>
    <c:plotVisOnly val="1"/>
    <c:dispBlanksAs val="gap"/>
  </c:chart>
  <c:spPr>
    <a:noFill/>
    <a:ln w="9525" cap="flat" cmpd="sng" algn="ctr">
      <a:solidFill>
        <a:schemeClr val="tx1">
          <a:lumMod val="15000"/>
          <a:lumOff val="85000"/>
        </a:schemeClr>
      </a:solidFill>
      <a:round/>
    </a:ln>
    <a:effectLst/>
  </c:spPr>
  <c:txPr>
    <a:bodyPr/>
    <a:lstStyle/>
    <a:p>
      <a:pPr>
        <a:defRPr sz="14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'wetland rehabiliated'!$A$4</c:f>
              <c:strCache>
                <c:ptCount val="1"/>
                <c:pt idx="0">
                  <c:v>Planned</c:v>
                </c:pt>
              </c:strCache>
            </c:strRef>
          </c:tx>
          <c:cat>
            <c:strRef>
              <c:f>'wetland rehabiliated'!$B$3:$E$3</c:f>
              <c:strCache>
                <c:ptCount val="4"/>
                <c:pt idx="0">
                  <c:v>2012-13</c:v>
                </c:pt>
                <c:pt idx="1">
                  <c:v>2013-14</c:v>
                </c:pt>
                <c:pt idx="2">
                  <c:v>2014-15</c:v>
                </c:pt>
                <c:pt idx="3">
                  <c:v>2015-16</c:v>
                </c:pt>
              </c:strCache>
            </c:strRef>
          </c:cat>
          <c:val>
            <c:numRef>
              <c:f>'wetland rehabiliated'!$B$4:$E$4</c:f>
              <c:numCache>
                <c:formatCode>General</c:formatCode>
                <c:ptCount val="4"/>
                <c:pt idx="0">
                  <c:v>100</c:v>
                </c:pt>
                <c:pt idx="1">
                  <c:v>110</c:v>
                </c:pt>
                <c:pt idx="2">
                  <c:v>115</c:v>
                </c:pt>
                <c:pt idx="3">
                  <c:v>120</c:v>
                </c:pt>
              </c:numCache>
            </c:numRef>
          </c:val>
          <c:extLst xmlns:c16r2="http://schemas.microsoft.com/office/drawing/2015/06/chart">
            <c:ext xmlns:c16="http://schemas.microsoft.com/office/drawing/2014/chart" uri="{C3380CC4-5D6E-409C-BE32-E72D297353CC}">
              <c16:uniqueId val="{00000000-89E5-4387-BA26-9AF455EFA909}"/>
            </c:ext>
          </c:extLst>
        </c:ser>
        <c:ser>
          <c:idx val="1"/>
          <c:order val="1"/>
          <c:tx>
            <c:strRef>
              <c:f>'wetland rehabiliated'!$A$5</c:f>
              <c:strCache>
                <c:ptCount val="1"/>
                <c:pt idx="0">
                  <c:v>Actual</c:v>
                </c:pt>
              </c:strCache>
            </c:strRef>
          </c:tx>
          <c:cat>
            <c:strRef>
              <c:f>'wetland rehabiliated'!$B$3:$E$3</c:f>
              <c:strCache>
                <c:ptCount val="4"/>
                <c:pt idx="0">
                  <c:v>2012-13</c:v>
                </c:pt>
                <c:pt idx="1">
                  <c:v>2013-14</c:v>
                </c:pt>
                <c:pt idx="2">
                  <c:v>2014-15</c:v>
                </c:pt>
                <c:pt idx="3">
                  <c:v>2015-16</c:v>
                </c:pt>
              </c:strCache>
            </c:strRef>
          </c:cat>
          <c:val>
            <c:numRef>
              <c:f>'wetland rehabiliated'!$B$5:$E$5</c:f>
              <c:numCache>
                <c:formatCode>General</c:formatCode>
                <c:ptCount val="4"/>
                <c:pt idx="0">
                  <c:v>97</c:v>
                </c:pt>
                <c:pt idx="1">
                  <c:v>129</c:v>
                </c:pt>
                <c:pt idx="2">
                  <c:v>119</c:v>
                </c:pt>
                <c:pt idx="3">
                  <c:v>123</c:v>
                </c:pt>
              </c:numCache>
            </c:numRef>
          </c:val>
          <c:extLst xmlns:c16r2="http://schemas.microsoft.com/office/drawing/2015/06/chart">
            <c:ext xmlns:c16="http://schemas.microsoft.com/office/drawing/2014/chart" uri="{C3380CC4-5D6E-409C-BE32-E72D297353CC}">
              <c16:uniqueId val="{00000001-89E5-4387-BA26-9AF455EFA909}"/>
            </c:ext>
          </c:extLst>
        </c:ser>
        <c:dLbls/>
        <c:axId val="148608128"/>
        <c:axId val="148609664"/>
      </c:barChart>
      <c:catAx>
        <c:axId val="148608128"/>
        <c:scaling>
          <c:orientation val="minMax"/>
        </c:scaling>
        <c:axPos val="b"/>
        <c:numFmt formatCode="General" sourceLinked="0"/>
        <c:majorTickMark val="none"/>
        <c:tickLblPos val="nextTo"/>
        <c:crossAx val="148609664"/>
        <c:crosses val="autoZero"/>
        <c:auto val="1"/>
        <c:lblAlgn val="ctr"/>
        <c:lblOffset val="100"/>
      </c:catAx>
      <c:valAx>
        <c:axId val="148609664"/>
        <c:scaling>
          <c:orientation val="minMax"/>
        </c:scaling>
        <c:axPos val="l"/>
        <c:numFmt formatCode="General" sourceLinked="1"/>
        <c:majorTickMark val="none"/>
        <c:tickLblPos val="nextTo"/>
        <c:crossAx val="148608128"/>
        <c:crosses val="autoZero"/>
        <c:crossBetween val="between"/>
      </c:valAx>
      <c:dTable>
        <c:showHorzBorder val="1"/>
        <c:showVertBorder val="1"/>
        <c:showOutline val="1"/>
        <c:showKeys val="1"/>
      </c:dTable>
    </c:plotArea>
    <c:plotVisOnly val="1"/>
    <c:dispBlanksAs val="gap"/>
  </c:chart>
  <c:txPr>
    <a:bodyPr/>
    <a:lstStyle/>
    <a:p>
      <a:pPr>
        <a:defRPr>
          <a:solidFill>
            <a:schemeClr val="tx2">
              <a:lumMod val="75000"/>
            </a:schemeClr>
          </a:solidFill>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ser>
          <c:idx val="0"/>
          <c:order val="0"/>
          <c:tx>
            <c:strRef>
              <c:f>'Avarage cost'!$B$54</c:f>
              <c:strCache>
                <c:ptCount val="1"/>
                <c:pt idx="0">
                  <c:v>Planned</c:v>
                </c:pt>
              </c:strCache>
            </c:strRef>
          </c:tx>
          <c:cat>
            <c:strRef>
              <c:f>'Avarage cost'!$C$53:$F$53</c:f>
              <c:strCache>
                <c:ptCount val="4"/>
                <c:pt idx="0">
                  <c:v>2012-13</c:v>
                </c:pt>
                <c:pt idx="1">
                  <c:v>2013-14</c:v>
                </c:pt>
                <c:pt idx="2">
                  <c:v>2014-15</c:v>
                </c:pt>
                <c:pt idx="3">
                  <c:v>2015-16</c:v>
                </c:pt>
              </c:strCache>
            </c:strRef>
          </c:cat>
          <c:val>
            <c:numRef>
              <c:f>'Avarage cost'!$C$54:$F$54</c:f>
              <c:numCache>
                <c:formatCode>_ * #,##0_ ;_ * \-#,##0_ ;_ * "-"??_ ;_ @_ </c:formatCode>
                <c:ptCount val="4"/>
                <c:pt idx="0">
                  <c:v>834750</c:v>
                </c:pt>
                <c:pt idx="1">
                  <c:v>790909.09090909082</c:v>
                </c:pt>
                <c:pt idx="2">
                  <c:v>925831.30434782605</c:v>
                </c:pt>
                <c:pt idx="3">
                  <c:v>922180.49166666681</c:v>
                </c:pt>
              </c:numCache>
            </c:numRef>
          </c:val>
          <c:extLst xmlns:c16r2="http://schemas.microsoft.com/office/drawing/2015/06/chart">
            <c:ext xmlns:c16="http://schemas.microsoft.com/office/drawing/2014/chart" uri="{C3380CC4-5D6E-409C-BE32-E72D297353CC}">
              <c16:uniqueId val="{00000000-F998-44CA-99D1-939D28884CDF}"/>
            </c:ext>
          </c:extLst>
        </c:ser>
        <c:ser>
          <c:idx val="1"/>
          <c:order val="1"/>
          <c:tx>
            <c:strRef>
              <c:f>'Avarage cost'!$B$55</c:f>
              <c:strCache>
                <c:ptCount val="1"/>
                <c:pt idx="0">
                  <c:v>Actual</c:v>
                </c:pt>
              </c:strCache>
            </c:strRef>
          </c:tx>
          <c:cat>
            <c:strRef>
              <c:f>'Avarage cost'!$C$53:$F$53</c:f>
              <c:strCache>
                <c:ptCount val="4"/>
                <c:pt idx="0">
                  <c:v>2012-13</c:v>
                </c:pt>
                <c:pt idx="1">
                  <c:v>2013-14</c:v>
                </c:pt>
                <c:pt idx="2">
                  <c:v>2014-15</c:v>
                </c:pt>
                <c:pt idx="3">
                  <c:v>2015-16</c:v>
                </c:pt>
              </c:strCache>
            </c:strRef>
          </c:cat>
          <c:val>
            <c:numRef>
              <c:f>'Avarage cost'!$C$55:$F$55</c:f>
              <c:numCache>
                <c:formatCode>_ * #,##0_ ;_ * \-#,##0_ ;_ * "-"??_ ;_ @_ </c:formatCode>
                <c:ptCount val="4"/>
                <c:pt idx="0">
                  <c:v>757779.76288659801</c:v>
                </c:pt>
                <c:pt idx="1">
                  <c:v>743602.14728682186</c:v>
                </c:pt>
                <c:pt idx="2">
                  <c:v>875136.08403361333</c:v>
                </c:pt>
                <c:pt idx="3">
                  <c:v>747492.04878048785</c:v>
                </c:pt>
              </c:numCache>
            </c:numRef>
          </c:val>
          <c:extLst xmlns:c16r2="http://schemas.microsoft.com/office/drawing/2015/06/chart">
            <c:ext xmlns:c16="http://schemas.microsoft.com/office/drawing/2014/chart" uri="{C3380CC4-5D6E-409C-BE32-E72D297353CC}">
              <c16:uniqueId val="{00000001-F998-44CA-99D1-939D28884CDF}"/>
            </c:ext>
          </c:extLst>
        </c:ser>
        <c:dLbls/>
        <c:axId val="149124992"/>
        <c:axId val="149126528"/>
      </c:barChart>
      <c:catAx>
        <c:axId val="149124992"/>
        <c:scaling>
          <c:orientation val="minMax"/>
        </c:scaling>
        <c:axPos val="b"/>
        <c:numFmt formatCode="General" sourceLinked="0"/>
        <c:tickLblPos val="nextTo"/>
        <c:crossAx val="149126528"/>
        <c:crosses val="autoZero"/>
        <c:auto val="1"/>
        <c:lblAlgn val="ctr"/>
        <c:lblOffset val="100"/>
      </c:catAx>
      <c:valAx>
        <c:axId val="149126528"/>
        <c:scaling>
          <c:orientation val="minMax"/>
        </c:scaling>
        <c:axPos val="l"/>
        <c:numFmt formatCode="_ * #,##0_ ;_ * \-#,##0_ ;_ * &quot;-&quot;??_ ;_ @_ " sourceLinked="1"/>
        <c:tickLblPos val="nextTo"/>
        <c:crossAx val="149124992"/>
        <c:crosses val="autoZero"/>
        <c:crossBetween val="between"/>
      </c:valAx>
      <c:dTable>
        <c:showHorzBorder val="1"/>
        <c:showVertBorder val="1"/>
        <c:showOutline val="1"/>
        <c:showKeys val="1"/>
      </c:dTable>
    </c:plotArea>
    <c:plotVisOnly val="1"/>
    <c:dispBlanksAs val="gap"/>
  </c:chart>
  <c:txPr>
    <a:bodyPr/>
    <a:lstStyle/>
    <a:p>
      <a:pPr>
        <a:defRPr>
          <a:solidFill>
            <a:schemeClr val="tx2">
              <a:lumMod val="75000"/>
            </a:schemeClr>
          </a:solidFill>
        </a:defRPr>
      </a:pPr>
      <a:endParaRPr lang="en-US"/>
    </a:p>
  </c:txPr>
  <c:externalData r:id="rId2"/>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'Module 6 - Borrowing Savings &amp; '!$A$1520:$A$1528</cx:f>
        <cx:lvl ptCount="9">
          <cx:pt idx="0">Housing improvement</cx:pt>
          <cx:pt idx="1">Meet educational expenses</cx:pt>
          <cx:pt idx="2">Emergencies</cx:pt>
          <cx:pt idx="3">Other</cx:pt>
          <cx:pt idx="4">Buying Food/Groceries</cx:pt>
          <cx:pt idx="5">General house/plot maintenance</cx:pt>
          <cx:pt idx="6">Have not used the savings</cx:pt>
          <cx:pt idx="7">Buying Furniture</cx:pt>
          <cx:pt idx="8">Buying property (land or house)</cx:pt>
        </cx:lvl>
      </cx:strDim>
      <cx:numDim type="size">
        <cx:f>'Module 6 - Borrowing Savings &amp; '!$B$1520:$B$1528</cx:f>
        <cx:lvl ptCount="9" formatCode="0%">
          <cx:pt idx="0">0.28000000000000003</cx:pt>
          <cx:pt idx="1">0.25</cx:pt>
          <cx:pt idx="2">0.23000000000000001</cx:pt>
          <cx:pt idx="3">0.17999999999999999</cx:pt>
          <cx:pt idx="4">0.16</cx:pt>
          <cx:pt idx="5">0.13</cx:pt>
          <cx:pt idx="6">0.11</cx:pt>
          <cx:pt idx="7">0.11</cx:pt>
          <cx:pt idx="8">0.080000000000000002</cx:pt>
        </cx:lvl>
      </cx:numDim>
    </cx:data>
  </cx:chartData>
  <cx:chart>
    <cx:plotArea>
      <cx:plotAreaRegion>
        <cx:series layoutId="treemap" uniqueId="{B475EDF0-956B-4B95-A4CA-4ABCA9559F58}">
          <cx:tx>
            <cx:txData>
              <cx:f>'Module 6 - Borrowing Savings &amp; '!$B$1519</cx:f>
              <cx:v>%</cx:v>
            </cx:txData>
          </cx:tx>
          <cx:dataPt idx="0">
            <cx:spPr>
              <a:solidFill>
                <a:schemeClr val="accent1"/>
              </a:solidFill>
            </cx:spPr>
          </cx:dataPt>
          <cx:dataPt idx="1">
            <cx:spPr>
              <a:solidFill>
                <a:schemeClr val="accent2">
                  <a:lumMod val="60000"/>
                  <a:lumOff val="40000"/>
                </a:schemeClr>
              </a:solidFill>
            </cx:spPr>
          </cx:dataPt>
          <cx:dataPt idx="7">
            <cx:spPr>
              <a:solidFill>
                <a:schemeClr val="accent2">
                  <a:lumMod val="75000"/>
                </a:schemeClr>
              </a:solidFill>
            </cx:spPr>
          </cx:dataPt>
          <cx:dataLabels pos="inEnd">
            <cx:txPr>
              <a:bodyPr spcFirstLastPara="1" vertOverflow="ellipsis" wrap="square" lIns="0" tIns="0" rIns="0" bIns="0" anchor="ctr" anchorCtr="1">
                <a:spAutoFit/>
              </a:bodyPr>
              <a:lstStyle/>
              <a:p>
                <a:pPr>
                  <a:defRPr sz="1300" b="1">
                    <a:solidFill>
                      <a:schemeClr val="bg1"/>
                    </a:solidFill>
                    <a:latin typeface="Arial Black" panose="020B0A04020102020204" pitchFamily="34" charset="0"/>
                    <a:ea typeface="Arial Black" panose="020B0A04020102020204" pitchFamily="34" charset="0"/>
                    <a:cs typeface="Arial Black" panose="020B0A04020102020204" pitchFamily="34" charset="0"/>
                  </a:defRPr>
                </a:pPr>
                <a:endParaRPr lang="en-US" sz="1300" b="1">
                  <a:solidFill>
                    <a:schemeClr val="bg1"/>
                  </a:solidFill>
                  <a:latin typeface="Arial Black" panose="020B0A04020102020204" pitchFamily="34" charset="0"/>
                </a:endParaRPr>
              </a:p>
            </cx:txPr>
            <cx:visibility seriesName="0" categoryName="1" value="1"/>
            <cx:separator>, </cx:separator>
          </cx:dataLabels>
          <cx:dataId val="0"/>
          <cx:layoutPr>
            <cx:parentLabelLayout val="overlapping"/>
          </cx:layoutPr>
        </cx:series>
      </cx:plotAreaRegion>
    </cx:plotArea>
    <cx:legend pos="b" align="ctr" overlay="0">
      <cx:txPr>
        <a:bodyPr spcFirstLastPara="1" vertOverflow="ellipsis" wrap="square" lIns="0" tIns="0" rIns="0" bIns="0" anchor="ctr" anchorCtr="1"/>
        <a:lstStyle/>
        <a:p>
          <a:pPr>
            <a:defRPr sz="1400"/>
          </a:pPr>
          <a:endParaRPr lang="en-US" sz="1400"/>
        </a:p>
      </cx:txPr>
    </cx:legend>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'Module 9 - Employment History &amp;'!$I$2226:$J$2243</cx:f>
        <cx:lvl ptCount="18">
          <cx:pt idx="0">I dont know</cx:pt>
          <cx:pt idx="1">Less than 1 year</cx:pt>
          <cx:pt idx="2">1 year</cx:pt>
          <cx:pt idx="3">2 years</cx:pt>
          <cx:pt idx="4">3 years</cx:pt>
          <cx:pt idx="5">4 years</cx:pt>
          <cx:pt idx="6">5 years</cx:pt>
          <cx:pt idx="7">More than 5 years</cx:pt>
          <cx:pt idx="8">Benefits will last a lifetime</cx:pt>
          <cx:pt idx="9">I dont know</cx:pt>
          <cx:pt idx="10">Less than 1 year</cx:pt>
          <cx:pt idx="11">1 year</cx:pt>
          <cx:pt idx="12">2 years</cx:pt>
          <cx:pt idx="13">3 years</cx:pt>
          <cx:pt idx="14">4 years</cx:pt>
          <cx:pt idx="15">5 years</cx:pt>
          <cx:pt idx="16">More than 5 years</cx:pt>
          <cx:pt idx="17">Benefits will last a lifetime</cx:pt>
        </cx:lvl>
        <cx:lvl ptCount="18">
          <cx:pt idx="0">EPIP</cx:pt>
          <cx:pt idx="9">NRM</cx:pt>
        </cx:lvl>
      </cx:strDim>
      <cx:numDim type="size">
        <cx:f>'Module 9 - Employment History &amp;'!$K$2226:$K$2243</cx:f>
        <cx:lvl ptCount="18" formatCode="0%">
          <cx:pt idx="0">0.68999999999999995</cx:pt>
          <cx:pt idx="1">0.62</cx:pt>
          <cx:pt idx="2">0.5</cx:pt>
          <cx:pt idx="3">0</cx:pt>
          <cx:pt idx="4">0.27000000000000002</cx:pt>
          <cx:pt idx="5">0.5</cx:pt>
          <cx:pt idx="6">0.29999999999999999</cx:pt>
          <cx:pt idx="7">0.32000000000000001</cx:pt>
          <cx:pt idx="8">0.40000000000000002</cx:pt>
          <cx:pt idx="9">0.31</cx:pt>
          <cx:pt idx="10">0.38</cx:pt>
          <cx:pt idx="11">0.5</cx:pt>
          <cx:pt idx="12">1</cx:pt>
          <cx:pt idx="13">0.72999999999999998</cx:pt>
          <cx:pt idx="14">0.5</cx:pt>
          <cx:pt idx="15">0.69999999999999996</cx:pt>
          <cx:pt idx="16">0.68000000000000005</cx:pt>
          <cx:pt idx="17">0.59999999999999998</cx:pt>
        </cx:lvl>
      </cx:numDim>
    </cx:data>
  </cx:chartData>
  <cx:chart>
    <cx:plotArea>
      <cx:plotAreaRegion>
        <cx:series layoutId="treemap" uniqueId="{F4CC3A4A-B95C-4916-8A75-2FF5A3C2CC1F}">
          <cx:dataLabels pos="inEnd">
            <cx:txPr>
              <a:bodyPr spcFirstLastPara="1" vertOverflow="ellipsis" wrap="square" lIns="0" tIns="0" rIns="0" bIns="0" anchor="ctr" anchorCtr="1">
                <a:spAutoFit/>
              </a:bodyPr>
              <a:lstStyle/>
              <a:p>
                <a:pPr>
                  <a:defRPr lang="en-US" sz="1300" b="0" i="0" u="none" strike="noStrike" kern="1200" baseline="0">
                    <a:solidFill>
                      <a:sysClr val="window" lastClr="FFFFFF"/>
                    </a:solidFill>
                    <a:latin typeface="Arial Black" panose="020B0A04020102020204" pitchFamily="34" charset="0"/>
                    <a:ea typeface="Arial Black" panose="020B0A04020102020204" pitchFamily="34" charset="0"/>
                    <a:cs typeface="Arial Black" panose="020B0A04020102020204" pitchFamily="34" charset="0"/>
                  </a:defRPr>
                </a:pPr>
                <a:endParaRPr lang="en-US" sz="1300">
                  <a:latin typeface="Arial Black" panose="020B0A04020102020204" pitchFamily="34" charset="0"/>
                </a:endParaRPr>
              </a:p>
            </cx:txPr>
            <cx:visibility seriesName="0" categoryName="1" value="1"/>
            <cx:separator>
</cx:separator>
          </cx:dataLabels>
          <cx:dataId val="0"/>
          <cx:layoutPr>
            <cx:parentLabelLayout val="overlapping"/>
          </cx:layoutPr>
        </cx:series>
      </cx:plotAreaRegion>
    </cx:plotArea>
    <cx:legend pos="b" align="ctr" overlay="0"/>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205E7F-53BF-478E-8D50-CACBA5D6AB8E}" type="doc">
      <dgm:prSet loTypeId="urn:microsoft.com/office/officeart/2005/8/layout/hProcess9" loCatId="process" qsTypeId="urn:microsoft.com/office/officeart/2005/8/quickstyle/simple1" qsCatId="simple" csTypeId="urn:microsoft.com/office/officeart/2005/8/colors/accent1_2" csCatId="accent1" phldr="1"/>
      <dgm:spPr/>
    </dgm:pt>
    <dgm:pt modelId="{3ECD27D8-ABE6-420D-B1EA-65F46C0EB321}">
      <dgm:prSet phldrT="[Text]"/>
      <dgm:spPr>
        <a:solidFill>
          <a:schemeClr val="accent6"/>
        </a:solidFill>
      </dgm:spPr>
      <dgm:t>
        <a:bodyPr/>
        <a:lstStyle/>
        <a:p>
          <a:r>
            <a:rPr lang="en-US" b="1" dirty="0" smtClean="0"/>
            <a:t>Impacts of income earned</a:t>
          </a:r>
          <a:endParaRPr lang="en-US" b="1" dirty="0"/>
        </a:p>
      </dgm:t>
    </dgm:pt>
    <dgm:pt modelId="{96B19D40-4F00-470F-A8F0-13C40040C89C}" type="parTrans" cxnId="{B1845633-C4F1-40FB-ADEA-2B9A7F3B8850}">
      <dgm:prSet/>
      <dgm:spPr/>
      <dgm:t>
        <a:bodyPr/>
        <a:lstStyle/>
        <a:p>
          <a:endParaRPr lang="en-US"/>
        </a:p>
      </dgm:t>
    </dgm:pt>
    <dgm:pt modelId="{C2ADDE4E-EEBB-4340-808F-5EEA67115890}" type="sibTrans" cxnId="{B1845633-C4F1-40FB-ADEA-2B9A7F3B8850}">
      <dgm:prSet/>
      <dgm:spPr/>
      <dgm:t>
        <a:bodyPr/>
        <a:lstStyle/>
        <a:p>
          <a:endParaRPr lang="en-US"/>
        </a:p>
      </dgm:t>
    </dgm:pt>
    <dgm:pt modelId="{6CCD6259-6C10-40F7-B0A8-18F543CDBF3C}">
      <dgm:prSet phldrT="[Text]"/>
      <dgm:spPr>
        <a:solidFill>
          <a:schemeClr val="accent3"/>
        </a:solidFill>
      </dgm:spPr>
      <dgm:t>
        <a:bodyPr/>
        <a:lstStyle/>
        <a:p>
          <a:fld id="{043AD668-A7FE-40A1-9D64-B3309A33ECF1}" type="CATEGORYNAME">
            <a:rPr lang="en-ZA" b="1" smtClean="0"/>
            <a:pPr/>
            <a:t>Impacts from participation in work</a:t>
          </a:fld>
          <a:endParaRPr lang="en-US" dirty="0"/>
        </a:p>
      </dgm:t>
    </dgm:pt>
    <dgm:pt modelId="{76248EDA-F517-48CB-BC4E-52AEEE48B081}" type="parTrans" cxnId="{BDA04F99-B8C5-415C-B133-B4F2FFB2CBAD}">
      <dgm:prSet/>
      <dgm:spPr/>
      <dgm:t>
        <a:bodyPr/>
        <a:lstStyle/>
        <a:p>
          <a:endParaRPr lang="en-US"/>
        </a:p>
      </dgm:t>
    </dgm:pt>
    <dgm:pt modelId="{F2FD8E69-ABCF-450A-B53D-D51F8BAF9AF1}" type="sibTrans" cxnId="{BDA04F99-B8C5-415C-B133-B4F2FFB2CBAD}">
      <dgm:prSet/>
      <dgm:spPr/>
      <dgm:t>
        <a:bodyPr/>
        <a:lstStyle/>
        <a:p>
          <a:endParaRPr lang="en-US"/>
        </a:p>
      </dgm:t>
    </dgm:pt>
    <dgm:pt modelId="{4464D2C9-D54E-43D4-B1C6-E8204105F62E}">
      <dgm:prSet/>
      <dgm:spPr/>
      <dgm:t>
        <a:bodyPr/>
        <a:lstStyle/>
        <a:p>
          <a:fld id="{648C5556-3A20-4EE5-B586-665230F6421F}" type="CATEGORYNAME">
            <a:rPr lang="en-ZA" b="1" smtClean="0"/>
            <a:pPr/>
            <a:t>Impacts from Assets and Services delivered. </a:t>
          </a:fld>
          <a:endParaRPr lang="en-ZA" dirty="0"/>
        </a:p>
      </dgm:t>
    </dgm:pt>
    <dgm:pt modelId="{6C2A8693-3448-4A64-BF50-A035E523DAF3}" type="parTrans" cxnId="{117459C8-47EB-412F-A86F-220FB9EDE7E9}">
      <dgm:prSet/>
      <dgm:spPr/>
      <dgm:t>
        <a:bodyPr/>
        <a:lstStyle/>
        <a:p>
          <a:endParaRPr lang="en-US"/>
        </a:p>
      </dgm:t>
    </dgm:pt>
    <dgm:pt modelId="{F0E32FE2-DAA8-4AF4-BA72-22A55F49054F}" type="sibTrans" cxnId="{117459C8-47EB-412F-A86F-220FB9EDE7E9}">
      <dgm:prSet/>
      <dgm:spPr/>
      <dgm:t>
        <a:bodyPr/>
        <a:lstStyle/>
        <a:p>
          <a:endParaRPr lang="en-US"/>
        </a:p>
      </dgm:t>
    </dgm:pt>
    <dgm:pt modelId="{BEA46736-3D7F-43DF-B943-C0BEFCA65DD8}" type="pres">
      <dgm:prSet presAssocID="{BB205E7F-53BF-478E-8D50-CACBA5D6AB8E}" presName="CompostProcess" presStyleCnt="0">
        <dgm:presLayoutVars>
          <dgm:dir/>
          <dgm:resizeHandles val="exact"/>
        </dgm:presLayoutVars>
      </dgm:prSet>
      <dgm:spPr/>
    </dgm:pt>
    <dgm:pt modelId="{C003B0BB-242F-4DF6-9F76-AE6146279437}" type="pres">
      <dgm:prSet presAssocID="{BB205E7F-53BF-478E-8D50-CACBA5D6AB8E}" presName="arrow" presStyleLbl="bgShp" presStyleIdx="0" presStyleCnt="1"/>
      <dgm:spPr/>
    </dgm:pt>
    <dgm:pt modelId="{5104F038-14A1-4BA4-AB6E-BACC683AF312}" type="pres">
      <dgm:prSet presAssocID="{BB205E7F-53BF-478E-8D50-CACBA5D6AB8E}" presName="linearProcess" presStyleCnt="0"/>
      <dgm:spPr/>
    </dgm:pt>
    <dgm:pt modelId="{94A7CC88-2C64-43BC-A5A1-F8D1B772E5FD}" type="pres">
      <dgm:prSet presAssocID="{3ECD27D8-ABE6-420D-B1EA-65F46C0EB321}" presName="textNode" presStyleLbl="node1" presStyleIdx="0" presStyleCnt="3">
        <dgm:presLayoutVars>
          <dgm:bulletEnabled val="1"/>
        </dgm:presLayoutVars>
      </dgm:prSet>
      <dgm:spPr/>
      <dgm:t>
        <a:bodyPr/>
        <a:lstStyle/>
        <a:p>
          <a:endParaRPr lang="en-US"/>
        </a:p>
      </dgm:t>
    </dgm:pt>
    <dgm:pt modelId="{216E36DF-FFA3-4E43-BC01-11CDF875A1CA}" type="pres">
      <dgm:prSet presAssocID="{C2ADDE4E-EEBB-4340-808F-5EEA67115890}" presName="sibTrans" presStyleCnt="0"/>
      <dgm:spPr/>
    </dgm:pt>
    <dgm:pt modelId="{A8059D74-E811-4C5B-B475-28F140FBB608}" type="pres">
      <dgm:prSet presAssocID="{6CCD6259-6C10-40F7-B0A8-18F543CDBF3C}" presName="textNode" presStyleLbl="node1" presStyleIdx="1" presStyleCnt="3">
        <dgm:presLayoutVars>
          <dgm:bulletEnabled val="1"/>
        </dgm:presLayoutVars>
      </dgm:prSet>
      <dgm:spPr/>
      <dgm:t>
        <a:bodyPr/>
        <a:lstStyle/>
        <a:p>
          <a:endParaRPr lang="en-US"/>
        </a:p>
      </dgm:t>
    </dgm:pt>
    <dgm:pt modelId="{822216DD-F8DD-4BF7-B999-93E3E3B0FA5D}" type="pres">
      <dgm:prSet presAssocID="{F2FD8E69-ABCF-450A-B53D-D51F8BAF9AF1}" presName="sibTrans" presStyleCnt="0"/>
      <dgm:spPr/>
    </dgm:pt>
    <dgm:pt modelId="{25B26974-BD3B-405D-9631-7EA7176299F3}" type="pres">
      <dgm:prSet presAssocID="{4464D2C9-D54E-43D4-B1C6-E8204105F62E}" presName="textNode" presStyleLbl="node1" presStyleIdx="2" presStyleCnt="3">
        <dgm:presLayoutVars>
          <dgm:bulletEnabled val="1"/>
        </dgm:presLayoutVars>
      </dgm:prSet>
      <dgm:spPr/>
      <dgm:t>
        <a:bodyPr/>
        <a:lstStyle/>
        <a:p>
          <a:endParaRPr lang="en-US"/>
        </a:p>
      </dgm:t>
    </dgm:pt>
  </dgm:ptLst>
  <dgm:cxnLst>
    <dgm:cxn modelId="{8058B31B-16CC-4836-B546-7B8A3FD61C9D}" type="presOf" srcId="{6CCD6259-6C10-40F7-B0A8-18F543CDBF3C}" destId="{A8059D74-E811-4C5B-B475-28F140FBB608}" srcOrd="0" destOrd="0" presId="urn:microsoft.com/office/officeart/2005/8/layout/hProcess9"/>
    <dgm:cxn modelId="{1C0A4971-675D-4BA5-B430-9FCD8DEEF3C4}" type="presOf" srcId="{BB205E7F-53BF-478E-8D50-CACBA5D6AB8E}" destId="{BEA46736-3D7F-43DF-B943-C0BEFCA65DD8}" srcOrd="0" destOrd="0" presId="urn:microsoft.com/office/officeart/2005/8/layout/hProcess9"/>
    <dgm:cxn modelId="{BDA04F99-B8C5-415C-B133-B4F2FFB2CBAD}" srcId="{BB205E7F-53BF-478E-8D50-CACBA5D6AB8E}" destId="{6CCD6259-6C10-40F7-B0A8-18F543CDBF3C}" srcOrd="1" destOrd="0" parTransId="{76248EDA-F517-48CB-BC4E-52AEEE48B081}" sibTransId="{F2FD8E69-ABCF-450A-B53D-D51F8BAF9AF1}"/>
    <dgm:cxn modelId="{894A72F9-C292-4182-BF96-5DAA6B838FD5}" type="presOf" srcId="{3ECD27D8-ABE6-420D-B1EA-65F46C0EB321}" destId="{94A7CC88-2C64-43BC-A5A1-F8D1B772E5FD}" srcOrd="0" destOrd="0" presId="urn:microsoft.com/office/officeart/2005/8/layout/hProcess9"/>
    <dgm:cxn modelId="{87160541-114D-47B3-847E-397EB82CC973}" type="presOf" srcId="{4464D2C9-D54E-43D4-B1C6-E8204105F62E}" destId="{25B26974-BD3B-405D-9631-7EA7176299F3}" srcOrd="0" destOrd="0" presId="urn:microsoft.com/office/officeart/2005/8/layout/hProcess9"/>
    <dgm:cxn modelId="{117459C8-47EB-412F-A86F-220FB9EDE7E9}" srcId="{BB205E7F-53BF-478E-8D50-CACBA5D6AB8E}" destId="{4464D2C9-D54E-43D4-B1C6-E8204105F62E}" srcOrd="2" destOrd="0" parTransId="{6C2A8693-3448-4A64-BF50-A035E523DAF3}" sibTransId="{F0E32FE2-DAA8-4AF4-BA72-22A55F49054F}"/>
    <dgm:cxn modelId="{B1845633-C4F1-40FB-ADEA-2B9A7F3B8850}" srcId="{BB205E7F-53BF-478E-8D50-CACBA5D6AB8E}" destId="{3ECD27D8-ABE6-420D-B1EA-65F46C0EB321}" srcOrd="0" destOrd="0" parTransId="{96B19D40-4F00-470F-A8F0-13C40040C89C}" sibTransId="{C2ADDE4E-EEBB-4340-808F-5EEA67115890}"/>
    <dgm:cxn modelId="{DEE5C7CD-1EDA-4826-8E6C-D47E5CFE5A2C}" type="presParOf" srcId="{BEA46736-3D7F-43DF-B943-C0BEFCA65DD8}" destId="{C003B0BB-242F-4DF6-9F76-AE6146279437}" srcOrd="0" destOrd="0" presId="urn:microsoft.com/office/officeart/2005/8/layout/hProcess9"/>
    <dgm:cxn modelId="{E918AE22-FA32-4814-9DE3-0C6426FD428C}" type="presParOf" srcId="{BEA46736-3D7F-43DF-B943-C0BEFCA65DD8}" destId="{5104F038-14A1-4BA4-AB6E-BACC683AF312}" srcOrd="1" destOrd="0" presId="urn:microsoft.com/office/officeart/2005/8/layout/hProcess9"/>
    <dgm:cxn modelId="{5BF8A127-117C-423F-916B-9674CA3E40D3}" type="presParOf" srcId="{5104F038-14A1-4BA4-AB6E-BACC683AF312}" destId="{94A7CC88-2C64-43BC-A5A1-F8D1B772E5FD}" srcOrd="0" destOrd="0" presId="urn:microsoft.com/office/officeart/2005/8/layout/hProcess9"/>
    <dgm:cxn modelId="{B4A201C2-F432-441F-903C-04E877F43B9F}" type="presParOf" srcId="{5104F038-14A1-4BA4-AB6E-BACC683AF312}" destId="{216E36DF-FFA3-4E43-BC01-11CDF875A1CA}" srcOrd="1" destOrd="0" presId="urn:microsoft.com/office/officeart/2005/8/layout/hProcess9"/>
    <dgm:cxn modelId="{087EDEC7-BC62-46A7-AFE8-F8D1E130A844}" type="presParOf" srcId="{5104F038-14A1-4BA4-AB6E-BACC683AF312}" destId="{A8059D74-E811-4C5B-B475-28F140FBB608}" srcOrd="2" destOrd="0" presId="urn:microsoft.com/office/officeart/2005/8/layout/hProcess9"/>
    <dgm:cxn modelId="{E3970260-2CC4-4F67-B488-5A904ADBFF38}" type="presParOf" srcId="{5104F038-14A1-4BA4-AB6E-BACC683AF312}" destId="{822216DD-F8DD-4BF7-B999-93E3E3B0FA5D}" srcOrd="3" destOrd="0" presId="urn:microsoft.com/office/officeart/2005/8/layout/hProcess9"/>
    <dgm:cxn modelId="{9C06F428-FAC7-4FA2-8EEA-F816B984BF1D}" type="presParOf" srcId="{5104F038-14A1-4BA4-AB6E-BACC683AF312}" destId="{25B26974-BD3B-405D-9631-7EA7176299F3}"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03B0BB-242F-4DF6-9F76-AE6146279437}">
      <dsp:nvSpPr>
        <dsp:cNvPr id="0" name=""/>
        <dsp:cNvSpPr/>
      </dsp:nvSpPr>
      <dsp:spPr>
        <a:xfrm>
          <a:off x="677703" y="0"/>
          <a:ext cx="7680642" cy="470280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A7CC88-2C64-43BC-A5A1-F8D1B772E5FD}">
      <dsp:nvSpPr>
        <dsp:cNvPr id="0" name=""/>
        <dsp:cNvSpPr/>
      </dsp:nvSpPr>
      <dsp:spPr>
        <a:xfrm>
          <a:off x="306202" y="1410840"/>
          <a:ext cx="2710815" cy="1881121"/>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Impacts of income earned</a:t>
          </a:r>
          <a:endParaRPr lang="en-US" sz="2600" b="1" kern="1200" dirty="0"/>
        </a:p>
      </dsp:txBody>
      <dsp:txXfrm>
        <a:off x="306202" y="1410840"/>
        <a:ext cx="2710815" cy="1881121"/>
      </dsp:txXfrm>
    </dsp:sp>
    <dsp:sp modelId="{A8059D74-E811-4C5B-B475-28F140FBB608}">
      <dsp:nvSpPr>
        <dsp:cNvPr id="0" name=""/>
        <dsp:cNvSpPr/>
      </dsp:nvSpPr>
      <dsp:spPr>
        <a:xfrm>
          <a:off x="3162617" y="1410840"/>
          <a:ext cx="2710815" cy="1881121"/>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fld id="{043AD668-A7FE-40A1-9D64-B3309A33ECF1}" type="CATEGORYNAME">
            <a:rPr lang="en-ZA" sz="2600" b="1" kern="1200" smtClean="0"/>
            <a:pPr lvl="0" algn="ctr" defTabSz="1155700">
              <a:lnSpc>
                <a:spcPct val="90000"/>
              </a:lnSpc>
              <a:spcBef>
                <a:spcPct val="0"/>
              </a:spcBef>
              <a:spcAft>
                <a:spcPct val="35000"/>
              </a:spcAft>
            </a:pPr>
            <a:t>Impacts from participation in work</a:t>
          </a:fld>
          <a:endParaRPr lang="en-US" sz="2600" kern="1200" dirty="0"/>
        </a:p>
      </dsp:txBody>
      <dsp:txXfrm>
        <a:off x="3162617" y="1410840"/>
        <a:ext cx="2710815" cy="1881121"/>
      </dsp:txXfrm>
    </dsp:sp>
    <dsp:sp modelId="{25B26974-BD3B-405D-9631-7EA7176299F3}">
      <dsp:nvSpPr>
        <dsp:cNvPr id="0" name=""/>
        <dsp:cNvSpPr/>
      </dsp:nvSpPr>
      <dsp:spPr>
        <a:xfrm>
          <a:off x="6019032" y="1410840"/>
          <a:ext cx="2710815" cy="18811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fld id="{648C5556-3A20-4EE5-B586-665230F6421F}" type="CATEGORYNAME">
            <a:rPr lang="en-ZA" sz="2600" b="1" kern="1200" smtClean="0"/>
            <a:pPr lvl="0" algn="ctr" defTabSz="1155700">
              <a:lnSpc>
                <a:spcPct val="90000"/>
              </a:lnSpc>
              <a:spcBef>
                <a:spcPct val="0"/>
              </a:spcBef>
              <a:spcAft>
                <a:spcPct val="35000"/>
              </a:spcAft>
            </a:pPr>
            <a:t>Impacts from Assets and Services delivered. </a:t>
          </a:fld>
          <a:endParaRPr lang="en-ZA" sz="2600" kern="1200" dirty="0"/>
        </a:p>
      </dsp:txBody>
      <dsp:txXfrm>
        <a:off x="6019032" y="1410840"/>
        <a:ext cx="2710815" cy="18811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A8A25-9ADA-4FC7-9B7E-65CC38C9270F}" type="datetimeFigureOut">
              <a:rPr lang="en-GB" smtClean="0"/>
              <a:pPr/>
              <a:t>13/06/2018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9997C-8C37-4D77-83C3-56437E55BF50}" type="slidenum">
              <a:rPr lang="en-GB" smtClean="0"/>
              <a:pPr/>
              <a:t>‹#›</a:t>
            </a:fld>
            <a:endParaRPr lang="en-GB"/>
          </a:p>
        </p:txBody>
      </p:sp>
    </p:spTree>
    <p:extLst>
      <p:ext uri="{BB962C8B-B14F-4D97-AF65-F5344CB8AC3E}">
        <p14:creationId xmlns:p14="http://schemas.microsoft.com/office/powerpoint/2010/main" xmlns="" val="272479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A3706-EFEA-40B9-B488-ADE381B1F3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1040547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35</a:t>
            </a:fld>
            <a:endParaRPr lang="en-GB" dirty="0"/>
          </a:p>
        </p:txBody>
      </p:sp>
    </p:spTree>
    <p:extLst>
      <p:ext uri="{BB962C8B-B14F-4D97-AF65-F5344CB8AC3E}">
        <p14:creationId xmlns:p14="http://schemas.microsoft.com/office/powerpoint/2010/main" xmlns="" val="82088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36</a:t>
            </a:fld>
            <a:endParaRPr lang="en-GB" dirty="0"/>
          </a:p>
        </p:txBody>
      </p:sp>
    </p:spTree>
    <p:extLst>
      <p:ext uri="{BB962C8B-B14F-4D97-AF65-F5344CB8AC3E}">
        <p14:creationId xmlns:p14="http://schemas.microsoft.com/office/powerpoint/2010/main" xmlns="" val="354247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Arial" charset="0"/>
                <a:ea typeface="+mn-ea"/>
                <a:cs typeface="+mn-cs"/>
              </a:rPr>
              <a:t>Training outcomes provide an indication of the participant’s background, level of education and skills prior to working on DEA-EPWP projects; and assist in evaluating the potential significance of training provided to participants whilst working on the DEA-EPWP projects.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Arial" charset="0"/>
                <a:ea typeface="+mn-ea"/>
                <a:cs typeface="+mn-cs"/>
              </a:rPr>
              <a:t>Of those participating in the EPIP, only 29% have qualifications. A relatively higher percentage of NRM participants have qualifications (40%), which may relate to the nature of employment and the skills or education that is required.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smtClean="0"/>
              <a:t>Of those that have qualifications, </a:t>
            </a:r>
            <a:r>
              <a:rPr lang="en-ZA" b="1" dirty="0" smtClean="0"/>
              <a:t>69% </a:t>
            </a:r>
            <a:r>
              <a:rPr lang="en-ZA" dirty="0" smtClean="0"/>
              <a:t>respondents hold </a:t>
            </a:r>
            <a:r>
              <a:rPr lang="en-ZA" b="1" dirty="0" smtClean="0"/>
              <a:t>National Certificates </a:t>
            </a:r>
            <a:r>
              <a:rPr lang="en-ZA" dirty="0" smtClean="0"/>
              <a:t>and </a:t>
            </a:r>
            <a:r>
              <a:rPr lang="en-ZA" b="1" dirty="0" smtClean="0"/>
              <a:t>20% </a:t>
            </a:r>
            <a:r>
              <a:rPr lang="en-ZA" dirty="0" smtClean="0"/>
              <a:t>hold </a:t>
            </a:r>
            <a:r>
              <a:rPr lang="en-ZA" b="1" dirty="0" smtClean="0"/>
              <a:t>Further Education and Training Certificate (TVET Certificate)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smtClean="0">
              <a:solidFill>
                <a:schemeClr val="tx1"/>
              </a:solidFill>
              <a:effectLst/>
              <a:latin typeface="Arial" charset="0"/>
              <a:ea typeface="+mn-ea"/>
              <a:cs typeface="+mn-cs"/>
            </a:endParaRPr>
          </a:p>
          <a:p>
            <a:r>
              <a:rPr lang="en-ZA" sz="1200" kern="1200" dirty="0" smtClean="0">
                <a:solidFill>
                  <a:schemeClr val="tx1"/>
                </a:solidFill>
                <a:effectLst/>
                <a:latin typeface="Arial" charset="0"/>
                <a:ea typeface="+mn-ea"/>
                <a:cs typeface="+mn-cs"/>
              </a:rPr>
              <a:t>Overall, 40% of respondents stated that their qualifications assisted them to obtain employment and 24% indicated that it helped them to start a business. Of the total responses, 29% of respondents viewed their qualification as not assisting in any way. Male participants’ view on the assistance of qualifications to obtain and search for a job is relatively higher than how females perceived qualifications to be of assistance. A relatively higher percentage of female participant respondents (42%) are of the view that their qualification was of no help at all.</a:t>
            </a:r>
          </a:p>
          <a:p>
            <a:r>
              <a:rPr lang="en-ZA" sz="1200" kern="1200" dirty="0" smtClean="0">
                <a:solidFill>
                  <a:schemeClr val="tx1"/>
                </a:solidFill>
                <a:effectLst/>
                <a:latin typeface="Arial" charset="0"/>
                <a:ea typeface="+mn-ea"/>
                <a:cs typeface="+mn-cs"/>
              </a:rPr>
              <a:t>“Other” ways in which qualifications assisted respondents include acquiring social skills, literacy, experience, and current employment.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38</a:t>
            </a:fld>
            <a:endParaRPr lang="en-GB" dirty="0"/>
          </a:p>
        </p:txBody>
      </p:sp>
    </p:spTree>
    <p:extLst>
      <p:ext uri="{BB962C8B-B14F-4D97-AF65-F5344CB8AC3E}">
        <p14:creationId xmlns:p14="http://schemas.microsoft.com/office/powerpoint/2010/main" xmlns="" val="235461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Arial" charset="0"/>
                <a:ea typeface="+mn-ea"/>
                <a:cs typeface="+mn-cs"/>
              </a:rPr>
              <a:t>Of the total participants, 90% of participants received training whilst working on the project. Of those that received training whilst working on the project, 65% were female and 35% male. Of EPIP participant respondents, 84% indicated that they received training whilst working on the project. Moreover, 96% of NRM participant respondents indicated that they received training. Sub-programmes performing sub-par with respect to on-the-project training include People &amp; Parks, Working for the Coast and Working for Land. Conversely, a 100% of Working on Waste, Greening &amp; Open Space Management and Working on Fire participants received training whilst working on the project.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Arial" charset="0"/>
                <a:ea typeface="+mn-ea"/>
                <a:cs typeface="+mn-cs"/>
              </a:rPr>
              <a:t> it is observed that training received by participants is mostly accredited, except for participants involved in the People &amp; Parks sub-programme where 55% of training received was non-accredited. All training received by Working on Fire participants is accredited as is expected given the level of proficiency required to perform activities that Working on Fire is responsible for. The percentages of participants that are unaware of the accreditation status (10% overall; specifically in Working for Ecosystems, Working on Waste and People &amp; Parks sub-programmes) is of significance to investigate as knowledge may influence the value of training to enhance labour market outcomes.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39</a:t>
            </a:fld>
            <a:endParaRPr lang="en-GB" dirty="0"/>
          </a:p>
        </p:txBody>
      </p:sp>
    </p:spTree>
    <p:extLst>
      <p:ext uri="{BB962C8B-B14F-4D97-AF65-F5344CB8AC3E}">
        <p14:creationId xmlns:p14="http://schemas.microsoft.com/office/powerpoint/2010/main" xmlns="" val="834396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Arial" charset="0"/>
                <a:ea typeface="+mn-ea"/>
                <a:cs typeface="+mn-cs"/>
              </a:rPr>
              <a:t>Across both these EP branches, it seems that the standard training received by participants is safety training and general skills training, with approximately 50% of participants having received training in these two fields. Further training provided to participants includes technical and technological training, life skills training, team training and managerial training. The category of training and participants’ exposure to various fields of expertise is a key consideration in evaluating the ultimate impact of training on labour market outcomes for participants. </a:t>
            </a:r>
          </a:p>
          <a:p>
            <a:r>
              <a:rPr lang="en-ZA" sz="1200" kern="1200" dirty="0" smtClean="0">
                <a:solidFill>
                  <a:schemeClr val="tx1"/>
                </a:solidFill>
                <a:effectLst/>
                <a:latin typeface="Arial" charset="0"/>
                <a:ea typeface="+mn-ea"/>
                <a:cs typeface="+mn-cs"/>
              </a:rPr>
              <a:t>‘Other’ training comprises ranger training and training in supervising and First Aid.</a:t>
            </a:r>
            <a:endParaRPr lang="en-ZA"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40</a:t>
            </a:fld>
            <a:endParaRPr lang="en-GB" dirty="0"/>
          </a:p>
        </p:txBody>
      </p:sp>
    </p:spTree>
    <p:extLst>
      <p:ext uri="{BB962C8B-B14F-4D97-AF65-F5344CB8AC3E}">
        <p14:creationId xmlns:p14="http://schemas.microsoft.com/office/powerpoint/2010/main" xmlns="" val="336655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the programme aims to provide skills development opportunities to participants while they are working on DEA-EPWP projects so as to improve their chances of employment once they exit the programme (Republic of South Africa, 2016). </a:t>
            </a:r>
            <a:r>
              <a:rPr lang="en-ZA" sz="1200" kern="1200" dirty="0" smtClean="0">
                <a:solidFill>
                  <a:schemeClr val="tx1"/>
                </a:solidFill>
                <a:effectLst/>
                <a:latin typeface="Arial" charset="0"/>
                <a:ea typeface="+mn-ea"/>
                <a:cs typeface="+mn-cs"/>
              </a:rPr>
              <a:t>Treemap 5, contrasts perceived longevity of positive outcomes between participants from EPIP and NRM projects, this is due to the differences in some of the benefits from working on environmental relative to natural resource projects. The advantage of analysing data with treemaps is that they reveal the most striking patterns in the data. The above treemap highlights the fact that the pattern of perceived benefits is relatively different between the two EP branches. It shows that the majority of respondents working on EPIP projects think that the benefits derived from the positive outcomes whilst working on the project will last for a year or less, with a substantial number of participants also indicating that the benefits will last for 4 years. This is different from the pattern of views of those participants that worked on NRM projects who indicated that the benefits will last for three years or more. In fact respondents from NRM projects seemed to think that the benefits from participation would last significantly longer than the appraisal from EPIP participants. This is shown by the size of the regions indicating that benefits will last for a long time for the former relative to the latter.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Arial" charset="0"/>
                <a:ea typeface="+mn-ea"/>
                <a:cs typeface="+mn-cs"/>
              </a:rPr>
              <a:t>More specifically, 73%, 70%, 68% and 60% of participants indicated that the benefits will last for 3 years, 5 years, more than 5 years, and a lifetime respectively. Although the main study will explore possible reasons for these differences, some plausible explanations could be they are a result of,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Arial" charset="0"/>
                <a:ea typeface="+mn-ea"/>
                <a:cs typeface="+mn-cs"/>
              </a:rPr>
              <a:t>(i)	the conduct or lack of conduct of a needs assessment using experienced subject matter expects prior to training,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Arial" charset="0"/>
                <a:ea typeface="+mn-ea"/>
                <a:cs typeface="+mn-cs"/>
              </a:rPr>
              <a:t>(ii)	(ii) the training design employed,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Arial" charset="0"/>
                <a:ea typeface="+mn-ea"/>
                <a:cs typeface="+mn-cs"/>
              </a:rPr>
              <a:t>(iii)	(iii) the training delivery method used, and/or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Arial" charset="0"/>
                <a:ea typeface="+mn-ea"/>
                <a:cs typeface="+mn-cs"/>
              </a:rPr>
              <a:t>(iv)	(iv) the documentation or lack of documentation of training benefits derived by participants, which are said to be effective at enhancing the benefits of training (Aguinis &amp; Kraiger, 2000). It would thus proof useful if the training component, which is a key part of the programme, is often monitored. Further discussion on this topic follows in the training and skills profile section.</a:t>
            </a: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43</a:t>
            </a:fld>
            <a:endParaRPr lang="en-GB" dirty="0"/>
          </a:p>
        </p:txBody>
      </p:sp>
    </p:spTree>
    <p:extLst>
      <p:ext uri="{BB962C8B-B14F-4D97-AF65-F5344CB8AC3E}">
        <p14:creationId xmlns:p14="http://schemas.microsoft.com/office/powerpoint/2010/main" xmlns="" val="3855566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46</a:t>
            </a:fld>
            <a:endParaRPr lang="en-GB" dirty="0"/>
          </a:p>
        </p:txBody>
      </p:sp>
    </p:spTree>
    <p:extLst>
      <p:ext uri="{BB962C8B-B14F-4D97-AF65-F5344CB8AC3E}">
        <p14:creationId xmlns:p14="http://schemas.microsoft.com/office/powerpoint/2010/main" xmlns="" val="3982434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47</a:t>
            </a:fld>
            <a:endParaRPr lang="en-GB" dirty="0"/>
          </a:p>
        </p:txBody>
      </p:sp>
    </p:spTree>
    <p:extLst>
      <p:ext uri="{BB962C8B-B14F-4D97-AF65-F5344CB8AC3E}">
        <p14:creationId xmlns:p14="http://schemas.microsoft.com/office/powerpoint/2010/main" xmlns="" val="4234000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48</a:t>
            </a:fld>
            <a:endParaRPr lang="en-GB" dirty="0"/>
          </a:p>
        </p:txBody>
      </p:sp>
    </p:spTree>
    <p:extLst>
      <p:ext uri="{BB962C8B-B14F-4D97-AF65-F5344CB8AC3E}">
        <p14:creationId xmlns:p14="http://schemas.microsoft.com/office/powerpoint/2010/main" xmlns="" val="354218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A3706-EFEA-40B9-B488-ADE381B1F38F}"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xmlns="" val="405496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15</a:t>
            </a:fld>
            <a:endParaRPr lang="en-GB" dirty="0"/>
          </a:p>
        </p:txBody>
      </p:sp>
    </p:spTree>
    <p:extLst>
      <p:ext uri="{BB962C8B-B14F-4D97-AF65-F5344CB8AC3E}">
        <p14:creationId xmlns:p14="http://schemas.microsoft.com/office/powerpoint/2010/main" xmlns="" val="2142350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59</a:t>
            </a:fld>
            <a:endParaRPr lang="en-GB" dirty="0"/>
          </a:p>
        </p:txBody>
      </p:sp>
    </p:spTree>
    <p:extLst>
      <p:ext uri="{BB962C8B-B14F-4D97-AF65-F5344CB8AC3E}">
        <p14:creationId xmlns:p14="http://schemas.microsoft.com/office/powerpoint/2010/main" xmlns="" val="1892715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There is little/limited evidence of enhanced labour market access arising from participation in the programme. In the main the training provided is largely focussed on addressing occupational health and safety needs. </a:t>
            </a:r>
            <a:r>
              <a:rPr lang="en-GB" b="1" dirty="0" smtClean="0"/>
              <a:t>This does not imply that no skills are transferred, rather that the potential for this to contribute to increased and sustainable labour market participation.</a:t>
            </a:r>
            <a:endParaRPr lang="en-ZA" b="1" dirty="0" smtClean="0"/>
          </a:p>
          <a:p>
            <a:endParaRPr lang="en-ZA" dirty="0"/>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60</a:t>
            </a:fld>
            <a:endParaRPr lang="en-GB" dirty="0"/>
          </a:p>
        </p:txBody>
      </p:sp>
    </p:spTree>
    <p:extLst>
      <p:ext uri="{BB962C8B-B14F-4D97-AF65-F5344CB8AC3E}">
        <p14:creationId xmlns:p14="http://schemas.microsoft.com/office/powerpoint/2010/main" xmlns="" val="1233964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61</a:t>
            </a:fld>
            <a:endParaRPr lang="en-GB" dirty="0"/>
          </a:p>
        </p:txBody>
      </p:sp>
    </p:spTree>
    <p:extLst>
      <p:ext uri="{BB962C8B-B14F-4D97-AF65-F5344CB8AC3E}">
        <p14:creationId xmlns:p14="http://schemas.microsoft.com/office/powerpoint/2010/main" xmlns="" val="328851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16</a:t>
            </a:fld>
            <a:endParaRPr lang="en-GB" dirty="0"/>
          </a:p>
        </p:txBody>
      </p:sp>
    </p:spTree>
    <p:extLst>
      <p:ext uri="{BB962C8B-B14F-4D97-AF65-F5344CB8AC3E}">
        <p14:creationId xmlns:p14="http://schemas.microsoft.com/office/powerpoint/2010/main" xmlns="" val="3797506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It assess and evaluates the outcomes of the sub-programmes on the participants’ households spending patterns by looking at the impact of the wages paid out to the participants on their household spending patterns. The findings attempt to show the extent to which the changes derived from working on the DEA-EPWP project persisted and whether they resulted in a shift in socioeconomic status.</a:t>
            </a:r>
            <a:endParaRPr lang="en-ZA"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The findings in this section attempt to validate Theory of Change (ToC) pathways that have an impact on poverty using one of the three key vectors of DEA-EPWP, the wage transfer and skills transfer to the poor and unemployed. </a:t>
            </a:r>
          </a:p>
          <a:p>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21</a:t>
            </a:fld>
            <a:endParaRPr lang="en-GB" dirty="0"/>
          </a:p>
        </p:txBody>
      </p:sp>
    </p:spTree>
    <p:extLst>
      <p:ext uri="{BB962C8B-B14F-4D97-AF65-F5344CB8AC3E}">
        <p14:creationId xmlns:p14="http://schemas.microsoft.com/office/powerpoint/2010/main" xmlns="" val="56072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22</a:t>
            </a:fld>
            <a:endParaRPr lang="en-GB" dirty="0"/>
          </a:p>
        </p:txBody>
      </p:sp>
    </p:spTree>
    <p:extLst>
      <p:ext uri="{BB962C8B-B14F-4D97-AF65-F5344CB8AC3E}">
        <p14:creationId xmlns:p14="http://schemas.microsoft.com/office/powerpoint/2010/main" xmlns="" val="387971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In general, working on the project did help to improve the majority of the participants’ household’s overall health, food and nutrition security. 52% of the participants indicated that working on the project helped improve their household’s overall health, food and nutrition security to a great extent. Only 4% of the participants indicated that it did not help improve their overall health, food and nutrition security.</a:t>
            </a:r>
            <a:endParaRPr lang="en-ZA" sz="1200" kern="1200" dirty="0" smtClean="0">
              <a:solidFill>
                <a:schemeClr val="tx1"/>
              </a:solidFill>
              <a:effectLst/>
              <a:latin typeface="Arial" charset="0"/>
              <a:ea typeface="+mn-ea"/>
              <a:cs typeface="+mn-cs"/>
            </a:endParaRPr>
          </a:p>
          <a:p>
            <a:endParaRPr lang="en-ZA"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28</a:t>
            </a:fld>
            <a:endParaRPr lang="en-GB" dirty="0"/>
          </a:p>
        </p:txBody>
      </p:sp>
    </p:spTree>
    <p:extLst>
      <p:ext uri="{BB962C8B-B14F-4D97-AF65-F5344CB8AC3E}">
        <p14:creationId xmlns:p14="http://schemas.microsoft.com/office/powerpoint/2010/main" xmlns="" val="80784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Arial" charset="0"/>
                <a:ea typeface="+mn-ea"/>
                <a:cs typeface="+mn-cs"/>
              </a:rPr>
              <a:t>highlights this point by showing that 23% of the 92 participants who indicated being able to save because of project participation, used their savings for household emergencies. Equally encouraging is the 28% and 25% who used their savings to improve their housing and to meet educational expenses, respectively.</a:t>
            </a:r>
            <a:endParaRPr lang="en-ZA"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30</a:t>
            </a:fld>
            <a:endParaRPr lang="en-GB" dirty="0"/>
          </a:p>
        </p:txBody>
      </p:sp>
    </p:spTree>
    <p:extLst>
      <p:ext uri="{BB962C8B-B14F-4D97-AF65-F5344CB8AC3E}">
        <p14:creationId xmlns:p14="http://schemas.microsoft.com/office/powerpoint/2010/main" xmlns="" val="152601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33</a:t>
            </a:fld>
            <a:endParaRPr lang="en-GB" dirty="0"/>
          </a:p>
        </p:txBody>
      </p:sp>
    </p:spTree>
    <p:extLst>
      <p:ext uri="{BB962C8B-B14F-4D97-AF65-F5344CB8AC3E}">
        <p14:creationId xmlns:p14="http://schemas.microsoft.com/office/powerpoint/2010/main" xmlns="" val="193920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Arial" charset="0"/>
                <a:ea typeface="+mn-ea"/>
                <a:cs typeface="+mn-cs"/>
              </a:rPr>
              <a:t>One of the DEA-EPWP programme goal involves</a:t>
            </a:r>
            <a:r>
              <a:rPr lang="en-GB" sz="1200" kern="1200" dirty="0" smtClean="0">
                <a:solidFill>
                  <a:schemeClr val="tx1"/>
                </a:solidFill>
                <a:effectLst/>
                <a:latin typeface="Arial" charset="0"/>
                <a:ea typeface="+mn-ea"/>
                <a:cs typeface="+mn-cs"/>
              </a:rPr>
              <a:t> creating work opportunities for unemployed women, youth, and the disabled who are willing to work for a wage rate. As such, this section specifically focus on the recruitment criteria used to employ people to work on the project as an attempt to identify whether the selection process was fair and was also able to reach the targeted groups. To assess the different types of job search methods used, the 159 respondents were asked how they had heard about the DEA-EPWP job. As indicated in the figure below, the majority of the participants cited family and friends (34%), councillors (23%) and traditional leaders (20%) as their three main sources which informed them that DEA-EPWP project was employing people. As shown, below, both EPIP and NRM participants cited family and friends, councillors and traditional leaders as main sources which informed them that DEA-EPWP project was employing people. </a:t>
            </a:r>
            <a:endParaRPr lang="en-ZA"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69CFF00-61A2-4182-B40D-3B312705CA0C}" type="slidenum">
              <a:rPr lang="en-GB" smtClean="0"/>
              <a:pPr>
                <a:defRPr/>
              </a:pPr>
              <a:t>34</a:t>
            </a:fld>
            <a:endParaRPr lang="en-GB" dirty="0"/>
          </a:p>
        </p:txBody>
      </p:sp>
    </p:spTree>
    <p:extLst>
      <p:ext uri="{BB962C8B-B14F-4D97-AF65-F5344CB8AC3E}">
        <p14:creationId xmlns:p14="http://schemas.microsoft.com/office/powerpoint/2010/main" xmlns="" val="187719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6002E10-C147-47F7-B625-1E5F7299FBB3}" type="datetimeFigureOut">
              <a:rPr lang="en-ZA" smtClean="0"/>
              <a:pPr/>
              <a:t>2018/06/13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33584-6E13-4FCE-AB40-CD6165719F6D}" type="slidenum">
              <a:rPr lang="en-ZA" smtClean="0"/>
              <a:pPr/>
              <a:t>‹#›</a:t>
            </a:fld>
            <a:endParaRPr lang="en-ZA"/>
          </a:p>
        </p:txBody>
      </p:sp>
    </p:spTree>
    <p:extLst>
      <p:ext uri="{BB962C8B-B14F-4D97-AF65-F5344CB8AC3E}">
        <p14:creationId xmlns:p14="http://schemas.microsoft.com/office/powerpoint/2010/main" xmlns="" val="18944467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4082"/>
          </a:xfrm>
        </p:spPr>
        <p:txBody>
          <a:bodyPr>
            <a:normAutofit/>
          </a:bodyPr>
          <a:lstStyle>
            <a:lvl1pPr>
              <a:defRPr lang="en-ZA" sz="4000" b="1" kern="1200" dirty="0">
                <a:solidFill>
                  <a:schemeClr val="tx1">
                    <a:lumMod val="65000"/>
                    <a:lumOff val="35000"/>
                  </a:schemeClr>
                </a:solidFill>
                <a:latin typeface="+mj-lt"/>
                <a:ea typeface="+mj-ea"/>
                <a:cs typeface="+mj-cs"/>
              </a:defRPr>
            </a:lvl1pPr>
          </a:lstStyle>
          <a:p>
            <a:r>
              <a:rPr lang="en-US" smtClean="0"/>
              <a:t>Click to edit Master title style</a:t>
            </a:r>
            <a:endParaRPr lang="en-ZA" dirty="0"/>
          </a:p>
        </p:txBody>
      </p:sp>
      <p:sp>
        <p:nvSpPr>
          <p:cNvPr id="3" name="Vertical Text Placeholder 2"/>
          <p:cNvSpPr>
            <a:spLocks noGrp="1"/>
          </p:cNvSpPr>
          <p:nvPr>
            <p:ph type="body" orient="vert" idx="1"/>
          </p:nvPr>
        </p:nvSpPr>
        <p:spPr>
          <a:xfrm>
            <a:off x="457200" y="908722"/>
            <a:ext cx="8229600" cy="52174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6002E10-C147-47F7-B625-1E5F7299FBB3}" type="datetimeFigureOut">
              <a:rPr lang="en-ZA" smtClean="0"/>
              <a:pPr/>
              <a:t>2018/06/13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33584-6E13-4FCE-AB40-CD6165719F6D}" type="slidenum">
              <a:rPr lang="en-ZA" smtClean="0"/>
              <a:pPr/>
              <a:t>‹#›</a:t>
            </a:fld>
            <a:endParaRPr lang="en-ZA"/>
          </a:p>
        </p:txBody>
      </p:sp>
    </p:spTree>
    <p:extLst>
      <p:ext uri="{BB962C8B-B14F-4D97-AF65-F5344CB8AC3E}">
        <p14:creationId xmlns:p14="http://schemas.microsoft.com/office/powerpoint/2010/main" xmlns="" val="33781925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6002E10-C147-47F7-B625-1E5F7299FBB3}" type="datetimeFigureOut">
              <a:rPr lang="en-ZA" smtClean="0"/>
              <a:pPr/>
              <a:t>2018/06/13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33584-6E13-4FCE-AB40-CD6165719F6D}" type="slidenum">
              <a:rPr lang="en-ZA" smtClean="0"/>
              <a:pPr/>
              <a:t>‹#›</a:t>
            </a:fld>
            <a:endParaRPr lang="en-ZA"/>
          </a:p>
        </p:txBody>
      </p:sp>
    </p:spTree>
    <p:extLst>
      <p:ext uri="{BB962C8B-B14F-4D97-AF65-F5344CB8AC3E}">
        <p14:creationId xmlns:p14="http://schemas.microsoft.com/office/powerpoint/2010/main" xmlns="" val="126375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dirty="0"/>
          </a:p>
        </p:txBody>
      </p:sp>
    </p:spTree>
    <p:extLst>
      <p:ext uri="{BB962C8B-B14F-4D97-AF65-F5344CB8AC3E}">
        <p14:creationId xmlns:p14="http://schemas.microsoft.com/office/powerpoint/2010/main" xmlns="" val="37215279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856984" cy="576064"/>
          </a:xfrm>
        </p:spPr>
        <p:txBody>
          <a:bodyPr>
            <a:normAutofit/>
          </a:bodyPr>
          <a:lstStyle>
            <a:lvl1pPr>
              <a:defRPr lang="en-ZA" sz="4000" b="1" kern="1200" dirty="0">
                <a:solidFill>
                  <a:schemeClr val="tx1">
                    <a:lumMod val="65000"/>
                    <a:lumOff val="35000"/>
                  </a:schemeClr>
                </a:solidFill>
                <a:latin typeface="+mj-lt"/>
                <a:ea typeface="+mj-ea"/>
                <a:cs typeface="+mj-cs"/>
              </a:defRPr>
            </a:lvl1pPr>
          </a:lstStyle>
          <a:p>
            <a:r>
              <a:rPr lang="en-US" smtClean="0"/>
              <a:t>Click to edit Master title style</a:t>
            </a:r>
            <a:endParaRPr lang="en-ZA" dirty="0"/>
          </a:p>
        </p:txBody>
      </p:sp>
      <p:sp>
        <p:nvSpPr>
          <p:cNvPr id="3" name="Content Placeholder 2"/>
          <p:cNvSpPr>
            <a:spLocks noGrp="1"/>
          </p:cNvSpPr>
          <p:nvPr>
            <p:ph idx="1"/>
          </p:nvPr>
        </p:nvSpPr>
        <p:spPr>
          <a:xfrm>
            <a:off x="107504" y="692698"/>
            <a:ext cx="8856984" cy="5433467"/>
          </a:xfrm>
        </p:spPr>
        <p:txBody>
          <a:bodyPr/>
          <a:lstStyle>
            <a:lvl2pPr marL="742950" indent="-285750">
              <a:buFont typeface="Courier New" panose="02070309020205020404" pitchFamily="49" charset="0"/>
              <a:buChar char="o"/>
              <a:defRPr/>
            </a:lvl2pPr>
            <a:lvl4pPr marL="1600200" indent="-228600">
              <a:buFont typeface="Wingdings" panose="05000000000000000000" pitchFamily="2" charset="2"/>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Date Placeholder 3"/>
          <p:cNvSpPr>
            <a:spLocks noGrp="1"/>
          </p:cNvSpPr>
          <p:nvPr>
            <p:ph type="dt" sz="half" idx="10"/>
          </p:nvPr>
        </p:nvSpPr>
        <p:spPr/>
        <p:txBody>
          <a:bodyPr/>
          <a:lstStyle/>
          <a:p>
            <a:fld id="{66002E10-C147-47F7-B625-1E5F7299FBB3}" type="datetimeFigureOut">
              <a:rPr lang="en-ZA" smtClean="0"/>
              <a:pPr/>
              <a:t>2018/06/13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33584-6E13-4FCE-AB40-CD6165719F6D}" type="slidenum">
              <a:rPr lang="en-ZA" smtClean="0"/>
              <a:pPr/>
              <a:t>‹#›</a:t>
            </a:fld>
            <a:endParaRPr lang="en-ZA"/>
          </a:p>
        </p:txBody>
      </p:sp>
    </p:spTree>
    <p:extLst>
      <p:ext uri="{BB962C8B-B14F-4D97-AF65-F5344CB8AC3E}">
        <p14:creationId xmlns:p14="http://schemas.microsoft.com/office/powerpoint/2010/main" xmlns="" val="32253905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02E10-C147-47F7-B625-1E5F7299FBB3}" type="datetimeFigureOut">
              <a:rPr lang="en-ZA" smtClean="0"/>
              <a:pPr/>
              <a:t>2018/06/13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33584-6E13-4FCE-AB40-CD6165719F6D}" type="slidenum">
              <a:rPr lang="en-ZA" smtClean="0"/>
              <a:pPr/>
              <a:t>‹#›</a:t>
            </a:fld>
            <a:endParaRPr lang="en-ZA"/>
          </a:p>
        </p:txBody>
      </p:sp>
    </p:spTree>
    <p:extLst>
      <p:ext uri="{BB962C8B-B14F-4D97-AF65-F5344CB8AC3E}">
        <p14:creationId xmlns:p14="http://schemas.microsoft.com/office/powerpoint/2010/main" xmlns="" val="3772700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576064"/>
          </a:xfrm>
        </p:spPr>
        <p:txBody>
          <a:bodyPr>
            <a:normAutofit/>
          </a:bodyPr>
          <a:lstStyle>
            <a:lvl1pPr>
              <a:defRPr lang="en-ZA" sz="4000" b="1" kern="1200" dirty="0">
                <a:solidFill>
                  <a:schemeClr val="tx1">
                    <a:lumMod val="65000"/>
                    <a:lumOff val="35000"/>
                  </a:schemeClr>
                </a:solidFill>
                <a:latin typeface="+mj-lt"/>
                <a:ea typeface="+mj-ea"/>
                <a:cs typeface="+mj-cs"/>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850876"/>
            <a:ext cx="4038600" cy="5275288"/>
          </a:xfrm>
        </p:spPr>
        <p:txBody>
          <a:bodyPr/>
          <a:lstStyle>
            <a:lvl1pPr>
              <a:defRPr sz="2800"/>
            </a:lvl1pPr>
            <a:lvl2pPr marL="742950" indent="-285750">
              <a:buFont typeface="Courier New" panose="02070309020205020404" pitchFamily="49" charset="0"/>
              <a:buChar char="o"/>
              <a:defRPr sz="2400"/>
            </a:lvl2pPr>
            <a:lvl3pPr>
              <a:defRPr sz="2000"/>
            </a:lvl3pPr>
            <a:lvl4pPr marL="1600200" indent="-228600">
              <a:buFont typeface="Wingdings" panose="05000000000000000000"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Content Placeholder 3"/>
          <p:cNvSpPr>
            <a:spLocks noGrp="1"/>
          </p:cNvSpPr>
          <p:nvPr>
            <p:ph sz="half" idx="2"/>
          </p:nvPr>
        </p:nvSpPr>
        <p:spPr>
          <a:xfrm>
            <a:off x="4648200" y="850876"/>
            <a:ext cx="4038600" cy="5275289"/>
          </a:xfrm>
        </p:spPr>
        <p:txBody>
          <a:bodyPr/>
          <a:lstStyle>
            <a:lvl1pPr>
              <a:defRPr sz="2800"/>
            </a:lvl1pPr>
            <a:lvl2pPr marL="742950" indent="-285750">
              <a:buFont typeface="Courier New" panose="02070309020205020404" pitchFamily="49" charset="0"/>
              <a:buChar char="o"/>
              <a:defRPr lang="en-US" sz="2400" kern="1200" dirty="0" smtClean="0">
                <a:solidFill>
                  <a:schemeClr val="tx1"/>
                </a:solidFill>
                <a:latin typeface="+mn-lt"/>
                <a:ea typeface="+mn-ea"/>
                <a:cs typeface="+mn-cs"/>
              </a:defRPr>
            </a:lvl2pPr>
            <a:lvl3pPr>
              <a:defRPr sz="2000"/>
            </a:lvl3pPr>
            <a:lvl4pPr marL="1600200" indent="-228600">
              <a:buFont typeface="Wingdings" panose="05000000000000000000"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Date Placeholder 4"/>
          <p:cNvSpPr>
            <a:spLocks noGrp="1"/>
          </p:cNvSpPr>
          <p:nvPr>
            <p:ph type="dt" sz="half" idx="10"/>
          </p:nvPr>
        </p:nvSpPr>
        <p:spPr/>
        <p:txBody>
          <a:bodyPr/>
          <a:lstStyle/>
          <a:p>
            <a:fld id="{66002E10-C147-47F7-B625-1E5F7299FBB3}" type="datetimeFigureOut">
              <a:rPr lang="en-ZA" smtClean="0"/>
              <a:pPr/>
              <a:t>2018/06/13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933584-6E13-4FCE-AB40-CD6165719F6D}" type="slidenum">
              <a:rPr lang="en-ZA" smtClean="0"/>
              <a:pPr/>
              <a:t>‹#›</a:t>
            </a:fld>
            <a:endParaRPr lang="en-ZA"/>
          </a:p>
        </p:txBody>
      </p:sp>
    </p:spTree>
    <p:extLst>
      <p:ext uri="{BB962C8B-B14F-4D97-AF65-F5344CB8AC3E}">
        <p14:creationId xmlns:p14="http://schemas.microsoft.com/office/powerpoint/2010/main" xmlns="" val="20149166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1" y="0"/>
            <a:ext cx="8496944" cy="620688"/>
          </a:xfrm>
        </p:spPr>
        <p:txBody>
          <a:bodyPr>
            <a:normAutofit/>
          </a:bodyPr>
          <a:lstStyle>
            <a:lvl1pPr>
              <a:defRPr lang="en-ZA" sz="4000" b="1" kern="1200">
                <a:solidFill>
                  <a:schemeClr val="tx1">
                    <a:lumMod val="65000"/>
                    <a:lumOff val="35000"/>
                  </a:schemeClr>
                </a:solidFill>
                <a:latin typeface="+mj-lt"/>
                <a:ea typeface="+mj-ea"/>
                <a:cs typeface="+mj-cs"/>
              </a:defRPr>
            </a:lvl1pPr>
          </a:lstStyle>
          <a:p>
            <a:r>
              <a:rPr lang="en-US" smtClean="0"/>
              <a:t>Click to edit Master title style</a:t>
            </a:r>
            <a:endParaRPr lang="en-Z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520" y="2174875"/>
            <a:ext cx="42458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6002E10-C147-47F7-B625-1E5F7299FBB3}" type="datetimeFigureOut">
              <a:rPr lang="en-ZA" smtClean="0"/>
              <a:pPr/>
              <a:t>2018/06/13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7933584-6E13-4FCE-AB40-CD6165719F6D}" type="slidenum">
              <a:rPr lang="en-ZA" smtClean="0"/>
              <a:pPr/>
              <a:t>‹#›</a:t>
            </a:fld>
            <a:endParaRPr lang="en-ZA"/>
          </a:p>
        </p:txBody>
      </p:sp>
    </p:spTree>
    <p:extLst>
      <p:ext uri="{BB962C8B-B14F-4D97-AF65-F5344CB8AC3E}">
        <p14:creationId xmlns:p14="http://schemas.microsoft.com/office/powerpoint/2010/main" xmlns="" val="31134707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753"/>
            <a:ext cx="8229600" cy="670945"/>
          </a:xfrm>
        </p:spPr>
        <p:txBody>
          <a:bodyPr/>
          <a:lstStyle>
            <a:lvl1pPr>
              <a:defRPr lang="en-US" sz="4000" b="1" kern="1200" smtClean="0">
                <a:solidFill>
                  <a:schemeClr val="tx1">
                    <a:lumMod val="65000"/>
                    <a:lumOff val="35000"/>
                  </a:schemeClr>
                </a:solidFill>
                <a:latin typeface="+mj-lt"/>
                <a:ea typeface="+mj-ea"/>
                <a:cs typeface="+mj-cs"/>
              </a:defRPr>
            </a:lvl1pPr>
          </a:lstStyle>
          <a:p>
            <a:r>
              <a:rPr lang="en-US" smtClean="0"/>
              <a:t>Click to edit Master title style</a:t>
            </a:r>
            <a:endParaRPr lang="en-ZA" dirty="0"/>
          </a:p>
        </p:txBody>
      </p:sp>
      <p:sp>
        <p:nvSpPr>
          <p:cNvPr id="3" name="Date Placeholder 2"/>
          <p:cNvSpPr>
            <a:spLocks noGrp="1"/>
          </p:cNvSpPr>
          <p:nvPr>
            <p:ph type="dt" sz="half" idx="10"/>
          </p:nvPr>
        </p:nvSpPr>
        <p:spPr/>
        <p:txBody>
          <a:bodyPr/>
          <a:lstStyle/>
          <a:p>
            <a:fld id="{66002E10-C147-47F7-B625-1E5F7299FBB3}" type="datetimeFigureOut">
              <a:rPr lang="en-ZA" smtClean="0"/>
              <a:pPr/>
              <a:t>2018/06/13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7933584-6E13-4FCE-AB40-CD6165719F6D}" type="slidenum">
              <a:rPr lang="en-ZA" smtClean="0"/>
              <a:pPr/>
              <a:t>‹#›</a:t>
            </a:fld>
            <a:endParaRPr lang="en-ZA"/>
          </a:p>
        </p:txBody>
      </p:sp>
    </p:spTree>
    <p:extLst>
      <p:ext uri="{BB962C8B-B14F-4D97-AF65-F5344CB8AC3E}">
        <p14:creationId xmlns:p14="http://schemas.microsoft.com/office/powerpoint/2010/main" xmlns="" val="34461579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02E10-C147-47F7-B625-1E5F7299FBB3}" type="datetimeFigureOut">
              <a:rPr lang="en-ZA" smtClean="0"/>
              <a:pPr/>
              <a:t>2018/06/13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7933584-6E13-4FCE-AB40-CD6165719F6D}" type="slidenum">
              <a:rPr lang="en-ZA" smtClean="0"/>
              <a:pPr/>
              <a:t>‹#›</a:t>
            </a:fld>
            <a:endParaRPr lang="en-ZA"/>
          </a:p>
        </p:txBody>
      </p:sp>
    </p:spTree>
    <p:extLst>
      <p:ext uri="{BB962C8B-B14F-4D97-AF65-F5344CB8AC3E}">
        <p14:creationId xmlns:p14="http://schemas.microsoft.com/office/powerpoint/2010/main" xmlns="" val="23855045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marL="742950" indent="-285750">
              <a:buFont typeface="Courier New" panose="02070309020205020404" pitchFamily="49" charset="0"/>
              <a:buChar char="o"/>
              <a:defRPr sz="2800"/>
            </a:lvl2pPr>
            <a:lvl3pPr>
              <a:defRPr sz="2400"/>
            </a:lvl3pPr>
            <a:lvl4pPr marL="1600200" indent="-228600">
              <a:buFont typeface="Wingdings" panose="05000000000000000000" pitchFamily="2" charset="2"/>
              <a:buChar cha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02E10-C147-47F7-B625-1E5F7299FBB3}" type="datetimeFigureOut">
              <a:rPr lang="en-ZA" smtClean="0"/>
              <a:pPr/>
              <a:t>2018/06/13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933584-6E13-4FCE-AB40-CD6165719F6D}" type="slidenum">
              <a:rPr lang="en-ZA" smtClean="0"/>
              <a:pPr/>
              <a:t>‹#›</a:t>
            </a:fld>
            <a:endParaRPr lang="en-ZA"/>
          </a:p>
        </p:txBody>
      </p:sp>
    </p:spTree>
    <p:extLst>
      <p:ext uri="{BB962C8B-B14F-4D97-AF65-F5344CB8AC3E}">
        <p14:creationId xmlns:p14="http://schemas.microsoft.com/office/powerpoint/2010/main" xmlns="" val="41701905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457200" y="612775"/>
            <a:ext cx="8229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ZA"/>
          </a:p>
        </p:txBody>
      </p:sp>
      <p:sp>
        <p:nvSpPr>
          <p:cNvPr id="4" name="Text Placeholder 3"/>
          <p:cNvSpPr>
            <a:spLocks noGrp="1"/>
          </p:cNvSpPr>
          <p:nvPr>
            <p:ph type="body" sz="half" idx="2"/>
          </p:nvPr>
        </p:nvSpPr>
        <p:spPr>
          <a:xfrm>
            <a:off x="457200" y="5367338"/>
            <a:ext cx="8229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02E10-C147-47F7-B625-1E5F7299FBB3}" type="datetimeFigureOut">
              <a:rPr lang="en-ZA" smtClean="0"/>
              <a:pPr/>
              <a:t>2018/06/13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933584-6E13-4FCE-AB40-CD6165719F6D}" type="slidenum">
              <a:rPr lang="en-ZA" smtClean="0"/>
              <a:pPr/>
              <a:t>‹#›</a:t>
            </a:fld>
            <a:endParaRPr lang="en-ZA"/>
          </a:p>
        </p:txBody>
      </p:sp>
    </p:spTree>
    <p:extLst>
      <p:ext uri="{BB962C8B-B14F-4D97-AF65-F5344CB8AC3E}">
        <p14:creationId xmlns:p14="http://schemas.microsoft.com/office/powerpoint/2010/main" xmlns="" val="556107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0"/>
            <a:ext cx="8820016" cy="620688"/>
          </a:xfrm>
          <a:prstGeom prst="rect">
            <a:avLst/>
          </a:prstGeom>
        </p:spPr>
        <p:txBody>
          <a:bodyPr vert="horz" lIns="91440" tIns="45720" rIns="91440" bIns="45720" rtlCol="0" anchor="ctr">
            <a:normAutofit/>
          </a:bodyPr>
          <a:lstStyle/>
          <a:p>
            <a:r>
              <a:rPr lang="en-US" smtClean="0"/>
              <a:t>Click to edit Master title style</a:t>
            </a:r>
            <a:endParaRPr lang="en-ZA" dirty="0"/>
          </a:p>
        </p:txBody>
      </p:sp>
      <p:sp>
        <p:nvSpPr>
          <p:cNvPr id="3" name="Text Placeholder 2"/>
          <p:cNvSpPr>
            <a:spLocks noGrp="1"/>
          </p:cNvSpPr>
          <p:nvPr>
            <p:ph type="body" idx="1"/>
          </p:nvPr>
        </p:nvSpPr>
        <p:spPr>
          <a:xfrm>
            <a:off x="179512" y="764705"/>
            <a:ext cx="8820016" cy="5361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Date Placeholder 3"/>
          <p:cNvSpPr>
            <a:spLocks noGrp="1"/>
          </p:cNvSpPr>
          <p:nvPr>
            <p:ph type="dt" sz="half" idx="2"/>
          </p:nvPr>
        </p:nvSpPr>
        <p:spPr>
          <a:xfrm>
            <a:off x="457200" y="64533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02E10-C147-47F7-B625-1E5F7299FBB3}" type="datetimeFigureOut">
              <a:rPr lang="en-ZA" smtClean="0"/>
              <a:pPr/>
              <a:t>2018/06/13</a:t>
            </a:fld>
            <a:endParaRPr lang="en-ZA"/>
          </a:p>
        </p:txBody>
      </p:sp>
      <p:sp>
        <p:nvSpPr>
          <p:cNvPr id="5" name="Footer Placeholder 4"/>
          <p:cNvSpPr>
            <a:spLocks noGrp="1"/>
          </p:cNvSpPr>
          <p:nvPr>
            <p:ph type="ftr" sz="quarter" idx="3"/>
          </p:nvPr>
        </p:nvSpPr>
        <p:spPr>
          <a:xfrm>
            <a:off x="3124200" y="645333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4482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33584-6E13-4FCE-AB40-CD6165719F6D}" type="slidenum">
              <a:rPr lang="en-ZA" smtClean="0"/>
              <a:pPr/>
              <a:t>‹#›</a:t>
            </a:fld>
            <a:endParaRPr lang="en-ZA"/>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7620000" y="6147306"/>
            <a:ext cx="1520916" cy="703341"/>
          </a:xfrm>
          <a:prstGeom prst="rect">
            <a:avLst/>
          </a:prstGeom>
        </p:spPr>
      </p:pic>
      <p:sp>
        <p:nvSpPr>
          <p:cNvPr id="8" name="Rectangle 7"/>
          <p:cNvSpPr/>
          <p:nvPr userDrawn="1"/>
        </p:nvSpPr>
        <p:spPr>
          <a:xfrm>
            <a:off x="251520" y="6176337"/>
            <a:ext cx="8748000" cy="3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9" name="TextBox 8"/>
          <p:cNvSpPr txBox="1"/>
          <p:nvPr userDrawn="1"/>
        </p:nvSpPr>
        <p:spPr>
          <a:xfrm>
            <a:off x="179512" y="6176339"/>
            <a:ext cx="4556082" cy="276999"/>
          </a:xfrm>
          <a:prstGeom prst="rect">
            <a:avLst/>
          </a:prstGeom>
          <a:noFill/>
        </p:spPr>
        <p:txBody>
          <a:bodyPr wrap="square" rtlCol="0">
            <a:spAutoFit/>
          </a:bodyPr>
          <a:lstStyle/>
          <a:p>
            <a:r>
              <a:rPr lang="en-ZA" sz="1200" dirty="0" smtClean="0">
                <a:solidFill>
                  <a:srgbClr val="777675"/>
                </a:solidFill>
              </a:rPr>
              <a:t>Social science that makes a difference</a:t>
            </a:r>
            <a:endParaRPr lang="en-ZA" sz="1200" dirty="0">
              <a:solidFill>
                <a:srgbClr val="777675"/>
              </a:solidFill>
            </a:endParaRPr>
          </a:p>
        </p:txBody>
      </p:sp>
    </p:spTree>
    <p:extLst>
      <p:ext uri="{BB962C8B-B14F-4D97-AF65-F5344CB8AC3E}">
        <p14:creationId xmlns:p14="http://schemas.microsoft.com/office/powerpoint/2010/main" xmlns="" val="3499640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iming>
    <p:tnLst>
      <p:par>
        <p:cTn id="1" dur="indefinite" restart="never" nodeType="tmRoot"/>
      </p:par>
    </p:tnLst>
  </p:timing>
  <p:txStyles>
    <p:titleStyle>
      <a:lvl1pPr algn="ctr" defTabSz="914400" rtl="0" eaLnBrk="1" latinLnBrk="0" hangingPunct="1">
        <a:spcBef>
          <a:spcPct val="0"/>
        </a:spcBef>
        <a:buNone/>
        <a:defRPr lang="en-ZA" sz="40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395290" y="4797427"/>
            <a:ext cx="23764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eaLnBrk="0" hangingPunct="0">
              <a:defRPr sz="2400">
                <a:solidFill>
                  <a:schemeClr val="tx1"/>
                </a:solidFill>
                <a:latin typeface="Arial" charset="0"/>
              </a:defRPr>
            </a:lvl6pPr>
            <a:lvl7pPr eaLnBrk="0" hangingPunct="0">
              <a:defRPr sz="2400">
                <a:solidFill>
                  <a:schemeClr val="tx1"/>
                </a:solidFill>
                <a:latin typeface="Arial" charset="0"/>
              </a:defRPr>
            </a:lvl7pPr>
            <a:lvl8pPr eaLnBrk="0" hangingPunct="0">
              <a:defRPr sz="2400">
                <a:solidFill>
                  <a:schemeClr val="tx1"/>
                </a:solidFill>
                <a:latin typeface="Arial" charset="0"/>
              </a:defRPr>
            </a:lvl8pPr>
            <a:lvl9pPr eaLnBrk="0" hangingPunct="0">
              <a:defRPr sz="2400">
                <a:solidFill>
                  <a:schemeClr val="tx1"/>
                </a:solidFill>
                <a:latin typeface="Arial" charset="0"/>
              </a:defRPr>
            </a:lvl9pPr>
          </a:lstStyle>
          <a:p>
            <a:pPr fontAlgn="base">
              <a:spcBef>
                <a:spcPct val="50000"/>
              </a:spcBef>
              <a:spcAft>
                <a:spcPct val="0"/>
              </a:spcAft>
            </a:pPr>
            <a:endParaRPr lang="en-US" altLang="en-US" sz="1800">
              <a:solidFill>
                <a:srgbClr val="001B36"/>
              </a:solidFill>
            </a:endParaRPr>
          </a:p>
        </p:txBody>
      </p:sp>
    </p:spTree>
    <p:extLst>
      <p:ext uri="{BB962C8B-B14F-4D97-AF65-F5344CB8AC3E}">
        <p14:creationId xmlns:p14="http://schemas.microsoft.com/office/powerpoint/2010/main" xmlns="" val="1583666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520" y="2420888"/>
            <a:ext cx="8856984" cy="2232246"/>
          </a:xfrm>
        </p:spPr>
        <p:txBody>
          <a:bodyPr>
            <a:normAutofit/>
          </a:bodyPr>
          <a:lstStyle/>
          <a:p>
            <a:pPr marL="0" indent="0" algn="ctr">
              <a:buNone/>
            </a:pPr>
            <a:r>
              <a:rPr lang="en-US" sz="4400" dirty="0" smtClean="0">
                <a:solidFill>
                  <a:schemeClr val="tx1">
                    <a:lumMod val="90000"/>
                    <a:lumOff val="10000"/>
                  </a:schemeClr>
                </a:solidFill>
                <a:latin typeface="Calibri" pitchFamily="34" charset="0"/>
              </a:rPr>
              <a:t>KEY FINDINGS FROM HSRC BODY OF EVIDENCE ON EPWP  </a:t>
            </a:r>
          </a:p>
          <a:p>
            <a:pPr marL="0" indent="0" algn="ctr">
              <a:buNone/>
            </a:pPr>
            <a:endParaRPr lang="en-ZA" sz="4400" dirty="0"/>
          </a:p>
        </p:txBody>
      </p:sp>
    </p:spTree>
    <p:extLst>
      <p:ext uri="{BB962C8B-B14F-4D97-AF65-F5344CB8AC3E}">
        <p14:creationId xmlns:p14="http://schemas.microsoft.com/office/powerpoint/2010/main" xmlns="" val="416199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48680"/>
          </a:xfrm>
        </p:spPr>
        <p:txBody>
          <a:bodyPr/>
          <a:lstStyle/>
          <a:p>
            <a:r>
              <a:rPr lang="en-ZA" sz="2400" dirty="0" smtClean="0"/>
              <a:t>PARTICIPANT DEMOGRAPHIC INFORMATION (1)</a:t>
            </a:r>
            <a:endParaRPr lang="en-ZA" sz="2400" dirty="0"/>
          </a:p>
        </p:txBody>
      </p:sp>
      <p:sp>
        <p:nvSpPr>
          <p:cNvPr id="3" name="Content Placeholder 2"/>
          <p:cNvSpPr>
            <a:spLocks noGrp="1"/>
          </p:cNvSpPr>
          <p:nvPr>
            <p:ph idx="1"/>
          </p:nvPr>
        </p:nvSpPr>
        <p:spPr>
          <a:xfrm>
            <a:off x="179512" y="692696"/>
            <a:ext cx="8753473" cy="5888726"/>
          </a:xfrm>
        </p:spPr>
        <p:txBody>
          <a:bodyPr>
            <a:normAutofit/>
          </a:bodyPr>
          <a:lstStyle/>
          <a:p>
            <a:r>
              <a:rPr lang="en-ZA" sz="2400" dirty="0" smtClean="0">
                <a:solidFill>
                  <a:schemeClr val="tx1">
                    <a:lumMod val="75000"/>
                    <a:lumOff val="25000"/>
                  </a:schemeClr>
                </a:solidFill>
              </a:rPr>
              <a:t>DEA-EPWP targets and demographic characteristics</a:t>
            </a:r>
          </a:p>
          <a:p>
            <a:endParaRPr lang="en-ZA" sz="2400" dirty="0">
              <a:solidFill>
                <a:schemeClr val="tx1">
                  <a:lumMod val="75000"/>
                  <a:lumOff val="25000"/>
                </a:schemeClr>
              </a:solidFill>
            </a:endParaRPr>
          </a:p>
          <a:p>
            <a:endParaRPr lang="en-ZA" sz="2400" dirty="0" smtClean="0">
              <a:solidFill>
                <a:schemeClr val="tx1">
                  <a:lumMod val="75000"/>
                  <a:lumOff val="25000"/>
                </a:schemeClr>
              </a:solidFill>
            </a:endParaRPr>
          </a:p>
          <a:p>
            <a:endParaRPr lang="en-ZA" sz="2400" dirty="0">
              <a:solidFill>
                <a:schemeClr val="tx1">
                  <a:lumMod val="75000"/>
                  <a:lumOff val="25000"/>
                </a:schemeClr>
              </a:solidFill>
            </a:endParaRPr>
          </a:p>
          <a:p>
            <a:endParaRPr lang="en-ZA" sz="2400" dirty="0" smtClean="0">
              <a:solidFill>
                <a:schemeClr val="tx1">
                  <a:lumMod val="75000"/>
                  <a:lumOff val="25000"/>
                </a:schemeClr>
              </a:solidFill>
            </a:endParaRPr>
          </a:p>
          <a:p>
            <a:r>
              <a:rPr lang="en-ZA" sz="2400" dirty="0" smtClean="0">
                <a:solidFill>
                  <a:schemeClr val="tx1">
                    <a:lumMod val="75000"/>
                    <a:lumOff val="25000"/>
                  </a:schemeClr>
                </a:solidFill>
              </a:rPr>
              <a:t>Provincial </a:t>
            </a:r>
            <a:r>
              <a:rPr lang="en-ZA" sz="2400" dirty="0">
                <a:solidFill>
                  <a:schemeClr val="tx1">
                    <a:lumMod val="75000"/>
                    <a:lumOff val="25000"/>
                  </a:schemeClr>
                </a:solidFill>
              </a:rPr>
              <a:t>level the proportions of women relative to men </a:t>
            </a:r>
            <a:r>
              <a:rPr lang="en-ZA" sz="2400" dirty="0" smtClean="0">
                <a:solidFill>
                  <a:schemeClr val="tx1">
                    <a:lumMod val="75000"/>
                    <a:lumOff val="25000"/>
                  </a:schemeClr>
                </a:solidFill>
              </a:rPr>
              <a:t>was </a:t>
            </a:r>
            <a:r>
              <a:rPr lang="en-ZA" sz="2400" dirty="0">
                <a:solidFill>
                  <a:schemeClr val="tx1">
                    <a:lumMod val="75000"/>
                    <a:lumOff val="25000"/>
                  </a:schemeClr>
                </a:solidFill>
              </a:rPr>
              <a:t>virtually </a:t>
            </a:r>
            <a:r>
              <a:rPr lang="en-ZA" sz="2400" b="1" dirty="0" smtClean="0">
                <a:solidFill>
                  <a:schemeClr val="tx1">
                    <a:lumMod val="75000"/>
                    <a:lumOff val="25000"/>
                  </a:schemeClr>
                </a:solidFill>
              </a:rPr>
              <a:t>the same in both provinces</a:t>
            </a:r>
            <a:r>
              <a:rPr lang="en-ZA" sz="2400" dirty="0" smtClean="0">
                <a:solidFill>
                  <a:schemeClr val="tx1">
                    <a:lumMod val="75000"/>
                    <a:lumOff val="25000"/>
                  </a:schemeClr>
                </a:solidFill>
              </a:rPr>
              <a:t>, </a:t>
            </a:r>
            <a:r>
              <a:rPr lang="en-ZA" sz="2400" dirty="0">
                <a:solidFill>
                  <a:schemeClr val="tx1">
                    <a:lumMod val="75000"/>
                    <a:lumOff val="25000"/>
                  </a:schemeClr>
                </a:solidFill>
              </a:rPr>
              <a:t>and that the number of female participants is </a:t>
            </a:r>
            <a:r>
              <a:rPr lang="en-ZA" sz="2400" b="1" dirty="0">
                <a:solidFill>
                  <a:schemeClr val="tx1">
                    <a:lumMod val="75000"/>
                    <a:lumOff val="25000"/>
                  </a:schemeClr>
                </a:solidFill>
              </a:rPr>
              <a:t>above the target of </a:t>
            </a:r>
            <a:r>
              <a:rPr lang="en-ZA" sz="2400" b="1" dirty="0" smtClean="0">
                <a:solidFill>
                  <a:schemeClr val="tx1">
                    <a:lumMod val="75000"/>
                    <a:lumOff val="25000"/>
                  </a:schemeClr>
                </a:solidFill>
              </a:rPr>
              <a:t>55%</a:t>
            </a:r>
          </a:p>
          <a:p>
            <a:pPr marL="0" indent="0" algn="ctr">
              <a:buNone/>
            </a:pPr>
            <a:r>
              <a:rPr lang="en-ZA" sz="2400" b="1" dirty="0" smtClean="0">
                <a:solidFill>
                  <a:schemeClr val="tx1">
                    <a:lumMod val="75000"/>
                    <a:lumOff val="25000"/>
                  </a:schemeClr>
                </a:solidFill>
              </a:rPr>
              <a:t>KZN: 68</a:t>
            </a:r>
            <a:r>
              <a:rPr lang="en-ZA" sz="2400" b="1" dirty="0">
                <a:solidFill>
                  <a:schemeClr val="tx1">
                    <a:lumMod val="75000"/>
                    <a:lumOff val="25000"/>
                  </a:schemeClr>
                </a:solidFill>
              </a:rPr>
              <a:t>% </a:t>
            </a:r>
            <a:r>
              <a:rPr lang="en-ZA" sz="2400" dirty="0" smtClean="0">
                <a:solidFill>
                  <a:schemeClr val="tx1">
                    <a:lumMod val="75000"/>
                    <a:lumOff val="25000"/>
                  </a:schemeClr>
                </a:solidFill>
              </a:rPr>
              <a:t>women</a:t>
            </a:r>
            <a:r>
              <a:rPr lang="en-ZA" sz="2400" dirty="0">
                <a:solidFill>
                  <a:schemeClr val="tx1">
                    <a:lumMod val="75000"/>
                    <a:lumOff val="25000"/>
                  </a:schemeClr>
                </a:solidFill>
              </a:rPr>
              <a:t> </a:t>
            </a:r>
            <a:r>
              <a:rPr lang="en-ZA" sz="2400" dirty="0" smtClean="0">
                <a:solidFill>
                  <a:schemeClr val="tx1">
                    <a:lumMod val="75000"/>
                    <a:lumOff val="25000"/>
                  </a:schemeClr>
                </a:solidFill>
              </a:rPr>
              <a:t>| </a:t>
            </a:r>
            <a:r>
              <a:rPr lang="en-ZA" sz="2400" b="1" dirty="0" smtClean="0">
                <a:solidFill>
                  <a:schemeClr val="tx1">
                    <a:lumMod val="75000"/>
                    <a:lumOff val="25000"/>
                  </a:schemeClr>
                </a:solidFill>
              </a:rPr>
              <a:t>LP: 67</a:t>
            </a:r>
            <a:r>
              <a:rPr lang="en-ZA" sz="2400" b="1" dirty="0">
                <a:solidFill>
                  <a:schemeClr val="tx1">
                    <a:lumMod val="75000"/>
                    <a:lumOff val="25000"/>
                  </a:schemeClr>
                </a:solidFill>
              </a:rPr>
              <a:t>% </a:t>
            </a:r>
            <a:r>
              <a:rPr lang="en-ZA" sz="2400" dirty="0" smtClean="0">
                <a:solidFill>
                  <a:schemeClr val="tx1">
                    <a:lumMod val="75000"/>
                    <a:lumOff val="25000"/>
                  </a:schemeClr>
                </a:solidFill>
              </a:rPr>
              <a:t>women</a:t>
            </a:r>
          </a:p>
          <a:p>
            <a:r>
              <a:rPr lang="en-ZA" sz="2400" dirty="0">
                <a:solidFill>
                  <a:schemeClr val="tx1">
                    <a:lumMod val="75000"/>
                    <a:lumOff val="25000"/>
                  </a:schemeClr>
                </a:solidFill>
              </a:rPr>
              <a:t>As stipulated within the primary objectives of the </a:t>
            </a:r>
            <a:r>
              <a:rPr lang="en-ZA" sz="2400" dirty="0" smtClean="0">
                <a:solidFill>
                  <a:schemeClr val="tx1">
                    <a:lumMod val="75000"/>
                    <a:lumOff val="25000"/>
                  </a:schemeClr>
                </a:solidFill>
              </a:rPr>
              <a:t>DEA-EPWP </a:t>
            </a:r>
            <a:r>
              <a:rPr lang="en-ZA" sz="2400" dirty="0">
                <a:solidFill>
                  <a:schemeClr val="tx1">
                    <a:lumMod val="75000"/>
                    <a:lumOff val="25000"/>
                  </a:schemeClr>
                </a:solidFill>
              </a:rPr>
              <a:t>scope of work, woman, youth, the rural poor are the key targets whom should benefit from the </a:t>
            </a:r>
            <a:r>
              <a:rPr lang="en-ZA" sz="2400" dirty="0" smtClean="0">
                <a:solidFill>
                  <a:schemeClr val="tx1">
                    <a:lumMod val="75000"/>
                    <a:lumOff val="25000"/>
                  </a:schemeClr>
                </a:solidFill>
              </a:rPr>
              <a:t>intervention</a:t>
            </a:r>
          </a:p>
        </p:txBody>
      </p:sp>
      <p:graphicFrame>
        <p:nvGraphicFramePr>
          <p:cNvPr id="4" name="Table 3"/>
          <p:cNvGraphicFramePr>
            <a:graphicFrameLocks noGrp="1"/>
          </p:cNvGraphicFramePr>
          <p:nvPr>
            <p:extLst>
              <p:ext uri="{D42A27DB-BD31-4B8C-83A1-F6EECF244321}">
                <p14:modId xmlns:p14="http://schemas.microsoft.com/office/powerpoint/2010/main" xmlns="" val="2116724513"/>
              </p:ext>
            </p:extLst>
          </p:nvPr>
        </p:nvGraphicFramePr>
        <p:xfrm>
          <a:off x="395536" y="1124744"/>
          <a:ext cx="8279345" cy="1645920"/>
        </p:xfrm>
        <a:graphic>
          <a:graphicData uri="http://schemas.openxmlformats.org/drawingml/2006/table">
            <a:tbl>
              <a:tblPr firstRow="1" firstCol="1" bandRow="1"/>
              <a:tblGrid>
                <a:gridCol w="4146973">
                  <a:extLst>
                    <a:ext uri="{9D8B030D-6E8A-4147-A177-3AD203B41FA5}">
                      <a16:colId xmlns="" xmlns:a16="http://schemas.microsoft.com/office/drawing/2014/main" val="1870814632"/>
                    </a:ext>
                  </a:extLst>
                </a:gridCol>
                <a:gridCol w="4132372">
                  <a:extLst>
                    <a:ext uri="{9D8B030D-6E8A-4147-A177-3AD203B41FA5}">
                      <a16:colId xmlns="" xmlns:a16="http://schemas.microsoft.com/office/drawing/2014/main" val="1103497014"/>
                    </a:ext>
                  </a:extLst>
                </a:gridCol>
              </a:tblGrid>
              <a:tr h="0">
                <a:tc>
                  <a:txBody>
                    <a:bodyPr/>
                    <a:lstStyle/>
                    <a:p>
                      <a:pPr algn="just">
                        <a:lnSpc>
                          <a:spcPct val="150000"/>
                        </a:lnSpc>
                        <a:spcAft>
                          <a:spcPts val="0"/>
                        </a:spcAft>
                      </a:pPr>
                      <a:r>
                        <a:rPr lang="en-GB" sz="1800" b="1"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Demographic </a:t>
                      </a:r>
                      <a:endParaRPr lang="en-ZA" sz="18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800" b="1" i="1" dirty="0" smtClean="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DEA-EPWP </a:t>
                      </a:r>
                      <a:r>
                        <a:rPr lang="en-GB" sz="1800" b="1"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Target</a:t>
                      </a:r>
                      <a:endParaRPr lang="en-ZA" sz="18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53558620"/>
                  </a:ext>
                </a:extLst>
              </a:tr>
              <a:tr h="0">
                <a:tc>
                  <a:txBody>
                    <a:bodyPr/>
                    <a:lstStyle/>
                    <a:p>
                      <a:pPr algn="just">
                        <a:lnSpc>
                          <a:spcPct val="150000"/>
                        </a:lnSpc>
                        <a:spcAft>
                          <a:spcPts val="0"/>
                        </a:spcAft>
                      </a:pPr>
                      <a:r>
                        <a:rPr lang="en-GB"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Youth (i.e. 16 – 35 years of age) </a:t>
                      </a:r>
                      <a:endParaRPr lang="en-ZA" sz="18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GB"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55%</a:t>
                      </a:r>
                      <a:endParaRPr lang="en-ZA" sz="18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2158327851"/>
                  </a:ext>
                </a:extLst>
              </a:tr>
              <a:tr h="0">
                <a:tc>
                  <a:txBody>
                    <a:bodyPr/>
                    <a:lstStyle/>
                    <a:p>
                      <a:pPr algn="just">
                        <a:lnSpc>
                          <a:spcPct val="150000"/>
                        </a:lnSpc>
                        <a:spcAft>
                          <a:spcPts val="0"/>
                        </a:spcAft>
                      </a:pPr>
                      <a:r>
                        <a:rPr lang="en-GB"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Women </a:t>
                      </a:r>
                      <a:endParaRPr lang="en-ZA" sz="18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n-GB"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55%</a:t>
                      </a:r>
                      <a:endParaRPr lang="en-ZA" sz="18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544407272"/>
                  </a:ext>
                </a:extLst>
              </a:tr>
              <a:tr h="0">
                <a:tc>
                  <a:txBody>
                    <a:bodyPr/>
                    <a:lstStyle/>
                    <a:p>
                      <a:pPr algn="just">
                        <a:lnSpc>
                          <a:spcPct val="150000"/>
                        </a:lnSpc>
                        <a:spcAft>
                          <a:spcPts val="0"/>
                        </a:spcAft>
                      </a:pPr>
                      <a:r>
                        <a:rPr lang="en-GB"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People with Disabilities </a:t>
                      </a:r>
                      <a:endParaRPr lang="en-ZA" sz="18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2%</a:t>
                      </a:r>
                      <a:endParaRPr lang="en-ZA" sz="18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48543394"/>
                  </a:ext>
                </a:extLst>
              </a:tr>
            </a:tbl>
          </a:graphicData>
        </a:graphic>
      </p:graphicFrame>
    </p:spTree>
    <p:extLst>
      <p:ext uri="{BB962C8B-B14F-4D97-AF65-F5344CB8AC3E}">
        <p14:creationId xmlns:p14="http://schemas.microsoft.com/office/powerpoint/2010/main" xmlns="" val="354530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319"/>
            <a:ext cx="9144000" cy="653377"/>
          </a:xfrm>
        </p:spPr>
        <p:txBody>
          <a:bodyPr>
            <a:normAutofit/>
          </a:bodyPr>
          <a:lstStyle/>
          <a:p>
            <a:r>
              <a:rPr lang="en-ZA" sz="2400" dirty="0" smtClean="0"/>
              <a:t>INCOME DYNAMICS (2)</a:t>
            </a:r>
            <a:endParaRPr lang="en-ZA" sz="2400" dirty="0"/>
          </a:p>
        </p:txBody>
      </p:sp>
      <p:sp>
        <p:nvSpPr>
          <p:cNvPr id="3" name="Content Placeholder 2"/>
          <p:cNvSpPr>
            <a:spLocks noGrp="1"/>
          </p:cNvSpPr>
          <p:nvPr>
            <p:ph idx="1"/>
          </p:nvPr>
        </p:nvSpPr>
        <p:spPr>
          <a:xfrm>
            <a:off x="107504" y="620688"/>
            <a:ext cx="8856983" cy="6005705"/>
          </a:xfrm>
        </p:spPr>
        <p:txBody>
          <a:bodyPr>
            <a:normAutofit/>
          </a:bodyPr>
          <a:lstStyle/>
          <a:p>
            <a:r>
              <a:rPr lang="en-ZA" dirty="0" smtClean="0">
                <a:solidFill>
                  <a:schemeClr val="tx1">
                    <a:lumMod val="75000"/>
                    <a:lumOff val="25000"/>
                  </a:schemeClr>
                </a:solidFill>
              </a:rPr>
              <a:t>Gross household monthly income</a:t>
            </a:r>
          </a:p>
          <a:p>
            <a:pPr lvl="1"/>
            <a:r>
              <a:rPr lang="en-GB" sz="2200" dirty="0" smtClean="0">
                <a:solidFill>
                  <a:schemeClr val="tx1">
                    <a:lumMod val="75000"/>
                    <a:lumOff val="25000"/>
                  </a:schemeClr>
                </a:solidFill>
              </a:rPr>
              <a:t>Overall</a:t>
            </a:r>
            <a:r>
              <a:rPr lang="en-GB" sz="2200" dirty="0">
                <a:solidFill>
                  <a:schemeClr val="tx1">
                    <a:lumMod val="75000"/>
                    <a:lumOff val="25000"/>
                  </a:schemeClr>
                </a:solidFill>
              </a:rPr>
              <a:t>, the participants </a:t>
            </a:r>
            <a:r>
              <a:rPr lang="en-GB" sz="2200" b="1" dirty="0">
                <a:solidFill>
                  <a:schemeClr val="tx1">
                    <a:lumMod val="75000"/>
                    <a:lumOff val="25000"/>
                  </a:schemeClr>
                </a:solidFill>
              </a:rPr>
              <a:t>total monthly household income decreased</a:t>
            </a:r>
            <a:r>
              <a:rPr lang="en-GB" sz="2200" dirty="0">
                <a:solidFill>
                  <a:schemeClr val="tx1">
                    <a:lumMod val="75000"/>
                    <a:lumOff val="25000"/>
                  </a:schemeClr>
                </a:solidFill>
              </a:rPr>
              <a:t> when participants were no longer part of the </a:t>
            </a:r>
            <a:r>
              <a:rPr lang="en-GB" sz="2200" dirty="0" smtClean="0">
                <a:solidFill>
                  <a:schemeClr val="tx1">
                    <a:lumMod val="75000"/>
                    <a:lumOff val="25000"/>
                  </a:schemeClr>
                </a:solidFill>
              </a:rPr>
              <a:t>programme</a:t>
            </a:r>
          </a:p>
          <a:p>
            <a:pPr lvl="1"/>
            <a:r>
              <a:rPr lang="en-GB" sz="2200" dirty="0" smtClean="0">
                <a:solidFill>
                  <a:schemeClr val="tx1">
                    <a:lumMod val="75000"/>
                    <a:lumOff val="25000"/>
                  </a:schemeClr>
                </a:solidFill>
              </a:rPr>
              <a:t>An </a:t>
            </a:r>
            <a:r>
              <a:rPr lang="en-GB" sz="2200" dirty="0">
                <a:solidFill>
                  <a:schemeClr val="tx1">
                    <a:lumMod val="75000"/>
                    <a:lumOff val="25000"/>
                  </a:schemeClr>
                </a:solidFill>
              </a:rPr>
              <a:t>immediate </a:t>
            </a:r>
            <a:r>
              <a:rPr lang="en-GB" sz="2200" b="1" dirty="0">
                <a:solidFill>
                  <a:schemeClr val="tx1">
                    <a:lumMod val="75000"/>
                    <a:lumOff val="25000"/>
                  </a:schemeClr>
                </a:solidFill>
              </a:rPr>
              <a:t>rise in the number of households without income</a:t>
            </a:r>
            <a:r>
              <a:rPr lang="en-GB" sz="2200" dirty="0">
                <a:solidFill>
                  <a:schemeClr val="tx1">
                    <a:lumMod val="75000"/>
                    <a:lumOff val="25000"/>
                  </a:schemeClr>
                </a:solidFill>
              </a:rPr>
              <a:t> as well as a </a:t>
            </a:r>
            <a:r>
              <a:rPr lang="en-GB" sz="2200" b="1" dirty="0">
                <a:solidFill>
                  <a:schemeClr val="tx1">
                    <a:lumMod val="75000"/>
                    <a:lumOff val="25000"/>
                  </a:schemeClr>
                </a:solidFill>
              </a:rPr>
              <a:t>substantial drop </a:t>
            </a:r>
            <a:r>
              <a:rPr lang="en-GB" sz="2200" dirty="0">
                <a:solidFill>
                  <a:schemeClr val="tx1">
                    <a:lumMod val="75000"/>
                    <a:lumOff val="25000"/>
                  </a:schemeClr>
                </a:solidFill>
              </a:rPr>
              <a:t>in the number of households earning between </a:t>
            </a:r>
            <a:r>
              <a:rPr lang="en-GB" sz="2200" b="1" dirty="0">
                <a:solidFill>
                  <a:schemeClr val="tx1">
                    <a:lumMod val="75000"/>
                    <a:lumOff val="25000"/>
                  </a:schemeClr>
                </a:solidFill>
              </a:rPr>
              <a:t>R2,001 and </a:t>
            </a:r>
            <a:r>
              <a:rPr lang="en-GB" sz="2200" b="1" dirty="0" smtClean="0">
                <a:solidFill>
                  <a:schemeClr val="tx1">
                    <a:lumMod val="75000"/>
                    <a:lumOff val="25000"/>
                  </a:schemeClr>
                </a:solidFill>
              </a:rPr>
              <a:t>R2,500 </a:t>
            </a:r>
            <a:r>
              <a:rPr lang="en-GB" sz="2200" dirty="0" smtClean="0">
                <a:solidFill>
                  <a:schemeClr val="tx1">
                    <a:lumMod val="75000"/>
                    <a:lumOff val="25000"/>
                  </a:schemeClr>
                </a:solidFill>
              </a:rPr>
              <a:t>also takes place</a:t>
            </a:r>
          </a:p>
          <a:p>
            <a:pPr lvl="1"/>
            <a:r>
              <a:rPr lang="en-GB" sz="2200" dirty="0" smtClean="0">
                <a:solidFill>
                  <a:schemeClr val="tx1">
                    <a:lumMod val="75000"/>
                    <a:lumOff val="25000"/>
                  </a:schemeClr>
                </a:solidFill>
              </a:rPr>
              <a:t>A great </a:t>
            </a:r>
            <a:r>
              <a:rPr lang="en-GB" sz="2200" dirty="0">
                <a:solidFill>
                  <a:schemeClr val="tx1">
                    <a:lumMod val="75000"/>
                    <a:lumOff val="25000"/>
                  </a:schemeClr>
                </a:solidFill>
              </a:rPr>
              <a:t>number of participant households still earned between </a:t>
            </a:r>
            <a:r>
              <a:rPr lang="en-GB" sz="2200" b="1" dirty="0">
                <a:solidFill>
                  <a:schemeClr val="tx1">
                    <a:lumMod val="75000"/>
                    <a:lumOff val="25000"/>
                  </a:schemeClr>
                </a:solidFill>
              </a:rPr>
              <a:t>R1,501 and R4,500 </a:t>
            </a:r>
            <a:r>
              <a:rPr lang="en-GB" sz="2200" dirty="0">
                <a:solidFill>
                  <a:schemeClr val="tx1">
                    <a:lumMod val="75000"/>
                    <a:lumOff val="25000"/>
                  </a:schemeClr>
                </a:solidFill>
              </a:rPr>
              <a:t>even when the participant was not </a:t>
            </a:r>
            <a:r>
              <a:rPr lang="en-GB" sz="2200" dirty="0" smtClean="0">
                <a:solidFill>
                  <a:schemeClr val="tx1">
                    <a:lumMod val="75000"/>
                    <a:lumOff val="25000"/>
                  </a:schemeClr>
                </a:solidFill>
              </a:rPr>
              <a:t>working</a:t>
            </a:r>
          </a:p>
          <a:p>
            <a:pPr lvl="1"/>
            <a:endParaRPr lang="en-GB" sz="900" dirty="0">
              <a:solidFill>
                <a:schemeClr val="tx1">
                  <a:lumMod val="75000"/>
                  <a:lumOff val="25000"/>
                </a:schemeClr>
              </a:solidFill>
            </a:endParaRPr>
          </a:p>
          <a:p>
            <a:r>
              <a:rPr lang="en-GB" dirty="0">
                <a:solidFill>
                  <a:schemeClr val="tx1">
                    <a:lumMod val="75000"/>
                    <a:lumOff val="25000"/>
                  </a:schemeClr>
                </a:solidFill>
                <a:ea typeface="+mn-ea"/>
                <a:cs typeface="+mn-cs"/>
              </a:rPr>
              <a:t>The above findings start to flesh out the impact of the EP branch </a:t>
            </a:r>
            <a:r>
              <a:rPr lang="en-GB" dirty="0" smtClean="0">
                <a:solidFill>
                  <a:schemeClr val="tx1">
                    <a:lumMod val="75000"/>
                    <a:lumOff val="25000"/>
                  </a:schemeClr>
                </a:solidFill>
                <a:ea typeface="+mn-ea"/>
                <a:cs typeface="+mn-cs"/>
              </a:rPr>
              <a:t>DEA-</a:t>
            </a:r>
            <a:r>
              <a:rPr lang="en-GB" dirty="0" err="1" smtClean="0">
                <a:solidFill>
                  <a:schemeClr val="tx1">
                    <a:lumMod val="75000"/>
                    <a:lumOff val="25000"/>
                  </a:schemeClr>
                </a:solidFill>
                <a:ea typeface="+mn-ea"/>
                <a:cs typeface="+mn-cs"/>
              </a:rPr>
              <a:t>EPWPs</a:t>
            </a:r>
            <a:r>
              <a:rPr lang="en-GB" dirty="0">
                <a:solidFill>
                  <a:schemeClr val="tx1">
                    <a:lumMod val="75000"/>
                    <a:lumOff val="25000"/>
                  </a:schemeClr>
                </a:solidFill>
                <a:ea typeface="+mn-ea"/>
                <a:cs typeface="+mn-cs"/>
              </a:rPr>
              <a:t>, which thus far are suggested to be effective as a household safety net, which in turn improves household’s well-being and quality of life. </a:t>
            </a:r>
            <a:endParaRPr lang="en-ZA" dirty="0">
              <a:solidFill>
                <a:schemeClr val="tx1">
                  <a:lumMod val="75000"/>
                  <a:lumOff val="25000"/>
                </a:schemeClr>
              </a:solidFill>
              <a:ea typeface="+mn-ea"/>
              <a:cs typeface="+mn-cs"/>
            </a:endParaRPr>
          </a:p>
        </p:txBody>
      </p:sp>
    </p:spTree>
    <p:extLst>
      <p:ext uri="{BB962C8B-B14F-4D97-AF65-F5344CB8AC3E}">
        <p14:creationId xmlns:p14="http://schemas.microsoft.com/office/powerpoint/2010/main" xmlns="" val="348603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39319"/>
            <a:ext cx="9036496" cy="509361"/>
          </a:xfrm>
        </p:spPr>
        <p:txBody>
          <a:bodyPr>
            <a:normAutofit/>
          </a:bodyPr>
          <a:lstStyle/>
          <a:p>
            <a:r>
              <a:rPr lang="en-ZA" sz="2400" dirty="0" smtClean="0"/>
              <a:t>INCOME DYNAMICS (3)</a:t>
            </a:r>
            <a:endParaRPr lang="en-ZA" sz="2400" dirty="0"/>
          </a:p>
        </p:txBody>
      </p:sp>
      <p:graphicFrame>
        <p:nvGraphicFramePr>
          <p:cNvPr id="4" name="Chart 3"/>
          <p:cNvGraphicFramePr/>
          <p:nvPr>
            <p:extLst>
              <p:ext uri="{D42A27DB-BD31-4B8C-83A1-F6EECF244321}">
                <p14:modId xmlns:p14="http://schemas.microsoft.com/office/powerpoint/2010/main" xmlns="" val="2309782785"/>
              </p:ext>
            </p:extLst>
          </p:nvPr>
        </p:nvGraphicFramePr>
        <p:xfrm>
          <a:off x="107505" y="548680"/>
          <a:ext cx="8856983" cy="5544616"/>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79512" y="2738198"/>
            <a:ext cx="7992888" cy="0"/>
          </a:xfrm>
          <a:prstGeom prst="line">
            <a:avLst/>
          </a:prstGeom>
          <a:ln>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97839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39552" y="476672"/>
            <a:ext cx="8280921" cy="1794616"/>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lang="en-ZA" sz="4000" b="1" kern="1200" dirty="0">
                <a:solidFill>
                  <a:schemeClr val="tx1">
                    <a:lumMod val="65000"/>
                    <a:lumOff val="35000"/>
                  </a:schemeClr>
                </a:solidFill>
                <a:latin typeface="+mj-lt"/>
                <a:ea typeface="+mj-ea"/>
                <a:cs typeface="+mj-cs"/>
              </a:defRPr>
            </a:lvl1pPr>
          </a:lstStyle>
          <a:p>
            <a:r>
              <a:rPr lang="en-ZA" dirty="0" smtClean="0"/>
              <a:t>POVERTY AND LIVELIHOOD IMPACTS OF EPWP PARTICIPATION ON PARTICIPANTS &amp; HOUSEHOLDS</a:t>
            </a:r>
            <a:endParaRPr lang="en-US" dirty="0"/>
          </a:p>
        </p:txBody>
      </p:sp>
      <p:sp>
        <p:nvSpPr>
          <p:cNvPr id="3" name="TextBox 2"/>
          <p:cNvSpPr txBox="1"/>
          <p:nvPr/>
        </p:nvSpPr>
        <p:spPr>
          <a:xfrm>
            <a:off x="1512436" y="2679373"/>
            <a:ext cx="6676645" cy="2923877"/>
          </a:xfrm>
          <a:prstGeom prst="rect">
            <a:avLst/>
          </a:prstGeom>
          <a:noFill/>
        </p:spPr>
        <p:txBody>
          <a:bodyPr wrap="square" rtlCol="0">
            <a:spAutoFit/>
          </a:bodyPr>
          <a:lstStyle/>
          <a:p>
            <a:pPr algn="ctr"/>
            <a:r>
              <a:rPr lang="en-ZA" sz="2800" b="1" dirty="0">
                <a:solidFill>
                  <a:schemeClr val="accent1">
                    <a:lumMod val="50000"/>
                  </a:schemeClr>
                </a:solidFill>
              </a:rPr>
              <a:t>Contribution of the Environmental Programmes to Job Creation in South </a:t>
            </a:r>
            <a:r>
              <a:rPr lang="en-ZA" sz="2800" b="1" dirty="0" smtClean="0">
                <a:solidFill>
                  <a:schemeClr val="accent1">
                    <a:lumMod val="50000"/>
                  </a:schemeClr>
                </a:solidFill>
              </a:rPr>
              <a:t>Africa</a:t>
            </a:r>
            <a:endParaRPr lang="en-ZA" sz="2800" b="1" dirty="0">
              <a:solidFill>
                <a:schemeClr val="accent1">
                  <a:lumMod val="50000"/>
                </a:schemeClr>
              </a:solidFill>
            </a:endParaRPr>
          </a:p>
          <a:p>
            <a:pPr algn="ctr"/>
            <a:endParaRPr lang="en-ZA" sz="2000" b="1" dirty="0" smtClean="0">
              <a:solidFill>
                <a:schemeClr val="bg1">
                  <a:lumMod val="50000"/>
                </a:schemeClr>
              </a:solidFill>
            </a:endParaRPr>
          </a:p>
          <a:p>
            <a:pPr algn="ctr"/>
            <a:r>
              <a:rPr lang="en-ZA" sz="2000" b="1" dirty="0" smtClean="0">
                <a:solidFill>
                  <a:schemeClr val="bg1">
                    <a:lumMod val="50000"/>
                  </a:schemeClr>
                </a:solidFill>
              </a:rPr>
              <a:t>Stewart Ngandu </a:t>
            </a:r>
            <a:r>
              <a:rPr lang="en-ZA" sz="2000" b="1" dirty="0">
                <a:solidFill>
                  <a:schemeClr val="bg1">
                    <a:lumMod val="50000"/>
                  </a:schemeClr>
                </a:solidFill>
              </a:rPr>
              <a:t>&amp; Shirin </a:t>
            </a:r>
            <a:r>
              <a:rPr lang="en-ZA" sz="2000" b="1" dirty="0" smtClean="0">
                <a:solidFill>
                  <a:schemeClr val="bg1">
                    <a:lumMod val="50000"/>
                  </a:schemeClr>
                </a:solidFill>
              </a:rPr>
              <a:t>Motala</a:t>
            </a:r>
          </a:p>
          <a:p>
            <a:pPr algn="ctr"/>
            <a:r>
              <a:rPr lang="en-ZA" sz="2400" b="1" dirty="0">
                <a:solidFill>
                  <a:schemeClr val="accent1">
                    <a:lumMod val="50000"/>
                  </a:schemeClr>
                </a:solidFill>
              </a:rPr>
              <a:t>Human Science Research Council</a:t>
            </a:r>
          </a:p>
          <a:p>
            <a:pPr algn="ctr"/>
            <a:endParaRPr lang="en-ZA" sz="2000" b="1" dirty="0" smtClean="0">
              <a:solidFill>
                <a:schemeClr val="bg1">
                  <a:lumMod val="50000"/>
                </a:schemeClr>
              </a:solidFill>
            </a:endParaRPr>
          </a:p>
          <a:p>
            <a:pPr algn="ctr"/>
            <a:r>
              <a:rPr lang="en-ZA" sz="2000" b="1" dirty="0" smtClean="0">
                <a:solidFill>
                  <a:schemeClr val="bg1">
                    <a:lumMod val="50000"/>
                  </a:schemeClr>
                </a:solidFill>
              </a:rPr>
              <a:t>Date</a:t>
            </a:r>
            <a:r>
              <a:rPr lang="en-ZA" sz="2000" b="1" dirty="0">
                <a:solidFill>
                  <a:schemeClr val="bg1">
                    <a:lumMod val="50000"/>
                  </a:schemeClr>
                </a:solidFill>
              </a:rPr>
              <a:t>: 6th June 2018</a:t>
            </a:r>
          </a:p>
          <a:p>
            <a:pPr algn="ctr"/>
            <a:r>
              <a:rPr lang="en-ZA" sz="2000" b="1" dirty="0">
                <a:solidFill>
                  <a:schemeClr val="bg1">
                    <a:lumMod val="50000"/>
                  </a:schemeClr>
                </a:solidFill>
              </a:rPr>
              <a:t>Venue: Good Hope Chamber, Parliament, Cape Town</a:t>
            </a:r>
          </a:p>
        </p:txBody>
      </p:sp>
      <p:sp>
        <p:nvSpPr>
          <p:cNvPr id="4" name="TextBox 3"/>
          <p:cNvSpPr txBox="1"/>
          <p:nvPr/>
        </p:nvSpPr>
        <p:spPr>
          <a:xfrm>
            <a:off x="1043606" y="5480119"/>
            <a:ext cx="7614303" cy="400110"/>
          </a:xfrm>
          <a:prstGeom prst="rect">
            <a:avLst/>
          </a:prstGeom>
          <a:noFill/>
        </p:spPr>
        <p:txBody>
          <a:bodyPr wrap="square" rtlCol="0">
            <a:spAutoFit/>
          </a:bodyPr>
          <a:lstStyle/>
          <a:p>
            <a:pPr algn="ctr"/>
            <a:r>
              <a:rPr lang="en-GB" sz="2000" b="1" dirty="0" smtClean="0">
                <a:solidFill>
                  <a:schemeClr val="bg1">
                    <a:lumMod val="50000"/>
                  </a:schemeClr>
                </a:solidFill>
              </a:rPr>
              <a:t>Time</a:t>
            </a:r>
            <a:r>
              <a:rPr lang="en-GB" sz="2000" b="1" dirty="0">
                <a:solidFill>
                  <a:schemeClr val="bg1">
                    <a:lumMod val="50000"/>
                  </a:schemeClr>
                </a:solidFill>
              </a:rPr>
              <a:t>: </a:t>
            </a:r>
            <a:r>
              <a:rPr lang="en-GB" sz="2000" b="1" dirty="0" smtClean="0">
                <a:solidFill>
                  <a:schemeClr val="bg1">
                    <a:lumMod val="50000"/>
                  </a:schemeClr>
                </a:solidFill>
              </a:rPr>
              <a:t>8h30 </a:t>
            </a:r>
            <a:r>
              <a:rPr lang="en-GB" sz="2000" b="1" dirty="0">
                <a:solidFill>
                  <a:schemeClr val="bg1">
                    <a:lumMod val="50000"/>
                  </a:schemeClr>
                </a:solidFill>
              </a:rPr>
              <a:t>– </a:t>
            </a:r>
            <a:r>
              <a:rPr lang="en-GB" sz="2000" b="1" dirty="0" smtClean="0">
                <a:solidFill>
                  <a:schemeClr val="bg1">
                    <a:lumMod val="50000"/>
                  </a:schemeClr>
                </a:solidFill>
              </a:rPr>
              <a:t>15h20 </a:t>
            </a:r>
            <a:endParaRPr lang="en-ZA" sz="2000" b="1" dirty="0"/>
          </a:p>
        </p:txBody>
      </p:sp>
    </p:spTree>
    <p:extLst>
      <p:ext uri="{BB962C8B-B14F-4D97-AF65-F5344CB8AC3E}">
        <p14:creationId xmlns:p14="http://schemas.microsoft.com/office/powerpoint/2010/main" xmlns="" val="7185672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681465" cy="6032742"/>
          </a:xfrm>
        </p:spPr>
        <p:txBody>
          <a:bodyPr>
            <a:normAutofit/>
          </a:bodyPr>
          <a:lstStyle/>
          <a:p>
            <a:r>
              <a:rPr lang="en-ZA" sz="2400" b="1" dirty="0" smtClean="0"/>
              <a:t>58% </a:t>
            </a:r>
            <a:r>
              <a:rPr lang="en-ZA" sz="2400" dirty="0" smtClean="0"/>
              <a:t>indicated that their spending patterns experienced a </a:t>
            </a:r>
            <a:r>
              <a:rPr lang="en-ZA" sz="2400" b="1" dirty="0" smtClean="0"/>
              <a:t>big change</a:t>
            </a:r>
            <a:r>
              <a:rPr lang="en-ZA" sz="2400" dirty="0" smtClean="0"/>
              <a:t> after starting to work on the project</a:t>
            </a:r>
          </a:p>
          <a:p>
            <a:r>
              <a:rPr lang="en-ZA" sz="2400" b="1" dirty="0" smtClean="0"/>
              <a:t>34% </a:t>
            </a:r>
            <a:r>
              <a:rPr lang="en-ZA" sz="2400" dirty="0" smtClean="0"/>
              <a:t>experienced </a:t>
            </a:r>
            <a:r>
              <a:rPr lang="en-ZA" sz="2400" b="1" dirty="0" smtClean="0"/>
              <a:t>little change</a:t>
            </a:r>
            <a:r>
              <a:rPr lang="en-ZA" sz="2400" dirty="0" smtClean="0"/>
              <a:t>, whilst </a:t>
            </a:r>
            <a:r>
              <a:rPr lang="en-ZA" sz="2400" b="1" dirty="0" smtClean="0"/>
              <a:t>7% </a:t>
            </a:r>
            <a:r>
              <a:rPr lang="en-ZA" sz="2400" dirty="0" smtClean="0"/>
              <a:t>experienced </a:t>
            </a:r>
            <a:r>
              <a:rPr lang="en-ZA" sz="2400" b="1" dirty="0" smtClean="0"/>
              <a:t>no change </a:t>
            </a:r>
            <a:endParaRPr lang="en-GB" sz="2400" b="1" dirty="0"/>
          </a:p>
          <a:p>
            <a:r>
              <a:rPr lang="en-ZA" sz="2400" dirty="0" smtClean="0"/>
              <a:t>Reasons for change:</a:t>
            </a:r>
          </a:p>
          <a:p>
            <a:pPr lvl="1"/>
            <a:r>
              <a:rPr lang="en-ZA" sz="2200" dirty="0" smtClean="0"/>
              <a:t>Able to buy various items and send their children to school</a:t>
            </a:r>
          </a:p>
          <a:p>
            <a:pPr lvl="1"/>
            <a:r>
              <a:rPr lang="en-ZA" sz="2200" dirty="0" smtClean="0"/>
              <a:t>Able to </a:t>
            </a:r>
            <a:r>
              <a:rPr lang="en-ZA" sz="2200" dirty="0"/>
              <a:t>contribute towards their household income and assisted in supporting their </a:t>
            </a:r>
            <a:r>
              <a:rPr lang="en-ZA" sz="2200" dirty="0" smtClean="0"/>
              <a:t>families</a:t>
            </a:r>
          </a:p>
          <a:p>
            <a:pPr lvl="1"/>
            <a:r>
              <a:rPr lang="en-ZA" sz="2200" dirty="0" smtClean="0"/>
              <a:t>Able </a:t>
            </a:r>
            <a:r>
              <a:rPr lang="en-ZA" sz="2200" dirty="0"/>
              <a:t>to build, improve or extend their houses </a:t>
            </a:r>
            <a:endParaRPr lang="en-ZA" sz="2200" dirty="0" smtClean="0"/>
          </a:p>
          <a:p>
            <a:pPr marL="400050"/>
            <a:r>
              <a:rPr lang="en-ZA" sz="2800" dirty="0"/>
              <a:t>As expected, </a:t>
            </a:r>
            <a:r>
              <a:rPr lang="en-ZA" sz="2800" dirty="0" smtClean="0"/>
              <a:t>some respondents </a:t>
            </a:r>
            <a:r>
              <a:rPr lang="en-ZA" sz="2800" dirty="0"/>
              <a:t>reflected that they would like to see the impacts of such interventions to be more sustainable. However, as per design, the </a:t>
            </a:r>
            <a:r>
              <a:rPr lang="en-ZA" sz="2800" dirty="0" smtClean="0"/>
              <a:t>DEA-EPWP programme</a:t>
            </a:r>
            <a:br>
              <a:rPr lang="en-ZA" sz="2800" dirty="0" smtClean="0"/>
            </a:br>
            <a:r>
              <a:rPr lang="en-ZA" sz="2800" dirty="0" smtClean="0"/>
              <a:t> </a:t>
            </a:r>
            <a:r>
              <a:rPr lang="en-ZA" sz="2800" dirty="0"/>
              <a:t>is not meant to provide long-term employment </a:t>
            </a:r>
            <a:r>
              <a:rPr lang="en-ZA" sz="2800" dirty="0" smtClean="0"/>
              <a:t>opportunities</a:t>
            </a:r>
            <a:endParaRPr lang="en-GB" sz="2800"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smtClean="0"/>
          </a:p>
        </p:txBody>
      </p:sp>
      <p:sp>
        <p:nvSpPr>
          <p:cNvPr id="7" name="Title 1"/>
          <p:cNvSpPr>
            <a:spLocks noGrp="1"/>
          </p:cNvSpPr>
          <p:nvPr>
            <p:ph type="title"/>
          </p:nvPr>
        </p:nvSpPr>
        <p:spPr>
          <a:xfrm>
            <a:off x="1" y="39319"/>
            <a:ext cx="9144000" cy="509361"/>
          </a:xfrm>
        </p:spPr>
        <p:txBody>
          <a:bodyPr/>
          <a:lstStyle/>
          <a:p>
            <a:r>
              <a:rPr lang="en-ZA" sz="2400" dirty="0" smtClean="0"/>
              <a:t>HOUSEHOLD EXPENDITURE PATTERNS: CHANGES IN PATTERNS</a:t>
            </a:r>
            <a:endParaRPr lang="en-ZA" sz="2400" dirty="0"/>
          </a:p>
        </p:txBody>
      </p:sp>
    </p:spTree>
    <p:extLst>
      <p:ext uri="{BB962C8B-B14F-4D97-AF65-F5344CB8AC3E}">
        <p14:creationId xmlns:p14="http://schemas.microsoft.com/office/powerpoint/2010/main" xmlns="" val="2973049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51520" y="676368"/>
            <a:ext cx="8640960" cy="5394552"/>
          </a:xfrm>
          <a:prstGeom prst="rect">
            <a:avLst/>
          </a:prstGeom>
        </p:spPr>
      </p:pic>
      <p:sp>
        <p:nvSpPr>
          <p:cNvPr id="4" name="TextBox 3"/>
          <p:cNvSpPr txBox="1"/>
          <p:nvPr/>
        </p:nvSpPr>
        <p:spPr>
          <a:xfrm>
            <a:off x="323528" y="35495"/>
            <a:ext cx="8568952" cy="461665"/>
          </a:xfrm>
          <a:prstGeom prst="rect">
            <a:avLst/>
          </a:prstGeom>
          <a:noFill/>
        </p:spPr>
        <p:txBody>
          <a:bodyPr wrap="square" rtlCol="0">
            <a:spAutoFit/>
          </a:bodyPr>
          <a:lstStyle/>
          <a:p>
            <a:pPr algn="ctr"/>
            <a:r>
              <a:rPr lang="en-ZA" sz="2400" b="1" dirty="0" smtClean="0">
                <a:solidFill>
                  <a:schemeClr val="tx1">
                    <a:lumMod val="65000"/>
                    <a:lumOff val="35000"/>
                  </a:schemeClr>
                </a:solidFill>
                <a:latin typeface="+mj-lt"/>
                <a:ea typeface="+mj-ea"/>
                <a:cs typeface="+mj-cs"/>
              </a:rPr>
              <a:t>USE OF DEA-EPP WAGES</a:t>
            </a:r>
            <a:endParaRPr lang="en-ZA" sz="2400" b="1" dirty="0">
              <a:solidFill>
                <a:schemeClr val="tx1">
                  <a:lumMod val="65000"/>
                  <a:lumOff val="35000"/>
                </a:schemeClr>
              </a:solidFill>
              <a:latin typeface="+mj-lt"/>
              <a:ea typeface="+mj-ea"/>
              <a:cs typeface="+mj-cs"/>
            </a:endParaRPr>
          </a:p>
        </p:txBody>
      </p:sp>
    </p:spTree>
    <p:extLst>
      <p:ext uri="{BB962C8B-B14F-4D97-AF65-F5344CB8AC3E}">
        <p14:creationId xmlns:p14="http://schemas.microsoft.com/office/powerpoint/2010/main" xmlns="" val="2476931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8680"/>
            <a:ext cx="8721969" cy="6028824"/>
          </a:xfrm>
        </p:spPr>
        <p:txBody>
          <a:bodyPr>
            <a:normAutofit/>
          </a:bodyPr>
          <a:lstStyle/>
          <a:p>
            <a:pPr>
              <a:spcBef>
                <a:spcPct val="30000"/>
              </a:spcBef>
              <a:buClrTx/>
              <a:defRPr/>
            </a:pPr>
            <a:r>
              <a:rPr lang="en-ZA" sz="2800" dirty="0"/>
              <a:t>The</a:t>
            </a:r>
            <a:r>
              <a:rPr lang="en-ZA" sz="2800" b="1" dirty="0"/>
              <a:t> incidence of hunger </a:t>
            </a:r>
            <a:r>
              <a:rPr lang="en-ZA" sz="2800" dirty="0"/>
              <a:t>in the households improved due to participation on the </a:t>
            </a:r>
            <a:r>
              <a:rPr lang="en-ZA" sz="2800" dirty="0" smtClean="0"/>
              <a:t>project</a:t>
            </a:r>
          </a:p>
          <a:p>
            <a:pPr>
              <a:spcBef>
                <a:spcPct val="30000"/>
              </a:spcBef>
              <a:buClrTx/>
              <a:defRPr/>
            </a:pPr>
            <a:r>
              <a:rPr lang="en-ZA" sz="2800" dirty="0"/>
              <a:t>65% from the sample of 34 participants indicated that working on the project assisted in improving the incidence of hunger to some extent, while 35% indicated that it assisted to a great extent</a:t>
            </a:r>
            <a:r>
              <a:rPr lang="en-ZA" sz="2800" dirty="0" smtClean="0"/>
              <a:t>.</a:t>
            </a:r>
            <a:endParaRPr lang="en-GB" sz="2800" dirty="0"/>
          </a:p>
        </p:txBody>
      </p:sp>
      <p:sp>
        <p:nvSpPr>
          <p:cNvPr id="7" name="Title 1"/>
          <p:cNvSpPr>
            <a:spLocks noGrp="1"/>
          </p:cNvSpPr>
          <p:nvPr>
            <p:ph type="title"/>
          </p:nvPr>
        </p:nvSpPr>
        <p:spPr>
          <a:xfrm>
            <a:off x="1" y="39319"/>
            <a:ext cx="9144000" cy="509361"/>
          </a:xfrm>
        </p:spPr>
        <p:txBody>
          <a:bodyPr>
            <a:noAutofit/>
          </a:bodyPr>
          <a:lstStyle/>
          <a:p>
            <a:r>
              <a:rPr lang="en-ZA" sz="2800" dirty="0" smtClean="0"/>
              <a:t>FOOD SECURITY AND NUTRITION (2)</a:t>
            </a:r>
            <a:endParaRPr lang="en-ZA" sz="2800" dirty="0"/>
          </a:p>
        </p:txBody>
      </p:sp>
      <p:graphicFrame>
        <p:nvGraphicFramePr>
          <p:cNvPr id="6" name="Chart 5"/>
          <p:cNvGraphicFramePr/>
          <p:nvPr>
            <p:extLst/>
          </p:nvPr>
        </p:nvGraphicFramePr>
        <p:xfrm>
          <a:off x="644403" y="3509766"/>
          <a:ext cx="7919305" cy="2556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22890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2387"/>
            <a:ext cx="8577323" cy="5442703"/>
          </a:xfrm>
        </p:spPr>
        <p:txBody>
          <a:bodyPr>
            <a:normAutofit/>
          </a:bodyPr>
          <a:lstStyle/>
          <a:p>
            <a:pPr marL="457200" indent="-457200">
              <a:buFont typeface="+mj-lt"/>
              <a:buAutoNum type="arabicPeriod"/>
            </a:pPr>
            <a:r>
              <a:rPr lang="en-US" sz="3200" dirty="0" smtClean="0"/>
              <a:t>The HSRC Mandate</a:t>
            </a:r>
          </a:p>
          <a:p>
            <a:pPr marL="457200" indent="-457200">
              <a:buFont typeface="+mj-lt"/>
              <a:buAutoNum type="arabicPeriod"/>
            </a:pPr>
            <a:r>
              <a:rPr lang="en-US" sz="3200" dirty="0" smtClean="0"/>
              <a:t>Problem Statement: Why a focus on Employment and Income Generation?</a:t>
            </a:r>
            <a:endParaRPr lang="en-US" sz="3200" dirty="0" smtClean="0">
              <a:solidFill>
                <a:schemeClr val="tx1">
                  <a:lumMod val="90000"/>
                  <a:lumOff val="10000"/>
                </a:schemeClr>
              </a:solidFill>
              <a:latin typeface="Calibri" pitchFamily="34" charset="0"/>
            </a:endParaRPr>
          </a:p>
          <a:p>
            <a:pPr marL="457200" indent="-457200">
              <a:buFont typeface="+mj-lt"/>
              <a:buAutoNum type="arabicPeriod"/>
            </a:pPr>
            <a:r>
              <a:rPr lang="en-US" sz="3200" dirty="0" smtClean="0">
                <a:solidFill>
                  <a:schemeClr val="tx1">
                    <a:lumMod val="90000"/>
                    <a:lumOff val="10000"/>
                  </a:schemeClr>
                </a:solidFill>
                <a:latin typeface="Calibri" pitchFamily="34" charset="0"/>
              </a:rPr>
              <a:t>EPWP and Environmental Theory of Change (TOC) – what is change we want to see?</a:t>
            </a:r>
          </a:p>
          <a:p>
            <a:pPr marL="457200" indent="-457200">
              <a:buFont typeface="+mj-lt"/>
              <a:buAutoNum type="arabicPeriod"/>
            </a:pPr>
            <a:r>
              <a:rPr lang="en-US" sz="3200" dirty="0" smtClean="0">
                <a:solidFill>
                  <a:schemeClr val="tx1">
                    <a:lumMod val="90000"/>
                    <a:lumOff val="10000"/>
                  </a:schemeClr>
                </a:solidFill>
                <a:latin typeface="Calibri" pitchFamily="34" charset="0"/>
              </a:rPr>
              <a:t>Research Approach and Methods</a:t>
            </a:r>
          </a:p>
          <a:p>
            <a:pPr marL="457200" indent="-457200">
              <a:buFont typeface="+mj-lt"/>
              <a:buAutoNum type="arabicPeriod"/>
            </a:pPr>
            <a:r>
              <a:rPr lang="en-US" sz="3200" dirty="0" smtClean="0">
                <a:solidFill>
                  <a:schemeClr val="tx1">
                    <a:lumMod val="90000"/>
                    <a:lumOff val="10000"/>
                  </a:schemeClr>
                </a:solidFill>
                <a:latin typeface="Calibri" pitchFamily="34" charset="0"/>
              </a:rPr>
              <a:t>Key Findings from HSRC Body of Evidence on EPWP  </a:t>
            </a:r>
            <a:endParaRPr lang="en-US" sz="3200" dirty="0">
              <a:solidFill>
                <a:schemeClr val="tx1">
                  <a:lumMod val="90000"/>
                  <a:lumOff val="10000"/>
                </a:schemeClr>
              </a:solidFill>
              <a:latin typeface="Calibri" pitchFamily="34" charset="0"/>
            </a:endParaRPr>
          </a:p>
          <a:p>
            <a:pPr marL="457200" indent="-457200">
              <a:buFont typeface="+mj-lt"/>
              <a:buAutoNum type="arabicPeriod"/>
            </a:pPr>
            <a:r>
              <a:rPr lang="en-US" sz="3200" dirty="0" smtClean="0">
                <a:solidFill>
                  <a:schemeClr val="tx1">
                    <a:lumMod val="90000"/>
                    <a:lumOff val="10000"/>
                  </a:schemeClr>
                </a:solidFill>
                <a:latin typeface="Calibri" pitchFamily="34" charset="0"/>
              </a:rPr>
              <a:t>Conclusions and Recommendations </a:t>
            </a:r>
          </a:p>
        </p:txBody>
      </p:sp>
      <p:sp>
        <p:nvSpPr>
          <p:cNvPr id="5" name="Title 4"/>
          <p:cNvSpPr>
            <a:spLocks noGrp="1"/>
          </p:cNvSpPr>
          <p:nvPr>
            <p:ph type="title"/>
          </p:nvPr>
        </p:nvSpPr>
        <p:spPr/>
        <p:txBody>
          <a:bodyPr>
            <a:normAutofit fontScale="90000"/>
          </a:bodyPr>
          <a:lstStyle/>
          <a:p>
            <a:r>
              <a:rPr lang="en-ZA" dirty="0"/>
              <a:t>OUTLINE OF PRESENTATION</a:t>
            </a:r>
          </a:p>
        </p:txBody>
      </p:sp>
    </p:spTree>
    <p:extLst>
      <p:ext uri="{BB962C8B-B14F-4D97-AF65-F5344CB8AC3E}">
        <p14:creationId xmlns:p14="http://schemas.microsoft.com/office/powerpoint/2010/main" xmlns="" val="160897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5" y="476672"/>
            <a:ext cx="8719974" cy="6100832"/>
          </a:xfrm>
        </p:spPr>
        <p:txBody>
          <a:bodyPr>
            <a:normAutofit/>
          </a:bodyPr>
          <a:lstStyle/>
          <a:p>
            <a:pPr>
              <a:spcBef>
                <a:spcPct val="30000"/>
              </a:spcBef>
              <a:buClrTx/>
              <a:defRPr/>
            </a:pPr>
            <a:r>
              <a:rPr lang="en-ZA" sz="2400" dirty="0" smtClean="0"/>
              <a:t>What savings were used for (n=92)</a:t>
            </a:r>
            <a:endParaRPr lang="en-GB" sz="2400" dirty="0" smtClean="0"/>
          </a:p>
        </p:txBody>
      </p:sp>
      <p:sp>
        <p:nvSpPr>
          <p:cNvPr id="7" name="Title 1"/>
          <p:cNvSpPr>
            <a:spLocks noGrp="1"/>
          </p:cNvSpPr>
          <p:nvPr>
            <p:ph type="title"/>
          </p:nvPr>
        </p:nvSpPr>
        <p:spPr>
          <a:xfrm>
            <a:off x="1" y="39319"/>
            <a:ext cx="9144000" cy="437353"/>
          </a:xfrm>
        </p:spPr>
        <p:txBody>
          <a:bodyPr>
            <a:normAutofit fontScale="90000"/>
          </a:bodyPr>
          <a:lstStyle/>
          <a:p>
            <a:r>
              <a:rPr lang="en-ZA" sz="2400" dirty="0" smtClean="0"/>
              <a:t>PARTICIPATION AND ACCESS SAVINGS (2)</a:t>
            </a:r>
            <a:endParaRPr lang="en-ZA" sz="2400" dirty="0"/>
          </a:p>
        </p:txBody>
      </p:sp>
      <mc:AlternateContent xmlns:mc="http://schemas.openxmlformats.org/markup-compatibility/2006">
        <mc:Choice xmlns="" xmlns:cx1="http://schemas.microsoft.com/office/drawing/2015/9/8/chartex" Requires="cx1">
          <p:graphicFrame>
            <p:nvGraphicFramePr>
              <p:cNvPr id="6" name="Chart 5"/>
              <p:cNvGraphicFramePr/>
              <p:nvPr>
                <p:extLst>
                  <p:ext uri="{D42A27DB-BD31-4B8C-83A1-F6EECF244321}">
                    <p14:modId xmlns:p14="http://schemas.microsoft.com/office/powerpoint/2010/main" val="3109814535"/>
                  </p:ext>
                </p:extLst>
              </p:nvPr>
            </p:nvGraphicFramePr>
            <p:xfrm>
              <a:off x="107505" y="937202"/>
              <a:ext cx="8856983" cy="5179771"/>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6" name="Chart 5"/>
              <p:cNvPicPr>
                <a:picLocks noGrp="1" noRot="1" noChangeAspect="1" noMove="1" noResize="1" noEditPoints="1" noAdjustHandles="1" noChangeArrowheads="1" noChangeShapeType="1"/>
              </p:cNvPicPr>
              <p:nvPr/>
            </p:nvPicPr>
            <p:blipFill>
              <a:blip r:embed="rId4" cstate="print"/>
              <a:stretch>
                <a:fillRect/>
              </a:stretch>
            </p:blipFill>
            <p:spPr>
              <a:xfrm>
                <a:off x="107505" y="937202"/>
                <a:ext cx="8856983" cy="5179771"/>
              </a:xfrm>
              <a:prstGeom prst="rect">
                <a:avLst/>
              </a:prstGeom>
            </p:spPr>
          </p:pic>
        </mc:Fallback>
      </mc:AlternateContent>
    </p:spTree>
    <p:extLst>
      <p:ext uri="{BB962C8B-B14F-4D97-AF65-F5344CB8AC3E}">
        <p14:creationId xmlns:p14="http://schemas.microsoft.com/office/powerpoint/2010/main" xmlns="" val="737580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1" y="506289"/>
            <a:ext cx="8647967" cy="6071215"/>
          </a:xfrm>
        </p:spPr>
        <p:txBody>
          <a:bodyPr>
            <a:normAutofit/>
          </a:bodyPr>
          <a:lstStyle/>
          <a:p>
            <a:pPr>
              <a:spcBef>
                <a:spcPct val="30000"/>
              </a:spcBef>
              <a:buClrTx/>
              <a:defRPr/>
            </a:pPr>
            <a:r>
              <a:rPr lang="en-ZA" sz="2800" dirty="0" smtClean="0"/>
              <a:t>DEA-EPWP participants has had 2.8 number of jobs on average in </a:t>
            </a:r>
            <a:r>
              <a:rPr lang="en-ZA" sz="2800" dirty="0"/>
              <a:t>their </a:t>
            </a:r>
            <a:r>
              <a:rPr lang="en-ZA" sz="2800" dirty="0" smtClean="0"/>
              <a:t>lifetime:</a:t>
            </a:r>
          </a:p>
          <a:p>
            <a:pPr marL="0" indent="0" algn="ctr">
              <a:spcBef>
                <a:spcPct val="30000"/>
              </a:spcBef>
              <a:buClrTx/>
              <a:buNone/>
              <a:defRPr/>
            </a:pPr>
            <a:r>
              <a:rPr lang="en-ZA" sz="2800" b="1" dirty="0" smtClean="0">
                <a:solidFill>
                  <a:schemeClr val="tx2"/>
                </a:solidFill>
              </a:rPr>
              <a:t>Males: 3.1 </a:t>
            </a:r>
            <a:r>
              <a:rPr lang="en-ZA" sz="2800" dirty="0" smtClean="0">
                <a:solidFill>
                  <a:schemeClr val="tx2"/>
                </a:solidFill>
              </a:rPr>
              <a:t>| </a:t>
            </a:r>
            <a:r>
              <a:rPr lang="en-ZA" sz="2800" b="1" dirty="0" smtClean="0">
                <a:solidFill>
                  <a:schemeClr val="tx2"/>
                </a:solidFill>
              </a:rPr>
              <a:t>Females: 2.6</a:t>
            </a:r>
          </a:p>
          <a:p>
            <a:pPr lvl="1">
              <a:spcBef>
                <a:spcPct val="30000"/>
              </a:spcBef>
              <a:buClrTx/>
              <a:defRPr/>
            </a:pPr>
            <a:r>
              <a:rPr lang="en-ZA" sz="2400" dirty="0" smtClean="0">
                <a:solidFill>
                  <a:schemeClr val="tx2"/>
                </a:solidFill>
              </a:rPr>
              <a:t>These </a:t>
            </a:r>
            <a:r>
              <a:rPr lang="en-ZA" sz="2400" dirty="0">
                <a:solidFill>
                  <a:schemeClr val="tx2"/>
                </a:solidFill>
              </a:rPr>
              <a:t>results reflect the gendered labour and unemployment dynamics in South Africa, where males tend to be involved in paid labour while women tend to be in unpaid </a:t>
            </a:r>
            <a:r>
              <a:rPr lang="en-ZA" sz="2400" dirty="0" smtClean="0">
                <a:solidFill>
                  <a:schemeClr val="tx2"/>
                </a:solidFill>
              </a:rPr>
              <a:t>labour</a:t>
            </a:r>
          </a:p>
          <a:p>
            <a:pPr marL="0" indent="0" algn="ctr">
              <a:spcBef>
                <a:spcPct val="30000"/>
              </a:spcBef>
              <a:buClrTx/>
              <a:buNone/>
              <a:defRPr/>
            </a:pPr>
            <a:r>
              <a:rPr lang="en-ZA" sz="2800" b="1" dirty="0" smtClean="0">
                <a:solidFill>
                  <a:schemeClr val="tx2"/>
                </a:solidFill>
              </a:rPr>
              <a:t>Limpopo: 3.6  </a:t>
            </a:r>
            <a:r>
              <a:rPr lang="en-ZA" sz="2800" dirty="0" smtClean="0">
                <a:solidFill>
                  <a:schemeClr val="tx2"/>
                </a:solidFill>
              </a:rPr>
              <a:t>| </a:t>
            </a:r>
            <a:r>
              <a:rPr lang="en-ZA" sz="2800" b="1" dirty="0" smtClean="0">
                <a:solidFill>
                  <a:schemeClr val="tx2"/>
                </a:solidFill>
              </a:rPr>
              <a:t>KZN: 1.9</a:t>
            </a:r>
          </a:p>
          <a:p>
            <a:pPr lvl="1">
              <a:spcBef>
                <a:spcPct val="30000"/>
              </a:spcBef>
              <a:buClrTx/>
              <a:defRPr/>
            </a:pPr>
            <a:r>
              <a:rPr lang="en-ZA" sz="2400" dirty="0" smtClean="0">
                <a:solidFill>
                  <a:schemeClr val="tx2"/>
                </a:solidFill>
              </a:rPr>
              <a:t>This </a:t>
            </a:r>
            <a:r>
              <a:rPr lang="en-ZA" sz="2400" dirty="0">
                <a:solidFill>
                  <a:schemeClr val="tx2"/>
                </a:solidFill>
              </a:rPr>
              <a:t>also shows spatial imbalances with respect to the distribution of employment </a:t>
            </a:r>
            <a:r>
              <a:rPr lang="en-ZA" sz="2400" dirty="0" smtClean="0">
                <a:solidFill>
                  <a:schemeClr val="tx2"/>
                </a:solidFill>
              </a:rPr>
              <a:t>opportunities</a:t>
            </a:r>
            <a:endParaRPr lang="en-ZA" sz="2400" dirty="0">
              <a:solidFill>
                <a:schemeClr val="tx2"/>
              </a:solidFill>
            </a:endParaRPr>
          </a:p>
          <a:p>
            <a:pPr>
              <a:spcBef>
                <a:spcPct val="30000"/>
              </a:spcBef>
              <a:buClrTx/>
              <a:defRPr/>
            </a:pPr>
            <a:r>
              <a:rPr lang="en-GB" sz="2800" dirty="0"/>
              <a:t>T</a:t>
            </a:r>
            <a:r>
              <a:rPr lang="en-GB" sz="2800" dirty="0" smtClean="0"/>
              <a:t>he </a:t>
            </a:r>
            <a:r>
              <a:rPr lang="en-GB" sz="2800" dirty="0"/>
              <a:t>average income on previous jobs was R1100, lower </a:t>
            </a:r>
            <a:r>
              <a:rPr lang="en-GB" sz="2800" dirty="0" smtClean="0"/>
              <a:t>than </a:t>
            </a:r>
            <a:r>
              <a:rPr lang="en-GB" sz="2800" dirty="0"/>
              <a:t>the </a:t>
            </a:r>
            <a:r>
              <a:rPr lang="en-GB" sz="2800" dirty="0" smtClean="0"/>
              <a:t>DEA-EPWP </a:t>
            </a:r>
            <a:r>
              <a:rPr lang="en-GB" sz="2800" dirty="0"/>
              <a:t>average </a:t>
            </a:r>
            <a:r>
              <a:rPr lang="en-GB" sz="2800" dirty="0" smtClean="0"/>
              <a:t>wage</a:t>
            </a:r>
          </a:p>
          <a:p>
            <a:pPr marL="0" indent="0">
              <a:buNone/>
            </a:pPr>
            <a:endParaRPr lang="en-GB" sz="2800" dirty="0" smtClean="0"/>
          </a:p>
        </p:txBody>
      </p:sp>
      <p:sp>
        <p:nvSpPr>
          <p:cNvPr id="2" name="TextBox 1"/>
          <p:cNvSpPr txBox="1"/>
          <p:nvPr/>
        </p:nvSpPr>
        <p:spPr>
          <a:xfrm>
            <a:off x="179512" y="44624"/>
            <a:ext cx="8568952" cy="461665"/>
          </a:xfrm>
          <a:prstGeom prst="rect">
            <a:avLst/>
          </a:prstGeom>
          <a:noFill/>
        </p:spPr>
        <p:txBody>
          <a:bodyPr wrap="square" rtlCol="0">
            <a:spAutoFit/>
          </a:bodyPr>
          <a:lstStyle/>
          <a:p>
            <a:pPr algn="ctr"/>
            <a:r>
              <a:rPr lang="en-ZA" sz="2400" b="1" dirty="0">
                <a:solidFill>
                  <a:schemeClr val="tx1">
                    <a:lumMod val="65000"/>
                    <a:lumOff val="35000"/>
                  </a:schemeClr>
                </a:solidFill>
                <a:latin typeface="+mj-lt"/>
                <a:ea typeface="+mj-ea"/>
                <a:cs typeface="+mj-cs"/>
              </a:rPr>
              <a:t>NUMBER OF JOBS ON AVERAGE IN </a:t>
            </a:r>
            <a:r>
              <a:rPr lang="en-ZA" sz="2400" b="1" dirty="0" smtClean="0">
                <a:solidFill>
                  <a:schemeClr val="tx1">
                    <a:lumMod val="65000"/>
                    <a:lumOff val="35000"/>
                  </a:schemeClr>
                </a:solidFill>
                <a:latin typeface="+mj-lt"/>
                <a:ea typeface="+mj-ea"/>
                <a:cs typeface="+mj-cs"/>
              </a:rPr>
              <a:t>LIFETIME</a:t>
            </a:r>
            <a:endParaRPr lang="en-ZA" sz="2400" b="1" dirty="0">
              <a:solidFill>
                <a:schemeClr val="tx1">
                  <a:lumMod val="65000"/>
                  <a:lumOff val="35000"/>
                </a:schemeClr>
              </a:solidFill>
              <a:latin typeface="+mj-lt"/>
              <a:ea typeface="+mj-ea"/>
              <a:cs typeface="+mj-cs"/>
            </a:endParaRPr>
          </a:p>
        </p:txBody>
      </p:sp>
    </p:spTree>
    <p:extLst>
      <p:ext uri="{BB962C8B-B14F-4D97-AF65-F5344CB8AC3E}">
        <p14:creationId xmlns:p14="http://schemas.microsoft.com/office/powerpoint/2010/main" xmlns="" val="2041383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3" y="506289"/>
            <a:ext cx="8647966" cy="6071215"/>
          </a:xfrm>
        </p:spPr>
        <p:txBody>
          <a:bodyPr>
            <a:normAutofit/>
          </a:bodyPr>
          <a:lstStyle/>
          <a:p>
            <a:pPr>
              <a:spcBef>
                <a:spcPct val="30000"/>
              </a:spcBef>
              <a:buClrTx/>
              <a:defRPr/>
            </a:pPr>
            <a:r>
              <a:rPr lang="en-GB" sz="2800" dirty="0"/>
              <a:t>How were you recruited to work on the </a:t>
            </a:r>
            <a:r>
              <a:rPr lang="en-GB" sz="2800" dirty="0" smtClean="0"/>
              <a:t>DEA-EPWP </a:t>
            </a:r>
            <a:r>
              <a:rPr lang="en-GB" sz="2800" dirty="0"/>
              <a:t>project? (</a:t>
            </a:r>
            <a:r>
              <a:rPr lang="en-GB" sz="2800" dirty="0" smtClean="0"/>
              <a:t>n=158)</a:t>
            </a:r>
            <a:endParaRPr lang="en-GB" sz="2800" dirty="0"/>
          </a:p>
        </p:txBody>
      </p:sp>
      <p:graphicFrame>
        <p:nvGraphicFramePr>
          <p:cNvPr id="6" name="Chart 5"/>
          <p:cNvGraphicFramePr/>
          <p:nvPr>
            <p:extLst>
              <p:ext uri="{D42A27DB-BD31-4B8C-83A1-F6EECF244321}">
                <p14:modId xmlns:p14="http://schemas.microsoft.com/office/powerpoint/2010/main" xmlns="" val="1053387227"/>
              </p:ext>
            </p:extLst>
          </p:nvPr>
        </p:nvGraphicFramePr>
        <p:xfrm>
          <a:off x="314324" y="1412777"/>
          <a:ext cx="8578156" cy="46085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9512" y="44624"/>
            <a:ext cx="8568952" cy="461665"/>
          </a:xfrm>
          <a:prstGeom prst="rect">
            <a:avLst/>
          </a:prstGeom>
          <a:noFill/>
        </p:spPr>
        <p:txBody>
          <a:bodyPr wrap="square" rtlCol="0">
            <a:spAutoFit/>
          </a:bodyPr>
          <a:lstStyle/>
          <a:p>
            <a:pPr algn="ctr"/>
            <a:r>
              <a:rPr lang="en-ZA" sz="2400" b="1" dirty="0" smtClean="0">
                <a:solidFill>
                  <a:schemeClr val="tx1">
                    <a:lumMod val="65000"/>
                    <a:lumOff val="35000"/>
                  </a:schemeClr>
                </a:solidFill>
                <a:latin typeface="+mj-lt"/>
                <a:ea typeface="+mj-ea"/>
                <a:cs typeface="+mj-cs"/>
              </a:rPr>
              <a:t>RECRUITMENT METHOD</a:t>
            </a:r>
            <a:endParaRPr lang="en-ZA" sz="2400" b="1" dirty="0">
              <a:solidFill>
                <a:schemeClr val="tx1">
                  <a:lumMod val="65000"/>
                  <a:lumOff val="35000"/>
                </a:schemeClr>
              </a:solidFill>
              <a:latin typeface="+mj-lt"/>
              <a:ea typeface="+mj-ea"/>
              <a:cs typeface="+mj-cs"/>
            </a:endParaRPr>
          </a:p>
        </p:txBody>
      </p:sp>
    </p:spTree>
    <p:extLst>
      <p:ext uri="{BB962C8B-B14F-4D97-AF65-F5344CB8AC3E}">
        <p14:creationId xmlns:p14="http://schemas.microsoft.com/office/powerpoint/2010/main" xmlns="" val="3994113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9"/>
            <a:ext cx="8556704" cy="5400600"/>
          </a:xfrm>
        </p:spPr>
        <p:txBody>
          <a:bodyPr>
            <a:noAutofit/>
          </a:bodyPr>
          <a:lstStyle/>
          <a:p>
            <a:pPr marL="514350" indent="-457200">
              <a:buAutoNum type="alphaLcParenR"/>
            </a:pPr>
            <a:r>
              <a:rPr lang="en-ZA" sz="2800" dirty="0" smtClean="0"/>
              <a:t>Difficulties </a:t>
            </a:r>
            <a:r>
              <a:rPr lang="en-ZA" sz="2800" dirty="0"/>
              <a:t>in </a:t>
            </a:r>
            <a:r>
              <a:rPr lang="en-ZA" sz="2800" b="1" dirty="0"/>
              <a:t>reaching recruitment targets for women</a:t>
            </a:r>
            <a:r>
              <a:rPr lang="en-ZA" sz="2800" dirty="0"/>
              <a:t> in physically demanding projects</a:t>
            </a:r>
          </a:p>
          <a:p>
            <a:pPr marL="514350" indent="-457200">
              <a:buAutoNum type="alphaLcParenR"/>
            </a:pPr>
            <a:r>
              <a:rPr lang="en-GB" sz="2800" dirty="0" smtClean="0"/>
              <a:t>Concerns </a:t>
            </a:r>
            <a:r>
              <a:rPr lang="en-GB" sz="2800" dirty="0"/>
              <a:t>around </a:t>
            </a:r>
            <a:r>
              <a:rPr lang="en-GB" sz="2800" b="1" dirty="0"/>
              <a:t>people being recruited from other areas</a:t>
            </a:r>
            <a:r>
              <a:rPr lang="en-GB" sz="2800" dirty="0"/>
              <a:t> and not from the local communities </a:t>
            </a:r>
          </a:p>
          <a:p>
            <a:pPr marL="514350" indent="-457200">
              <a:buAutoNum type="alphaLcParenR"/>
            </a:pPr>
            <a:r>
              <a:rPr lang="en-GB" sz="2800" dirty="0"/>
              <a:t>Nepotism, corruption and recruitment of participants along political </a:t>
            </a:r>
            <a:r>
              <a:rPr lang="en-GB" sz="2800" dirty="0" smtClean="0"/>
              <a:t>party lines</a:t>
            </a:r>
          </a:p>
          <a:p>
            <a:pPr marL="514350" indent="-457200">
              <a:buAutoNum type="alphaLcParenR"/>
            </a:pPr>
            <a:r>
              <a:rPr lang="en-ZA" sz="2800" dirty="0" smtClean="0"/>
              <a:t>Concerns around recruitment of unskilled persons onto </a:t>
            </a:r>
            <a:br>
              <a:rPr lang="en-ZA" sz="2800" dirty="0" smtClean="0"/>
            </a:br>
            <a:r>
              <a:rPr lang="en-ZA" sz="2800" dirty="0" smtClean="0"/>
              <a:t>technical jobs</a:t>
            </a:r>
          </a:p>
          <a:p>
            <a:pPr marL="514350" indent="-457200">
              <a:buAutoNum type="alphaLcParenR"/>
            </a:pPr>
            <a:r>
              <a:rPr lang="en-ZA" sz="2800" dirty="0"/>
              <a:t>These were among the first and commonly raised complaints in as far as recruitment is concerned, particularly in blinded focus group discussions</a:t>
            </a:r>
          </a:p>
        </p:txBody>
      </p:sp>
      <p:sp>
        <p:nvSpPr>
          <p:cNvPr id="4" name="TextBox 3"/>
          <p:cNvSpPr txBox="1"/>
          <p:nvPr/>
        </p:nvSpPr>
        <p:spPr>
          <a:xfrm>
            <a:off x="412265" y="33407"/>
            <a:ext cx="8568952" cy="461665"/>
          </a:xfrm>
          <a:prstGeom prst="rect">
            <a:avLst/>
          </a:prstGeom>
          <a:noFill/>
        </p:spPr>
        <p:txBody>
          <a:bodyPr wrap="square" rtlCol="0">
            <a:spAutoFit/>
          </a:bodyPr>
          <a:lstStyle/>
          <a:p>
            <a:pPr algn="ctr"/>
            <a:r>
              <a:rPr lang="en-ZA" sz="2400" b="1" dirty="0" smtClean="0">
                <a:solidFill>
                  <a:schemeClr val="tx1">
                    <a:lumMod val="65000"/>
                    <a:lumOff val="35000"/>
                  </a:schemeClr>
                </a:solidFill>
                <a:latin typeface="+mj-lt"/>
                <a:ea typeface="+mj-ea"/>
                <a:cs typeface="+mj-cs"/>
              </a:rPr>
              <a:t>RECRUITMENT CHALLENGES AND ANOMALIES</a:t>
            </a:r>
            <a:endParaRPr lang="en-ZA" sz="2400" b="1" dirty="0">
              <a:solidFill>
                <a:schemeClr val="tx1">
                  <a:lumMod val="65000"/>
                  <a:lumOff val="35000"/>
                </a:schemeClr>
              </a:solidFill>
              <a:latin typeface="+mj-lt"/>
              <a:ea typeface="+mj-ea"/>
              <a:cs typeface="+mj-cs"/>
            </a:endParaRPr>
          </a:p>
        </p:txBody>
      </p:sp>
    </p:spTree>
    <p:extLst>
      <p:ext uri="{BB962C8B-B14F-4D97-AF65-F5344CB8AC3E}">
        <p14:creationId xmlns:p14="http://schemas.microsoft.com/office/powerpoint/2010/main" xmlns="" val="4195861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506289"/>
            <a:ext cx="8628712" cy="6176723"/>
          </a:xfrm>
        </p:spPr>
        <p:txBody>
          <a:bodyPr>
            <a:normAutofit/>
          </a:bodyPr>
          <a:lstStyle/>
          <a:p>
            <a:r>
              <a:rPr lang="en-GB" dirty="0" smtClean="0"/>
              <a:t>Challenges raised by participants</a:t>
            </a:r>
          </a:p>
          <a:p>
            <a:pPr lvl="1"/>
            <a:r>
              <a:rPr lang="en-ZA" sz="2200" dirty="0">
                <a:solidFill>
                  <a:schemeClr val="tx2"/>
                </a:solidFill>
              </a:rPr>
              <a:t>H</a:t>
            </a:r>
            <a:r>
              <a:rPr lang="en-ZA" sz="2200" dirty="0" smtClean="0">
                <a:solidFill>
                  <a:schemeClr val="tx2"/>
                </a:solidFill>
              </a:rPr>
              <a:t>ealth </a:t>
            </a:r>
            <a:r>
              <a:rPr lang="en-ZA" sz="2200" dirty="0">
                <a:solidFill>
                  <a:schemeClr val="tx2"/>
                </a:solidFill>
              </a:rPr>
              <a:t>and safety </a:t>
            </a:r>
            <a:r>
              <a:rPr lang="en-ZA" sz="2200" dirty="0" smtClean="0">
                <a:solidFill>
                  <a:schemeClr val="tx2"/>
                </a:solidFill>
              </a:rPr>
              <a:t>concerns including sun exposure and exposure to dangerous animals;</a:t>
            </a:r>
          </a:p>
          <a:p>
            <a:pPr lvl="1"/>
            <a:r>
              <a:rPr lang="en-ZA" sz="2200" dirty="0">
                <a:solidFill>
                  <a:schemeClr val="tx2"/>
                </a:solidFill>
              </a:rPr>
              <a:t>I</a:t>
            </a:r>
            <a:r>
              <a:rPr lang="en-ZA" sz="2200" dirty="0" smtClean="0">
                <a:solidFill>
                  <a:schemeClr val="tx2"/>
                </a:solidFill>
              </a:rPr>
              <a:t>ncome </a:t>
            </a:r>
            <a:r>
              <a:rPr lang="en-ZA" sz="2200" dirty="0">
                <a:solidFill>
                  <a:schemeClr val="tx2"/>
                </a:solidFill>
              </a:rPr>
              <a:t>related </a:t>
            </a:r>
            <a:r>
              <a:rPr lang="en-ZA" sz="2200" dirty="0" smtClean="0">
                <a:solidFill>
                  <a:schemeClr val="tx2"/>
                </a:solidFill>
              </a:rPr>
              <a:t>challenges such as late payments and low earnings; and</a:t>
            </a:r>
          </a:p>
          <a:p>
            <a:pPr lvl="1"/>
            <a:r>
              <a:rPr lang="en-ZA" sz="2200" dirty="0">
                <a:solidFill>
                  <a:schemeClr val="tx2"/>
                </a:solidFill>
              </a:rPr>
              <a:t>T</a:t>
            </a:r>
            <a:r>
              <a:rPr lang="en-ZA" sz="2200" dirty="0" smtClean="0">
                <a:solidFill>
                  <a:schemeClr val="tx2"/>
                </a:solidFill>
              </a:rPr>
              <a:t>ransport challenges</a:t>
            </a:r>
          </a:p>
          <a:p>
            <a:pPr marL="457200" lvl="1" indent="0">
              <a:buNone/>
            </a:pPr>
            <a:endParaRPr lang="en-ZA" sz="900" dirty="0" smtClean="0">
              <a:solidFill>
                <a:schemeClr val="tx2"/>
              </a:solidFill>
            </a:endParaRPr>
          </a:p>
          <a:p>
            <a:pPr lvl="1"/>
            <a:r>
              <a:rPr lang="en-ZA" sz="2200" dirty="0" smtClean="0">
                <a:solidFill>
                  <a:schemeClr val="tx2"/>
                </a:solidFill>
              </a:rPr>
              <a:t>Challenges were not resolved with exception of snake awareness training provided</a:t>
            </a:r>
          </a:p>
          <a:p>
            <a:pPr lvl="1"/>
            <a:r>
              <a:rPr lang="en-ZA" sz="2200" dirty="0" smtClean="0">
                <a:solidFill>
                  <a:schemeClr val="tx2"/>
                </a:solidFill>
              </a:rPr>
              <a:t>Some participants adapted whilst others pursued alternative opportunities</a:t>
            </a:r>
            <a:endParaRPr lang="en-ZA" dirty="0" smtClean="0">
              <a:solidFill>
                <a:schemeClr val="tx2"/>
              </a:solidFill>
            </a:endParaRPr>
          </a:p>
          <a:p>
            <a:endParaRPr lang="en-ZA" sz="2200" dirty="0" smtClean="0">
              <a:solidFill>
                <a:schemeClr val="tx2"/>
              </a:solidFill>
            </a:endParaRPr>
          </a:p>
          <a:p>
            <a:pPr lvl="1"/>
            <a:endParaRPr lang="en-GB" dirty="0" smtClean="0"/>
          </a:p>
          <a:p>
            <a:endParaRPr lang="en-GB" dirty="0"/>
          </a:p>
          <a:p>
            <a:endParaRPr lang="en-GB" dirty="0" smtClean="0"/>
          </a:p>
          <a:p>
            <a:endParaRPr lang="en-GB" dirty="0"/>
          </a:p>
          <a:p>
            <a:endParaRPr lang="en-GB" dirty="0" smtClean="0"/>
          </a:p>
          <a:p>
            <a:pPr marL="0" indent="0">
              <a:buNone/>
            </a:pPr>
            <a:endParaRPr lang="en-GB" dirty="0"/>
          </a:p>
          <a:p>
            <a:endParaRPr lang="en-GB" dirty="0" smtClean="0"/>
          </a:p>
          <a:p>
            <a:pPr marL="0" indent="0">
              <a:buNone/>
            </a:pPr>
            <a:endParaRPr lang="en-GB" dirty="0" smtClean="0"/>
          </a:p>
          <a:p>
            <a:pPr marL="0" indent="0">
              <a:buNone/>
            </a:pPr>
            <a:endParaRPr lang="en-GB" dirty="0"/>
          </a:p>
          <a:p>
            <a:endParaRPr lang="en-GB" dirty="0" smtClean="0"/>
          </a:p>
          <a:p>
            <a:pPr marL="0" indent="0">
              <a:buNone/>
            </a:pPr>
            <a:endParaRPr lang="en-GB" dirty="0"/>
          </a:p>
          <a:p>
            <a:endParaRPr lang="en-GB" dirty="0" smtClean="0"/>
          </a:p>
          <a:p>
            <a:pPr marL="0" indent="0">
              <a:buNone/>
            </a:pPr>
            <a:endParaRPr lang="en-GB" dirty="0" smtClean="0"/>
          </a:p>
          <a:p>
            <a:endParaRPr lang="en-GB" dirty="0"/>
          </a:p>
          <a:p>
            <a:endParaRPr lang="en-GB" dirty="0" smtClean="0"/>
          </a:p>
          <a:p>
            <a:endParaRPr lang="en-GB" dirty="0"/>
          </a:p>
          <a:p>
            <a:pPr marL="0" indent="0">
              <a:buNone/>
            </a:pPr>
            <a:endParaRPr lang="en-ZA" dirty="0"/>
          </a:p>
          <a:p>
            <a:endParaRPr lang="en-ZA" dirty="0" smtClean="0"/>
          </a:p>
          <a:p>
            <a:pPr marL="0" indent="0">
              <a:buNone/>
            </a:pPr>
            <a:endParaRPr lang="en-ZA" dirty="0"/>
          </a:p>
          <a:p>
            <a:endParaRPr lang="en-ZA" dirty="0" smtClean="0"/>
          </a:p>
          <a:p>
            <a:pPr marL="0" indent="0">
              <a:buNone/>
            </a:pPr>
            <a:endParaRPr lang="en-ZA" dirty="0" smtClean="0"/>
          </a:p>
          <a:p>
            <a:endParaRPr lang="en-ZA" dirty="0"/>
          </a:p>
          <a:p>
            <a:endParaRPr lang="en-ZA" dirty="0" smtClean="0"/>
          </a:p>
          <a:p>
            <a:endParaRPr lang="en-ZA" dirty="0" smtClean="0"/>
          </a:p>
          <a:p>
            <a:pPr lvl="1"/>
            <a:endParaRPr lang="en-ZA"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smtClean="0"/>
          </a:p>
        </p:txBody>
      </p:sp>
      <p:sp>
        <p:nvSpPr>
          <p:cNvPr id="4" name="TextBox 3"/>
          <p:cNvSpPr txBox="1"/>
          <p:nvPr/>
        </p:nvSpPr>
        <p:spPr>
          <a:xfrm>
            <a:off x="179512" y="44624"/>
            <a:ext cx="8568952" cy="461665"/>
          </a:xfrm>
          <a:prstGeom prst="rect">
            <a:avLst/>
          </a:prstGeom>
          <a:noFill/>
        </p:spPr>
        <p:txBody>
          <a:bodyPr wrap="square" rtlCol="0">
            <a:spAutoFit/>
          </a:bodyPr>
          <a:lstStyle/>
          <a:p>
            <a:pPr algn="ctr"/>
            <a:r>
              <a:rPr lang="en-ZA" sz="2400" b="1" dirty="0" smtClean="0">
                <a:solidFill>
                  <a:schemeClr val="tx1">
                    <a:lumMod val="65000"/>
                    <a:lumOff val="35000"/>
                  </a:schemeClr>
                </a:solidFill>
                <a:latin typeface="+mj-lt"/>
                <a:ea typeface="+mj-ea"/>
                <a:cs typeface="+mj-cs"/>
              </a:rPr>
              <a:t>DEA-EPWP WORK EXPERIENCE (1)</a:t>
            </a:r>
            <a:endParaRPr lang="en-ZA" sz="2400" b="1" dirty="0">
              <a:solidFill>
                <a:schemeClr val="tx1">
                  <a:lumMod val="65000"/>
                  <a:lumOff val="35000"/>
                </a:schemeClr>
              </a:solidFill>
              <a:latin typeface="+mj-lt"/>
              <a:ea typeface="+mj-ea"/>
              <a:cs typeface="+mj-cs"/>
            </a:endParaRPr>
          </a:p>
        </p:txBody>
      </p:sp>
    </p:spTree>
    <p:extLst>
      <p:ext uri="{BB962C8B-B14F-4D97-AF65-F5344CB8AC3E}">
        <p14:creationId xmlns:p14="http://schemas.microsoft.com/office/powerpoint/2010/main" xmlns="" val="3039266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5" y="404665"/>
            <a:ext cx="8772728" cy="6278348"/>
          </a:xfrm>
        </p:spPr>
        <p:txBody>
          <a:bodyPr>
            <a:normAutofit/>
          </a:bodyPr>
          <a:lstStyle/>
          <a:p>
            <a:r>
              <a:rPr lang="en-ZA" sz="2400" dirty="0" smtClean="0"/>
              <a:t>The </a:t>
            </a:r>
            <a:r>
              <a:rPr lang="en-ZA" sz="2400" dirty="0"/>
              <a:t>majority of those participating </a:t>
            </a:r>
            <a:r>
              <a:rPr lang="en-ZA" sz="2400" b="1" dirty="0"/>
              <a:t>(65%) </a:t>
            </a:r>
            <a:r>
              <a:rPr lang="en-ZA" sz="2400" dirty="0"/>
              <a:t>do not have any </a:t>
            </a:r>
            <a:r>
              <a:rPr lang="en-ZA" sz="2400" dirty="0" smtClean="0"/>
              <a:t>qualifications</a:t>
            </a:r>
          </a:p>
          <a:p>
            <a:r>
              <a:rPr lang="en-ZA" sz="2400" b="1" dirty="0" smtClean="0"/>
              <a:t>34% </a:t>
            </a:r>
            <a:r>
              <a:rPr lang="en-ZA" sz="2400" dirty="0" smtClean="0"/>
              <a:t>of female participants and </a:t>
            </a:r>
            <a:r>
              <a:rPr lang="en-ZA" sz="2400" b="1" dirty="0" smtClean="0"/>
              <a:t>37%</a:t>
            </a:r>
            <a:r>
              <a:rPr lang="en-ZA" sz="2400" dirty="0" smtClean="0"/>
              <a:t> of male participants have qualifications</a:t>
            </a:r>
          </a:p>
          <a:p>
            <a:r>
              <a:rPr lang="en-GB" sz="2400" dirty="0" smtClean="0"/>
              <a:t>What </a:t>
            </a:r>
            <a:r>
              <a:rPr lang="en-GB" sz="2400" dirty="0"/>
              <a:t>has been the value of the qualification to </a:t>
            </a:r>
            <a:r>
              <a:rPr lang="en-GB" sz="2400" dirty="0" smtClean="0"/>
              <a:t>you?</a:t>
            </a:r>
          </a:p>
        </p:txBody>
      </p:sp>
      <p:graphicFrame>
        <p:nvGraphicFramePr>
          <p:cNvPr id="5" name="Chart 4"/>
          <p:cNvGraphicFramePr/>
          <p:nvPr>
            <p:extLst>
              <p:ext uri="{D42A27DB-BD31-4B8C-83A1-F6EECF244321}">
                <p14:modId xmlns:p14="http://schemas.microsoft.com/office/powerpoint/2010/main" xmlns="" val="2205338264"/>
              </p:ext>
            </p:extLst>
          </p:nvPr>
        </p:nvGraphicFramePr>
        <p:xfrm>
          <a:off x="323527" y="2492896"/>
          <a:ext cx="8454817"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09393" y="0"/>
            <a:ext cx="8568952" cy="461665"/>
          </a:xfrm>
          <a:prstGeom prst="rect">
            <a:avLst/>
          </a:prstGeom>
          <a:noFill/>
        </p:spPr>
        <p:txBody>
          <a:bodyPr wrap="square" rtlCol="0">
            <a:spAutoFit/>
          </a:bodyPr>
          <a:lstStyle/>
          <a:p>
            <a:pPr algn="ctr"/>
            <a:r>
              <a:rPr lang="en-ZA" sz="2400" b="1" dirty="0" smtClean="0">
                <a:solidFill>
                  <a:schemeClr val="tx1">
                    <a:lumMod val="65000"/>
                    <a:lumOff val="35000"/>
                  </a:schemeClr>
                </a:solidFill>
                <a:latin typeface="+mj-lt"/>
                <a:ea typeface="+mj-ea"/>
                <a:cs typeface="+mj-cs"/>
              </a:rPr>
              <a:t>TRAINING OUTCOMES (2)</a:t>
            </a:r>
            <a:endParaRPr lang="en-ZA" sz="2400" b="1" dirty="0">
              <a:solidFill>
                <a:schemeClr val="tx1">
                  <a:lumMod val="65000"/>
                  <a:lumOff val="35000"/>
                </a:schemeClr>
              </a:solidFill>
              <a:latin typeface="+mj-lt"/>
              <a:ea typeface="+mj-ea"/>
              <a:cs typeface="+mj-cs"/>
            </a:endParaRPr>
          </a:p>
        </p:txBody>
      </p:sp>
    </p:spTree>
    <p:extLst>
      <p:ext uri="{BB962C8B-B14F-4D97-AF65-F5344CB8AC3E}">
        <p14:creationId xmlns:p14="http://schemas.microsoft.com/office/powerpoint/2010/main" xmlns="" val="5307597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5" y="520404"/>
            <a:ext cx="8772728" cy="6162608"/>
          </a:xfrm>
        </p:spPr>
        <p:txBody>
          <a:bodyPr>
            <a:normAutofit/>
          </a:bodyPr>
          <a:lstStyle/>
          <a:p>
            <a:r>
              <a:rPr lang="en-ZA" sz="2400" dirty="0" smtClean="0"/>
              <a:t>Percentage </a:t>
            </a:r>
            <a:r>
              <a:rPr lang="en-ZA" sz="2400" dirty="0"/>
              <a:t>of participants that received training whilst working on the project (n = 156</a:t>
            </a:r>
            <a:r>
              <a:rPr lang="en-ZA" sz="2400" dirty="0" smtClean="0"/>
              <a:t>)</a:t>
            </a:r>
          </a:p>
          <a:p>
            <a:endParaRPr lang="en-ZA" sz="2400" dirty="0" smtClean="0"/>
          </a:p>
          <a:p>
            <a:endParaRPr lang="en-ZA" sz="2400" dirty="0"/>
          </a:p>
          <a:p>
            <a:endParaRPr lang="en-ZA" sz="2400" dirty="0" smtClean="0"/>
          </a:p>
          <a:p>
            <a:endParaRPr lang="en-ZA" sz="2400" dirty="0"/>
          </a:p>
          <a:p>
            <a:endParaRPr lang="en-ZA" sz="2400" dirty="0" smtClean="0"/>
          </a:p>
          <a:p>
            <a:endParaRPr lang="en-ZA" sz="2400" dirty="0"/>
          </a:p>
          <a:p>
            <a:endParaRPr lang="en-ZA" sz="2400" dirty="0" smtClean="0"/>
          </a:p>
          <a:p>
            <a:endParaRPr lang="en-ZA" sz="2400" dirty="0"/>
          </a:p>
          <a:p>
            <a:endParaRPr lang="en-ZA" sz="2400" dirty="0" smtClean="0"/>
          </a:p>
          <a:p>
            <a:r>
              <a:rPr lang="en-ZA" sz="2400" dirty="0"/>
              <a:t>Over all the different sub-programmes’ training, 73% was accredited, whilst 17% was </a:t>
            </a:r>
            <a:r>
              <a:rPr lang="en-ZA" sz="2400" dirty="0" smtClean="0"/>
              <a:t>non-accredited</a:t>
            </a:r>
            <a:endParaRPr lang="en-GB" sz="2400" dirty="0" smtClean="0"/>
          </a:p>
        </p:txBody>
      </p:sp>
      <p:graphicFrame>
        <p:nvGraphicFramePr>
          <p:cNvPr id="5" name="Chart 4"/>
          <p:cNvGraphicFramePr/>
          <p:nvPr>
            <p:extLst>
              <p:ext uri="{D42A27DB-BD31-4B8C-83A1-F6EECF244321}">
                <p14:modId xmlns:p14="http://schemas.microsoft.com/office/powerpoint/2010/main" xmlns="" val="835307180"/>
              </p:ext>
            </p:extLst>
          </p:nvPr>
        </p:nvGraphicFramePr>
        <p:xfrm>
          <a:off x="251520" y="1412776"/>
          <a:ext cx="8400111" cy="39329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0851" y="58739"/>
            <a:ext cx="8568952" cy="461665"/>
          </a:xfrm>
          <a:prstGeom prst="rect">
            <a:avLst/>
          </a:prstGeom>
          <a:noFill/>
        </p:spPr>
        <p:txBody>
          <a:bodyPr wrap="square" rtlCol="0">
            <a:spAutoFit/>
          </a:bodyPr>
          <a:lstStyle/>
          <a:p>
            <a:pPr algn="ctr"/>
            <a:r>
              <a:rPr lang="en-ZA" sz="2400" b="1" dirty="0" smtClean="0">
                <a:solidFill>
                  <a:schemeClr val="tx1">
                    <a:lumMod val="65000"/>
                    <a:lumOff val="35000"/>
                  </a:schemeClr>
                </a:solidFill>
                <a:latin typeface="+mj-lt"/>
                <a:ea typeface="+mj-ea"/>
                <a:cs typeface="+mj-cs"/>
              </a:rPr>
              <a:t>TRAINING OUTCOMES (3)</a:t>
            </a:r>
            <a:endParaRPr lang="en-ZA" sz="2400" b="1" dirty="0">
              <a:solidFill>
                <a:schemeClr val="tx1">
                  <a:lumMod val="65000"/>
                  <a:lumOff val="35000"/>
                </a:schemeClr>
              </a:solidFill>
              <a:latin typeface="+mj-lt"/>
              <a:ea typeface="+mj-ea"/>
              <a:cs typeface="+mj-cs"/>
            </a:endParaRPr>
          </a:p>
        </p:txBody>
      </p:sp>
    </p:spTree>
    <p:extLst>
      <p:ext uri="{BB962C8B-B14F-4D97-AF65-F5344CB8AC3E}">
        <p14:creationId xmlns:p14="http://schemas.microsoft.com/office/powerpoint/2010/main" xmlns="" val="1369920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23" y="168201"/>
            <a:ext cx="8856984" cy="576064"/>
          </a:xfrm>
        </p:spPr>
        <p:txBody>
          <a:bodyPr>
            <a:noAutofit/>
          </a:bodyPr>
          <a:lstStyle/>
          <a:p>
            <a:r>
              <a:rPr lang="en-ZA" sz="2800" dirty="0" smtClean="0"/>
              <a:t>ABOUT THE HUMAN SCIENCES RESEARCH COUNCIL (HSRC) </a:t>
            </a:r>
            <a:endParaRPr lang="en-ZA" sz="2800" dirty="0"/>
          </a:p>
        </p:txBody>
      </p:sp>
      <p:sp>
        <p:nvSpPr>
          <p:cNvPr id="3" name="Content Placeholder 2"/>
          <p:cNvSpPr>
            <a:spLocks noGrp="1"/>
          </p:cNvSpPr>
          <p:nvPr>
            <p:ph idx="1"/>
          </p:nvPr>
        </p:nvSpPr>
        <p:spPr>
          <a:xfrm>
            <a:off x="106623" y="744266"/>
            <a:ext cx="8856984" cy="5277022"/>
          </a:xfrm>
        </p:spPr>
        <p:txBody>
          <a:bodyPr>
            <a:noAutofit/>
          </a:bodyPr>
          <a:lstStyle/>
          <a:p>
            <a:r>
              <a:rPr lang="en-ZA" sz="2300" dirty="0" smtClean="0"/>
              <a:t>HSRC is a </a:t>
            </a:r>
            <a:r>
              <a:rPr lang="en-ZA" sz="2300" dirty="0"/>
              <a:t>statutory research council mandated to undertake and promote research in the human and social sciences. Its mandate and objectives are outlined in the Human Sciences Research Council Act, Act No. 17 of </a:t>
            </a:r>
            <a:r>
              <a:rPr lang="en-ZA" sz="2300" dirty="0" smtClean="0"/>
              <a:t>2008.  </a:t>
            </a:r>
          </a:p>
          <a:p>
            <a:r>
              <a:rPr lang="en-ZA" sz="2300" dirty="0" smtClean="0"/>
              <a:t>It </a:t>
            </a:r>
            <a:r>
              <a:rPr lang="en-ZA" sz="2300" dirty="0"/>
              <a:t>conducts policy-relevant studies to inform the work of public-sector users, non-governmental organisations, the broader academic community, and international development agencies. </a:t>
            </a:r>
            <a:endParaRPr lang="en-ZA" sz="2300" dirty="0" smtClean="0"/>
          </a:p>
          <a:p>
            <a:r>
              <a:rPr lang="en-ZA" sz="2300" dirty="0" smtClean="0"/>
              <a:t>It </a:t>
            </a:r>
            <a:r>
              <a:rPr lang="en-ZA" sz="2300" dirty="0"/>
              <a:t>is mandated to inform the effective formulation and monitoring of policy and to evaluate the implementation thereof, to stimulate public debate through the effective dissemination of datasets and fact-based research results; to foster research collaboration, to help build research capacity and infrastructure for the human sciences. </a:t>
            </a:r>
          </a:p>
          <a:p>
            <a:r>
              <a:rPr lang="en-ZA" sz="2300" dirty="0"/>
              <a:t>The agenda of the HSRC is aligned with national priorities and global developmental challenges, which include poverty reduction through economic growth and </a:t>
            </a:r>
            <a:r>
              <a:rPr lang="en-ZA" sz="2300" dirty="0" smtClean="0"/>
              <a:t>innovation etc.</a:t>
            </a:r>
            <a:endParaRPr lang="en-ZA" sz="2300" dirty="0"/>
          </a:p>
        </p:txBody>
      </p:sp>
    </p:spTree>
    <p:extLst>
      <p:ext uri="{BB962C8B-B14F-4D97-AF65-F5344CB8AC3E}">
        <p14:creationId xmlns:p14="http://schemas.microsoft.com/office/powerpoint/2010/main" xmlns="" val="2859040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5" y="520404"/>
            <a:ext cx="8772728" cy="6162608"/>
          </a:xfrm>
        </p:spPr>
        <p:txBody>
          <a:bodyPr>
            <a:normAutofit/>
          </a:bodyPr>
          <a:lstStyle/>
          <a:p>
            <a:r>
              <a:rPr lang="en-GB" sz="2800" dirty="0"/>
              <a:t>Type of training received (n = 141</a:t>
            </a:r>
            <a:r>
              <a:rPr lang="en-GB" sz="2800" dirty="0" smtClean="0"/>
              <a:t>)</a:t>
            </a:r>
          </a:p>
        </p:txBody>
      </p:sp>
      <p:graphicFrame>
        <p:nvGraphicFramePr>
          <p:cNvPr id="6" name="Chart 5"/>
          <p:cNvGraphicFramePr/>
          <p:nvPr>
            <p:extLst>
              <p:ext uri="{D42A27DB-BD31-4B8C-83A1-F6EECF244321}">
                <p14:modId xmlns:p14="http://schemas.microsoft.com/office/powerpoint/2010/main" xmlns="" val="1919560228"/>
              </p:ext>
            </p:extLst>
          </p:nvPr>
        </p:nvGraphicFramePr>
        <p:xfrm>
          <a:off x="179512" y="1052737"/>
          <a:ext cx="8784976"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40851" y="58739"/>
            <a:ext cx="8568952" cy="461665"/>
          </a:xfrm>
          <a:prstGeom prst="rect">
            <a:avLst/>
          </a:prstGeom>
          <a:noFill/>
        </p:spPr>
        <p:txBody>
          <a:bodyPr wrap="square" rtlCol="0">
            <a:spAutoFit/>
          </a:bodyPr>
          <a:lstStyle/>
          <a:p>
            <a:pPr algn="ctr"/>
            <a:r>
              <a:rPr lang="en-ZA" sz="2400" b="1" dirty="0" smtClean="0">
                <a:solidFill>
                  <a:schemeClr val="tx1">
                    <a:lumMod val="65000"/>
                    <a:lumOff val="35000"/>
                  </a:schemeClr>
                </a:solidFill>
                <a:latin typeface="+mj-lt"/>
                <a:ea typeface="+mj-ea"/>
                <a:cs typeface="+mj-cs"/>
              </a:rPr>
              <a:t>TRAINING OUTCOMES (4)</a:t>
            </a:r>
            <a:endParaRPr lang="en-ZA" sz="2400" b="1" dirty="0">
              <a:solidFill>
                <a:schemeClr val="tx1">
                  <a:lumMod val="65000"/>
                  <a:lumOff val="35000"/>
                </a:schemeClr>
              </a:solidFill>
              <a:latin typeface="+mj-lt"/>
              <a:ea typeface="+mj-ea"/>
              <a:cs typeface="+mj-cs"/>
            </a:endParaRPr>
          </a:p>
        </p:txBody>
      </p:sp>
    </p:spTree>
    <p:extLst>
      <p:ext uri="{BB962C8B-B14F-4D97-AF65-F5344CB8AC3E}">
        <p14:creationId xmlns:p14="http://schemas.microsoft.com/office/powerpoint/2010/main" xmlns="" val="3857686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573899"/>
            <a:ext cx="8628712" cy="6109113"/>
          </a:xfrm>
        </p:spPr>
        <p:txBody>
          <a:bodyPr>
            <a:normAutofit/>
          </a:bodyPr>
          <a:lstStyle/>
          <a:p>
            <a:r>
              <a:rPr lang="en-ZA" sz="2400" dirty="0" smtClean="0"/>
              <a:t>Training is a key element of the DEA-EPWP framework</a:t>
            </a:r>
          </a:p>
          <a:p>
            <a:r>
              <a:rPr lang="en-ZA" sz="2400" dirty="0" smtClean="0"/>
              <a:t>How long into the future do you think the benefits of your DEA-EPWP training on this project will last? (n = 143) </a:t>
            </a:r>
            <a:endParaRPr lang="en-GB" sz="2400" dirty="0" smtClean="0"/>
          </a:p>
        </p:txBody>
      </p:sp>
      <mc:AlternateContent xmlns:mc="http://schemas.openxmlformats.org/markup-compatibility/2006">
        <mc:Choice xmlns="" xmlns:cx1="http://schemas.microsoft.com/office/drawing/2015/9/8/chartex" Requires="cx1">
          <p:graphicFrame>
            <p:nvGraphicFramePr>
              <p:cNvPr id="4" name="Chart 3"/>
              <p:cNvGraphicFramePr/>
              <p:nvPr>
                <p:extLst/>
              </p:nvPr>
            </p:nvGraphicFramePr>
            <p:xfrm>
              <a:off x="137385" y="1844824"/>
              <a:ext cx="8856984" cy="4483969"/>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4" name="Chart 3"/>
              <p:cNvPicPr>
                <a:picLocks noGrp="1" noRot="1" noChangeAspect="1" noMove="1" noResize="1" noEditPoints="1" noAdjustHandles="1" noChangeArrowheads="1" noChangeShapeType="1"/>
              </p:cNvPicPr>
              <p:nvPr/>
            </p:nvPicPr>
            <p:blipFill>
              <a:blip r:embed="rId4" cstate="print"/>
              <a:stretch>
                <a:fillRect/>
              </a:stretch>
            </p:blipFill>
            <p:spPr>
              <a:xfrm>
                <a:off x="137385" y="1844824"/>
                <a:ext cx="8856984" cy="4483969"/>
              </a:xfrm>
              <a:prstGeom prst="rect">
                <a:avLst/>
              </a:prstGeom>
            </p:spPr>
          </p:pic>
        </mc:Fallback>
      </mc:AlternateContent>
      <p:sp>
        <p:nvSpPr>
          <p:cNvPr id="5" name="TextBox 4"/>
          <p:cNvSpPr txBox="1"/>
          <p:nvPr/>
        </p:nvSpPr>
        <p:spPr>
          <a:xfrm>
            <a:off x="311280" y="112234"/>
            <a:ext cx="8568952" cy="461665"/>
          </a:xfrm>
          <a:prstGeom prst="rect">
            <a:avLst/>
          </a:prstGeom>
          <a:noFill/>
        </p:spPr>
        <p:txBody>
          <a:bodyPr wrap="square" rtlCol="0">
            <a:spAutoFit/>
          </a:bodyPr>
          <a:lstStyle/>
          <a:p>
            <a:pPr algn="ctr"/>
            <a:r>
              <a:rPr lang="en-ZA" sz="2400" b="1" dirty="0" smtClean="0">
                <a:solidFill>
                  <a:schemeClr val="tx1">
                    <a:lumMod val="65000"/>
                    <a:lumOff val="35000"/>
                  </a:schemeClr>
                </a:solidFill>
                <a:latin typeface="+mj-lt"/>
                <a:ea typeface="+mj-ea"/>
                <a:cs typeface="+mj-cs"/>
              </a:rPr>
              <a:t>PERCEIVED VALUE OF TRAINING</a:t>
            </a:r>
            <a:endParaRPr lang="en-ZA" sz="2400" b="1" dirty="0">
              <a:solidFill>
                <a:schemeClr val="tx1">
                  <a:lumMod val="65000"/>
                  <a:lumOff val="35000"/>
                </a:schemeClr>
              </a:solidFill>
              <a:latin typeface="+mj-lt"/>
              <a:ea typeface="+mj-ea"/>
              <a:cs typeface="+mj-cs"/>
            </a:endParaRPr>
          </a:p>
        </p:txBody>
      </p:sp>
    </p:spTree>
    <p:extLst>
      <p:ext uri="{BB962C8B-B14F-4D97-AF65-F5344CB8AC3E}">
        <p14:creationId xmlns:p14="http://schemas.microsoft.com/office/powerpoint/2010/main" xmlns="" val="23107680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0"/>
            <a:ext cx="8722171" cy="5981700"/>
          </a:xfrm>
        </p:spPr>
        <p:txBody>
          <a:bodyPr>
            <a:normAutofit fontScale="92500" lnSpcReduction="20000"/>
          </a:bodyPr>
          <a:lstStyle/>
          <a:p>
            <a:r>
              <a:rPr lang="en-GB" dirty="0"/>
              <a:t>R</a:t>
            </a:r>
            <a:r>
              <a:rPr lang="en-GB" dirty="0" smtClean="0"/>
              <a:t>espondents </a:t>
            </a:r>
            <a:r>
              <a:rPr lang="en-GB" dirty="0"/>
              <a:t>noted </a:t>
            </a:r>
            <a:r>
              <a:rPr lang="en-GB" b="1" dirty="0" smtClean="0"/>
              <a:t>the </a:t>
            </a:r>
            <a:r>
              <a:rPr lang="en-GB" b="1" dirty="0"/>
              <a:t>following potential benefits that participation had generated </a:t>
            </a:r>
            <a:r>
              <a:rPr lang="en-GB" dirty="0"/>
              <a:t>for them and their households. </a:t>
            </a:r>
            <a:endParaRPr lang="en-GB" dirty="0" smtClean="0"/>
          </a:p>
          <a:p>
            <a:pPr lvl="1"/>
            <a:r>
              <a:rPr lang="en-ZA" dirty="0"/>
              <a:t>It </a:t>
            </a:r>
            <a:r>
              <a:rPr lang="en-ZA" dirty="0" smtClean="0"/>
              <a:t>helped a lot with being able to afford to do things for my children</a:t>
            </a:r>
          </a:p>
          <a:p>
            <a:pPr lvl="1"/>
            <a:r>
              <a:rPr lang="en-ZA" dirty="0" smtClean="0"/>
              <a:t>I </a:t>
            </a:r>
            <a:r>
              <a:rPr lang="en-ZA" dirty="0"/>
              <a:t>know the importance of conservation</a:t>
            </a:r>
          </a:p>
          <a:p>
            <a:pPr lvl="1"/>
            <a:r>
              <a:rPr lang="en-ZA" dirty="0"/>
              <a:t>Accessed accredited training</a:t>
            </a:r>
          </a:p>
          <a:p>
            <a:pPr lvl="1"/>
            <a:r>
              <a:rPr lang="en-ZA" dirty="0"/>
              <a:t>I earned an income</a:t>
            </a:r>
          </a:p>
          <a:p>
            <a:pPr lvl="1"/>
            <a:r>
              <a:rPr lang="en-ZA" dirty="0"/>
              <a:t>Taking care of household needs </a:t>
            </a:r>
          </a:p>
          <a:p>
            <a:pPr lvl="1"/>
            <a:r>
              <a:rPr lang="en-ZA" dirty="0"/>
              <a:t>Work experience</a:t>
            </a:r>
          </a:p>
          <a:p>
            <a:pPr lvl="1"/>
            <a:r>
              <a:rPr lang="en-ZA" dirty="0"/>
              <a:t>There is improved water supply </a:t>
            </a:r>
          </a:p>
          <a:p>
            <a:pPr lvl="1"/>
            <a:r>
              <a:rPr lang="en-ZA" dirty="0"/>
              <a:t>Improved health status</a:t>
            </a:r>
          </a:p>
          <a:p>
            <a:pPr lvl="1"/>
            <a:r>
              <a:rPr lang="en-ZA" dirty="0"/>
              <a:t>Feeling of pride at being gainfully employed</a:t>
            </a:r>
          </a:p>
          <a:p>
            <a:pPr lvl="1"/>
            <a:r>
              <a:rPr lang="en-ZA" dirty="0"/>
              <a:t>Intrinsic value derived from participation in improving their communities. </a:t>
            </a:r>
          </a:p>
          <a:p>
            <a:endParaRPr lang="en-GB" dirty="0" smtClean="0"/>
          </a:p>
        </p:txBody>
      </p:sp>
      <p:sp>
        <p:nvSpPr>
          <p:cNvPr id="4" name="TextBox 3"/>
          <p:cNvSpPr txBox="1"/>
          <p:nvPr/>
        </p:nvSpPr>
        <p:spPr>
          <a:xfrm>
            <a:off x="260723" y="118019"/>
            <a:ext cx="8568952" cy="461665"/>
          </a:xfrm>
          <a:prstGeom prst="rect">
            <a:avLst/>
          </a:prstGeom>
          <a:noFill/>
        </p:spPr>
        <p:txBody>
          <a:bodyPr wrap="square" rtlCol="0">
            <a:spAutoFit/>
          </a:bodyPr>
          <a:lstStyle/>
          <a:p>
            <a:pPr algn="ctr"/>
            <a:r>
              <a:rPr lang="en-ZA" sz="2400" b="1" dirty="0" smtClean="0">
                <a:solidFill>
                  <a:schemeClr val="tx1">
                    <a:lumMod val="65000"/>
                    <a:lumOff val="35000"/>
                  </a:schemeClr>
                </a:solidFill>
                <a:latin typeface="+mj-lt"/>
                <a:ea typeface="+mj-ea"/>
                <a:cs typeface="+mj-cs"/>
              </a:rPr>
              <a:t>BENEFITS FROM PARTICIPATION</a:t>
            </a:r>
            <a:endParaRPr lang="en-ZA" sz="2400" b="1" dirty="0">
              <a:solidFill>
                <a:schemeClr val="tx1">
                  <a:lumMod val="65000"/>
                  <a:lumOff val="35000"/>
                </a:schemeClr>
              </a:solidFill>
              <a:latin typeface="+mj-lt"/>
              <a:ea typeface="+mj-ea"/>
              <a:cs typeface="+mj-cs"/>
            </a:endParaRPr>
          </a:p>
        </p:txBody>
      </p:sp>
    </p:spTree>
    <p:extLst>
      <p:ext uri="{BB962C8B-B14F-4D97-AF65-F5344CB8AC3E}">
        <p14:creationId xmlns:p14="http://schemas.microsoft.com/office/powerpoint/2010/main" xmlns="" val="6654012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840" y="476672"/>
            <a:ext cx="8844736" cy="5514999"/>
          </a:xfrm>
        </p:spPr>
        <p:txBody>
          <a:bodyPr>
            <a:noAutofit/>
          </a:bodyPr>
          <a:lstStyle/>
          <a:p>
            <a:r>
              <a:rPr lang="en-ZA" sz="2300" dirty="0"/>
              <a:t>About </a:t>
            </a:r>
            <a:r>
              <a:rPr lang="en-ZA" sz="2300" b="1" dirty="0"/>
              <a:t>76%</a:t>
            </a:r>
            <a:r>
              <a:rPr lang="en-ZA" sz="2300" dirty="0"/>
              <a:t> of the participants indicated that there were no any other similar projects being implemented in their locality during the course of the project they were working </a:t>
            </a:r>
            <a:r>
              <a:rPr lang="en-ZA" sz="2300" dirty="0" smtClean="0"/>
              <a:t>on</a:t>
            </a:r>
          </a:p>
          <a:p>
            <a:pPr lvl="1"/>
            <a:r>
              <a:rPr lang="en-ZA" sz="2300" dirty="0" smtClean="0">
                <a:solidFill>
                  <a:schemeClr val="tx2"/>
                </a:solidFill>
              </a:rPr>
              <a:t>Those </a:t>
            </a:r>
            <a:r>
              <a:rPr lang="en-ZA" sz="2300" dirty="0">
                <a:solidFill>
                  <a:schemeClr val="tx2"/>
                </a:solidFill>
              </a:rPr>
              <a:t>who said yes are evenly spread across the two </a:t>
            </a:r>
            <a:r>
              <a:rPr lang="en-ZA" sz="2300" dirty="0" smtClean="0">
                <a:solidFill>
                  <a:schemeClr val="tx2"/>
                </a:solidFill>
              </a:rPr>
              <a:t>provinces</a:t>
            </a:r>
          </a:p>
          <a:p>
            <a:r>
              <a:rPr lang="en-ZA" sz="2300" dirty="0"/>
              <a:t>T</a:t>
            </a:r>
            <a:r>
              <a:rPr lang="en-ZA" sz="2300" dirty="0" smtClean="0"/>
              <a:t>he </a:t>
            </a:r>
            <a:r>
              <a:rPr lang="en-ZA" sz="2300" dirty="0"/>
              <a:t>majority of the projects, which were doing the same thing in the community, were mainly from </a:t>
            </a:r>
            <a:endParaRPr lang="en-ZA" sz="2300" dirty="0" smtClean="0"/>
          </a:p>
          <a:p>
            <a:pPr lvl="1"/>
            <a:r>
              <a:rPr lang="en-ZA" sz="2300" dirty="0">
                <a:solidFill>
                  <a:schemeClr val="tx2"/>
                </a:solidFill>
              </a:rPr>
              <a:t>Department of Environmental Affairs (such as working for water) and </a:t>
            </a:r>
          </a:p>
          <a:p>
            <a:pPr lvl="1"/>
            <a:r>
              <a:rPr lang="en-ZA" sz="2300" dirty="0">
                <a:solidFill>
                  <a:schemeClr val="tx2"/>
                </a:solidFill>
              </a:rPr>
              <a:t>Community Works Programmes (CWP)</a:t>
            </a:r>
          </a:p>
          <a:p>
            <a:pPr lvl="1"/>
            <a:r>
              <a:rPr lang="en-ZA" sz="2300" dirty="0" smtClean="0">
                <a:solidFill>
                  <a:schemeClr val="tx2"/>
                </a:solidFill>
              </a:rPr>
              <a:t>A </a:t>
            </a:r>
            <a:r>
              <a:rPr lang="en-ZA" sz="2300" dirty="0">
                <a:solidFill>
                  <a:schemeClr val="tx2"/>
                </a:solidFill>
              </a:rPr>
              <a:t>few participants indicated other </a:t>
            </a:r>
            <a:r>
              <a:rPr lang="en-ZA" sz="2300" dirty="0" smtClean="0">
                <a:solidFill>
                  <a:schemeClr val="tx2"/>
                </a:solidFill>
              </a:rPr>
              <a:t>DEA-EPWP </a:t>
            </a:r>
            <a:r>
              <a:rPr lang="en-ZA" sz="2300" dirty="0">
                <a:solidFill>
                  <a:schemeClr val="tx2"/>
                </a:solidFill>
              </a:rPr>
              <a:t>driven projects such as Zimbambele, road maintenance and tourism ambassadors programmes</a:t>
            </a:r>
          </a:p>
          <a:p>
            <a:r>
              <a:rPr lang="en-ZA" sz="2300" dirty="0"/>
              <a:t>Only </a:t>
            </a:r>
            <a:r>
              <a:rPr lang="en-ZA" sz="2300" b="1" dirty="0"/>
              <a:t>14%</a:t>
            </a:r>
            <a:r>
              <a:rPr lang="en-ZA" sz="2300" dirty="0"/>
              <a:t> of the respondents indicated that either they or a household member participated on similar </a:t>
            </a:r>
            <a:r>
              <a:rPr lang="en-ZA" sz="2300" dirty="0" smtClean="0"/>
              <a:t/>
            </a:r>
            <a:br>
              <a:rPr lang="en-ZA" sz="2300" dirty="0" smtClean="0"/>
            </a:br>
            <a:r>
              <a:rPr lang="en-ZA" sz="2300" dirty="0" smtClean="0"/>
              <a:t>DEA-EPWP projects</a:t>
            </a:r>
          </a:p>
        </p:txBody>
      </p:sp>
      <p:sp>
        <p:nvSpPr>
          <p:cNvPr id="4" name="TextBox 3"/>
          <p:cNvSpPr txBox="1"/>
          <p:nvPr/>
        </p:nvSpPr>
        <p:spPr>
          <a:xfrm>
            <a:off x="395536" y="116632"/>
            <a:ext cx="8568952" cy="461665"/>
          </a:xfrm>
          <a:prstGeom prst="rect">
            <a:avLst/>
          </a:prstGeom>
          <a:noFill/>
        </p:spPr>
        <p:txBody>
          <a:bodyPr wrap="square" rtlCol="0">
            <a:spAutoFit/>
          </a:bodyPr>
          <a:lstStyle/>
          <a:p>
            <a:pPr algn="ctr"/>
            <a:r>
              <a:rPr lang="en-ZA" sz="2400" b="1" dirty="0">
                <a:solidFill>
                  <a:schemeClr val="tx1">
                    <a:lumMod val="65000"/>
                    <a:lumOff val="35000"/>
                  </a:schemeClr>
                </a:solidFill>
                <a:latin typeface="+mj-lt"/>
                <a:ea typeface="+mj-ea"/>
                <a:cs typeface="+mj-cs"/>
              </a:rPr>
              <a:t>CONVERGENCE &amp; COLLABORATION</a:t>
            </a:r>
          </a:p>
        </p:txBody>
      </p:sp>
    </p:spTree>
    <p:extLst>
      <p:ext uri="{BB962C8B-B14F-4D97-AF65-F5344CB8AC3E}">
        <p14:creationId xmlns:p14="http://schemas.microsoft.com/office/powerpoint/2010/main" xmlns="" val="3220052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95072"/>
            <a:ext cx="8873713" cy="6086704"/>
          </a:xfrm>
        </p:spPr>
        <p:txBody>
          <a:bodyPr>
            <a:normAutofit/>
          </a:bodyPr>
          <a:lstStyle/>
          <a:p>
            <a:r>
              <a:rPr lang="en-GB" sz="2500" dirty="0" smtClean="0"/>
              <a:t>A third </a:t>
            </a:r>
            <a:r>
              <a:rPr lang="en-GB" sz="2500" dirty="0"/>
              <a:t>of respondents indicated experiencing some negative consequences due to EPWP participation. Some of these </a:t>
            </a:r>
            <a:r>
              <a:rPr lang="en-GB" sz="2500" dirty="0" smtClean="0"/>
              <a:t>included:</a:t>
            </a:r>
          </a:p>
          <a:p>
            <a:pPr lvl="1"/>
            <a:r>
              <a:rPr lang="en-US" sz="2500" dirty="0"/>
              <a:t>B</a:t>
            </a:r>
            <a:r>
              <a:rPr lang="en-US" sz="2500" dirty="0" smtClean="0"/>
              <a:t>eing </a:t>
            </a:r>
            <a:r>
              <a:rPr lang="en-US" sz="2500" dirty="0"/>
              <a:t>underpaid relative to potential alternatives, </a:t>
            </a:r>
            <a:endParaRPr lang="en-ZA" sz="2500" dirty="0"/>
          </a:p>
          <a:p>
            <a:pPr lvl="1"/>
            <a:r>
              <a:rPr lang="en-US" sz="2500" dirty="0" smtClean="0"/>
              <a:t>The </a:t>
            </a:r>
            <a:r>
              <a:rPr lang="en-US" sz="2500" dirty="0"/>
              <a:t>job being hazardous, </a:t>
            </a:r>
            <a:endParaRPr lang="en-ZA" sz="2500" dirty="0"/>
          </a:p>
          <a:p>
            <a:pPr lvl="1"/>
            <a:r>
              <a:rPr lang="en-US" sz="2500" dirty="0" smtClean="0"/>
              <a:t>Respondents being over-worked, </a:t>
            </a:r>
            <a:endParaRPr lang="en-ZA" sz="2500" dirty="0" smtClean="0"/>
          </a:p>
          <a:p>
            <a:pPr lvl="1"/>
            <a:r>
              <a:rPr lang="en-US" sz="2500" dirty="0" smtClean="0"/>
              <a:t>Human resource issues (e.g. unexplained demotions), </a:t>
            </a:r>
            <a:endParaRPr lang="en-ZA" sz="2500" dirty="0" smtClean="0"/>
          </a:p>
          <a:p>
            <a:pPr lvl="1"/>
            <a:r>
              <a:rPr lang="en-US" sz="2500" dirty="0" smtClean="0"/>
              <a:t>Poor  working conditions, </a:t>
            </a:r>
            <a:endParaRPr lang="en-ZA" sz="2500" dirty="0" smtClean="0"/>
          </a:p>
          <a:p>
            <a:pPr lvl="1"/>
            <a:r>
              <a:rPr lang="en-US" sz="2500" dirty="0" smtClean="0"/>
              <a:t>Long distance to travel to site, </a:t>
            </a:r>
            <a:endParaRPr lang="en-ZA" sz="2500" dirty="0" smtClean="0"/>
          </a:p>
          <a:p>
            <a:pPr lvl="1"/>
            <a:r>
              <a:rPr lang="en-US" sz="2500" dirty="0" smtClean="0"/>
              <a:t>Having to work under an uncaring boss, </a:t>
            </a:r>
            <a:endParaRPr lang="en-ZA" sz="2500" dirty="0" smtClean="0"/>
          </a:p>
          <a:p>
            <a:pPr lvl="1"/>
            <a:r>
              <a:rPr lang="en-US" sz="2500" dirty="0" smtClean="0"/>
              <a:t>Insufficient work input, </a:t>
            </a:r>
            <a:endParaRPr lang="en-ZA" sz="2500" dirty="0" smtClean="0"/>
          </a:p>
          <a:p>
            <a:pPr lvl="1"/>
            <a:r>
              <a:rPr lang="en-US" sz="2500" dirty="0" smtClean="0"/>
              <a:t>Nepotism of the steering committee in hiring their relatives.</a:t>
            </a:r>
            <a:endParaRPr lang="en-ZA" sz="2500" dirty="0" smtClean="0"/>
          </a:p>
          <a:p>
            <a:pPr lvl="1"/>
            <a:r>
              <a:rPr lang="en-US" sz="2500" dirty="0" smtClean="0"/>
              <a:t>Inability to save money earned</a:t>
            </a:r>
            <a:endParaRPr lang="en-ZA" sz="2500" dirty="0" smtClean="0"/>
          </a:p>
          <a:p>
            <a:endParaRPr lang="en-GB" sz="2500" dirty="0" smtClean="0"/>
          </a:p>
        </p:txBody>
      </p:sp>
      <p:sp>
        <p:nvSpPr>
          <p:cNvPr id="4" name="TextBox 3"/>
          <p:cNvSpPr txBox="1"/>
          <p:nvPr/>
        </p:nvSpPr>
        <p:spPr>
          <a:xfrm>
            <a:off x="412265" y="33407"/>
            <a:ext cx="8568952" cy="461665"/>
          </a:xfrm>
          <a:prstGeom prst="rect">
            <a:avLst/>
          </a:prstGeom>
          <a:noFill/>
        </p:spPr>
        <p:txBody>
          <a:bodyPr wrap="square" rtlCol="0">
            <a:spAutoFit/>
          </a:bodyPr>
          <a:lstStyle/>
          <a:p>
            <a:pPr algn="ctr"/>
            <a:r>
              <a:rPr lang="en-ZA" sz="2400" b="1" dirty="0" smtClean="0">
                <a:solidFill>
                  <a:schemeClr val="tx1">
                    <a:lumMod val="65000"/>
                    <a:lumOff val="35000"/>
                  </a:schemeClr>
                </a:solidFill>
                <a:latin typeface="+mj-lt"/>
                <a:ea typeface="+mj-ea"/>
                <a:cs typeface="+mj-cs"/>
              </a:rPr>
              <a:t>ISSUES ARISING FROM PARTICIPATION</a:t>
            </a:r>
            <a:endParaRPr lang="en-ZA" sz="2400" b="1" dirty="0">
              <a:solidFill>
                <a:schemeClr val="tx1">
                  <a:lumMod val="65000"/>
                  <a:lumOff val="35000"/>
                </a:schemeClr>
              </a:solidFill>
              <a:latin typeface="+mj-lt"/>
              <a:ea typeface="+mj-ea"/>
              <a:cs typeface="+mj-cs"/>
            </a:endParaRPr>
          </a:p>
        </p:txBody>
      </p:sp>
    </p:spTree>
    <p:extLst>
      <p:ext uri="{BB962C8B-B14F-4D97-AF65-F5344CB8AC3E}">
        <p14:creationId xmlns:p14="http://schemas.microsoft.com/office/powerpoint/2010/main" xmlns="" val="42220018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36912"/>
            <a:ext cx="7772400" cy="1362075"/>
          </a:xfrm>
        </p:spPr>
        <p:txBody>
          <a:bodyPr/>
          <a:lstStyle/>
          <a:p>
            <a:pPr algn="ctr"/>
            <a:r>
              <a:rPr lang="en-ZA" dirty="0" smtClean="0"/>
              <a:t> </a:t>
            </a:r>
            <a:r>
              <a:rPr lang="en-ZA" b="1" dirty="0" smtClean="0"/>
              <a:t>Impact of Wetlands Rehabilitation on Livelihoods </a:t>
            </a:r>
            <a:endParaRPr lang="en-ZA" b="1" dirty="0"/>
          </a:p>
        </p:txBody>
      </p:sp>
    </p:spTree>
    <p:extLst>
      <p:ext uri="{BB962C8B-B14F-4D97-AF65-F5344CB8AC3E}">
        <p14:creationId xmlns:p14="http://schemas.microsoft.com/office/powerpoint/2010/main" xmlns="" val="393473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PROBLEM STATEMENT (1)</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EPWP Interventions seek to address two pressing challenges:</a:t>
            </a:r>
          </a:p>
          <a:p>
            <a:pPr lvl="1">
              <a:buFont typeface="Arial" panose="020B0604020202020204" pitchFamily="34" charset="0"/>
              <a:buChar char="•"/>
            </a:pPr>
            <a:r>
              <a:rPr lang="en-ZA" b="1" i="1" dirty="0" smtClean="0">
                <a:solidFill>
                  <a:schemeClr val="tx2"/>
                </a:solidFill>
              </a:rPr>
              <a:t>Context of poverty</a:t>
            </a:r>
            <a:r>
              <a:rPr lang="en-ZA" dirty="0" smtClean="0">
                <a:solidFill>
                  <a:schemeClr val="tx2"/>
                </a:solidFill>
              </a:rPr>
              <a:t>, </a:t>
            </a:r>
            <a:r>
              <a:rPr lang="en-ZA" b="1" i="1" dirty="0" smtClean="0">
                <a:solidFill>
                  <a:schemeClr val="tx2"/>
                </a:solidFill>
              </a:rPr>
              <a:t>unemployment</a:t>
            </a:r>
            <a:r>
              <a:rPr lang="en-ZA" dirty="0" smtClean="0">
                <a:solidFill>
                  <a:schemeClr val="tx2"/>
                </a:solidFill>
              </a:rPr>
              <a:t> and </a:t>
            </a:r>
            <a:r>
              <a:rPr lang="en-ZA" b="1" i="1" dirty="0" smtClean="0">
                <a:solidFill>
                  <a:schemeClr val="tx2"/>
                </a:solidFill>
              </a:rPr>
              <a:t>inequality</a:t>
            </a:r>
            <a:r>
              <a:rPr lang="en-ZA" dirty="0" smtClean="0">
                <a:solidFill>
                  <a:schemeClr val="tx2"/>
                </a:solidFill>
              </a:rPr>
              <a:t>; unprecedented levels of youth unemployment;</a:t>
            </a:r>
          </a:p>
          <a:p>
            <a:pPr lvl="1">
              <a:buFont typeface="Arial" panose="020B0604020202020204" pitchFamily="34" charset="0"/>
              <a:buChar char="•"/>
            </a:pPr>
            <a:r>
              <a:rPr lang="en-ZA" b="1" i="1" dirty="0" smtClean="0">
                <a:solidFill>
                  <a:schemeClr val="tx2"/>
                </a:solidFill>
              </a:rPr>
              <a:t>Environmental Context </a:t>
            </a:r>
            <a:r>
              <a:rPr lang="en-ZA" dirty="0" smtClean="0">
                <a:solidFill>
                  <a:schemeClr val="tx2"/>
                </a:solidFill>
              </a:rPr>
              <a:t>- environment under pressure – high degree of degradation and depletion of non renewal resources.</a:t>
            </a:r>
          </a:p>
          <a:p>
            <a:pPr marL="457200" lvl="1" indent="0" algn="ctr">
              <a:buNone/>
            </a:pPr>
            <a:r>
              <a:rPr lang="en-ZA" b="1" i="1" dirty="0" smtClean="0"/>
              <a:t>IF NOT ADDRESSED </a:t>
            </a:r>
            <a:r>
              <a:rPr lang="en-ZA" dirty="0" smtClean="0"/>
              <a:t>…..</a:t>
            </a:r>
            <a:endParaRPr lang="en-ZA" dirty="0"/>
          </a:p>
          <a:p>
            <a:r>
              <a:rPr lang="en-ZA" dirty="0" smtClean="0"/>
              <a:t>These in turn can contribute to myriad of social problems with high economic and social costs to the fiscus.</a:t>
            </a:r>
          </a:p>
          <a:p>
            <a:r>
              <a:rPr lang="en-ZA" dirty="0" smtClean="0"/>
              <a:t>They can also contribute to negative economic impacts on in terms of agricultural productivity, increased costs on remedial services and increased dependence on the social wage among others. </a:t>
            </a:r>
            <a:endParaRPr lang="en-ZA" dirty="0"/>
          </a:p>
        </p:txBody>
      </p:sp>
    </p:spTree>
    <p:extLst>
      <p:ext uri="{BB962C8B-B14F-4D97-AF65-F5344CB8AC3E}">
        <p14:creationId xmlns:p14="http://schemas.microsoft.com/office/powerpoint/2010/main" xmlns="" val="4117835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stCxn id="119" idx="2"/>
            <a:endCxn id="223" idx="2"/>
          </p:cNvCxnSpPr>
          <p:nvPr/>
        </p:nvCxnSpPr>
        <p:spPr>
          <a:xfrm>
            <a:off x="3414847" y="3472302"/>
            <a:ext cx="0" cy="25933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2981" y="-89732"/>
            <a:ext cx="8787819" cy="477054"/>
          </a:xfrm>
          <a:prstGeom prst="rect">
            <a:avLst/>
          </a:prstGeom>
          <a:noFill/>
        </p:spPr>
        <p:txBody>
          <a:bodyPr wrap="square" rtlCol="0">
            <a:spAutoFit/>
          </a:bodyPr>
          <a:lstStyle/>
          <a:p>
            <a:pPr algn="ctr"/>
            <a:r>
              <a:rPr lang="en-US" sz="2500" b="1" dirty="0" smtClean="0">
                <a:solidFill>
                  <a:schemeClr val="tx1">
                    <a:lumMod val="65000"/>
                    <a:lumOff val="35000"/>
                  </a:schemeClr>
                </a:solidFill>
                <a:latin typeface="+mj-lt"/>
                <a:ea typeface="+mj-ea"/>
                <a:cs typeface="+mj-cs"/>
              </a:rPr>
              <a:t>ENVIRONMENTAL EPWP THEORY OF CHANGE </a:t>
            </a:r>
            <a:endParaRPr lang="en-ZA" sz="2500" b="1" dirty="0">
              <a:solidFill>
                <a:schemeClr val="tx1">
                  <a:lumMod val="65000"/>
                  <a:lumOff val="35000"/>
                </a:schemeClr>
              </a:solidFill>
              <a:latin typeface="+mj-lt"/>
              <a:ea typeface="+mj-ea"/>
              <a:cs typeface="+mj-cs"/>
            </a:endParaRPr>
          </a:p>
        </p:txBody>
      </p:sp>
      <p:sp>
        <p:nvSpPr>
          <p:cNvPr id="93" name="Right Bracket 92"/>
          <p:cNvSpPr/>
          <p:nvPr/>
        </p:nvSpPr>
        <p:spPr>
          <a:xfrm>
            <a:off x="7447461" y="1445613"/>
            <a:ext cx="136318" cy="90272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95" name="Right Bracket 94"/>
          <p:cNvSpPr/>
          <p:nvPr/>
        </p:nvSpPr>
        <p:spPr>
          <a:xfrm>
            <a:off x="2437156" y="1692527"/>
            <a:ext cx="129701" cy="293297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96" name="Right Bracket 95"/>
          <p:cNvSpPr/>
          <p:nvPr/>
        </p:nvSpPr>
        <p:spPr>
          <a:xfrm rot="16200000">
            <a:off x="4565182" y="-3005579"/>
            <a:ext cx="208175" cy="7746858"/>
          </a:xfrm>
          <a:prstGeom prst="rightBracket">
            <a:avLst/>
          </a:prstGeom>
          <a:ln>
            <a:solidFill>
              <a:schemeClr val="bg1">
                <a:lumMod val="75000"/>
              </a:schemeClr>
            </a:solidFill>
            <a:prstDash val="dash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solidFill>
                <a:prstClr val="black"/>
              </a:solidFill>
            </a:endParaRPr>
          </a:p>
        </p:txBody>
      </p:sp>
      <p:sp>
        <p:nvSpPr>
          <p:cNvPr id="98" name="Rounded Rectangle 97"/>
          <p:cNvSpPr/>
          <p:nvPr/>
        </p:nvSpPr>
        <p:spPr>
          <a:xfrm>
            <a:off x="173134" y="1358162"/>
            <a:ext cx="1156876" cy="230064"/>
          </a:xfrm>
          <a:prstGeom prst="roundRect">
            <a:avLst/>
          </a:prstGeom>
          <a:ln>
            <a:prstDash val="lg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b="1" dirty="0">
                <a:solidFill>
                  <a:prstClr val="white">
                    <a:lumMod val="50000"/>
                  </a:prstClr>
                </a:solidFill>
              </a:rPr>
              <a:t>Poverty</a:t>
            </a:r>
          </a:p>
        </p:txBody>
      </p:sp>
      <p:sp>
        <p:nvSpPr>
          <p:cNvPr id="100" name="Rounded Rectangle 99"/>
          <p:cNvSpPr/>
          <p:nvPr/>
        </p:nvSpPr>
        <p:spPr>
          <a:xfrm>
            <a:off x="176735" y="1689753"/>
            <a:ext cx="1169270" cy="221983"/>
          </a:xfrm>
          <a:prstGeom prst="roundRect">
            <a:avLst/>
          </a:prstGeom>
          <a:ln>
            <a:prstDash val="lg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b="1" dirty="0">
                <a:solidFill>
                  <a:prstClr val="white">
                    <a:lumMod val="50000"/>
                  </a:prstClr>
                </a:solidFill>
              </a:rPr>
              <a:t>Unemployment</a:t>
            </a:r>
          </a:p>
        </p:txBody>
      </p:sp>
      <p:sp>
        <p:nvSpPr>
          <p:cNvPr id="106" name="Rounded Rectangle 105"/>
          <p:cNvSpPr/>
          <p:nvPr/>
        </p:nvSpPr>
        <p:spPr>
          <a:xfrm>
            <a:off x="182847" y="2899184"/>
            <a:ext cx="1169270" cy="266202"/>
          </a:xfrm>
          <a:prstGeom prst="roundRect">
            <a:avLst/>
          </a:prstGeom>
          <a:ln>
            <a:prstDash val="lg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b="1" dirty="0">
                <a:solidFill>
                  <a:prstClr val="white">
                    <a:lumMod val="50000"/>
                  </a:prstClr>
                </a:solidFill>
              </a:rPr>
              <a:t>Low Skills Base</a:t>
            </a:r>
          </a:p>
        </p:txBody>
      </p:sp>
      <p:sp>
        <p:nvSpPr>
          <p:cNvPr id="108" name="Rounded Rectangle 107"/>
          <p:cNvSpPr/>
          <p:nvPr/>
        </p:nvSpPr>
        <p:spPr>
          <a:xfrm>
            <a:off x="1557393" y="1551851"/>
            <a:ext cx="947530" cy="3477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kern="0" dirty="0">
                <a:solidFill>
                  <a:srgbClr val="DD8047">
                    <a:lumMod val="75000"/>
                  </a:srgbClr>
                </a:solidFill>
              </a:rPr>
              <a:t>Resources</a:t>
            </a:r>
          </a:p>
        </p:txBody>
      </p:sp>
      <p:sp>
        <p:nvSpPr>
          <p:cNvPr id="113" name="Rounded Rectangle 112"/>
          <p:cNvSpPr/>
          <p:nvPr/>
        </p:nvSpPr>
        <p:spPr>
          <a:xfrm>
            <a:off x="1556514" y="4348060"/>
            <a:ext cx="874328" cy="4146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kern="0" dirty="0">
                <a:solidFill>
                  <a:srgbClr val="DD8047">
                    <a:lumMod val="75000"/>
                  </a:srgbClr>
                </a:solidFill>
              </a:rPr>
              <a:t>Implementing institutions</a:t>
            </a:r>
          </a:p>
        </p:txBody>
      </p:sp>
      <p:sp>
        <p:nvSpPr>
          <p:cNvPr id="119" name="Rounded Rectangle 118"/>
          <p:cNvSpPr/>
          <p:nvPr/>
        </p:nvSpPr>
        <p:spPr>
          <a:xfrm>
            <a:off x="2812948" y="2861327"/>
            <a:ext cx="1203797" cy="6109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kern="0" dirty="0" smtClean="0">
                <a:solidFill>
                  <a:srgbClr val="94B6D2">
                    <a:lumMod val="50000"/>
                  </a:srgbClr>
                </a:solidFill>
              </a:rPr>
              <a:t>DEA EP </a:t>
            </a:r>
            <a:r>
              <a:rPr lang="en-US" sz="900" b="1" kern="0" dirty="0" err="1" smtClean="0">
                <a:solidFill>
                  <a:srgbClr val="94B6D2">
                    <a:lumMod val="50000"/>
                  </a:srgbClr>
                </a:solidFill>
              </a:rPr>
              <a:t>Programmes</a:t>
            </a:r>
            <a:endParaRPr lang="en-US" sz="900" b="1" kern="0" dirty="0">
              <a:solidFill>
                <a:srgbClr val="94B6D2">
                  <a:lumMod val="50000"/>
                </a:srgbClr>
              </a:solidFill>
            </a:endParaRPr>
          </a:p>
        </p:txBody>
      </p:sp>
      <p:sp>
        <p:nvSpPr>
          <p:cNvPr id="121" name="Rounded Rectangle 120"/>
          <p:cNvSpPr/>
          <p:nvPr/>
        </p:nvSpPr>
        <p:spPr>
          <a:xfrm>
            <a:off x="2818047" y="1588226"/>
            <a:ext cx="1198698" cy="4654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900" b="1" kern="0" dirty="0">
                <a:solidFill>
                  <a:srgbClr val="94B6D2">
                    <a:lumMod val="50000"/>
                  </a:srgbClr>
                </a:solidFill>
              </a:rPr>
              <a:t>Recruit unemployed people</a:t>
            </a:r>
          </a:p>
        </p:txBody>
      </p:sp>
      <p:sp>
        <p:nvSpPr>
          <p:cNvPr id="126" name="Rounded Rectangle 125"/>
          <p:cNvSpPr/>
          <p:nvPr/>
        </p:nvSpPr>
        <p:spPr>
          <a:xfrm>
            <a:off x="4600451" y="1450890"/>
            <a:ext cx="896477" cy="4205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b="1" dirty="0">
                <a:solidFill>
                  <a:srgbClr val="DD8047">
                    <a:lumMod val="75000"/>
                  </a:srgbClr>
                </a:solidFill>
              </a:rPr>
              <a:t>Wages</a:t>
            </a:r>
          </a:p>
        </p:txBody>
      </p:sp>
      <p:sp>
        <p:nvSpPr>
          <p:cNvPr id="127" name="Rounded Rectangle 126"/>
          <p:cNvSpPr/>
          <p:nvPr/>
        </p:nvSpPr>
        <p:spPr>
          <a:xfrm>
            <a:off x="4683488" y="3808988"/>
            <a:ext cx="1072062" cy="21590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b="1" dirty="0" smtClean="0">
                <a:solidFill>
                  <a:srgbClr val="DD8047">
                    <a:lumMod val="75000"/>
                  </a:srgbClr>
                </a:solidFill>
              </a:rPr>
              <a:t>Environmental/ Ecological Outputs e.g</a:t>
            </a:r>
            <a:r>
              <a:rPr lang="en-US" sz="900" b="1" dirty="0">
                <a:solidFill>
                  <a:srgbClr val="DD8047">
                    <a:lumMod val="75000"/>
                  </a:srgbClr>
                </a:solidFill>
              </a:rPr>
              <a:t>. </a:t>
            </a:r>
            <a:r>
              <a:rPr lang="en-US" sz="900" dirty="0" smtClean="0">
                <a:solidFill>
                  <a:schemeClr val="accent1">
                    <a:lumMod val="50000"/>
                  </a:schemeClr>
                </a:solidFill>
              </a:rPr>
              <a:t>No. </a:t>
            </a:r>
            <a:r>
              <a:rPr lang="en-US" sz="900" dirty="0">
                <a:solidFill>
                  <a:schemeClr val="accent1">
                    <a:lumMod val="50000"/>
                  </a:schemeClr>
                </a:solidFill>
              </a:rPr>
              <a:t>of estuaries cleaned; </a:t>
            </a:r>
            <a:r>
              <a:rPr lang="en-US" sz="900" dirty="0" smtClean="0">
                <a:solidFill>
                  <a:schemeClr val="accent1">
                    <a:lumMod val="50000"/>
                  </a:schemeClr>
                </a:solidFill>
              </a:rPr>
              <a:t>KMs </a:t>
            </a:r>
            <a:r>
              <a:rPr lang="en-US" sz="900" dirty="0">
                <a:solidFill>
                  <a:schemeClr val="accent1">
                    <a:lumMod val="50000"/>
                  </a:schemeClr>
                </a:solidFill>
              </a:rPr>
              <a:t>of streets cleaned; No. of trees </a:t>
            </a:r>
            <a:r>
              <a:rPr lang="en-US" sz="900" dirty="0" smtClean="0">
                <a:solidFill>
                  <a:schemeClr val="accent1">
                    <a:lumMod val="50000"/>
                  </a:schemeClr>
                </a:solidFill>
              </a:rPr>
              <a:t>planted; </a:t>
            </a:r>
            <a:r>
              <a:rPr lang="en-ZA" sz="900" dirty="0">
                <a:solidFill>
                  <a:schemeClr val="accent1">
                    <a:lumMod val="50000"/>
                  </a:schemeClr>
                </a:solidFill>
              </a:rPr>
              <a:t>Total land size (hectares) of alien vegetation </a:t>
            </a:r>
            <a:r>
              <a:rPr lang="en-ZA" sz="900" dirty="0" smtClean="0">
                <a:solidFill>
                  <a:schemeClr val="accent1">
                    <a:lumMod val="50000"/>
                  </a:schemeClr>
                </a:solidFill>
              </a:rPr>
              <a:t>removed </a:t>
            </a:r>
            <a:r>
              <a:rPr lang="en-ZA" sz="900" dirty="0" err="1" smtClean="0">
                <a:solidFill>
                  <a:schemeClr val="accent1">
                    <a:lumMod val="50000"/>
                  </a:schemeClr>
                </a:solidFill>
              </a:rPr>
              <a:t>etc</a:t>
            </a:r>
            <a:endParaRPr lang="en-ZA" sz="900" dirty="0">
              <a:solidFill>
                <a:schemeClr val="accent1">
                  <a:lumMod val="50000"/>
                </a:schemeClr>
              </a:solidFill>
            </a:endParaRPr>
          </a:p>
          <a:p>
            <a:pPr algn="ctr"/>
            <a:endParaRPr lang="en-US" sz="900" dirty="0">
              <a:solidFill>
                <a:schemeClr val="tx1"/>
              </a:solidFill>
            </a:endParaRPr>
          </a:p>
          <a:p>
            <a:pPr algn="ctr"/>
            <a:endParaRPr lang="en-US" sz="900" dirty="0">
              <a:solidFill>
                <a:schemeClr val="tx1"/>
              </a:solidFill>
            </a:endParaRPr>
          </a:p>
          <a:p>
            <a:pPr algn="ctr"/>
            <a:endParaRPr lang="en-US" sz="900" dirty="0">
              <a:solidFill>
                <a:schemeClr val="tx1"/>
              </a:solidFill>
            </a:endParaRPr>
          </a:p>
        </p:txBody>
      </p:sp>
      <p:sp>
        <p:nvSpPr>
          <p:cNvPr id="128" name="TextBox 127"/>
          <p:cNvSpPr txBox="1"/>
          <p:nvPr/>
        </p:nvSpPr>
        <p:spPr>
          <a:xfrm>
            <a:off x="240865" y="987048"/>
            <a:ext cx="1033046" cy="23083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b="1" dirty="0">
                <a:solidFill>
                  <a:srgbClr val="EBDDC3">
                    <a:lumMod val="50000"/>
                  </a:srgbClr>
                </a:solidFill>
              </a:rPr>
              <a:t>CONTEXT</a:t>
            </a:r>
          </a:p>
        </p:txBody>
      </p:sp>
      <p:cxnSp>
        <p:nvCxnSpPr>
          <p:cNvPr id="130" name="Straight Connector 129"/>
          <p:cNvCxnSpPr/>
          <p:nvPr/>
        </p:nvCxnSpPr>
        <p:spPr>
          <a:xfrm flipH="1">
            <a:off x="1403648" y="895549"/>
            <a:ext cx="6468" cy="5012740"/>
          </a:xfrm>
          <a:prstGeom prst="line">
            <a:avLst/>
          </a:prstGeom>
          <a:ln w="15875">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1562827" y="2966981"/>
            <a:ext cx="874328" cy="3886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kern="0" dirty="0">
                <a:solidFill>
                  <a:srgbClr val="DD8047">
                    <a:lumMod val="75000"/>
                  </a:srgbClr>
                </a:solidFill>
              </a:rPr>
              <a:t>Systems, guidelines</a:t>
            </a:r>
          </a:p>
        </p:txBody>
      </p:sp>
      <p:sp>
        <p:nvSpPr>
          <p:cNvPr id="132" name="Rounded Rectangular Callout 131"/>
          <p:cNvSpPr/>
          <p:nvPr/>
        </p:nvSpPr>
        <p:spPr>
          <a:xfrm>
            <a:off x="1562037" y="2066705"/>
            <a:ext cx="875120" cy="683861"/>
          </a:xfrm>
          <a:prstGeom prst="wedgeRoundRectCallout">
            <a:avLst>
              <a:gd name="adj1" fmla="val 25280"/>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dirty="0">
                <a:solidFill>
                  <a:prstClr val="black"/>
                </a:solidFill>
              </a:rPr>
              <a:t>Sufficient resources to address the scale of need</a:t>
            </a:r>
            <a:endParaRPr lang="en-GB" sz="800" kern="0" dirty="0">
              <a:solidFill>
                <a:prstClr val="black"/>
              </a:solidFill>
            </a:endParaRPr>
          </a:p>
        </p:txBody>
      </p:sp>
      <p:sp>
        <p:nvSpPr>
          <p:cNvPr id="134" name="TextBox 133"/>
          <p:cNvSpPr txBox="1"/>
          <p:nvPr/>
        </p:nvSpPr>
        <p:spPr>
          <a:xfrm>
            <a:off x="6067045" y="1006051"/>
            <a:ext cx="1427606" cy="230832"/>
          </a:xfrm>
          <a:prstGeom prst="rect">
            <a:avLst/>
          </a:prstGeom>
          <a:ln w="3175">
            <a:prstDash val="dashDot"/>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1200" b="1">
                <a:solidFill>
                  <a:schemeClr val="bg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900" dirty="0">
                <a:solidFill>
                  <a:srgbClr val="EBDDC3">
                    <a:lumMod val="50000"/>
                  </a:srgbClr>
                </a:solidFill>
              </a:rPr>
              <a:t>SHORT-TERM OUTCOMES</a:t>
            </a:r>
          </a:p>
        </p:txBody>
      </p:sp>
      <p:sp>
        <p:nvSpPr>
          <p:cNvPr id="136" name="Rounded Rectangular Callout 135"/>
          <p:cNvSpPr/>
          <p:nvPr/>
        </p:nvSpPr>
        <p:spPr>
          <a:xfrm>
            <a:off x="2699792" y="452862"/>
            <a:ext cx="2756125" cy="221708"/>
          </a:xfrm>
          <a:prstGeom prst="wedgeRoundRectCallout">
            <a:avLst>
              <a:gd name="adj1" fmla="val 23738"/>
              <a:gd name="adj2" fmla="val 80562"/>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dirty="0">
                <a:solidFill>
                  <a:prstClr val="black"/>
                </a:solidFill>
              </a:rPr>
              <a:t>Long-term impact of intervention on context</a:t>
            </a:r>
            <a:endParaRPr lang="en-GB" sz="1000" dirty="0">
              <a:solidFill>
                <a:prstClr val="black"/>
              </a:solidFill>
            </a:endParaRPr>
          </a:p>
        </p:txBody>
      </p:sp>
      <p:grpSp>
        <p:nvGrpSpPr>
          <p:cNvPr id="139" name="Group 138"/>
          <p:cNvGrpSpPr/>
          <p:nvPr/>
        </p:nvGrpSpPr>
        <p:grpSpPr>
          <a:xfrm>
            <a:off x="7256207" y="386881"/>
            <a:ext cx="1808165" cy="336460"/>
            <a:chOff x="9689690" y="45061"/>
            <a:chExt cx="2410887" cy="448614"/>
          </a:xfrm>
        </p:grpSpPr>
        <p:sp>
          <p:nvSpPr>
            <p:cNvPr id="142" name="Rectangle 141"/>
            <p:cNvSpPr/>
            <p:nvPr/>
          </p:nvSpPr>
          <p:spPr>
            <a:xfrm>
              <a:off x="9689690" y="45061"/>
              <a:ext cx="2219633" cy="417835"/>
            </a:xfrm>
            <a:prstGeom prst="rect">
              <a:avLst/>
            </a:prstGeom>
            <a:noFill/>
            <a:ln w="6350" cap="rnd">
              <a:prstDash val="sysDot"/>
              <a:beve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solidFill>
                  <a:schemeClr val="tx1">
                    <a:lumMod val="50000"/>
                    <a:lumOff val="50000"/>
                  </a:schemeClr>
                </a:solidFill>
              </a:endParaRPr>
            </a:p>
          </p:txBody>
        </p:sp>
        <p:cxnSp>
          <p:nvCxnSpPr>
            <p:cNvPr id="146" name="Straight Arrow Connector 145"/>
            <p:cNvCxnSpPr/>
            <p:nvPr/>
          </p:nvCxnSpPr>
          <p:spPr>
            <a:xfrm>
              <a:off x="10950675" y="159296"/>
              <a:ext cx="252000" cy="0"/>
            </a:xfrm>
            <a:prstGeom prst="straightConnector1">
              <a:avLst/>
            </a:prstGeom>
            <a:ln w="63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11181486" y="45061"/>
              <a:ext cx="801105" cy="261611"/>
            </a:xfrm>
            <a:prstGeom prst="rect">
              <a:avLst/>
            </a:prstGeom>
            <a:noFill/>
          </p:spPr>
          <p:txBody>
            <a:bodyPr wrap="square" rtlCol="0">
              <a:spAutoFit/>
            </a:bodyPr>
            <a:lstStyle/>
            <a:p>
              <a:r>
                <a:rPr lang="en-US" sz="675" dirty="0">
                  <a:solidFill>
                    <a:schemeClr val="tx1">
                      <a:lumMod val="50000"/>
                      <a:lumOff val="50000"/>
                    </a:schemeClr>
                  </a:solidFill>
                </a:rPr>
                <a:t>Direct link</a:t>
              </a:r>
              <a:endParaRPr lang="en-GB" sz="675" dirty="0">
                <a:solidFill>
                  <a:schemeClr val="tx1">
                    <a:lumMod val="50000"/>
                    <a:lumOff val="50000"/>
                  </a:schemeClr>
                </a:solidFill>
              </a:endParaRPr>
            </a:p>
          </p:txBody>
        </p:sp>
        <p:cxnSp>
          <p:nvCxnSpPr>
            <p:cNvPr id="149" name="Straight Arrow Connector 148"/>
            <p:cNvCxnSpPr/>
            <p:nvPr/>
          </p:nvCxnSpPr>
          <p:spPr>
            <a:xfrm>
              <a:off x="10950675" y="363547"/>
              <a:ext cx="252000" cy="0"/>
            </a:xfrm>
            <a:prstGeom prst="straightConnector1">
              <a:avLst/>
            </a:prstGeom>
            <a:ln w="6350">
              <a:solidFill>
                <a:schemeClr val="accent1">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1181486" y="232064"/>
              <a:ext cx="919091" cy="261611"/>
            </a:xfrm>
            <a:prstGeom prst="rect">
              <a:avLst/>
            </a:prstGeom>
            <a:noFill/>
          </p:spPr>
          <p:txBody>
            <a:bodyPr wrap="square" rtlCol="0">
              <a:spAutoFit/>
            </a:bodyPr>
            <a:lstStyle/>
            <a:p>
              <a:r>
                <a:rPr lang="en-US" sz="675" dirty="0">
                  <a:solidFill>
                    <a:schemeClr val="tx1">
                      <a:lumMod val="50000"/>
                      <a:lumOff val="50000"/>
                    </a:schemeClr>
                  </a:solidFill>
                </a:rPr>
                <a:t>In-direct link</a:t>
              </a:r>
              <a:endParaRPr lang="en-GB" sz="675" dirty="0">
                <a:solidFill>
                  <a:schemeClr val="tx1">
                    <a:lumMod val="50000"/>
                    <a:lumOff val="50000"/>
                  </a:schemeClr>
                </a:solidFill>
              </a:endParaRPr>
            </a:p>
          </p:txBody>
        </p:sp>
        <p:sp>
          <p:nvSpPr>
            <p:cNvPr id="153" name="Rounded Rectangular Callout 152"/>
            <p:cNvSpPr/>
            <p:nvPr/>
          </p:nvSpPr>
          <p:spPr>
            <a:xfrm>
              <a:off x="9894136" y="159149"/>
              <a:ext cx="911688" cy="163806"/>
            </a:xfrm>
            <a:prstGeom prst="wedgeRoundRectCallout">
              <a:avLst>
                <a:gd name="adj1" fmla="val -66045"/>
                <a:gd name="adj2" fmla="val -581"/>
                <a:gd name="adj3" fmla="val 16667"/>
              </a:avLst>
            </a:prstGeom>
            <a:ln>
              <a:solidFill>
                <a:schemeClr val="accent4">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600" dirty="0">
                  <a:solidFill>
                    <a:schemeClr val="tx1">
                      <a:lumMod val="50000"/>
                      <a:lumOff val="50000"/>
                    </a:schemeClr>
                  </a:solidFill>
                </a:rPr>
                <a:t>Assumptions</a:t>
              </a:r>
              <a:endParaRPr lang="en-GB" sz="600" dirty="0">
                <a:solidFill>
                  <a:schemeClr val="tx1">
                    <a:lumMod val="50000"/>
                    <a:lumOff val="50000"/>
                  </a:schemeClr>
                </a:solidFill>
              </a:endParaRPr>
            </a:p>
          </p:txBody>
        </p:sp>
      </p:grpSp>
      <p:sp>
        <p:nvSpPr>
          <p:cNvPr id="154" name="Rounded Rectangle 153"/>
          <p:cNvSpPr/>
          <p:nvPr/>
        </p:nvSpPr>
        <p:spPr>
          <a:xfrm>
            <a:off x="176735" y="2030552"/>
            <a:ext cx="1169270" cy="354045"/>
          </a:xfrm>
          <a:prstGeom prst="roundRect">
            <a:avLst/>
          </a:prstGeom>
          <a:ln>
            <a:prstDash val="lg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b="1" dirty="0">
                <a:solidFill>
                  <a:prstClr val="white">
                    <a:lumMod val="50000"/>
                  </a:prstClr>
                </a:solidFill>
              </a:rPr>
              <a:t>Lack of social protection</a:t>
            </a:r>
          </a:p>
        </p:txBody>
      </p:sp>
      <p:sp>
        <p:nvSpPr>
          <p:cNvPr id="156" name="Rounded Rectangle 155"/>
          <p:cNvSpPr/>
          <p:nvPr/>
        </p:nvSpPr>
        <p:spPr>
          <a:xfrm>
            <a:off x="173134" y="2511636"/>
            <a:ext cx="1169270" cy="295349"/>
          </a:xfrm>
          <a:prstGeom prst="roundRect">
            <a:avLst/>
          </a:prstGeom>
          <a:ln>
            <a:prstDash val="lg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b="1" dirty="0">
                <a:solidFill>
                  <a:prstClr val="white">
                    <a:lumMod val="50000"/>
                  </a:prstClr>
                </a:solidFill>
              </a:rPr>
              <a:t>Labour Market Access</a:t>
            </a:r>
          </a:p>
        </p:txBody>
      </p:sp>
      <p:sp>
        <p:nvSpPr>
          <p:cNvPr id="157" name="Rounded Rectangle 156"/>
          <p:cNvSpPr/>
          <p:nvPr/>
        </p:nvSpPr>
        <p:spPr>
          <a:xfrm>
            <a:off x="6063107" y="1363736"/>
            <a:ext cx="1417871" cy="1834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Basic needs</a:t>
            </a:r>
          </a:p>
        </p:txBody>
      </p:sp>
      <p:sp>
        <p:nvSpPr>
          <p:cNvPr id="158" name="Rounded Rectangle 157"/>
          <p:cNvSpPr/>
          <p:nvPr/>
        </p:nvSpPr>
        <p:spPr>
          <a:xfrm>
            <a:off x="6057331" y="1612510"/>
            <a:ext cx="1423646" cy="1794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Mitigate shocks</a:t>
            </a:r>
          </a:p>
        </p:txBody>
      </p:sp>
      <p:sp>
        <p:nvSpPr>
          <p:cNvPr id="159" name="Rounded Rectangle 158"/>
          <p:cNvSpPr/>
          <p:nvPr/>
        </p:nvSpPr>
        <p:spPr>
          <a:xfrm>
            <a:off x="6050494" y="1887817"/>
            <a:ext cx="1450994" cy="1888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Asset accumulation</a:t>
            </a:r>
          </a:p>
        </p:txBody>
      </p:sp>
      <p:sp>
        <p:nvSpPr>
          <p:cNvPr id="160" name="Rounded Rectangle 159"/>
          <p:cNvSpPr/>
          <p:nvPr/>
        </p:nvSpPr>
        <p:spPr>
          <a:xfrm>
            <a:off x="6043657" y="2215015"/>
            <a:ext cx="1450994" cy="1888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Risk mitigation</a:t>
            </a:r>
          </a:p>
        </p:txBody>
      </p:sp>
      <p:sp>
        <p:nvSpPr>
          <p:cNvPr id="161" name="Rounded Rectangle 160"/>
          <p:cNvSpPr/>
          <p:nvPr/>
        </p:nvSpPr>
        <p:spPr>
          <a:xfrm>
            <a:off x="6033234" y="2561755"/>
            <a:ext cx="1437320" cy="1888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Skills acquisition</a:t>
            </a:r>
          </a:p>
        </p:txBody>
      </p:sp>
      <p:sp>
        <p:nvSpPr>
          <p:cNvPr id="163" name="Rounded Rectangle 162"/>
          <p:cNvSpPr/>
          <p:nvPr/>
        </p:nvSpPr>
        <p:spPr>
          <a:xfrm>
            <a:off x="6040070" y="3330614"/>
            <a:ext cx="1423647" cy="1888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Work Experience</a:t>
            </a:r>
          </a:p>
        </p:txBody>
      </p:sp>
      <p:sp>
        <p:nvSpPr>
          <p:cNvPr id="165" name="Rounded Rectangle 164"/>
          <p:cNvSpPr/>
          <p:nvPr/>
        </p:nvSpPr>
        <p:spPr>
          <a:xfrm>
            <a:off x="6057331" y="4205753"/>
            <a:ext cx="1437320" cy="1888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Community needs</a:t>
            </a:r>
          </a:p>
        </p:txBody>
      </p:sp>
      <p:sp>
        <p:nvSpPr>
          <p:cNvPr id="167" name="Rounded Rectangle 166"/>
          <p:cNvSpPr/>
          <p:nvPr/>
        </p:nvSpPr>
        <p:spPr>
          <a:xfrm>
            <a:off x="7872182" y="1475521"/>
            <a:ext cx="1148618" cy="3284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Poverty Alleviation</a:t>
            </a:r>
          </a:p>
        </p:txBody>
      </p:sp>
      <p:sp>
        <p:nvSpPr>
          <p:cNvPr id="168" name="Rounded Rectangle 167"/>
          <p:cNvSpPr/>
          <p:nvPr/>
        </p:nvSpPr>
        <p:spPr>
          <a:xfrm>
            <a:off x="7880067" y="2494807"/>
            <a:ext cx="1148617" cy="3673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smtClean="0">
                <a:solidFill>
                  <a:srgbClr val="DD8047">
                    <a:lumMod val="75000"/>
                  </a:srgbClr>
                </a:solidFill>
              </a:rPr>
              <a:t>Reduction in unemployment</a:t>
            </a:r>
            <a:endParaRPr lang="en-US" sz="900" b="1" dirty="0">
              <a:solidFill>
                <a:srgbClr val="DD8047">
                  <a:lumMod val="75000"/>
                </a:srgbClr>
              </a:solidFill>
            </a:endParaRPr>
          </a:p>
        </p:txBody>
      </p:sp>
      <p:sp>
        <p:nvSpPr>
          <p:cNvPr id="169" name="Rounded Rectangle 168"/>
          <p:cNvSpPr/>
          <p:nvPr/>
        </p:nvSpPr>
        <p:spPr>
          <a:xfrm>
            <a:off x="7861909" y="2998165"/>
            <a:ext cx="1140733" cy="5826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smtClean="0">
                <a:solidFill>
                  <a:srgbClr val="DD8047">
                    <a:lumMod val="75000"/>
                  </a:srgbClr>
                </a:solidFill>
              </a:rPr>
              <a:t>Full participation in the </a:t>
            </a:r>
            <a:r>
              <a:rPr lang="en-US" sz="900" b="1" dirty="0">
                <a:solidFill>
                  <a:srgbClr val="DD8047">
                    <a:lumMod val="75000"/>
                  </a:srgbClr>
                </a:solidFill>
              </a:rPr>
              <a:t>labour market</a:t>
            </a:r>
          </a:p>
        </p:txBody>
      </p:sp>
      <p:sp>
        <p:nvSpPr>
          <p:cNvPr id="170" name="Rounded Rectangle 169"/>
          <p:cNvSpPr/>
          <p:nvPr/>
        </p:nvSpPr>
        <p:spPr>
          <a:xfrm>
            <a:off x="7872723" y="1961888"/>
            <a:ext cx="1148617" cy="3284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Safety nets for the unemployed</a:t>
            </a:r>
          </a:p>
        </p:txBody>
      </p:sp>
      <p:sp>
        <p:nvSpPr>
          <p:cNvPr id="171" name="Rounded Rectangle 170"/>
          <p:cNvSpPr/>
          <p:nvPr/>
        </p:nvSpPr>
        <p:spPr>
          <a:xfrm>
            <a:off x="7890339" y="3727420"/>
            <a:ext cx="1112303" cy="2906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Quality of life</a:t>
            </a:r>
          </a:p>
        </p:txBody>
      </p:sp>
      <p:sp>
        <p:nvSpPr>
          <p:cNvPr id="172" name="Rounded Rectangle 171"/>
          <p:cNvSpPr/>
          <p:nvPr/>
        </p:nvSpPr>
        <p:spPr>
          <a:xfrm>
            <a:off x="7882455" y="4220744"/>
            <a:ext cx="1120187" cy="756723"/>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dirty="0">
                <a:solidFill>
                  <a:schemeClr val="bg1"/>
                </a:solidFill>
              </a:rPr>
              <a:t>Sustained stream of benefits to communities</a:t>
            </a:r>
          </a:p>
        </p:txBody>
      </p:sp>
      <p:sp>
        <p:nvSpPr>
          <p:cNvPr id="173" name="Rounded Rectangular Callout 172"/>
          <p:cNvSpPr/>
          <p:nvPr/>
        </p:nvSpPr>
        <p:spPr>
          <a:xfrm>
            <a:off x="1556513" y="4917820"/>
            <a:ext cx="1010343" cy="637756"/>
          </a:xfrm>
          <a:prstGeom prst="wedgeRoundRectCallout">
            <a:avLst>
              <a:gd name="adj1" fmla="val 25280"/>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dirty="0">
                <a:solidFill>
                  <a:prstClr val="black"/>
                </a:solidFill>
              </a:rPr>
              <a:t>Effective institutional arrangements</a:t>
            </a:r>
            <a:endParaRPr lang="en-GB" sz="800" kern="0" dirty="0">
              <a:solidFill>
                <a:prstClr val="black"/>
              </a:solidFill>
            </a:endParaRPr>
          </a:p>
        </p:txBody>
      </p:sp>
      <p:sp>
        <p:nvSpPr>
          <p:cNvPr id="174" name="Rounded Rectangular Callout 173"/>
          <p:cNvSpPr/>
          <p:nvPr/>
        </p:nvSpPr>
        <p:spPr>
          <a:xfrm>
            <a:off x="1556514" y="3522470"/>
            <a:ext cx="863946" cy="653515"/>
          </a:xfrm>
          <a:prstGeom prst="wedgeRoundRectCallout">
            <a:avLst>
              <a:gd name="adj1" fmla="val 25280"/>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dirty="0">
                <a:solidFill>
                  <a:prstClr val="black"/>
                </a:solidFill>
              </a:rPr>
              <a:t>Set appropriate standards for implementation</a:t>
            </a:r>
            <a:endParaRPr lang="en-GB" sz="800" kern="0" dirty="0">
              <a:solidFill>
                <a:prstClr val="black"/>
              </a:solidFill>
            </a:endParaRPr>
          </a:p>
        </p:txBody>
      </p:sp>
      <p:sp>
        <p:nvSpPr>
          <p:cNvPr id="175" name="Rounded Rectangular Callout 174"/>
          <p:cNvSpPr/>
          <p:nvPr/>
        </p:nvSpPr>
        <p:spPr>
          <a:xfrm>
            <a:off x="4403230" y="2033217"/>
            <a:ext cx="1276665" cy="381747"/>
          </a:xfrm>
          <a:prstGeom prst="wedgeRoundRectCallout">
            <a:avLst>
              <a:gd name="adj1" fmla="val 25280"/>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dirty="0">
                <a:solidFill>
                  <a:prstClr val="black"/>
                </a:solidFill>
              </a:rPr>
              <a:t>Contributes to socioeconomic status; m</a:t>
            </a:r>
            <a:r>
              <a:rPr lang="en-US" sz="900" kern="0" dirty="0">
                <a:solidFill>
                  <a:prstClr val="black"/>
                </a:solidFill>
              </a:rPr>
              <a:t>aximum duration </a:t>
            </a:r>
            <a:endParaRPr lang="en-GB" sz="800" kern="0" dirty="0">
              <a:solidFill>
                <a:prstClr val="black"/>
              </a:solidFill>
            </a:endParaRPr>
          </a:p>
        </p:txBody>
      </p:sp>
      <p:sp>
        <p:nvSpPr>
          <p:cNvPr id="176" name="Rounded Rectangular Callout 175"/>
          <p:cNvSpPr/>
          <p:nvPr/>
        </p:nvSpPr>
        <p:spPr>
          <a:xfrm>
            <a:off x="4189604" y="3046830"/>
            <a:ext cx="1501136" cy="213864"/>
          </a:xfrm>
          <a:prstGeom prst="wedgeRoundRectCallout">
            <a:avLst>
              <a:gd name="adj1" fmla="val 25280"/>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dirty="0">
                <a:solidFill>
                  <a:prstClr val="black"/>
                </a:solidFill>
              </a:rPr>
              <a:t>Quality, quantity &amp; depth of training</a:t>
            </a:r>
            <a:endParaRPr lang="en-GB" sz="800" kern="0" dirty="0">
              <a:solidFill>
                <a:prstClr val="black"/>
              </a:solidFill>
            </a:endParaRPr>
          </a:p>
        </p:txBody>
      </p:sp>
      <p:sp>
        <p:nvSpPr>
          <p:cNvPr id="177" name="Rounded Rectangular Callout 176"/>
          <p:cNvSpPr/>
          <p:nvPr/>
        </p:nvSpPr>
        <p:spPr>
          <a:xfrm>
            <a:off x="6136184" y="3652328"/>
            <a:ext cx="1305236" cy="440444"/>
          </a:xfrm>
          <a:prstGeom prst="wedgeRoundRectCallout">
            <a:avLst>
              <a:gd name="adj1" fmla="val 25280"/>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kern="0" dirty="0">
                <a:solidFill>
                  <a:prstClr val="black"/>
                </a:solidFill>
              </a:rPr>
              <a:t>Relevant work experience for the labour market</a:t>
            </a:r>
            <a:endParaRPr lang="en-GB" sz="900" kern="0" dirty="0">
              <a:solidFill>
                <a:prstClr val="black"/>
              </a:solidFill>
            </a:endParaRPr>
          </a:p>
        </p:txBody>
      </p:sp>
      <p:sp>
        <p:nvSpPr>
          <p:cNvPr id="178" name="Rounded Rectangular Callout 177"/>
          <p:cNvSpPr/>
          <p:nvPr/>
        </p:nvSpPr>
        <p:spPr>
          <a:xfrm>
            <a:off x="5861732" y="5555576"/>
            <a:ext cx="1086531" cy="478999"/>
          </a:xfrm>
          <a:prstGeom prst="wedgeRoundRectCallout">
            <a:avLst>
              <a:gd name="adj1" fmla="val -59794"/>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dirty="0">
                <a:solidFill>
                  <a:prstClr val="black"/>
                </a:solidFill>
              </a:rPr>
              <a:t>Are relevant, accessible &amp; of the right quality </a:t>
            </a:r>
            <a:endParaRPr lang="en-GB" sz="800" kern="0" dirty="0">
              <a:solidFill>
                <a:prstClr val="black"/>
              </a:solidFill>
            </a:endParaRPr>
          </a:p>
        </p:txBody>
      </p:sp>
      <p:sp>
        <p:nvSpPr>
          <p:cNvPr id="179" name="TextBox 178"/>
          <p:cNvSpPr txBox="1"/>
          <p:nvPr/>
        </p:nvSpPr>
        <p:spPr>
          <a:xfrm>
            <a:off x="1514382" y="993366"/>
            <a:ext cx="990540" cy="230832"/>
          </a:xfrm>
          <a:prstGeom prst="rect">
            <a:avLst/>
          </a:prstGeom>
          <a:ln w="3175">
            <a:prstDash val="dashDot"/>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1200" b="1">
                <a:solidFill>
                  <a:schemeClr val="bg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900" dirty="0">
                <a:solidFill>
                  <a:srgbClr val="EBDDC3">
                    <a:lumMod val="50000"/>
                  </a:srgbClr>
                </a:solidFill>
              </a:rPr>
              <a:t>INPUTS</a:t>
            </a:r>
          </a:p>
        </p:txBody>
      </p:sp>
      <p:sp>
        <p:nvSpPr>
          <p:cNvPr id="180" name="TextBox 179"/>
          <p:cNvSpPr txBox="1"/>
          <p:nvPr/>
        </p:nvSpPr>
        <p:spPr>
          <a:xfrm>
            <a:off x="2938731" y="987048"/>
            <a:ext cx="1033046" cy="230832"/>
          </a:xfrm>
          <a:prstGeom prst="rect">
            <a:avLst/>
          </a:prstGeom>
          <a:ln w="3175">
            <a:prstDash val="dashDot"/>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1200" b="1">
                <a:solidFill>
                  <a:schemeClr val="bg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900" dirty="0">
                <a:solidFill>
                  <a:srgbClr val="EBDDC3">
                    <a:lumMod val="50000"/>
                  </a:srgbClr>
                </a:solidFill>
              </a:rPr>
              <a:t>ACTIVITIES</a:t>
            </a:r>
          </a:p>
        </p:txBody>
      </p:sp>
      <p:sp>
        <p:nvSpPr>
          <p:cNvPr id="181" name="TextBox 180"/>
          <p:cNvSpPr txBox="1"/>
          <p:nvPr/>
        </p:nvSpPr>
        <p:spPr>
          <a:xfrm>
            <a:off x="4532167" y="988352"/>
            <a:ext cx="1033046" cy="230832"/>
          </a:xfrm>
          <a:prstGeom prst="rect">
            <a:avLst/>
          </a:prstGeom>
          <a:ln w="3175">
            <a:prstDash val="dashDot"/>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1200" b="1">
                <a:solidFill>
                  <a:schemeClr val="bg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900" dirty="0">
                <a:solidFill>
                  <a:srgbClr val="EBDDC3">
                    <a:lumMod val="50000"/>
                  </a:srgbClr>
                </a:solidFill>
              </a:rPr>
              <a:t>OUTPUTS</a:t>
            </a:r>
          </a:p>
        </p:txBody>
      </p:sp>
      <p:sp>
        <p:nvSpPr>
          <p:cNvPr id="182" name="TextBox 181"/>
          <p:cNvSpPr txBox="1"/>
          <p:nvPr/>
        </p:nvSpPr>
        <p:spPr>
          <a:xfrm>
            <a:off x="7995638" y="1006050"/>
            <a:ext cx="1033046" cy="230832"/>
          </a:xfrm>
          <a:prstGeom prst="rect">
            <a:avLst/>
          </a:prstGeom>
          <a:ln w="3175">
            <a:prstDash val="dashDot"/>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1200" b="1">
                <a:solidFill>
                  <a:schemeClr val="bg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900" dirty="0">
                <a:solidFill>
                  <a:srgbClr val="EBDDC3">
                    <a:lumMod val="50000"/>
                  </a:srgbClr>
                </a:solidFill>
              </a:rPr>
              <a:t>IMPACTS</a:t>
            </a:r>
          </a:p>
        </p:txBody>
      </p:sp>
      <p:cxnSp>
        <p:nvCxnSpPr>
          <p:cNvPr id="183" name="Straight Connector 182"/>
          <p:cNvCxnSpPr>
            <a:stCxn id="131" idx="3"/>
            <a:endCxn id="95" idx="2"/>
          </p:cNvCxnSpPr>
          <p:nvPr/>
        </p:nvCxnSpPr>
        <p:spPr>
          <a:xfrm flipV="1">
            <a:off x="2437155" y="3159013"/>
            <a:ext cx="129702" cy="2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endCxn id="121" idx="1"/>
          </p:cNvCxnSpPr>
          <p:nvPr/>
        </p:nvCxnSpPr>
        <p:spPr>
          <a:xfrm>
            <a:off x="2598050" y="1820933"/>
            <a:ext cx="21999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endCxn id="119" idx="1"/>
          </p:cNvCxnSpPr>
          <p:nvPr/>
        </p:nvCxnSpPr>
        <p:spPr>
          <a:xfrm flipV="1">
            <a:off x="2566858" y="3166815"/>
            <a:ext cx="246090" cy="526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121" idx="3"/>
            <a:endCxn id="126" idx="1"/>
          </p:cNvCxnSpPr>
          <p:nvPr/>
        </p:nvCxnSpPr>
        <p:spPr>
          <a:xfrm flipV="1">
            <a:off x="4016745" y="1661146"/>
            <a:ext cx="583706" cy="159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121" idx="3"/>
            <a:endCxn id="125" idx="1"/>
          </p:cNvCxnSpPr>
          <p:nvPr/>
        </p:nvCxnSpPr>
        <p:spPr>
          <a:xfrm>
            <a:off x="4016745" y="1820934"/>
            <a:ext cx="621083" cy="872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119" idx="3"/>
            <a:endCxn id="123" idx="1"/>
          </p:cNvCxnSpPr>
          <p:nvPr/>
        </p:nvCxnSpPr>
        <p:spPr>
          <a:xfrm>
            <a:off x="4016745" y="3166815"/>
            <a:ext cx="663598" cy="345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19" idx="3"/>
            <a:endCxn id="127" idx="1"/>
          </p:cNvCxnSpPr>
          <p:nvPr/>
        </p:nvCxnSpPr>
        <p:spPr>
          <a:xfrm>
            <a:off x="4016745" y="3166815"/>
            <a:ext cx="666743" cy="134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126" idx="3"/>
            <a:endCxn id="157" idx="1"/>
          </p:cNvCxnSpPr>
          <p:nvPr/>
        </p:nvCxnSpPr>
        <p:spPr>
          <a:xfrm flipV="1">
            <a:off x="5496928" y="1455466"/>
            <a:ext cx="566180" cy="205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26" idx="3"/>
            <a:endCxn id="158" idx="1"/>
          </p:cNvCxnSpPr>
          <p:nvPr/>
        </p:nvCxnSpPr>
        <p:spPr>
          <a:xfrm>
            <a:off x="5496928" y="1661146"/>
            <a:ext cx="560403" cy="41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126" idx="3"/>
            <a:endCxn id="159" idx="1"/>
          </p:cNvCxnSpPr>
          <p:nvPr/>
        </p:nvCxnSpPr>
        <p:spPr>
          <a:xfrm>
            <a:off x="5496928" y="1661146"/>
            <a:ext cx="553566" cy="321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26" idx="3"/>
            <a:endCxn id="160" idx="1"/>
          </p:cNvCxnSpPr>
          <p:nvPr/>
        </p:nvCxnSpPr>
        <p:spPr>
          <a:xfrm>
            <a:off x="5496928" y="1661146"/>
            <a:ext cx="546729" cy="648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125" idx="3"/>
            <a:endCxn id="161" idx="1"/>
          </p:cNvCxnSpPr>
          <p:nvPr/>
        </p:nvCxnSpPr>
        <p:spPr>
          <a:xfrm flipV="1">
            <a:off x="5488726" y="2656161"/>
            <a:ext cx="544508" cy="36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23" idx="3"/>
            <a:endCxn id="163" idx="1"/>
          </p:cNvCxnSpPr>
          <p:nvPr/>
        </p:nvCxnSpPr>
        <p:spPr>
          <a:xfrm flipV="1">
            <a:off x="5588565" y="3425020"/>
            <a:ext cx="451505" cy="87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23" idx="3"/>
            <a:endCxn id="161" idx="2"/>
          </p:cNvCxnSpPr>
          <p:nvPr/>
        </p:nvCxnSpPr>
        <p:spPr>
          <a:xfrm flipV="1">
            <a:off x="5588565" y="2750567"/>
            <a:ext cx="1163329" cy="762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endCxn id="165" idx="1"/>
          </p:cNvCxnSpPr>
          <p:nvPr/>
        </p:nvCxnSpPr>
        <p:spPr>
          <a:xfrm flipV="1">
            <a:off x="5755550" y="4300159"/>
            <a:ext cx="301781" cy="325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endCxn id="166" idx="1"/>
          </p:cNvCxnSpPr>
          <p:nvPr/>
        </p:nvCxnSpPr>
        <p:spPr>
          <a:xfrm>
            <a:off x="5755550" y="4682040"/>
            <a:ext cx="301781" cy="248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59" idx="3"/>
          </p:cNvCxnSpPr>
          <p:nvPr/>
        </p:nvCxnSpPr>
        <p:spPr>
          <a:xfrm flipV="1">
            <a:off x="7501488" y="1981806"/>
            <a:ext cx="82291" cy="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58" idx="3"/>
          </p:cNvCxnSpPr>
          <p:nvPr/>
        </p:nvCxnSpPr>
        <p:spPr>
          <a:xfrm flipV="1">
            <a:off x="7480977" y="1701358"/>
            <a:ext cx="102802" cy="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endCxn id="167" idx="1"/>
          </p:cNvCxnSpPr>
          <p:nvPr/>
        </p:nvCxnSpPr>
        <p:spPr>
          <a:xfrm>
            <a:off x="7583779" y="1639334"/>
            <a:ext cx="288404" cy="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endCxn id="170" idx="1"/>
          </p:cNvCxnSpPr>
          <p:nvPr/>
        </p:nvCxnSpPr>
        <p:spPr>
          <a:xfrm>
            <a:off x="7583509" y="2126093"/>
            <a:ext cx="28921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61" idx="3"/>
            <a:endCxn id="168" idx="1"/>
          </p:cNvCxnSpPr>
          <p:nvPr/>
        </p:nvCxnSpPr>
        <p:spPr>
          <a:xfrm>
            <a:off x="7470554" y="2656161"/>
            <a:ext cx="409513" cy="2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163" idx="3"/>
            <a:endCxn id="169" idx="1"/>
          </p:cNvCxnSpPr>
          <p:nvPr/>
        </p:nvCxnSpPr>
        <p:spPr>
          <a:xfrm flipV="1">
            <a:off x="7463717" y="3373088"/>
            <a:ext cx="398192" cy="51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165" idx="3"/>
            <a:endCxn id="171" idx="1"/>
          </p:cNvCxnSpPr>
          <p:nvPr/>
        </p:nvCxnSpPr>
        <p:spPr>
          <a:xfrm flipV="1">
            <a:off x="7494651" y="3872730"/>
            <a:ext cx="395688" cy="427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66" idx="3"/>
            <a:endCxn id="172" idx="1"/>
          </p:cNvCxnSpPr>
          <p:nvPr/>
        </p:nvCxnSpPr>
        <p:spPr>
          <a:xfrm flipV="1">
            <a:off x="7494651" y="4599106"/>
            <a:ext cx="387804" cy="331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21" idx="2"/>
            <a:endCxn id="119" idx="0"/>
          </p:cNvCxnSpPr>
          <p:nvPr/>
        </p:nvCxnSpPr>
        <p:spPr>
          <a:xfrm flipH="1">
            <a:off x="3414847" y="2053641"/>
            <a:ext cx="2549" cy="807686"/>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210" name="Rounded Rectangular Callout 209"/>
          <p:cNvSpPr/>
          <p:nvPr/>
        </p:nvSpPr>
        <p:spPr>
          <a:xfrm>
            <a:off x="2855802" y="2219055"/>
            <a:ext cx="1064872" cy="473932"/>
          </a:xfrm>
          <a:prstGeom prst="wedgeRoundRectCallout">
            <a:avLst>
              <a:gd name="adj1" fmla="val 25280"/>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dirty="0">
                <a:solidFill>
                  <a:prstClr val="black"/>
                </a:solidFill>
              </a:rPr>
              <a:t>Targeting mechanisms are well defined</a:t>
            </a:r>
            <a:endParaRPr lang="en-GB" sz="800" kern="0" dirty="0">
              <a:solidFill>
                <a:prstClr val="black"/>
              </a:solidFill>
            </a:endParaRPr>
          </a:p>
        </p:txBody>
      </p:sp>
      <p:sp>
        <p:nvSpPr>
          <p:cNvPr id="211" name="Rounded Rectangle 210"/>
          <p:cNvSpPr/>
          <p:nvPr/>
        </p:nvSpPr>
        <p:spPr>
          <a:xfrm>
            <a:off x="7763962" y="5908289"/>
            <a:ext cx="1269215" cy="122949"/>
          </a:xfrm>
          <a:prstGeom prst="roundRect">
            <a:avLst/>
          </a:prstGeom>
          <a:ln w="22225">
            <a:solidFill>
              <a:schemeClr val="bg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600" b="1" dirty="0">
                <a:solidFill>
                  <a:schemeClr val="bg1">
                    <a:lumMod val="50000"/>
                  </a:schemeClr>
                </a:solidFill>
              </a:rPr>
              <a:t>Human Sciences Research Council</a:t>
            </a:r>
            <a:endParaRPr lang="en-GB" sz="600" dirty="0">
              <a:solidFill>
                <a:schemeClr val="bg1">
                  <a:lumMod val="50000"/>
                </a:schemeClr>
              </a:solidFill>
            </a:endParaRPr>
          </a:p>
        </p:txBody>
      </p:sp>
      <p:cxnSp>
        <p:nvCxnSpPr>
          <p:cNvPr id="212" name="Straight Connector 211"/>
          <p:cNvCxnSpPr>
            <a:stCxn id="165" idx="2"/>
            <a:endCxn id="166" idx="0"/>
          </p:cNvCxnSpPr>
          <p:nvPr/>
        </p:nvCxnSpPr>
        <p:spPr>
          <a:xfrm>
            <a:off x="6775991" y="4394565"/>
            <a:ext cx="0" cy="2914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3" name="Rectangle 212"/>
          <p:cNvSpPr/>
          <p:nvPr/>
        </p:nvSpPr>
        <p:spPr>
          <a:xfrm>
            <a:off x="50006" y="332656"/>
            <a:ext cx="9045000" cy="5760640"/>
          </a:xfrm>
          <a:prstGeom prst="rect">
            <a:avLst/>
          </a:prstGeom>
          <a:noFill/>
          <a:ln w="12700">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noFill/>
            </a:endParaRPr>
          </a:p>
        </p:txBody>
      </p:sp>
      <p:sp>
        <p:nvSpPr>
          <p:cNvPr id="214" name="Rounded Rectangle 213"/>
          <p:cNvSpPr/>
          <p:nvPr/>
        </p:nvSpPr>
        <p:spPr>
          <a:xfrm>
            <a:off x="7872181" y="5075063"/>
            <a:ext cx="1120187" cy="735631"/>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dirty="0">
                <a:solidFill>
                  <a:schemeClr val="bg1"/>
                </a:solidFill>
              </a:rPr>
              <a:t>Sustained stream of benefits to </a:t>
            </a:r>
            <a:r>
              <a:rPr lang="en-US" sz="1000" b="1" dirty="0" smtClean="0">
                <a:solidFill>
                  <a:schemeClr val="bg1"/>
                </a:solidFill>
              </a:rPr>
              <a:t>the environment</a:t>
            </a:r>
            <a:endParaRPr lang="en-US" sz="1000" b="1" dirty="0">
              <a:solidFill>
                <a:schemeClr val="bg1"/>
              </a:solidFill>
            </a:endParaRPr>
          </a:p>
        </p:txBody>
      </p:sp>
      <p:cxnSp>
        <p:nvCxnSpPr>
          <p:cNvPr id="215" name="Straight Arrow Connector 214"/>
          <p:cNvCxnSpPr>
            <a:stCxn id="166" idx="3"/>
            <a:endCxn id="214" idx="1"/>
          </p:cNvCxnSpPr>
          <p:nvPr/>
        </p:nvCxnSpPr>
        <p:spPr>
          <a:xfrm>
            <a:off x="7494651" y="4930681"/>
            <a:ext cx="377530" cy="512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6" name="Rounded Rectangle 215"/>
          <p:cNvSpPr/>
          <p:nvPr/>
        </p:nvSpPr>
        <p:spPr>
          <a:xfrm>
            <a:off x="2808615" y="4078440"/>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smtClean="0">
                <a:solidFill>
                  <a:srgbClr val="94B6D2">
                    <a:lumMod val="50000"/>
                  </a:srgbClr>
                </a:solidFill>
              </a:rPr>
              <a:t>P&amp;P</a:t>
            </a:r>
            <a:endParaRPr lang="en-US" sz="900" b="1" kern="0" dirty="0">
              <a:solidFill>
                <a:srgbClr val="94B6D2">
                  <a:lumMod val="50000"/>
                </a:srgbClr>
              </a:solidFill>
            </a:endParaRPr>
          </a:p>
        </p:txBody>
      </p:sp>
      <p:sp>
        <p:nvSpPr>
          <p:cNvPr id="217" name="Rounded Rectangle 216"/>
          <p:cNvSpPr/>
          <p:nvPr/>
        </p:nvSpPr>
        <p:spPr>
          <a:xfrm>
            <a:off x="2808615" y="4335092"/>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err="1" smtClean="0">
                <a:solidFill>
                  <a:srgbClr val="94B6D2">
                    <a:lumMod val="50000"/>
                  </a:srgbClr>
                </a:solidFill>
              </a:rPr>
              <a:t>Wftc</a:t>
            </a:r>
            <a:endParaRPr lang="en-US" sz="900" b="1" kern="0" dirty="0">
              <a:solidFill>
                <a:srgbClr val="94B6D2">
                  <a:lumMod val="50000"/>
                </a:srgbClr>
              </a:solidFill>
            </a:endParaRPr>
          </a:p>
        </p:txBody>
      </p:sp>
      <p:sp>
        <p:nvSpPr>
          <p:cNvPr id="218" name="Rounded Rectangle 217"/>
          <p:cNvSpPr/>
          <p:nvPr/>
        </p:nvSpPr>
        <p:spPr>
          <a:xfrm>
            <a:off x="2808615" y="4584494"/>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err="1" smtClean="0">
                <a:solidFill>
                  <a:srgbClr val="94B6D2">
                    <a:lumMod val="50000"/>
                  </a:srgbClr>
                </a:solidFill>
              </a:rPr>
              <a:t>WoL</a:t>
            </a:r>
            <a:endParaRPr lang="en-US" sz="900" b="1" kern="0" dirty="0">
              <a:solidFill>
                <a:srgbClr val="94B6D2">
                  <a:lumMod val="50000"/>
                </a:srgbClr>
              </a:solidFill>
            </a:endParaRPr>
          </a:p>
        </p:txBody>
      </p:sp>
      <p:sp>
        <p:nvSpPr>
          <p:cNvPr id="219" name="Rounded Rectangle 218"/>
          <p:cNvSpPr/>
          <p:nvPr/>
        </p:nvSpPr>
        <p:spPr>
          <a:xfrm>
            <a:off x="2808615" y="4833283"/>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smtClean="0">
                <a:solidFill>
                  <a:srgbClr val="94B6D2">
                    <a:lumMod val="50000"/>
                  </a:srgbClr>
                </a:solidFill>
              </a:rPr>
              <a:t>WfW</a:t>
            </a:r>
            <a:endParaRPr lang="en-US" sz="900" b="1" kern="0" dirty="0">
              <a:solidFill>
                <a:srgbClr val="94B6D2">
                  <a:lumMod val="50000"/>
                </a:srgbClr>
              </a:solidFill>
            </a:endParaRPr>
          </a:p>
        </p:txBody>
      </p:sp>
      <p:sp>
        <p:nvSpPr>
          <p:cNvPr id="220" name="Rounded Rectangle 219"/>
          <p:cNvSpPr/>
          <p:nvPr/>
        </p:nvSpPr>
        <p:spPr>
          <a:xfrm>
            <a:off x="2808615" y="5099853"/>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smtClean="0">
                <a:solidFill>
                  <a:srgbClr val="94B6D2">
                    <a:lumMod val="50000"/>
                  </a:srgbClr>
                </a:solidFill>
              </a:rPr>
              <a:t>WoF</a:t>
            </a:r>
            <a:endParaRPr lang="en-US" sz="900" b="1" kern="0" dirty="0">
              <a:solidFill>
                <a:srgbClr val="94B6D2">
                  <a:lumMod val="50000"/>
                </a:srgbClr>
              </a:solidFill>
            </a:endParaRPr>
          </a:p>
        </p:txBody>
      </p:sp>
      <p:sp>
        <p:nvSpPr>
          <p:cNvPr id="221" name="Rounded Rectangle 220"/>
          <p:cNvSpPr/>
          <p:nvPr/>
        </p:nvSpPr>
        <p:spPr>
          <a:xfrm>
            <a:off x="2808615" y="5360484"/>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err="1" smtClean="0">
                <a:solidFill>
                  <a:srgbClr val="94B6D2">
                    <a:lumMod val="50000"/>
                  </a:srgbClr>
                </a:solidFill>
              </a:rPr>
              <a:t>WoWets</a:t>
            </a:r>
            <a:endParaRPr lang="en-US" sz="900" b="1" kern="0" dirty="0">
              <a:solidFill>
                <a:srgbClr val="94B6D2">
                  <a:lumMod val="50000"/>
                </a:srgbClr>
              </a:solidFill>
            </a:endParaRPr>
          </a:p>
        </p:txBody>
      </p:sp>
      <p:sp>
        <p:nvSpPr>
          <p:cNvPr id="222" name="Rounded Rectangle 221"/>
          <p:cNvSpPr/>
          <p:nvPr/>
        </p:nvSpPr>
        <p:spPr>
          <a:xfrm>
            <a:off x="2808615" y="5629344"/>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err="1" smtClean="0">
                <a:solidFill>
                  <a:srgbClr val="94B6D2">
                    <a:lumMod val="50000"/>
                  </a:srgbClr>
                </a:solidFill>
              </a:rPr>
              <a:t>WoFo</a:t>
            </a:r>
            <a:endParaRPr lang="en-US" sz="900" b="1" kern="0" dirty="0">
              <a:solidFill>
                <a:srgbClr val="94B6D2">
                  <a:lumMod val="50000"/>
                </a:srgbClr>
              </a:solidFill>
            </a:endParaRPr>
          </a:p>
        </p:txBody>
      </p:sp>
      <p:sp>
        <p:nvSpPr>
          <p:cNvPr id="223" name="Rounded Rectangle 222"/>
          <p:cNvSpPr/>
          <p:nvPr/>
        </p:nvSpPr>
        <p:spPr>
          <a:xfrm>
            <a:off x="2808615" y="5870541"/>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smtClean="0">
                <a:solidFill>
                  <a:srgbClr val="94B6D2">
                    <a:lumMod val="50000"/>
                  </a:srgbClr>
                </a:solidFill>
              </a:rPr>
              <a:t>WfE</a:t>
            </a:r>
            <a:endParaRPr lang="en-US" sz="900" b="1" kern="0" dirty="0">
              <a:solidFill>
                <a:srgbClr val="94B6D2">
                  <a:lumMod val="50000"/>
                </a:srgbClr>
              </a:solidFill>
            </a:endParaRPr>
          </a:p>
        </p:txBody>
      </p:sp>
      <p:sp>
        <p:nvSpPr>
          <p:cNvPr id="224" name="Rounded Rectangle 223"/>
          <p:cNvSpPr/>
          <p:nvPr/>
        </p:nvSpPr>
        <p:spPr>
          <a:xfrm>
            <a:off x="2808615" y="3803514"/>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smtClean="0">
                <a:solidFill>
                  <a:srgbClr val="94B6D2">
                    <a:lumMod val="50000"/>
                  </a:srgbClr>
                </a:solidFill>
              </a:rPr>
              <a:t>GOSM</a:t>
            </a:r>
            <a:endParaRPr lang="en-US" sz="900" b="1" kern="0" dirty="0">
              <a:solidFill>
                <a:srgbClr val="94B6D2">
                  <a:lumMod val="50000"/>
                </a:srgbClr>
              </a:solidFill>
            </a:endParaRPr>
          </a:p>
        </p:txBody>
      </p:sp>
      <p:sp>
        <p:nvSpPr>
          <p:cNvPr id="225" name="Rounded Rectangle 224"/>
          <p:cNvSpPr/>
          <p:nvPr/>
        </p:nvSpPr>
        <p:spPr>
          <a:xfrm>
            <a:off x="2808615" y="3553388"/>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smtClean="0">
                <a:solidFill>
                  <a:srgbClr val="94B6D2">
                    <a:lumMod val="50000"/>
                  </a:srgbClr>
                </a:solidFill>
              </a:rPr>
              <a:t>WoW</a:t>
            </a:r>
            <a:endParaRPr lang="en-US" sz="900" b="1" kern="0" dirty="0">
              <a:solidFill>
                <a:srgbClr val="94B6D2">
                  <a:lumMod val="50000"/>
                </a:srgbClr>
              </a:solidFill>
            </a:endParaRPr>
          </a:p>
        </p:txBody>
      </p:sp>
      <p:cxnSp>
        <p:nvCxnSpPr>
          <p:cNvPr id="25" name="Straight Arrow Connector 24"/>
          <p:cNvCxnSpPr>
            <a:stCxn id="225" idx="3"/>
            <a:endCxn id="127" idx="1"/>
          </p:cNvCxnSpPr>
          <p:nvPr/>
        </p:nvCxnSpPr>
        <p:spPr>
          <a:xfrm>
            <a:off x="4021079" y="3650934"/>
            <a:ext cx="662409" cy="864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4" idx="3"/>
            <a:endCxn id="127" idx="1"/>
          </p:cNvCxnSpPr>
          <p:nvPr/>
        </p:nvCxnSpPr>
        <p:spPr>
          <a:xfrm>
            <a:off x="4021079" y="3901060"/>
            <a:ext cx="662409" cy="614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6" idx="3"/>
            <a:endCxn id="127" idx="1"/>
          </p:cNvCxnSpPr>
          <p:nvPr/>
        </p:nvCxnSpPr>
        <p:spPr>
          <a:xfrm>
            <a:off x="4021079" y="4175986"/>
            <a:ext cx="662409" cy="339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217" idx="3"/>
            <a:endCxn id="127" idx="1"/>
          </p:cNvCxnSpPr>
          <p:nvPr/>
        </p:nvCxnSpPr>
        <p:spPr>
          <a:xfrm>
            <a:off x="4021079" y="4432638"/>
            <a:ext cx="662409" cy="82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218" idx="3"/>
            <a:endCxn id="127" idx="1"/>
          </p:cNvCxnSpPr>
          <p:nvPr/>
        </p:nvCxnSpPr>
        <p:spPr>
          <a:xfrm flipV="1">
            <a:off x="4021079" y="4515434"/>
            <a:ext cx="662409" cy="166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219" idx="3"/>
            <a:endCxn id="127" idx="1"/>
          </p:cNvCxnSpPr>
          <p:nvPr/>
        </p:nvCxnSpPr>
        <p:spPr>
          <a:xfrm flipV="1">
            <a:off x="4021079" y="4515434"/>
            <a:ext cx="662409" cy="415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stCxn id="220" idx="3"/>
            <a:endCxn id="127" idx="1"/>
          </p:cNvCxnSpPr>
          <p:nvPr/>
        </p:nvCxnSpPr>
        <p:spPr>
          <a:xfrm flipV="1">
            <a:off x="4021079" y="4515434"/>
            <a:ext cx="662409" cy="681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221" idx="3"/>
            <a:endCxn id="127" idx="1"/>
          </p:cNvCxnSpPr>
          <p:nvPr/>
        </p:nvCxnSpPr>
        <p:spPr>
          <a:xfrm flipV="1">
            <a:off x="4021079" y="4515434"/>
            <a:ext cx="662409" cy="942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222" idx="3"/>
            <a:endCxn id="127" idx="1"/>
          </p:cNvCxnSpPr>
          <p:nvPr/>
        </p:nvCxnSpPr>
        <p:spPr>
          <a:xfrm flipV="1">
            <a:off x="4021079" y="4515434"/>
            <a:ext cx="662409" cy="1211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223" idx="3"/>
            <a:endCxn id="127" idx="1"/>
          </p:cNvCxnSpPr>
          <p:nvPr/>
        </p:nvCxnSpPr>
        <p:spPr>
          <a:xfrm flipV="1">
            <a:off x="4021079" y="4515434"/>
            <a:ext cx="662409" cy="1452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Rounded Rectangle 111"/>
          <p:cNvSpPr/>
          <p:nvPr/>
        </p:nvSpPr>
        <p:spPr>
          <a:xfrm>
            <a:off x="130019" y="3365345"/>
            <a:ext cx="1212386" cy="328100"/>
          </a:xfrm>
          <a:prstGeom prst="round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dirty="0" smtClean="0">
                <a:solidFill>
                  <a:prstClr val="white">
                    <a:lumMod val="50000"/>
                  </a:prstClr>
                </a:solidFill>
              </a:rPr>
              <a:t>Environmental degradation </a:t>
            </a:r>
            <a:endParaRPr lang="en-US" sz="900" b="1" dirty="0">
              <a:solidFill>
                <a:prstClr val="white">
                  <a:lumMod val="50000"/>
                </a:prstClr>
              </a:solidFill>
            </a:endParaRPr>
          </a:p>
        </p:txBody>
      </p:sp>
      <p:sp>
        <p:nvSpPr>
          <p:cNvPr id="115" name="Rounded Rectangle 114"/>
          <p:cNvSpPr/>
          <p:nvPr/>
        </p:nvSpPr>
        <p:spPr>
          <a:xfrm>
            <a:off x="130019" y="3753712"/>
            <a:ext cx="1212386" cy="467376"/>
          </a:xfrm>
          <a:prstGeom prst="round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dirty="0">
                <a:solidFill>
                  <a:prstClr val="white">
                    <a:lumMod val="50000"/>
                  </a:prstClr>
                </a:solidFill>
              </a:rPr>
              <a:t>Uncontrolled invasive alien species</a:t>
            </a:r>
          </a:p>
        </p:txBody>
      </p:sp>
      <p:sp>
        <p:nvSpPr>
          <p:cNvPr id="116" name="Rounded Rectangle 115"/>
          <p:cNvSpPr/>
          <p:nvPr/>
        </p:nvSpPr>
        <p:spPr>
          <a:xfrm>
            <a:off x="130018" y="4295693"/>
            <a:ext cx="1194835" cy="305848"/>
          </a:xfrm>
          <a:prstGeom prst="round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a:solidFill>
                  <a:prstClr val="white">
                    <a:lumMod val="50000"/>
                  </a:prstClr>
                </a:solidFill>
              </a:rPr>
              <a:t>High biomass loads</a:t>
            </a:r>
            <a:endParaRPr lang="en-US" sz="900" b="1" dirty="0">
              <a:solidFill>
                <a:prstClr val="white">
                  <a:lumMod val="50000"/>
                </a:prstClr>
              </a:solidFill>
            </a:endParaRPr>
          </a:p>
        </p:txBody>
      </p:sp>
      <p:sp>
        <p:nvSpPr>
          <p:cNvPr id="117" name="Rounded Rectangle 116"/>
          <p:cNvSpPr/>
          <p:nvPr/>
        </p:nvSpPr>
        <p:spPr>
          <a:xfrm>
            <a:off x="130018" y="4691981"/>
            <a:ext cx="1222099" cy="368217"/>
          </a:xfrm>
          <a:prstGeom prst="round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dirty="0">
                <a:solidFill>
                  <a:prstClr val="white">
                    <a:lumMod val="50000"/>
                  </a:prstClr>
                </a:solidFill>
              </a:rPr>
              <a:t>Catchment degradation</a:t>
            </a:r>
          </a:p>
        </p:txBody>
      </p:sp>
      <p:sp>
        <p:nvSpPr>
          <p:cNvPr id="118" name="Rounded Rectangle 117"/>
          <p:cNvSpPr/>
          <p:nvPr/>
        </p:nvSpPr>
        <p:spPr>
          <a:xfrm>
            <a:off x="130018" y="5173143"/>
            <a:ext cx="1222100" cy="426933"/>
          </a:xfrm>
          <a:prstGeom prst="round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dirty="0">
                <a:solidFill>
                  <a:prstClr val="white">
                    <a:lumMod val="50000"/>
                  </a:prstClr>
                </a:solidFill>
              </a:rPr>
              <a:t>Shortfall in the supply of natural forest resources </a:t>
            </a:r>
          </a:p>
        </p:txBody>
      </p:sp>
      <p:sp>
        <p:nvSpPr>
          <p:cNvPr id="120" name="Rounded Rectangle 119"/>
          <p:cNvSpPr/>
          <p:nvPr/>
        </p:nvSpPr>
        <p:spPr>
          <a:xfrm>
            <a:off x="164106" y="5755193"/>
            <a:ext cx="1188011" cy="252000"/>
          </a:xfrm>
          <a:prstGeom prst="round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a:solidFill>
                  <a:prstClr val="white">
                    <a:lumMod val="50000"/>
                  </a:prstClr>
                </a:solidFill>
              </a:rPr>
              <a:t>Illegal dumps</a:t>
            </a:r>
            <a:endParaRPr lang="en-US" sz="900" b="1" dirty="0">
              <a:solidFill>
                <a:prstClr val="white">
                  <a:lumMod val="50000"/>
                </a:prstClr>
              </a:solidFill>
            </a:endParaRPr>
          </a:p>
        </p:txBody>
      </p:sp>
      <p:sp>
        <p:nvSpPr>
          <p:cNvPr id="125" name="Rounded Rectangle 124"/>
          <p:cNvSpPr/>
          <p:nvPr/>
        </p:nvSpPr>
        <p:spPr>
          <a:xfrm>
            <a:off x="4637828" y="2458981"/>
            <a:ext cx="1041568" cy="4680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b="1" dirty="0">
                <a:solidFill>
                  <a:srgbClr val="DD8047">
                    <a:lumMod val="75000"/>
                  </a:srgbClr>
                </a:solidFill>
              </a:rPr>
              <a:t>Skills Training</a:t>
            </a:r>
          </a:p>
        </p:txBody>
      </p:sp>
      <p:sp>
        <p:nvSpPr>
          <p:cNvPr id="123" name="Rounded Rectangle 122"/>
          <p:cNvSpPr/>
          <p:nvPr/>
        </p:nvSpPr>
        <p:spPr>
          <a:xfrm>
            <a:off x="4680343" y="3318325"/>
            <a:ext cx="999552" cy="388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b="1" dirty="0">
                <a:solidFill>
                  <a:srgbClr val="DD8047">
                    <a:lumMod val="75000"/>
                  </a:srgbClr>
                </a:solidFill>
              </a:rPr>
              <a:t>Exposure to work</a:t>
            </a:r>
          </a:p>
        </p:txBody>
      </p:sp>
      <p:cxnSp>
        <p:nvCxnSpPr>
          <p:cNvPr id="5" name="Straight Arrow Connector 4"/>
          <p:cNvCxnSpPr>
            <a:stCxn id="161" idx="3"/>
          </p:cNvCxnSpPr>
          <p:nvPr/>
        </p:nvCxnSpPr>
        <p:spPr>
          <a:xfrm>
            <a:off x="7470554" y="2656161"/>
            <a:ext cx="391355" cy="502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470554" y="4018040"/>
            <a:ext cx="409513" cy="744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Rounded Rectangle 165"/>
          <p:cNvSpPr/>
          <p:nvPr/>
        </p:nvSpPr>
        <p:spPr>
          <a:xfrm>
            <a:off x="6057331" y="4686064"/>
            <a:ext cx="1437320" cy="489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Environmental/ </a:t>
            </a:r>
            <a:r>
              <a:rPr lang="en-US" sz="900" b="1" dirty="0" smtClean="0">
                <a:solidFill>
                  <a:srgbClr val="DD8047">
                    <a:lumMod val="75000"/>
                  </a:srgbClr>
                </a:solidFill>
              </a:rPr>
              <a:t>Ecological </a:t>
            </a:r>
            <a:r>
              <a:rPr lang="en-US" sz="900" b="1" dirty="0">
                <a:solidFill>
                  <a:srgbClr val="DD8047">
                    <a:lumMod val="75000"/>
                  </a:srgbClr>
                </a:solidFill>
              </a:rPr>
              <a:t>Public goods &amp; services</a:t>
            </a:r>
          </a:p>
        </p:txBody>
      </p:sp>
    </p:spTree>
    <p:extLst>
      <p:ext uri="{BB962C8B-B14F-4D97-AF65-F5344CB8AC3E}">
        <p14:creationId xmlns:p14="http://schemas.microsoft.com/office/powerpoint/2010/main" xmlns="" val="41113809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08" y="548680"/>
            <a:ext cx="8856984" cy="576064"/>
          </a:xfrm>
        </p:spPr>
        <p:txBody>
          <a:bodyPr>
            <a:normAutofit fontScale="90000"/>
          </a:bodyPr>
          <a:lstStyle/>
          <a:p>
            <a:pPr algn="ctr"/>
            <a:r>
              <a:rPr lang="en-ZA" b="1" dirty="0"/>
              <a:t>Number of wetlands rehabilitated by Working on Wetlands across financial </a:t>
            </a:r>
            <a:r>
              <a:rPr lang="en-ZA" b="1" dirty="0" smtClean="0"/>
              <a:t>years: 2012 - 2016</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892991340"/>
              </p:ext>
            </p:extLst>
          </p:nvPr>
        </p:nvGraphicFramePr>
        <p:xfrm>
          <a:off x="251520" y="1772816"/>
          <a:ext cx="8496944"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16984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b="1" dirty="0" smtClean="0"/>
              <a:t>Average </a:t>
            </a:r>
            <a:r>
              <a:rPr lang="en-ZA" b="1" dirty="0"/>
              <a:t>cost per </a:t>
            </a:r>
            <a:r>
              <a:rPr lang="en-ZA" b="1" dirty="0" smtClean="0"/>
              <a:t>wetland (2012-2016)</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66044204"/>
              </p:ext>
            </p:extLst>
          </p:nvPr>
        </p:nvGraphicFramePr>
        <p:xfrm>
          <a:off x="628650" y="1052736"/>
          <a:ext cx="7886700"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250096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640960" cy="994172"/>
          </a:xfrm>
        </p:spPr>
        <p:txBody>
          <a:bodyPr>
            <a:normAutofit fontScale="90000"/>
          </a:bodyPr>
          <a:lstStyle/>
          <a:p>
            <a:pPr algn="ctr"/>
            <a:r>
              <a:rPr lang="en-ZA" b="1" dirty="0" smtClean="0"/>
              <a:t>VALUATION OF LIVELIHOODS BENEFITS OF WETLAND REHABILITATION: A CASE STUDY </a:t>
            </a:r>
            <a:endParaRPr lang="en-ZA" b="1" dirty="0"/>
          </a:p>
        </p:txBody>
      </p:sp>
      <p:sp>
        <p:nvSpPr>
          <p:cNvPr id="3" name="Content Placeholder 2"/>
          <p:cNvSpPr>
            <a:spLocks noGrp="1"/>
          </p:cNvSpPr>
          <p:nvPr>
            <p:ph idx="1"/>
          </p:nvPr>
        </p:nvSpPr>
        <p:spPr>
          <a:xfrm>
            <a:off x="323528" y="1412776"/>
            <a:ext cx="8640960" cy="4457909"/>
          </a:xfrm>
        </p:spPr>
        <p:txBody>
          <a:bodyPr>
            <a:normAutofit/>
          </a:bodyPr>
          <a:lstStyle/>
          <a:p>
            <a:r>
              <a:rPr lang="en-ZA" sz="2550" dirty="0" err="1"/>
              <a:t>Manalana</a:t>
            </a:r>
            <a:r>
              <a:rPr lang="en-ZA" sz="2550" dirty="0"/>
              <a:t> Wetlands in Bushbuckridge, Mpumalanga –catchment area which supports 100 small farmers (98 women). </a:t>
            </a:r>
          </a:p>
          <a:p>
            <a:r>
              <a:rPr lang="en-ZA" sz="2550" dirty="0"/>
              <a:t>70% of locals use the Wetlands in some way; 25% dependant on it for sole source of food and income. Contributed 40% of locally grown food. </a:t>
            </a:r>
          </a:p>
          <a:p>
            <a:r>
              <a:rPr lang="en-ZA" sz="2550" dirty="0"/>
              <a:t>Severely degraded. DEA Intervenes in 2006 to address degradation</a:t>
            </a:r>
          </a:p>
          <a:p>
            <a:r>
              <a:rPr lang="en-ZA" sz="2550" dirty="0"/>
              <a:t> Economic Valuation Study, 2008, found livelihoods derived from degraded land was 34%.</a:t>
            </a:r>
          </a:p>
          <a:p>
            <a:pPr marL="0" indent="0">
              <a:buNone/>
            </a:pPr>
            <a:endParaRPr lang="en-ZA" dirty="0" smtClean="0"/>
          </a:p>
          <a:p>
            <a:endParaRPr lang="en-ZA" dirty="0" smtClean="0"/>
          </a:p>
          <a:p>
            <a:endParaRPr lang="en-ZA" dirty="0" smtClean="0"/>
          </a:p>
          <a:p>
            <a:endParaRPr lang="en-ZA" dirty="0" smtClean="0"/>
          </a:p>
          <a:p>
            <a:endParaRPr lang="en-ZA" dirty="0"/>
          </a:p>
        </p:txBody>
      </p:sp>
    </p:spTree>
    <p:extLst>
      <p:ext uri="{BB962C8B-B14F-4D97-AF65-F5344CB8AC3E}">
        <p14:creationId xmlns:p14="http://schemas.microsoft.com/office/powerpoint/2010/main" xmlns="" val="32610175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39" y="188640"/>
            <a:ext cx="8640960" cy="792088"/>
          </a:xfrm>
        </p:spPr>
        <p:txBody>
          <a:bodyPr>
            <a:normAutofit fontScale="90000"/>
          </a:bodyPr>
          <a:lstStyle/>
          <a:p>
            <a:r>
              <a:rPr lang="en-ZA" dirty="0"/>
              <a:t>BENEFITS OF WETLAND </a:t>
            </a:r>
            <a:r>
              <a:rPr lang="en-ZA" dirty="0" smtClean="0"/>
              <a:t>REHABILITATION (2)</a:t>
            </a:r>
            <a:endParaRPr lang="en-ZA" b="1" dirty="0"/>
          </a:p>
        </p:txBody>
      </p:sp>
      <p:sp>
        <p:nvSpPr>
          <p:cNvPr id="3" name="Content Placeholder 2"/>
          <p:cNvSpPr>
            <a:spLocks noGrp="1"/>
          </p:cNvSpPr>
          <p:nvPr>
            <p:ph idx="1"/>
          </p:nvPr>
        </p:nvSpPr>
        <p:spPr>
          <a:xfrm>
            <a:off x="323528" y="980728"/>
            <a:ext cx="8640960" cy="4889957"/>
          </a:xfrm>
        </p:spPr>
        <p:txBody>
          <a:bodyPr>
            <a:normAutofit lnSpcReduction="10000"/>
          </a:bodyPr>
          <a:lstStyle/>
          <a:p>
            <a:r>
              <a:rPr lang="en-ZA" sz="2550" dirty="0" smtClean="0"/>
              <a:t>Rehabilitation </a:t>
            </a:r>
            <a:r>
              <a:rPr lang="en-ZA" sz="2550" dirty="0"/>
              <a:t>contributed to provisioning services at  315 Euros per year to approx. 70% of local households. 50% of these </a:t>
            </a:r>
            <a:r>
              <a:rPr lang="en-ZA" sz="2550" dirty="0" smtClean="0"/>
              <a:t>household </a:t>
            </a:r>
            <a:r>
              <a:rPr lang="en-ZA" sz="2550" dirty="0"/>
              <a:t>survive on income of less than 520 Euros per year.</a:t>
            </a:r>
          </a:p>
          <a:p>
            <a:r>
              <a:rPr lang="en-ZA" sz="2550" dirty="0"/>
              <a:t>Cost of Rehabilitation of this wetland = 86 000 Euros.</a:t>
            </a:r>
          </a:p>
          <a:p>
            <a:r>
              <a:rPr lang="en-ZA" sz="2550" dirty="0"/>
              <a:t>The economic value of livelihoods benefit = 182 000 Euros.  More than double investment cost. </a:t>
            </a:r>
          </a:p>
          <a:p>
            <a:r>
              <a:rPr lang="en-ZA" sz="2550" dirty="0" err="1"/>
              <a:t>Manalana</a:t>
            </a:r>
            <a:r>
              <a:rPr lang="en-ZA" sz="2550" dirty="0"/>
              <a:t> – a critical safety net for households at risk of slipping into poverty</a:t>
            </a:r>
          </a:p>
          <a:p>
            <a:pPr marL="0" indent="0">
              <a:buNone/>
            </a:pPr>
            <a:r>
              <a:rPr lang="en-ZA" sz="2600" i="1" dirty="0">
                <a:solidFill>
                  <a:schemeClr val="tx2"/>
                </a:solidFill>
              </a:rPr>
              <a:t>Source: Aronson, J. &amp; </a:t>
            </a:r>
            <a:r>
              <a:rPr lang="en-ZA" sz="2600" i="1" dirty="0" err="1">
                <a:solidFill>
                  <a:schemeClr val="tx2"/>
                </a:solidFill>
              </a:rPr>
              <a:t>Blignaut</a:t>
            </a:r>
            <a:r>
              <a:rPr lang="en-ZA" sz="2600" i="1" dirty="0">
                <a:solidFill>
                  <a:schemeClr val="tx2"/>
                </a:solidFill>
              </a:rPr>
              <a:t>, J. The Economics of Ecosystems and Biodiversity for national and international Policy Makers (2009)</a:t>
            </a:r>
          </a:p>
          <a:p>
            <a:pPr marL="0" indent="0">
              <a:buNone/>
            </a:pPr>
            <a:endParaRPr lang="en-ZA" dirty="0" smtClean="0"/>
          </a:p>
          <a:p>
            <a:endParaRPr lang="en-ZA" dirty="0" smtClean="0"/>
          </a:p>
          <a:p>
            <a:endParaRPr lang="en-ZA" dirty="0" smtClean="0"/>
          </a:p>
          <a:p>
            <a:endParaRPr lang="en-ZA" dirty="0" smtClean="0"/>
          </a:p>
          <a:p>
            <a:endParaRPr lang="en-ZA" dirty="0"/>
          </a:p>
        </p:txBody>
      </p:sp>
    </p:spTree>
    <p:extLst>
      <p:ext uri="{BB962C8B-B14F-4D97-AF65-F5344CB8AC3E}">
        <p14:creationId xmlns:p14="http://schemas.microsoft.com/office/powerpoint/2010/main" xmlns="" val="11725551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IMPACT OF WORKING FOR WATER ON LIVELIHOODS </a:t>
            </a:r>
            <a:endParaRPr lang="en-ZA" dirty="0"/>
          </a:p>
        </p:txBody>
      </p:sp>
    </p:spTree>
    <p:extLst>
      <p:ext uri="{BB962C8B-B14F-4D97-AF65-F5344CB8AC3E}">
        <p14:creationId xmlns:p14="http://schemas.microsoft.com/office/powerpoint/2010/main" xmlns="" val="1996164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Working for Water Environmental Outcomes </a:t>
            </a:r>
            <a:endParaRPr lang="en-ZA" dirty="0"/>
          </a:p>
        </p:txBody>
      </p:sp>
      <p:sp>
        <p:nvSpPr>
          <p:cNvPr id="3" name="Content Placeholder 2"/>
          <p:cNvSpPr>
            <a:spLocks noGrp="1"/>
          </p:cNvSpPr>
          <p:nvPr>
            <p:ph idx="1"/>
          </p:nvPr>
        </p:nvSpPr>
        <p:spPr/>
        <p:txBody>
          <a:bodyPr>
            <a:normAutofit/>
          </a:bodyPr>
          <a:lstStyle/>
          <a:p>
            <a:pPr marL="0" lvl="2" indent="0">
              <a:buClr>
                <a:schemeClr val="tx2"/>
              </a:buClr>
              <a:buNone/>
            </a:pPr>
            <a:r>
              <a:rPr lang="en-ZA" b="1" i="1" dirty="0"/>
              <a:t>Alien Invasive Plant Clearing for </a:t>
            </a:r>
            <a:r>
              <a:rPr lang="en-ZA" b="1" i="1" dirty="0" err="1"/>
              <a:t>WfW</a:t>
            </a:r>
            <a:r>
              <a:rPr lang="en-ZA" b="1" i="1" dirty="0"/>
              <a:t> </a:t>
            </a:r>
            <a:r>
              <a:rPr lang="en-ZA" b="1" i="1" dirty="0" smtClean="0"/>
              <a:t>&amp; </a:t>
            </a:r>
            <a:r>
              <a:rPr lang="en-ZA" b="1" i="1" dirty="0" err="1" smtClean="0"/>
              <a:t>WfE</a:t>
            </a:r>
            <a:endParaRPr lang="en-ZA" b="1" i="1" dirty="0" smtClean="0"/>
          </a:p>
          <a:p>
            <a:pPr marL="0" lvl="2" indent="0">
              <a:buClr>
                <a:schemeClr val="tx2"/>
              </a:buClr>
              <a:buNone/>
            </a:pPr>
            <a:r>
              <a:rPr lang="en-ZA" dirty="0" err="1" smtClean="0"/>
              <a:t>WfW</a:t>
            </a:r>
            <a:r>
              <a:rPr lang="en-ZA" dirty="0" smtClean="0"/>
              <a:t> initial </a:t>
            </a:r>
            <a:r>
              <a:rPr lang="en-ZA" dirty="0"/>
              <a:t>hectares cleared </a:t>
            </a:r>
            <a:r>
              <a:rPr lang="en-ZA" dirty="0" smtClean="0"/>
              <a:t>increased </a:t>
            </a:r>
            <a:r>
              <a:rPr lang="en-ZA" dirty="0"/>
              <a:t>by 28.9% on </a:t>
            </a:r>
            <a:r>
              <a:rPr lang="en-ZA" dirty="0" smtClean="0"/>
              <a:t>average annually;</a:t>
            </a:r>
          </a:p>
          <a:p>
            <a:pPr marL="800100" lvl="3" indent="-342900">
              <a:buClr>
                <a:schemeClr val="tx2"/>
              </a:buClr>
              <a:buFont typeface="Courier New" panose="02070309020205020404" pitchFamily="49" charset="0"/>
              <a:buChar char="o"/>
            </a:pPr>
            <a:r>
              <a:rPr lang="en-ZA" dirty="0" smtClean="0"/>
              <a:t>2012 – 2013:  110</a:t>
            </a:r>
            <a:r>
              <a:rPr lang="en-ZA" dirty="0"/>
              <a:t> 285 </a:t>
            </a:r>
            <a:r>
              <a:rPr lang="en-ZA" dirty="0" smtClean="0"/>
              <a:t>hectares</a:t>
            </a:r>
          </a:p>
          <a:p>
            <a:pPr marL="800100" lvl="3" indent="-342900">
              <a:buClr>
                <a:schemeClr val="tx2"/>
              </a:buClr>
              <a:buFont typeface="Courier New" panose="02070309020205020404" pitchFamily="49" charset="0"/>
              <a:buChar char="o"/>
            </a:pPr>
            <a:r>
              <a:rPr lang="en-ZA" dirty="0" smtClean="0"/>
              <a:t>2015 – 2016:  202</a:t>
            </a:r>
            <a:r>
              <a:rPr lang="en-ZA" dirty="0"/>
              <a:t> 430 hectares</a:t>
            </a:r>
          </a:p>
          <a:p>
            <a:pPr marL="0" lvl="2" indent="0">
              <a:buClr>
                <a:schemeClr val="tx2"/>
              </a:buClr>
              <a:buNone/>
            </a:pPr>
            <a:r>
              <a:rPr lang="en-ZA" dirty="0" err="1" smtClean="0"/>
              <a:t>WfE</a:t>
            </a:r>
            <a:r>
              <a:rPr lang="en-ZA" dirty="0" smtClean="0"/>
              <a:t> initial hectares cleared decreased by 14.8% on average per </a:t>
            </a:r>
            <a:r>
              <a:rPr lang="en-ZA" dirty="0" err="1" smtClean="0"/>
              <a:t>anum</a:t>
            </a:r>
            <a:endParaRPr lang="en-ZA" dirty="0" smtClean="0"/>
          </a:p>
          <a:p>
            <a:pPr marL="800100" lvl="3" indent="-342900">
              <a:buClr>
                <a:schemeClr val="tx2"/>
              </a:buClr>
              <a:buFont typeface="Courier New" panose="02070309020205020404" pitchFamily="49" charset="0"/>
              <a:buChar char="o"/>
            </a:pPr>
            <a:r>
              <a:rPr lang="en-ZA" dirty="0" smtClean="0"/>
              <a:t>2012 – 2013: 580 hectares</a:t>
            </a:r>
          </a:p>
          <a:p>
            <a:pPr marL="800100" lvl="3" indent="-342900">
              <a:buClr>
                <a:schemeClr val="tx2"/>
              </a:buClr>
              <a:buFont typeface="Courier New" panose="02070309020205020404" pitchFamily="49" charset="0"/>
              <a:buChar char="o"/>
            </a:pPr>
            <a:r>
              <a:rPr lang="en-ZA" dirty="0" smtClean="0"/>
              <a:t>2015 – 2016: 198 hectares</a:t>
            </a:r>
          </a:p>
          <a:p>
            <a:pPr marL="0" lvl="2" indent="0">
              <a:buClr>
                <a:schemeClr val="tx2"/>
              </a:buClr>
              <a:buNone/>
            </a:pPr>
            <a:r>
              <a:rPr lang="en-ZA" dirty="0" smtClean="0"/>
              <a:t> </a:t>
            </a:r>
            <a:endParaRPr lang="en-ZA" dirty="0"/>
          </a:p>
          <a:p>
            <a:pPr marL="0" indent="0">
              <a:buNone/>
            </a:pPr>
            <a:endParaRPr lang="en-ZA" dirty="0"/>
          </a:p>
          <a:p>
            <a:pPr marL="0" indent="0">
              <a:buNone/>
            </a:pPr>
            <a:endParaRPr lang="en-ZA" dirty="0" smtClean="0"/>
          </a:p>
          <a:p>
            <a:pPr marL="0" indent="0">
              <a:buNone/>
            </a:pPr>
            <a:endParaRPr lang="en-ZA" dirty="0"/>
          </a:p>
          <a:p>
            <a:pPr marL="0" indent="0">
              <a:buNone/>
            </a:pPr>
            <a:endParaRPr lang="en-ZA" dirty="0"/>
          </a:p>
        </p:txBody>
      </p:sp>
      <p:graphicFrame>
        <p:nvGraphicFramePr>
          <p:cNvPr id="5" name="Table 4"/>
          <p:cNvGraphicFramePr>
            <a:graphicFrameLocks noGrp="1"/>
          </p:cNvGraphicFramePr>
          <p:nvPr>
            <p:extLst/>
          </p:nvPr>
        </p:nvGraphicFramePr>
        <p:xfrm>
          <a:off x="323526" y="3744383"/>
          <a:ext cx="8352931" cy="2044618"/>
        </p:xfrm>
        <a:graphic>
          <a:graphicData uri="http://schemas.openxmlformats.org/drawingml/2006/table">
            <a:tbl>
              <a:tblPr firstRow="1" firstCol="1" bandRow="1"/>
              <a:tblGrid>
                <a:gridCol w="596265">
                  <a:extLst>
                    <a:ext uri="{9D8B030D-6E8A-4147-A177-3AD203B41FA5}">
                      <a16:colId xmlns="" xmlns:a16="http://schemas.microsoft.com/office/drawing/2014/main" val="20000"/>
                    </a:ext>
                  </a:extLst>
                </a:gridCol>
                <a:gridCol w="1085511">
                  <a:extLst>
                    <a:ext uri="{9D8B030D-6E8A-4147-A177-3AD203B41FA5}">
                      <a16:colId xmlns="" xmlns:a16="http://schemas.microsoft.com/office/drawing/2014/main" val="20001"/>
                    </a:ext>
                  </a:extLst>
                </a:gridCol>
                <a:gridCol w="960409">
                  <a:extLst>
                    <a:ext uri="{9D8B030D-6E8A-4147-A177-3AD203B41FA5}">
                      <a16:colId xmlns="" xmlns:a16="http://schemas.microsoft.com/office/drawing/2014/main" val="20002"/>
                    </a:ext>
                  </a:extLst>
                </a:gridCol>
                <a:gridCol w="950236">
                  <a:extLst>
                    <a:ext uri="{9D8B030D-6E8A-4147-A177-3AD203B41FA5}">
                      <a16:colId xmlns="" xmlns:a16="http://schemas.microsoft.com/office/drawing/2014/main" val="20003"/>
                    </a:ext>
                  </a:extLst>
                </a:gridCol>
                <a:gridCol w="930740">
                  <a:extLst>
                    <a:ext uri="{9D8B030D-6E8A-4147-A177-3AD203B41FA5}">
                      <a16:colId xmlns="" xmlns:a16="http://schemas.microsoft.com/office/drawing/2014/main" val="20004"/>
                    </a:ext>
                  </a:extLst>
                </a:gridCol>
                <a:gridCol w="973972">
                  <a:extLst>
                    <a:ext uri="{9D8B030D-6E8A-4147-A177-3AD203B41FA5}">
                      <a16:colId xmlns="" xmlns:a16="http://schemas.microsoft.com/office/drawing/2014/main" val="20005"/>
                    </a:ext>
                  </a:extLst>
                </a:gridCol>
                <a:gridCol w="940913">
                  <a:extLst>
                    <a:ext uri="{9D8B030D-6E8A-4147-A177-3AD203B41FA5}">
                      <a16:colId xmlns="" xmlns:a16="http://schemas.microsoft.com/office/drawing/2014/main" val="20006"/>
                    </a:ext>
                  </a:extLst>
                </a:gridCol>
                <a:gridCol w="973972">
                  <a:extLst>
                    <a:ext uri="{9D8B030D-6E8A-4147-A177-3AD203B41FA5}">
                      <a16:colId xmlns="" xmlns:a16="http://schemas.microsoft.com/office/drawing/2014/main" val="20007"/>
                    </a:ext>
                  </a:extLst>
                </a:gridCol>
                <a:gridCol w="940913">
                  <a:extLst>
                    <a:ext uri="{9D8B030D-6E8A-4147-A177-3AD203B41FA5}">
                      <a16:colId xmlns="" xmlns:a16="http://schemas.microsoft.com/office/drawing/2014/main" val="20008"/>
                    </a:ext>
                  </a:extLst>
                </a:gridCol>
              </a:tblGrid>
              <a:tr h="392854">
                <a:tc>
                  <a:txBody>
                    <a:bodyPr/>
                    <a:lstStyle/>
                    <a:p>
                      <a:endParaRPr lang="en-ZA" sz="1400" dirty="0">
                        <a:effectLst/>
                        <a:latin typeface="Calibri"/>
                      </a:endParaRPr>
                    </a:p>
                  </a:txBody>
                  <a:tcPr marL="51435" marR="51435"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2">
                  <a:txBody>
                    <a:bodyPr/>
                    <a:lstStyle/>
                    <a:p>
                      <a:pPr algn="ctr">
                        <a:lnSpc>
                          <a:spcPct val="115000"/>
                        </a:lnSpc>
                        <a:spcAft>
                          <a:spcPts val="1200"/>
                        </a:spcAft>
                      </a:pPr>
                      <a:r>
                        <a:rPr lang="en-ZA" sz="1400" b="1" i="1" dirty="0">
                          <a:effectLst/>
                          <a:latin typeface="Calibri"/>
                          <a:ea typeface="Times New Roman"/>
                          <a:cs typeface="Times New Roman"/>
                        </a:rPr>
                        <a:t>2012-2013</a:t>
                      </a:r>
                      <a:endParaRPr lang="en-ZA" sz="1400" dirty="0">
                        <a:effectLst/>
                        <a:latin typeface="Calibri"/>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15000"/>
                        </a:lnSpc>
                        <a:spcAft>
                          <a:spcPts val="1200"/>
                        </a:spcAft>
                      </a:pPr>
                      <a:r>
                        <a:rPr lang="en-ZA" sz="1400" b="1" i="1" dirty="0">
                          <a:effectLst/>
                          <a:latin typeface="Calibri"/>
                          <a:ea typeface="Times New Roman"/>
                          <a:cs typeface="Times New Roman"/>
                        </a:rPr>
                        <a:t>2013-2014</a:t>
                      </a:r>
                      <a:endParaRPr lang="en-ZA" sz="1400" dirty="0">
                        <a:effectLst/>
                        <a:latin typeface="Calibri"/>
                        <a:ea typeface="Times New Roman"/>
                        <a:cs typeface="Times New Roman"/>
                      </a:endParaRPr>
                    </a:p>
                  </a:txBody>
                  <a:tcPr marL="51435" marR="51435"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15000"/>
                        </a:lnSpc>
                        <a:spcAft>
                          <a:spcPts val="1200"/>
                        </a:spcAft>
                      </a:pPr>
                      <a:r>
                        <a:rPr lang="en-ZA" sz="1400" b="1" i="1" dirty="0">
                          <a:effectLst/>
                          <a:latin typeface="Calibri"/>
                          <a:ea typeface="Times New Roman"/>
                          <a:cs typeface="Times New Roman"/>
                        </a:rPr>
                        <a:t>2014-2015</a:t>
                      </a:r>
                      <a:endParaRPr lang="en-ZA" sz="1400" dirty="0">
                        <a:effectLst/>
                        <a:latin typeface="Calibri"/>
                        <a:ea typeface="Times New Roman"/>
                        <a:cs typeface="Times New Roman"/>
                      </a:endParaRPr>
                    </a:p>
                  </a:txBody>
                  <a:tcPr marL="51435" marR="51435"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15000"/>
                        </a:lnSpc>
                        <a:spcAft>
                          <a:spcPts val="1200"/>
                        </a:spcAft>
                      </a:pPr>
                      <a:r>
                        <a:rPr lang="en-ZA" sz="1400" b="1" i="1">
                          <a:effectLst/>
                          <a:latin typeface="Calibri"/>
                          <a:ea typeface="Times New Roman"/>
                          <a:cs typeface="Times New Roman"/>
                        </a:rPr>
                        <a:t>2015-2016</a:t>
                      </a:r>
                      <a:endParaRPr lang="en-ZA" sz="1400">
                        <a:effectLst/>
                        <a:latin typeface="Calibri"/>
                        <a:ea typeface="Times New Roman"/>
                        <a:cs typeface="Times New Roman"/>
                      </a:endParaRPr>
                    </a:p>
                  </a:txBody>
                  <a:tcPr marL="51435" marR="51435"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 xmlns:a16="http://schemas.microsoft.com/office/drawing/2014/main" val="10000"/>
                  </a:ext>
                </a:extLst>
              </a:tr>
              <a:tr h="473202">
                <a:tc>
                  <a:txBody>
                    <a:bodyPr/>
                    <a:lstStyle/>
                    <a:p>
                      <a:endParaRPr lang="en-ZA" sz="1400">
                        <a:effectLst/>
                        <a:latin typeface="Calibri"/>
                      </a:endParaRPr>
                    </a:p>
                  </a:txBody>
                  <a:tcPr marL="51435" marR="5143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a:effectLst/>
                          <a:latin typeface="Calibri"/>
                          <a:ea typeface="Times New Roman"/>
                          <a:cs typeface="Times New Roman"/>
                        </a:rPr>
                        <a:t>Planned</a:t>
                      </a:r>
                    </a:p>
                  </a:txBody>
                  <a:tcPr marL="51435" marR="514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a:effectLst/>
                          <a:latin typeface="Calibri"/>
                          <a:ea typeface="Times New Roman"/>
                          <a:cs typeface="Times New Roman"/>
                        </a:rPr>
                        <a:t>Cleared</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a:effectLst/>
                          <a:latin typeface="Calibri"/>
                          <a:ea typeface="Times New Roman"/>
                          <a:cs typeface="Times New Roman"/>
                        </a:rPr>
                        <a:t>Planned</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a:effectLst/>
                          <a:latin typeface="Calibri"/>
                          <a:ea typeface="Times New Roman"/>
                          <a:cs typeface="Times New Roman"/>
                        </a:rPr>
                        <a:t>Cleared</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dirty="0">
                          <a:effectLst/>
                          <a:latin typeface="Calibri"/>
                          <a:ea typeface="Times New Roman"/>
                          <a:cs typeface="Times New Roman"/>
                        </a:rPr>
                        <a:t>Planned</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dirty="0">
                          <a:effectLst/>
                          <a:latin typeface="Calibri"/>
                          <a:ea typeface="Times New Roman"/>
                          <a:cs typeface="Times New Roman"/>
                        </a:rPr>
                        <a:t>Cleared</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dirty="0">
                          <a:effectLst/>
                          <a:latin typeface="Calibri"/>
                          <a:ea typeface="Times New Roman"/>
                          <a:cs typeface="Times New Roman"/>
                        </a:rPr>
                        <a:t>Planned</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a:effectLst/>
                          <a:latin typeface="Calibri"/>
                          <a:ea typeface="Times New Roman"/>
                          <a:cs typeface="Times New Roman"/>
                        </a:rPr>
                        <a:t>Cleared</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92854">
                <a:tc>
                  <a:txBody>
                    <a:bodyPr/>
                    <a:lstStyle/>
                    <a:p>
                      <a:pPr algn="just">
                        <a:lnSpc>
                          <a:spcPct val="115000"/>
                        </a:lnSpc>
                        <a:spcAft>
                          <a:spcPts val="1200"/>
                        </a:spcAft>
                      </a:pPr>
                      <a:r>
                        <a:rPr lang="en-ZA" sz="1400" dirty="0" err="1" smtClean="0">
                          <a:effectLst/>
                          <a:latin typeface="Calibri"/>
                          <a:ea typeface="Times New Roman"/>
                          <a:cs typeface="Times New Roman"/>
                        </a:rPr>
                        <a:t>WfE</a:t>
                      </a:r>
                      <a:endParaRPr lang="en-ZA" sz="1400" dirty="0">
                        <a:effectLst/>
                        <a:latin typeface="Calibri"/>
                        <a:ea typeface="Times New Roman"/>
                        <a:cs typeface="Times New Roman"/>
                      </a:endParaRPr>
                    </a:p>
                  </a:txBody>
                  <a:tcPr marL="51435" marR="514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200"/>
                        </a:spcAft>
                      </a:pPr>
                      <a:r>
                        <a:rPr lang="en-ZA" sz="1400" dirty="0">
                          <a:effectLst/>
                          <a:latin typeface="Calibri"/>
                          <a:ea typeface="Times New Roman"/>
                          <a:cs typeface="Times New Roman"/>
                        </a:rPr>
                        <a:t>-</a:t>
                      </a:r>
                    </a:p>
                  </a:txBody>
                  <a:tcPr marL="51435" marR="514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200"/>
                        </a:spcAft>
                      </a:pPr>
                      <a:r>
                        <a:rPr lang="en-ZA" sz="1400" dirty="0">
                          <a:effectLst/>
                          <a:latin typeface="Calibri"/>
                          <a:ea typeface="Times New Roman"/>
                          <a:cs typeface="Times New Roman"/>
                        </a:rPr>
                        <a:t>580</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200"/>
                        </a:spcAft>
                      </a:pPr>
                      <a:r>
                        <a:rPr lang="en-ZA" sz="1400" dirty="0">
                          <a:effectLst/>
                          <a:latin typeface="Calibri"/>
                          <a:ea typeface="Times New Roman"/>
                          <a:cs typeface="Times New Roman"/>
                        </a:rPr>
                        <a:t>-</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200"/>
                        </a:spcAft>
                      </a:pPr>
                      <a:r>
                        <a:rPr lang="en-ZA" sz="1400">
                          <a:effectLst/>
                          <a:latin typeface="Calibri"/>
                          <a:ea typeface="Times New Roman"/>
                          <a:cs typeface="Times New Roman"/>
                        </a:rPr>
                        <a:t>240</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200"/>
                        </a:spcAft>
                      </a:pPr>
                      <a:r>
                        <a:rPr lang="en-ZA" sz="1400">
                          <a:effectLst/>
                          <a:latin typeface="Calibri"/>
                          <a:ea typeface="Times New Roman"/>
                          <a:cs typeface="Times New Roman"/>
                        </a:rPr>
                        <a:t>-</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200"/>
                        </a:spcAft>
                      </a:pPr>
                      <a:r>
                        <a:rPr lang="en-ZA" sz="1400" dirty="0">
                          <a:effectLst/>
                          <a:latin typeface="Calibri"/>
                          <a:ea typeface="Times New Roman"/>
                          <a:cs typeface="Times New Roman"/>
                        </a:rPr>
                        <a:t>393</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200"/>
                        </a:spcAft>
                      </a:pPr>
                      <a:r>
                        <a:rPr lang="en-ZA" sz="1400" dirty="0">
                          <a:effectLst/>
                          <a:latin typeface="Calibri"/>
                          <a:ea typeface="Times New Roman"/>
                          <a:cs typeface="Times New Roman"/>
                        </a:rPr>
                        <a:t>-</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200"/>
                        </a:spcAft>
                      </a:pPr>
                      <a:r>
                        <a:rPr lang="en-ZA" sz="1400" dirty="0">
                          <a:effectLst/>
                          <a:latin typeface="Calibri"/>
                          <a:ea typeface="Times New Roman"/>
                          <a:cs typeface="Times New Roman"/>
                        </a:rPr>
                        <a:t>198</a:t>
                      </a: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392854">
                <a:tc>
                  <a:txBody>
                    <a:bodyPr/>
                    <a:lstStyle/>
                    <a:p>
                      <a:pPr algn="just">
                        <a:lnSpc>
                          <a:spcPct val="115000"/>
                        </a:lnSpc>
                        <a:spcAft>
                          <a:spcPts val="1200"/>
                        </a:spcAft>
                      </a:pPr>
                      <a:r>
                        <a:rPr lang="en-ZA" sz="1400">
                          <a:effectLst/>
                          <a:latin typeface="Calibri"/>
                          <a:ea typeface="Times New Roman"/>
                          <a:cs typeface="Times New Roman"/>
                        </a:rPr>
                        <a:t>WfW</a:t>
                      </a:r>
                    </a:p>
                  </a:txBody>
                  <a:tcPr marL="51435" marR="514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200"/>
                        </a:spcAft>
                      </a:pPr>
                      <a:r>
                        <a:rPr lang="en-ZA" sz="1400">
                          <a:effectLst/>
                          <a:latin typeface="Calibri"/>
                          <a:ea typeface="Times New Roman"/>
                          <a:cs typeface="Times New Roman"/>
                        </a:rPr>
                        <a:t>79 678</a:t>
                      </a:r>
                    </a:p>
                  </a:txBody>
                  <a:tcPr marL="51435" marR="514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200"/>
                        </a:spcAft>
                      </a:pPr>
                      <a:r>
                        <a:rPr lang="en-ZA" sz="1400">
                          <a:effectLst/>
                          <a:latin typeface="Calibri"/>
                          <a:ea typeface="Times New Roman"/>
                          <a:cs typeface="Times New Roman"/>
                        </a:rPr>
                        <a:t>110 285</a:t>
                      </a:r>
                    </a:p>
                  </a:txBody>
                  <a:tcPr marL="51435" marR="51435" marT="0" marB="0">
                    <a:lnL>
                      <a:noFill/>
                    </a:lnL>
                    <a:lnR>
                      <a:noFill/>
                    </a:lnR>
                    <a:lnT>
                      <a:noFill/>
                    </a:lnT>
                    <a:lnB>
                      <a:noFill/>
                    </a:lnB>
                  </a:tcPr>
                </a:tc>
                <a:tc>
                  <a:txBody>
                    <a:bodyPr/>
                    <a:lstStyle/>
                    <a:p>
                      <a:pPr algn="ctr">
                        <a:lnSpc>
                          <a:spcPct val="115000"/>
                        </a:lnSpc>
                        <a:spcAft>
                          <a:spcPts val="1200"/>
                        </a:spcAft>
                      </a:pPr>
                      <a:r>
                        <a:rPr lang="en-ZA" sz="1400" dirty="0">
                          <a:effectLst/>
                          <a:latin typeface="Calibri"/>
                          <a:ea typeface="Times New Roman"/>
                          <a:cs typeface="Times New Roman"/>
                        </a:rPr>
                        <a:t>90 240</a:t>
                      </a:r>
                    </a:p>
                  </a:txBody>
                  <a:tcPr marL="51435" marR="51435" marT="0" marB="0">
                    <a:lnL>
                      <a:noFill/>
                    </a:lnL>
                    <a:lnR>
                      <a:noFill/>
                    </a:lnR>
                    <a:lnT>
                      <a:noFill/>
                    </a:lnT>
                    <a:lnB>
                      <a:noFill/>
                    </a:lnB>
                  </a:tcPr>
                </a:tc>
                <a:tc>
                  <a:txBody>
                    <a:bodyPr/>
                    <a:lstStyle/>
                    <a:p>
                      <a:pPr algn="ctr">
                        <a:lnSpc>
                          <a:spcPct val="115000"/>
                        </a:lnSpc>
                        <a:spcAft>
                          <a:spcPts val="1200"/>
                        </a:spcAft>
                      </a:pPr>
                      <a:r>
                        <a:rPr lang="en-ZA" sz="1400" dirty="0">
                          <a:effectLst/>
                          <a:latin typeface="Calibri"/>
                          <a:ea typeface="Times New Roman"/>
                          <a:cs typeface="Times New Roman"/>
                        </a:rPr>
                        <a:t>95 139</a:t>
                      </a:r>
                    </a:p>
                  </a:txBody>
                  <a:tcPr marL="51435" marR="51435" marT="0" marB="0">
                    <a:lnL>
                      <a:noFill/>
                    </a:lnL>
                    <a:lnR>
                      <a:noFill/>
                    </a:lnR>
                    <a:lnT>
                      <a:noFill/>
                    </a:lnT>
                    <a:lnB>
                      <a:noFill/>
                    </a:lnB>
                  </a:tcPr>
                </a:tc>
                <a:tc>
                  <a:txBody>
                    <a:bodyPr/>
                    <a:lstStyle/>
                    <a:p>
                      <a:pPr algn="ctr">
                        <a:lnSpc>
                          <a:spcPct val="115000"/>
                        </a:lnSpc>
                        <a:spcAft>
                          <a:spcPts val="1200"/>
                        </a:spcAft>
                      </a:pPr>
                      <a:r>
                        <a:rPr lang="en-ZA" sz="1400" dirty="0">
                          <a:effectLst/>
                          <a:latin typeface="Calibri"/>
                          <a:ea typeface="Times New Roman"/>
                          <a:cs typeface="Times New Roman"/>
                        </a:rPr>
                        <a:t>108 803</a:t>
                      </a:r>
                    </a:p>
                  </a:txBody>
                  <a:tcPr marL="51435" marR="51435" marT="0" marB="0">
                    <a:lnL>
                      <a:noFill/>
                    </a:lnL>
                    <a:lnR>
                      <a:noFill/>
                    </a:lnR>
                    <a:lnT>
                      <a:noFill/>
                    </a:lnT>
                    <a:lnB>
                      <a:noFill/>
                    </a:lnB>
                  </a:tcPr>
                </a:tc>
                <a:tc>
                  <a:txBody>
                    <a:bodyPr/>
                    <a:lstStyle/>
                    <a:p>
                      <a:pPr algn="ctr">
                        <a:lnSpc>
                          <a:spcPct val="115000"/>
                        </a:lnSpc>
                        <a:spcAft>
                          <a:spcPts val="1200"/>
                        </a:spcAft>
                      </a:pPr>
                      <a:r>
                        <a:rPr lang="en-ZA" sz="1400" dirty="0">
                          <a:effectLst/>
                          <a:latin typeface="Calibri"/>
                          <a:ea typeface="Times New Roman"/>
                          <a:cs typeface="Times New Roman"/>
                        </a:rPr>
                        <a:t>109 663</a:t>
                      </a:r>
                    </a:p>
                  </a:txBody>
                  <a:tcPr marL="51435" marR="51435" marT="0" marB="0">
                    <a:lnL>
                      <a:noFill/>
                    </a:lnL>
                    <a:lnR>
                      <a:noFill/>
                    </a:lnR>
                    <a:lnT>
                      <a:noFill/>
                    </a:lnT>
                    <a:lnB>
                      <a:noFill/>
                    </a:lnB>
                  </a:tcPr>
                </a:tc>
                <a:tc>
                  <a:txBody>
                    <a:bodyPr/>
                    <a:lstStyle/>
                    <a:p>
                      <a:pPr algn="ctr">
                        <a:lnSpc>
                          <a:spcPct val="115000"/>
                        </a:lnSpc>
                        <a:spcAft>
                          <a:spcPts val="1200"/>
                        </a:spcAft>
                      </a:pPr>
                      <a:r>
                        <a:rPr lang="en-ZA" sz="1400" dirty="0">
                          <a:effectLst/>
                          <a:latin typeface="Calibri"/>
                          <a:ea typeface="Times New Roman"/>
                          <a:cs typeface="Times New Roman"/>
                        </a:rPr>
                        <a:t>108 803</a:t>
                      </a:r>
                    </a:p>
                  </a:txBody>
                  <a:tcPr marL="51435" marR="51435" marT="0" marB="0">
                    <a:lnL>
                      <a:noFill/>
                    </a:lnL>
                    <a:lnR>
                      <a:noFill/>
                    </a:lnR>
                    <a:lnT>
                      <a:noFill/>
                    </a:lnT>
                    <a:lnB>
                      <a:noFill/>
                    </a:lnB>
                  </a:tcPr>
                </a:tc>
                <a:tc>
                  <a:txBody>
                    <a:bodyPr/>
                    <a:lstStyle/>
                    <a:p>
                      <a:pPr algn="ctr">
                        <a:lnSpc>
                          <a:spcPct val="115000"/>
                        </a:lnSpc>
                        <a:spcAft>
                          <a:spcPts val="1200"/>
                        </a:spcAft>
                      </a:pPr>
                      <a:r>
                        <a:rPr lang="en-ZA" sz="1400" dirty="0">
                          <a:effectLst/>
                          <a:latin typeface="Calibri"/>
                          <a:ea typeface="Times New Roman"/>
                          <a:cs typeface="Times New Roman"/>
                        </a:rPr>
                        <a:t>202 430</a:t>
                      </a:r>
                    </a:p>
                  </a:txBody>
                  <a:tcPr marL="51435" marR="51435" marT="0" marB="0">
                    <a:lnL>
                      <a:noFill/>
                    </a:lnL>
                    <a:lnR>
                      <a:noFill/>
                    </a:lnR>
                    <a:lnT>
                      <a:noFill/>
                    </a:lnT>
                    <a:lnB>
                      <a:noFill/>
                    </a:lnB>
                  </a:tcPr>
                </a:tc>
                <a:extLst>
                  <a:ext uri="{0D108BD9-81ED-4DB2-BD59-A6C34878D82A}">
                    <a16:rowId xmlns="" xmlns:a16="http://schemas.microsoft.com/office/drawing/2014/main" val="10003"/>
                  </a:ext>
                </a:extLst>
              </a:tr>
              <a:tr h="392854">
                <a:tc>
                  <a:txBody>
                    <a:bodyPr/>
                    <a:lstStyle/>
                    <a:p>
                      <a:pPr algn="just">
                        <a:lnSpc>
                          <a:spcPct val="115000"/>
                        </a:lnSpc>
                        <a:spcAft>
                          <a:spcPts val="1200"/>
                        </a:spcAft>
                      </a:pPr>
                      <a:r>
                        <a:rPr lang="en-ZA" sz="1400">
                          <a:effectLst/>
                          <a:latin typeface="Calibri"/>
                          <a:ea typeface="Times New Roman"/>
                          <a:cs typeface="Times New Roman"/>
                        </a:rPr>
                        <a:t>Total</a:t>
                      </a:r>
                    </a:p>
                  </a:txBody>
                  <a:tcPr marL="51435" marR="51435"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a:effectLst/>
                          <a:latin typeface="Calibri"/>
                          <a:ea typeface="Times New Roman"/>
                          <a:cs typeface="Times New Roman"/>
                        </a:rPr>
                        <a:t>79 678</a:t>
                      </a:r>
                    </a:p>
                  </a:txBody>
                  <a:tcPr marL="51435" marR="51435"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a:effectLst/>
                          <a:latin typeface="Calibri"/>
                          <a:ea typeface="Times New Roman"/>
                          <a:cs typeface="Times New Roman"/>
                        </a:rPr>
                        <a:t>110 865</a:t>
                      </a:r>
                    </a:p>
                  </a:txBody>
                  <a:tcPr marL="51435" marR="5143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a:effectLst/>
                          <a:latin typeface="Calibri"/>
                          <a:ea typeface="Times New Roman"/>
                          <a:cs typeface="Times New Roman"/>
                        </a:rPr>
                        <a:t>90 240</a:t>
                      </a:r>
                    </a:p>
                  </a:txBody>
                  <a:tcPr marL="51435" marR="5143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a:effectLst/>
                          <a:latin typeface="Calibri"/>
                          <a:ea typeface="Times New Roman"/>
                          <a:cs typeface="Times New Roman"/>
                        </a:rPr>
                        <a:t>95 378</a:t>
                      </a:r>
                    </a:p>
                  </a:txBody>
                  <a:tcPr marL="51435" marR="5143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a:effectLst/>
                          <a:latin typeface="Calibri"/>
                          <a:ea typeface="Times New Roman"/>
                          <a:cs typeface="Times New Roman"/>
                        </a:rPr>
                        <a:t>108 803</a:t>
                      </a:r>
                    </a:p>
                  </a:txBody>
                  <a:tcPr marL="51435" marR="5143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dirty="0">
                          <a:effectLst/>
                          <a:latin typeface="Calibri"/>
                          <a:ea typeface="Times New Roman"/>
                          <a:cs typeface="Times New Roman"/>
                        </a:rPr>
                        <a:t>110 055</a:t>
                      </a:r>
                    </a:p>
                  </a:txBody>
                  <a:tcPr marL="51435" marR="5143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a:effectLst/>
                          <a:latin typeface="Calibri"/>
                          <a:ea typeface="Times New Roman"/>
                          <a:cs typeface="Times New Roman"/>
                        </a:rPr>
                        <a:t>108 803</a:t>
                      </a:r>
                    </a:p>
                  </a:txBody>
                  <a:tcPr marL="51435" marR="5143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200"/>
                        </a:spcAft>
                      </a:pPr>
                      <a:r>
                        <a:rPr lang="en-ZA" sz="1400" dirty="0">
                          <a:effectLst/>
                          <a:latin typeface="Calibri"/>
                          <a:ea typeface="Times New Roman"/>
                          <a:cs typeface="Times New Roman"/>
                        </a:rPr>
                        <a:t>202 628</a:t>
                      </a:r>
                    </a:p>
                  </a:txBody>
                  <a:tcPr marL="51435" marR="51435"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3841934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576064"/>
          </a:xfrm>
        </p:spPr>
        <p:txBody>
          <a:bodyPr>
            <a:noAutofit/>
          </a:bodyPr>
          <a:lstStyle/>
          <a:p>
            <a:r>
              <a:rPr lang="en-ZA" sz="2800" dirty="0"/>
              <a:t>VALUATION OF LIVELIHOODS BENEFITS OF </a:t>
            </a:r>
            <a:r>
              <a:rPr lang="en-ZA" sz="2800" dirty="0" smtClean="0"/>
              <a:t>WORKING FOR WATER  </a:t>
            </a:r>
            <a:endParaRPr lang="en-ZA" sz="2800" dirty="0"/>
          </a:p>
        </p:txBody>
      </p:sp>
      <p:sp>
        <p:nvSpPr>
          <p:cNvPr id="3" name="Content Placeholder 2"/>
          <p:cNvSpPr>
            <a:spLocks noGrp="1"/>
          </p:cNvSpPr>
          <p:nvPr>
            <p:ph idx="1"/>
          </p:nvPr>
        </p:nvSpPr>
        <p:spPr>
          <a:xfrm>
            <a:off x="107504" y="980728"/>
            <a:ext cx="8856984" cy="5433467"/>
          </a:xfrm>
        </p:spPr>
        <p:txBody>
          <a:bodyPr>
            <a:normAutofit/>
          </a:bodyPr>
          <a:lstStyle/>
          <a:p>
            <a:r>
              <a:rPr lang="en-ZA" dirty="0" smtClean="0"/>
              <a:t>Water loss from IAS 3 estimated at 300 million m</a:t>
            </a:r>
            <a:r>
              <a:rPr lang="en-ZA" baseline="30000" dirty="0" smtClean="0"/>
              <a:t>2</a:t>
            </a:r>
            <a:r>
              <a:rPr lang="en-ZA" dirty="0" smtClean="0"/>
              <a:t>  with WC and Mpumalanga most invaded provinces (le </a:t>
            </a:r>
            <a:r>
              <a:rPr lang="en-ZA" dirty="0" err="1" smtClean="0"/>
              <a:t>Maitre</a:t>
            </a:r>
            <a:r>
              <a:rPr lang="en-ZA" dirty="0" smtClean="0"/>
              <a:t>, 2000). </a:t>
            </a:r>
          </a:p>
          <a:p>
            <a:r>
              <a:rPr lang="en-ZA" dirty="0" smtClean="0"/>
              <a:t>If no action taken it will have serious impact on agricultural production, other industries which require water as a key input, job creation and the economy as a whole. </a:t>
            </a:r>
          </a:p>
          <a:p>
            <a:r>
              <a:rPr lang="en-ZA" dirty="0"/>
              <a:t>Study </a:t>
            </a:r>
            <a:r>
              <a:rPr lang="en-ZA" dirty="0" smtClean="0"/>
              <a:t>estimated the </a:t>
            </a:r>
            <a:r>
              <a:rPr lang="en-ZA" dirty="0"/>
              <a:t>cost effectiveness of various AIS </a:t>
            </a:r>
            <a:r>
              <a:rPr lang="en-ZA" dirty="0" smtClean="0"/>
              <a:t>clearing (Marias and </a:t>
            </a:r>
            <a:r>
              <a:rPr lang="en-ZA" dirty="0" err="1" smtClean="0"/>
              <a:t>Wannenburg</a:t>
            </a:r>
            <a:r>
              <a:rPr lang="en-ZA" dirty="0" smtClean="0"/>
              <a:t>, 2008). </a:t>
            </a:r>
          </a:p>
          <a:p>
            <a:endParaRPr lang="en-ZA" dirty="0" smtClean="0"/>
          </a:p>
          <a:p>
            <a:endParaRPr lang="en-ZA" dirty="0" smtClean="0"/>
          </a:p>
          <a:p>
            <a:endParaRPr lang="en-ZA" dirty="0"/>
          </a:p>
        </p:txBody>
      </p:sp>
    </p:spTree>
    <p:extLst>
      <p:ext uri="{BB962C8B-B14F-4D97-AF65-F5344CB8AC3E}">
        <p14:creationId xmlns:p14="http://schemas.microsoft.com/office/powerpoint/2010/main" xmlns="" val="4023797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576064"/>
          </a:xfrm>
        </p:spPr>
        <p:txBody>
          <a:bodyPr>
            <a:noAutofit/>
          </a:bodyPr>
          <a:lstStyle/>
          <a:p>
            <a:r>
              <a:rPr lang="en-ZA" sz="2800" dirty="0"/>
              <a:t>VALUATION OF LIVELIHOODS BENEFITS OF </a:t>
            </a:r>
            <a:r>
              <a:rPr lang="en-ZA" sz="2800" dirty="0" smtClean="0"/>
              <a:t>WORKING FOR WATER  </a:t>
            </a:r>
            <a:endParaRPr lang="en-ZA" sz="2800" dirty="0"/>
          </a:p>
        </p:txBody>
      </p:sp>
      <p:sp>
        <p:nvSpPr>
          <p:cNvPr id="3" name="Content Placeholder 2"/>
          <p:cNvSpPr>
            <a:spLocks noGrp="1"/>
          </p:cNvSpPr>
          <p:nvPr>
            <p:ph idx="1"/>
          </p:nvPr>
        </p:nvSpPr>
        <p:spPr>
          <a:xfrm>
            <a:off x="107504" y="980728"/>
            <a:ext cx="8856984" cy="5433467"/>
          </a:xfrm>
        </p:spPr>
        <p:txBody>
          <a:bodyPr>
            <a:normAutofit fontScale="92500"/>
          </a:bodyPr>
          <a:lstStyle/>
          <a:p>
            <a:r>
              <a:rPr lang="en-ZA" sz="2800" dirty="0" smtClean="0"/>
              <a:t>This was applied to the </a:t>
            </a:r>
            <a:r>
              <a:rPr lang="en-ZA" sz="2800" dirty="0" err="1" smtClean="0"/>
              <a:t>Olifants</a:t>
            </a:r>
            <a:r>
              <a:rPr lang="en-ZA" sz="2800" dirty="0" smtClean="0"/>
              <a:t> River Catchment </a:t>
            </a:r>
            <a:r>
              <a:rPr lang="en-ZA" sz="2800" dirty="0"/>
              <a:t>under severe pressure, arising from industrial demand for water and unsustainable land use (including IAS</a:t>
            </a:r>
            <a:r>
              <a:rPr lang="en-ZA" sz="2800" dirty="0" smtClean="0"/>
              <a:t>) (</a:t>
            </a:r>
            <a:r>
              <a:rPr lang="en-ZA" sz="2800" dirty="0" err="1" smtClean="0"/>
              <a:t>Morokong</a:t>
            </a:r>
            <a:r>
              <a:rPr lang="en-ZA" sz="2800" dirty="0" smtClean="0"/>
              <a:t> et al, 2016)</a:t>
            </a:r>
            <a:endParaRPr lang="en-ZA" sz="2800" dirty="0"/>
          </a:p>
          <a:p>
            <a:r>
              <a:rPr lang="en-ZA" sz="2800" dirty="0"/>
              <a:t>These results suggest </a:t>
            </a:r>
            <a:r>
              <a:rPr lang="en-ZA" sz="2800" dirty="0" smtClean="0"/>
              <a:t>that clearing </a:t>
            </a:r>
            <a:r>
              <a:rPr lang="en-ZA" sz="2800" dirty="0"/>
              <a:t>invasive alien plants is a cost-effective way of catchment management, as the opportunity cost </a:t>
            </a:r>
            <a:r>
              <a:rPr lang="en-ZA" sz="2800" dirty="0" smtClean="0"/>
              <a:t>of not </a:t>
            </a:r>
            <a:r>
              <a:rPr lang="en-ZA" sz="2800" dirty="0"/>
              <a:t>doing so (forfeiting water to the value of </a:t>
            </a:r>
            <a:r>
              <a:rPr lang="en-ZA" sz="2800" dirty="0" smtClean="0"/>
              <a:t>R2.93/m</a:t>
            </a:r>
            <a:r>
              <a:rPr lang="en-ZA" sz="2800" baseline="30000" dirty="0" smtClean="0"/>
              <a:t>2</a:t>
            </a:r>
            <a:r>
              <a:rPr lang="en-ZA" sz="2800" dirty="0" smtClean="0"/>
              <a:t>) </a:t>
            </a:r>
            <a:r>
              <a:rPr lang="en-ZA" sz="2800" dirty="0"/>
              <a:t>is higher than that of protecting the investment in </a:t>
            </a:r>
            <a:r>
              <a:rPr lang="en-ZA" sz="2800" dirty="0" smtClean="0"/>
              <a:t>the dam</a:t>
            </a:r>
          </a:p>
          <a:p>
            <a:r>
              <a:rPr lang="en-ZA" sz="2600" b="1" i="1" dirty="0" err="1" smtClean="0">
                <a:solidFill>
                  <a:schemeClr val="tx2"/>
                </a:solidFill>
              </a:rPr>
              <a:t>Morokong</a:t>
            </a:r>
            <a:r>
              <a:rPr lang="en-ZA" sz="2600" b="1" i="1" dirty="0" smtClean="0">
                <a:solidFill>
                  <a:schemeClr val="tx2"/>
                </a:solidFill>
              </a:rPr>
              <a:t>, </a:t>
            </a:r>
            <a:r>
              <a:rPr lang="en-ZA" sz="2600" b="1" i="1" dirty="0" err="1">
                <a:solidFill>
                  <a:schemeClr val="tx2"/>
                </a:solidFill>
              </a:rPr>
              <a:t>Tshepo</a:t>
            </a:r>
            <a:r>
              <a:rPr lang="en-ZA" sz="2600" b="1" i="1" dirty="0">
                <a:solidFill>
                  <a:schemeClr val="tx2"/>
                </a:solidFill>
              </a:rPr>
              <a:t> et al. </a:t>
            </a:r>
            <a:r>
              <a:rPr lang="en-ZA" sz="2600" b="1" i="1" dirty="0" smtClean="0">
                <a:solidFill>
                  <a:schemeClr val="tx2"/>
                </a:solidFill>
              </a:rPr>
              <a:t>(2016) Clearing </a:t>
            </a:r>
            <a:r>
              <a:rPr lang="en-ZA" sz="2600" b="1" i="1" dirty="0">
                <a:solidFill>
                  <a:schemeClr val="tx2"/>
                </a:solidFill>
              </a:rPr>
              <a:t>invasive alien plants as a cost-effective strategy for water catchment management: The case of the </a:t>
            </a:r>
            <a:r>
              <a:rPr lang="en-ZA" sz="2600" b="1" i="1" dirty="0" err="1">
                <a:solidFill>
                  <a:schemeClr val="tx2"/>
                </a:solidFill>
              </a:rPr>
              <a:t>Olifants</a:t>
            </a:r>
            <a:r>
              <a:rPr lang="en-ZA" sz="2600" b="1" i="1" dirty="0">
                <a:solidFill>
                  <a:schemeClr val="tx2"/>
                </a:solidFill>
              </a:rPr>
              <a:t> river catchment, South Africa. South African Journal of Economic and Management Sciences, [</a:t>
            </a:r>
            <a:r>
              <a:rPr lang="en-ZA" sz="2600" b="1" i="1" dirty="0" err="1">
                <a:solidFill>
                  <a:schemeClr val="tx2"/>
                </a:solidFill>
              </a:rPr>
              <a:t>S.l.</a:t>
            </a:r>
            <a:r>
              <a:rPr lang="en-ZA" sz="2600" b="1" i="1" dirty="0">
                <a:solidFill>
                  <a:schemeClr val="tx2"/>
                </a:solidFill>
              </a:rPr>
              <a:t>], v. 19, n. 5, p. 774-787, </a:t>
            </a:r>
            <a:endParaRPr lang="en-ZA" sz="2800" b="1" i="1" dirty="0" smtClean="0">
              <a:solidFill>
                <a:schemeClr val="tx2"/>
              </a:solidFill>
            </a:endParaRPr>
          </a:p>
          <a:p>
            <a:endParaRPr lang="en-ZA" sz="2800" dirty="0"/>
          </a:p>
        </p:txBody>
      </p:sp>
    </p:spTree>
    <p:extLst>
      <p:ext uri="{BB962C8B-B14F-4D97-AF65-F5344CB8AC3E}">
        <p14:creationId xmlns:p14="http://schemas.microsoft.com/office/powerpoint/2010/main" xmlns="" val="1103157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157" y="816076"/>
            <a:ext cx="8183075" cy="6041923"/>
          </a:xfrm>
        </p:spPr>
        <p:txBody>
          <a:bodyPr/>
          <a:lstStyle/>
          <a:p>
            <a:pPr marL="0" indent="0">
              <a:buNone/>
            </a:pPr>
            <a:endParaRPr lang="en-GB" dirty="0" smtClean="0"/>
          </a:p>
          <a:p>
            <a:pPr marL="0" indent="0">
              <a:buNone/>
            </a:pPr>
            <a:endParaRPr lang="en-GB" dirty="0"/>
          </a:p>
          <a:p>
            <a:endParaRPr lang="en-GB" dirty="0" smtClean="0"/>
          </a:p>
          <a:p>
            <a:pPr marL="0" indent="0">
              <a:buNone/>
            </a:pPr>
            <a:endParaRPr lang="en-GB" dirty="0"/>
          </a:p>
          <a:p>
            <a:endParaRPr lang="en-GB" dirty="0" smtClean="0"/>
          </a:p>
          <a:p>
            <a:pPr marL="0" indent="0">
              <a:buNone/>
            </a:pPr>
            <a:endParaRPr lang="en-GB" dirty="0" smtClean="0"/>
          </a:p>
          <a:p>
            <a:endParaRPr lang="en-GB" dirty="0"/>
          </a:p>
          <a:p>
            <a:endParaRPr lang="en-GB" dirty="0" smtClean="0"/>
          </a:p>
          <a:p>
            <a:endParaRPr lang="en-GB" dirty="0"/>
          </a:p>
          <a:p>
            <a:pPr marL="0" indent="0">
              <a:buNone/>
            </a:pPr>
            <a:endParaRPr lang="en-ZA" dirty="0"/>
          </a:p>
          <a:p>
            <a:endParaRPr lang="en-ZA" dirty="0" smtClean="0"/>
          </a:p>
          <a:p>
            <a:pPr marL="0" indent="0">
              <a:buNone/>
            </a:pPr>
            <a:endParaRPr lang="en-ZA" dirty="0"/>
          </a:p>
          <a:p>
            <a:endParaRPr lang="en-ZA" dirty="0" smtClean="0"/>
          </a:p>
          <a:p>
            <a:pPr marL="0" indent="0">
              <a:buNone/>
            </a:pPr>
            <a:endParaRPr lang="en-ZA" dirty="0" smtClean="0"/>
          </a:p>
          <a:p>
            <a:endParaRPr lang="en-ZA" dirty="0"/>
          </a:p>
          <a:p>
            <a:endParaRPr lang="en-ZA" dirty="0" smtClean="0"/>
          </a:p>
          <a:p>
            <a:endParaRPr lang="en-ZA" dirty="0" smtClean="0"/>
          </a:p>
          <a:p>
            <a:pPr lvl="1"/>
            <a:endParaRPr lang="en-ZA"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smtClean="0"/>
          </a:p>
        </p:txBody>
      </p:sp>
      <p:sp>
        <p:nvSpPr>
          <p:cNvPr id="5" name="Content Placeholder 2"/>
          <p:cNvSpPr txBox="1">
            <a:spLocks/>
          </p:cNvSpPr>
          <p:nvPr/>
        </p:nvSpPr>
        <p:spPr bwMode="auto">
          <a:xfrm>
            <a:off x="179512" y="780804"/>
            <a:ext cx="8772728" cy="6041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2400">
                <a:solidFill>
                  <a:schemeClr val="tx1">
                    <a:lumMod val="90000"/>
                    <a:lumOff val="10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lumMod val="90000"/>
                    <a:lumOff val="10000"/>
                  </a:schemeClr>
                </a:solidFill>
                <a:latin typeface="Calibri" panose="020F0502020204030204" pitchFamily="34" charset="0"/>
              </a:defRPr>
            </a:lvl2pPr>
            <a:lvl3pPr marL="1143000" indent="-228600" algn="l" rtl="0" eaLnBrk="0" fontAlgn="base" hangingPunct="0">
              <a:spcBef>
                <a:spcPct val="20000"/>
              </a:spcBef>
              <a:spcAft>
                <a:spcPct val="0"/>
              </a:spcAft>
              <a:buClr>
                <a:schemeClr val="accent2"/>
              </a:buClr>
              <a:buChar char="•"/>
              <a:defRPr sz="2400">
                <a:solidFill>
                  <a:schemeClr val="tx1">
                    <a:lumMod val="90000"/>
                    <a:lumOff val="10000"/>
                  </a:schemeClr>
                </a:solidFill>
                <a:latin typeface="Calibri" panose="020F0502020204030204" pitchFamily="34" charset="0"/>
              </a:defRPr>
            </a:lvl3pPr>
            <a:lvl4pPr marL="1600200" indent="-228600" algn="l" rtl="0" eaLnBrk="0" fontAlgn="base" hangingPunct="0">
              <a:spcBef>
                <a:spcPct val="20000"/>
              </a:spcBef>
              <a:spcAft>
                <a:spcPct val="0"/>
              </a:spcAft>
              <a:buChar char="–"/>
              <a:defRPr sz="2400">
                <a:solidFill>
                  <a:schemeClr val="tx1">
                    <a:lumMod val="90000"/>
                    <a:lumOff val="10000"/>
                  </a:schemeClr>
                </a:solidFill>
                <a:latin typeface="Calibri" panose="020F0502020204030204" pitchFamily="34" charset="0"/>
              </a:defRPr>
            </a:lvl4pPr>
            <a:lvl5pPr marL="2057400" indent="-228600" algn="l" rtl="0" eaLnBrk="0" fontAlgn="base" hangingPunct="0">
              <a:spcBef>
                <a:spcPct val="20000"/>
              </a:spcBef>
              <a:spcAft>
                <a:spcPct val="0"/>
              </a:spcAft>
              <a:buChar char="»"/>
              <a:defRPr sz="2400">
                <a:solidFill>
                  <a:schemeClr val="tx1">
                    <a:lumMod val="90000"/>
                    <a:lumOff val="10000"/>
                  </a:schemeClr>
                </a:solidFill>
                <a:latin typeface="Calibri" panose="020F050202020403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buClr>
                <a:schemeClr val="tx1"/>
              </a:buClr>
            </a:pPr>
            <a:r>
              <a:rPr lang="en-ZA" b="1" i="1" kern="0" dirty="0" smtClean="0">
                <a:solidFill>
                  <a:schemeClr val="tx1"/>
                </a:solidFill>
              </a:rPr>
              <a:t>Community level impacts </a:t>
            </a:r>
          </a:p>
          <a:p>
            <a:pPr>
              <a:buClr>
                <a:schemeClr val="tx1"/>
              </a:buClr>
            </a:pPr>
            <a:r>
              <a:rPr lang="en-ZA" sz="2200" kern="0" dirty="0" smtClean="0">
                <a:solidFill>
                  <a:schemeClr val="tx1"/>
                </a:solidFill>
              </a:rPr>
              <a:t>Infrastructure </a:t>
            </a:r>
            <a:r>
              <a:rPr lang="en-ZA" sz="2200" kern="0" dirty="0">
                <a:solidFill>
                  <a:schemeClr val="tx1"/>
                </a:solidFill>
              </a:rPr>
              <a:t>installed in some areas has also helped in protecting such important resources as wildlife and </a:t>
            </a:r>
            <a:r>
              <a:rPr lang="en-ZA" sz="2200" kern="0" dirty="0" smtClean="0">
                <a:solidFill>
                  <a:schemeClr val="tx1"/>
                </a:solidFill>
              </a:rPr>
              <a:t>livestock</a:t>
            </a:r>
          </a:p>
          <a:p>
            <a:pPr>
              <a:buClrTx/>
            </a:pPr>
            <a:r>
              <a:rPr lang="en-ZA" sz="2200" kern="0" dirty="0">
                <a:solidFill>
                  <a:schemeClr val="tx1"/>
                </a:solidFill>
              </a:rPr>
              <a:t>Awareness campaigns in their plans of action, and respondents noted that these (awareness campaigns) have really been effective in strengthening community awareness in not only environmental related issues such as waste management, importance of wetlands, and fire prevention, but also in social issues such as HIV/AIDS prevention and domestic violence</a:t>
            </a:r>
          </a:p>
          <a:p>
            <a:pPr>
              <a:buClrTx/>
            </a:pPr>
            <a:r>
              <a:rPr lang="en-ZA" sz="2200" kern="0" dirty="0">
                <a:solidFill>
                  <a:schemeClr val="tx1"/>
                </a:solidFill>
              </a:rPr>
              <a:t>DEA-EPWP projects had gone a long way in generating employment in the different communities, even though the contracts are short and wages low.</a:t>
            </a:r>
          </a:p>
          <a:p>
            <a:pPr>
              <a:buClrTx/>
            </a:pPr>
            <a:r>
              <a:rPr lang="en-GB" sz="2200" kern="0" dirty="0">
                <a:solidFill>
                  <a:schemeClr val="tx1"/>
                </a:solidFill>
              </a:rPr>
              <a:t>Some noted that this had helped occupy youth with productive activities thereby shielding them from crime as well as drug and alcohol abuse</a:t>
            </a:r>
            <a:endParaRPr lang="en-ZA" sz="2200" kern="0" dirty="0">
              <a:solidFill>
                <a:schemeClr val="tx1"/>
              </a:solidFill>
            </a:endParaRPr>
          </a:p>
          <a:p>
            <a:pPr marL="914400" lvl="1" indent="-457200">
              <a:buFont typeface="+mj-lt"/>
              <a:buAutoNum type="alphaLcParenR" startAt="3"/>
            </a:pPr>
            <a:endParaRPr lang="en-GB" sz="2200" kern="0" dirty="0" smtClean="0">
              <a:solidFill>
                <a:schemeClr val="accent6"/>
              </a:solidFill>
            </a:endParaRPr>
          </a:p>
          <a:p>
            <a:endParaRPr lang="en-GB" kern="0" dirty="0" smtClean="0"/>
          </a:p>
          <a:p>
            <a:pPr marL="0" indent="0">
              <a:buFontTx/>
              <a:buNone/>
            </a:pPr>
            <a:endParaRPr lang="en-GB" kern="0" dirty="0" smtClean="0"/>
          </a:p>
          <a:p>
            <a:pPr marL="0" indent="0">
              <a:buFontTx/>
              <a:buNone/>
            </a:pPr>
            <a:endParaRPr lang="en-GB" kern="0" dirty="0" smtClean="0"/>
          </a:p>
          <a:p>
            <a:pPr marL="0" indent="0">
              <a:buFontTx/>
              <a:buNone/>
            </a:pPr>
            <a:endParaRPr lang="en-GB" kern="0" dirty="0" smtClean="0"/>
          </a:p>
          <a:p>
            <a:endParaRPr lang="en-GB" kern="0" dirty="0" smtClean="0"/>
          </a:p>
          <a:p>
            <a:pPr marL="0" indent="0">
              <a:buFontTx/>
              <a:buNone/>
            </a:pPr>
            <a:endParaRPr lang="en-GB" kern="0" dirty="0" smtClean="0"/>
          </a:p>
          <a:p>
            <a:endParaRPr lang="en-GB" kern="0" dirty="0" smtClean="0"/>
          </a:p>
          <a:p>
            <a:pPr marL="0" indent="0">
              <a:buFontTx/>
              <a:buNone/>
            </a:pPr>
            <a:endParaRPr lang="en-GB" kern="0" dirty="0" smtClean="0"/>
          </a:p>
          <a:p>
            <a:endParaRPr lang="en-GB" kern="0" dirty="0" smtClean="0"/>
          </a:p>
          <a:p>
            <a:endParaRPr lang="en-GB" kern="0" dirty="0" smtClean="0"/>
          </a:p>
          <a:p>
            <a:endParaRPr lang="en-GB" kern="0" dirty="0" smtClean="0"/>
          </a:p>
          <a:p>
            <a:pPr marL="0" indent="0">
              <a:buFontTx/>
              <a:buNone/>
            </a:pPr>
            <a:endParaRPr lang="en-ZA" kern="0" dirty="0" smtClean="0"/>
          </a:p>
          <a:p>
            <a:endParaRPr lang="en-ZA" kern="0" dirty="0" smtClean="0"/>
          </a:p>
          <a:p>
            <a:pPr marL="0" indent="0">
              <a:buFontTx/>
              <a:buNone/>
            </a:pPr>
            <a:endParaRPr lang="en-ZA" kern="0" dirty="0" smtClean="0"/>
          </a:p>
          <a:p>
            <a:endParaRPr lang="en-ZA" kern="0" dirty="0" smtClean="0"/>
          </a:p>
          <a:p>
            <a:pPr marL="0" indent="0">
              <a:buFontTx/>
              <a:buNone/>
            </a:pPr>
            <a:endParaRPr lang="en-ZA" kern="0" dirty="0" smtClean="0"/>
          </a:p>
          <a:p>
            <a:endParaRPr lang="en-ZA" kern="0" dirty="0" smtClean="0"/>
          </a:p>
          <a:p>
            <a:endParaRPr lang="en-ZA" kern="0" dirty="0" smtClean="0"/>
          </a:p>
          <a:p>
            <a:endParaRPr lang="en-ZA" kern="0" dirty="0" smtClean="0"/>
          </a:p>
          <a:p>
            <a:pPr lvl="1"/>
            <a:endParaRPr lang="en-ZA"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pPr marL="0" indent="0">
              <a:buFontTx/>
              <a:buNone/>
            </a:pPr>
            <a:endParaRPr lang="en-GB" kern="0" dirty="0" smtClean="0"/>
          </a:p>
        </p:txBody>
      </p:sp>
      <p:sp>
        <p:nvSpPr>
          <p:cNvPr id="7" name="Title 3"/>
          <p:cNvSpPr>
            <a:spLocks noGrp="1"/>
          </p:cNvSpPr>
          <p:nvPr>
            <p:ph type="title"/>
          </p:nvPr>
        </p:nvSpPr>
        <p:spPr>
          <a:xfrm>
            <a:off x="107504" y="44624"/>
            <a:ext cx="8856984" cy="576064"/>
          </a:xfrm>
        </p:spPr>
        <p:txBody>
          <a:bodyPr>
            <a:normAutofit fontScale="90000"/>
          </a:bodyPr>
          <a:lstStyle/>
          <a:p>
            <a:r>
              <a:rPr lang="en-ZA" dirty="0"/>
              <a:t>PROJECT </a:t>
            </a:r>
            <a:r>
              <a:rPr lang="en-ZA" dirty="0" smtClean="0"/>
              <a:t>IMPACTS</a:t>
            </a:r>
            <a:endParaRPr lang="en-ZA" dirty="0"/>
          </a:p>
        </p:txBody>
      </p:sp>
    </p:spTree>
    <p:extLst>
      <p:ext uri="{BB962C8B-B14F-4D97-AF65-F5344CB8AC3E}">
        <p14:creationId xmlns:p14="http://schemas.microsoft.com/office/powerpoint/2010/main" xmlns="" val="3393278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856984" cy="504056"/>
          </a:xfrm>
        </p:spPr>
        <p:txBody>
          <a:bodyPr>
            <a:normAutofit fontScale="90000"/>
          </a:bodyPr>
          <a:lstStyle/>
          <a:p>
            <a:r>
              <a:rPr lang="en-ZA" dirty="0" smtClean="0"/>
              <a:t>CRISIS OF UNEMPLOYMENT </a:t>
            </a:r>
            <a:endParaRPr lang="en-ZA" dirty="0"/>
          </a:p>
        </p:txBody>
      </p:sp>
      <p:sp>
        <p:nvSpPr>
          <p:cNvPr id="3" name="Content Placeholder 2"/>
          <p:cNvSpPr>
            <a:spLocks noGrp="1"/>
          </p:cNvSpPr>
          <p:nvPr>
            <p:ph idx="1"/>
          </p:nvPr>
        </p:nvSpPr>
        <p:spPr>
          <a:xfrm>
            <a:off x="107504" y="548680"/>
            <a:ext cx="8856984" cy="5577485"/>
          </a:xfrm>
        </p:spPr>
        <p:txBody>
          <a:bodyPr>
            <a:normAutofit/>
          </a:bodyPr>
          <a:lstStyle/>
          <a:p>
            <a:r>
              <a:rPr lang="en-ZA" sz="2800" dirty="0" smtClean="0"/>
              <a:t>Unemployment is not going away anytime soon;</a:t>
            </a:r>
          </a:p>
          <a:p>
            <a:r>
              <a:rPr lang="en-ZA" sz="2800" dirty="0" smtClean="0"/>
              <a:t>Education and Training, Labour market and Economic development interventions to transform the economy require time to deliver….(long term impacts);</a:t>
            </a:r>
          </a:p>
          <a:p>
            <a:r>
              <a:rPr lang="en-ZA" sz="2800" dirty="0" smtClean="0"/>
              <a:t>Expectation is that the private sector must create jobs; states contribute to this through creating enabling environments (policy, support and regulation);</a:t>
            </a:r>
          </a:p>
          <a:p>
            <a:r>
              <a:rPr lang="en-ZA" sz="2800" dirty="0" smtClean="0"/>
              <a:t>Market failures… impacts are devastating and too costly to ignore (social and economic costs);</a:t>
            </a:r>
          </a:p>
          <a:p>
            <a:pPr marL="0" indent="0" algn="ctr">
              <a:buNone/>
            </a:pPr>
            <a:r>
              <a:rPr lang="en-ZA" sz="2800" dirty="0" smtClean="0"/>
              <a:t>In this context </a:t>
            </a:r>
            <a:r>
              <a:rPr lang="en-ZA" sz="2800" b="1" i="1" dirty="0" smtClean="0"/>
              <a:t>Public Employment Programmes </a:t>
            </a:r>
            <a:r>
              <a:rPr lang="en-ZA" sz="2800" dirty="0" smtClean="0"/>
              <a:t>(PEPs) are a crucial </a:t>
            </a:r>
            <a:r>
              <a:rPr lang="en-ZA" sz="2800" b="1" i="1" dirty="0" smtClean="0"/>
              <a:t>social protection instrument</a:t>
            </a:r>
            <a:r>
              <a:rPr lang="en-ZA" sz="2800" dirty="0" smtClean="0"/>
              <a:t>….. </a:t>
            </a:r>
          </a:p>
          <a:p>
            <a:endParaRPr lang="en-ZA" sz="2800" dirty="0" smtClean="0"/>
          </a:p>
          <a:p>
            <a:endParaRPr lang="en-ZA" sz="2800" dirty="0"/>
          </a:p>
        </p:txBody>
      </p:sp>
    </p:spTree>
    <p:extLst>
      <p:ext uri="{BB962C8B-B14F-4D97-AF65-F5344CB8AC3E}">
        <p14:creationId xmlns:p14="http://schemas.microsoft.com/office/powerpoint/2010/main" xmlns="" val="28111496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smtClean="0"/>
              <a:t>CONCLUSIONS (1)</a:t>
            </a:r>
            <a:endParaRPr lang="en-ZA" dirty="0"/>
          </a:p>
        </p:txBody>
      </p:sp>
      <p:sp>
        <p:nvSpPr>
          <p:cNvPr id="5" name="Content Placeholder 4"/>
          <p:cNvSpPr>
            <a:spLocks noGrp="1"/>
          </p:cNvSpPr>
          <p:nvPr>
            <p:ph idx="1"/>
          </p:nvPr>
        </p:nvSpPr>
        <p:spPr>
          <a:xfrm>
            <a:off x="395536" y="764704"/>
            <a:ext cx="8452865" cy="5652654"/>
          </a:xfrm>
        </p:spPr>
        <p:txBody>
          <a:bodyPr>
            <a:normAutofit/>
          </a:bodyPr>
          <a:lstStyle/>
          <a:p>
            <a:pPr marL="0" indent="0">
              <a:buNone/>
            </a:pPr>
            <a:r>
              <a:rPr lang="en-GB" sz="2400" b="1" dirty="0" smtClean="0"/>
              <a:t>From the review of </a:t>
            </a:r>
            <a:r>
              <a:rPr lang="en-GB" sz="2400" b="1" dirty="0"/>
              <a:t>the pilot findings </a:t>
            </a:r>
            <a:r>
              <a:rPr lang="en-GB" sz="2400" b="1" dirty="0" smtClean="0"/>
              <a:t>the </a:t>
            </a:r>
            <a:r>
              <a:rPr lang="en-GB" sz="2400" b="1" dirty="0"/>
              <a:t>following conclusions can be drawn: </a:t>
            </a:r>
            <a:endParaRPr lang="en-GB" sz="2400" b="1" dirty="0" smtClean="0"/>
          </a:p>
          <a:p>
            <a:pPr lvl="0"/>
            <a:r>
              <a:rPr lang="en-GB" sz="2400" dirty="0"/>
              <a:t>Exposure to </a:t>
            </a:r>
            <a:r>
              <a:rPr lang="en-GB" sz="2400" dirty="0" smtClean="0"/>
              <a:t>DEA-EPWP </a:t>
            </a:r>
            <a:r>
              <a:rPr lang="en-GB" sz="2400" dirty="0"/>
              <a:t>interventions, even those with limited duration provide critical </a:t>
            </a:r>
            <a:r>
              <a:rPr lang="en-GB" sz="2400" b="1" dirty="0"/>
              <a:t>social safety net </a:t>
            </a:r>
            <a:r>
              <a:rPr lang="en-GB" sz="2400" dirty="0"/>
              <a:t>for vulnerable households;</a:t>
            </a:r>
            <a:endParaRPr lang="en-ZA" sz="2400" dirty="0"/>
          </a:p>
          <a:p>
            <a:pPr lvl="0"/>
            <a:r>
              <a:rPr lang="en-GB" sz="2400" dirty="0"/>
              <a:t>These interventions mitigate and reduce the harsh impacts of </a:t>
            </a:r>
            <a:r>
              <a:rPr lang="en-GB" sz="2400" b="1" dirty="0"/>
              <a:t>poverty and unemployment </a:t>
            </a:r>
            <a:r>
              <a:rPr lang="en-GB" sz="2400" dirty="0"/>
              <a:t>but do not eradicate </a:t>
            </a:r>
            <a:r>
              <a:rPr lang="en-GB" sz="2400" b="1" dirty="0"/>
              <a:t>poverty and vulnerability </a:t>
            </a:r>
            <a:r>
              <a:rPr lang="en-GB" sz="2400" dirty="0"/>
              <a:t>completely. As has been shown although there is some evidence of asset accumulation it is limited;</a:t>
            </a:r>
            <a:endParaRPr lang="en-ZA" sz="2400" dirty="0"/>
          </a:p>
          <a:p>
            <a:pPr lvl="0"/>
            <a:r>
              <a:rPr lang="en-GB" sz="2400" dirty="0"/>
              <a:t>There is little/limited evidence of enhanced </a:t>
            </a:r>
            <a:r>
              <a:rPr lang="en-GB" sz="2400" b="1" dirty="0"/>
              <a:t>labour </a:t>
            </a:r>
            <a:r>
              <a:rPr lang="en-GB" sz="2400" b="1" dirty="0" smtClean="0"/>
              <a:t>market </a:t>
            </a:r>
            <a:r>
              <a:rPr lang="en-GB" sz="2400" b="1" dirty="0"/>
              <a:t>access</a:t>
            </a:r>
            <a:r>
              <a:rPr lang="en-GB" sz="2400" dirty="0"/>
              <a:t> arising from participation in the programme. In the main the training provided is largely focussed on addressing </a:t>
            </a:r>
            <a:r>
              <a:rPr lang="en-GB" sz="2400" b="1" dirty="0"/>
              <a:t>occupational health and safety </a:t>
            </a:r>
            <a:r>
              <a:rPr lang="en-GB" sz="2400" b="1" dirty="0" smtClean="0"/>
              <a:t>needs</a:t>
            </a:r>
            <a:r>
              <a:rPr lang="en-GB" sz="2400" dirty="0" smtClean="0"/>
              <a:t>; </a:t>
            </a:r>
            <a:endParaRPr lang="en-ZA" sz="2400" dirty="0"/>
          </a:p>
          <a:p>
            <a:pPr marL="457200" lvl="1" indent="0">
              <a:buNone/>
            </a:pPr>
            <a:endParaRPr lang="en-GB" sz="2400" dirty="0" smtClean="0"/>
          </a:p>
          <a:p>
            <a:pPr>
              <a:buFont typeface="Arial" panose="020B0604020202020204" pitchFamily="34" charset="0"/>
              <a:buChar char="•"/>
            </a:pPr>
            <a:endParaRPr lang="en-ZA" sz="1800" b="1" i="1" dirty="0"/>
          </a:p>
        </p:txBody>
      </p:sp>
    </p:spTree>
    <p:extLst>
      <p:ext uri="{BB962C8B-B14F-4D97-AF65-F5344CB8AC3E}">
        <p14:creationId xmlns:p14="http://schemas.microsoft.com/office/powerpoint/2010/main" xmlns="" val="33103997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smtClean="0"/>
              <a:t>CONCLUSIONS (2)</a:t>
            </a:r>
            <a:endParaRPr lang="en-ZA" dirty="0"/>
          </a:p>
        </p:txBody>
      </p:sp>
      <p:sp>
        <p:nvSpPr>
          <p:cNvPr id="5" name="Content Placeholder 4"/>
          <p:cNvSpPr>
            <a:spLocks noGrp="1"/>
          </p:cNvSpPr>
          <p:nvPr>
            <p:ph idx="1"/>
          </p:nvPr>
        </p:nvSpPr>
        <p:spPr>
          <a:xfrm>
            <a:off x="323528" y="692696"/>
            <a:ext cx="8609458" cy="5916881"/>
          </a:xfrm>
        </p:spPr>
        <p:txBody>
          <a:bodyPr>
            <a:normAutofit/>
          </a:bodyPr>
          <a:lstStyle/>
          <a:p>
            <a:pPr lvl="0"/>
            <a:r>
              <a:rPr lang="en-GB" sz="2600" dirty="0" smtClean="0"/>
              <a:t>The </a:t>
            </a:r>
            <a:r>
              <a:rPr lang="en-GB" sz="2600" b="1" dirty="0"/>
              <a:t>environmental assets and services </a:t>
            </a:r>
            <a:r>
              <a:rPr lang="en-GB" sz="2600" dirty="0"/>
              <a:t>delivered through </a:t>
            </a:r>
            <a:r>
              <a:rPr lang="en-GB" sz="2600" dirty="0" smtClean="0"/>
              <a:t>DEA-EPWP </a:t>
            </a:r>
            <a:r>
              <a:rPr lang="en-GB" sz="2600" dirty="0"/>
              <a:t>most certainly contribute to protecting the environment from further degradation and contribute to enhanced livelihoods and wellbeing for communities through among others access to water and healthier environments. </a:t>
            </a:r>
            <a:endParaRPr lang="en-GB" sz="2600" dirty="0" smtClean="0"/>
          </a:p>
          <a:p>
            <a:pPr lvl="0"/>
            <a:r>
              <a:rPr lang="en-GB" sz="2600" dirty="0" smtClean="0"/>
              <a:t>However, </a:t>
            </a:r>
            <a:r>
              <a:rPr lang="en-GB" sz="2600" dirty="0"/>
              <a:t>more evidence </a:t>
            </a:r>
            <a:r>
              <a:rPr lang="en-GB" sz="2600" dirty="0" smtClean="0"/>
              <a:t>(EIA) is </a:t>
            </a:r>
            <a:r>
              <a:rPr lang="en-GB" sz="2600" dirty="0"/>
              <a:t>required in order to assess how the assets created and services delivered contribute to </a:t>
            </a:r>
            <a:r>
              <a:rPr lang="en-GB" sz="2600" dirty="0" smtClean="0"/>
              <a:t>the intended objectives across all sub-programmes.</a:t>
            </a:r>
          </a:p>
          <a:p>
            <a:pPr lvl="0"/>
            <a:r>
              <a:rPr lang="en-GB" sz="2600" dirty="0" smtClean="0"/>
              <a:t>The need to collect baseline data in order to understand the nature of impact on participants due exposure</a:t>
            </a:r>
          </a:p>
          <a:p>
            <a:pPr lvl="0"/>
            <a:endParaRPr lang="en-ZA" sz="2600" dirty="0"/>
          </a:p>
          <a:p>
            <a:pPr marL="457200" lvl="1" indent="0">
              <a:buNone/>
            </a:pPr>
            <a:endParaRPr lang="en-GB" sz="2600" dirty="0" smtClean="0"/>
          </a:p>
        </p:txBody>
      </p:sp>
    </p:spTree>
    <p:extLst>
      <p:ext uri="{BB962C8B-B14F-4D97-AF65-F5344CB8AC3E}">
        <p14:creationId xmlns:p14="http://schemas.microsoft.com/office/powerpoint/2010/main" xmlns="" val="2559691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80" y="2287768"/>
            <a:ext cx="8229600" cy="777875"/>
          </a:xfrm>
        </p:spPr>
        <p:txBody>
          <a:bodyPr>
            <a:normAutofit fontScale="90000"/>
          </a:bodyPr>
          <a:lstStyle/>
          <a:p>
            <a:r>
              <a:rPr lang="en-ZA" sz="4800" dirty="0">
                <a:latin typeface="Calibri" pitchFamily="34" charset="0"/>
              </a:rPr>
              <a:t>Thank You!</a:t>
            </a:r>
          </a:p>
        </p:txBody>
      </p:sp>
      <p:sp>
        <p:nvSpPr>
          <p:cNvPr id="5" name="Oval 15" descr="GS72157"/>
          <p:cNvSpPr>
            <a:spLocks noChangeArrowheads="1"/>
          </p:cNvSpPr>
          <p:nvPr/>
        </p:nvSpPr>
        <p:spPr bwMode="auto">
          <a:xfrm>
            <a:off x="6207866" y="4010025"/>
            <a:ext cx="2072674" cy="2072672"/>
          </a:xfrm>
          <a:prstGeom prst="ellipse">
            <a:avLst/>
          </a:prstGeom>
          <a:blipFill dpi="0" rotWithShape="1">
            <a:blip r:embed="rId2" cstate="print"/>
            <a:srcRect/>
            <a:stretch>
              <a:fillRect/>
            </a:stretch>
          </a:blipFill>
          <a:ln w="28575">
            <a:solidFill>
              <a:schemeClr val="bg1"/>
            </a:solidFill>
            <a:round/>
            <a:headEnd/>
            <a:tailEnd/>
          </a:ln>
        </p:spPr>
        <p:txBody>
          <a:bodyPr wrap="none" anchor="ctr"/>
          <a:lstStyle/>
          <a:p>
            <a:pPr fontAlgn="base">
              <a:spcBef>
                <a:spcPct val="0"/>
              </a:spcBef>
              <a:spcAft>
                <a:spcPct val="0"/>
              </a:spcAft>
              <a:defRPr/>
            </a:pPr>
            <a:endParaRPr lang="en-US" altLang="en-US" dirty="0">
              <a:solidFill>
                <a:srgbClr val="001B36"/>
              </a:solidFill>
              <a:latin typeface="Arial"/>
            </a:endParaRPr>
          </a:p>
        </p:txBody>
      </p:sp>
    </p:spTree>
    <p:extLst>
      <p:ext uri="{BB962C8B-B14F-4D97-AF65-F5344CB8AC3E}">
        <p14:creationId xmlns:p14="http://schemas.microsoft.com/office/powerpoint/2010/main" xmlns="" val="3823307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stCxn id="119" idx="2"/>
            <a:endCxn id="223" idx="2"/>
          </p:cNvCxnSpPr>
          <p:nvPr/>
        </p:nvCxnSpPr>
        <p:spPr>
          <a:xfrm>
            <a:off x="3414847" y="3472302"/>
            <a:ext cx="0" cy="25933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2981" y="-89732"/>
            <a:ext cx="8787819" cy="477054"/>
          </a:xfrm>
          <a:prstGeom prst="rect">
            <a:avLst/>
          </a:prstGeom>
          <a:noFill/>
        </p:spPr>
        <p:txBody>
          <a:bodyPr wrap="square" rtlCol="0">
            <a:spAutoFit/>
          </a:bodyPr>
          <a:lstStyle/>
          <a:p>
            <a:pPr algn="ctr"/>
            <a:r>
              <a:rPr lang="en-US" sz="2500" b="1" dirty="0" smtClean="0">
                <a:solidFill>
                  <a:schemeClr val="tx1">
                    <a:lumMod val="65000"/>
                    <a:lumOff val="35000"/>
                  </a:schemeClr>
                </a:solidFill>
                <a:latin typeface="+mj-lt"/>
                <a:ea typeface="+mj-ea"/>
                <a:cs typeface="+mj-cs"/>
              </a:rPr>
              <a:t>ENVIRONMENTAL EPWP THEORY OF CHANGE </a:t>
            </a:r>
            <a:endParaRPr lang="en-ZA" sz="2500" b="1" dirty="0">
              <a:solidFill>
                <a:schemeClr val="tx1">
                  <a:lumMod val="65000"/>
                  <a:lumOff val="35000"/>
                </a:schemeClr>
              </a:solidFill>
              <a:latin typeface="+mj-lt"/>
              <a:ea typeface="+mj-ea"/>
              <a:cs typeface="+mj-cs"/>
            </a:endParaRPr>
          </a:p>
        </p:txBody>
      </p:sp>
      <p:sp>
        <p:nvSpPr>
          <p:cNvPr id="93" name="Right Bracket 92"/>
          <p:cNvSpPr/>
          <p:nvPr/>
        </p:nvSpPr>
        <p:spPr>
          <a:xfrm>
            <a:off x="7447461" y="1445613"/>
            <a:ext cx="136318" cy="90272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95" name="Right Bracket 94"/>
          <p:cNvSpPr/>
          <p:nvPr/>
        </p:nvSpPr>
        <p:spPr>
          <a:xfrm>
            <a:off x="2437156" y="1692527"/>
            <a:ext cx="129701" cy="293297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96" name="Right Bracket 95"/>
          <p:cNvSpPr/>
          <p:nvPr/>
        </p:nvSpPr>
        <p:spPr>
          <a:xfrm rot="16200000">
            <a:off x="4565182" y="-3005579"/>
            <a:ext cx="208175" cy="7746858"/>
          </a:xfrm>
          <a:prstGeom prst="rightBracket">
            <a:avLst/>
          </a:prstGeom>
          <a:ln>
            <a:solidFill>
              <a:schemeClr val="bg1">
                <a:lumMod val="75000"/>
              </a:schemeClr>
            </a:solidFill>
            <a:prstDash val="dash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solidFill>
                <a:prstClr val="black"/>
              </a:solidFill>
            </a:endParaRPr>
          </a:p>
        </p:txBody>
      </p:sp>
      <p:sp>
        <p:nvSpPr>
          <p:cNvPr id="98" name="Rounded Rectangle 97"/>
          <p:cNvSpPr/>
          <p:nvPr/>
        </p:nvSpPr>
        <p:spPr>
          <a:xfrm>
            <a:off x="173134" y="1358162"/>
            <a:ext cx="1156876" cy="230064"/>
          </a:xfrm>
          <a:prstGeom prst="roundRect">
            <a:avLst/>
          </a:prstGeom>
          <a:ln>
            <a:prstDash val="lg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b="1" dirty="0">
                <a:solidFill>
                  <a:prstClr val="white">
                    <a:lumMod val="50000"/>
                  </a:prstClr>
                </a:solidFill>
              </a:rPr>
              <a:t>Poverty</a:t>
            </a:r>
          </a:p>
        </p:txBody>
      </p:sp>
      <p:sp>
        <p:nvSpPr>
          <p:cNvPr id="100" name="Rounded Rectangle 99"/>
          <p:cNvSpPr/>
          <p:nvPr/>
        </p:nvSpPr>
        <p:spPr>
          <a:xfrm>
            <a:off x="176735" y="1689753"/>
            <a:ext cx="1169270" cy="221983"/>
          </a:xfrm>
          <a:prstGeom prst="roundRect">
            <a:avLst/>
          </a:prstGeom>
          <a:ln>
            <a:prstDash val="lg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b="1" dirty="0">
                <a:solidFill>
                  <a:prstClr val="white">
                    <a:lumMod val="50000"/>
                  </a:prstClr>
                </a:solidFill>
              </a:rPr>
              <a:t>Unemployment</a:t>
            </a:r>
          </a:p>
        </p:txBody>
      </p:sp>
      <p:sp>
        <p:nvSpPr>
          <p:cNvPr id="106" name="Rounded Rectangle 105"/>
          <p:cNvSpPr/>
          <p:nvPr/>
        </p:nvSpPr>
        <p:spPr>
          <a:xfrm>
            <a:off x="182847" y="2899184"/>
            <a:ext cx="1169270" cy="266202"/>
          </a:xfrm>
          <a:prstGeom prst="roundRect">
            <a:avLst/>
          </a:prstGeom>
          <a:ln>
            <a:prstDash val="lg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b="1" dirty="0">
                <a:solidFill>
                  <a:prstClr val="white">
                    <a:lumMod val="50000"/>
                  </a:prstClr>
                </a:solidFill>
              </a:rPr>
              <a:t>Low Skills Base</a:t>
            </a:r>
          </a:p>
        </p:txBody>
      </p:sp>
      <p:sp>
        <p:nvSpPr>
          <p:cNvPr id="108" name="Rounded Rectangle 107"/>
          <p:cNvSpPr/>
          <p:nvPr/>
        </p:nvSpPr>
        <p:spPr>
          <a:xfrm>
            <a:off x="1557393" y="1551851"/>
            <a:ext cx="947530" cy="3477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kern="0" dirty="0">
                <a:solidFill>
                  <a:srgbClr val="DD8047">
                    <a:lumMod val="75000"/>
                  </a:srgbClr>
                </a:solidFill>
              </a:rPr>
              <a:t>Resources</a:t>
            </a:r>
          </a:p>
        </p:txBody>
      </p:sp>
      <p:sp>
        <p:nvSpPr>
          <p:cNvPr id="113" name="Rounded Rectangle 112"/>
          <p:cNvSpPr/>
          <p:nvPr/>
        </p:nvSpPr>
        <p:spPr>
          <a:xfrm>
            <a:off x="1556514" y="4348060"/>
            <a:ext cx="874328" cy="4146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kern="0" dirty="0">
                <a:solidFill>
                  <a:srgbClr val="DD8047">
                    <a:lumMod val="75000"/>
                  </a:srgbClr>
                </a:solidFill>
              </a:rPr>
              <a:t>Implementing institutions</a:t>
            </a:r>
          </a:p>
        </p:txBody>
      </p:sp>
      <p:sp>
        <p:nvSpPr>
          <p:cNvPr id="119" name="Rounded Rectangle 118"/>
          <p:cNvSpPr/>
          <p:nvPr/>
        </p:nvSpPr>
        <p:spPr>
          <a:xfrm>
            <a:off x="2812948" y="2861327"/>
            <a:ext cx="1203797" cy="6109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kern="0" dirty="0" smtClean="0">
                <a:solidFill>
                  <a:srgbClr val="94B6D2">
                    <a:lumMod val="50000"/>
                  </a:srgbClr>
                </a:solidFill>
              </a:rPr>
              <a:t>DEA EP </a:t>
            </a:r>
            <a:r>
              <a:rPr lang="en-US" sz="900" b="1" kern="0" dirty="0" err="1" smtClean="0">
                <a:solidFill>
                  <a:srgbClr val="94B6D2">
                    <a:lumMod val="50000"/>
                  </a:srgbClr>
                </a:solidFill>
              </a:rPr>
              <a:t>Programmes</a:t>
            </a:r>
            <a:endParaRPr lang="en-US" sz="900" b="1" kern="0" dirty="0">
              <a:solidFill>
                <a:srgbClr val="94B6D2">
                  <a:lumMod val="50000"/>
                </a:srgbClr>
              </a:solidFill>
            </a:endParaRPr>
          </a:p>
        </p:txBody>
      </p:sp>
      <p:sp>
        <p:nvSpPr>
          <p:cNvPr id="121" name="Rounded Rectangle 120"/>
          <p:cNvSpPr/>
          <p:nvPr/>
        </p:nvSpPr>
        <p:spPr>
          <a:xfrm>
            <a:off x="2818047" y="1588226"/>
            <a:ext cx="1198698" cy="4654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900" b="1" kern="0" dirty="0">
                <a:solidFill>
                  <a:srgbClr val="94B6D2">
                    <a:lumMod val="50000"/>
                  </a:srgbClr>
                </a:solidFill>
              </a:rPr>
              <a:t>Recruit unemployed people</a:t>
            </a:r>
          </a:p>
        </p:txBody>
      </p:sp>
      <p:sp>
        <p:nvSpPr>
          <p:cNvPr id="126" name="Rounded Rectangle 125"/>
          <p:cNvSpPr/>
          <p:nvPr/>
        </p:nvSpPr>
        <p:spPr>
          <a:xfrm>
            <a:off x="4600451" y="1450890"/>
            <a:ext cx="896477" cy="4205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b="1" dirty="0">
                <a:solidFill>
                  <a:srgbClr val="DD8047">
                    <a:lumMod val="75000"/>
                  </a:srgbClr>
                </a:solidFill>
              </a:rPr>
              <a:t>Wages</a:t>
            </a:r>
          </a:p>
        </p:txBody>
      </p:sp>
      <p:sp>
        <p:nvSpPr>
          <p:cNvPr id="127" name="Rounded Rectangle 126"/>
          <p:cNvSpPr/>
          <p:nvPr/>
        </p:nvSpPr>
        <p:spPr>
          <a:xfrm>
            <a:off x="4683488" y="3808988"/>
            <a:ext cx="1072062" cy="21590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b="1" dirty="0" smtClean="0">
                <a:solidFill>
                  <a:srgbClr val="DD8047">
                    <a:lumMod val="75000"/>
                  </a:srgbClr>
                </a:solidFill>
              </a:rPr>
              <a:t>Environmental/ Ecological Outputs e.g</a:t>
            </a:r>
            <a:r>
              <a:rPr lang="en-US" sz="900" b="1" dirty="0">
                <a:solidFill>
                  <a:srgbClr val="DD8047">
                    <a:lumMod val="75000"/>
                  </a:srgbClr>
                </a:solidFill>
              </a:rPr>
              <a:t>. </a:t>
            </a:r>
            <a:r>
              <a:rPr lang="en-US" sz="900" dirty="0" smtClean="0">
                <a:solidFill>
                  <a:schemeClr val="accent1">
                    <a:lumMod val="50000"/>
                  </a:schemeClr>
                </a:solidFill>
              </a:rPr>
              <a:t>No. </a:t>
            </a:r>
            <a:r>
              <a:rPr lang="en-US" sz="900" dirty="0">
                <a:solidFill>
                  <a:schemeClr val="accent1">
                    <a:lumMod val="50000"/>
                  </a:schemeClr>
                </a:solidFill>
              </a:rPr>
              <a:t>of estuaries cleaned; </a:t>
            </a:r>
            <a:r>
              <a:rPr lang="en-US" sz="900" dirty="0" smtClean="0">
                <a:solidFill>
                  <a:schemeClr val="accent1">
                    <a:lumMod val="50000"/>
                  </a:schemeClr>
                </a:solidFill>
              </a:rPr>
              <a:t>KMs </a:t>
            </a:r>
            <a:r>
              <a:rPr lang="en-US" sz="900" dirty="0">
                <a:solidFill>
                  <a:schemeClr val="accent1">
                    <a:lumMod val="50000"/>
                  </a:schemeClr>
                </a:solidFill>
              </a:rPr>
              <a:t>of streets cleaned; No. of trees </a:t>
            </a:r>
            <a:r>
              <a:rPr lang="en-US" sz="900" dirty="0" smtClean="0">
                <a:solidFill>
                  <a:schemeClr val="accent1">
                    <a:lumMod val="50000"/>
                  </a:schemeClr>
                </a:solidFill>
              </a:rPr>
              <a:t>planted; </a:t>
            </a:r>
            <a:r>
              <a:rPr lang="en-ZA" sz="900" dirty="0">
                <a:solidFill>
                  <a:schemeClr val="accent1">
                    <a:lumMod val="50000"/>
                  </a:schemeClr>
                </a:solidFill>
              </a:rPr>
              <a:t>Total land size (hectares) of alien vegetation </a:t>
            </a:r>
            <a:r>
              <a:rPr lang="en-ZA" sz="900" dirty="0" smtClean="0">
                <a:solidFill>
                  <a:schemeClr val="accent1">
                    <a:lumMod val="50000"/>
                  </a:schemeClr>
                </a:solidFill>
              </a:rPr>
              <a:t>removed </a:t>
            </a:r>
            <a:r>
              <a:rPr lang="en-ZA" sz="900" dirty="0" err="1" smtClean="0">
                <a:solidFill>
                  <a:schemeClr val="accent1">
                    <a:lumMod val="50000"/>
                  </a:schemeClr>
                </a:solidFill>
              </a:rPr>
              <a:t>etc</a:t>
            </a:r>
            <a:endParaRPr lang="en-ZA" sz="900" dirty="0">
              <a:solidFill>
                <a:schemeClr val="accent1">
                  <a:lumMod val="50000"/>
                </a:schemeClr>
              </a:solidFill>
            </a:endParaRPr>
          </a:p>
          <a:p>
            <a:pPr algn="ctr"/>
            <a:endParaRPr lang="en-US" sz="900" dirty="0">
              <a:solidFill>
                <a:schemeClr val="tx1"/>
              </a:solidFill>
            </a:endParaRPr>
          </a:p>
          <a:p>
            <a:pPr algn="ctr"/>
            <a:endParaRPr lang="en-US" sz="900" dirty="0">
              <a:solidFill>
                <a:schemeClr val="tx1"/>
              </a:solidFill>
            </a:endParaRPr>
          </a:p>
          <a:p>
            <a:pPr algn="ctr"/>
            <a:endParaRPr lang="en-US" sz="900" dirty="0">
              <a:solidFill>
                <a:schemeClr val="tx1"/>
              </a:solidFill>
            </a:endParaRPr>
          </a:p>
        </p:txBody>
      </p:sp>
      <p:sp>
        <p:nvSpPr>
          <p:cNvPr id="128" name="TextBox 127"/>
          <p:cNvSpPr txBox="1"/>
          <p:nvPr/>
        </p:nvSpPr>
        <p:spPr>
          <a:xfrm>
            <a:off x="240865" y="987048"/>
            <a:ext cx="1033046" cy="23083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b="1" dirty="0">
                <a:solidFill>
                  <a:srgbClr val="EBDDC3">
                    <a:lumMod val="50000"/>
                  </a:srgbClr>
                </a:solidFill>
              </a:rPr>
              <a:t>CONTEXT</a:t>
            </a:r>
          </a:p>
        </p:txBody>
      </p:sp>
      <p:cxnSp>
        <p:nvCxnSpPr>
          <p:cNvPr id="130" name="Straight Connector 129"/>
          <p:cNvCxnSpPr/>
          <p:nvPr/>
        </p:nvCxnSpPr>
        <p:spPr>
          <a:xfrm flipH="1">
            <a:off x="1403648" y="895549"/>
            <a:ext cx="6468" cy="5012740"/>
          </a:xfrm>
          <a:prstGeom prst="line">
            <a:avLst/>
          </a:prstGeom>
          <a:ln w="15875">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1562827" y="2966981"/>
            <a:ext cx="874328" cy="3886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kern="0" dirty="0">
                <a:solidFill>
                  <a:srgbClr val="DD8047">
                    <a:lumMod val="75000"/>
                  </a:srgbClr>
                </a:solidFill>
              </a:rPr>
              <a:t>Systems, guidelines</a:t>
            </a:r>
          </a:p>
        </p:txBody>
      </p:sp>
      <p:sp>
        <p:nvSpPr>
          <p:cNvPr id="132" name="Rounded Rectangular Callout 131"/>
          <p:cNvSpPr/>
          <p:nvPr/>
        </p:nvSpPr>
        <p:spPr>
          <a:xfrm>
            <a:off x="1562037" y="2066705"/>
            <a:ext cx="875120" cy="683861"/>
          </a:xfrm>
          <a:prstGeom prst="wedgeRoundRectCallout">
            <a:avLst>
              <a:gd name="adj1" fmla="val 25280"/>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dirty="0">
                <a:solidFill>
                  <a:prstClr val="black"/>
                </a:solidFill>
              </a:rPr>
              <a:t>Sufficient resources to address the scale of need</a:t>
            </a:r>
            <a:endParaRPr lang="en-GB" sz="800" kern="0" dirty="0">
              <a:solidFill>
                <a:prstClr val="black"/>
              </a:solidFill>
            </a:endParaRPr>
          </a:p>
        </p:txBody>
      </p:sp>
      <p:sp>
        <p:nvSpPr>
          <p:cNvPr id="134" name="TextBox 133"/>
          <p:cNvSpPr txBox="1"/>
          <p:nvPr/>
        </p:nvSpPr>
        <p:spPr>
          <a:xfrm>
            <a:off x="6067045" y="1006051"/>
            <a:ext cx="1427606" cy="230832"/>
          </a:xfrm>
          <a:prstGeom prst="rect">
            <a:avLst/>
          </a:prstGeom>
          <a:ln w="3175">
            <a:prstDash val="dashDot"/>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1200" b="1">
                <a:solidFill>
                  <a:schemeClr val="bg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900" dirty="0">
                <a:solidFill>
                  <a:srgbClr val="EBDDC3">
                    <a:lumMod val="50000"/>
                  </a:srgbClr>
                </a:solidFill>
              </a:rPr>
              <a:t>SHORT-TERM OUTCOMES</a:t>
            </a:r>
          </a:p>
        </p:txBody>
      </p:sp>
      <p:sp>
        <p:nvSpPr>
          <p:cNvPr id="136" name="Rounded Rectangular Callout 135"/>
          <p:cNvSpPr/>
          <p:nvPr/>
        </p:nvSpPr>
        <p:spPr>
          <a:xfrm>
            <a:off x="2699792" y="452862"/>
            <a:ext cx="2756125" cy="221708"/>
          </a:xfrm>
          <a:prstGeom prst="wedgeRoundRectCallout">
            <a:avLst>
              <a:gd name="adj1" fmla="val 23738"/>
              <a:gd name="adj2" fmla="val 80562"/>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dirty="0">
                <a:solidFill>
                  <a:prstClr val="black"/>
                </a:solidFill>
              </a:rPr>
              <a:t>Long-term impact of intervention on context</a:t>
            </a:r>
            <a:endParaRPr lang="en-GB" sz="1000" dirty="0">
              <a:solidFill>
                <a:prstClr val="black"/>
              </a:solidFill>
            </a:endParaRPr>
          </a:p>
        </p:txBody>
      </p:sp>
      <p:grpSp>
        <p:nvGrpSpPr>
          <p:cNvPr id="139" name="Group 138"/>
          <p:cNvGrpSpPr/>
          <p:nvPr/>
        </p:nvGrpSpPr>
        <p:grpSpPr>
          <a:xfrm>
            <a:off x="7256207" y="386881"/>
            <a:ext cx="1808165" cy="336460"/>
            <a:chOff x="9689690" y="45061"/>
            <a:chExt cx="2410887" cy="448614"/>
          </a:xfrm>
        </p:grpSpPr>
        <p:sp>
          <p:nvSpPr>
            <p:cNvPr id="142" name="Rectangle 141"/>
            <p:cNvSpPr/>
            <p:nvPr/>
          </p:nvSpPr>
          <p:spPr>
            <a:xfrm>
              <a:off x="9689690" y="45061"/>
              <a:ext cx="2219633" cy="417835"/>
            </a:xfrm>
            <a:prstGeom prst="rect">
              <a:avLst/>
            </a:prstGeom>
            <a:noFill/>
            <a:ln w="6350" cap="rnd">
              <a:prstDash val="sysDot"/>
              <a:beve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solidFill>
                  <a:schemeClr val="tx1">
                    <a:lumMod val="50000"/>
                    <a:lumOff val="50000"/>
                  </a:schemeClr>
                </a:solidFill>
              </a:endParaRPr>
            </a:p>
          </p:txBody>
        </p:sp>
        <p:cxnSp>
          <p:nvCxnSpPr>
            <p:cNvPr id="146" name="Straight Arrow Connector 145"/>
            <p:cNvCxnSpPr/>
            <p:nvPr/>
          </p:nvCxnSpPr>
          <p:spPr>
            <a:xfrm>
              <a:off x="10950675" y="159296"/>
              <a:ext cx="252000" cy="0"/>
            </a:xfrm>
            <a:prstGeom prst="straightConnector1">
              <a:avLst/>
            </a:prstGeom>
            <a:ln w="63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11181486" y="45061"/>
              <a:ext cx="801105" cy="261611"/>
            </a:xfrm>
            <a:prstGeom prst="rect">
              <a:avLst/>
            </a:prstGeom>
            <a:noFill/>
          </p:spPr>
          <p:txBody>
            <a:bodyPr wrap="square" rtlCol="0">
              <a:spAutoFit/>
            </a:bodyPr>
            <a:lstStyle/>
            <a:p>
              <a:r>
                <a:rPr lang="en-US" sz="675" dirty="0">
                  <a:solidFill>
                    <a:schemeClr val="tx1">
                      <a:lumMod val="50000"/>
                      <a:lumOff val="50000"/>
                    </a:schemeClr>
                  </a:solidFill>
                </a:rPr>
                <a:t>Direct link</a:t>
              </a:r>
              <a:endParaRPr lang="en-GB" sz="675" dirty="0">
                <a:solidFill>
                  <a:schemeClr val="tx1">
                    <a:lumMod val="50000"/>
                    <a:lumOff val="50000"/>
                  </a:schemeClr>
                </a:solidFill>
              </a:endParaRPr>
            </a:p>
          </p:txBody>
        </p:sp>
        <p:cxnSp>
          <p:nvCxnSpPr>
            <p:cNvPr id="149" name="Straight Arrow Connector 148"/>
            <p:cNvCxnSpPr/>
            <p:nvPr/>
          </p:nvCxnSpPr>
          <p:spPr>
            <a:xfrm>
              <a:off x="10950675" y="363547"/>
              <a:ext cx="252000" cy="0"/>
            </a:xfrm>
            <a:prstGeom prst="straightConnector1">
              <a:avLst/>
            </a:prstGeom>
            <a:ln w="6350">
              <a:solidFill>
                <a:schemeClr val="accent1">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1181486" y="232064"/>
              <a:ext cx="919091" cy="261611"/>
            </a:xfrm>
            <a:prstGeom prst="rect">
              <a:avLst/>
            </a:prstGeom>
            <a:noFill/>
          </p:spPr>
          <p:txBody>
            <a:bodyPr wrap="square" rtlCol="0">
              <a:spAutoFit/>
            </a:bodyPr>
            <a:lstStyle/>
            <a:p>
              <a:r>
                <a:rPr lang="en-US" sz="675" dirty="0">
                  <a:solidFill>
                    <a:schemeClr val="tx1">
                      <a:lumMod val="50000"/>
                      <a:lumOff val="50000"/>
                    </a:schemeClr>
                  </a:solidFill>
                </a:rPr>
                <a:t>In-direct link</a:t>
              </a:r>
              <a:endParaRPr lang="en-GB" sz="675" dirty="0">
                <a:solidFill>
                  <a:schemeClr val="tx1">
                    <a:lumMod val="50000"/>
                    <a:lumOff val="50000"/>
                  </a:schemeClr>
                </a:solidFill>
              </a:endParaRPr>
            </a:p>
          </p:txBody>
        </p:sp>
        <p:sp>
          <p:nvSpPr>
            <p:cNvPr id="153" name="Rounded Rectangular Callout 152"/>
            <p:cNvSpPr/>
            <p:nvPr/>
          </p:nvSpPr>
          <p:spPr>
            <a:xfrm>
              <a:off x="9894136" y="159149"/>
              <a:ext cx="911688" cy="163806"/>
            </a:xfrm>
            <a:prstGeom prst="wedgeRoundRectCallout">
              <a:avLst>
                <a:gd name="adj1" fmla="val -66045"/>
                <a:gd name="adj2" fmla="val -581"/>
                <a:gd name="adj3" fmla="val 16667"/>
              </a:avLst>
            </a:prstGeom>
            <a:ln>
              <a:solidFill>
                <a:schemeClr val="accent4">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600" dirty="0">
                  <a:solidFill>
                    <a:schemeClr val="tx1">
                      <a:lumMod val="50000"/>
                      <a:lumOff val="50000"/>
                    </a:schemeClr>
                  </a:solidFill>
                </a:rPr>
                <a:t>Assumptions</a:t>
              </a:r>
              <a:endParaRPr lang="en-GB" sz="600" dirty="0">
                <a:solidFill>
                  <a:schemeClr val="tx1">
                    <a:lumMod val="50000"/>
                    <a:lumOff val="50000"/>
                  </a:schemeClr>
                </a:solidFill>
              </a:endParaRPr>
            </a:p>
          </p:txBody>
        </p:sp>
      </p:grpSp>
      <p:sp>
        <p:nvSpPr>
          <p:cNvPr id="154" name="Rounded Rectangle 153"/>
          <p:cNvSpPr/>
          <p:nvPr/>
        </p:nvSpPr>
        <p:spPr>
          <a:xfrm>
            <a:off x="176735" y="2030552"/>
            <a:ext cx="1169270" cy="354045"/>
          </a:xfrm>
          <a:prstGeom prst="roundRect">
            <a:avLst/>
          </a:prstGeom>
          <a:ln>
            <a:prstDash val="lg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b="1" dirty="0">
                <a:solidFill>
                  <a:prstClr val="white">
                    <a:lumMod val="50000"/>
                  </a:prstClr>
                </a:solidFill>
              </a:rPr>
              <a:t>Lack of social protection</a:t>
            </a:r>
          </a:p>
        </p:txBody>
      </p:sp>
      <p:sp>
        <p:nvSpPr>
          <p:cNvPr id="156" name="Rounded Rectangle 155"/>
          <p:cNvSpPr/>
          <p:nvPr/>
        </p:nvSpPr>
        <p:spPr>
          <a:xfrm>
            <a:off x="173134" y="2511636"/>
            <a:ext cx="1169270" cy="295349"/>
          </a:xfrm>
          <a:prstGeom prst="roundRect">
            <a:avLst/>
          </a:prstGeom>
          <a:ln>
            <a:prstDash val="lg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b="1" dirty="0">
                <a:solidFill>
                  <a:prstClr val="white">
                    <a:lumMod val="50000"/>
                  </a:prstClr>
                </a:solidFill>
              </a:rPr>
              <a:t>Labour Market Access</a:t>
            </a:r>
          </a:p>
        </p:txBody>
      </p:sp>
      <p:sp>
        <p:nvSpPr>
          <p:cNvPr id="157" name="Rounded Rectangle 156"/>
          <p:cNvSpPr/>
          <p:nvPr/>
        </p:nvSpPr>
        <p:spPr>
          <a:xfrm>
            <a:off x="6063107" y="1363736"/>
            <a:ext cx="1417871" cy="1834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Basic needs</a:t>
            </a:r>
          </a:p>
        </p:txBody>
      </p:sp>
      <p:sp>
        <p:nvSpPr>
          <p:cNvPr id="158" name="Rounded Rectangle 157"/>
          <p:cNvSpPr/>
          <p:nvPr/>
        </p:nvSpPr>
        <p:spPr>
          <a:xfrm>
            <a:off x="6057331" y="1612510"/>
            <a:ext cx="1423646" cy="1794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Mitigate shocks</a:t>
            </a:r>
          </a:p>
        </p:txBody>
      </p:sp>
      <p:sp>
        <p:nvSpPr>
          <p:cNvPr id="159" name="Rounded Rectangle 158"/>
          <p:cNvSpPr/>
          <p:nvPr/>
        </p:nvSpPr>
        <p:spPr>
          <a:xfrm>
            <a:off x="6050494" y="1887817"/>
            <a:ext cx="1450994" cy="1888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Asset accumulation</a:t>
            </a:r>
          </a:p>
        </p:txBody>
      </p:sp>
      <p:sp>
        <p:nvSpPr>
          <p:cNvPr id="160" name="Rounded Rectangle 159"/>
          <p:cNvSpPr/>
          <p:nvPr/>
        </p:nvSpPr>
        <p:spPr>
          <a:xfrm>
            <a:off x="6043657" y="2215015"/>
            <a:ext cx="1450994" cy="1888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Risk mitigation</a:t>
            </a:r>
          </a:p>
        </p:txBody>
      </p:sp>
      <p:sp>
        <p:nvSpPr>
          <p:cNvPr id="161" name="Rounded Rectangle 160"/>
          <p:cNvSpPr/>
          <p:nvPr/>
        </p:nvSpPr>
        <p:spPr>
          <a:xfrm>
            <a:off x="6033234" y="2561755"/>
            <a:ext cx="1437320" cy="1888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Skills acquisition</a:t>
            </a:r>
          </a:p>
        </p:txBody>
      </p:sp>
      <p:sp>
        <p:nvSpPr>
          <p:cNvPr id="163" name="Rounded Rectangle 162"/>
          <p:cNvSpPr/>
          <p:nvPr/>
        </p:nvSpPr>
        <p:spPr>
          <a:xfrm>
            <a:off x="6040070" y="3330614"/>
            <a:ext cx="1423647" cy="1888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Work Experience</a:t>
            </a:r>
          </a:p>
        </p:txBody>
      </p:sp>
      <p:sp>
        <p:nvSpPr>
          <p:cNvPr id="165" name="Rounded Rectangle 164"/>
          <p:cNvSpPr/>
          <p:nvPr/>
        </p:nvSpPr>
        <p:spPr>
          <a:xfrm>
            <a:off x="6057331" y="4205753"/>
            <a:ext cx="1437320" cy="1888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Community needs</a:t>
            </a:r>
          </a:p>
        </p:txBody>
      </p:sp>
      <p:sp>
        <p:nvSpPr>
          <p:cNvPr id="167" name="Rounded Rectangle 166"/>
          <p:cNvSpPr/>
          <p:nvPr/>
        </p:nvSpPr>
        <p:spPr>
          <a:xfrm>
            <a:off x="7872182" y="1475521"/>
            <a:ext cx="1148618" cy="3284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Poverty Alleviation</a:t>
            </a:r>
          </a:p>
        </p:txBody>
      </p:sp>
      <p:sp>
        <p:nvSpPr>
          <p:cNvPr id="168" name="Rounded Rectangle 167"/>
          <p:cNvSpPr/>
          <p:nvPr/>
        </p:nvSpPr>
        <p:spPr>
          <a:xfrm>
            <a:off x="7880067" y="2494807"/>
            <a:ext cx="1148617" cy="3673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smtClean="0">
                <a:solidFill>
                  <a:srgbClr val="DD8047">
                    <a:lumMod val="75000"/>
                  </a:srgbClr>
                </a:solidFill>
              </a:rPr>
              <a:t>Reduction in unemployment</a:t>
            </a:r>
            <a:endParaRPr lang="en-US" sz="900" b="1" dirty="0">
              <a:solidFill>
                <a:srgbClr val="DD8047">
                  <a:lumMod val="75000"/>
                </a:srgbClr>
              </a:solidFill>
            </a:endParaRPr>
          </a:p>
        </p:txBody>
      </p:sp>
      <p:sp>
        <p:nvSpPr>
          <p:cNvPr id="169" name="Rounded Rectangle 168"/>
          <p:cNvSpPr/>
          <p:nvPr/>
        </p:nvSpPr>
        <p:spPr>
          <a:xfrm>
            <a:off x="7861909" y="2998165"/>
            <a:ext cx="1140733" cy="5826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smtClean="0">
                <a:solidFill>
                  <a:srgbClr val="DD8047">
                    <a:lumMod val="75000"/>
                  </a:srgbClr>
                </a:solidFill>
              </a:rPr>
              <a:t>Full participation in the </a:t>
            </a:r>
            <a:r>
              <a:rPr lang="en-US" sz="900" b="1" dirty="0">
                <a:solidFill>
                  <a:srgbClr val="DD8047">
                    <a:lumMod val="75000"/>
                  </a:srgbClr>
                </a:solidFill>
              </a:rPr>
              <a:t>labour market</a:t>
            </a:r>
          </a:p>
        </p:txBody>
      </p:sp>
      <p:sp>
        <p:nvSpPr>
          <p:cNvPr id="170" name="Rounded Rectangle 169"/>
          <p:cNvSpPr/>
          <p:nvPr/>
        </p:nvSpPr>
        <p:spPr>
          <a:xfrm>
            <a:off x="7872723" y="1961888"/>
            <a:ext cx="1148617" cy="3284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Safety nets for the unemployed</a:t>
            </a:r>
          </a:p>
        </p:txBody>
      </p:sp>
      <p:sp>
        <p:nvSpPr>
          <p:cNvPr id="171" name="Rounded Rectangle 170"/>
          <p:cNvSpPr/>
          <p:nvPr/>
        </p:nvSpPr>
        <p:spPr>
          <a:xfrm>
            <a:off x="7890339" y="3727420"/>
            <a:ext cx="1112303" cy="2906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Quality of life</a:t>
            </a:r>
          </a:p>
        </p:txBody>
      </p:sp>
      <p:sp>
        <p:nvSpPr>
          <p:cNvPr id="172" name="Rounded Rectangle 171"/>
          <p:cNvSpPr/>
          <p:nvPr/>
        </p:nvSpPr>
        <p:spPr>
          <a:xfrm>
            <a:off x="7882455" y="4220744"/>
            <a:ext cx="1120187" cy="756723"/>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dirty="0">
                <a:solidFill>
                  <a:schemeClr val="bg1"/>
                </a:solidFill>
              </a:rPr>
              <a:t>Sustained stream of benefits to communities</a:t>
            </a:r>
          </a:p>
        </p:txBody>
      </p:sp>
      <p:sp>
        <p:nvSpPr>
          <p:cNvPr id="173" name="Rounded Rectangular Callout 172"/>
          <p:cNvSpPr/>
          <p:nvPr/>
        </p:nvSpPr>
        <p:spPr>
          <a:xfrm>
            <a:off x="1556513" y="4917820"/>
            <a:ext cx="1010343" cy="637756"/>
          </a:xfrm>
          <a:prstGeom prst="wedgeRoundRectCallout">
            <a:avLst>
              <a:gd name="adj1" fmla="val 25280"/>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dirty="0">
                <a:solidFill>
                  <a:prstClr val="black"/>
                </a:solidFill>
              </a:rPr>
              <a:t>Effective institutional arrangements</a:t>
            </a:r>
            <a:endParaRPr lang="en-GB" sz="800" kern="0" dirty="0">
              <a:solidFill>
                <a:prstClr val="black"/>
              </a:solidFill>
            </a:endParaRPr>
          </a:p>
        </p:txBody>
      </p:sp>
      <p:sp>
        <p:nvSpPr>
          <p:cNvPr id="174" name="Rounded Rectangular Callout 173"/>
          <p:cNvSpPr/>
          <p:nvPr/>
        </p:nvSpPr>
        <p:spPr>
          <a:xfrm>
            <a:off x="1556514" y="3522470"/>
            <a:ext cx="863946" cy="653515"/>
          </a:xfrm>
          <a:prstGeom prst="wedgeRoundRectCallout">
            <a:avLst>
              <a:gd name="adj1" fmla="val 25280"/>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dirty="0">
                <a:solidFill>
                  <a:prstClr val="black"/>
                </a:solidFill>
              </a:rPr>
              <a:t>Set appropriate standards for implementation</a:t>
            </a:r>
            <a:endParaRPr lang="en-GB" sz="800" kern="0" dirty="0">
              <a:solidFill>
                <a:prstClr val="black"/>
              </a:solidFill>
            </a:endParaRPr>
          </a:p>
        </p:txBody>
      </p:sp>
      <p:sp>
        <p:nvSpPr>
          <p:cNvPr id="175" name="Rounded Rectangular Callout 174"/>
          <p:cNvSpPr/>
          <p:nvPr/>
        </p:nvSpPr>
        <p:spPr>
          <a:xfrm>
            <a:off x="4403230" y="2033217"/>
            <a:ext cx="1276665" cy="381747"/>
          </a:xfrm>
          <a:prstGeom prst="wedgeRoundRectCallout">
            <a:avLst>
              <a:gd name="adj1" fmla="val 25280"/>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dirty="0">
                <a:solidFill>
                  <a:prstClr val="black"/>
                </a:solidFill>
              </a:rPr>
              <a:t>Contributes to socioeconomic status; m</a:t>
            </a:r>
            <a:r>
              <a:rPr lang="en-US" sz="900" kern="0" dirty="0">
                <a:solidFill>
                  <a:prstClr val="black"/>
                </a:solidFill>
              </a:rPr>
              <a:t>aximum duration </a:t>
            </a:r>
            <a:endParaRPr lang="en-GB" sz="800" kern="0" dirty="0">
              <a:solidFill>
                <a:prstClr val="black"/>
              </a:solidFill>
            </a:endParaRPr>
          </a:p>
        </p:txBody>
      </p:sp>
      <p:sp>
        <p:nvSpPr>
          <p:cNvPr id="176" name="Rounded Rectangular Callout 175"/>
          <p:cNvSpPr/>
          <p:nvPr/>
        </p:nvSpPr>
        <p:spPr>
          <a:xfrm>
            <a:off x="4189604" y="3046830"/>
            <a:ext cx="1501136" cy="213864"/>
          </a:xfrm>
          <a:prstGeom prst="wedgeRoundRectCallout">
            <a:avLst>
              <a:gd name="adj1" fmla="val 25280"/>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dirty="0">
                <a:solidFill>
                  <a:prstClr val="black"/>
                </a:solidFill>
              </a:rPr>
              <a:t>Quality, quantity &amp; depth of training</a:t>
            </a:r>
            <a:endParaRPr lang="en-GB" sz="800" kern="0" dirty="0">
              <a:solidFill>
                <a:prstClr val="black"/>
              </a:solidFill>
            </a:endParaRPr>
          </a:p>
        </p:txBody>
      </p:sp>
      <p:sp>
        <p:nvSpPr>
          <p:cNvPr id="177" name="Rounded Rectangular Callout 176"/>
          <p:cNvSpPr/>
          <p:nvPr/>
        </p:nvSpPr>
        <p:spPr>
          <a:xfrm>
            <a:off x="6136184" y="3652328"/>
            <a:ext cx="1305236" cy="440444"/>
          </a:xfrm>
          <a:prstGeom prst="wedgeRoundRectCallout">
            <a:avLst>
              <a:gd name="adj1" fmla="val 25280"/>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kern="0" dirty="0">
                <a:solidFill>
                  <a:prstClr val="black"/>
                </a:solidFill>
              </a:rPr>
              <a:t>Relevant work experience for the labour market</a:t>
            </a:r>
            <a:endParaRPr lang="en-GB" sz="900" kern="0" dirty="0">
              <a:solidFill>
                <a:prstClr val="black"/>
              </a:solidFill>
            </a:endParaRPr>
          </a:p>
        </p:txBody>
      </p:sp>
      <p:sp>
        <p:nvSpPr>
          <p:cNvPr id="178" name="Rounded Rectangular Callout 177"/>
          <p:cNvSpPr/>
          <p:nvPr/>
        </p:nvSpPr>
        <p:spPr>
          <a:xfrm>
            <a:off x="5861732" y="5555576"/>
            <a:ext cx="1086531" cy="478999"/>
          </a:xfrm>
          <a:prstGeom prst="wedgeRoundRectCallout">
            <a:avLst>
              <a:gd name="adj1" fmla="val -59794"/>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dirty="0">
                <a:solidFill>
                  <a:prstClr val="black"/>
                </a:solidFill>
              </a:rPr>
              <a:t>Are relevant, accessible &amp; of the right quality </a:t>
            </a:r>
            <a:endParaRPr lang="en-GB" sz="800" kern="0" dirty="0">
              <a:solidFill>
                <a:prstClr val="black"/>
              </a:solidFill>
            </a:endParaRPr>
          </a:p>
        </p:txBody>
      </p:sp>
      <p:sp>
        <p:nvSpPr>
          <p:cNvPr id="179" name="TextBox 178"/>
          <p:cNvSpPr txBox="1"/>
          <p:nvPr/>
        </p:nvSpPr>
        <p:spPr>
          <a:xfrm>
            <a:off x="1514382" y="993366"/>
            <a:ext cx="990540" cy="230832"/>
          </a:xfrm>
          <a:prstGeom prst="rect">
            <a:avLst/>
          </a:prstGeom>
          <a:ln w="3175">
            <a:prstDash val="dashDot"/>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1200" b="1">
                <a:solidFill>
                  <a:schemeClr val="bg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900" dirty="0">
                <a:solidFill>
                  <a:srgbClr val="EBDDC3">
                    <a:lumMod val="50000"/>
                  </a:srgbClr>
                </a:solidFill>
              </a:rPr>
              <a:t>INPUTS</a:t>
            </a:r>
          </a:p>
        </p:txBody>
      </p:sp>
      <p:sp>
        <p:nvSpPr>
          <p:cNvPr id="180" name="TextBox 179"/>
          <p:cNvSpPr txBox="1"/>
          <p:nvPr/>
        </p:nvSpPr>
        <p:spPr>
          <a:xfrm>
            <a:off x="2938731" y="987048"/>
            <a:ext cx="1033046" cy="230832"/>
          </a:xfrm>
          <a:prstGeom prst="rect">
            <a:avLst/>
          </a:prstGeom>
          <a:ln w="3175">
            <a:prstDash val="dashDot"/>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1200" b="1">
                <a:solidFill>
                  <a:schemeClr val="bg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900" dirty="0">
                <a:solidFill>
                  <a:srgbClr val="EBDDC3">
                    <a:lumMod val="50000"/>
                  </a:srgbClr>
                </a:solidFill>
              </a:rPr>
              <a:t>ACTIVITIES</a:t>
            </a:r>
          </a:p>
        </p:txBody>
      </p:sp>
      <p:sp>
        <p:nvSpPr>
          <p:cNvPr id="181" name="TextBox 180"/>
          <p:cNvSpPr txBox="1"/>
          <p:nvPr/>
        </p:nvSpPr>
        <p:spPr>
          <a:xfrm>
            <a:off x="4532167" y="988352"/>
            <a:ext cx="1033046" cy="230832"/>
          </a:xfrm>
          <a:prstGeom prst="rect">
            <a:avLst/>
          </a:prstGeom>
          <a:ln w="3175">
            <a:prstDash val="dashDot"/>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1200" b="1">
                <a:solidFill>
                  <a:schemeClr val="bg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900" dirty="0">
                <a:solidFill>
                  <a:srgbClr val="EBDDC3">
                    <a:lumMod val="50000"/>
                  </a:srgbClr>
                </a:solidFill>
              </a:rPr>
              <a:t>OUTPUTS</a:t>
            </a:r>
          </a:p>
        </p:txBody>
      </p:sp>
      <p:sp>
        <p:nvSpPr>
          <p:cNvPr id="182" name="TextBox 181"/>
          <p:cNvSpPr txBox="1"/>
          <p:nvPr/>
        </p:nvSpPr>
        <p:spPr>
          <a:xfrm>
            <a:off x="7995638" y="1006050"/>
            <a:ext cx="1033046" cy="230832"/>
          </a:xfrm>
          <a:prstGeom prst="rect">
            <a:avLst/>
          </a:prstGeom>
          <a:ln w="3175">
            <a:prstDash val="dashDot"/>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1200" b="1">
                <a:solidFill>
                  <a:schemeClr val="bg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900" dirty="0">
                <a:solidFill>
                  <a:srgbClr val="EBDDC3">
                    <a:lumMod val="50000"/>
                  </a:srgbClr>
                </a:solidFill>
              </a:rPr>
              <a:t>IMPACTS</a:t>
            </a:r>
          </a:p>
        </p:txBody>
      </p:sp>
      <p:cxnSp>
        <p:nvCxnSpPr>
          <p:cNvPr id="183" name="Straight Connector 182"/>
          <p:cNvCxnSpPr>
            <a:stCxn id="131" idx="3"/>
            <a:endCxn id="95" idx="2"/>
          </p:cNvCxnSpPr>
          <p:nvPr/>
        </p:nvCxnSpPr>
        <p:spPr>
          <a:xfrm flipV="1">
            <a:off x="2437155" y="3159013"/>
            <a:ext cx="129702" cy="2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endCxn id="121" idx="1"/>
          </p:cNvCxnSpPr>
          <p:nvPr/>
        </p:nvCxnSpPr>
        <p:spPr>
          <a:xfrm>
            <a:off x="2598050" y="1820933"/>
            <a:ext cx="21999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endCxn id="119" idx="1"/>
          </p:cNvCxnSpPr>
          <p:nvPr/>
        </p:nvCxnSpPr>
        <p:spPr>
          <a:xfrm flipV="1">
            <a:off x="2566858" y="3166815"/>
            <a:ext cx="246090" cy="526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121" idx="3"/>
            <a:endCxn id="126" idx="1"/>
          </p:cNvCxnSpPr>
          <p:nvPr/>
        </p:nvCxnSpPr>
        <p:spPr>
          <a:xfrm flipV="1">
            <a:off x="4016745" y="1661146"/>
            <a:ext cx="583706" cy="159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121" idx="3"/>
            <a:endCxn id="125" idx="1"/>
          </p:cNvCxnSpPr>
          <p:nvPr/>
        </p:nvCxnSpPr>
        <p:spPr>
          <a:xfrm>
            <a:off x="4016745" y="1820934"/>
            <a:ext cx="621083" cy="872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119" idx="3"/>
            <a:endCxn id="123" idx="1"/>
          </p:cNvCxnSpPr>
          <p:nvPr/>
        </p:nvCxnSpPr>
        <p:spPr>
          <a:xfrm>
            <a:off x="4016745" y="3166815"/>
            <a:ext cx="663598" cy="345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19" idx="3"/>
            <a:endCxn id="127" idx="1"/>
          </p:cNvCxnSpPr>
          <p:nvPr/>
        </p:nvCxnSpPr>
        <p:spPr>
          <a:xfrm>
            <a:off x="4016745" y="3166815"/>
            <a:ext cx="666743" cy="134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126" idx="3"/>
            <a:endCxn id="157" idx="1"/>
          </p:cNvCxnSpPr>
          <p:nvPr/>
        </p:nvCxnSpPr>
        <p:spPr>
          <a:xfrm flipV="1">
            <a:off x="5496928" y="1455466"/>
            <a:ext cx="566180" cy="205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26" idx="3"/>
            <a:endCxn id="158" idx="1"/>
          </p:cNvCxnSpPr>
          <p:nvPr/>
        </p:nvCxnSpPr>
        <p:spPr>
          <a:xfrm>
            <a:off x="5496928" y="1661146"/>
            <a:ext cx="560403" cy="41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126" idx="3"/>
            <a:endCxn id="159" idx="1"/>
          </p:cNvCxnSpPr>
          <p:nvPr/>
        </p:nvCxnSpPr>
        <p:spPr>
          <a:xfrm>
            <a:off x="5496928" y="1661146"/>
            <a:ext cx="553566" cy="321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26" idx="3"/>
            <a:endCxn id="160" idx="1"/>
          </p:cNvCxnSpPr>
          <p:nvPr/>
        </p:nvCxnSpPr>
        <p:spPr>
          <a:xfrm>
            <a:off x="5496928" y="1661146"/>
            <a:ext cx="546729" cy="648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125" idx="3"/>
            <a:endCxn id="161" idx="1"/>
          </p:cNvCxnSpPr>
          <p:nvPr/>
        </p:nvCxnSpPr>
        <p:spPr>
          <a:xfrm flipV="1">
            <a:off x="5488726" y="2656161"/>
            <a:ext cx="544508" cy="36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23" idx="3"/>
            <a:endCxn id="163" idx="1"/>
          </p:cNvCxnSpPr>
          <p:nvPr/>
        </p:nvCxnSpPr>
        <p:spPr>
          <a:xfrm flipV="1">
            <a:off x="5588565" y="3425020"/>
            <a:ext cx="451505" cy="87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23" idx="3"/>
            <a:endCxn id="161" idx="2"/>
          </p:cNvCxnSpPr>
          <p:nvPr/>
        </p:nvCxnSpPr>
        <p:spPr>
          <a:xfrm flipV="1">
            <a:off x="5588565" y="2750567"/>
            <a:ext cx="1163329" cy="762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endCxn id="165" idx="1"/>
          </p:cNvCxnSpPr>
          <p:nvPr/>
        </p:nvCxnSpPr>
        <p:spPr>
          <a:xfrm flipV="1">
            <a:off x="5755550" y="4300159"/>
            <a:ext cx="301781" cy="325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endCxn id="166" idx="1"/>
          </p:cNvCxnSpPr>
          <p:nvPr/>
        </p:nvCxnSpPr>
        <p:spPr>
          <a:xfrm>
            <a:off x="5755550" y="4682040"/>
            <a:ext cx="301781" cy="248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59" idx="3"/>
          </p:cNvCxnSpPr>
          <p:nvPr/>
        </p:nvCxnSpPr>
        <p:spPr>
          <a:xfrm flipV="1">
            <a:off x="7501488" y="1981806"/>
            <a:ext cx="82291" cy="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58" idx="3"/>
          </p:cNvCxnSpPr>
          <p:nvPr/>
        </p:nvCxnSpPr>
        <p:spPr>
          <a:xfrm flipV="1">
            <a:off x="7480977" y="1701358"/>
            <a:ext cx="102802" cy="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endCxn id="167" idx="1"/>
          </p:cNvCxnSpPr>
          <p:nvPr/>
        </p:nvCxnSpPr>
        <p:spPr>
          <a:xfrm>
            <a:off x="7583779" y="1639334"/>
            <a:ext cx="288404" cy="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endCxn id="170" idx="1"/>
          </p:cNvCxnSpPr>
          <p:nvPr/>
        </p:nvCxnSpPr>
        <p:spPr>
          <a:xfrm>
            <a:off x="7583509" y="2126093"/>
            <a:ext cx="28921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61" idx="3"/>
            <a:endCxn id="168" idx="1"/>
          </p:cNvCxnSpPr>
          <p:nvPr/>
        </p:nvCxnSpPr>
        <p:spPr>
          <a:xfrm>
            <a:off x="7470554" y="2656161"/>
            <a:ext cx="409513" cy="2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163" idx="3"/>
            <a:endCxn id="169" idx="1"/>
          </p:cNvCxnSpPr>
          <p:nvPr/>
        </p:nvCxnSpPr>
        <p:spPr>
          <a:xfrm flipV="1">
            <a:off x="7463717" y="3373088"/>
            <a:ext cx="398192" cy="51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165" idx="3"/>
            <a:endCxn id="171" idx="1"/>
          </p:cNvCxnSpPr>
          <p:nvPr/>
        </p:nvCxnSpPr>
        <p:spPr>
          <a:xfrm flipV="1">
            <a:off x="7494651" y="3872730"/>
            <a:ext cx="395688" cy="427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66" idx="3"/>
            <a:endCxn id="172" idx="1"/>
          </p:cNvCxnSpPr>
          <p:nvPr/>
        </p:nvCxnSpPr>
        <p:spPr>
          <a:xfrm flipV="1">
            <a:off x="7494651" y="4599106"/>
            <a:ext cx="387804" cy="331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21" idx="2"/>
            <a:endCxn id="119" idx="0"/>
          </p:cNvCxnSpPr>
          <p:nvPr/>
        </p:nvCxnSpPr>
        <p:spPr>
          <a:xfrm flipH="1">
            <a:off x="3414847" y="2053641"/>
            <a:ext cx="2549" cy="807686"/>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210" name="Rounded Rectangular Callout 209"/>
          <p:cNvSpPr/>
          <p:nvPr/>
        </p:nvSpPr>
        <p:spPr>
          <a:xfrm>
            <a:off x="2855802" y="2219055"/>
            <a:ext cx="1064872" cy="473932"/>
          </a:xfrm>
          <a:prstGeom prst="wedgeRoundRectCallout">
            <a:avLst>
              <a:gd name="adj1" fmla="val 25280"/>
              <a:gd name="adj2" fmla="val -78885"/>
              <a:gd name="adj3" fmla="val 16667"/>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r>
              <a:rPr lang="en-US" sz="900" dirty="0">
                <a:solidFill>
                  <a:prstClr val="black"/>
                </a:solidFill>
              </a:rPr>
              <a:t>Targeting mechanisms are well defined</a:t>
            </a:r>
            <a:endParaRPr lang="en-GB" sz="800" kern="0" dirty="0">
              <a:solidFill>
                <a:prstClr val="black"/>
              </a:solidFill>
            </a:endParaRPr>
          </a:p>
        </p:txBody>
      </p:sp>
      <p:sp>
        <p:nvSpPr>
          <p:cNvPr id="211" name="Rounded Rectangle 210"/>
          <p:cNvSpPr/>
          <p:nvPr/>
        </p:nvSpPr>
        <p:spPr>
          <a:xfrm>
            <a:off x="7763962" y="5908289"/>
            <a:ext cx="1269215" cy="122949"/>
          </a:xfrm>
          <a:prstGeom prst="roundRect">
            <a:avLst/>
          </a:prstGeom>
          <a:ln w="22225">
            <a:solidFill>
              <a:schemeClr val="bg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600" b="1" dirty="0">
                <a:solidFill>
                  <a:schemeClr val="bg1">
                    <a:lumMod val="50000"/>
                  </a:schemeClr>
                </a:solidFill>
              </a:rPr>
              <a:t>Human Sciences Research Council</a:t>
            </a:r>
            <a:endParaRPr lang="en-GB" sz="600" dirty="0">
              <a:solidFill>
                <a:schemeClr val="bg1">
                  <a:lumMod val="50000"/>
                </a:schemeClr>
              </a:solidFill>
            </a:endParaRPr>
          </a:p>
        </p:txBody>
      </p:sp>
      <p:cxnSp>
        <p:nvCxnSpPr>
          <p:cNvPr id="212" name="Straight Connector 211"/>
          <p:cNvCxnSpPr>
            <a:stCxn id="165" idx="2"/>
            <a:endCxn id="166" idx="0"/>
          </p:cNvCxnSpPr>
          <p:nvPr/>
        </p:nvCxnSpPr>
        <p:spPr>
          <a:xfrm>
            <a:off x="6775991" y="4394565"/>
            <a:ext cx="0" cy="2914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3" name="Rectangle 212"/>
          <p:cNvSpPr/>
          <p:nvPr/>
        </p:nvSpPr>
        <p:spPr>
          <a:xfrm>
            <a:off x="50006" y="332656"/>
            <a:ext cx="9045000" cy="5760640"/>
          </a:xfrm>
          <a:prstGeom prst="rect">
            <a:avLst/>
          </a:prstGeom>
          <a:noFill/>
          <a:ln w="12700">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noFill/>
            </a:endParaRPr>
          </a:p>
        </p:txBody>
      </p:sp>
      <p:sp>
        <p:nvSpPr>
          <p:cNvPr id="214" name="Rounded Rectangle 213"/>
          <p:cNvSpPr/>
          <p:nvPr/>
        </p:nvSpPr>
        <p:spPr>
          <a:xfrm>
            <a:off x="7872181" y="5075063"/>
            <a:ext cx="1120187" cy="735631"/>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dirty="0">
                <a:solidFill>
                  <a:schemeClr val="bg1"/>
                </a:solidFill>
              </a:rPr>
              <a:t>Sustained stream of benefits to </a:t>
            </a:r>
            <a:r>
              <a:rPr lang="en-US" sz="1000" b="1" dirty="0" smtClean="0">
                <a:solidFill>
                  <a:schemeClr val="bg1"/>
                </a:solidFill>
              </a:rPr>
              <a:t>the environment</a:t>
            </a:r>
            <a:endParaRPr lang="en-US" sz="1000" b="1" dirty="0">
              <a:solidFill>
                <a:schemeClr val="bg1"/>
              </a:solidFill>
            </a:endParaRPr>
          </a:p>
        </p:txBody>
      </p:sp>
      <p:cxnSp>
        <p:nvCxnSpPr>
          <p:cNvPr id="215" name="Straight Arrow Connector 214"/>
          <p:cNvCxnSpPr>
            <a:stCxn id="166" idx="3"/>
            <a:endCxn id="214" idx="1"/>
          </p:cNvCxnSpPr>
          <p:nvPr/>
        </p:nvCxnSpPr>
        <p:spPr>
          <a:xfrm>
            <a:off x="7494651" y="4930681"/>
            <a:ext cx="377530" cy="512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6" name="Rounded Rectangle 215"/>
          <p:cNvSpPr/>
          <p:nvPr/>
        </p:nvSpPr>
        <p:spPr>
          <a:xfrm>
            <a:off x="2808615" y="4078440"/>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smtClean="0">
                <a:solidFill>
                  <a:srgbClr val="94B6D2">
                    <a:lumMod val="50000"/>
                  </a:srgbClr>
                </a:solidFill>
              </a:rPr>
              <a:t>P&amp;P</a:t>
            </a:r>
            <a:endParaRPr lang="en-US" sz="900" b="1" kern="0" dirty="0">
              <a:solidFill>
                <a:srgbClr val="94B6D2">
                  <a:lumMod val="50000"/>
                </a:srgbClr>
              </a:solidFill>
            </a:endParaRPr>
          </a:p>
        </p:txBody>
      </p:sp>
      <p:sp>
        <p:nvSpPr>
          <p:cNvPr id="217" name="Rounded Rectangle 216"/>
          <p:cNvSpPr/>
          <p:nvPr/>
        </p:nvSpPr>
        <p:spPr>
          <a:xfrm>
            <a:off x="2808615" y="4335092"/>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err="1" smtClean="0">
                <a:solidFill>
                  <a:srgbClr val="94B6D2">
                    <a:lumMod val="50000"/>
                  </a:srgbClr>
                </a:solidFill>
              </a:rPr>
              <a:t>Wftc</a:t>
            </a:r>
            <a:endParaRPr lang="en-US" sz="900" b="1" kern="0" dirty="0">
              <a:solidFill>
                <a:srgbClr val="94B6D2">
                  <a:lumMod val="50000"/>
                </a:srgbClr>
              </a:solidFill>
            </a:endParaRPr>
          </a:p>
        </p:txBody>
      </p:sp>
      <p:sp>
        <p:nvSpPr>
          <p:cNvPr id="218" name="Rounded Rectangle 217"/>
          <p:cNvSpPr/>
          <p:nvPr/>
        </p:nvSpPr>
        <p:spPr>
          <a:xfrm>
            <a:off x="2808615" y="4584494"/>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err="1" smtClean="0">
                <a:solidFill>
                  <a:srgbClr val="94B6D2">
                    <a:lumMod val="50000"/>
                  </a:srgbClr>
                </a:solidFill>
              </a:rPr>
              <a:t>WoL</a:t>
            </a:r>
            <a:endParaRPr lang="en-US" sz="900" b="1" kern="0" dirty="0">
              <a:solidFill>
                <a:srgbClr val="94B6D2">
                  <a:lumMod val="50000"/>
                </a:srgbClr>
              </a:solidFill>
            </a:endParaRPr>
          </a:p>
        </p:txBody>
      </p:sp>
      <p:sp>
        <p:nvSpPr>
          <p:cNvPr id="219" name="Rounded Rectangle 218"/>
          <p:cNvSpPr/>
          <p:nvPr/>
        </p:nvSpPr>
        <p:spPr>
          <a:xfrm>
            <a:off x="2808615" y="4833283"/>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smtClean="0">
                <a:solidFill>
                  <a:srgbClr val="94B6D2">
                    <a:lumMod val="50000"/>
                  </a:srgbClr>
                </a:solidFill>
              </a:rPr>
              <a:t>WfW</a:t>
            </a:r>
            <a:endParaRPr lang="en-US" sz="900" b="1" kern="0" dirty="0">
              <a:solidFill>
                <a:srgbClr val="94B6D2">
                  <a:lumMod val="50000"/>
                </a:srgbClr>
              </a:solidFill>
            </a:endParaRPr>
          </a:p>
        </p:txBody>
      </p:sp>
      <p:sp>
        <p:nvSpPr>
          <p:cNvPr id="220" name="Rounded Rectangle 219"/>
          <p:cNvSpPr/>
          <p:nvPr/>
        </p:nvSpPr>
        <p:spPr>
          <a:xfrm>
            <a:off x="2808615" y="5099853"/>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smtClean="0">
                <a:solidFill>
                  <a:srgbClr val="94B6D2">
                    <a:lumMod val="50000"/>
                  </a:srgbClr>
                </a:solidFill>
              </a:rPr>
              <a:t>WoF</a:t>
            </a:r>
            <a:endParaRPr lang="en-US" sz="900" b="1" kern="0" dirty="0">
              <a:solidFill>
                <a:srgbClr val="94B6D2">
                  <a:lumMod val="50000"/>
                </a:srgbClr>
              </a:solidFill>
            </a:endParaRPr>
          </a:p>
        </p:txBody>
      </p:sp>
      <p:sp>
        <p:nvSpPr>
          <p:cNvPr id="221" name="Rounded Rectangle 220"/>
          <p:cNvSpPr/>
          <p:nvPr/>
        </p:nvSpPr>
        <p:spPr>
          <a:xfrm>
            <a:off x="2808615" y="5360484"/>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err="1" smtClean="0">
                <a:solidFill>
                  <a:srgbClr val="94B6D2">
                    <a:lumMod val="50000"/>
                  </a:srgbClr>
                </a:solidFill>
              </a:rPr>
              <a:t>WoWets</a:t>
            </a:r>
            <a:endParaRPr lang="en-US" sz="900" b="1" kern="0" dirty="0">
              <a:solidFill>
                <a:srgbClr val="94B6D2">
                  <a:lumMod val="50000"/>
                </a:srgbClr>
              </a:solidFill>
            </a:endParaRPr>
          </a:p>
        </p:txBody>
      </p:sp>
      <p:sp>
        <p:nvSpPr>
          <p:cNvPr id="222" name="Rounded Rectangle 221"/>
          <p:cNvSpPr/>
          <p:nvPr/>
        </p:nvSpPr>
        <p:spPr>
          <a:xfrm>
            <a:off x="2808615" y="5629344"/>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err="1" smtClean="0">
                <a:solidFill>
                  <a:srgbClr val="94B6D2">
                    <a:lumMod val="50000"/>
                  </a:srgbClr>
                </a:solidFill>
              </a:rPr>
              <a:t>WoFo</a:t>
            </a:r>
            <a:endParaRPr lang="en-US" sz="900" b="1" kern="0" dirty="0">
              <a:solidFill>
                <a:srgbClr val="94B6D2">
                  <a:lumMod val="50000"/>
                </a:srgbClr>
              </a:solidFill>
            </a:endParaRPr>
          </a:p>
        </p:txBody>
      </p:sp>
      <p:sp>
        <p:nvSpPr>
          <p:cNvPr id="223" name="Rounded Rectangle 222"/>
          <p:cNvSpPr/>
          <p:nvPr/>
        </p:nvSpPr>
        <p:spPr>
          <a:xfrm>
            <a:off x="2808615" y="5870541"/>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smtClean="0">
                <a:solidFill>
                  <a:srgbClr val="94B6D2">
                    <a:lumMod val="50000"/>
                  </a:srgbClr>
                </a:solidFill>
              </a:rPr>
              <a:t>WfE</a:t>
            </a:r>
            <a:endParaRPr lang="en-US" sz="900" b="1" kern="0" dirty="0">
              <a:solidFill>
                <a:srgbClr val="94B6D2">
                  <a:lumMod val="50000"/>
                </a:srgbClr>
              </a:solidFill>
            </a:endParaRPr>
          </a:p>
        </p:txBody>
      </p:sp>
      <p:sp>
        <p:nvSpPr>
          <p:cNvPr id="224" name="Rounded Rectangle 223"/>
          <p:cNvSpPr/>
          <p:nvPr/>
        </p:nvSpPr>
        <p:spPr>
          <a:xfrm>
            <a:off x="2808615" y="3803514"/>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smtClean="0">
                <a:solidFill>
                  <a:srgbClr val="94B6D2">
                    <a:lumMod val="50000"/>
                  </a:srgbClr>
                </a:solidFill>
              </a:rPr>
              <a:t>GOSM</a:t>
            </a:r>
            <a:endParaRPr lang="en-US" sz="900" b="1" kern="0" dirty="0">
              <a:solidFill>
                <a:srgbClr val="94B6D2">
                  <a:lumMod val="50000"/>
                </a:srgbClr>
              </a:solidFill>
            </a:endParaRPr>
          </a:p>
        </p:txBody>
      </p:sp>
      <p:sp>
        <p:nvSpPr>
          <p:cNvPr id="225" name="Rounded Rectangle 224"/>
          <p:cNvSpPr/>
          <p:nvPr/>
        </p:nvSpPr>
        <p:spPr>
          <a:xfrm>
            <a:off x="2808615" y="3553388"/>
            <a:ext cx="1212464" cy="195092"/>
          </a:xfrm>
          <a:prstGeom prst="round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kern="0" dirty="0" smtClean="0">
                <a:solidFill>
                  <a:srgbClr val="94B6D2">
                    <a:lumMod val="50000"/>
                  </a:srgbClr>
                </a:solidFill>
              </a:rPr>
              <a:t>WoW</a:t>
            </a:r>
            <a:endParaRPr lang="en-US" sz="900" b="1" kern="0" dirty="0">
              <a:solidFill>
                <a:srgbClr val="94B6D2">
                  <a:lumMod val="50000"/>
                </a:srgbClr>
              </a:solidFill>
            </a:endParaRPr>
          </a:p>
        </p:txBody>
      </p:sp>
      <p:cxnSp>
        <p:nvCxnSpPr>
          <p:cNvPr id="25" name="Straight Arrow Connector 24"/>
          <p:cNvCxnSpPr>
            <a:stCxn id="225" idx="3"/>
            <a:endCxn id="127" idx="1"/>
          </p:cNvCxnSpPr>
          <p:nvPr/>
        </p:nvCxnSpPr>
        <p:spPr>
          <a:xfrm>
            <a:off x="4021079" y="3650934"/>
            <a:ext cx="662409" cy="864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4" idx="3"/>
            <a:endCxn id="127" idx="1"/>
          </p:cNvCxnSpPr>
          <p:nvPr/>
        </p:nvCxnSpPr>
        <p:spPr>
          <a:xfrm>
            <a:off x="4021079" y="3901060"/>
            <a:ext cx="662409" cy="614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6" idx="3"/>
            <a:endCxn id="127" idx="1"/>
          </p:cNvCxnSpPr>
          <p:nvPr/>
        </p:nvCxnSpPr>
        <p:spPr>
          <a:xfrm>
            <a:off x="4021079" y="4175986"/>
            <a:ext cx="662409" cy="339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217" idx="3"/>
            <a:endCxn id="127" idx="1"/>
          </p:cNvCxnSpPr>
          <p:nvPr/>
        </p:nvCxnSpPr>
        <p:spPr>
          <a:xfrm>
            <a:off x="4021079" y="4432638"/>
            <a:ext cx="662409" cy="82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218" idx="3"/>
            <a:endCxn id="127" idx="1"/>
          </p:cNvCxnSpPr>
          <p:nvPr/>
        </p:nvCxnSpPr>
        <p:spPr>
          <a:xfrm flipV="1">
            <a:off x="4021079" y="4515434"/>
            <a:ext cx="662409" cy="166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219" idx="3"/>
            <a:endCxn id="127" idx="1"/>
          </p:cNvCxnSpPr>
          <p:nvPr/>
        </p:nvCxnSpPr>
        <p:spPr>
          <a:xfrm flipV="1">
            <a:off x="4021079" y="4515434"/>
            <a:ext cx="662409" cy="415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stCxn id="220" idx="3"/>
            <a:endCxn id="127" idx="1"/>
          </p:cNvCxnSpPr>
          <p:nvPr/>
        </p:nvCxnSpPr>
        <p:spPr>
          <a:xfrm flipV="1">
            <a:off x="4021079" y="4515434"/>
            <a:ext cx="662409" cy="681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221" idx="3"/>
            <a:endCxn id="127" idx="1"/>
          </p:cNvCxnSpPr>
          <p:nvPr/>
        </p:nvCxnSpPr>
        <p:spPr>
          <a:xfrm flipV="1">
            <a:off x="4021079" y="4515434"/>
            <a:ext cx="662409" cy="942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222" idx="3"/>
            <a:endCxn id="127" idx="1"/>
          </p:cNvCxnSpPr>
          <p:nvPr/>
        </p:nvCxnSpPr>
        <p:spPr>
          <a:xfrm flipV="1">
            <a:off x="4021079" y="4515434"/>
            <a:ext cx="662409" cy="1211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223" idx="3"/>
            <a:endCxn id="127" idx="1"/>
          </p:cNvCxnSpPr>
          <p:nvPr/>
        </p:nvCxnSpPr>
        <p:spPr>
          <a:xfrm flipV="1">
            <a:off x="4021079" y="4515434"/>
            <a:ext cx="662409" cy="1452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Rounded Rectangle 111"/>
          <p:cNvSpPr/>
          <p:nvPr/>
        </p:nvSpPr>
        <p:spPr>
          <a:xfrm>
            <a:off x="130019" y="3365345"/>
            <a:ext cx="1212386" cy="328100"/>
          </a:xfrm>
          <a:prstGeom prst="round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dirty="0" smtClean="0">
                <a:solidFill>
                  <a:prstClr val="white">
                    <a:lumMod val="50000"/>
                  </a:prstClr>
                </a:solidFill>
              </a:rPr>
              <a:t>Environmental degradation </a:t>
            </a:r>
            <a:endParaRPr lang="en-US" sz="900" b="1" dirty="0">
              <a:solidFill>
                <a:prstClr val="white">
                  <a:lumMod val="50000"/>
                </a:prstClr>
              </a:solidFill>
            </a:endParaRPr>
          </a:p>
        </p:txBody>
      </p:sp>
      <p:sp>
        <p:nvSpPr>
          <p:cNvPr id="115" name="Rounded Rectangle 114"/>
          <p:cNvSpPr/>
          <p:nvPr/>
        </p:nvSpPr>
        <p:spPr>
          <a:xfrm>
            <a:off x="130019" y="3753712"/>
            <a:ext cx="1212386" cy="467376"/>
          </a:xfrm>
          <a:prstGeom prst="round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dirty="0">
                <a:solidFill>
                  <a:prstClr val="white">
                    <a:lumMod val="50000"/>
                  </a:prstClr>
                </a:solidFill>
              </a:rPr>
              <a:t>Uncontrolled invasive alien species</a:t>
            </a:r>
          </a:p>
        </p:txBody>
      </p:sp>
      <p:sp>
        <p:nvSpPr>
          <p:cNvPr id="116" name="Rounded Rectangle 115"/>
          <p:cNvSpPr/>
          <p:nvPr/>
        </p:nvSpPr>
        <p:spPr>
          <a:xfrm>
            <a:off x="130018" y="4295693"/>
            <a:ext cx="1194835" cy="305848"/>
          </a:xfrm>
          <a:prstGeom prst="round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a:solidFill>
                  <a:prstClr val="white">
                    <a:lumMod val="50000"/>
                  </a:prstClr>
                </a:solidFill>
              </a:rPr>
              <a:t>High biomass loads</a:t>
            </a:r>
            <a:endParaRPr lang="en-US" sz="900" b="1" dirty="0">
              <a:solidFill>
                <a:prstClr val="white">
                  <a:lumMod val="50000"/>
                </a:prstClr>
              </a:solidFill>
            </a:endParaRPr>
          </a:p>
        </p:txBody>
      </p:sp>
      <p:sp>
        <p:nvSpPr>
          <p:cNvPr id="117" name="Rounded Rectangle 116"/>
          <p:cNvSpPr/>
          <p:nvPr/>
        </p:nvSpPr>
        <p:spPr>
          <a:xfrm>
            <a:off x="130018" y="4691981"/>
            <a:ext cx="1222099" cy="368217"/>
          </a:xfrm>
          <a:prstGeom prst="round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dirty="0">
                <a:solidFill>
                  <a:prstClr val="white">
                    <a:lumMod val="50000"/>
                  </a:prstClr>
                </a:solidFill>
              </a:rPr>
              <a:t>Catchment degradation</a:t>
            </a:r>
          </a:p>
        </p:txBody>
      </p:sp>
      <p:sp>
        <p:nvSpPr>
          <p:cNvPr id="118" name="Rounded Rectangle 117"/>
          <p:cNvSpPr/>
          <p:nvPr/>
        </p:nvSpPr>
        <p:spPr>
          <a:xfrm>
            <a:off x="130018" y="5173143"/>
            <a:ext cx="1222100" cy="426933"/>
          </a:xfrm>
          <a:prstGeom prst="round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dirty="0">
                <a:solidFill>
                  <a:prstClr val="white">
                    <a:lumMod val="50000"/>
                  </a:prstClr>
                </a:solidFill>
              </a:rPr>
              <a:t>Shortfall in the supply of natural forest resources </a:t>
            </a:r>
          </a:p>
        </p:txBody>
      </p:sp>
      <p:sp>
        <p:nvSpPr>
          <p:cNvPr id="120" name="Rounded Rectangle 119"/>
          <p:cNvSpPr/>
          <p:nvPr/>
        </p:nvSpPr>
        <p:spPr>
          <a:xfrm>
            <a:off x="164106" y="5755193"/>
            <a:ext cx="1188011" cy="252000"/>
          </a:xfrm>
          <a:prstGeom prst="round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a:solidFill>
                  <a:prstClr val="white">
                    <a:lumMod val="50000"/>
                  </a:prstClr>
                </a:solidFill>
              </a:rPr>
              <a:t>Illegal dumps</a:t>
            </a:r>
            <a:endParaRPr lang="en-US" sz="900" b="1" dirty="0">
              <a:solidFill>
                <a:prstClr val="white">
                  <a:lumMod val="50000"/>
                </a:prstClr>
              </a:solidFill>
            </a:endParaRPr>
          </a:p>
        </p:txBody>
      </p:sp>
      <p:sp>
        <p:nvSpPr>
          <p:cNvPr id="125" name="Rounded Rectangle 124"/>
          <p:cNvSpPr/>
          <p:nvPr/>
        </p:nvSpPr>
        <p:spPr>
          <a:xfrm>
            <a:off x="4637828" y="2458981"/>
            <a:ext cx="1041568" cy="4680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b="1" dirty="0">
                <a:solidFill>
                  <a:srgbClr val="DD8047">
                    <a:lumMod val="75000"/>
                  </a:srgbClr>
                </a:solidFill>
              </a:rPr>
              <a:t>Skills Training</a:t>
            </a:r>
          </a:p>
        </p:txBody>
      </p:sp>
      <p:sp>
        <p:nvSpPr>
          <p:cNvPr id="123" name="Rounded Rectangle 122"/>
          <p:cNvSpPr/>
          <p:nvPr/>
        </p:nvSpPr>
        <p:spPr>
          <a:xfrm>
            <a:off x="4680343" y="3318325"/>
            <a:ext cx="999552" cy="388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b="1" dirty="0">
                <a:solidFill>
                  <a:srgbClr val="DD8047">
                    <a:lumMod val="75000"/>
                  </a:srgbClr>
                </a:solidFill>
              </a:rPr>
              <a:t>Exposure to work</a:t>
            </a:r>
          </a:p>
        </p:txBody>
      </p:sp>
      <p:cxnSp>
        <p:nvCxnSpPr>
          <p:cNvPr id="5" name="Straight Arrow Connector 4"/>
          <p:cNvCxnSpPr>
            <a:stCxn id="161" idx="3"/>
          </p:cNvCxnSpPr>
          <p:nvPr/>
        </p:nvCxnSpPr>
        <p:spPr>
          <a:xfrm>
            <a:off x="7470554" y="2656161"/>
            <a:ext cx="391355" cy="502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470554" y="4018040"/>
            <a:ext cx="409513" cy="744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Rounded Rectangle 165"/>
          <p:cNvSpPr/>
          <p:nvPr/>
        </p:nvSpPr>
        <p:spPr>
          <a:xfrm>
            <a:off x="6057331" y="4686064"/>
            <a:ext cx="1437320" cy="489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b="1" dirty="0">
                <a:solidFill>
                  <a:srgbClr val="DD8047">
                    <a:lumMod val="75000"/>
                  </a:srgbClr>
                </a:solidFill>
              </a:rPr>
              <a:t>Environmental/ </a:t>
            </a:r>
            <a:r>
              <a:rPr lang="en-US" sz="900" b="1" dirty="0" smtClean="0">
                <a:solidFill>
                  <a:srgbClr val="DD8047">
                    <a:lumMod val="75000"/>
                  </a:srgbClr>
                </a:solidFill>
              </a:rPr>
              <a:t>Ecological </a:t>
            </a:r>
            <a:r>
              <a:rPr lang="en-US" sz="900" b="1" dirty="0">
                <a:solidFill>
                  <a:srgbClr val="DD8047">
                    <a:lumMod val="75000"/>
                  </a:srgbClr>
                </a:solidFill>
              </a:rPr>
              <a:t>Public goods &amp; services</a:t>
            </a:r>
          </a:p>
        </p:txBody>
      </p:sp>
    </p:spTree>
    <p:extLst>
      <p:ext uri="{BB962C8B-B14F-4D97-AF65-F5344CB8AC3E}">
        <p14:creationId xmlns:p14="http://schemas.microsoft.com/office/powerpoint/2010/main" xmlns="" val="2620331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DEVELOPMENTAL IMPACTS OF EPWP</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57946409"/>
              </p:ext>
            </p:extLst>
          </p:nvPr>
        </p:nvGraphicFramePr>
        <p:xfrm>
          <a:off x="251520" y="639383"/>
          <a:ext cx="9036050" cy="4702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791580" y="4221088"/>
            <a:ext cx="2016224" cy="923330"/>
          </a:xfrm>
          <a:prstGeom prst="rect">
            <a:avLst/>
          </a:prstGeom>
          <a:noFill/>
        </p:spPr>
        <p:txBody>
          <a:bodyPr wrap="square" rtlCol="0">
            <a:spAutoFit/>
          </a:bodyPr>
          <a:lstStyle/>
          <a:p>
            <a:pPr algn="ctr"/>
            <a:r>
              <a:rPr lang="en-ZA" dirty="0" smtClean="0"/>
              <a:t>Wages below market level; </a:t>
            </a:r>
          </a:p>
          <a:p>
            <a:pPr algn="ctr"/>
            <a:r>
              <a:rPr lang="en-ZA" dirty="0" smtClean="0"/>
              <a:t>self targeting </a:t>
            </a:r>
            <a:endParaRPr lang="en-ZA" dirty="0"/>
          </a:p>
        </p:txBody>
      </p:sp>
      <p:sp>
        <p:nvSpPr>
          <p:cNvPr id="10" name="TextBox 9"/>
          <p:cNvSpPr txBox="1"/>
          <p:nvPr/>
        </p:nvSpPr>
        <p:spPr>
          <a:xfrm>
            <a:off x="3512905" y="4221088"/>
            <a:ext cx="2448272" cy="2031325"/>
          </a:xfrm>
          <a:prstGeom prst="rect">
            <a:avLst/>
          </a:prstGeom>
          <a:noFill/>
        </p:spPr>
        <p:txBody>
          <a:bodyPr wrap="square" rtlCol="0">
            <a:spAutoFit/>
          </a:bodyPr>
          <a:lstStyle/>
          <a:p>
            <a:pPr algn="ctr"/>
            <a:r>
              <a:rPr lang="en-ZA" dirty="0" smtClean="0"/>
              <a:t>Work builds capabilities; Skills development for livelihoods </a:t>
            </a:r>
          </a:p>
          <a:p>
            <a:pPr algn="ctr"/>
            <a:r>
              <a:rPr lang="en-ZA" dirty="0" smtClean="0"/>
              <a:t>&amp; employability, time and task management, discipline, working in teams</a:t>
            </a:r>
            <a:endParaRPr lang="en-ZA" dirty="0"/>
          </a:p>
        </p:txBody>
      </p:sp>
      <p:sp>
        <p:nvSpPr>
          <p:cNvPr id="14" name="TextBox 13"/>
          <p:cNvSpPr txBox="1"/>
          <p:nvPr/>
        </p:nvSpPr>
        <p:spPr>
          <a:xfrm>
            <a:off x="6516216" y="4230070"/>
            <a:ext cx="2056864" cy="923330"/>
          </a:xfrm>
          <a:prstGeom prst="rect">
            <a:avLst/>
          </a:prstGeom>
          <a:noFill/>
        </p:spPr>
        <p:txBody>
          <a:bodyPr wrap="square" rtlCol="0">
            <a:spAutoFit/>
          </a:bodyPr>
          <a:lstStyle/>
          <a:p>
            <a:pPr algn="ctr"/>
            <a:r>
              <a:rPr lang="en-ZA" dirty="0" smtClean="0"/>
              <a:t>Socially useful services &amp; </a:t>
            </a:r>
          </a:p>
          <a:p>
            <a:pPr algn="ctr"/>
            <a:r>
              <a:rPr lang="en-ZA" dirty="0" smtClean="0"/>
              <a:t>assets delivered </a:t>
            </a:r>
            <a:endParaRPr lang="en-ZA" dirty="0"/>
          </a:p>
        </p:txBody>
      </p:sp>
    </p:spTree>
    <p:extLst>
      <p:ext uri="{BB962C8B-B14F-4D97-AF65-F5344CB8AC3E}">
        <p14:creationId xmlns:p14="http://schemas.microsoft.com/office/powerpoint/2010/main" xmlns="" val="1708429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856984" cy="504056"/>
          </a:xfrm>
        </p:spPr>
        <p:txBody>
          <a:bodyPr>
            <a:normAutofit fontScale="90000"/>
          </a:bodyPr>
          <a:lstStyle/>
          <a:p>
            <a:r>
              <a:rPr lang="en-ZA" dirty="0" smtClean="0"/>
              <a:t>RESEARCH APPROACH &amp; METHODS</a:t>
            </a:r>
            <a:endParaRPr lang="en-ZA" dirty="0"/>
          </a:p>
        </p:txBody>
      </p:sp>
      <p:sp>
        <p:nvSpPr>
          <p:cNvPr id="3" name="Content Placeholder 2"/>
          <p:cNvSpPr>
            <a:spLocks noGrp="1"/>
          </p:cNvSpPr>
          <p:nvPr>
            <p:ph idx="1"/>
          </p:nvPr>
        </p:nvSpPr>
        <p:spPr/>
        <p:txBody>
          <a:bodyPr>
            <a:normAutofit fontScale="85000" lnSpcReduction="10000"/>
          </a:bodyPr>
          <a:lstStyle/>
          <a:p>
            <a:r>
              <a:rPr lang="en-US" dirty="0" smtClean="0"/>
              <a:t>Data presented here is drawn from several research studies on EPWP conducted by HSRC which began in Phase 1. </a:t>
            </a:r>
          </a:p>
          <a:p>
            <a:r>
              <a:rPr lang="en-US" dirty="0" smtClean="0"/>
              <a:t> Studies include Impact Evaluation of EPWP Phase 2, KZN;  Impact Evaluation of EPWP Phase 2/3 of DEA EP Branch EPWP (currently in progress). </a:t>
            </a:r>
          </a:p>
          <a:p>
            <a:r>
              <a:rPr lang="en-US" dirty="0" smtClean="0"/>
              <a:t> </a:t>
            </a:r>
            <a:r>
              <a:rPr lang="en-US" b="1" i="1" dirty="0" smtClean="0"/>
              <a:t>Research Approach</a:t>
            </a:r>
            <a:r>
              <a:rPr lang="en-US" dirty="0" smtClean="0"/>
              <a:t>: Core </a:t>
            </a:r>
            <a:r>
              <a:rPr lang="en-US" dirty="0"/>
              <a:t>of all impact assessment studies are three main elements:</a:t>
            </a:r>
            <a:endParaRPr lang="en-ZA" dirty="0"/>
          </a:p>
          <a:p>
            <a:pPr lvl="1"/>
            <a:r>
              <a:rPr lang="en-US" dirty="0"/>
              <a:t>A </a:t>
            </a:r>
            <a:r>
              <a:rPr lang="en-US" b="1" i="1" dirty="0"/>
              <a:t>Theory of Change</a:t>
            </a:r>
            <a:r>
              <a:rPr lang="en-US" dirty="0"/>
              <a:t> (TOC) which spells out the pathways through which change is envisaged;</a:t>
            </a:r>
            <a:endParaRPr lang="en-ZA" dirty="0"/>
          </a:p>
          <a:p>
            <a:pPr lvl="1"/>
            <a:r>
              <a:rPr lang="en-US" dirty="0"/>
              <a:t>A clear specification of the </a:t>
            </a:r>
            <a:r>
              <a:rPr lang="en-US" b="1" i="1" dirty="0" smtClean="0"/>
              <a:t>indicators</a:t>
            </a:r>
            <a:r>
              <a:rPr lang="en-US" dirty="0" smtClean="0"/>
              <a:t> to be measured, </a:t>
            </a:r>
            <a:r>
              <a:rPr lang="en-US" b="1" i="1" dirty="0" smtClean="0"/>
              <a:t>unit </a:t>
            </a:r>
            <a:r>
              <a:rPr lang="en-US" b="1" i="1" dirty="0"/>
              <a:t>of analysis</a:t>
            </a:r>
            <a:r>
              <a:rPr lang="en-US" dirty="0"/>
              <a:t> and the </a:t>
            </a:r>
            <a:r>
              <a:rPr lang="en-US" b="1" i="1" dirty="0" smtClean="0"/>
              <a:t>types </a:t>
            </a:r>
            <a:r>
              <a:rPr lang="en-US" b="1" i="1" dirty="0"/>
              <a:t>of impact</a:t>
            </a:r>
            <a:r>
              <a:rPr lang="en-US" dirty="0"/>
              <a:t> that are to be </a:t>
            </a:r>
            <a:r>
              <a:rPr lang="en-US" dirty="0" smtClean="0"/>
              <a:t>assessed;</a:t>
            </a:r>
          </a:p>
          <a:p>
            <a:pPr lvl="1"/>
            <a:r>
              <a:rPr lang="en-US" dirty="0" smtClean="0"/>
              <a:t>Availability of </a:t>
            </a:r>
            <a:r>
              <a:rPr lang="en-US" b="1" dirty="0" smtClean="0"/>
              <a:t>Baseline data </a:t>
            </a:r>
            <a:r>
              <a:rPr lang="en-US" dirty="0" smtClean="0"/>
              <a:t>against which to compare the changes arising from the intervention. </a:t>
            </a:r>
            <a:endParaRPr lang="en-ZA" dirty="0"/>
          </a:p>
          <a:p>
            <a:endParaRPr lang="en-ZA" dirty="0"/>
          </a:p>
        </p:txBody>
      </p:sp>
    </p:spTree>
    <p:extLst>
      <p:ext uri="{BB962C8B-B14F-4D97-AF65-F5344CB8AC3E}">
        <p14:creationId xmlns:p14="http://schemas.microsoft.com/office/powerpoint/2010/main" xmlns="" val="1098154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NRM Log Chain and TOC 9 May 2018 - v2</Template>
  <TotalTime>3751</TotalTime>
  <Words>4338</Words>
  <Application>Microsoft Office PowerPoint</Application>
  <PresentationFormat>On-screen Show (4:3)</PresentationFormat>
  <Paragraphs>530</Paragraphs>
  <Slides>62</Slides>
  <Notes>22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Slide 1</vt:lpstr>
      <vt:lpstr>Slide 2</vt:lpstr>
      <vt:lpstr>OUTLINE OF PRESENTATION</vt:lpstr>
      <vt:lpstr>ABOUT THE HUMAN SCIENCES RESEARCH COUNCIL (HSRC) </vt:lpstr>
      <vt:lpstr>PROBLEM STATEMENT (1)</vt:lpstr>
      <vt:lpstr>CRISIS OF UNEMPLOYMENT </vt:lpstr>
      <vt:lpstr>Slide 7</vt:lpstr>
      <vt:lpstr>DEVELOPMENTAL IMPACTS OF EPWP</vt:lpstr>
      <vt:lpstr>RESEARCH APPROACH &amp; METHODS</vt:lpstr>
      <vt:lpstr>Slide 10</vt:lpstr>
      <vt:lpstr>PARTICIPANT DEMOGRAPHIC INFORMATION (1)</vt:lpstr>
      <vt:lpstr>Slide 12</vt:lpstr>
      <vt:lpstr>Slide 13</vt:lpstr>
      <vt:lpstr>Slide 14</vt:lpstr>
      <vt:lpstr>INCOME DYNAMICS (2)</vt:lpstr>
      <vt:lpstr>INCOME DYNAMICS (3)</vt:lpstr>
      <vt:lpstr>Slide 17</vt:lpstr>
      <vt:lpstr>Slide 18</vt:lpstr>
      <vt:lpstr>Slide 19</vt:lpstr>
      <vt:lpstr>Slide 20</vt:lpstr>
      <vt:lpstr>HOUSEHOLD EXPENDITURE PATTERNS: CHANGES IN PATTERNS</vt:lpstr>
      <vt:lpstr>Slide 22</vt:lpstr>
      <vt:lpstr>Slide 23</vt:lpstr>
      <vt:lpstr>Slide 24</vt:lpstr>
      <vt:lpstr>Slide 25</vt:lpstr>
      <vt:lpstr>Slide 26</vt:lpstr>
      <vt:lpstr>Slide 27</vt:lpstr>
      <vt:lpstr>FOOD SECURITY AND NUTRITION (2)</vt:lpstr>
      <vt:lpstr>Slide 29</vt:lpstr>
      <vt:lpstr>PARTICIPATION AND ACCESS SAVINGS (2)</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 Impact of Wetlands Rehabilitation on Livelihoods </vt:lpstr>
      <vt:lpstr>Slide 50</vt:lpstr>
      <vt:lpstr>Number of wetlands rehabilitated by Working on Wetlands across financial years: 2012 - 2016</vt:lpstr>
      <vt:lpstr>Average cost per wetland (2012-2016)</vt:lpstr>
      <vt:lpstr>VALUATION OF LIVELIHOODS BENEFITS OF WETLAND REHABILITATION: A CASE STUDY </vt:lpstr>
      <vt:lpstr>BENEFITS OF WETLAND REHABILITATION (2)</vt:lpstr>
      <vt:lpstr>IMPACT OF WORKING FOR WATER ON LIVELIHOODS </vt:lpstr>
      <vt:lpstr>Working for Water Environmental Outcomes </vt:lpstr>
      <vt:lpstr>VALUATION OF LIVELIHOODS BENEFITS OF WORKING FOR WATER  </vt:lpstr>
      <vt:lpstr>VALUATION OF LIVELIHOODS BENEFITS OF WORKING FOR WATER  </vt:lpstr>
      <vt:lpstr>PROJECT IMPACTS</vt:lpstr>
      <vt:lpstr>CONCLUSIONS (1)</vt:lpstr>
      <vt:lpstr>CONCLUSIONS (2)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Ngandu</dc:creator>
  <cp:lastModifiedBy>PUMZA</cp:lastModifiedBy>
  <cp:revision>187</cp:revision>
  <dcterms:created xsi:type="dcterms:W3CDTF">2018-05-15T18:15:28Z</dcterms:created>
  <dcterms:modified xsi:type="dcterms:W3CDTF">2018-06-13T11:26:10Z</dcterms:modified>
</cp:coreProperties>
</file>