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0"/>
  </p:notesMasterIdLst>
  <p:handoutMasterIdLst>
    <p:handoutMasterId r:id="rId21"/>
  </p:handoutMasterIdLst>
  <p:sldIdLst>
    <p:sldId id="256" r:id="rId3"/>
    <p:sldId id="339" r:id="rId4"/>
    <p:sldId id="340" r:id="rId5"/>
    <p:sldId id="422" r:id="rId6"/>
    <p:sldId id="424" r:id="rId7"/>
    <p:sldId id="426" r:id="rId8"/>
    <p:sldId id="427" r:id="rId9"/>
    <p:sldId id="428" r:id="rId10"/>
    <p:sldId id="430" r:id="rId11"/>
    <p:sldId id="434" r:id="rId12"/>
    <p:sldId id="435" r:id="rId13"/>
    <p:sldId id="433" r:id="rId14"/>
    <p:sldId id="432" r:id="rId15"/>
    <p:sldId id="384" r:id="rId16"/>
    <p:sldId id="376" r:id="rId17"/>
    <p:sldId id="431" r:id="rId18"/>
    <p:sldId id="350"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306"/>
    <a:srgbClr val="43682A"/>
    <a:srgbClr val="FAAA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3537" autoAdjust="0"/>
  </p:normalViewPr>
  <p:slideViewPr>
    <p:cSldViewPr snapToGrid="0">
      <p:cViewPr varScale="1">
        <p:scale>
          <a:sx n="67" d="100"/>
          <a:sy n="67" d="100"/>
        </p:scale>
        <p:origin x="522"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5A650D0-B589-4EC3-8583-42F5789CEB0C}" type="datetimeFigureOut">
              <a:rPr lang="en-ZA" smtClean="0"/>
              <a:pPr/>
              <a:t>2018/06/04</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8A2AA01-FD56-4BA5-B2FC-098C364EDD7E}" type="slidenum">
              <a:rPr lang="en-ZA" smtClean="0"/>
              <a:pPr/>
              <a:t>‹#›</a:t>
            </a:fld>
            <a:endParaRPr lang="en-ZA"/>
          </a:p>
        </p:txBody>
      </p:sp>
    </p:spTree>
    <p:extLst>
      <p:ext uri="{BB962C8B-B14F-4D97-AF65-F5344CB8AC3E}">
        <p14:creationId xmlns:p14="http://schemas.microsoft.com/office/powerpoint/2010/main" val="3014302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2018/06/04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dirty="0"/>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959" y="2627290"/>
            <a:ext cx="8619740" cy="1648496"/>
          </a:xfrm>
        </p:spPr>
        <p:txBody>
          <a:bodyPr/>
          <a:lstStyle/>
          <a:p>
            <a:r>
              <a:rPr lang="en-ZA" sz="3600" dirty="0" smtClean="0"/>
              <a:t>DPSA: Briefing on progress with </a:t>
            </a:r>
            <a:r>
              <a:rPr lang="en-ZA" sz="3600" dirty="0"/>
              <a:t>regards to </a:t>
            </a:r>
            <a:r>
              <a:rPr lang="en-ZA" sz="3600" dirty="0" smtClean="0"/>
              <a:t>the Public Administration Management Act, 2014</a:t>
            </a:r>
            <a:endParaRPr lang="en-ZA" sz="3600" dirty="0"/>
          </a:p>
        </p:txBody>
      </p:sp>
      <p:sp>
        <p:nvSpPr>
          <p:cNvPr id="3" name="Subtitle 2"/>
          <p:cNvSpPr>
            <a:spLocks noGrp="1"/>
          </p:cNvSpPr>
          <p:nvPr>
            <p:ph type="subTitle" idx="1"/>
          </p:nvPr>
        </p:nvSpPr>
        <p:spPr/>
        <p:txBody>
          <a:bodyPr>
            <a:noAutofit/>
          </a:bodyPr>
          <a:lstStyle/>
          <a:p>
            <a:r>
              <a:rPr lang="en-ZA" dirty="0" smtClean="0"/>
              <a:t>Presentation to Portfolio Committee</a:t>
            </a:r>
          </a:p>
          <a:p>
            <a:r>
              <a:rPr lang="en-ZA" dirty="0" smtClean="0"/>
              <a:t>June 2018</a:t>
            </a:r>
          </a:p>
          <a:p>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a:t>
            </a:fld>
            <a:endParaRPr lang="en-ZA" dirty="0"/>
          </a:p>
        </p:txBody>
      </p:sp>
    </p:spTree>
    <p:extLst>
      <p:ext uri="{BB962C8B-B14F-4D97-AF65-F5344CB8AC3E}">
        <p14:creationId xmlns:p14="http://schemas.microsoft.com/office/powerpoint/2010/main"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sz="2000" b="1" dirty="0"/>
              <a:t>Compliance with Minimum Norms and </a:t>
            </a:r>
            <a:r>
              <a:rPr lang="en-ZA" sz="2000" b="1" dirty="0" smtClean="0"/>
              <a:t>Standards (Section 17)</a:t>
            </a:r>
            <a:endParaRPr lang="en-ZA" sz="2000" b="1" dirty="0"/>
          </a:p>
          <a:p>
            <a:pPr marL="342900" indent="-342900" eaLnBrk="0" fontAlgn="base" hangingPunct="0">
              <a:lnSpc>
                <a:spcPct val="100000"/>
              </a:lnSpc>
              <a:spcBef>
                <a:spcPct val="20000"/>
              </a:spcBef>
              <a:spcAft>
                <a:spcPct val="0"/>
              </a:spcAft>
              <a:buClr>
                <a:srgbClr val="CC9900"/>
              </a:buClr>
              <a:buSzPct val="65000"/>
              <a:buFont typeface="Wingdings" pitchFamily="2" charset="2"/>
              <a:buChar char="n"/>
            </a:pPr>
            <a:r>
              <a:rPr lang="en-ZA" sz="1800" b="1" kern="0" dirty="0" smtClean="0">
                <a:solidFill>
                  <a:srgbClr val="000000"/>
                </a:solidFill>
                <a:latin typeface="Arial"/>
                <a:cs typeface="Arial"/>
              </a:rPr>
              <a:t>The </a:t>
            </a:r>
            <a:r>
              <a:rPr lang="en-ZA" sz="1800" b="1" kern="0" dirty="0">
                <a:solidFill>
                  <a:srgbClr val="000000"/>
                </a:solidFill>
                <a:latin typeface="Arial"/>
                <a:cs typeface="Arial"/>
              </a:rPr>
              <a:t>Office of Standards and Compliance </a:t>
            </a:r>
            <a:r>
              <a:rPr lang="en-ZA" sz="1800" b="1" kern="0" dirty="0" smtClean="0">
                <a:solidFill>
                  <a:srgbClr val="000000"/>
                </a:solidFill>
                <a:latin typeface="Arial"/>
                <a:cs typeface="Arial"/>
              </a:rPr>
              <a:t>(</a:t>
            </a:r>
            <a:r>
              <a:rPr lang="en-ZA" sz="1800" b="1" kern="0" dirty="0" err="1" smtClean="0">
                <a:solidFill>
                  <a:srgbClr val="000000"/>
                </a:solidFill>
                <a:latin typeface="Arial"/>
                <a:cs typeface="Arial"/>
              </a:rPr>
              <a:t>OSC</a:t>
            </a:r>
            <a:r>
              <a:rPr lang="en-ZA" sz="1800" b="1" kern="0" dirty="0" smtClean="0">
                <a:solidFill>
                  <a:srgbClr val="000000"/>
                </a:solidFill>
                <a:latin typeface="Arial"/>
                <a:cs typeface="Arial"/>
              </a:rPr>
              <a:t>) is established in terms of </a:t>
            </a:r>
            <a:r>
              <a:rPr lang="en-ZA" sz="1800" b="1" kern="0" dirty="0">
                <a:solidFill>
                  <a:srgbClr val="000000"/>
                </a:solidFill>
                <a:latin typeface="Arial"/>
                <a:cs typeface="Arial"/>
              </a:rPr>
              <a:t>Section 17(1) </a:t>
            </a:r>
            <a:r>
              <a:rPr lang="en-ZA" sz="1800" b="1" kern="0" dirty="0" smtClean="0">
                <a:solidFill>
                  <a:srgbClr val="000000"/>
                </a:solidFill>
                <a:latin typeface="Arial"/>
                <a:cs typeface="Arial"/>
              </a:rPr>
              <a:t>of the </a:t>
            </a:r>
            <a:r>
              <a:rPr lang="en-ZA" sz="1800" b="1" kern="0" dirty="0" err="1" smtClean="0">
                <a:solidFill>
                  <a:srgbClr val="000000"/>
                </a:solidFill>
                <a:latin typeface="Arial"/>
                <a:cs typeface="Arial"/>
              </a:rPr>
              <a:t>PAMA</a:t>
            </a:r>
            <a:r>
              <a:rPr lang="en-ZA" sz="1800" b="1" kern="0" dirty="0" smtClean="0">
                <a:solidFill>
                  <a:srgbClr val="000000"/>
                </a:solidFill>
                <a:latin typeface="Arial"/>
                <a:cs typeface="Arial"/>
              </a:rPr>
              <a:t>.</a:t>
            </a:r>
          </a:p>
          <a:p>
            <a:pPr marL="342900" indent="-342900" eaLnBrk="0" fontAlgn="base" hangingPunct="0">
              <a:lnSpc>
                <a:spcPct val="100000"/>
              </a:lnSpc>
              <a:spcBef>
                <a:spcPct val="20000"/>
              </a:spcBef>
              <a:spcAft>
                <a:spcPct val="0"/>
              </a:spcAft>
              <a:buClr>
                <a:srgbClr val="CC9900"/>
              </a:buClr>
              <a:buSzPct val="65000"/>
              <a:buFont typeface="Wingdings" pitchFamily="2" charset="2"/>
              <a:buChar char="n"/>
            </a:pPr>
            <a:r>
              <a:rPr lang="en-ZA" sz="1800" b="1" kern="0" dirty="0" smtClean="0">
                <a:solidFill>
                  <a:srgbClr val="000000"/>
                </a:solidFill>
                <a:latin typeface="Arial"/>
                <a:cs typeface="Arial"/>
              </a:rPr>
              <a:t>Functions of the </a:t>
            </a:r>
            <a:r>
              <a:rPr lang="en-ZA" sz="1800" b="1" kern="0" dirty="0" err="1" smtClean="0">
                <a:solidFill>
                  <a:srgbClr val="000000"/>
                </a:solidFill>
                <a:latin typeface="Arial"/>
                <a:cs typeface="Arial"/>
              </a:rPr>
              <a:t>OSC</a:t>
            </a:r>
            <a:r>
              <a:rPr lang="en-ZA" sz="1800" b="1" kern="0" dirty="0" smtClean="0">
                <a:solidFill>
                  <a:srgbClr val="000000"/>
                </a:solidFill>
                <a:latin typeface="Arial"/>
                <a:cs typeface="Arial"/>
              </a:rPr>
              <a:t>:</a:t>
            </a:r>
          </a:p>
          <a:p>
            <a:pPr marL="342900" indent="-342900" eaLnBrk="0" fontAlgn="base" hangingPunct="0">
              <a:lnSpc>
                <a:spcPct val="100000"/>
              </a:lnSpc>
              <a:spcBef>
                <a:spcPct val="20000"/>
              </a:spcBef>
              <a:spcAft>
                <a:spcPct val="0"/>
              </a:spcAft>
              <a:buClr>
                <a:srgbClr val="CC9900"/>
              </a:buClr>
              <a:buSzPct val="65000"/>
              <a:buFont typeface="Wingdings" pitchFamily="2" charset="2"/>
              <a:buChar char="n"/>
            </a:pPr>
            <a:endParaRPr lang="en-ZA" sz="1800" b="1" kern="0" dirty="0">
              <a:solidFill>
                <a:srgbClr val="000000"/>
              </a:solidFill>
              <a:latin typeface="Arial"/>
              <a:cs typeface="Arial"/>
            </a:endParaRPr>
          </a:p>
          <a:p>
            <a:pPr marL="0" indent="0">
              <a:buNone/>
            </a:pPr>
            <a:endParaRPr lang="en-ZA" sz="2000" b="1" dirty="0"/>
          </a:p>
          <a:p>
            <a:pPr marL="0" indent="0">
              <a:buNone/>
            </a:pPr>
            <a:r>
              <a:rPr lang="en-ZA" sz="1800" dirty="0" smtClean="0"/>
              <a:t>	</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10</a:t>
            </a:fld>
            <a:endParaRPr lang="en-ZA"/>
          </a:p>
        </p:txBody>
      </p:sp>
      <p:pic>
        <p:nvPicPr>
          <p:cNvPr id="5" name="Picture 4"/>
          <p:cNvPicPr>
            <a:picLocks noChangeAspect="1"/>
          </p:cNvPicPr>
          <p:nvPr/>
        </p:nvPicPr>
        <p:blipFill>
          <a:blip r:embed="rId2"/>
          <a:stretch>
            <a:fillRect/>
          </a:stretch>
        </p:blipFill>
        <p:spPr>
          <a:xfrm>
            <a:off x="688487" y="2160071"/>
            <a:ext cx="9767946" cy="3659815"/>
          </a:xfrm>
          <a:prstGeom prst="rect">
            <a:avLst/>
          </a:prstGeom>
        </p:spPr>
      </p:pic>
    </p:spTree>
    <p:extLst>
      <p:ext uri="{BB962C8B-B14F-4D97-AF65-F5344CB8AC3E}">
        <p14:creationId xmlns:p14="http://schemas.microsoft.com/office/powerpoint/2010/main" val="2207321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a:p>
            <a:pPr marL="0" indent="0">
              <a:buNone/>
            </a:pP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11</a:t>
            </a:fld>
            <a:endParaRPr lang="en-ZA"/>
          </a:p>
        </p:txBody>
      </p:sp>
      <p:pic>
        <p:nvPicPr>
          <p:cNvPr id="5" name="Picture 4"/>
          <p:cNvPicPr>
            <a:picLocks noChangeAspect="1"/>
          </p:cNvPicPr>
          <p:nvPr/>
        </p:nvPicPr>
        <p:blipFill>
          <a:blip r:embed="rId2"/>
          <a:stretch>
            <a:fillRect/>
          </a:stretch>
        </p:blipFill>
        <p:spPr>
          <a:xfrm>
            <a:off x="1333948" y="1934979"/>
            <a:ext cx="8390965" cy="3583693"/>
          </a:xfrm>
          <a:prstGeom prst="rect">
            <a:avLst/>
          </a:prstGeom>
        </p:spPr>
      </p:pic>
      <p:sp>
        <p:nvSpPr>
          <p:cNvPr id="6" name="Rectangle 5"/>
          <p:cNvSpPr/>
          <p:nvPr/>
        </p:nvSpPr>
        <p:spPr>
          <a:xfrm>
            <a:off x="677732" y="1437665"/>
            <a:ext cx="5175402" cy="369332"/>
          </a:xfrm>
          <a:prstGeom prst="rect">
            <a:avLst/>
          </a:prstGeom>
        </p:spPr>
        <p:txBody>
          <a:bodyPr wrap="square">
            <a:spAutoFit/>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en-ZA" b="1" kern="0" dirty="0">
                <a:solidFill>
                  <a:srgbClr val="000000"/>
                </a:solidFill>
                <a:latin typeface="Arial"/>
                <a:cs typeface="Arial"/>
              </a:rPr>
              <a:t>Functions of the </a:t>
            </a:r>
            <a:r>
              <a:rPr lang="en-ZA" b="1" kern="0" dirty="0" err="1" smtClean="0">
                <a:solidFill>
                  <a:srgbClr val="000000"/>
                </a:solidFill>
                <a:latin typeface="Arial"/>
                <a:cs typeface="Arial"/>
              </a:rPr>
              <a:t>OSC</a:t>
            </a:r>
            <a:r>
              <a:rPr lang="en-ZA" b="1" kern="0" dirty="0" smtClean="0">
                <a:solidFill>
                  <a:srgbClr val="000000"/>
                </a:solidFill>
                <a:latin typeface="Arial"/>
                <a:cs typeface="Arial"/>
              </a:rPr>
              <a:t> (continued…):</a:t>
            </a:r>
            <a:endParaRPr lang="en-ZA" b="1" kern="0" dirty="0">
              <a:solidFill>
                <a:srgbClr val="000000"/>
              </a:solidFill>
              <a:latin typeface="Arial"/>
              <a:cs typeface="Arial"/>
            </a:endParaRPr>
          </a:p>
        </p:txBody>
      </p:sp>
    </p:spTree>
    <p:extLst>
      <p:ext uri="{BB962C8B-B14F-4D97-AF65-F5344CB8AC3E}">
        <p14:creationId xmlns:p14="http://schemas.microsoft.com/office/powerpoint/2010/main" val="184088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PAM Act Provisions</a:t>
            </a:r>
            <a:endParaRPr lang="en-ZA" sz="2800" b="1" dirty="0"/>
          </a:p>
        </p:txBody>
      </p:sp>
      <p:sp>
        <p:nvSpPr>
          <p:cNvPr id="3" name="Content Placeholder 2"/>
          <p:cNvSpPr>
            <a:spLocks noGrp="1"/>
          </p:cNvSpPr>
          <p:nvPr>
            <p:ph idx="1"/>
          </p:nvPr>
        </p:nvSpPr>
        <p:spPr>
          <a:xfrm>
            <a:off x="228600" y="1094546"/>
            <a:ext cx="11809203" cy="4803978"/>
          </a:xfrm>
        </p:spPr>
        <p:txBody>
          <a:bodyPr/>
          <a:lstStyle/>
          <a:p>
            <a:pPr marL="0" indent="0">
              <a:buNone/>
            </a:pPr>
            <a:r>
              <a:rPr lang="en-ZA" sz="2000" b="1" dirty="0" smtClean="0"/>
              <a:t>Public Administration Norms and Standards (Section 16)</a:t>
            </a:r>
            <a:endParaRPr lang="en-ZA" sz="2000" dirty="0" smtClean="0"/>
          </a:p>
          <a:p>
            <a:pPr marL="342900" lvl="0" indent="-342900" eaLnBrk="0" fontAlgn="base" hangingPunct="0">
              <a:lnSpc>
                <a:spcPct val="100000"/>
              </a:lnSpc>
              <a:spcBef>
                <a:spcPct val="20000"/>
              </a:spcBef>
              <a:spcAft>
                <a:spcPct val="0"/>
              </a:spcAft>
              <a:buClr>
                <a:srgbClr val="CC9900"/>
              </a:buClr>
              <a:buSzPct val="65000"/>
              <a:buFont typeface="Wingdings" pitchFamily="2" charset="2"/>
              <a:buChar char="n"/>
            </a:pPr>
            <a:r>
              <a:rPr lang="en-ZA" sz="1800" b="1" kern="0" dirty="0" err="1">
                <a:solidFill>
                  <a:srgbClr val="000000"/>
                </a:solidFill>
                <a:latin typeface="Arial"/>
                <a:cs typeface="Arial"/>
              </a:rPr>
              <a:t>MPSA</a:t>
            </a:r>
            <a:r>
              <a:rPr lang="en-ZA" sz="1800" b="1" kern="0" dirty="0">
                <a:solidFill>
                  <a:srgbClr val="000000"/>
                </a:solidFill>
                <a:latin typeface="Arial"/>
                <a:cs typeface="Arial"/>
              </a:rPr>
              <a:t> has the legal responsibility to establish Public Administration Norms and Standards </a:t>
            </a:r>
            <a:r>
              <a:rPr lang="en-ZA" sz="1800" b="1" kern="0" dirty="0" smtClean="0">
                <a:solidFill>
                  <a:srgbClr val="000000"/>
                </a:solidFill>
                <a:latin typeface="Arial"/>
                <a:cs typeface="Arial"/>
              </a:rPr>
              <a:t>(PANS) in </a:t>
            </a:r>
            <a:r>
              <a:rPr lang="en-ZA" sz="1800" b="1" kern="0" dirty="0">
                <a:solidFill>
                  <a:srgbClr val="000000"/>
                </a:solidFill>
                <a:latin typeface="Arial"/>
                <a:cs typeface="Arial"/>
              </a:rPr>
              <a:t>terms of the </a:t>
            </a:r>
            <a:r>
              <a:rPr lang="en-ZA" sz="1800" kern="0" dirty="0">
                <a:solidFill>
                  <a:srgbClr val="000000"/>
                </a:solidFill>
                <a:latin typeface="Arial"/>
                <a:cs typeface="Arial"/>
              </a:rPr>
              <a:t>: </a:t>
            </a:r>
          </a:p>
          <a:p>
            <a:pPr marL="669925" lvl="1" indent="-325438" eaLnBrk="0" fontAlgn="base" hangingPunct="0">
              <a:lnSpc>
                <a:spcPct val="100000"/>
              </a:lnSpc>
              <a:spcBef>
                <a:spcPct val="20000"/>
              </a:spcBef>
              <a:spcAft>
                <a:spcPct val="0"/>
              </a:spcAft>
              <a:buClr>
                <a:srgbClr val="3B812F"/>
              </a:buClr>
              <a:buSzPct val="60000"/>
              <a:buFont typeface="Wingdings" pitchFamily="2" charset="2"/>
              <a:buChar char="q"/>
            </a:pPr>
            <a:r>
              <a:rPr lang="en-ZA" sz="1600" kern="0" dirty="0">
                <a:solidFill>
                  <a:srgbClr val="000000"/>
                </a:solidFill>
                <a:latin typeface="Arial"/>
                <a:cs typeface="Arial"/>
              </a:rPr>
              <a:t>Public Service Act 103 of 1994 (</a:t>
            </a:r>
            <a:r>
              <a:rPr lang="en-ZA" sz="1600" kern="0" dirty="0" err="1">
                <a:solidFill>
                  <a:srgbClr val="000000"/>
                </a:solidFill>
                <a:latin typeface="Arial"/>
                <a:cs typeface="Arial"/>
              </a:rPr>
              <a:t>PSA</a:t>
            </a:r>
            <a:r>
              <a:rPr lang="en-ZA" sz="1600" kern="0" dirty="0">
                <a:solidFill>
                  <a:srgbClr val="000000"/>
                </a:solidFill>
                <a:latin typeface="Arial"/>
                <a:cs typeface="Arial"/>
              </a:rPr>
              <a:t>); </a:t>
            </a:r>
          </a:p>
          <a:p>
            <a:pPr marL="669925" lvl="1" indent="-325438" eaLnBrk="0" fontAlgn="base" hangingPunct="0">
              <a:lnSpc>
                <a:spcPct val="100000"/>
              </a:lnSpc>
              <a:spcBef>
                <a:spcPct val="20000"/>
              </a:spcBef>
              <a:spcAft>
                <a:spcPct val="0"/>
              </a:spcAft>
              <a:buClr>
                <a:srgbClr val="3B812F"/>
              </a:buClr>
              <a:buSzPct val="60000"/>
              <a:buFont typeface="Wingdings" pitchFamily="2" charset="2"/>
              <a:buChar char="q"/>
            </a:pPr>
            <a:r>
              <a:rPr lang="en-ZA" sz="1600" kern="0" dirty="0">
                <a:solidFill>
                  <a:srgbClr val="000000"/>
                </a:solidFill>
                <a:latin typeface="Arial"/>
                <a:cs typeface="Arial"/>
              </a:rPr>
              <a:t>Public Administration Management Act No11 of 2014 (</a:t>
            </a:r>
            <a:r>
              <a:rPr lang="en-ZA" sz="1600" kern="0" dirty="0" err="1">
                <a:solidFill>
                  <a:srgbClr val="000000"/>
                </a:solidFill>
                <a:latin typeface="Arial"/>
                <a:cs typeface="Arial"/>
              </a:rPr>
              <a:t>PAMA</a:t>
            </a:r>
            <a:r>
              <a:rPr lang="en-ZA" sz="1600" kern="0" dirty="0">
                <a:solidFill>
                  <a:srgbClr val="000000"/>
                </a:solidFill>
                <a:latin typeface="Arial"/>
                <a:cs typeface="Arial"/>
              </a:rPr>
              <a:t>)</a:t>
            </a:r>
          </a:p>
          <a:p>
            <a:pPr marL="0" indent="0">
              <a:buNone/>
            </a:pPr>
            <a:r>
              <a:rPr lang="en-ZA" sz="1800" dirty="0" smtClean="0"/>
              <a:t>	</a:t>
            </a:r>
          </a:p>
          <a:p>
            <a:pPr marL="0" indent="0">
              <a:buNone/>
            </a:pPr>
            <a:r>
              <a:rPr lang="en-ZA" b="1" dirty="0" smtClean="0"/>
              <a:t>    </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12</a:t>
            </a:fld>
            <a:endParaRPr lang="en-ZA"/>
          </a:p>
        </p:txBody>
      </p:sp>
      <p:sp>
        <p:nvSpPr>
          <p:cNvPr id="6" name="Content Placeholder 5"/>
          <p:cNvSpPr txBox="1">
            <a:spLocks/>
          </p:cNvSpPr>
          <p:nvPr/>
        </p:nvSpPr>
        <p:spPr bwMode="auto">
          <a:xfrm>
            <a:off x="228600" y="3107935"/>
            <a:ext cx="5315621" cy="3643679"/>
          </a:xfrm>
          <a:prstGeom prst="rect">
            <a:avLst/>
          </a:prstGeom>
          <a:solidFill>
            <a:srgbClr val="FFFFFF"/>
          </a:solidFill>
          <a:ln w="12700" cap="flat" cmpd="sng" algn="ctr">
            <a:solidFill>
              <a:srgbClr val="CC9900">
                <a:shade val="50000"/>
              </a:srgbClr>
            </a:solidFill>
            <a:prstDash val="solid"/>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lt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000">
                <a:solidFill>
                  <a:schemeClr val="lt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1800">
                <a:solidFill>
                  <a:schemeClr val="lt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600">
                <a:solidFill>
                  <a:schemeClr val="lt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The Minister may prescribe minimum norms and standards regarding eight functional areas. </a:t>
            </a: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(a) the promotion of values and principles referred to in section 195 (1) of the Constitution;</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(b) capacity development and training;</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(c) information and communication technologies in the public administration;</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(d) integrity, ethics and discipline;</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(e) the disclosure of financial interests;</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…(f)  measures to improve the effectiveness and efficiency of institutions;</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(g) disclosure of information relating to pending disciplinary action and concluded disciplinary proceedings where the employee was found guilty; and</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157163" marR="0" lvl="1" indent="0" algn="l" defTabSz="914400" rtl="0" eaLnBrk="0" fontAlgn="base" latinLnBrk="0" hangingPunct="0">
              <a:lnSpc>
                <a:spcPct val="100000"/>
              </a:lnSpc>
              <a:spcBef>
                <a:spcPct val="20000"/>
              </a:spcBef>
              <a:spcAft>
                <a:spcPct val="0"/>
              </a:spcAft>
              <a:buClr>
                <a:srgbClr val="3B812F"/>
              </a:buClr>
              <a:buSzPct val="60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(h) </a:t>
            </a:r>
            <a:r>
              <a:rPr kumimoji="0" lang="en-US" sz="1300" b="1" i="1" u="none" strike="noStrike" kern="0" cap="none" spc="0" normalizeH="0" baseline="0" noProof="0" dirty="0" smtClean="0">
                <a:ln>
                  <a:noFill/>
                </a:ln>
                <a:solidFill>
                  <a:srgbClr val="000000"/>
                </a:solidFill>
                <a:effectLst/>
                <a:uLnTx/>
                <a:uFillTx/>
                <a:latin typeface="Arial"/>
                <a:ea typeface="+mn-ea"/>
                <a:cs typeface="Arial"/>
              </a:rPr>
              <a:t>any other matter necessary to give effect to the administration or implementation of this Act.</a:t>
            </a:r>
            <a:endParaRPr kumimoji="0" lang="en-ZA" sz="1300" b="1" i="1" u="none" strike="noStrike" kern="0" cap="none" spc="0" normalizeH="0" baseline="0" noProof="0" dirty="0" smtClean="0">
              <a:ln>
                <a:noFill/>
              </a:ln>
              <a:solidFill>
                <a:srgbClr val="000000"/>
              </a:solidFill>
              <a:effectLst/>
              <a:uLnTx/>
              <a:uFillTx/>
              <a:latin typeface="Arial"/>
              <a:ea typeface="+mn-ea"/>
              <a:cs typeface="Arial"/>
            </a:endParaRPr>
          </a:p>
          <a:p>
            <a:pPr marL="342900" marR="0" lvl="0" indent="-342900" algn="l" defTabSz="914400" rtl="0" eaLnBrk="0" fontAlgn="base" latinLnBrk="0" hangingPunct="0">
              <a:lnSpc>
                <a:spcPct val="100000"/>
              </a:lnSpc>
              <a:spcBef>
                <a:spcPct val="20000"/>
              </a:spcBef>
              <a:spcAft>
                <a:spcPct val="0"/>
              </a:spcAft>
              <a:buClr>
                <a:srgbClr val="CC9900"/>
              </a:buClr>
              <a:buSzPct val="65000"/>
              <a:buFont typeface="Wingdings" pitchFamily="2" charset="2"/>
              <a:buChar char="n"/>
              <a:tabLst/>
              <a:defRPr/>
            </a:pPr>
            <a:endParaRPr kumimoji="0" lang="en-ZA" sz="1300" b="0" i="0" u="none" strike="noStrike" kern="0" cap="none" spc="0" normalizeH="0" baseline="0" noProof="0" dirty="0">
              <a:ln>
                <a:noFill/>
              </a:ln>
              <a:solidFill>
                <a:srgbClr val="000000"/>
              </a:solidFill>
              <a:effectLst/>
              <a:uLnTx/>
              <a:uFillTx/>
              <a:latin typeface="Arial"/>
              <a:ea typeface="+mn-ea"/>
              <a:cs typeface="Arial"/>
            </a:endParaRPr>
          </a:p>
        </p:txBody>
      </p:sp>
      <p:sp>
        <p:nvSpPr>
          <p:cNvPr id="7" name="Content Placeholder 9"/>
          <p:cNvSpPr txBox="1">
            <a:spLocks/>
          </p:cNvSpPr>
          <p:nvPr/>
        </p:nvSpPr>
        <p:spPr bwMode="auto">
          <a:xfrm>
            <a:off x="5544221" y="3107935"/>
            <a:ext cx="6293224" cy="3643679"/>
          </a:xfrm>
          <a:prstGeom prst="rect">
            <a:avLst/>
          </a:prstGeom>
          <a:solidFill>
            <a:srgbClr val="FFFFFF"/>
          </a:solidFill>
          <a:ln w="12700" cap="flat" cmpd="sng" algn="ctr">
            <a:solidFill>
              <a:srgbClr val="CC9900">
                <a:shade val="50000"/>
              </a:srgbClr>
            </a:solidFill>
            <a:prstDash val="solid"/>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lt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000">
                <a:solidFill>
                  <a:schemeClr val="lt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1800">
                <a:solidFill>
                  <a:schemeClr val="lt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600">
                <a:solidFill>
                  <a:schemeClr val="lt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lt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The Minister is responsible for establishing specific norms and standards relating to nine functional areas referenced in Section 3 of </a:t>
            </a:r>
            <a:r>
              <a:rPr kumimoji="0" lang="en-US" sz="1300" b="1" i="0" u="none" strike="noStrike" kern="0" cap="none" spc="0" normalizeH="0" baseline="0" noProof="0" dirty="0" err="1" smtClean="0">
                <a:ln>
                  <a:noFill/>
                </a:ln>
                <a:solidFill>
                  <a:srgbClr val="000000"/>
                </a:solidFill>
                <a:effectLst/>
                <a:uLnTx/>
                <a:uFillTx/>
                <a:latin typeface="Arial"/>
                <a:ea typeface="+mn-ea"/>
                <a:cs typeface="Arial"/>
              </a:rPr>
              <a:t>PSA</a:t>
            </a:r>
            <a:r>
              <a:rPr kumimoji="0" lang="en-US" sz="1300" b="1" i="0" u="none" strike="noStrike" kern="0" cap="none" spc="0" normalizeH="0" baseline="0" noProof="0" dirty="0" smtClean="0">
                <a:ln>
                  <a:noFill/>
                </a:ln>
                <a:solidFill>
                  <a:srgbClr val="000000"/>
                </a:solidFill>
                <a:effectLst/>
                <a:uLnTx/>
                <a:uFillTx/>
                <a:latin typeface="Arial"/>
                <a:ea typeface="+mn-ea"/>
                <a:cs typeface="Arial"/>
              </a:rPr>
              <a:t> on:</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lang="en-US" sz="1300" b="1" kern="0" dirty="0">
                <a:solidFill>
                  <a:srgbClr val="000000"/>
                </a:solidFill>
                <a:latin typeface="Arial"/>
                <a:cs typeface="Arial"/>
              </a:rPr>
              <a:t>(a</a:t>
            </a:r>
            <a:r>
              <a:rPr kumimoji="0" lang="en-US" sz="1300" b="1" i="0" u="none" strike="noStrike" kern="0" cap="none" spc="0" normalizeH="0" baseline="0" noProof="0" dirty="0" smtClean="0">
                <a:ln>
                  <a:noFill/>
                </a:ln>
                <a:solidFill>
                  <a:srgbClr val="000000"/>
                </a:solidFill>
                <a:effectLst/>
                <a:uLnTx/>
                <a:uFillTx/>
                <a:latin typeface="Arial"/>
                <a:ea typeface="+mn-ea"/>
                <a:cs typeface="Arial"/>
              </a:rPr>
              <a:t>) the functions of the public service;</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(b) the organizational structures and establishments of departments and  other organizational and  governance arrangements in the public  service;</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(c) the conditions of service and other employment practices for  employees;</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(d) </a:t>
            </a:r>
            <a:r>
              <a:rPr kumimoji="0" lang="en-US" sz="1300" b="1" i="0" u="none" strike="noStrike" kern="0" cap="none" spc="0" normalizeH="0" baseline="0" noProof="0" dirty="0" err="1" smtClean="0">
                <a:ln>
                  <a:noFill/>
                </a:ln>
                <a:solidFill>
                  <a:srgbClr val="000000"/>
                </a:solidFill>
                <a:effectLst/>
                <a:uLnTx/>
                <a:uFillTx/>
                <a:latin typeface="Arial"/>
                <a:ea typeface="+mn-ea"/>
                <a:cs typeface="Arial"/>
              </a:rPr>
              <a:t>labour</a:t>
            </a:r>
            <a:r>
              <a:rPr kumimoji="0" lang="en-US" sz="1300" b="1" i="0" u="none" strike="noStrike" kern="0" cap="none" spc="0" normalizeH="0" baseline="0" noProof="0" dirty="0" smtClean="0">
                <a:ln>
                  <a:noFill/>
                </a:ln>
                <a:solidFill>
                  <a:srgbClr val="000000"/>
                </a:solidFill>
                <a:effectLst/>
                <a:uLnTx/>
                <a:uFillTx/>
                <a:latin typeface="Arial"/>
                <a:ea typeface="+mn-ea"/>
                <a:cs typeface="Arial"/>
              </a:rPr>
              <a:t> relations in the public service;</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(e) health and wellness of employees;</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(f)  information management in the public service;</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(g) electronic government;</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(h) integrity, ethics, conduct and anticorruption in the public service; and</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0" marR="0" lvl="0" indent="-81756"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1300" b="1" i="0" u="none" strike="noStrike" kern="0" cap="none" spc="0" normalizeH="0" baseline="0" noProof="0" dirty="0" smtClean="0">
                <a:ln>
                  <a:noFill/>
                </a:ln>
                <a:solidFill>
                  <a:srgbClr val="000000"/>
                </a:solidFill>
                <a:effectLst/>
                <a:uLnTx/>
                <a:uFillTx/>
                <a:latin typeface="Arial"/>
                <a:ea typeface="+mn-ea"/>
                <a:cs typeface="Arial"/>
              </a:rPr>
              <a:t>(</a:t>
            </a:r>
            <a:r>
              <a:rPr kumimoji="0" lang="en-US" sz="1300" b="1" i="0" u="none" strike="noStrike" kern="0" cap="none" spc="0" normalizeH="0" baseline="0" noProof="0" dirty="0" err="1" smtClean="0">
                <a:ln>
                  <a:noFill/>
                </a:ln>
                <a:solidFill>
                  <a:srgbClr val="000000"/>
                </a:solidFill>
                <a:effectLst/>
                <a:uLnTx/>
                <a:uFillTx/>
                <a:latin typeface="Arial"/>
                <a:ea typeface="+mn-ea"/>
                <a:cs typeface="Arial"/>
              </a:rPr>
              <a:t>i</a:t>
            </a:r>
            <a:r>
              <a:rPr kumimoji="0" lang="en-US" sz="1300" b="1" i="0" u="none" strike="noStrike" kern="0" cap="none" spc="0" normalizeH="0" baseline="0" noProof="0" dirty="0" smtClean="0">
                <a:ln>
                  <a:noFill/>
                </a:ln>
                <a:solidFill>
                  <a:srgbClr val="000000"/>
                </a:solidFill>
                <a:effectLst/>
                <a:uLnTx/>
                <a:uFillTx/>
                <a:latin typeface="Arial"/>
                <a:ea typeface="+mn-ea"/>
                <a:cs typeface="Arial"/>
              </a:rPr>
              <a:t>)  </a:t>
            </a:r>
            <a:r>
              <a:rPr kumimoji="0" lang="en-US" sz="1300" b="1" i="1" u="none" strike="noStrike" kern="0" cap="none" spc="0" normalizeH="0" baseline="0" noProof="0" dirty="0" smtClean="0">
                <a:ln>
                  <a:noFill/>
                </a:ln>
                <a:solidFill>
                  <a:srgbClr val="000000"/>
                </a:solidFill>
                <a:effectLst/>
                <a:uLnTx/>
                <a:uFillTx/>
                <a:latin typeface="Arial"/>
                <a:ea typeface="+mn-ea"/>
                <a:cs typeface="Arial"/>
              </a:rPr>
              <a:t>transformation, reform, innovation and any other matter to improve  the effectiveness and efficiency of the public service and its service delivery to the public</a:t>
            </a:r>
            <a:r>
              <a:rPr kumimoji="0" lang="en-US" sz="1300" b="1" i="0" u="none" strike="noStrike" kern="0" cap="none" spc="0" normalizeH="0" baseline="0" noProof="0" dirty="0" smtClean="0">
                <a:ln>
                  <a:noFill/>
                </a:ln>
                <a:solidFill>
                  <a:srgbClr val="000000"/>
                </a:solidFill>
                <a:effectLst/>
                <a:uLnTx/>
                <a:uFillTx/>
                <a:latin typeface="Arial"/>
                <a:ea typeface="+mn-ea"/>
                <a:cs typeface="Arial"/>
              </a:rPr>
              <a:t>.</a:t>
            </a:r>
            <a:endParaRPr kumimoji="0" lang="en-ZA" sz="1300" b="1" i="0" u="none" strike="noStrike" kern="0" cap="none" spc="0" normalizeH="0" baseline="0" noProof="0" dirty="0" smtClean="0">
              <a:ln>
                <a:noFill/>
              </a:ln>
              <a:solidFill>
                <a:srgbClr val="000000"/>
              </a:solidFill>
              <a:effectLst/>
              <a:uLnTx/>
              <a:uFillTx/>
              <a:latin typeface="Arial"/>
              <a:ea typeface="+mn-ea"/>
              <a:cs typeface="Arial"/>
            </a:endParaRPr>
          </a:p>
          <a:p>
            <a:pPr marL="342900" marR="0" lvl="0" indent="-342900" algn="l" defTabSz="914400" rtl="0" eaLnBrk="0" fontAlgn="base" latinLnBrk="0" hangingPunct="0">
              <a:lnSpc>
                <a:spcPct val="100000"/>
              </a:lnSpc>
              <a:spcBef>
                <a:spcPct val="20000"/>
              </a:spcBef>
              <a:spcAft>
                <a:spcPct val="0"/>
              </a:spcAft>
              <a:buClr>
                <a:srgbClr val="CC9900"/>
              </a:buClr>
              <a:buSzPct val="65000"/>
              <a:buFont typeface="Wingdings" pitchFamily="2" charset="2"/>
              <a:buChar char="n"/>
              <a:tabLst/>
              <a:defRPr/>
            </a:pPr>
            <a:endParaRPr kumimoji="0" lang="en-ZA" sz="1100" b="0" i="0" u="none" strike="noStrike" kern="0" cap="none" spc="0" normalizeH="0" baseline="0" noProof="0" dirty="0">
              <a:ln>
                <a:noFill/>
              </a:ln>
              <a:solidFill>
                <a:srgbClr val="000000"/>
              </a:solidFill>
              <a:effectLst/>
              <a:uLnTx/>
              <a:uFillTx/>
              <a:latin typeface="Arial"/>
              <a:ea typeface="+mn-ea"/>
              <a:cs typeface="Arial"/>
            </a:endParaRPr>
          </a:p>
        </p:txBody>
      </p:sp>
      <p:sp>
        <p:nvSpPr>
          <p:cNvPr id="8" name="Text Placeholder 7"/>
          <p:cNvSpPr txBox="1">
            <a:spLocks/>
          </p:cNvSpPr>
          <p:nvPr/>
        </p:nvSpPr>
        <p:spPr bwMode="auto">
          <a:xfrm>
            <a:off x="228599" y="2664211"/>
            <a:ext cx="5315624" cy="443724"/>
          </a:xfrm>
          <a:prstGeom prst="rect">
            <a:avLst/>
          </a:prstGeom>
          <a:solidFill>
            <a:srgbClr val="FFFFFF"/>
          </a:solidFill>
          <a:ln w="12700" cap="flat" cmpd="sng" algn="ctr">
            <a:solidFill>
              <a:srgbClr val="3B812F">
                <a:shade val="50000"/>
              </a:srgbClr>
            </a:solidFill>
            <a:prstDash val="solid"/>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accent1"/>
              </a:buClr>
              <a:buSzPct val="65000"/>
              <a:buFont typeface="Wingdings" pitchFamily="2" charset="2"/>
              <a:buNone/>
              <a:defRPr sz="2400" b="1">
                <a:solidFill>
                  <a:schemeClr val="lt1"/>
                </a:solidFill>
                <a:latin typeface="+mn-lt"/>
                <a:ea typeface="+mn-ea"/>
                <a:cs typeface="+mn-cs"/>
              </a:defRPr>
            </a:lvl1pPr>
            <a:lvl2pPr marL="457200" indent="0" algn="l" rtl="0" eaLnBrk="0" fontAlgn="base" hangingPunct="0">
              <a:spcBef>
                <a:spcPct val="20000"/>
              </a:spcBef>
              <a:spcAft>
                <a:spcPct val="0"/>
              </a:spcAft>
              <a:buClr>
                <a:schemeClr val="accent2"/>
              </a:buClr>
              <a:buSzPct val="60000"/>
              <a:buFont typeface="Wingdings" pitchFamily="2" charset="2"/>
              <a:buNone/>
              <a:defRPr sz="2000" b="1">
                <a:solidFill>
                  <a:schemeClr val="lt1"/>
                </a:solidFill>
                <a:latin typeface="+mn-lt"/>
                <a:ea typeface="+mn-ea"/>
                <a:cs typeface="+mn-cs"/>
              </a:defRPr>
            </a:lvl2pPr>
            <a:lvl3pPr marL="914400" indent="0" algn="l" rtl="0" eaLnBrk="0" fontAlgn="base" hangingPunct="0">
              <a:spcBef>
                <a:spcPct val="20000"/>
              </a:spcBef>
              <a:spcAft>
                <a:spcPct val="0"/>
              </a:spcAft>
              <a:buClr>
                <a:schemeClr val="accent1"/>
              </a:buClr>
              <a:buSzPct val="65000"/>
              <a:buFont typeface="Wingdings" pitchFamily="2" charset="2"/>
              <a:buNone/>
              <a:defRPr sz="1800" b="1">
                <a:solidFill>
                  <a:schemeClr val="lt1"/>
                </a:solidFill>
                <a:latin typeface="+mn-lt"/>
                <a:ea typeface="+mn-ea"/>
                <a:cs typeface="+mn-cs"/>
              </a:defRPr>
            </a:lvl3pPr>
            <a:lvl4pPr marL="1371600" indent="0" algn="l" rtl="0" eaLnBrk="0" fontAlgn="base" hangingPunct="0">
              <a:spcBef>
                <a:spcPct val="20000"/>
              </a:spcBef>
              <a:spcAft>
                <a:spcPct val="0"/>
              </a:spcAft>
              <a:buClr>
                <a:schemeClr val="accent2"/>
              </a:buClr>
              <a:buSzPct val="70000"/>
              <a:buFont typeface="Wingdings" pitchFamily="2" charset="2"/>
              <a:buNone/>
              <a:defRPr sz="1600" b="1">
                <a:solidFill>
                  <a:schemeClr val="lt1"/>
                </a:solidFill>
                <a:latin typeface="+mn-lt"/>
                <a:ea typeface="+mn-ea"/>
                <a:cs typeface="+mn-cs"/>
              </a:defRPr>
            </a:lvl4pPr>
            <a:lvl5pPr marL="1828800" indent="0" algn="l" rtl="0" eaLnBrk="0" fontAlgn="base" hangingPunct="0">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5pPr>
            <a:lvl6pPr marL="22860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6pPr>
            <a:lvl7pPr marL="27432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7pPr>
            <a:lvl8pPr marL="32004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8pPr>
            <a:lvl9pPr marL="36576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ZA" sz="2000" b="1" i="0" u="none" strike="noStrike" kern="0" cap="none" spc="0" normalizeH="0" baseline="0" noProof="0" dirty="0" smtClean="0">
                <a:ln>
                  <a:noFill/>
                </a:ln>
                <a:solidFill>
                  <a:srgbClr val="006633"/>
                </a:solidFill>
                <a:effectLst/>
                <a:uLnTx/>
                <a:uFillTx/>
                <a:latin typeface="Arial"/>
                <a:ea typeface="+mn-ea"/>
                <a:cs typeface="Arial"/>
              </a:rPr>
              <a:t>Section 16 of </a:t>
            </a:r>
            <a:r>
              <a:rPr kumimoji="0" lang="en-ZA" sz="2000" b="1" i="0" u="none" strike="noStrike" kern="0" cap="none" spc="0" normalizeH="0" baseline="0" noProof="0" dirty="0" err="1" smtClean="0">
                <a:ln>
                  <a:noFill/>
                </a:ln>
                <a:solidFill>
                  <a:srgbClr val="006633"/>
                </a:solidFill>
                <a:effectLst/>
                <a:uLnTx/>
                <a:uFillTx/>
                <a:latin typeface="Arial"/>
                <a:ea typeface="+mn-ea"/>
                <a:cs typeface="Arial"/>
              </a:rPr>
              <a:t>PAMA</a:t>
            </a:r>
            <a:endParaRPr kumimoji="0" lang="en-ZA" sz="2000" b="1" i="0" u="none" strike="noStrike" kern="0" cap="none" spc="0" normalizeH="0" baseline="0" noProof="0" dirty="0">
              <a:ln>
                <a:noFill/>
              </a:ln>
              <a:solidFill>
                <a:srgbClr val="006633"/>
              </a:solidFill>
              <a:effectLst/>
              <a:uLnTx/>
              <a:uFillTx/>
              <a:latin typeface="Arial"/>
              <a:ea typeface="+mn-ea"/>
              <a:cs typeface="Arial"/>
            </a:endParaRPr>
          </a:p>
        </p:txBody>
      </p:sp>
      <p:sp>
        <p:nvSpPr>
          <p:cNvPr id="9" name="Text Placeholder 8"/>
          <p:cNvSpPr txBox="1">
            <a:spLocks/>
          </p:cNvSpPr>
          <p:nvPr/>
        </p:nvSpPr>
        <p:spPr bwMode="auto">
          <a:xfrm>
            <a:off x="5544220" y="2667618"/>
            <a:ext cx="6293226" cy="443236"/>
          </a:xfrm>
          <a:prstGeom prst="rect">
            <a:avLst/>
          </a:prstGeom>
          <a:solidFill>
            <a:srgbClr val="FFFFFF"/>
          </a:solidFill>
          <a:ln w="12700" cap="flat" cmpd="sng" algn="ctr">
            <a:solidFill>
              <a:srgbClr val="3B812F">
                <a:shade val="50000"/>
              </a:srgbClr>
            </a:solidFill>
            <a:prstDash val="solid"/>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accent1"/>
              </a:buClr>
              <a:buSzPct val="65000"/>
              <a:buFont typeface="Wingdings" pitchFamily="2" charset="2"/>
              <a:buNone/>
              <a:defRPr sz="2400" b="1">
                <a:solidFill>
                  <a:schemeClr val="lt1"/>
                </a:solidFill>
                <a:latin typeface="+mn-lt"/>
                <a:ea typeface="+mn-ea"/>
                <a:cs typeface="+mn-cs"/>
              </a:defRPr>
            </a:lvl1pPr>
            <a:lvl2pPr marL="457200" indent="0" algn="l" rtl="0" eaLnBrk="0" fontAlgn="base" hangingPunct="0">
              <a:spcBef>
                <a:spcPct val="20000"/>
              </a:spcBef>
              <a:spcAft>
                <a:spcPct val="0"/>
              </a:spcAft>
              <a:buClr>
                <a:schemeClr val="accent2"/>
              </a:buClr>
              <a:buSzPct val="60000"/>
              <a:buFont typeface="Wingdings" pitchFamily="2" charset="2"/>
              <a:buNone/>
              <a:defRPr sz="2000" b="1">
                <a:solidFill>
                  <a:schemeClr val="lt1"/>
                </a:solidFill>
                <a:latin typeface="+mn-lt"/>
                <a:ea typeface="+mn-ea"/>
                <a:cs typeface="+mn-cs"/>
              </a:defRPr>
            </a:lvl2pPr>
            <a:lvl3pPr marL="914400" indent="0" algn="l" rtl="0" eaLnBrk="0" fontAlgn="base" hangingPunct="0">
              <a:spcBef>
                <a:spcPct val="20000"/>
              </a:spcBef>
              <a:spcAft>
                <a:spcPct val="0"/>
              </a:spcAft>
              <a:buClr>
                <a:schemeClr val="accent1"/>
              </a:buClr>
              <a:buSzPct val="65000"/>
              <a:buFont typeface="Wingdings" pitchFamily="2" charset="2"/>
              <a:buNone/>
              <a:defRPr sz="1800" b="1">
                <a:solidFill>
                  <a:schemeClr val="lt1"/>
                </a:solidFill>
                <a:latin typeface="+mn-lt"/>
                <a:ea typeface="+mn-ea"/>
                <a:cs typeface="+mn-cs"/>
              </a:defRPr>
            </a:lvl3pPr>
            <a:lvl4pPr marL="1371600" indent="0" algn="l" rtl="0" eaLnBrk="0" fontAlgn="base" hangingPunct="0">
              <a:spcBef>
                <a:spcPct val="20000"/>
              </a:spcBef>
              <a:spcAft>
                <a:spcPct val="0"/>
              </a:spcAft>
              <a:buClr>
                <a:schemeClr val="accent2"/>
              </a:buClr>
              <a:buSzPct val="70000"/>
              <a:buFont typeface="Wingdings" pitchFamily="2" charset="2"/>
              <a:buNone/>
              <a:defRPr sz="1600" b="1">
                <a:solidFill>
                  <a:schemeClr val="lt1"/>
                </a:solidFill>
                <a:latin typeface="+mn-lt"/>
                <a:ea typeface="+mn-ea"/>
                <a:cs typeface="+mn-cs"/>
              </a:defRPr>
            </a:lvl4pPr>
            <a:lvl5pPr marL="1828800" indent="0" algn="l" rtl="0" eaLnBrk="0" fontAlgn="base" hangingPunct="0">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5pPr>
            <a:lvl6pPr marL="22860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6pPr>
            <a:lvl7pPr marL="27432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7pPr>
            <a:lvl8pPr marL="32004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8pPr>
            <a:lvl9pPr marL="3657600" indent="0" algn="l" rtl="0" fontAlgn="base">
              <a:spcBef>
                <a:spcPct val="20000"/>
              </a:spcBef>
              <a:spcAft>
                <a:spcPct val="0"/>
              </a:spcAft>
              <a:buClr>
                <a:schemeClr val="accent1"/>
              </a:buClr>
              <a:buSzPct val="75000"/>
              <a:buFont typeface="Wingdings" pitchFamily="2" charset="2"/>
              <a:buNone/>
              <a:defRPr sz="1600" b="1">
                <a:solidFill>
                  <a:schemeClr val="lt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CC9900"/>
              </a:buClr>
              <a:buSzPct val="65000"/>
              <a:buFont typeface="Wingdings" pitchFamily="2" charset="2"/>
              <a:buNone/>
              <a:tabLst/>
              <a:defRPr/>
            </a:pPr>
            <a:r>
              <a:rPr kumimoji="0" lang="en-US" sz="2000" b="1" i="0" u="none" strike="noStrike" kern="0" cap="none" spc="0" normalizeH="0" baseline="0" noProof="0" smtClean="0">
                <a:ln>
                  <a:noFill/>
                </a:ln>
                <a:solidFill>
                  <a:srgbClr val="006633"/>
                </a:solidFill>
                <a:effectLst/>
                <a:uLnTx/>
                <a:uFillTx/>
                <a:latin typeface="Arial"/>
                <a:ea typeface="+mn-ea"/>
                <a:cs typeface="Arial"/>
              </a:rPr>
              <a:t>Section 3 (1) </a:t>
            </a:r>
            <a:r>
              <a:rPr kumimoji="0" lang="en-ZA" sz="2000" b="1" i="0" u="none" strike="noStrike" kern="0" cap="none" spc="0" normalizeH="0" baseline="0" noProof="0" smtClean="0">
                <a:ln>
                  <a:noFill/>
                </a:ln>
                <a:solidFill>
                  <a:srgbClr val="006633"/>
                </a:solidFill>
                <a:effectLst/>
                <a:uLnTx/>
                <a:uFillTx/>
                <a:latin typeface="Arial"/>
                <a:ea typeface="+mn-ea"/>
                <a:cs typeface="Arial"/>
              </a:rPr>
              <a:t>PSA</a:t>
            </a:r>
            <a:endParaRPr kumimoji="0" lang="en-ZA" sz="2000" b="1" i="0" u="none" strike="noStrike" kern="0" cap="none" spc="0" normalizeH="0" baseline="0" noProof="0" dirty="0">
              <a:ln>
                <a:noFill/>
              </a:ln>
              <a:solidFill>
                <a:srgbClr val="006633"/>
              </a:solidFill>
              <a:effectLst/>
              <a:uLnTx/>
              <a:uFillTx/>
              <a:latin typeface="Arial"/>
              <a:ea typeface="+mn-ea"/>
              <a:cs typeface="Arial"/>
            </a:endParaRPr>
          </a:p>
        </p:txBody>
      </p:sp>
    </p:spTree>
    <p:extLst>
      <p:ext uri="{BB962C8B-B14F-4D97-AF65-F5344CB8AC3E}">
        <p14:creationId xmlns:p14="http://schemas.microsoft.com/office/powerpoint/2010/main" val="4260145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Regulations</a:t>
            </a:r>
            <a:endParaRPr lang="en-ZA" dirty="0"/>
          </a:p>
        </p:txBody>
      </p:sp>
      <p:sp>
        <p:nvSpPr>
          <p:cNvPr id="3" name="Content Placeholder 2"/>
          <p:cNvSpPr>
            <a:spLocks noGrp="1"/>
          </p:cNvSpPr>
          <p:nvPr>
            <p:ph idx="1"/>
          </p:nvPr>
        </p:nvSpPr>
        <p:spPr>
          <a:xfrm>
            <a:off x="0" y="952878"/>
            <a:ext cx="11990231" cy="5241859"/>
          </a:xfrm>
        </p:spPr>
        <p:txBody>
          <a:bodyPr/>
          <a:lstStyle/>
          <a:p>
            <a:pPr marL="0" indent="0">
              <a:buNone/>
            </a:pPr>
            <a:r>
              <a:rPr lang="en-GB" dirty="0" smtClean="0"/>
              <a:t>Public Administration Management Regulations on Conducting Business with the State and Disclosure of Financial Interests in the </a:t>
            </a:r>
            <a:r>
              <a:rPr lang="en-GB" dirty="0"/>
              <a:t>P</a:t>
            </a:r>
            <a:r>
              <a:rPr lang="en-GB" dirty="0" smtClean="0"/>
              <a:t>ublic Service, 2017 was</a:t>
            </a:r>
            <a:r>
              <a:rPr lang="en-ZA" dirty="0" smtClean="0"/>
              <a:t> gazetted in 2017.</a:t>
            </a:r>
          </a:p>
          <a:p>
            <a:pPr marL="0" indent="0">
              <a:buNone/>
            </a:pPr>
            <a:r>
              <a:rPr lang="en-ZA" u="sng" dirty="0" smtClean="0"/>
              <a:t>Part </a:t>
            </a:r>
            <a:r>
              <a:rPr lang="en-ZA" u="sng" dirty="0"/>
              <a:t>2: Conducting Business with the </a:t>
            </a:r>
            <a:r>
              <a:rPr lang="en-ZA" u="sng" dirty="0" smtClean="0"/>
              <a:t>State</a:t>
            </a:r>
            <a:r>
              <a:rPr lang="en-ZA" dirty="0" smtClean="0"/>
              <a:t>: </a:t>
            </a:r>
          </a:p>
          <a:p>
            <a:pPr marL="0" indent="0">
              <a:buNone/>
            </a:pPr>
            <a:r>
              <a:rPr lang="en-ZA" dirty="0" smtClean="0"/>
              <a:t>The following was proposed:</a:t>
            </a:r>
          </a:p>
          <a:p>
            <a:pPr lvl="1"/>
            <a:r>
              <a:rPr lang="en-ZA" sz="2400" dirty="0" smtClean="0"/>
              <a:t>Heads of Institutions must develop, maintain and communicate a policy on conducting business with the institution.</a:t>
            </a:r>
          </a:p>
          <a:p>
            <a:pPr lvl="1"/>
            <a:r>
              <a:rPr lang="en-ZA" sz="2400" dirty="0" smtClean="0"/>
              <a:t>Institutions must keep a register of: entities that conduct business with institution (publicly available, also known to employees), persons engaged in Supply Chain Management, employees dismissed for conducting business.</a:t>
            </a:r>
          </a:p>
          <a:p>
            <a:pPr lvl="1"/>
            <a:r>
              <a:rPr lang="en-ZA" sz="2400" dirty="0" smtClean="0"/>
              <a:t>Executive Authorities and heads of institutions have a duty to report </a:t>
            </a:r>
            <a:r>
              <a:rPr lang="en-ZA" sz="2400" dirty="0"/>
              <a:t>contraventions of Section 8(2) of the </a:t>
            </a:r>
            <a:r>
              <a:rPr lang="en-ZA" sz="2400" dirty="0" smtClean="0"/>
              <a:t>Act, as well as to investigate. </a:t>
            </a:r>
          </a:p>
          <a:p>
            <a:pPr lvl="1"/>
            <a:r>
              <a:rPr lang="en-ZA" sz="2400" dirty="0" smtClean="0"/>
              <a:t>Executive Authority has to submit a composite report to MPSA 1 Oct each year on all alleged contraventions of Section 8(2) of the Act.</a:t>
            </a:r>
          </a:p>
          <a:p>
            <a:pPr lvl="1"/>
            <a:endParaRPr lang="en-ZA" sz="2400"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pPr/>
              <a:t>13</a:t>
            </a:fld>
            <a:endParaRPr lang="en-ZA" dirty="0"/>
          </a:p>
        </p:txBody>
      </p:sp>
    </p:spTree>
    <p:extLst>
      <p:ext uri="{BB962C8B-B14F-4D97-AF65-F5344CB8AC3E}">
        <p14:creationId xmlns:p14="http://schemas.microsoft.com/office/powerpoint/2010/main" val="3620850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Regulations</a:t>
            </a:r>
            <a:endParaRPr lang="en-ZA" dirty="0"/>
          </a:p>
        </p:txBody>
      </p:sp>
      <p:sp>
        <p:nvSpPr>
          <p:cNvPr id="3" name="Content Placeholder 2"/>
          <p:cNvSpPr>
            <a:spLocks noGrp="1"/>
          </p:cNvSpPr>
          <p:nvPr>
            <p:ph idx="1"/>
          </p:nvPr>
        </p:nvSpPr>
        <p:spPr/>
        <p:txBody>
          <a:bodyPr/>
          <a:lstStyle/>
          <a:p>
            <a:pPr marL="0" indent="0">
              <a:buNone/>
            </a:pPr>
            <a:r>
              <a:rPr lang="en-ZA" u="sng" dirty="0" smtClean="0"/>
              <a:t>Part 3: Disclosure of Financial Interests</a:t>
            </a:r>
            <a:r>
              <a:rPr lang="en-ZA" dirty="0" smtClean="0"/>
              <a:t>:</a:t>
            </a:r>
          </a:p>
          <a:p>
            <a:pPr marL="0" indent="0">
              <a:buNone/>
            </a:pPr>
            <a:r>
              <a:rPr lang="en-ZA" dirty="0" smtClean="0"/>
              <a:t>The following are required:</a:t>
            </a:r>
          </a:p>
          <a:p>
            <a:pPr lvl="1"/>
            <a:r>
              <a:rPr lang="en-ZA" sz="2400" dirty="0" smtClean="0"/>
              <a:t>A register of specified employees’ financial interests:1)</a:t>
            </a:r>
            <a:r>
              <a:rPr lang="en-ZA" sz="2400" u="sng" dirty="0" smtClean="0"/>
              <a:t>DG OPSC</a:t>
            </a:r>
            <a:r>
              <a:rPr lang="en-ZA" sz="2400" dirty="0" smtClean="0"/>
              <a:t>: financial interests of SMS, Special Advisers and spouses 2) </a:t>
            </a:r>
            <a:r>
              <a:rPr lang="en-ZA" sz="2400" u="sng" dirty="0" smtClean="0"/>
              <a:t>Head of institution</a:t>
            </a:r>
            <a:r>
              <a:rPr lang="en-ZA" sz="2400" dirty="0" smtClean="0"/>
              <a:t>: all others. Electronic disclosure is required.  Periods are to be prescribed by MPSA.</a:t>
            </a:r>
          </a:p>
          <a:p>
            <a:pPr lvl="1"/>
            <a:r>
              <a:rPr lang="en-ZA" sz="2400" dirty="0" smtClean="0"/>
              <a:t>Obligation on employees to make a full disclosure and to immediately notify the Executive Authority or head of institution of any possible conflict of interest. </a:t>
            </a:r>
          </a:p>
          <a:p>
            <a:pPr lvl="1"/>
            <a:r>
              <a:rPr lang="en-ZA" sz="2400" dirty="0" smtClean="0"/>
              <a:t>Confidentiality of forms and registers - the regulations identify those who should have access to the forms.</a:t>
            </a:r>
          </a:p>
          <a:p>
            <a:pPr lvl="1"/>
            <a:r>
              <a:rPr lang="en-ZA" sz="2400" dirty="0" smtClean="0"/>
              <a:t>Conflict of interest must be managed - </a:t>
            </a:r>
            <a:r>
              <a:rPr lang="en-ZA" sz="2400" dirty="0"/>
              <a:t>t</a:t>
            </a:r>
            <a:r>
              <a:rPr lang="en-ZA" sz="2400" dirty="0" smtClean="0"/>
              <a:t>he regulations outline the process to be followed when a conflict of interest is identified.</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14</a:t>
            </a:fld>
            <a:endParaRPr lang="en-ZA" dirty="0"/>
          </a:p>
        </p:txBody>
      </p:sp>
    </p:spTree>
    <p:extLst>
      <p:ext uri="{BB962C8B-B14F-4D97-AF65-F5344CB8AC3E}">
        <p14:creationId xmlns:p14="http://schemas.microsoft.com/office/powerpoint/2010/main" val="411902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idx="1"/>
          </p:nvPr>
        </p:nvSpPr>
        <p:spPr/>
        <p:txBody>
          <a:bodyPr/>
          <a:lstStyle/>
          <a:p>
            <a:r>
              <a:rPr lang="en-ZA" dirty="0" smtClean="0"/>
              <a:t>Extension of the eDisclosure system requires configuration to accommodate different HR systems in municipalities and additional funding. </a:t>
            </a:r>
          </a:p>
          <a:p>
            <a:r>
              <a:rPr lang="en-ZA" dirty="0" smtClean="0"/>
              <a:t>Deeds data is expensive (currently R12.00 per record).  For public service employees – R12.00 x 1.3m employees = almost R16m.</a:t>
            </a:r>
          </a:p>
          <a:p>
            <a:r>
              <a:rPr lang="en-ZA" dirty="0" smtClean="0"/>
              <a:t>The extension of the financial disclosure to other categories of employees should follow a phased in approach.</a:t>
            </a:r>
            <a:endParaRPr lang="en-ZA" dirty="0"/>
          </a:p>
          <a:p>
            <a:endParaRPr lang="en-ZA" sz="3200" dirty="0"/>
          </a:p>
          <a:p>
            <a:pPr lvl="4"/>
            <a:endParaRPr lang="en-US" dirty="0"/>
          </a:p>
          <a:p>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15</a:t>
            </a:fld>
            <a:endParaRPr lang="en-ZA"/>
          </a:p>
        </p:txBody>
      </p:sp>
    </p:spTree>
    <p:extLst>
      <p:ext uri="{BB962C8B-B14F-4D97-AF65-F5344CB8AC3E}">
        <p14:creationId xmlns:p14="http://schemas.microsoft.com/office/powerpoint/2010/main" val="2596995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Way forward</a:t>
            </a:r>
            <a:endParaRPr lang="en-ZA" dirty="0"/>
          </a:p>
        </p:txBody>
      </p:sp>
      <p:sp>
        <p:nvSpPr>
          <p:cNvPr id="3" name="Content Placeholder 2"/>
          <p:cNvSpPr>
            <a:spLocks noGrp="1"/>
          </p:cNvSpPr>
          <p:nvPr>
            <p:ph idx="1"/>
          </p:nvPr>
        </p:nvSpPr>
        <p:spPr>
          <a:xfrm>
            <a:off x="228600" y="952878"/>
            <a:ext cx="11809203" cy="4945646"/>
          </a:xfrm>
        </p:spPr>
        <p:txBody>
          <a:bodyPr/>
          <a:lstStyle/>
          <a:p>
            <a:r>
              <a:rPr lang="en-ZA" sz="1800" dirty="0" smtClean="0"/>
              <a:t>The PAM regulations regarding employees doing business with the State and financial disclosures will be combined to deal with both the public service and municipalities;</a:t>
            </a:r>
          </a:p>
          <a:p>
            <a:r>
              <a:rPr lang="en-ZA" sz="1800" dirty="0"/>
              <a:t>While the regulations to effect sections 8 and 9 of the PAM Act are processed, the following interventions will be undertaken to create an easier path to implementation of the PAM Act:</a:t>
            </a:r>
          </a:p>
          <a:p>
            <a:pPr marL="0" indent="0">
              <a:buNone/>
            </a:pPr>
            <a:r>
              <a:rPr lang="en-ZA" sz="1800" dirty="0"/>
              <a:t>	a) Aligning of Public Service Regulations, 2016 with the intended PAM Act and its Regulations.</a:t>
            </a:r>
          </a:p>
          <a:p>
            <a:pPr marL="1160463" indent="-1160463">
              <a:buNone/>
            </a:pPr>
            <a:r>
              <a:rPr lang="en-ZA" sz="1800"/>
              <a:t>             </a:t>
            </a:r>
            <a:r>
              <a:rPr lang="en-ZA" sz="1800" smtClean="0"/>
              <a:t>b</a:t>
            </a:r>
            <a:r>
              <a:rPr lang="en-ZA" sz="1800" dirty="0"/>
              <a:t>) Reviewing and amending of the Public Service Regulations, 2016 to include regulations on “life-style audits”.</a:t>
            </a:r>
          </a:p>
          <a:p>
            <a:pPr marL="1160463" indent="-268288">
              <a:buNone/>
            </a:pPr>
            <a:r>
              <a:rPr lang="en-ZA" sz="1800" dirty="0"/>
              <a:t>c) consideration to financial disclosures being done once and thereafter resubmitted when changes occur.</a:t>
            </a:r>
          </a:p>
          <a:p>
            <a:r>
              <a:rPr lang="en-ZA" sz="1800" dirty="0" smtClean="0"/>
              <a:t>The proclamation to bring sections 15 and 17 of the PAM Act into operation </a:t>
            </a:r>
            <a:r>
              <a:rPr lang="en-ZA" sz="1800" dirty="0"/>
              <a:t>will be finalised in this financial </a:t>
            </a:r>
            <a:r>
              <a:rPr lang="en-ZA" sz="1800" dirty="0" smtClean="0"/>
              <a:t>year which will see the establishment of the Ethics, Integrity and Disciplinary Technical Assistance Unit and the Office of Standards and Compliance being operationalised by March 2019. </a:t>
            </a:r>
            <a:endParaRPr lang="en-ZA" sz="1800" dirty="0"/>
          </a:p>
          <a:p>
            <a:r>
              <a:rPr lang="en-ZA" sz="1800" dirty="0" smtClean="0"/>
              <a:t>The Strategic </a:t>
            </a:r>
            <a:r>
              <a:rPr lang="en-ZA" sz="1800" dirty="0"/>
              <a:t>Framework for Public Administration Norms and </a:t>
            </a:r>
            <a:r>
              <a:rPr lang="en-ZA" sz="1800" dirty="0" smtClean="0"/>
              <a:t>Standards will be finalised.   </a:t>
            </a:r>
          </a:p>
          <a:p>
            <a:pPr marL="0" indent="0">
              <a:buNone/>
            </a:pPr>
            <a:r>
              <a:rPr lang="en-ZA" sz="1800" dirty="0"/>
              <a:t>	</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16</a:t>
            </a:fld>
            <a:endParaRPr lang="en-ZA" dirty="0"/>
          </a:p>
        </p:txBody>
      </p:sp>
    </p:spTree>
    <p:extLst>
      <p:ext uri="{BB962C8B-B14F-4D97-AF65-F5344CB8AC3E}">
        <p14:creationId xmlns:p14="http://schemas.microsoft.com/office/powerpoint/2010/main" val="91590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14600" y="1600200"/>
            <a:ext cx="6893768" cy="4495800"/>
          </a:xfrm>
          <a:prstGeom prst="rect">
            <a:avLst/>
          </a:prstGeom>
        </p:spPr>
        <p:txBody>
          <a:bodyPr anchor="ctr">
            <a:normAutofit/>
          </a:bodyPr>
          <a:lstStyle/>
          <a:p>
            <a:pPr algn="ctr">
              <a:buNone/>
            </a:pPr>
            <a:r>
              <a:rPr lang="en-ZA" sz="3200" dirty="0"/>
              <a:t>END…</a:t>
            </a:r>
          </a:p>
        </p:txBody>
      </p:sp>
      <p:sp>
        <p:nvSpPr>
          <p:cNvPr id="5" name="Slide Number Placeholder 4"/>
          <p:cNvSpPr>
            <a:spLocks noGrp="1"/>
          </p:cNvSpPr>
          <p:nvPr>
            <p:ph type="sldNum" sz="quarter" idx="12"/>
          </p:nvPr>
        </p:nvSpPr>
        <p:spPr/>
        <p:txBody>
          <a:bodyPr/>
          <a:lstStyle/>
          <a:p>
            <a:fld id="{82C40EFD-8994-4D83-8D77-4B948604FF58}" type="slidenum">
              <a:rPr lang="en-ZA" smtClean="0"/>
              <a:pPr/>
              <a:t>17</a:t>
            </a:fld>
            <a:endParaRPr lang="en-ZA"/>
          </a:p>
        </p:txBody>
      </p:sp>
    </p:spTree>
    <p:extLst>
      <p:ext uri="{BB962C8B-B14F-4D97-AF65-F5344CB8AC3E}">
        <p14:creationId xmlns:p14="http://schemas.microsoft.com/office/powerpoint/2010/main" val="147735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Presentation Outline</a:t>
            </a:r>
            <a:endParaRPr lang="en-ZA" b="1" dirty="0"/>
          </a:p>
        </p:txBody>
      </p:sp>
      <p:sp>
        <p:nvSpPr>
          <p:cNvPr id="3" name="Content Placeholder 2"/>
          <p:cNvSpPr>
            <a:spLocks noGrp="1"/>
          </p:cNvSpPr>
          <p:nvPr>
            <p:ph sz="quarter" idx="1"/>
          </p:nvPr>
        </p:nvSpPr>
        <p:spPr>
          <a:xfrm>
            <a:off x="228600" y="1094546"/>
            <a:ext cx="11808725" cy="4545412"/>
          </a:xfrm>
        </p:spPr>
        <p:txBody>
          <a:bodyPr numCol="2">
            <a:normAutofit/>
          </a:bodyPr>
          <a:lstStyle/>
          <a:p>
            <a:r>
              <a:rPr lang="en-ZA" dirty="0" smtClean="0"/>
              <a:t>Purpose and Background</a:t>
            </a:r>
          </a:p>
          <a:p>
            <a:r>
              <a:rPr lang="en-ZA" dirty="0" smtClean="0"/>
              <a:t>PAM Act Provisions</a:t>
            </a:r>
          </a:p>
          <a:p>
            <a:r>
              <a:rPr lang="en-ZA" dirty="0" smtClean="0"/>
              <a:t>PAM Act Regulations</a:t>
            </a:r>
          </a:p>
          <a:p>
            <a:r>
              <a:rPr lang="en-ZA" dirty="0" smtClean="0"/>
              <a:t>Challenges</a:t>
            </a:r>
          </a:p>
          <a:p>
            <a:r>
              <a:rPr lang="en-ZA" dirty="0" smtClean="0"/>
              <a:t>Way forward                                                         </a:t>
            </a:r>
          </a:p>
          <a:p>
            <a:endParaRPr lang="en-ZA" dirty="0"/>
          </a:p>
        </p:txBody>
      </p:sp>
      <p:sp>
        <p:nvSpPr>
          <p:cNvPr id="6" name="Slide Number Placeholder 5"/>
          <p:cNvSpPr>
            <a:spLocks noGrp="1"/>
          </p:cNvSpPr>
          <p:nvPr>
            <p:ph type="sldNum" sz="quarter" idx="12"/>
          </p:nvPr>
        </p:nvSpPr>
        <p:spPr/>
        <p:txBody>
          <a:bodyPr>
            <a:normAutofit/>
          </a:bodyPr>
          <a:lstStyle/>
          <a:p>
            <a:fld id="{82C40EFD-8994-4D83-8D77-4B948604FF58}" type="slidenum">
              <a:rPr lang="en-ZA" smtClean="0"/>
              <a:pPr/>
              <a:t>2</a:t>
            </a:fld>
            <a:endParaRPr lang="en-ZA" dirty="0"/>
          </a:p>
        </p:txBody>
      </p:sp>
    </p:spTree>
    <p:extLst>
      <p:ext uri="{BB962C8B-B14F-4D97-AF65-F5344CB8AC3E}">
        <p14:creationId xmlns:p14="http://schemas.microsoft.com/office/powerpoint/2010/main" val="21108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Purpose and Background</a:t>
            </a:r>
            <a:endParaRPr lang="en-ZA" dirty="0"/>
          </a:p>
        </p:txBody>
      </p:sp>
      <p:sp>
        <p:nvSpPr>
          <p:cNvPr id="3" name="Slide Number Placeholder 2"/>
          <p:cNvSpPr>
            <a:spLocks noGrp="1"/>
          </p:cNvSpPr>
          <p:nvPr>
            <p:ph type="sldNum" sz="quarter" idx="12"/>
          </p:nvPr>
        </p:nvSpPr>
        <p:spPr/>
        <p:txBody>
          <a:bodyPr>
            <a:normAutofit/>
          </a:bodyPr>
          <a:lstStyle/>
          <a:p>
            <a:fld id="{82C40EFD-8994-4D83-8D77-4B948604FF58}" type="slidenum">
              <a:rPr lang="en-ZA" smtClean="0"/>
              <a:pPr/>
              <a:t>3</a:t>
            </a:fld>
            <a:endParaRPr lang="en-ZA"/>
          </a:p>
        </p:txBody>
      </p:sp>
      <p:sp>
        <p:nvSpPr>
          <p:cNvPr id="4" name="Content Placeholder 3"/>
          <p:cNvSpPr>
            <a:spLocks noGrp="1"/>
          </p:cNvSpPr>
          <p:nvPr>
            <p:ph sz="quarter" idx="1"/>
          </p:nvPr>
        </p:nvSpPr>
        <p:spPr>
          <a:xfrm>
            <a:off x="228600" y="1094545"/>
            <a:ext cx="11809203" cy="4896821"/>
          </a:xfrm>
        </p:spPr>
        <p:txBody>
          <a:bodyPr/>
          <a:lstStyle/>
          <a:p>
            <a:r>
              <a:rPr lang="en-ZA" dirty="0" smtClean="0"/>
              <a:t>For Portfolio Committee to note the progress in the implementation </a:t>
            </a:r>
            <a:r>
              <a:rPr lang="en-ZA" dirty="0"/>
              <a:t>of </a:t>
            </a:r>
            <a:r>
              <a:rPr lang="en-ZA" dirty="0" smtClean="0"/>
              <a:t>the Public </a:t>
            </a:r>
            <a:r>
              <a:rPr lang="en-ZA" dirty="0"/>
              <a:t>Administration Management Act (PAM Act), 2014 </a:t>
            </a:r>
            <a:r>
              <a:rPr lang="en-ZA" dirty="0" smtClean="0"/>
              <a:t>pertaining to:</a:t>
            </a:r>
          </a:p>
          <a:p>
            <a:pPr lvl="1"/>
            <a:r>
              <a:rPr lang="en-ZA" sz="2400" dirty="0" smtClean="0"/>
              <a:t>ethics and anti-corruption management; and</a:t>
            </a:r>
          </a:p>
          <a:p>
            <a:pPr lvl="1"/>
            <a:r>
              <a:rPr lang="en-ZA" sz="2400" dirty="0" smtClean="0"/>
              <a:t>norms </a:t>
            </a:r>
            <a:r>
              <a:rPr lang="en-ZA" sz="2400" dirty="0"/>
              <a:t>and standards (</a:t>
            </a:r>
            <a:r>
              <a:rPr lang="en-ZA" sz="2400" dirty="0" err="1"/>
              <a:t>s16</a:t>
            </a:r>
            <a:r>
              <a:rPr lang="en-ZA" sz="2400" dirty="0"/>
              <a:t>) and compliance with minimum norms and standards in public administration (</a:t>
            </a:r>
            <a:r>
              <a:rPr lang="en-ZA" sz="2400" dirty="0" err="1"/>
              <a:t>s17</a:t>
            </a:r>
            <a:r>
              <a:rPr lang="en-ZA" sz="2400" dirty="0"/>
              <a:t>) through an Office of Standards and Compliance (</a:t>
            </a:r>
            <a:r>
              <a:rPr lang="en-ZA" sz="2400" dirty="0" err="1"/>
              <a:t>OSC</a:t>
            </a:r>
            <a:r>
              <a:rPr lang="en-ZA" sz="2400" dirty="0"/>
              <a:t>).</a:t>
            </a:r>
          </a:p>
          <a:p>
            <a:r>
              <a:rPr lang="en-ZA" dirty="0" smtClean="0"/>
              <a:t>The PAM Act was signed in Dec 2014 and amongst others seeks to provide </a:t>
            </a:r>
            <a:r>
              <a:rPr lang="en-ZA" dirty="0"/>
              <a:t>a legal framework across the three spheres of government for bringing some degree of uniformity of purpose in </a:t>
            </a:r>
            <a:r>
              <a:rPr lang="en-ZA" dirty="0" smtClean="0"/>
              <a:t>ethics and integrity management. </a:t>
            </a:r>
            <a:endParaRPr lang="en-ZA" dirty="0"/>
          </a:p>
          <a:p>
            <a:r>
              <a:rPr lang="en-ZA" dirty="0"/>
              <a:t>No </a:t>
            </a:r>
            <a:r>
              <a:rPr lang="en-ZA" dirty="0" smtClean="0"/>
              <a:t>provision </a:t>
            </a:r>
            <a:r>
              <a:rPr lang="en-ZA" dirty="0"/>
              <a:t>of the Act has been brought into </a:t>
            </a:r>
            <a:r>
              <a:rPr lang="en-ZA" dirty="0" smtClean="0"/>
              <a:t>effect as yet as most provisions require a state of readiness and regulations. </a:t>
            </a:r>
            <a:endParaRPr lang="en-ZA" dirty="0"/>
          </a:p>
          <a:p>
            <a:r>
              <a:rPr lang="en-ZA" dirty="0"/>
              <a:t>It is envisaged that </a:t>
            </a:r>
            <a:r>
              <a:rPr lang="en-ZA" dirty="0" smtClean="0"/>
              <a:t>provisions of the </a:t>
            </a:r>
            <a:r>
              <a:rPr lang="en-ZA" dirty="0"/>
              <a:t>Act will </a:t>
            </a:r>
            <a:r>
              <a:rPr lang="en-ZA" dirty="0" smtClean="0"/>
              <a:t>be gradually brought </a:t>
            </a:r>
            <a:r>
              <a:rPr lang="en-ZA" dirty="0"/>
              <a:t>into effect </a:t>
            </a:r>
            <a:r>
              <a:rPr lang="en-ZA" dirty="0" smtClean="0"/>
              <a:t>as  systems and processes are put in place supported by regulations where required.</a:t>
            </a:r>
            <a:endParaRPr lang="en-ZA" dirty="0"/>
          </a:p>
        </p:txBody>
      </p:sp>
    </p:spTree>
    <p:extLst>
      <p:ext uri="{BB962C8B-B14F-4D97-AF65-F5344CB8AC3E}">
        <p14:creationId xmlns:p14="http://schemas.microsoft.com/office/powerpoint/2010/main" val="30158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a:xfrm>
            <a:off x="228600" y="1094546"/>
            <a:ext cx="11809203" cy="4803978"/>
          </a:xfrm>
        </p:spPr>
        <p:txBody>
          <a:bodyPr/>
          <a:lstStyle/>
          <a:p>
            <a:pPr marL="0" indent="0">
              <a:buNone/>
            </a:pPr>
            <a:r>
              <a:rPr lang="en-ZA" sz="2000" b="1" dirty="0" smtClean="0"/>
              <a:t>Prohibition on Public Service employees conducting business with the State </a:t>
            </a:r>
            <a:r>
              <a:rPr lang="en-ZA" sz="2000" dirty="0" smtClean="0"/>
              <a:t>– The PAM Act is extending this prohibition to Special Advisors and to all Public Administration employees.</a:t>
            </a:r>
          </a:p>
          <a:p>
            <a:pPr marL="0" indent="0">
              <a:buNone/>
            </a:pPr>
            <a:r>
              <a:rPr lang="en-ZA" b="1" dirty="0" smtClean="0"/>
              <a:t>“Section 8 – Conducting business with State</a:t>
            </a:r>
          </a:p>
          <a:p>
            <a:pPr marL="0" indent="0">
              <a:buNone/>
            </a:pPr>
            <a:r>
              <a:rPr lang="en-ZA" sz="2000" dirty="0" smtClean="0"/>
              <a:t>(1) In this section and in section 9, ‘employee’ includes persons contemplated in section 12A of the Public Service Act and a person performing similar functions in a municipality.</a:t>
            </a:r>
          </a:p>
          <a:p>
            <a:pPr marL="0" indent="0">
              <a:buNone/>
            </a:pPr>
            <a:r>
              <a:rPr lang="en-ZA" sz="2000" dirty="0" smtClean="0"/>
              <a:t>(2) An employee may not-</a:t>
            </a:r>
          </a:p>
          <a:p>
            <a:pPr marL="0" indent="0">
              <a:buNone/>
            </a:pPr>
            <a:r>
              <a:rPr lang="en-ZA" dirty="0"/>
              <a:t>	</a:t>
            </a:r>
            <a:r>
              <a:rPr lang="en-ZA" sz="1800" dirty="0" smtClean="0"/>
              <a:t>(a) conduct business with the State; or</a:t>
            </a:r>
          </a:p>
          <a:p>
            <a:pPr marL="0" indent="0">
              <a:buNone/>
            </a:pPr>
            <a:r>
              <a:rPr lang="en-ZA" sz="1800" dirty="0"/>
              <a:t>	</a:t>
            </a:r>
            <a:r>
              <a:rPr lang="en-ZA" sz="1800" dirty="0" smtClean="0"/>
              <a:t>(b) be a director of a public or private company conducting business with the State.</a:t>
            </a:r>
          </a:p>
          <a:p>
            <a:pPr marL="0" indent="0">
              <a:buNone/>
            </a:pPr>
            <a:r>
              <a:rPr lang="en-ZA" sz="2000" dirty="0" smtClean="0"/>
              <a:t>(3) A contravention of subsection (2)-</a:t>
            </a:r>
          </a:p>
          <a:p>
            <a:pPr marL="0" indent="0">
              <a:buNone/>
            </a:pPr>
            <a:r>
              <a:rPr lang="en-ZA" sz="1800" dirty="0" smtClean="0"/>
              <a:t>	(a) is an offence, and any person found guilty of the offence is liable to a fine or imprisonment for a 	period not exceeding 5 years or both such fine and imprisonment; and</a:t>
            </a:r>
          </a:p>
          <a:p>
            <a:pPr marL="0" indent="0">
              <a:buNone/>
            </a:pPr>
            <a:r>
              <a:rPr lang="en-ZA" sz="1800" dirty="0" smtClean="0"/>
              <a:t>	(b) constitute(s) serious misconduct which may result in the termination of employment  by the 	employer.” </a:t>
            </a:r>
          </a:p>
          <a:p>
            <a:pPr marL="0" indent="0">
              <a:buNone/>
            </a:pPr>
            <a:endParaRPr lang="en-ZA" sz="1800" dirty="0" smtClean="0"/>
          </a:p>
          <a:p>
            <a:pPr marL="0" indent="0">
              <a:buNone/>
            </a:pPr>
            <a:r>
              <a:rPr lang="en-ZA" b="1" dirty="0" smtClean="0"/>
              <a:t>    </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4</a:t>
            </a:fld>
            <a:endParaRPr lang="en-ZA"/>
          </a:p>
        </p:txBody>
      </p:sp>
    </p:spTree>
    <p:extLst>
      <p:ext uri="{BB962C8B-B14F-4D97-AF65-F5344CB8AC3E}">
        <p14:creationId xmlns:p14="http://schemas.microsoft.com/office/powerpoint/2010/main" val="161415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sz="2000" b="1" dirty="0"/>
              <a:t>Section 9 - Financial Disclosures </a:t>
            </a:r>
            <a:r>
              <a:rPr lang="en-ZA" sz="2000" dirty="0"/>
              <a:t>– </a:t>
            </a:r>
            <a:r>
              <a:rPr lang="en-ZA" sz="2000" dirty="0" smtClean="0"/>
              <a:t>The Pam Act extends the obligation </a:t>
            </a:r>
            <a:r>
              <a:rPr lang="en-ZA" sz="2000" dirty="0"/>
              <a:t>to disclose financial interests to </a:t>
            </a:r>
            <a:r>
              <a:rPr lang="en-ZA" sz="2000" b="1" dirty="0"/>
              <a:t>all</a:t>
            </a:r>
            <a:r>
              <a:rPr lang="en-ZA" sz="2000" dirty="0"/>
              <a:t> Public Administration employees, including the disclosure of the financial interests of his or her </a:t>
            </a:r>
            <a:r>
              <a:rPr lang="en-ZA" sz="2000" dirty="0" smtClean="0"/>
              <a:t>spouse. Use of the </a:t>
            </a:r>
            <a:r>
              <a:rPr lang="en-ZA" sz="2000" dirty="0" err="1" smtClean="0"/>
              <a:t>eDisclosure</a:t>
            </a:r>
            <a:r>
              <a:rPr lang="en-ZA" sz="2000" dirty="0" smtClean="0"/>
              <a:t> system.</a:t>
            </a:r>
          </a:p>
          <a:p>
            <a:pPr marL="0" indent="0">
              <a:buNone/>
            </a:pPr>
            <a:r>
              <a:rPr lang="en-ZA" sz="2000" b="1" dirty="0" smtClean="0"/>
              <a:t>“Section 9 – Disclosure of financial interest</a:t>
            </a:r>
          </a:p>
          <a:p>
            <a:pPr marL="0" indent="0">
              <a:buNone/>
            </a:pPr>
            <a:r>
              <a:rPr lang="en-ZA" sz="2000" dirty="0" smtClean="0"/>
              <a:t>(1) An employee must, in the prescribed manner, disclose to the relevant head of the institution all his or her financial interests and the financial interests of his spouse and a person living with that person as if they were married to each other, including all-</a:t>
            </a:r>
          </a:p>
          <a:p>
            <a:pPr marL="0" indent="0">
              <a:buNone/>
            </a:pPr>
            <a:r>
              <a:rPr lang="en-ZA" dirty="0"/>
              <a:t>	</a:t>
            </a:r>
            <a:r>
              <a:rPr lang="en-ZA" sz="1800" dirty="0" smtClean="0"/>
              <a:t>(a) shares and other financial interests in an entity;</a:t>
            </a:r>
          </a:p>
          <a:p>
            <a:pPr marL="0" indent="0">
              <a:buNone/>
            </a:pPr>
            <a:r>
              <a:rPr lang="en-ZA" sz="1800" dirty="0" smtClean="0"/>
              <a:t>	(b) sponsorships;</a:t>
            </a:r>
          </a:p>
          <a:p>
            <a:pPr marL="0" indent="0">
              <a:buNone/>
            </a:pPr>
            <a:r>
              <a:rPr lang="en-ZA" sz="1800" dirty="0" smtClean="0"/>
              <a:t>	(c) gifts above the prescribed value, other than gifts received from a family member;</a:t>
            </a:r>
          </a:p>
          <a:p>
            <a:pPr marL="0" indent="0">
              <a:buNone/>
            </a:pPr>
            <a:r>
              <a:rPr lang="en-ZA" sz="1800" dirty="0" smtClean="0"/>
              <a:t>	(d) benefits; and</a:t>
            </a:r>
          </a:p>
          <a:p>
            <a:pPr marL="0" indent="0">
              <a:buNone/>
            </a:pPr>
            <a:r>
              <a:rPr lang="en-ZA" sz="1800" dirty="0" smtClean="0"/>
              <a:t>	(e) immovable property.</a:t>
            </a:r>
          </a:p>
          <a:p>
            <a:pPr marL="0" indent="0">
              <a:buNone/>
            </a:pPr>
            <a:r>
              <a:rPr lang="en-ZA" sz="1800" dirty="0" smtClean="0"/>
              <a:t> (2)  Failure by an employee to comply with the obligation referred to in subsection (1) constitutes misconduct.”</a:t>
            </a:r>
          </a:p>
          <a:p>
            <a:pPr marL="0" indent="0">
              <a:buNone/>
            </a:pPr>
            <a:endParaRPr lang="en-ZA" sz="1800" dirty="0" smtClean="0"/>
          </a:p>
          <a:p>
            <a:pPr marL="0" indent="0">
              <a:buNone/>
            </a:pPr>
            <a:r>
              <a:rPr lang="en-ZA" dirty="0"/>
              <a:t>	</a:t>
            </a:r>
          </a:p>
        </p:txBody>
      </p:sp>
      <p:sp>
        <p:nvSpPr>
          <p:cNvPr id="4" name="Slide Number Placeholder 3"/>
          <p:cNvSpPr>
            <a:spLocks noGrp="1"/>
          </p:cNvSpPr>
          <p:nvPr>
            <p:ph type="sldNum" sz="quarter" idx="12"/>
          </p:nvPr>
        </p:nvSpPr>
        <p:spPr/>
        <p:txBody>
          <a:bodyPr/>
          <a:lstStyle/>
          <a:p>
            <a:fld id="{B59ACEC8-D248-43BB-9E41-8F603F9ACC52}" type="slidenum">
              <a:rPr lang="en-ZA" smtClean="0"/>
              <a:pPr/>
              <a:t>5</a:t>
            </a:fld>
            <a:endParaRPr lang="en-ZA"/>
          </a:p>
        </p:txBody>
      </p:sp>
    </p:spTree>
    <p:extLst>
      <p:ext uri="{BB962C8B-B14F-4D97-AF65-F5344CB8AC3E}">
        <p14:creationId xmlns:p14="http://schemas.microsoft.com/office/powerpoint/2010/main" val="104375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b="1" dirty="0"/>
              <a:t>Section </a:t>
            </a:r>
            <a:r>
              <a:rPr lang="en-ZA" b="1" dirty="0" smtClean="0"/>
              <a:t>15 - </a:t>
            </a:r>
            <a:r>
              <a:rPr lang="en-ZA" b="1" dirty="0"/>
              <a:t>Public Administration Ethics, Integrity, and Disciplinary Technical Assistance Unit (EIDTAU</a:t>
            </a:r>
            <a:r>
              <a:rPr lang="en-ZA" b="1" dirty="0" smtClean="0"/>
              <a:t>) </a:t>
            </a:r>
            <a:r>
              <a:rPr lang="en-ZA" dirty="0" smtClean="0"/>
              <a:t>– The PAM Act establishes this Unit.</a:t>
            </a:r>
            <a:endParaRPr lang="en-ZA" dirty="0"/>
          </a:p>
          <a:p>
            <a:pPr marL="0" indent="0">
              <a:buNone/>
            </a:pPr>
            <a:endParaRPr lang="en-ZA" b="1" dirty="0" smtClean="0"/>
          </a:p>
          <a:p>
            <a:pPr marL="0" indent="0">
              <a:buNone/>
            </a:pPr>
            <a:r>
              <a:rPr lang="en-ZA" b="1" dirty="0" smtClean="0"/>
              <a:t>“Section 15 </a:t>
            </a:r>
            <a:r>
              <a:rPr lang="en-ZA" b="1" dirty="0"/>
              <a:t>– Public Administration Ethics, Integrity, and Disciplinary Technical Assistance Unit </a:t>
            </a:r>
            <a:endParaRPr lang="en-ZA" b="1" dirty="0" smtClean="0"/>
          </a:p>
          <a:p>
            <a:pPr marL="0" indent="0">
              <a:buNone/>
            </a:pPr>
            <a:r>
              <a:rPr lang="en-ZA" dirty="0" smtClean="0"/>
              <a:t>(1) The </a:t>
            </a:r>
            <a:r>
              <a:rPr lang="en-ZA" dirty="0"/>
              <a:t>Public Administration Ethics, Integrity, and Disciplinary Technical Assistance Unit </a:t>
            </a:r>
            <a:r>
              <a:rPr lang="en-ZA" dirty="0" smtClean="0"/>
              <a:t>is hereby established.</a:t>
            </a:r>
          </a:p>
          <a:p>
            <a:pPr marL="0" indent="0">
              <a:buNone/>
            </a:pPr>
            <a:r>
              <a:rPr lang="en-ZA" dirty="0" smtClean="0"/>
              <a:t>(2) The organisational form of the Unit must be determined in terms of applicable legislation.</a:t>
            </a:r>
          </a:p>
          <a:p>
            <a:pPr marL="0" indent="0">
              <a:buNone/>
            </a:pPr>
            <a:r>
              <a:rPr lang="en-ZA" dirty="0" smtClean="0"/>
              <a:t>(3) The head of the Unit and all its personnel must be appointed in terms of the Public Service Act.</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6</a:t>
            </a:fld>
            <a:endParaRPr lang="en-ZA"/>
          </a:p>
        </p:txBody>
      </p:sp>
    </p:spTree>
    <p:extLst>
      <p:ext uri="{BB962C8B-B14F-4D97-AF65-F5344CB8AC3E}">
        <p14:creationId xmlns:p14="http://schemas.microsoft.com/office/powerpoint/2010/main" val="4269248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sz="2000" dirty="0" smtClean="0"/>
              <a:t>(4) The Unit has the following functions:</a:t>
            </a:r>
          </a:p>
          <a:p>
            <a:pPr marL="0" indent="0">
              <a:buNone/>
            </a:pPr>
            <a:r>
              <a:rPr lang="en-ZA" dirty="0"/>
              <a:t>	</a:t>
            </a:r>
            <a:r>
              <a:rPr lang="en-ZA" sz="1800" dirty="0" smtClean="0"/>
              <a:t>(a) To provide technical assistance and support to institutions in all spheres of government regarding 	the management of ethics, integrity and disciplinary matters relating to misconduct in the public 	administration;</a:t>
            </a:r>
          </a:p>
          <a:p>
            <a:pPr marL="0" indent="0">
              <a:buNone/>
            </a:pPr>
            <a:r>
              <a:rPr lang="en-ZA" sz="1800" dirty="0"/>
              <a:t>	</a:t>
            </a:r>
            <a:r>
              <a:rPr lang="en-ZA" sz="1800" dirty="0" smtClean="0"/>
              <a:t>(b) to develop the norms and standards on integrity, ethics, conduct and discipline in the public 	administration;</a:t>
            </a:r>
          </a:p>
          <a:p>
            <a:pPr marL="0" indent="0">
              <a:buNone/>
            </a:pPr>
            <a:r>
              <a:rPr lang="en-ZA" sz="1800" dirty="0" smtClean="0"/>
              <a:t>	(c) to build capacity within institutions to initiate and institute disciplinary proceedings into 	misconduct.</a:t>
            </a:r>
          </a:p>
          <a:p>
            <a:pPr marL="0" indent="0">
              <a:buNone/>
            </a:pPr>
            <a:r>
              <a:rPr lang="en-ZA" sz="1800" dirty="0" smtClean="0"/>
              <a:t>	(d) to strengthen government oversight of ethics, integrity and discipline, and where necessary, in 	cases where systemic weaknesses are identified, to intervene;</a:t>
            </a:r>
          </a:p>
          <a:p>
            <a:pPr marL="0" indent="0">
              <a:buNone/>
            </a:pPr>
            <a:r>
              <a:rPr lang="en-ZA" sz="1800" dirty="0" smtClean="0"/>
              <a:t>	(e) to promote and enhance good ethics and integrity within the public administration; and</a:t>
            </a:r>
          </a:p>
          <a:p>
            <a:pPr marL="0" indent="0">
              <a:buNone/>
            </a:pPr>
            <a:r>
              <a:rPr lang="en-ZA" sz="1800" dirty="0" smtClean="0"/>
              <a:t>	(f) to cooperate with other institutions and organs of state to fulfil its functions under this section.</a:t>
            </a:r>
          </a:p>
          <a:p>
            <a:pPr marL="0" indent="0">
              <a:buNone/>
            </a:pPr>
            <a:endParaRPr lang="en-ZA" sz="1800" dirty="0" smtClean="0"/>
          </a:p>
          <a:p>
            <a:pPr marL="0" indent="0">
              <a:buNone/>
            </a:pPr>
            <a:r>
              <a:rPr lang="en-ZA" dirty="0" smtClean="0"/>
              <a:t>	</a:t>
            </a:r>
          </a:p>
          <a:p>
            <a:pPr marL="0" indent="0">
              <a:buNone/>
            </a:pP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7</a:t>
            </a:fld>
            <a:endParaRPr lang="en-ZA"/>
          </a:p>
        </p:txBody>
      </p:sp>
    </p:spTree>
    <p:extLst>
      <p:ext uri="{BB962C8B-B14F-4D97-AF65-F5344CB8AC3E}">
        <p14:creationId xmlns:p14="http://schemas.microsoft.com/office/powerpoint/2010/main" val="61811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dirty="0" smtClean="0"/>
              <a:t>(5</a:t>
            </a:r>
            <a:r>
              <a:rPr lang="en-ZA" sz="2000" dirty="0" smtClean="0"/>
              <a:t>)(a) When an institution discovers an act of corruption, such corruption must immediately be reported to the police for investigation in terms of any applicable law, including the Prevention and Combating of Corrupt  Activities Act, 2004 (Act 12 of 2004).</a:t>
            </a:r>
          </a:p>
          <a:p>
            <a:pPr marL="0" indent="0">
              <a:buNone/>
            </a:pPr>
            <a:r>
              <a:rPr lang="en-ZA" sz="2000" dirty="0" smtClean="0"/>
              <a:t>(b) Issues of misconduct emanating from criminal investigations must be reported to the Unit and the relevant head of institution for initiation and institution of disciplinary proceedings.</a:t>
            </a:r>
          </a:p>
          <a:p>
            <a:pPr marL="0" indent="0">
              <a:buNone/>
            </a:pPr>
            <a:r>
              <a:rPr lang="en-ZA" sz="2000" dirty="0" smtClean="0"/>
              <a:t>(6)(a) Notwithstanding subsection (5) (b), every institution has the responsibility to ensure that it deals with matters relating to misconduct without undue delay.</a:t>
            </a:r>
          </a:p>
          <a:p>
            <a:pPr marL="0" indent="0">
              <a:buNone/>
            </a:pPr>
            <a:r>
              <a:rPr lang="en-ZA" sz="2000" dirty="0" smtClean="0"/>
              <a:t>(b) The head of the institution must report to the Unit on steps taken in respect of subsection (5) (b).</a:t>
            </a:r>
          </a:p>
          <a:p>
            <a:pPr marL="457200" indent="-457200">
              <a:buAutoNum type="arabicParenBoth" startAt="7"/>
            </a:pPr>
            <a:r>
              <a:rPr lang="en-ZA" sz="2000" dirty="0" smtClean="0"/>
              <a:t>The Unit may perform its functions in subsection (4) in respect of-</a:t>
            </a:r>
          </a:p>
          <a:p>
            <a:pPr marL="0" indent="0">
              <a:buNone/>
            </a:pPr>
            <a:r>
              <a:rPr lang="en-ZA" sz="2000" dirty="0" smtClean="0"/>
              <a:t>(a) a national department or national government component, in consultation with the executive authority of such department or component, or upon the request of the relevant executive authority;</a:t>
            </a:r>
          </a:p>
          <a:p>
            <a:pPr marL="0" indent="0">
              <a:buNone/>
            </a:pPr>
            <a:r>
              <a:rPr lang="en-ZA" sz="2000" dirty="0" smtClean="0"/>
              <a:t>(b) an Office of the Premier, provincial department or provincial government component with the concurrence of the Premier; or upon the request of the relevant Premier; and </a:t>
            </a:r>
          </a:p>
          <a:p>
            <a:pPr marL="0" indent="0">
              <a:buNone/>
            </a:pPr>
            <a:endParaRPr lang="en-ZA" sz="2000" dirty="0" smtClean="0"/>
          </a:p>
          <a:p>
            <a:pPr marL="0" indent="0">
              <a:buNone/>
            </a:pPr>
            <a:endParaRPr lang="en-ZA" dirty="0" smtClean="0"/>
          </a:p>
          <a:p>
            <a:pPr marL="0" indent="0">
              <a:buNone/>
            </a:pPr>
            <a:endParaRPr lang="en-ZA" dirty="0" smtClean="0"/>
          </a:p>
          <a:p>
            <a:pPr marL="0" indent="0">
              <a:buNone/>
            </a:pPr>
            <a:endParaRPr lang="en-ZA" dirty="0" smtClean="0"/>
          </a:p>
          <a:p>
            <a:pPr marL="0" indent="0">
              <a:buNone/>
            </a:pP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8</a:t>
            </a:fld>
            <a:endParaRPr lang="en-ZA"/>
          </a:p>
        </p:txBody>
      </p:sp>
    </p:spTree>
    <p:extLst>
      <p:ext uri="{BB962C8B-B14F-4D97-AF65-F5344CB8AC3E}">
        <p14:creationId xmlns:p14="http://schemas.microsoft.com/office/powerpoint/2010/main" val="130965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 Act Provisions</a:t>
            </a:r>
            <a:endParaRPr lang="en-ZA" dirty="0"/>
          </a:p>
        </p:txBody>
      </p:sp>
      <p:sp>
        <p:nvSpPr>
          <p:cNvPr id="3" name="Content Placeholder 2"/>
          <p:cNvSpPr>
            <a:spLocks noGrp="1"/>
          </p:cNvSpPr>
          <p:nvPr>
            <p:ph idx="1"/>
          </p:nvPr>
        </p:nvSpPr>
        <p:spPr/>
        <p:txBody>
          <a:bodyPr/>
          <a:lstStyle/>
          <a:p>
            <a:pPr marL="0" indent="0">
              <a:buNone/>
            </a:pPr>
            <a:r>
              <a:rPr lang="en-ZA" dirty="0" smtClean="0"/>
              <a:t>	(c) a municipality with the concurrence of the Municipal Council or upon the 	     request of the relevant Municipal Council, or upon the request of the 	     	     relevant Member of the Executive Council in respect of an investigation 	     contemplated in section 106(5) of the Municipal Systems Act, 2000) (Act 	     32 of 2000). </a:t>
            </a:r>
          </a:p>
          <a:p>
            <a:pPr marL="0" indent="0">
              <a:buNone/>
            </a:pPr>
            <a:r>
              <a:rPr lang="en-ZA" dirty="0" smtClean="0"/>
              <a:t>(8) The Minister must report to parliament twice a year on the activities of the       Unit.”</a:t>
            </a:r>
          </a:p>
          <a:p>
            <a:pPr marL="0" indent="0">
              <a:buNone/>
            </a:pPr>
            <a:endParaRPr lang="en-ZA" dirty="0" smtClean="0"/>
          </a:p>
          <a:p>
            <a:pPr marL="0" indent="0">
              <a:buNone/>
            </a:pP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9</a:t>
            </a:fld>
            <a:endParaRPr lang="en-ZA"/>
          </a:p>
        </p:txBody>
      </p:sp>
    </p:spTree>
    <p:extLst>
      <p:ext uri="{BB962C8B-B14F-4D97-AF65-F5344CB8AC3E}">
        <p14:creationId xmlns:p14="http://schemas.microsoft.com/office/powerpoint/2010/main" val="3326268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6538</TotalTime>
  <Words>1506</Words>
  <Application>Microsoft Office PowerPoint</Application>
  <PresentationFormat>Widescreen</PresentationFormat>
  <Paragraphs>156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vt:lpstr>
      <vt:lpstr>Berlin</vt:lpstr>
      <vt:lpstr>DPSA: Briefing on progress with regards to the Public Administration Management Act, 2014</vt:lpstr>
      <vt:lpstr>Presentation Outline</vt:lpstr>
      <vt:lpstr>Purpose and Background</vt:lpstr>
      <vt:lpstr>PAM Act Provisions</vt:lpstr>
      <vt:lpstr>PAM Act Provisions</vt:lpstr>
      <vt:lpstr>PAM Act Provisions</vt:lpstr>
      <vt:lpstr>PAM Act Provisions</vt:lpstr>
      <vt:lpstr>PAM Act Provisions</vt:lpstr>
      <vt:lpstr>PAM Act Provisions</vt:lpstr>
      <vt:lpstr>PAM Act Provisions</vt:lpstr>
      <vt:lpstr>PAM Act Provisions</vt:lpstr>
      <vt:lpstr>PAM Act Provisions</vt:lpstr>
      <vt:lpstr>PAM Act Regulations</vt:lpstr>
      <vt:lpstr>PAM Act Regulations</vt:lpstr>
      <vt:lpstr>Challenges</vt:lpstr>
      <vt:lpstr>Way forward</vt:lpstr>
      <vt:lpstr>PowerPoint Presentation</vt:lpstr>
    </vt:vector>
  </TitlesOfParts>
  <Company>The Department of Public Service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Masixole Zibeko</cp:lastModifiedBy>
  <cp:revision>379</cp:revision>
  <cp:lastPrinted>2018-05-29T06:36:14Z</cp:lastPrinted>
  <dcterms:created xsi:type="dcterms:W3CDTF">2016-08-16T08:00:27Z</dcterms:created>
  <dcterms:modified xsi:type="dcterms:W3CDTF">2018-06-04T08:48:22Z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