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356" r:id="rId3"/>
    <p:sldId id="580" r:id="rId4"/>
    <p:sldId id="328" r:id="rId5"/>
    <p:sldId id="329" r:id="rId6"/>
    <p:sldId id="322" r:id="rId7"/>
    <p:sldId id="355" r:id="rId8"/>
    <p:sldId id="258" r:id="rId9"/>
    <p:sldId id="563" r:id="rId10"/>
    <p:sldId id="330" r:id="rId11"/>
    <p:sldId id="548" r:id="rId12"/>
    <p:sldId id="549" r:id="rId13"/>
    <p:sldId id="552" r:id="rId14"/>
    <p:sldId id="553" r:id="rId15"/>
    <p:sldId id="554" r:id="rId16"/>
    <p:sldId id="555" r:id="rId17"/>
    <p:sldId id="556" r:id="rId18"/>
    <p:sldId id="550" r:id="rId19"/>
    <p:sldId id="562" r:id="rId20"/>
    <p:sldId id="557" r:id="rId21"/>
    <p:sldId id="558" r:id="rId22"/>
    <p:sldId id="559" r:id="rId23"/>
    <p:sldId id="560" r:id="rId24"/>
    <p:sldId id="561" r:id="rId25"/>
    <p:sldId id="564" r:id="rId26"/>
    <p:sldId id="511" r:id="rId27"/>
    <p:sldId id="442" r:id="rId28"/>
    <p:sldId id="576" r:id="rId29"/>
    <p:sldId id="566" r:id="rId30"/>
    <p:sldId id="569" r:id="rId31"/>
    <p:sldId id="570" r:id="rId32"/>
    <p:sldId id="571" r:id="rId33"/>
    <p:sldId id="572" r:id="rId34"/>
    <p:sldId id="573" r:id="rId35"/>
    <p:sldId id="574" r:id="rId36"/>
    <p:sldId id="577" r:id="rId37"/>
    <p:sldId id="588" r:id="rId38"/>
    <p:sldId id="582" r:id="rId39"/>
    <p:sldId id="583" r:id="rId40"/>
    <p:sldId id="584" r:id="rId41"/>
    <p:sldId id="585" r:id="rId42"/>
    <p:sldId id="586" r:id="rId43"/>
    <p:sldId id="587" r:id="rId44"/>
    <p:sldId id="575" r:id="rId45"/>
    <p:sldId id="263"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Mazibuko" initials="AM" lastIdx="1" clrIdx="0">
    <p:extLst>
      <p:ext uri="{19B8F6BF-5375-455C-9EA6-DF929625EA0E}">
        <p15:presenceInfo xmlns:p15="http://schemas.microsoft.com/office/powerpoint/2012/main" xmlns="" userId="S-1-5-21-218121654-3283966679-327353353-7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00C06"/>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5394" autoAdjust="0"/>
  </p:normalViewPr>
  <p:slideViewPr>
    <p:cSldViewPr>
      <p:cViewPr varScale="1">
        <p:scale>
          <a:sx n="116" d="100"/>
          <a:sy n="116" d="100"/>
        </p:scale>
        <p:origin x="-1494"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view3D>
      <c:perspective val="30"/>
    </c:view3D>
    <c:plotArea>
      <c:layout/>
      <c:pie3DChart>
        <c:varyColors val="1"/>
        <c:ser>
          <c:idx val="0"/>
          <c:order val="0"/>
          <c:explosion val="25"/>
          <c:dLbls>
            <c:spPr>
              <a:noFill/>
              <a:ln>
                <a:noFill/>
              </a:ln>
              <a:effectLst/>
            </c:spPr>
            <c:txPr>
              <a:bodyPr/>
              <a:lstStyle/>
              <a:p>
                <a:pPr>
                  <a:defRPr sz="1400" b="1"/>
                </a:pPr>
                <a:endParaRPr lang="en-US"/>
              </a:p>
            </c:txPr>
            <c:showVal val="1"/>
            <c:showLeaderLines val="1"/>
            <c:extLst>
              <c:ext xmlns:c15="http://schemas.microsoft.com/office/drawing/2012/chart" uri="{CE6537A1-D6FC-4f65-9D91-7224C49458BB}">
                <c15:layout/>
              </c:ext>
            </c:extLst>
          </c:dLbls>
          <c:cat>
            <c:strRef>
              <c:f>'Departmental Budget'!$B$9:$B$13</c:f>
              <c:strCache>
                <c:ptCount val="5"/>
                <c:pt idx="0">
                  <c:v> Compensation of employees </c:v>
                </c:pt>
                <c:pt idx="1">
                  <c:v> Goods and services </c:v>
                </c:pt>
                <c:pt idx="2">
                  <c:v>Interest</c:v>
                </c:pt>
                <c:pt idx="3">
                  <c:v> Transfers and subsidies </c:v>
                </c:pt>
                <c:pt idx="4">
                  <c:v> Machinery and equipment</c:v>
                </c:pt>
              </c:strCache>
            </c:strRef>
          </c:cat>
          <c:val>
            <c:numRef>
              <c:f>'Departmental Budget'!$D$9:$D$13</c:f>
              <c:numCache>
                <c:formatCode>0%</c:formatCode>
                <c:ptCount val="5"/>
                <c:pt idx="0">
                  <c:v>6.5626981888669236E-2</c:v>
                </c:pt>
                <c:pt idx="1">
                  <c:v>5.9897525171328257E-2</c:v>
                </c:pt>
                <c:pt idx="2">
                  <c:v>2.585492324409138E-4</c:v>
                </c:pt>
                <c:pt idx="3">
                  <c:v>0.8716368915109669</c:v>
                </c:pt>
                <c:pt idx="4">
                  <c:v>2.5800521965947667E-3</c:v>
                </c:pt>
              </c:numCache>
            </c:numRef>
          </c:val>
        </c:ser>
        <c:dLbls/>
      </c:pie3DChart>
    </c:plotArea>
    <c:legend>
      <c:legendPos val="r"/>
      <c:txPr>
        <a:bodyPr/>
        <a:lstStyle/>
        <a:p>
          <a:pPr>
            <a:defRPr sz="1400" b="1"/>
          </a:pPr>
          <a:endParaRPr lang="en-US"/>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view3D>
      <c:perspective val="30"/>
    </c:view3D>
    <c:plotArea>
      <c:layout/>
      <c:pie3DChart>
        <c:varyColors val="1"/>
        <c:ser>
          <c:idx val="0"/>
          <c:order val="0"/>
          <c:explosion val="25"/>
          <c:dLbls>
            <c:spPr>
              <a:noFill/>
              <a:ln>
                <a:noFill/>
              </a:ln>
              <a:effectLst/>
            </c:spPr>
            <c:txPr>
              <a:bodyPr/>
              <a:lstStyle/>
              <a:p>
                <a:pPr>
                  <a:defRPr sz="1400" b="1"/>
                </a:pPr>
                <a:endParaRPr lang="en-US"/>
              </a:p>
            </c:txPr>
            <c:showVal val="1"/>
            <c:showLeaderLines val="1"/>
            <c:extLst>
              <c:ext xmlns:c15="http://schemas.microsoft.com/office/drawing/2012/chart" uri="{CE6537A1-D6FC-4f65-9D91-7224C49458BB}">
                <c15:layout/>
              </c:ext>
            </c:extLst>
          </c:dLbls>
          <c:cat>
            <c:strRef>
              <c:f>'Departmental Budget'!$B$9:$B$13</c:f>
              <c:strCache>
                <c:ptCount val="5"/>
                <c:pt idx="0">
                  <c:v>Administration</c:v>
                </c:pt>
                <c:pt idx="1">
                  <c:v>Intergovernmental Coordination</c:v>
                </c:pt>
                <c:pt idx="2">
                  <c:v>Expanded Public Works Programme</c:v>
                </c:pt>
                <c:pt idx="3">
                  <c:v>Property and Construction Industry Policy and Research</c:v>
                </c:pt>
                <c:pt idx="4">
                  <c:v>Prestige Policy</c:v>
                </c:pt>
              </c:strCache>
            </c:strRef>
          </c:cat>
          <c:val>
            <c:numRef>
              <c:f>'Departmental Budget'!$D$9:$D$13</c:f>
              <c:numCache>
                <c:formatCode>0%</c:formatCode>
                <c:ptCount val="5"/>
                <c:pt idx="0">
                  <c:v>7.9131964468011962E-2</c:v>
                </c:pt>
                <c:pt idx="1">
                  <c:v>4.8154589727153604E-3</c:v>
                </c:pt>
                <c:pt idx="2">
                  <c:v>0.35527393006181107</c:v>
                </c:pt>
                <c:pt idx="3">
                  <c:v>0.54606039580226851</c:v>
                </c:pt>
                <c:pt idx="4">
                  <c:v>1.4718250695192735E-2</c:v>
                </c:pt>
              </c:numCache>
            </c:numRef>
          </c:val>
        </c:ser>
        <c:dLbls/>
      </c:pie3DChart>
    </c:plotArea>
    <c:legend>
      <c:legendPos val="r"/>
      <c:txPr>
        <a:bodyPr/>
        <a:lstStyle/>
        <a:p>
          <a:pPr>
            <a:defRPr sz="1400" b="1"/>
          </a:pPr>
          <a:endParaRPr lang="en-US"/>
        </a:p>
      </c:txPr>
    </c:legend>
    <c:plotVisOnly val="1"/>
    <c:dispBlanksAs val="zero"/>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1778" tIns="45889" rIns="91778" bIns="45889" rtlCol="0"/>
          <a:lstStyle>
            <a:lvl1pPr algn="l">
              <a:defRPr sz="1200"/>
            </a:lvl1pPr>
          </a:lstStyle>
          <a:p>
            <a:endParaRPr lang="en-ZA"/>
          </a:p>
        </p:txBody>
      </p:sp>
      <p:sp>
        <p:nvSpPr>
          <p:cNvPr id="3" name="Date Placeholder 2"/>
          <p:cNvSpPr>
            <a:spLocks noGrp="1"/>
          </p:cNvSpPr>
          <p:nvPr>
            <p:ph type="dt" sz="quarter" idx="1"/>
          </p:nvPr>
        </p:nvSpPr>
        <p:spPr>
          <a:xfrm>
            <a:off x="3970938" y="1"/>
            <a:ext cx="3037840" cy="464820"/>
          </a:xfrm>
          <a:prstGeom prst="rect">
            <a:avLst/>
          </a:prstGeom>
        </p:spPr>
        <p:txBody>
          <a:bodyPr vert="horz" lIns="91778" tIns="45889" rIns="91778" bIns="45889" rtlCol="0"/>
          <a:lstStyle>
            <a:lvl1pPr algn="r">
              <a:defRPr sz="1200"/>
            </a:lvl1pPr>
          </a:lstStyle>
          <a:p>
            <a:fld id="{64066789-B13C-4FE2-8114-2DA9E96AF940}" type="datetimeFigureOut">
              <a:rPr lang="en-ZA" smtClean="0"/>
              <a:pPr/>
              <a:t>2018/06/06</a:t>
            </a:fld>
            <a:endParaRPr lang="en-ZA"/>
          </a:p>
        </p:txBody>
      </p:sp>
      <p:sp>
        <p:nvSpPr>
          <p:cNvPr id="4" name="Footer Placeholder 3"/>
          <p:cNvSpPr>
            <a:spLocks noGrp="1"/>
          </p:cNvSpPr>
          <p:nvPr>
            <p:ph type="ftr" sz="quarter" idx="2"/>
          </p:nvPr>
        </p:nvSpPr>
        <p:spPr>
          <a:xfrm>
            <a:off x="1" y="8829967"/>
            <a:ext cx="3037840" cy="464820"/>
          </a:xfrm>
          <a:prstGeom prst="rect">
            <a:avLst/>
          </a:prstGeom>
        </p:spPr>
        <p:txBody>
          <a:bodyPr vert="horz" lIns="91778" tIns="45889" rIns="91778" bIns="45889" rtlCol="0" anchor="b"/>
          <a:lstStyle>
            <a:lvl1pPr algn="l">
              <a:defRPr sz="1200"/>
            </a:lvl1pPr>
          </a:lstStyle>
          <a:p>
            <a:endParaRPr lang="en-Z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778" tIns="45889" rIns="91778" bIns="45889" rtlCol="0" anchor="b"/>
          <a:lstStyle>
            <a:lvl1pPr algn="r">
              <a:defRPr sz="1200"/>
            </a:lvl1pPr>
          </a:lstStyle>
          <a:p>
            <a:fld id="{6214ACDF-3284-402C-9A7C-C1FBDD02E464}" type="slidenum">
              <a:rPr lang="en-ZA" smtClean="0"/>
              <a:pPr/>
              <a:t>‹#›</a:t>
            </a:fld>
            <a:endParaRPr lang="en-ZA"/>
          </a:p>
        </p:txBody>
      </p:sp>
    </p:spTree>
    <p:extLst>
      <p:ext uri="{BB962C8B-B14F-4D97-AF65-F5344CB8AC3E}">
        <p14:creationId xmlns:p14="http://schemas.microsoft.com/office/powerpoint/2010/main" xmlns="" val="23341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17" cy="466615"/>
          </a:xfrm>
          <a:prstGeom prst="rect">
            <a:avLst/>
          </a:prstGeom>
        </p:spPr>
        <p:txBody>
          <a:bodyPr vert="horz" lIns="91778" tIns="45889" rIns="91778" bIns="45889" rtlCol="0"/>
          <a:lstStyle>
            <a:lvl1pPr algn="l">
              <a:defRPr sz="1200"/>
            </a:lvl1pPr>
          </a:lstStyle>
          <a:p>
            <a:endParaRPr lang="en-ZA"/>
          </a:p>
        </p:txBody>
      </p:sp>
      <p:sp>
        <p:nvSpPr>
          <p:cNvPr id="3" name="Date Placeholder 2"/>
          <p:cNvSpPr>
            <a:spLocks noGrp="1"/>
          </p:cNvSpPr>
          <p:nvPr>
            <p:ph type="dt" idx="1"/>
          </p:nvPr>
        </p:nvSpPr>
        <p:spPr>
          <a:xfrm>
            <a:off x="3971615" y="0"/>
            <a:ext cx="3037117" cy="466615"/>
          </a:xfrm>
          <a:prstGeom prst="rect">
            <a:avLst/>
          </a:prstGeom>
        </p:spPr>
        <p:txBody>
          <a:bodyPr vert="horz" lIns="91778" tIns="45889" rIns="91778" bIns="45889" rtlCol="0"/>
          <a:lstStyle>
            <a:lvl1pPr algn="r">
              <a:defRPr sz="1200"/>
            </a:lvl1pPr>
          </a:lstStyle>
          <a:p>
            <a:fld id="{4BFA76C7-7B70-4F8E-9894-E3C63CD15A78}" type="datetimeFigureOut">
              <a:rPr lang="en-ZA" smtClean="0"/>
              <a:pPr/>
              <a:t>2018/06/06</a:t>
            </a:fld>
            <a:endParaRPr lang="en-ZA"/>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778" tIns="45889" rIns="91778" bIns="45889" rtlCol="0" anchor="ctr"/>
          <a:lstStyle/>
          <a:p>
            <a:endParaRPr lang="en-ZA"/>
          </a:p>
        </p:txBody>
      </p:sp>
      <p:sp>
        <p:nvSpPr>
          <p:cNvPr id="5" name="Notes Placeholder 4"/>
          <p:cNvSpPr>
            <a:spLocks noGrp="1"/>
          </p:cNvSpPr>
          <p:nvPr>
            <p:ph type="body" sz="quarter" idx="3"/>
          </p:nvPr>
        </p:nvSpPr>
        <p:spPr>
          <a:xfrm>
            <a:off x="700873" y="4473220"/>
            <a:ext cx="5608654" cy="3661131"/>
          </a:xfrm>
          <a:prstGeom prst="rect">
            <a:avLst/>
          </a:prstGeom>
        </p:spPr>
        <p:txBody>
          <a:bodyPr vert="horz" lIns="91778" tIns="45889" rIns="91778" bIns="458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829786"/>
            <a:ext cx="3037117" cy="466615"/>
          </a:xfrm>
          <a:prstGeom prst="rect">
            <a:avLst/>
          </a:prstGeom>
        </p:spPr>
        <p:txBody>
          <a:bodyPr vert="horz" lIns="91778" tIns="45889" rIns="91778" bIns="45889" rtlCol="0" anchor="b"/>
          <a:lstStyle>
            <a:lvl1pPr algn="l">
              <a:defRPr sz="1200"/>
            </a:lvl1pPr>
          </a:lstStyle>
          <a:p>
            <a:endParaRPr lang="en-ZA"/>
          </a:p>
        </p:txBody>
      </p:sp>
      <p:sp>
        <p:nvSpPr>
          <p:cNvPr id="7" name="Slide Number Placeholder 6"/>
          <p:cNvSpPr>
            <a:spLocks noGrp="1"/>
          </p:cNvSpPr>
          <p:nvPr>
            <p:ph type="sldNum" sz="quarter" idx="5"/>
          </p:nvPr>
        </p:nvSpPr>
        <p:spPr>
          <a:xfrm>
            <a:off x="3971615" y="8829786"/>
            <a:ext cx="3037117" cy="466615"/>
          </a:xfrm>
          <a:prstGeom prst="rect">
            <a:avLst/>
          </a:prstGeom>
        </p:spPr>
        <p:txBody>
          <a:bodyPr vert="horz" lIns="91778" tIns="45889" rIns="91778" bIns="45889" rtlCol="0" anchor="b"/>
          <a:lstStyle>
            <a:lvl1pPr algn="r">
              <a:defRPr sz="1200"/>
            </a:lvl1pPr>
          </a:lstStyle>
          <a:p>
            <a:fld id="{F5BD8D3C-B70A-4713-A388-BA3119ED8389}" type="slidenum">
              <a:rPr lang="en-ZA" smtClean="0"/>
              <a:pPr/>
              <a:t>‹#›</a:t>
            </a:fld>
            <a:endParaRPr lang="en-ZA"/>
          </a:p>
        </p:txBody>
      </p:sp>
    </p:spTree>
    <p:extLst>
      <p:ext uri="{BB962C8B-B14F-4D97-AF65-F5344CB8AC3E}">
        <p14:creationId xmlns:p14="http://schemas.microsoft.com/office/powerpoint/2010/main" xmlns="" val="2045632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5BD8D3C-B70A-4713-A388-BA3119ED8389}" type="slidenum">
              <a:rPr lang="en-ZA" smtClean="0"/>
              <a:pPr/>
              <a:t>26</a:t>
            </a:fld>
            <a:endParaRPr lang="en-ZA"/>
          </a:p>
        </p:txBody>
      </p:sp>
    </p:spTree>
    <p:extLst>
      <p:ext uri="{BB962C8B-B14F-4D97-AF65-F5344CB8AC3E}">
        <p14:creationId xmlns:p14="http://schemas.microsoft.com/office/powerpoint/2010/main" xmlns="" val="67411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2018/06/06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148590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2018/06/06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4107967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2018/06/06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20045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132703-7BAC-4FB2-83DF-91CC4138D1B5}" type="datetimeFigureOut">
              <a:rPr lang="en-ZA" smtClean="0"/>
              <a:pPr/>
              <a:t>2018/06/06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296158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132703-7BAC-4FB2-83DF-91CC4138D1B5}" type="datetimeFigureOut">
              <a:rPr lang="en-ZA" smtClean="0"/>
              <a:pPr/>
              <a:t>2018/06/06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6998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5132703-7BAC-4FB2-83DF-91CC4138D1B5}" type="datetimeFigureOut">
              <a:rPr lang="en-ZA" smtClean="0"/>
              <a:pPr/>
              <a:t>2018/06/06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234624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5132703-7BAC-4FB2-83DF-91CC4138D1B5}" type="datetimeFigureOut">
              <a:rPr lang="en-ZA" smtClean="0"/>
              <a:pPr/>
              <a:t>2018/06/06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63408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5132703-7BAC-4FB2-83DF-91CC4138D1B5}" type="datetimeFigureOut">
              <a:rPr lang="en-ZA" smtClean="0"/>
              <a:pPr/>
              <a:t>2018/06/06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0919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32703-7BAC-4FB2-83DF-91CC4138D1B5}" type="datetimeFigureOut">
              <a:rPr lang="en-ZA" smtClean="0"/>
              <a:pPr/>
              <a:t>2018/06/06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130506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32703-7BAC-4FB2-83DF-91CC4138D1B5}" type="datetimeFigureOut">
              <a:rPr lang="en-ZA" smtClean="0"/>
              <a:pPr/>
              <a:t>2018/06/06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53129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32703-7BAC-4FB2-83DF-91CC4138D1B5}" type="datetimeFigureOut">
              <a:rPr lang="en-ZA" smtClean="0"/>
              <a:pPr/>
              <a:t>2018/06/06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338658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32703-7BAC-4FB2-83DF-91CC4138D1B5}" type="datetimeFigureOut">
              <a:rPr lang="en-ZA" smtClean="0"/>
              <a:pPr/>
              <a:t>2018/06/06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3F3B9-69D9-423D-8A04-C6634F52A627}" type="slidenum">
              <a:rPr lang="en-ZA" smtClean="0"/>
              <a:pPr/>
              <a:t>‹#›</a:t>
            </a:fld>
            <a:endParaRPr lang="en-ZA"/>
          </a:p>
        </p:txBody>
      </p:sp>
    </p:spTree>
    <p:extLst>
      <p:ext uri="{BB962C8B-B14F-4D97-AF65-F5344CB8AC3E}">
        <p14:creationId xmlns:p14="http://schemas.microsoft.com/office/powerpoint/2010/main" xmlns="" val="1296872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publicworks.gov.za/"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4082982" y="1783825"/>
            <a:ext cx="6844843" cy="3277193"/>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66700" y="2420888"/>
            <a:ext cx="5334000" cy="1656184"/>
          </a:xfrm>
        </p:spPr>
        <p:txBody>
          <a:bodyPr>
            <a:noAutofit/>
          </a:bodyPr>
          <a:lstStyle/>
          <a:p>
            <a:r>
              <a:rPr lang="en-US" sz="2400" b="1" dirty="0" smtClean="0">
                <a:solidFill>
                  <a:schemeClr val="tx1"/>
                </a:solidFill>
              </a:rPr>
              <a:t>3</a:t>
            </a:r>
            <a:r>
              <a:rPr lang="en-US" sz="2400" b="1" baseline="30000" dirty="0" smtClean="0">
                <a:solidFill>
                  <a:schemeClr val="tx1"/>
                </a:solidFill>
              </a:rPr>
              <a:t>rd</a:t>
            </a:r>
            <a:r>
              <a:rPr lang="en-US" sz="2400" b="1" dirty="0" smtClean="0">
                <a:solidFill>
                  <a:schemeClr val="tx1"/>
                </a:solidFill>
              </a:rPr>
              <a:t> and 4</a:t>
            </a:r>
            <a:r>
              <a:rPr lang="en-US" sz="2400" b="1" baseline="30000" dirty="0" smtClean="0">
                <a:solidFill>
                  <a:schemeClr val="tx1"/>
                </a:solidFill>
              </a:rPr>
              <a:t>th</a:t>
            </a:r>
            <a:r>
              <a:rPr lang="en-US" sz="2400" b="1" dirty="0" smtClean="0">
                <a:solidFill>
                  <a:schemeClr val="tx1"/>
                </a:solidFill>
              </a:rPr>
              <a:t> Quarter Performance Information of the Department for the 2017/18 Financial Year </a:t>
            </a:r>
          </a:p>
          <a:p>
            <a:r>
              <a:rPr lang="en-US" sz="2400" b="1" dirty="0" smtClean="0">
                <a:solidFill>
                  <a:schemeClr val="bg1">
                    <a:lumMod val="65000"/>
                  </a:schemeClr>
                </a:solidFill>
              </a:rPr>
              <a:t>(non-financial) </a:t>
            </a:r>
          </a:p>
        </p:txBody>
      </p:sp>
      <p:pic>
        <p:nvPicPr>
          <p:cNvPr id="4"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56773"/>
            <a:ext cx="3580806" cy="1572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629400" y="952955"/>
            <a:ext cx="2438400" cy="4739759"/>
          </a:xfrm>
          <a:prstGeom prst="rect">
            <a:avLst/>
          </a:prstGeom>
          <a:noFill/>
        </p:spPr>
        <p:txBody>
          <a:bodyPr wrap="square" rtlCol="0">
            <a:spAutoFit/>
          </a:bodyPr>
          <a:lstStyle/>
          <a:p>
            <a:r>
              <a:rPr lang="en-US" sz="5400" b="1" dirty="0" smtClean="0">
                <a:solidFill>
                  <a:schemeClr val="accent6">
                    <a:lumMod val="75000"/>
                  </a:schemeClr>
                </a:solidFill>
                <a:latin typeface="Franklin Gothic Demi" pitchFamily="34" charset="0"/>
              </a:rPr>
              <a:t>South Africa Works </a:t>
            </a:r>
            <a:r>
              <a:rPr lang="en-US" sz="3200" b="1" dirty="0" smtClean="0">
                <a:solidFill>
                  <a:schemeClr val="accent6">
                    <a:lumMod val="75000"/>
                  </a:schemeClr>
                </a:solidFill>
                <a:latin typeface="Franklin Gothic Demi" pitchFamily="34" charset="0"/>
              </a:rPr>
              <a:t>because of </a:t>
            </a:r>
            <a:r>
              <a:rPr lang="en-US" sz="5400" b="1" dirty="0" smtClean="0">
                <a:solidFill>
                  <a:schemeClr val="accent6">
                    <a:lumMod val="75000"/>
                  </a:schemeClr>
                </a:solidFill>
                <a:latin typeface="Franklin Gothic Demi" pitchFamily="34" charset="0"/>
              </a:rPr>
              <a:t>Public Works</a:t>
            </a:r>
            <a:endParaRPr lang="en-US" sz="5400" b="1" dirty="0">
              <a:solidFill>
                <a:schemeClr val="accent6">
                  <a:lumMod val="75000"/>
                </a:schemeClr>
              </a:solidFill>
              <a:latin typeface="Franklin Gothic Demi" pitchFamily="34" charset="0"/>
            </a:endParaRPr>
          </a:p>
        </p:txBody>
      </p:sp>
      <p:sp>
        <p:nvSpPr>
          <p:cNvPr id="9" name="TextBox 8"/>
          <p:cNvSpPr txBox="1"/>
          <p:nvPr/>
        </p:nvSpPr>
        <p:spPr>
          <a:xfrm>
            <a:off x="266700" y="4523163"/>
            <a:ext cx="5169396" cy="1169551"/>
          </a:xfrm>
          <a:prstGeom prst="rect">
            <a:avLst/>
          </a:prstGeom>
          <a:noFill/>
        </p:spPr>
        <p:txBody>
          <a:bodyPr wrap="square" rtlCol="0">
            <a:spAutoFit/>
          </a:bodyPr>
          <a:lstStyle/>
          <a:p>
            <a:pPr algn="ctr"/>
            <a:endParaRPr lang="en-US" sz="1400" b="1" dirty="0" smtClean="0">
              <a:solidFill>
                <a:schemeClr val="bg1">
                  <a:lumMod val="50000"/>
                </a:schemeClr>
              </a:solidFill>
            </a:endParaRPr>
          </a:p>
          <a:p>
            <a:pPr algn="ctr"/>
            <a:r>
              <a:rPr lang="en-US" sz="1400" b="1" dirty="0" smtClean="0">
                <a:solidFill>
                  <a:schemeClr val="bg1">
                    <a:lumMod val="50000"/>
                  </a:schemeClr>
                </a:solidFill>
              </a:rPr>
              <a:t>Presentation to the Portfolio</a:t>
            </a:r>
          </a:p>
          <a:p>
            <a:pPr algn="ctr"/>
            <a:r>
              <a:rPr lang="en-US" sz="1400" b="1" dirty="0" smtClean="0">
                <a:solidFill>
                  <a:schemeClr val="bg1">
                    <a:lumMod val="50000"/>
                  </a:schemeClr>
                </a:solidFill>
              </a:rPr>
              <a:t>Committee on Public Works, Parliament of South Africa </a:t>
            </a:r>
          </a:p>
          <a:p>
            <a:pPr algn="ctr"/>
            <a:r>
              <a:rPr lang="en-US" sz="1400" b="1" dirty="0" smtClean="0">
                <a:solidFill>
                  <a:schemeClr val="bg1">
                    <a:lumMod val="50000"/>
                  </a:schemeClr>
                </a:solidFill>
              </a:rPr>
              <a:t> </a:t>
            </a:r>
          </a:p>
          <a:p>
            <a:pPr algn="ctr"/>
            <a:r>
              <a:rPr lang="en-US" sz="1400" b="1" dirty="0" smtClean="0">
                <a:solidFill>
                  <a:schemeClr val="bg1">
                    <a:lumMod val="50000"/>
                  </a:schemeClr>
                </a:solidFill>
              </a:rPr>
              <a:t>5</a:t>
            </a:r>
            <a:r>
              <a:rPr lang="en-US" sz="1400" b="1" baseline="30000" dirty="0" smtClean="0">
                <a:solidFill>
                  <a:schemeClr val="bg1">
                    <a:lumMod val="50000"/>
                  </a:schemeClr>
                </a:solidFill>
              </a:rPr>
              <a:t>th</a:t>
            </a:r>
            <a:r>
              <a:rPr lang="en-US" sz="1400" b="1" dirty="0" smtClean="0">
                <a:solidFill>
                  <a:schemeClr val="bg1">
                    <a:lumMod val="50000"/>
                  </a:schemeClr>
                </a:solidFill>
              </a:rPr>
              <a:t> June 2018</a:t>
            </a:r>
          </a:p>
        </p:txBody>
      </p:sp>
      <p:cxnSp>
        <p:nvCxnSpPr>
          <p:cNvPr id="7" name="Straight Connector 6"/>
          <p:cNvCxnSpPr/>
          <p:nvPr/>
        </p:nvCxnSpPr>
        <p:spPr>
          <a:xfrm>
            <a:off x="533400" y="6019800"/>
            <a:ext cx="4800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90600" y="6172200"/>
            <a:ext cx="3657600" cy="307777"/>
          </a:xfrm>
          <a:prstGeom prst="rect">
            <a:avLst/>
          </a:prstGeom>
          <a:noFill/>
        </p:spPr>
        <p:txBody>
          <a:bodyPr wrap="square" rtlCol="0">
            <a:spAutoFit/>
          </a:bodyPr>
          <a:lstStyle/>
          <a:p>
            <a:pPr algn="ctr"/>
            <a:r>
              <a:rPr lang="en-US" sz="1400" b="1" dirty="0" smtClean="0">
                <a:solidFill>
                  <a:schemeClr val="bg1">
                    <a:lumMod val="50000"/>
                  </a:schemeClr>
                </a:solidFill>
              </a:rPr>
              <a:t>OFFICE OF THE DIRECTOR-GENERAL</a:t>
            </a:r>
            <a:endParaRPr lang="en-US" sz="1400" b="1" dirty="0">
              <a:solidFill>
                <a:schemeClr val="bg1">
                  <a:lumMod val="50000"/>
                </a:schemeClr>
              </a:solidFill>
            </a:endParaRPr>
          </a:p>
        </p:txBody>
      </p:sp>
    </p:spTree>
    <p:extLst>
      <p:ext uri="{BB962C8B-B14F-4D97-AF65-F5344CB8AC3E}">
        <p14:creationId xmlns:p14="http://schemas.microsoft.com/office/powerpoint/2010/main" xmlns="" val="22842005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31837"/>
            <a:ext cx="9067800" cy="5287963"/>
          </a:xfrm>
        </p:spPr>
        <p:txBody>
          <a:bodyPr>
            <a:noAutofit/>
          </a:bodyPr>
          <a:lstStyle/>
          <a:p>
            <a:pPr marL="0" indent="0">
              <a:buNone/>
            </a:pPr>
            <a:r>
              <a:rPr lang="en-US" sz="1350" b="1" dirty="0"/>
              <a:t>Vision </a:t>
            </a:r>
            <a:endParaRPr lang="en-ZA" sz="1350" dirty="0"/>
          </a:p>
          <a:p>
            <a:r>
              <a:rPr lang="en-US" sz="1350" dirty="0"/>
              <a:t>Convenient access to dignified public services.   </a:t>
            </a:r>
            <a:endParaRPr lang="en-ZA" sz="1350" dirty="0"/>
          </a:p>
          <a:p>
            <a:pPr marL="0" indent="0">
              <a:buNone/>
            </a:pPr>
            <a:r>
              <a:rPr lang="en-US" sz="1350" b="1" dirty="0" smtClean="0"/>
              <a:t>Mission </a:t>
            </a:r>
            <a:endParaRPr lang="en-ZA" sz="1350" dirty="0"/>
          </a:p>
          <a:p>
            <a:pPr marL="0" indent="0">
              <a:buNone/>
            </a:pPr>
            <a:r>
              <a:rPr lang="en-US" sz="1350" dirty="0"/>
              <a:t>The Department is committed to the attainment of a transformed built environment sector by:</a:t>
            </a:r>
            <a:endParaRPr lang="en-ZA" sz="1350" dirty="0"/>
          </a:p>
          <a:p>
            <a:pPr lvl="0"/>
            <a:r>
              <a:rPr lang="en-US" sz="1350" dirty="0"/>
              <a:t>Providing strategic leadership to the South African construction and property industries </a:t>
            </a:r>
            <a:endParaRPr lang="en-ZA" sz="1350" dirty="0"/>
          </a:p>
          <a:p>
            <a:pPr lvl="0"/>
            <a:r>
              <a:rPr lang="en-US" sz="1350" dirty="0"/>
              <a:t>Establishing and ensuring compliance to policy and legislative prescripts for the:</a:t>
            </a:r>
            <a:endParaRPr lang="en-ZA" sz="1350" dirty="0"/>
          </a:p>
          <a:p>
            <a:pPr lvl="1"/>
            <a:r>
              <a:rPr lang="en-US" sz="1350" dirty="0"/>
              <a:t>management of state-owned and leased-in immovable assets; and </a:t>
            </a:r>
            <a:endParaRPr lang="en-ZA" sz="1350" dirty="0"/>
          </a:p>
          <a:p>
            <a:pPr lvl="1"/>
            <a:r>
              <a:rPr lang="en-US" sz="1350" dirty="0"/>
              <a:t>South African construction and property sectors</a:t>
            </a:r>
            <a:endParaRPr lang="en-ZA" sz="1350" dirty="0"/>
          </a:p>
          <a:p>
            <a:pPr lvl="0"/>
            <a:r>
              <a:rPr lang="en-US" sz="1350" dirty="0"/>
              <a:t>Providing strategic direction on the integration of priorities of </a:t>
            </a:r>
            <a:r>
              <a:rPr lang="en-US" sz="1350" dirty="0" smtClean="0"/>
              <a:t>public works and </a:t>
            </a:r>
            <a:endParaRPr lang="en-ZA" sz="1350" dirty="0"/>
          </a:p>
          <a:p>
            <a:pPr lvl="0"/>
            <a:r>
              <a:rPr lang="en-US" sz="1350" dirty="0"/>
              <a:t>Contributing to the national goals of job creation and poverty alleviation through </a:t>
            </a:r>
            <a:r>
              <a:rPr lang="en-US" sz="1350" dirty="0" smtClean="0"/>
              <a:t>public works programmes</a:t>
            </a:r>
            <a:endParaRPr lang="en-ZA" sz="1350" dirty="0"/>
          </a:p>
          <a:p>
            <a:pPr marL="0" indent="0">
              <a:buNone/>
            </a:pPr>
            <a:r>
              <a:rPr lang="en-US" sz="1350" b="1" dirty="0"/>
              <a:t>Values </a:t>
            </a:r>
            <a:endParaRPr lang="en-ZA" sz="1350" dirty="0"/>
          </a:p>
          <a:p>
            <a:pPr marL="0" indent="0">
              <a:buNone/>
            </a:pPr>
            <a:r>
              <a:rPr lang="en-US" sz="1350" dirty="0"/>
              <a:t>The Department’s values align with the values espoused in the Constitution. The core values that underpin the culture of the Department are the following: </a:t>
            </a:r>
            <a:endParaRPr lang="en-ZA" sz="1350" dirty="0"/>
          </a:p>
          <a:p>
            <a:pPr lvl="0"/>
            <a:r>
              <a:rPr lang="en-US" sz="1350" b="1" dirty="0"/>
              <a:t>I</a:t>
            </a:r>
            <a:r>
              <a:rPr lang="en-US" sz="1350" dirty="0"/>
              <a:t>nnovation: by tirelessly seeking opportunities for service delivery improvement by thinking without restraint and unconfined by old, non-functional, or limiting structures, rules, or practices.</a:t>
            </a:r>
            <a:endParaRPr lang="en-ZA" sz="1350" dirty="0"/>
          </a:p>
          <a:p>
            <a:pPr lvl="0"/>
            <a:r>
              <a:rPr lang="en-US" sz="1350" b="1" dirty="0"/>
              <a:t>I</a:t>
            </a:r>
            <a:r>
              <a:rPr lang="en-US" sz="1350" dirty="0"/>
              <a:t>ntegrity: by consistently honouring our commitments, upholding ethical, honest behaviour and transparent communication.</a:t>
            </a:r>
            <a:endParaRPr lang="en-ZA" sz="1350" dirty="0"/>
          </a:p>
          <a:p>
            <a:pPr lvl="0"/>
            <a:r>
              <a:rPr lang="en-US" sz="1350" b="1" dirty="0"/>
              <a:t>M</a:t>
            </a:r>
            <a:r>
              <a:rPr lang="en-US" sz="1350" dirty="0"/>
              <a:t>otivation: by ensuring our best efforts and actions toward the realisation of our organisational goals.</a:t>
            </a:r>
            <a:endParaRPr lang="en-ZA" sz="1350" dirty="0"/>
          </a:p>
          <a:p>
            <a:pPr lvl="0"/>
            <a:r>
              <a:rPr lang="en-US" sz="1350" b="1" dirty="0"/>
              <a:t>P</a:t>
            </a:r>
            <a:r>
              <a:rPr lang="en-US" sz="1350" dirty="0"/>
              <a:t>rofessionalism: by treating our clients with respect and delivering, reliably, against expectations.</a:t>
            </a:r>
            <a:endParaRPr lang="en-ZA" sz="1350" dirty="0"/>
          </a:p>
          <a:p>
            <a:pPr lvl="0"/>
            <a:r>
              <a:rPr lang="en-US" sz="1350" b="1" dirty="0"/>
              <a:t>A</a:t>
            </a:r>
            <a:r>
              <a:rPr lang="en-US" sz="1350" dirty="0"/>
              <a:t>ccountability: by discharging our duties in a responsible manner in compliance with the relevant legislative prescripts. </a:t>
            </a:r>
            <a:endParaRPr lang="en-US" sz="1350" dirty="0" smtClean="0"/>
          </a:p>
          <a:p>
            <a:pPr lvl="0"/>
            <a:r>
              <a:rPr lang="en-US" sz="1350" b="1" dirty="0"/>
              <a:t>R</a:t>
            </a:r>
            <a:r>
              <a:rPr lang="en-US" sz="1350" dirty="0"/>
              <a:t>esults-orientated: by knowing what results are important and focusing resources to achieve them.</a:t>
            </a:r>
            <a:endParaRPr lang="en-ZA" sz="1350" dirty="0"/>
          </a:p>
          <a:p>
            <a:pPr lvl="0"/>
            <a:r>
              <a:rPr lang="en-US" sz="1350" b="1" dirty="0"/>
              <a:t>T</a:t>
            </a:r>
            <a:r>
              <a:rPr lang="en-US" sz="1350" dirty="0"/>
              <a:t>eamwork: by respecting our diversity, while sharing a common purpose and working in cooperation with each other.</a:t>
            </a:r>
            <a:endParaRPr lang="en-ZA" sz="1350" dirty="0"/>
          </a:p>
          <a:p>
            <a:pPr lvl="0"/>
            <a:endParaRPr lang="en-ZA" sz="1350" dirty="0"/>
          </a:p>
          <a:p>
            <a:pPr marL="0" indent="0">
              <a:buNone/>
            </a:pPr>
            <a:endParaRPr lang="en-US" sz="1350" dirty="0">
              <a:solidFill>
                <a:srgbClr val="FF0000"/>
              </a:solidFill>
              <a:ea typeface="Arial Unicode MS" pitchFamily="34" charset="-128"/>
              <a:cs typeface="Arial Unicode MS" pitchFamily="34" charset="-128"/>
            </a:endParaRPr>
          </a:p>
        </p:txBody>
      </p:sp>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10</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5791200" cy="461665"/>
          </a:xfrm>
          <a:prstGeom prst="rect">
            <a:avLst/>
          </a:prstGeom>
          <a:noFill/>
        </p:spPr>
        <p:txBody>
          <a:bodyPr wrap="square" rtlCol="0">
            <a:spAutoFit/>
          </a:bodyPr>
          <a:lstStyle/>
          <a:p>
            <a:r>
              <a:rPr lang="en-ZA" sz="2400" b="1" dirty="0" smtClean="0">
                <a:solidFill>
                  <a:schemeClr val="bg1"/>
                </a:solidFill>
              </a:rPr>
              <a:t>Vision and Mission of </a:t>
            </a:r>
            <a:r>
              <a:rPr lang="en-ZA" sz="2400" b="1" dirty="0">
                <a:solidFill>
                  <a:schemeClr val="bg1"/>
                </a:solidFill>
              </a:rPr>
              <a:t>the </a:t>
            </a:r>
            <a:r>
              <a:rPr lang="en-ZA" sz="2400" b="1" dirty="0" smtClean="0">
                <a:solidFill>
                  <a:schemeClr val="bg1"/>
                </a:solidFill>
              </a:rPr>
              <a:t>Department </a:t>
            </a:r>
            <a:endParaRPr lang="en-ZA" sz="2400" b="1" dirty="0"/>
          </a:p>
        </p:txBody>
      </p:sp>
    </p:spTree>
    <p:extLst>
      <p:ext uri="{BB962C8B-B14F-4D97-AF65-F5344CB8AC3E}">
        <p14:creationId xmlns:p14="http://schemas.microsoft.com/office/powerpoint/2010/main" xmlns="" val="30565907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11</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816280" cy="430887"/>
          </a:xfrm>
          <a:prstGeom prst="rect">
            <a:avLst/>
          </a:prstGeom>
          <a:noFill/>
        </p:spPr>
        <p:txBody>
          <a:bodyPr wrap="square" rtlCol="0">
            <a:spAutoFit/>
          </a:bodyPr>
          <a:lstStyle/>
          <a:p>
            <a:r>
              <a:rPr lang="en-US" sz="2200" b="1" dirty="0" smtClean="0">
                <a:solidFill>
                  <a:schemeClr val="bg1"/>
                </a:solidFill>
              </a:rPr>
              <a:t>Treatment of performance Information Process (Verified vs. unverified)  </a:t>
            </a:r>
            <a:endParaRPr lang="en-ZA" sz="2200" b="1" dirty="0"/>
          </a:p>
        </p:txBody>
      </p:sp>
      <p:graphicFrame>
        <p:nvGraphicFramePr>
          <p:cNvPr id="4" name="Table 3"/>
          <p:cNvGraphicFramePr>
            <a:graphicFrameLocks noGrp="1"/>
          </p:cNvGraphicFramePr>
          <p:nvPr>
            <p:extLst>
              <p:ext uri="{D42A27DB-BD31-4B8C-83A1-F6EECF244321}">
                <p14:modId xmlns:p14="http://schemas.microsoft.com/office/powerpoint/2010/main" xmlns="" val="4156480879"/>
              </p:ext>
            </p:extLst>
          </p:nvPr>
        </p:nvGraphicFramePr>
        <p:xfrm>
          <a:off x="322512" y="1196759"/>
          <a:ext cx="3529408" cy="4752520"/>
        </p:xfrm>
        <a:graphic>
          <a:graphicData uri="http://schemas.openxmlformats.org/drawingml/2006/table">
            <a:tbl>
              <a:tblPr/>
              <a:tblGrid>
                <a:gridCol w="564485"/>
                <a:gridCol w="386372"/>
                <a:gridCol w="309646"/>
                <a:gridCol w="391852"/>
                <a:gridCol w="274023"/>
                <a:gridCol w="328827"/>
                <a:gridCol w="589148"/>
                <a:gridCol w="553525"/>
                <a:gridCol w="131530"/>
              </a:tblGrid>
              <a:tr h="70107">
                <a:tc gridSpan="6">
                  <a:txBody>
                    <a:bodyPr/>
                    <a:lstStyle/>
                    <a:p>
                      <a:pPr algn="ctr" fontAlgn="t"/>
                      <a:r>
                        <a:rPr lang="en-ZA" sz="400" b="1" i="0" u="none" strike="noStrike" dirty="0">
                          <a:solidFill>
                            <a:srgbClr val="000000"/>
                          </a:solidFill>
                          <a:effectLst/>
                          <a:latin typeface="Calibri" panose="020F0502020204030204" pitchFamily="34" charset="0"/>
                        </a:rPr>
                        <a:t>Document B</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t"/>
                      <a:endParaRPr lang="en-ZA" sz="2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7338">
                <a:tc>
                  <a:txBody>
                    <a:bodyPr/>
                    <a:lstStyle/>
                    <a:p>
                      <a:pPr algn="l" fontAlgn="t"/>
                      <a:r>
                        <a:rPr lang="en-ZA" sz="500" b="1" i="0" u="none" strike="noStrike">
                          <a:solidFill>
                            <a:srgbClr val="FFFFFF"/>
                          </a:solidFill>
                          <a:effectLst/>
                          <a:latin typeface="Calibri" panose="020F0502020204030204" pitchFamily="34" charset="0"/>
                        </a:rPr>
                        <a:t>PMTE</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gridSpan="5">
                  <a:txBody>
                    <a:bodyPr/>
                    <a:lstStyle/>
                    <a:p>
                      <a:pPr algn="ctr" fontAlgn="t"/>
                      <a:r>
                        <a:rPr lang="en-ZA" sz="2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t"/>
                      <a:endParaRPr lang="en-ZA" sz="2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7530">
                <a:tc>
                  <a:txBody>
                    <a:bodyPr/>
                    <a:lstStyle/>
                    <a:p>
                      <a:pPr algn="l" fontAlgn="b"/>
                      <a:r>
                        <a:rPr lang="en-ZA" sz="200" b="1" i="0" u="none" strike="noStrike">
                          <a:solidFill>
                            <a:srgbClr val="000000"/>
                          </a:solidFill>
                          <a:effectLst/>
                          <a:latin typeface="Calibri" panose="020F0502020204030204" pitchFamily="34" charset="0"/>
                        </a:rPr>
                        <a:t>Colour Coding</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200" b="1" i="0" u="none" strike="noStrike">
                          <a:solidFill>
                            <a:srgbClr val="000000"/>
                          </a:solidFill>
                          <a:effectLst/>
                          <a:latin typeface="Calibri" panose="020F0502020204030204" pitchFamily="34" charset="0"/>
                        </a:rPr>
                        <a:t>Achievement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ZA" sz="200" b="1" i="0" u="none" strike="noStrike">
                          <a:solidFill>
                            <a:srgbClr val="000000"/>
                          </a:solidFill>
                          <a:effectLst/>
                          <a:latin typeface="Calibri" panose="020F0502020204030204" pitchFamily="34" charset="0"/>
                        </a:rPr>
                        <a:t>Achievement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00" b="1" i="0" u="none" strike="noStrike">
                          <a:solidFill>
                            <a:srgbClr val="FF0000"/>
                          </a:solidFill>
                          <a:effectLst/>
                          <a:latin typeface="Calibri" panose="020F0502020204030204" pitchFamily="34" charset="0"/>
                        </a:rPr>
                        <a:t>Performance for Q2 (12 October)</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l" fontAlgn="b"/>
                      <a:r>
                        <a:rPr lang="en-ZA" sz="200" b="1" i="0" u="none" strike="noStrike">
                          <a:solidFill>
                            <a:srgbClr val="FF0000"/>
                          </a:solidFill>
                          <a:effectLst/>
                          <a:latin typeface="Calibri" panose="020F0502020204030204" pitchFamily="34" charset="0"/>
                        </a:rPr>
                        <a:t>Performance for Q1</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l" fontAlgn="t"/>
                      <a:r>
                        <a:rPr lang="en-ZA" sz="200" b="1" i="0" u="none" strike="noStrike">
                          <a:solidFill>
                            <a:srgbClr val="FF0000"/>
                          </a:solidFill>
                          <a:effectLst/>
                          <a:latin typeface="Calibri" panose="020F0502020204030204" pitchFamily="34" charset="0"/>
                        </a:rPr>
                        <a:t>Verified performance Q2</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l" fontAlgn="t"/>
                      <a:r>
                        <a:rPr lang="en-US" sz="200" b="1" i="0" u="none" strike="noStrike">
                          <a:solidFill>
                            <a:srgbClr val="FF0000"/>
                          </a:solidFill>
                          <a:effectLst/>
                          <a:latin typeface="Calibri" panose="020F0502020204030204" pitchFamily="34" charset="0"/>
                        </a:rPr>
                        <a:t>Verified performance Q2 (20 November)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a:txBody>
                    <a:bodyPr/>
                    <a:lstStyle/>
                    <a:p>
                      <a:pPr algn="l" fontAlgn="b"/>
                      <a:r>
                        <a:rPr lang="en-ZA" sz="200" b="0" i="0" u="none" strike="noStrike">
                          <a:solidFill>
                            <a:srgbClr val="000000"/>
                          </a:solidFill>
                          <a:effectLst/>
                          <a:latin typeface="Calibri" panose="020F0502020204030204" pitchFamily="34" charset="0"/>
                        </a:rPr>
                        <a:t>Target Achieved</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r" fontAlgn="b"/>
                      <a:r>
                        <a:rPr lang="en-ZA" sz="200" b="0" i="0" u="none" strike="noStrike">
                          <a:solidFill>
                            <a:srgbClr val="000000"/>
                          </a:solidFill>
                          <a:effectLst/>
                          <a:latin typeface="Calibri" panose="020F0502020204030204" pitchFamily="34" charset="0"/>
                        </a:rPr>
                        <a:t>8</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200" b="0" i="0" u="none" strike="noStrike">
                          <a:solidFill>
                            <a:srgbClr val="000000"/>
                          </a:solidFill>
                          <a:effectLst/>
                          <a:latin typeface="Calibri" panose="020F0502020204030204" pitchFamily="34" charset="0"/>
                        </a:rPr>
                        <a:t>27</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5">
                  <a:txBody>
                    <a:bodyPr/>
                    <a:lstStyle/>
                    <a:p>
                      <a:pPr algn="ctr" fontAlgn="ctr"/>
                      <a:r>
                        <a:rPr lang="en-ZA" sz="700" b="0" i="0" u="none" strike="noStrike">
                          <a:solidFill>
                            <a:srgbClr val="000000"/>
                          </a:solidFill>
                          <a:effectLst/>
                          <a:latin typeface="Calibri" panose="020F0502020204030204" pitchFamily="34" charset="0"/>
                        </a:rPr>
                        <a:t>27</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rowSpan="5">
                  <a:txBody>
                    <a:bodyPr/>
                    <a:lstStyle/>
                    <a:p>
                      <a:pPr algn="ctr" fontAlgn="ctr"/>
                      <a:r>
                        <a:rPr lang="en-ZA" sz="700" b="0" i="0" u="none" strike="noStrike">
                          <a:solidFill>
                            <a:srgbClr val="000000"/>
                          </a:solidFill>
                          <a:effectLst/>
                          <a:latin typeface="Calibri" panose="020F0502020204030204" pitchFamily="34" charset="0"/>
                        </a:rPr>
                        <a:t>55</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rowSpan="5">
                  <a:txBody>
                    <a:bodyPr/>
                    <a:lstStyle/>
                    <a:p>
                      <a:pPr algn="ctr" fontAlgn="ctr"/>
                      <a:r>
                        <a:rPr lang="en-ZA" sz="700" b="0" i="0" u="none" strike="noStrike">
                          <a:solidFill>
                            <a:srgbClr val="000000"/>
                          </a:solidFill>
                          <a:effectLst/>
                          <a:latin typeface="Calibri" panose="020F0502020204030204" pitchFamily="34" charset="0"/>
                        </a:rPr>
                        <a:t>     27</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t"/>
                      <a:r>
                        <a:rPr lang="en-ZA" sz="200" b="0" i="0" u="none" strike="noStrike">
                          <a:solidFill>
                            <a:srgbClr val="000000"/>
                          </a:solidFill>
                          <a:effectLst/>
                          <a:latin typeface="Calibri" panose="020F0502020204030204" pitchFamily="34" charset="0"/>
                        </a:rPr>
                        <a:t>8</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a:txBody>
                    <a:bodyPr/>
                    <a:lstStyle/>
                    <a:p>
                      <a:pPr algn="l" fontAlgn="b"/>
                      <a:r>
                        <a:rPr lang="en-ZA" sz="200" b="0" i="0" u="none" strike="noStrike">
                          <a:solidFill>
                            <a:srgbClr val="000000"/>
                          </a:solidFill>
                          <a:effectLst/>
                          <a:latin typeface="Calibri" panose="020F0502020204030204" pitchFamily="34" charset="0"/>
                        </a:rPr>
                        <a:t>Target Partially Achieved</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r" fontAlgn="b"/>
                      <a:r>
                        <a:rPr lang="en-ZA" sz="200" b="0" i="0" u="none" strike="noStrike">
                          <a:solidFill>
                            <a:srgbClr val="000000"/>
                          </a:solidFill>
                          <a:effectLst/>
                          <a:latin typeface="Calibri" panose="020F0502020204030204" pitchFamily="34" charset="0"/>
                        </a:rPr>
                        <a:t>4</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200" b="0" i="0" u="none" strike="noStrike">
                          <a:solidFill>
                            <a:srgbClr val="000000"/>
                          </a:solidFill>
                          <a:effectLst/>
                          <a:latin typeface="Calibri" panose="020F0502020204030204" pitchFamily="34" charset="0"/>
                        </a:rPr>
                        <a:t>13</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r" fontAlgn="t"/>
                      <a:r>
                        <a:rPr lang="en-ZA" sz="200" b="0" i="0" u="none" strike="noStrike">
                          <a:solidFill>
                            <a:srgbClr val="000000"/>
                          </a:solidFill>
                          <a:effectLst/>
                          <a:latin typeface="Calibri" panose="020F0502020204030204" pitchFamily="34" charset="0"/>
                        </a:rPr>
                        <a:t>1</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a:txBody>
                    <a:bodyPr/>
                    <a:lstStyle/>
                    <a:p>
                      <a:pPr algn="l" fontAlgn="b"/>
                      <a:r>
                        <a:rPr lang="en-US" sz="200" b="0" i="0" u="none" strike="noStrike">
                          <a:solidFill>
                            <a:srgbClr val="000000"/>
                          </a:solidFill>
                          <a:effectLst/>
                          <a:latin typeface="Calibri" panose="020F0502020204030204" pitchFamily="34" charset="0"/>
                        </a:rPr>
                        <a:t>Target Not Achieved Level 2</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r" fontAlgn="b"/>
                      <a:r>
                        <a:rPr lang="en-ZA" sz="200" b="0" i="0" u="none" strike="noStrike">
                          <a:solidFill>
                            <a:srgbClr val="000000"/>
                          </a:solidFill>
                          <a:effectLst/>
                          <a:latin typeface="Calibri" panose="020F0502020204030204" pitchFamily="34" charset="0"/>
                        </a:rPr>
                        <a:t>7</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200" b="0" i="0" u="none" strike="noStrike">
                          <a:solidFill>
                            <a:srgbClr val="000000"/>
                          </a:solidFill>
                          <a:effectLst/>
                          <a:latin typeface="Calibri" panose="020F0502020204030204" pitchFamily="34" charset="0"/>
                        </a:rPr>
                        <a:t>23</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r" fontAlgn="t"/>
                      <a:r>
                        <a:rPr lang="en-ZA" sz="100" b="0" i="0" u="none" strike="noStrike">
                          <a:solidFill>
                            <a:srgbClr val="000000"/>
                          </a:solidFill>
                          <a:effectLst/>
                          <a:latin typeface="Arial Narrow" panose="020B0606020202030204" pitchFamily="34" charset="0"/>
                        </a:rPr>
                        <a:t>                                                                                      5</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a:txBody>
                    <a:bodyPr/>
                    <a:lstStyle/>
                    <a:p>
                      <a:pPr algn="l" fontAlgn="b"/>
                      <a:r>
                        <a:rPr lang="en-US" sz="200" b="0" i="0" u="none" strike="noStrike">
                          <a:solidFill>
                            <a:srgbClr val="000000"/>
                          </a:solidFill>
                          <a:effectLst/>
                          <a:latin typeface="Calibri" panose="020F0502020204030204" pitchFamily="34" charset="0"/>
                        </a:rPr>
                        <a:t>Target Not Achieved Level 1</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r" fontAlgn="b"/>
                      <a:r>
                        <a:rPr lang="en-ZA" sz="200" b="0" i="0" u="none" strike="noStrike">
                          <a:solidFill>
                            <a:srgbClr val="000000"/>
                          </a:solidFill>
                          <a:effectLst/>
                          <a:latin typeface="Calibri" panose="020F0502020204030204" pitchFamily="34" charset="0"/>
                        </a:rPr>
                        <a:t>11</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ZA" sz="200" b="0" i="0" u="none" strike="noStrike">
                          <a:solidFill>
                            <a:srgbClr val="000000"/>
                          </a:solidFill>
                          <a:effectLst/>
                          <a:latin typeface="Calibri" panose="020F0502020204030204" pitchFamily="34" charset="0"/>
                        </a:rPr>
                        <a:t>37</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r" fontAlgn="t"/>
                      <a:r>
                        <a:rPr lang="en-ZA" sz="100" b="0" i="0" u="none" strike="noStrike">
                          <a:solidFill>
                            <a:srgbClr val="000000"/>
                          </a:solidFill>
                          <a:effectLst/>
                          <a:latin typeface="Arial Narrow" panose="020B0606020202030204" pitchFamily="34" charset="0"/>
                        </a:rPr>
                        <a:t>                                                                                    16</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193">
                <a:tc>
                  <a:txBody>
                    <a:bodyPr/>
                    <a:lstStyle/>
                    <a:p>
                      <a:pPr algn="l" fontAlgn="b"/>
                      <a:r>
                        <a:rPr lang="en-US" sz="200" b="1" i="0" u="none" strike="noStrike">
                          <a:solidFill>
                            <a:srgbClr val="FF0000"/>
                          </a:solidFill>
                          <a:effectLst/>
                          <a:latin typeface="Calibri" panose="020F0502020204030204" pitchFamily="34" charset="0"/>
                        </a:rPr>
                        <a:t>Totals (# and Ave of Aves)</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r" fontAlgn="b"/>
                      <a:r>
                        <a:rPr lang="en-ZA" sz="200" b="1" i="0" u="none" strike="noStrike">
                          <a:solidFill>
                            <a:srgbClr val="FF0000"/>
                          </a:solidFill>
                          <a:effectLst/>
                          <a:latin typeface="Calibri" panose="020F0502020204030204" pitchFamily="34" charset="0"/>
                        </a:rPr>
                        <a:t>30</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ZA" sz="200" b="1" i="0" u="none" strike="noStrike">
                          <a:solidFill>
                            <a:srgbClr val="FF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r" fontAlgn="t"/>
                      <a:r>
                        <a:rPr lang="en-ZA" sz="100" b="0" i="0" u="none" strike="noStrike">
                          <a:solidFill>
                            <a:srgbClr val="000000"/>
                          </a:solidFill>
                          <a:effectLst/>
                          <a:latin typeface="Arial Narrow" panose="020B0606020202030204" pitchFamily="34" charset="0"/>
                        </a:rPr>
                        <a:t>                                                                                    30</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a:txBody>
                    <a:bodyPr/>
                    <a:lstStyle/>
                    <a:p>
                      <a:pPr algn="l" fontAlgn="t"/>
                      <a:endParaRPr lang="en-ZA" sz="100" b="0" i="0" u="none" strike="noStrike">
                        <a:solidFill>
                          <a:srgbClr val="000000"/>
                        </a:solidFill>
                        <a:effectLst/>
                        <a:latin typeface="Arial Narrow" panose="020B0606020202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ZA" sz="2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ZA" sz="100" b="0" i="0" u="none" strike="noStrike">
                        <a:solidFill>
                          <a:srgbClr val="000000"/>
                        </a:solidFill>
                        <a:effectLst/>
                        <a:latin typeface="Arial Narrow" panose="020B0606020202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ZA" sz="2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ZA" sz="2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ZA" sz="2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endParaRPr lang="en-ZA" sz="100" b="0" i="0" u="none" strike="noStrike">
                        <a:solidFill>
                          <a:srgbClr val="000000"/>
                        </a:solidFill>
                        <a:effectLst/>
                        <a:latin typeface="Arial Narrow" panose="020B0606020202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a:txBody>
                    <a:bodyPr/>
                    <a:lstStyle/>
                    <a:p>
                      <a:pPr algn="l" fontAlgn="t"/>
                      <a:r>
                        <a:rPr lang="en-ZA" sz="100" b="1" i="0" u="none" strike="noStrike">
                          <a:solidFill>
                            <a:srgbClr val="000000"/>
                          </a:solidFill>
                          <a:effectLst/>
                          <a:latin typeface="Calibri" panose="020F0502020204030204" pitchFamily="34" charset="0"/>
                        </a:rPr>
                        <a:t>PMTE</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t"/>
                      <a:r>
                        <a:rPr lang="en-ZA" sz="100" b="1"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gridSpan="4">
                  <a:txBody>
                    <a:bodyPr/>
                    <a:lstStyle/>
                    <a:p>
                      <a:pPr algn="l" fontAlgn="t"/>
                      <a:r>
                        <a:rPr lang="en-ZA" sz="100" b="1" i="0" u="none" strike="noStrike">
                          <a:solidFill>
                            <a:srgbClr val="000000"/>
                          </a:solidFill>
                          <a:effectLst/>
                          <a:latin typeface="Calibri" panose="020F0502020204030204" pitchFamily="34" charset="0"/>
                        </a:rPr>
                        <a:t>Quarter 2</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b"/>
                      <a:r>
                        <a:rPr lang="en-ZA" sz="2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a:txBody>
                    <a:bodyPr/>
                    <a:lstStyle/>
                    <a:p>
                      <a:pPr algn="l" fontAlgn="t"/>
                      <a:r>
                        <a:rPr lang="en-ZA" sz="100" b="1"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t"/>
                      <a:r>
                        <a:rPr lang="en-ZA" sz="100" b="1"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rowSpan="2" gridSpan="4">
                  <a:txBody>
                    <a:bodyPr/>
                    <a:lstStyle/>
                    <a:p>
                      <a:pPr algn="l" fontAlgn="t"/>
                      <a:r>
                        <a:rPr lang="en-ZA" sz="100" b="1" i="0" u="none" strike="noStrike">
                          <a:solidFill>
                            <a:srgbClr val="000000"/>
                          </a:solidFill>
                          <a:effectLst/>
                          <a:latin typeface="Calibri" panose="020F0502020204030204" pitchFamily="34" charset="0"/>
                        </a:rPr>
                        <a:t>               Progress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rowSpan="2" hMerge="1">
                  <a:txBody>
                    <a:bodyPr/>
                    <a:lstStyle/>
                    <a:p>
                      <a:endParaRPr lang="en-ZA"/>
                    </a:p>
                  </a:txBody>
                  <a:tcPr/>
                </a:tc>
                <a:tc rowSpan="2" hMerge="1">
                  <a:txBody>
                    <a:bodyPr/>
                    <a:lstStyle/>
                    <a:p>
                      <a:endParaRPr lang="en-ZA"/>
                    </a:p>
                  </a:txBody>
                  <a:tcPr/>
                </a:tc>
                <a:tc rowSpan="2" hMerge="1">
                  <a:txBody>
                    <a:bodyPr/>
                    <a:lstStyle/>
                    <a:p>
                      <a:endParaRPr lang="en-ZA"/>
                    </a:p>
                  </a:txBody>
                  <a:tcPr/>
                </a:tc>
                <a:tc>
                  <a:txBody>
                    <a:bodyPr/>
                    <a:lstStyle/>
                    <a:p>
                      <a:pPr algn="l" fontAlgn="t"/>
                      <a:r>
                        <a:rPr lang="en-ZA" sz="100" b="1"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b"/>
                      <a:r>
                        <a:rPr lang="en-ZA" sz="2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a:txBody>
                    <a:bodyPr/>
                    <a:lstStyle/>
                    <a:p>
                      <a:pPr algn="l" fontAlgn="t"/>
                      <a:r>
                        <a:rPr lang="en-ZA" sz="100" b="1" i="0" u="none" strike="noStrike">
                          <a:solidFill>
                            <a:srgbClr val="000000"/>
                          </a:solidFill>
                          <a:effectLst/>
                          <a:latin typeface="Calibri" panose="020F0502020204030204" pitchFamily="34" charset="0"/>
                        </a:rPr>
                        <a:t>Performance Indicators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t"/>
                      <a:r>
                        <a:rPr lang="en-ZA" sz="100" b="1"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l" fontAlgn="t"/>
                      <a:r>
                        <a:rPr lang="en-ZA" sz="100" b="1"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b"/>
                      <a:r>
                        <a:rPr lang="en-ZA" sz="2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587">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t"/>
                      <a:r>
                        <a:rPr lang="en-US" sz="100" b="1" i="0" u="none" strike="noStrike">
                          <a:solidFill>
                            <a:srgbClr val="000000"/>
                          </a:solidFill>
                          <a:effectLst/>
                          <a:latin typeface="Calibri" panose="020F0502020204030204" pitchFamily="34" charset="0"/>
                        </a:rPr>
                        <a:t>Target for 2016/17 as per Annual Performance Plan (APP)</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t"/>
                      <a:r>
                        <a:rPr lang="en-US" sz="100" b="1" i="0" u="none" strike="noStrike">
                          <a:solidFill>
                            <a:srgbClr val="000000"/>
                          </a:solidFill>
                          <a:effectLst/>
                          <a:latin typeface="Calibri" panose="020F0502020204030204" pitchFamily="34" charset="0"/>
                        </a:rPr>
                        <a:t> Quarter 2 Target as per APP</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t"/>
                      <a:r>
                        <a:rPr lang="en-ZA" sz="100" b="1" i="0" u="none" strike="noStrike">
                          <a:solidFill>
                            <a:srgbClr val="000000"/>
                          </a:solidFill>
                          <a:effectLst/>
                          <a:latin typeface="Calibri" panose="020F0502020204030204" pitchFamily="34" charset="0"/>
                        </a:rPr>
                        <a:t>Quarter 2 output – Final Report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t"/>
                      <a:r>
                        <a:rPr lang="en-ZA" sz="100" b="1" i="0" u="none" strike="noStrike">
                          <a:solidFill>
                            <a:srgbClr val="000000"/>
                          </a:solidFill>
                          <a:effectLst/>
                          <a:latin typeface="Calibri" panose="020F0502020204030204" pitchFamily="34" charset="0"/>
                        </a:rPr>
                        <a:t>Deviation (Actual)</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t"/>
                      <a:r>
                        <a:rPr lang="en-ZA" sz="100" b="1" i="0" u="none" strike="noStrike">
                          <a:solidFill>
                            <a:srgbClr val="000000"/>
                          </a:solidFill>
                          <a:effectLst/>
                          <a:latin typeface="Calibri" panose="020F0502020204030204" pitchFamily="34" charset="0"/>
                        </a:rPr>
                        <a:t>Deviation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t"/>
                      <a:r>
                        <a:rPr lang="en-ZA" sz="100" b="1" i="0" u="none" strike="noStrike">
                          <a:solidFill>
                            <a:srgbClr val="000000"/>
                          </a:solidFill>
                          <a:effectLst/>
                          <a:latin typeface="Calibri" panose="020F0502020204030204" pitchFamily="34" charset="0"/>
                        </a:rPr>
                        <a:t>Comments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b"/>
                      <a:r>
                        <a:rPr lang="en-ZA" sz="200" b="1" i="0" u="none" strike="noStrike">
                          <a:solidFill>
                            <a:srgbClr val="000000"/>
                          </a:solidFill>
                          <a:effectLst/>
                          <a:latin typeface="Calibri" panose="020F0502020204030204" pitchFamily="34" charset="0"/>
                        </a:rPr>
                        <a:t>Q2 VALIDATED PERFORMANCE</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BF8F"/>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a:txBody>
                    <a:bodyPr/>
                    <a:lstStyle/>
                    <a:p>
                      <a:pPr algn="l" fontAlgn="ctr"/>
                      <a:r>
                        <a:rPr lang="en-ZA" sz="100" b="1" i="0" u="none" strike="noStrike">
                          <a:solidFill>
                            <a:srgbClr val="000000"/>
                          </a:solidFill>
                          <a:effectLst/>
                          <a:latin typeface="Calibri" panose="020F0502020204030204" pitchFamily="34" charset="0"/>
                        </a:rPr>
                        <a:t>Programe 1:Administration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r>
                        <a:rPr lang="en-ZA" sz="2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gridSpan="2">
                  <a:txBody>
                    <a:bodyPr/>
                    <a:lstStyle/>
                    <a:p>
                      <a:pPr algn="l" fontAlgn="ctr"/>
                      <a:r>
                        <a:rPr lang="en-ZA" sz="100" b="1" i="0" u="none" strike="noStrike">
                          <a:solidFill>
                            <a:srgbClr val="000000"/>
                          </a:solidFill>
                          <a:effectLst/>
                          <a:latin typeface="Calibri" panose="020F0502020204030204" pitchFamily="34" charset="0"/>
                        </a:rPr>
                        <a:t>Sub-Programme: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hMerge="1">
                  <a:txBody>
                    <a:bodyPr/>
                    <a:lstStyle/>
                    <a:p>
                      <a:endParaRPr lang="en-ZA"/>
                    </a:p>
                  </a:txBody>
                  <a:tcPr/>
                </a:tc>
                <a:tc>
                  <a:txBody>
                    <a:bodyPr/>
                    <a:lstStyle/>
                    <a:p>
                      <a:pPr algn="l" fontAlgn="t"/>
                      <a:r>
                        <a:rPr lang="en-ZA" sz="100" b="1"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1"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1"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1"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r>
                        <a:rPr lang="en-ZA" sz="2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2199">
                <a:tc>
                  <a:txBody>
                    <a:bodyPr/>
                    <a:lstStyle/>
                    <a:p>
                      <a:pPr algn="l" fontAlgn="t"/>
                      <a:r>
                        <a:rPr lang="en-US" sz="100" b="0" i="0" u="none" strike="noStrike">
                          <a:solidFill>
                            <a:srgbClr val="000000"/>
                          </a:solidFill>
                          <a:effectLst/>
                          <a:latin typeface="Calibri" panose="020F0502020204030204" pitchFamily="34" charset="0"/>
                        </a:rPr>
                        <a:t> Percentage of compliant</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invoices settled within</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30 days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100% compliant invoices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settled within 30 days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100% compliant invoices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settled within 30 days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85%</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00" b="0" i="0" u="none" strike="noStrike">
                          <a:solidFill>
                            <a:srgbClr val="000000"/>
                          </a:solidFill>
                          <a:effectLst/>
                          <a:latin typeface="Calibri" panose="020F0502020204030204" pitchFamily="34" charset="0"/>
                        </a:rPr>
                        <a:t>Target Partially Achieved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15%</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Invoices in the process of verification are not submitted timeously for payment</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Increased management oversight over long outstanding orders and unpaid invoices. Letters sent to officials not complying to procedures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85%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Although there are still questions on the processes followed in determining the extent of payments within 30 days. A full analysis of the invoices is required and information assessed. M&amp;E could not confirm the 85% in the absence of invoices </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373">
                <a:tc>
                  <a:txBody>
                    <a:bodyPr/>
                    <a:lstStyle/>
                    <a:p>
                      <a:pPr algn="l" fontAlgn="t"/>
                      <a:r>
                        <a:rPr lang="en-US" sz="100" b="0" i="0" u="none" strike="noStrike">
                          <a:solidFill>
                            <a:srgbClr val="000000"/>
                          </a:solidFill>
                          <a:effectLst/>
                          <a:latin typeface="Calibri" panose="020F0502020204030204" pitchFamily="34" charset="0"/>
                        </a:rPr>
                        <a:t> Number of new revenue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generation sources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incubated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2 newly identified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revenue sources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incubated</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3493">
                <a:tc>
                  <a:txBody>
                    <a:bodyPr/>
                    <a:lstStyle/>
                    <a:p>
                      <a:pPr algn="l" fontAlgn="t"/>
                      <a:r>
                        <a:rPr lang="en-US" sz="100" b="0" i="0" u="none" strike="noStrike">
                          <a:solidFill>
                            <a:srgbClr val="000000"/>
                          </a:solidFill>
                          <a:effectLst/>
                          <a:latin typeface="Calibri" panose="020F0502020204030204" pitchFamily="34" charset="0"/>
                        </a:rPr>
                        <a:t> Percentage of bids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awarded within 56</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working days of closure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of tender advertisement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1A1A1A"/>
                          </a:solidFill>
                          <a:effectLst/>
                          <a:latin typeface="Calibri" panose="020F0502020204030204" pitchFamily="34" charset="0"/>
                        </a:rPr>
                        <a:t>65% bids awarded</a:t>
                      </a:r>
                      <a:br>
                        <a:rPr lang="en-US" sz="100" b="0" i="0" u="none" strike="noStrike">
                          <a:solidFill>
                            <a:srgbClr val="1A1A1A"/>
                          </a:solidFill>
                          <a:effectLst/>
                          <a:latin typeface="Calibri" panose="020F0502020204030204" pitchFamily="34" charset="0"/>
                        </a:rPr>
                      </a:br>
                      <a:r>
                        <a:rPr lang="en-US" sz="100" b="0" i="0" u="none" strike="noStrike">
                          <a:solidFill>
                            <a:srgbClr val="1A1A1A"/>
                          </a:solidFill>
                          <a:effectLst/>
                          <a:latin typeface="Calibri" panose="020F0502020204030204" pitchFamily="34" charset="0"/>
                        </a:rPr>
                        <a:t>within 56 working days</a:t>
                      </a:r>
                      <a:br>
                        <a:rPr lang="en-US" sz="100" b="0" i="0" u="none" strike="noStrike">
                          <a:solidFill>
                            <a:srgbClr val="1A1A1A"/>
                          </a:solidFill>
                          <a:effectLst/>
                          <a:latin typeface="Calibri" panose="020F0502020204030204" pitchFamily="34" charset="0"/>
                        </a:rPr>
                      </a:br>
                      <a:r>
                        <a:rPr lang="en-US" sz="100" b="0" i="0" u="none" strike="noStrike">
                          <a:solidFill>
                            <a:srgbClr val="1A1A1A"/>
                          </a:solidFill>
                          <a:effectLst/>
                          <a:latin typeface="Calibri" panose="020F0502020204030204" pitchFamily="34" charset="0"/>
                        </a:rPr>
                        <a:t>of closure of tender</a:t>
                      </a:r>
                      <a:br>
                        <a:rPr lang="en-US" sz="100" b="0" i="0" u="none" strike="noStrike">
                          <a:solidFill>
                            <a:srgbClr val="1A1A1A"/>
                          </a:solidFill>
                          <a:effectLst/>
                          <a:latin typeface="Calibri" panose="020F0502020204030204" pitchFamily="34" charset="0"/>
                        </a:rPr>
                      </a:br>
                      <a:r>
                        <a:rPr lang="en-US" sz="100" b="0" i="0" u="none" strike="noStrike">
                          <a:solidFill>
                            <a:srgbClr val="1A1A1A"/>
                          </a:solidFill>
                          <a:effectLst/>
                          <a:latin typeface="Calibri" panose="020F0502020204030204" pitchFamily="34" charset="0"/>
                        </a:rPr>
                        <a:t>advertisement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65% bids awarded within 56 working days of closure of tender advertisement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dirty="0">
                          <a:solidFill>
                            <a:srgbClr val="000000"/>
                          </a:solidFill>
                          <a:effectLst/>
                          <a:latin typeface="Calibri" panose="020F0502020204030204" pitchFamily="34" charset="0"/>
                        </a:rPr>
                        <a:t>23% </a:t>
                      </a:r>
                      <a:br>
                        <a:rPr lang="en-US" sz="100" b="0" i="0" u="none" strike="noStrike" dirty="0">
                          <a:solidFill>
                            <a:srgbClr val="000000"/>
                          </a:solidFill>
                          <a:effectLst/>
                          <a:latin typeface="Calibri" panose="020F0502020204030204" pitchFamily="34" charset="0"/>
                        </a:rPr>
                      </a:br>
                      <a:r>
                        <a:rPr lang="en-US" sz="100" b="0" i="0" u="none" strike="noStrike" dirty="0">
                          <a:solidFill>
                            <a:srgbClr val="000000"/>
                          </a:solidFill>
                          <a:effectLst/>
                          <a:latin typeface="Calibri" panose="020F0502020204030204" pitchFamily="34" charset="0"/>
                        </a:rPr>
                        <a:t/>
                      </a:r>
                      <a:br>
                        <a:rPr lang="en-US" sz="100" b="0" i="0" u="none" strike="noStrike" dirty="0">
                          <a:solidFill>
                            <a:srgbClr val="000000"/>
                          </a:solidFill>
                          <a:effectLst/>
                          <a:latin typeface="Calibri" panose="020F0502020204030204" pitchFamily="34" charset="0"/>
                        </a:rPr>
                      </a:br>
                      <a:r>
                        <a:rPr lang="en-US" sz="100" b="0" i="0" u="none" strike="noStrike" dirty="0">
                          <a:solidFill>
                            <a:srgbClr val="000000"/>
                          </a:solidFill>
                          <a:effectLst/>
                          <a:latin typeface="Calibri" panose="020F0502020204030204" pitchFamily="34" charset="0"/>
                        </a:rPr>
                        <a:t>A total of 30 bids were awarded during the period and 7 within 56 days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l" fontAlgn="t"/>
                      <a:r>
                        <a:rPr lang="en-ZA" sz="100" b="0" i="0" u="none" strike="noStrike">
                          <a:solidFill>
                            <a:srgbClr val="000000"/>
                          </a:solidFill>
                          <a:effectLst/>
                          <a:latin typeface="Calibri" panose="020F0502020204030204" pitchFamily="34" charset="0"/>
                        </a:rPr>
                        <a:t>Target Not Achieved L2</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32,00%</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Non-adherence to the Bid Execution Plan by Project Managers.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Inordinate number of Bid Validity Extensions requested.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Weekly monitoring of Bids through the War Rooms and escalation to EXCO.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Enforcement of the no validity extension beyond a set threshold target or benchmark of already prior approved extensions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23%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A total of 30 bids were awarded during the period and 7 within 56 days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0877">
                <a:tc>
                  <a:txBody>
                    <a:bodyPr/>
                    <a:lstStyle/>
                    <a:p>
                      <a:pPr algn="l" fontAlgn="t"/>
                      <a:r>
                        <a:rPr lang="en-US" sz="100" b="0" i="0" u="none" strike="noStrike">
                          <a:solidFill>
                            <a:srgbClr val="000000"/>
                          </a:solidFill>
                          <a:effectLst/>
                          <a:latin typeface="Calibri" panose="020F0502020204030204" pitchFamily="34" charset="0"/>
                        </a:rPr>
                        <a:t> Percentage of quotations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awarded within 30</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working days from</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requisition date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88% quotations awarded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within 30 working days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from requisition date</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88% quotations awarded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within 30 working days from</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requisition date</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73%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1206 out of 1643 Quotations were approved within 30 days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00" b="0" i="0" u="none" strike="noStrike" dirty="0">
                          <a:solidFill>
                            <a:srgbClr val="000000"/>
                          </a:solidFill>
                          <a:effectLst/>
                          <a:latin typeface="Calibri" panose="020F0502020204030204" pitchFamily="34" charset="0"/>
                        </a:rPr>
                        <a:t>Target Partially Achieved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15,0%</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Insufficient Market Response, despite multiple invitations of 30 prospective service providers per RFQ</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Increase the number of invited service providers based on availability on CSD.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73%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1206 out of 1643 Quotations were approved within 30 days. In the process of verifying the process and approval within 30 days </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5622">
                <a:tc>
                  <a:txBody>
                    <a:bodyPr/>
                    <a:lstStyle/>
                    <a:p>
                      <a:pPr algn="l" fontAlgn="t"/>
                      <a:r>
                        <a:rPr lang="en-ZA" sz="100" b="0" i="0" u="none" strike="noStrike">
                          <a:solidFill>
                            <a:srgbClr val="000000"/>
                          </a:solidFill>
                          <a:effectLst/>
                          <a:latin typeface="Calibri" panose="020F0502020204030204" pitchFamily="34" charset="0"/>
                        </a:rPr>
                        <a:t> Percentage savings</a:t>
                      </a:r>
                      <a:br>
                        <a:rPr lang="en-ZA" sz="100" b="0" i="0" u="none" strike="noStrike">
                          <a:solidFill>
                            <a:srgbClr val="000000"/>
                          </a:solidFill>
                          <a:effectLst/>
                          <a:latin typeface="Calibri" panose="020F0502020204030204" pitchFamily="34" charset="0"/>
                        </a:rPr>
                      </a:br>
                      <a:r>
                        <a:rPr lang="en-ZA" sz="100" b="0" i="0" u="none" strike="noStrike">
                          <a:solidFill>
                            <a:srgbClr val="000000"/>
                          </a:solidFill>
                          <a:effectLst/>
                          <a:latin typeface="Calibri" panose="020F0502020204030204" pitchFamily="34" charset="0"/>
                        </a:rPr>
                        <a:t>for Built Environment</a:t>
                      </a:r>
                      <a:br>
                        <a:rPr lang="en-ZA" sz="100" b="0" i="0" u="none" strike="noStrike">
                          <a:solidFill>
                            <a:srgbClr val="000000"/>
                          </a:solidFill>
                          <a:effectLst/>
                          <a:latin typeface="Calibri" panose="020F0502020204030204" pitchFamily="34" charset="0"/>
                        </a:rPr>
                      </a:br>
                      <a:r>
                        <a:rPr lang="en-ZA" sz="100" b="0" i="0" u="none" strike="noStrike">
                          <a:solidFill>
                            <a:srgbClr val="000000"/>
                          </a:solidFill>
                          <a:effectLst/>
                          <a:latin typeface="Calibri" panose="020F0502020204030204" pitchFamily="34" charset="0"/>
                        </a:rPr>
                        <a:t>consultants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24% savings for Built</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Environment consultants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24% savings for Built</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Environment consultants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0%</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24%</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The evaluation of bids for the establishment of framework agreements is not yet concluded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To expedite the evaluation of bids to finalise the establishment of framework agreements.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0%</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gridSpan="6">
                  <a:txBody>
                    <a:bodyPr/>
                    <a:lstStyle/>
                    <a:p>
                      <a:pPr algn="l" fontAlgn="ctr"/>
                      <a:r>
                        <a:rPr lang="en-US" sz="100" b="1" i="0" u="none" strike="noStrike">
                          <a:solidFill>
                            <a:srgbClr val="000000"/>
                          </a:solidFill>
                          <a:effectLst/>
                          <a:latin typeface="Calibri" panose="020F0502020204030204" pitchFamily="34" charset="0"/>
                        </a:rPr>
                        <a:t>Programme 2: Real Estate Investment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r>
                        <a:rPr lang="en-ZA" sz="1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a:txBody>
                    <a:bodyPr/>
                    <a:lstStyle/>
                    <a:p>
                      <a:pPr algn="l" fontAlgn="ctr"/>
                      <a:r>
                        <a:rPr lang="en-ZA" sz="100" b="1" i="0" u="none" strike="noStrike">
                          <a:solidFill>
                            <a:srgbClr val="000000"/>
                          </a:solidFill>
                          <a:effectLst/>
                          <a:latin typeface="Calibri" panose="020F0502020204030204" pitchFamily="34" charset="0"/>
                        </a:rPr>
                        <a:t> Sub-Programme: User Demand Management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1"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ctr"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r>
                        <a:rPr lang="en-ZA" sz="1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373">
                <a:tc>
                  <a:txBody>
                    <a:bodyPr/>
                    <a:lstStyle/>
                    <a:p>
                      <a:pPr algn="l" fontAlgn="t"/>
                      <a:r>
                        <a:rPr lang="en-US" sz="100" b="0" i="0" u="none" strike="noStrike">
                          <a:solidFill>
                            <a:srgbClr val="000000"/>
                          </a:solidFill>
                          <a:effectLst/>
                          <a:latin typeface="Calibri" panose="020F0502020204030204" pitchFamily="34" charset="0"/>
                        </a:rPr>
                        <a:t>Number of User Asset</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Management Plans (U-AMPs)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received from user departments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42 U-AMPs received from</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user departments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t"/>
                      <a:r>
                        <a:rPr lang="en-ZA" sz="100" b="1" i="0" u="none" strike="noStrike">
                          <a:solidFill>
                            <a:srgbClr val="000000"/>
                          </a:solidFill>
                          <a:effectLst/>
                          <a:latin typeface="Calibri" panose="020F0502020204030204" pitchFamily="34" charset="0"/>
                        </a:rPr>
                        <a:t>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1" i="0" u="none" strike="noStrike">
                          <a:solidFill>
                            <a:srgbClr val="000000"/>
                          </a:solidFill>
                          <a:effectLst/>
                          <a:latin typeface="Calibri" panose="020F0502020204030204" pitchFamily="34" charset="0"/>
                        </a:rPr>
                        <a:t>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9413">
                <a:tc>
                  <a:txBody>
                    <a:bodyPr/>
                    <a:lstStyle/>
                    <a:p>
                      <a:pPr algn="l" fontAlgn="t"/>
                      <a:r>
                        <a:rPr lang="en-US" sz="100" b="0" i="0" u="none" strike="noStrike">
                          <a:solidFill>
                            <a:srgbClr val="000000"/>
                          </a:solidFill>
                          <a:effectLst/>
                          <a:latin typeface="Calibri" panose="020F0502020204030204" pitchFamily="34" charset="0"/>
                        </a:rPr>
                        <a:t>Number of signed off</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infrastructure worklists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10 signed off infrastructure work lists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t"/>
                      <a:r>
                        <a:rPr lang="en-ZA" sz="100" b="1" i="0" u="none" strike="noStrike">
                          <a:solidFill>
                            <a:srgbClr val="000000"/>
                          </a:solidFill>
                          <a:effectLst/>
                          <a:latin typeface="Calibri" panose="020F0502020204030204" pitchFamily="34" charset="0"/>
                        </a:rPr>
                        <a:t>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1" i="0" u="none" strike="noStrike">
                          <a:solidFill>
                            <a:srgbClr val="000000"/>
                          </a:solidFill>
                          <a:effectLst/>
                          <a:latin typeface="Calibri" panose="020F0502020204030204" pitchFamily="34" charset="0"/>
                        </a:rPr>
                        <a:t>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4132">
                <a:tc>
                  <a:txBody>
                    <a:bodyPr/>
                    <a:lstStyle/>
                    <a:p>
                      <a:pPr algn="l" fontAlgn="ctr"/>
                      <a:r>
                        <a:rPr lang="en-US" sz="100" b="1" i="0" u="none" strike="noStrike">
                          <a:solidFill>
                            <a:srgbClr val="000000"/>
                          </a:solidFill>
                          <a:effectLst/>
                          <a:latin typeface="Calibri" panose="020F0502020204030204" pitchFamily="34" charset="0"/>
                        </a:rPr>
                        <a:t> Sub-Programme: Planning and Precinct Development services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r>
                        <a:rPr lang="en-ZA" sz="1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3349">
                <a:tc>
                  <a:txBody>
                    <a:bodyPr/>
                    <a:lstStyle/>
                    <a:p>
                      <a:pPr algn="l" fontAlgn="t"/>
                      <a:r>
                        <a:rPr lang="en-US" sz="100" b="0" i="0" u="none" strike="noStrike">
                          <a:solidFill>
                            <a:srgbClr val="000000"/>
                          </a:solidFill>
                          <a:effectLst/>
                          <a:latin typeface="Calibri" panose="020F0502020204030204" pitchFamily="34" charset="0"/>
                        </a:rPr>
                        <a:t>Number of Government Precinct</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Development plans aligned with</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identified municipal (urban and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rural) Integrated Development</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Plans (IDPs)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3 Government Precinct</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Development Plans aligned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with identified (urban and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rural) municipal IDPs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1A1A1A"/>
                          </a:solidFill>
                          <a:effectLst/>
                          <a:latin typeface="Calibri" panose="020F0502020204030204" pitchFamily="34" charset="0"/>
                        </a:rPr>
                        <a:t>1 Government Precinct</a:t>
                      </a:r>
                      <a:br>
                        <a:rPr lang="en-US" sz="100" b="0" i="0" u="none" strike="noStrike">
                          <a:solidFill>
                            <a:srgbClr val="1A1A1A"/>
                          </a:solidFill>
                          <a:effectLst/>
                          <a:latin typeface="Calibri" panose="020F0502020204030204" pitchFamily="34" charset="0"/>
                        </a:rPr>
                      </a:br>
                      <a:r>
                        <a:rPr lang="en-US" sz="100" b="0" i="0" u="none" strike="noStrike">
                          <a:solidFill>
                            <a:srgbClr val="1A1A1A"/>
                          </a:solidFill>
                          <a:effectLst/>
                          <a:latin typeface="Calibri" panose="020F0502020204030204" pitchFamily="34" charset="0"/>
                        </a:rPr>
                        <a:t>Development Plans aligned</a:t>
                      </a:r>
                      <a:br>
                        <a:rPr lang="en-US" sz="100" b="0" i="0" u="none" strike="noStrike">
                          <a:solidFill>
                            <a:srgbClr val="1A1A1A"/>
                          </a:solidFill>
                          <a:effectLst/>
                          <a:latin typeface="Calibri" panose="020F0502020204030204" pitchFamily="34" charset="0"/>
                        </a:rPr>
                      </a:br>
                      <a:r>
                        <a:rPr lang="en-US" sz="100" b="0" i="0" u="none" strike="noStrike">
                          <a:solidFill>
                            <a:srgbClr val="1A1A1A"/>
                          </a:solidFill>
                          <a:effectLst/>
                          <a:latin typeface="Calibri" panose="020F0502020204030204" pitchFamily="34" charset="0"/>
                        </a:rPr>
                        <a:t>with identified (urban and</a:t>
                      </a:r>
                      <a:br>
                        <a:rPr lang="en-US" sz="100" b="0" i="0" u="none" strike="noStrike">
                          <a:solidFill>
                            <a:srgbClr val="1A1A1A"/>
                          </a:solidFill>
                          <a:effectLst/>
                          <a:latin typeface="Calibri" panose="020F0502020204030204" pitchFamily="34" charset="0"/>
                        </a:rPr>
                      </a:br>
                      <a:r>
                        <a:rPr lang="en-US" sz="100" b="0" i="0" u="none" strike="noStrike">
                          <a:solidFill>
                            <a:srgbClr val="1A1A1A"/>
                          </a:solidFill>
                          <a:effectLst/>
                          <a:latin typeface="Calibri" panose="020F0502020204030204" pitchFamily="34" charset="0"/>
                        </a:rPr>
                        <a:t>rural) municipal IDPs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 1 Government Precinct Development Plan completed for rural - Carolina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t"/>
                      <a:r>
                        <a:rPr lang="en-ZA" sz="100" b="0" i="0" u="none" strike="noStrike">
                          <a:solidFill>
                            <a:srgbClr val="000000"/>
                          </a:solidFill>
                          <a:effectLst/>
                          <a:latin typeface="Calibri" panose="020F0502020204030204" pitchFamily="34" charset="0"/>
                        </a:rPr>
                        <a:t> Target Achieved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8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Verification of POE was conducted through consultation with the branch and additional PoE being provided to substantiate reported target on the one government pricint development plan completed at Carolina in Mpumalanga</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7530">
                <a:tc>
                  <a:txBody>
                    <a:bodyPr/>
                    <a:lstStyle/>
                    <a:p>
                      <a:pPr algn="l" fontAlgn="t"/>
                      <a:r>
                        <a:rPr lang="en-US" sz="100" b="0" i="0" u="none" strike="noStrike">
                          <a:solidFill>
                            <a:srgbClr val="1A1A1A"/>
                          </a:solidFill>
                          <a:effectLst/>
                          <a:latin typeface="Calibri" panose="020F0502020204030204" pitchFamily="34" charset="0"/>
                        </a:rPr>
                        <a:t>Number of sites established for development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3 sites established for</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development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t"/>
                      <a:r>
                        <a:rPr lang="en-ZA" sz="100" b="0" i="0" u="none" strike="noStrike">
                          <a:solidFill>
                            <a:srgbClr val="000000"/>
                          </a:solidFill>
                          <a:effectLst/>
                          <a:latin typeface="Calibri" panose="020F0502020204030204" pitchFamily="34" charset="0"/>
                        </a:rPr>
                        <a:t> 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80"/>
                          </a:solidFill>
                          <a:effectLst/>
                          <a:latin typeface="Calibri" panose="020F0502020204030204" pitchFamily="34" charset="0"/>
                        </a:rPr>
                        <a:t>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0512">
                <a:tc>
                  <a:txBody>
                    <a:bodyPr/>
                    <a:lstStyle/>
                    <a:p>
                      <a:pPr algn="l" fontAlgn="t"/>
                      <a:r>
                        <a:rPr lang="en-US" sz="100" b="0" i="0" u="none" strike="noStrike">
                          <a:solidFill>
                            <a:srgbClr val="000000"/>
                          </a:solidFill>
                          <a:effectLst/>
                          <a:latin typeface="Calibri" panose="020F0502020204030204" pitchFamily="34" charset="0"/>
                        </a:rPr>
                        <a:t>Number of concept designs completed for identified user departments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4 concept designs completed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for identified user</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departments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2 concept designs completed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for identified user</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departments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2 concept designs completed for users - DCS and DHA in Carolina</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t"/>
                      <a:r>
                        <a:rPr lang="en-ZA" sz="100" b="0" i="0" u="none" strike="noStrike">
                          <a:solidFill>
                            <a:srgbClr val="000000"/>
                          </a:solidFill>
                          <a:effectLst/>
                          <a:latin typeface="Calibri" panose="020F0502020204030204" pitchFamily="34" charset="0"/>
                        </a:rPr>
                        <a:t> Target Achieved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8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Verification of PoEs was conducted through consultation with the unit and additional PoE being provided to substantiate reported target of the 2 concpet designs completed for the users as for both DCS and DHA in Carolina, Mpumalanga.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092">
                <a:tc>
                  <a:txBody>
                    <a:bodyPr/>
                    <a:lstStyle/>
                    <a:p>
                      <a:pPr algn="l" fontAlgn="ctr"/>
                      <a:r>
                        <a:rPr lang="en-ZA" sz="100" b="1" i="0" u="none" strike="noStrike">
                          <a:solidFill>
                            <a:srgbClr val="000000"/>
                          </a:solidFill>
                          <a:effectLst/>
                          <a:latin typeface="Calibri" panose="020F0502020204030204" pitchFamily="34" charset="0"/>
                        </a:rPr>
                        <a:t> Sub-programme: Real Estate Investment Management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ctr"/>
                      <a:r>
                        <a:rPr lang="en-ZA" sz="100" b="1"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r>
                        <a:rPr lang="en-ZA" sz="1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3910">
                <a:tc>
                  <a:txBody>
                    <a:bodyPr/>
                    <a:lstStyle/>
                    <a:p>
                      <a:pPr algn="l" fontAlgn="t"/>
                      <a:r>
                        <a:rPr lang="en-US" sz="100" b="0" i="0" u="none" strike="noStrike">
                          <a:solidFill>
                            <a:srgbClr val="000000"/>
                          </a:solidFill>
                          <a:effectLst/>
                          <a:latin typeface="Calibri" panose="020F0502020204030204" pitchFamily="34" charset="0"/>
                        </a:rPr>
                        <a:t> Percentage of feasibility studies completed within scheduled timeframes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85% feasibility studies completed within scheduled timeframes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85% feasibility studies completed within scheduled timeframes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 85% (63/74) Percentage of feasibility studies completed within scheduled timeframes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t"/>
                      <a:r>
                        <a:rPr lang="en-ZA" sz="100" b="0" i="0" u="none" strike="noStrike">
                          <a:solidFill>
                            <a:srgbClr val="000000"/>
                          </a:solidFill>
                          <a:effectLst/>
                          <a:latin typeface="Calibri" panose="020F0502020204030204" pitchFamily="34" charset="0"/>
                        </a:rPr>
                        <a:t>Target Achieved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The 83% easibility studies completed within the scheduled timeframes were explored during the engagement with the branch and  review and repackaging of evidence was requested</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9191">
                <a:tc>
                  <a:txBody>
                    <a:bodyPr/>
                    <a:lstStyle/>
                    <a:p>
                      <a:pPr algn="l" fontAlgn="t"/>
                      <a:r>
                        <a:rPr lang="en-US" sz="100" b="0" i="0" u="none" strike="noStrike">
                          <a:solidFill>
                            <a:srgbClr val="000000"/>
                          </a:solidFill>
                          <a:effectLst/>
                          <a:latin typeface="Calibri" panose="020F0502020204030204" pitchFamily="34" charset="0"/>
                        </a:rPr>
                        <a:t> Percentge of valuations completed within scheduled timeframes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85% of valuations completed within scheduled timeframes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85% of valuations completed within scheduled timeframes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73% (54/74) valuation reports completed within scheduled timeframe</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fontAlgn="t"/>
                      <a:r>
                        <a:rPr lang="en-ZA" sz="100" b="0" i="0" u="none" strike="noStrike">
                          <a:solidFill>
                            <a:srgbClr val="000000"/>
                          </a:solidFill>
                          <a:effectLst/>
                          <a:latin typeface="Calibri" panose="020F0502020204030204" pitchFamily="34" charset="0"/>
                        </a:rPr>
                        <a:t>Target Partially Achieved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New requirement in Q2 to undertake a review of proposed rates for 169 leased in properties of which 131 were completed in the quarter</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 In source adequate capacity to process backlog valuations within the financial year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Bi-Lateral meeting was held to verify information reported and POE submitted.  Additional information was submitted after these consultations to coform to the 73% of valuation reports completed</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249">
                <a:tc>
                  <a:txBody>
                    <a:bodyPr/>
                    <a:lstStyle/>
                    <a:p>
                      <a:pPr algn="l" fontAlgn="t"/>
                      <a:r>
                        <a:rPr lang="en-US" sz="100" b="0" i="0" u="none" strike="noStrike">
                          <a:solidFill>
                            <a:srgbClr val="000000"/>
                          </a:solidFill>
                          <a:effectLst/>
                          <a:latin typeface="Calibri" panose="020F0502020204030204" pitchFamily="34" charset="0"/>
                        </a:rPr>
                        <a:t> Percentage of responsive disposal</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requests processed by 31 March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85% disposal requests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processed by 31 March 2018</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t"/>
                      <a:r>
                        <a:rPr lang="en-ZA" sz="100" b="0" i="0" u="none" strike="noStrike">
                          <a:solidFill>
                            <a:srgbClr val="000000"/>
                          </a:solidFill>
                          <a:effectLst/>
                          <a:latin typeface="Calibri" panose="020F0502020204030204" pitchFamily="34" charset="0"/>
                        </a:rPr>
                        <a:t>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1" i="0" u="none" strike="noStrike">
                          <a:solidFill>
                            <a:srgbClr val="000000"/>
                          </a:solidFill>
                          <a:effectLst/>
                          <a:latin typeface="Calibri" panose="020F0502020204030204" pitchFamily="34" charset="0"/>
                        </a:rPr>
                        <a:t>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1294">
                <a:tc>
                  <a:txBody>
                    <a:bodyPr/>
                    <a:lstStyle/>
                    <a:p>
                      <a:pPr algn="l" fontAlgn="t"/>
                      <a:r>
                        <a:rPr lang="en-US" sz="100" b="0" i="0" u="none" strike="noStrike">
                          <a:solidFill>
                            <a:srgbClr val="000000"/>
                          </a:solidFill>
                          <a:effectLst/>
                          <a:latin typeface="Calibri" panose="020F0502020204030204" pitchFamily="34" charset="0"/>
                        </a:rPr>
                        <a:t> Custodian Asset Management Plan</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(C-AMP) submitted to NT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1 C-AMP submitted to NT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t"/>
                      <a:r>
                        <a:rPr lang="en-ZA" sz="100" b="0" i="0" u="none" strike="noStrike">
                          <a:solidFill>
                            <a:srgbClr val="000000"/>
                          </a:solidFill>
                          <a:effectLst/>
                          <a:latin typeface="Calibri" panose="020F0502020204030204" pitchFamily="34" charset="0"/>
                        </a:rPr>
                        <a:t>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Not Q2 target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2786">
                <a:tc>
                  <a:txBody>
                    <a:bodyPr/>
                    <a:lstStyle/>
                    <a:p>
                      <a:pPr algn="l" fontAlgn="t"/>
                      <a:r>
                        <a:rPr lang="en-US" sz="100" b="0" i="0" u="none" strike="noStrike">
                          <a:solidFill>
                            <a:srgbClr val="000000"/>
                          </a:solidFill>
                          <a:effectLst/>
                          <a:latin typeface="Calibri" panose="020F0502020204030204" pitchFamily="34" charset="0"/>
                        </a:rPr>
                        <a:t> Number of buildings performance assessed in identified performance areas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600 buildings’ performance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measured in identified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performance areas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150 buildings’ performance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measured in identified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performance areas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208 buildings performance measured in identified performance areas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t"/>
                      <a:r>
                        <a:rPr lang="en-ZA" sz="100" b="0" i="0" u="none" strike="noStrike">
                          <a:solidFill>
                            <a:srgbClr val="000000"/>
                          </a:solidFill>
                          <a:effectLst/>
                          <a:latin typeface="Calibri" panose="020F0502020204030204" pitchFamily="34" charset="0"/>
                        </a:rPr>
                        <a:t>Target Achieved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Information was accessible from external dependencies (e.g positive and improved cooperation from stakeholders)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Bi-Lateral meeting was held to verify information reported and PoEs submitted to justify the 208 performance meaures for the identified buildings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a:txBody>
                    <a:bodyPr/>
                    <a:lstStyle/>
                    <a:p>
                      <a:pPr algn="l" fontAlgn="ctr"/>
                      <a:r>
                        <a:rPr lang="fr-FR" sz="100" b="1" i="0" u="none" strike="noStrike">
                          <a:solidFill>
                            <a:srgbClr val="000000"/>
                          </a:solidFill>
                          <a:effectLst/>
                          <a:latin typeface="Calibri" panose="020F0502020204030204" pitchFamily="34" charset="0"/>
                        </a:rPr>
                        <a:t>Programme 3: Construction Project Management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gridSpan="5">
                  <a:txBody>
                    <a:bodyPr/>
                    <a:lstStyle/>
                    <a:p>
                      <a:pPr algn="ctr"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r>
                        <a:rPr lang="en-ZA" sz="1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gridSpan="6">
                  <a:txBody>
                    <a:bodyPr/>
                    <a:lstStyle/>
                    <a:p>
                      <a:pPr algn="l" fontAlgn="ctr"/>
                      <a:r>
                        <a:rPr lang="en-ZA" sz="100" b="1" i="0" u="none" strike="noStrike">
                          <a:solidFill>
                            <a:srgbClr val="000000"/>
                          </a:solidFill>
                          <a:effectLst/>
                          <a:latin typeface="Calibri" panose="020F0502020204030204" pitchFamily="34" charset="0"/>
                        </a:rPr>
                        <a:t>A. Sub-Programme: Construction Project Planning</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r>
                        <a:rPr lang="en-ZA" sz="1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4497">
                <a:tc>
                  <a:txBody>
                    <a:bodyPr/>
                    <a:lstStyle/>
                    <a:p>
                      <a:pPr algn="l" fontAlgn="t"/>
                      <a:r>
                        <a:rPr lang="en-US" sz="100" b="0" i="0" u="none" strike="noStrike">
                          <a:solidFill>
                            <a:srgbClr val="000000"/>
                          </a:solidFill>
                          <a:effectLst/>
                          <a:latin typeface="Calibri" panose="020F0502020204030204" pitchFamily="34" charset="0"/>
                        </a:rPr>
                        <a:t>Number of approved  infrastructure project designs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117 approved infrastructure project designs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29 approved infrastructure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project designs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11</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18</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Long turnaround time for projects that were referred back to the Project Managers and Professional team for corrections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US" sz="100" b="0" i="0" u="none" strike="noStrike">
                          <a:solidFill>
                            <a:srgbClr val="000000"/>
                          </a:solidFill>
                          <a:effectLst/>
                          <a:latin typeface="Calibri" panose="020F0502020204030204" pitchFamily="34" charset="0"/>
                        </a:rPr>
                        <a:t>11 sketch plan approvals submitted and verified.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NB: Schedule of sketch plans planned to be approved in 2017/18 not yet submitted</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6678">
                <a:tc>
                  <a:txBody>
                    <a:bodyPr/>
                    <a:lstStyle/>
                    <a:p>
                      <a:pPr algn="l" fontAlgn="t"/>
                      <a:r>
                        <a:rPr lang="en-US" sz="100" b="0" i="0" u="none" strike="noStrike">
                          <a:solidFill>
                            <a:srgbClr val="000000"/>
                          </a:solidFill>
                          <a:effectLst/>
                          <a:latin typeface="Calibri" panose="020F0502020204030204" pitchFamily="34" charset="0"/>
                        </a:rPr>
                        <a:t>Number of approved infrastructure projects ready for tender</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174 approved infrastructure projects ready for tender</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45 approved infrastructure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projects ready for tender</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10</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35</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Lack of clarity and guidelines for projects managers and SCM practitioners to implement the preferential procument regulation effectively and efficiently.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b"/>
                      <a:r>
                        <a:rPr lang="en-US" sz="100" b="0" i="0" u="none" strike="noStrike">
                          <a:solidFill>
                            <a:srgbClr val="000000"/>
                          </a:solidFill>
                          <a:effectLst/>
                          <a:latin typeface="Calibri" panose="020F0502020204030204" pitchFamily="34" charset="0"/>
                        </a:rPr>
                        <a:t>10 Signed PA 01 and PA 12 submitted and verified.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NB: Schedule of infrastructure projects planned to be ready for tender in 2017/18 not yet submitted.</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9191">
                <a:tc>
                  <a:txBody>
                    <a:bodyPr/>
                    <a:lstStyle/>
                    <a:p>
                      <a:pPr algn="l" fontAlgn="t"/>
                      <a:r>
                        <a:rPr lang="en-US" sz="100" b="0" i="0" u="none" strike="noStrike">
                          <a:solidFill>
                            <a:srgbClr val="000000"/>
                          </a:solidFill>
                          <a:effectLst/>
                          <a:latin typeface="Calibri" panose="020F0502020204030204" pitchFamily="34" charset="0"/>
                        </a:rPr>
                        <a:t>Number of infrastructure sites handed over for construction</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117 infrastructure sites handed over for construction</a:t>
                      </a:r>
                      <a:br>
                        <a:rPr lang="en-ZA" sz="100" b="0" i="0" u="none" strike="noStrike">
                          <a:solidFill>
                            <a:srgbClr val="000000"/>
                          </a:solidFill>
                          <a:effectLst/>
                          <a:latin typeface="Calibri" panose="020F0502020204030204" pitchFamily="34" charset="0"/>
                        </a:rPr>
                      </a:br>
                      <a:endParaRPr lang="en-ZA"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39 infrastructure</a:t>
                      </a:r>
                      <a:br>
                        <a:rPr lang="en-ZA" sz="100" b="0" i="0" u="none" strike="noStrike">
                          <a:solidFill>
                            <a:srgbClr val="000000"/>
                          </a:solidFill>
                          <a:effectLst/>
                          <a:latin typeface="Calibri" panose="020F0502020204030204" pitchFamily="34" charset="0"/>
                        </a:rPr>
                      </a:br>
                      <a:r>
                        <a:rPr lang="en-ZA" sz="100" b="0" i="0" u="none" strike="noStrike">
                          <a:solidFill>
                            <a:srgbClr val="000000"/>
                          </a:solidFill>
                          <a:effectLst/>
                          <a:latin typeface="Calibri" panose="020F0502020204030204" pitchFamily="34" charset="0"/>
                        </a:rPr>
                        <a:t>sites handed over for</a:t>
                      </a:r>
                      <a:br>
                        <a:rPr lang="en-ZA" sz="100" b="0" i="0" u="none" strike="noStrike">
                          <a:solidFill>
                            <a:srgbClr val="000000"/>
                          </a:solidFill>
                          <a:effectLst/>
                          <a:latin typeface="Calibri" panose="020F0502020204030204" pitchFamily="34" charset="0"/>
                        </a:rPr>
                      </a:br>
                      <a:r>
                        <a:rPr lang="en-ZA" sz="100" b="0" i="0" u="none" strike="noStrike">
                          <a:solidFill>
                            <a:srgbClr val="000000"/>
                          </a:solidFill>
                          <a:effectLst/>
                          <a:latin typeface="Calibri" panose="020F0502020204030204" pitchFamily="34" charset="0"/>
                        </a:rPr>
                        <a:t>construction</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15</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24</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Some of the projects are delayed by security clearance. The department depends on other government institutions such as SAPS and SSA to clear high points scoring bidders.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US" sz="100" b="0" i="0" u="none" strike="noStrike">
                          <a:solidFill>
                            <a:srgbClr val="000000"/>
                          </a:solidFill>
                          <a:effectLst/>
                          <a:latin typeface="Calibri" panose="020F0502020204030204" pitchFamily="34" charset="0"/>
                        </a:rPr>
                        <a:t>17 Site handover certificates submitted, </a:t>
                      </a:r>
                      <a:r>
                        <a:rPr lang="en-US" sz="100" b="1" i="0" u="none" strike="noStrike">
                          <a:solidFill>
                            <a:srgbClr val="FF0000"/>
                          </a:solidFill>
                          <a:effectLst/>
                          <a:latin typeface="Calibri" panose="020F0502020204030204" pitchFamily="34" charset="0"/>
                        </a:rPr>
                        <a:t>only 15 were verified</a:t>
                      </a:r>
                      <a:r>
                        <a:rPr lang="en-US" sz="100" b="0" i="0" u="none" strike="noStrike">
                          <a:solidFill>
                            <a:srgbClr val="FF0000"/>
                          </a:solidFill>
                          <a:effectLst/>
                          <a:latin typeface="Calibri" panose="020F0502020204030204" pitchFamily="34" charset="0"/>
                        </a:rPr>
                        <a:t>,</a:t>
                      </a:r>
                      <a:r>
                        <a:rPr lang="en-US" sz="100" b="0" i="0" u="none" strike="noStrike">
                          <a:solidFill>
                            <a:srgbClr val="000000"/>
                          </a:solidFill>
                          <a:effectLst/>
                          <a:latin typeface="Calibri" panose="020F0502020204030204" pitchFamily="34" charset="0"/>
                        </a:rPr>
                        <a:t> 2 are not clear and visible.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NB: Schedule of infrastructure projects sites planned to be handed over for construction in 2017/18 not yet submitted.</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5622">
                <a:tc>
                  <a:txBody>
                    <a:bodyPr/>
                    <a:lstStyle/>
                    <a:p>
                      <a:pPr algn="l" fontAlgn="t"/>
                      <a:r>
                        <a:rPr lang="en-US" sz="100" b="0" i="0" u="none" strike="noStrike">
                          <a:solidFill>
                            <a:srgbClr val="000000"/>
                          </a:solidFill>
                          <a:effectLst/>
                          <a:latin typeface="Calibri" panose="020F0502020204030204" pitchFamily="34" charset="0"/>
                        </a:rPr>
                        <a:t>Number of infrastructure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projects completed</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106 infrastructure projects</a:t>
                      </a:r>
                      <a:br>
                        <a:rPr lang="en-ZA" sz="100" b="0" i="0" u="none" strike="noStrike">
                          <a:solidFill>
                            <a:srgbClr val="000000"/>
                          </a:solidFill>
                          <a:effectLst/>
                          <a:latin typeface="Calibri" panose="020F0502020204030204" pitchFamily="34" charset="0"/>
                        </a:rPr>
                      </a:br>
                      <a:r>
                        <a:rPr lang="en-ZA" sz="100" b="0" i="0" u="none" strike="noStrike">
                          <a:solidFill>
                            <a:srgbClr val="000000"/>
                          </a:solidFill>
                          <a:effectLst/>
                          <a:latin typeface="Calibri" panose="020F0502020204030204" pitchFamily="34" charset="0"/>
                        </a:rPr>
                        <a:t>completed</a:t>
                      </a:r>
                      <a:br>
                        <a:rPr lang="en-ZA" sz="100" b="0" i="0" u="none" strike="noStrike">
                          <a:solidFill>
                            <a:srgbClr val="000000"/>
                          </a:solidFill>
                          <a:effectLst/>
                          <a:latin typeface="Calibri" panose="020F0502020204030204" pitchFamily="34" charset="0"/>
                        </a:rPr>
                      </a:br>
                      <a:endParaRPr lang="en-ZA"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56 infrastructure projects</a:t>
                      </a:r>
                      <a:br>
                        <a:rPr lang="en-ZA" sz="100" b="0" i="0" u="none" strike="noStrike">
                          <a:solidFill>
                            <a:srgbClr val="000000"/>
                          </a:solidFill>
                          <a:effectLst/>
                          <a:latin typeface="Calibri" panose="020F0502020204030204" pitchFamily="34" charset="0"/>
                        </a:rPr>
                      </a:br>
                      <a:r>
                        <a:rPr lang="en-ZA" sz="100" b="0" i="0" u="none" strike="noStrike">
                          <a:solidFill>
                            <a:srgbClr val="000000"/>
                          </a:solidFill>
                          <a:effectLst/>
                          <a:latin typeface="Calibri" panose="020F0502020204030204" pitchFamily="34" charset="0"/>
                        </a:rPr>
                        <a:t>completed</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17</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39</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Under perfomance of contractors, additional work from client departments.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US" sz="100" b="0" i="0" u="none" strike="noStrike">
                          <a:solidFill>
                            <a:srgbClr val="000000"/>
                          </a:solidFill>
                          <a:effectLst/>
                          <a:latin typeface="Calibri" panose="020F0502020204030204" pitchFamily="34" charset="0"/>
                        </a:rPr>
                        <a:t>17 Practical completion certificates submitted and verified.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NB: Schedule of infrastructure projects planned to be completed in 2017/18 not yet submitted.</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0120">
                <a:tc>
                  <a:txBody>
                    <a:bodyPr/>
                    <a:lstStyle/>
                    <a:p>
                      <a:pPr algn="l" fontAlgn="t"/>
                      <a:r>
                        <a:rPr lang="en-US" sz="100" b="0" i="0" u="none" strike="noStrike">
                          <a:solidFill>
                            <a:srgbClr val="000000"/>
                          </a:solidFill>
                          <a:effectLst/>
                          <a:latin typeface="Calibri" panose="020F0502020204030204" pitchFamily="34" charset="0"/>
                        </a:rPr>
                        <a:t>Number of infrastructure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projects completed within</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agreed construction period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85 (80%) infrastructure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projects completed within</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agreed construction period</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52 infrastructure projects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completed within agreed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construction period</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17</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35</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Under perfomance of contractors, additional work from client departments.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US" sz="100" b="0" i="0" u="none" strike="noStrike">
                          <a:solidFill>
                            <a:srgbClr val="000000"/>
                          </a:solidFill>
                          <a:effectLst/>
                          <a:latin typeface="Calibri" panose="020F0502020204030204" pitchFamily="34" charset="0"/>
                        </a:rPr>
                        <a:t>17 Practical completion certificates submitted and </a:t>
                      </a:r>
                      <a:r>
                        <a:rPr lang="en-US" sz="100" b="1" i="0" u="none" strike="noStrike">
                          <a:solidFill>
                            <a:srgbClr val="000000"/>
                          </a:solidFill>
                          <a:effectLst/>
                          <a:latin typeface="Calibri" panose="020F0502020204030204" pitchFamily="34" charset="0"/>
                        </a:rPr>
                        <a:t>COULD NOT</a:t>
                      </a:r>
                      <a:r>
                        <a:rPr lang="en-US" sz="100" b="0" i="0" u="none" strike="noStrike">
                          <a:solidFill>
                            <a:srgbClr val="000000"/>
                          </a:solidFill>
                          <a:effectLst/>
                          <a:latin typeface="Calibri" panose="020F0502020204030204" pitchFamily="34" charset="0"/>
                        </a:rPr>
                        <a:t> be verified.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[Schedule of infrastructure projects completed indicating </a:t>
                      </a:r>
                      <a:r>
                        <a:rPr lang="en-US" sz="100" b="1" i="0" u="none" strike="noStrike">
                          <a:solidFill>
                            <a:srgbClr val="FF0000"/>
                          </a:solidFill>
                          <a:effectLst/>
                          <a:latin typeface="Calibri" panose="020F0502020204030204" pitchFamily="34" charset="0"/>
                        </a:rPr>
                        <a:t>start and completion date</a:t>
                      </a:r>
                      <a:r>
                        <a:rPr lang="en-US" sz="100" b="0" i="0" u="none" strike="noStrike">
                          <a:solidFill>
                            <a:srgbClr val="000000"/>
                          </a:solidFill>
                          <a:effectLst/>
                          <a:latin typeface="Calibri" panose="020F0502020204030204" pitchFamily="34" charset="0"/>
                        </a:rPr>
                        <a:t> NOT yet submitted].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NB: Schedule of infrastructure projects planned to be completed in 2017/18 not yet submitted.</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11245">
                <a:tc>
                  <a:txBody>
                    <a:bodyPr/>
                    <a:lstStyle/>
                    <a:p>
                      <a:pPr algn="l" fontAlgn="t"/>
                      <a:r>
                        <a:rPr lang="en-US" sz="100" b="0" i="0" u="none" strike="noStrike">
                          <a:solidFill>
                            <a:srgbClr val="000000"/>
                          </a:solidFill>
                          <a:effectLst/>
                          <a:latin typeface="Calibri" panose="020F0502020204030204" pitchFamily="34" charset="0"/>
                        </a:rPr>
                        <a:t>Number of infrastructure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projects completed within</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approved budget</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85 (80%) infrastructure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projects completed within</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approved budget</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52 infrastructure projects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completed within approved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budget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17</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35</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Additional work and change of the needs by the client departments have cost implication on the projects that are already awarded and on construction phase.</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US" sz="100" b="0" i="0" u="none" strike="noStrike">
                          <a:solidFill>
                            <a:srgbClr val="000000"/>
                          </a:solidFill>
                          <a:effectLst/>
                          <a:latin typeface="Calibri" panose="020F0502020204030204" pitchFamily="34" charset="0"/>
                        </a:rPr>
                        <a:t>17 Practical completion certificates submitted and </a:t>
                      </a:r>
                      <a:r>
                        <a:rPr lang="en-US" sz="100" b="1" i="0" u="none" strike="noStrike">
                          <a:solidFill>
                            <a:srgbClr val="000000"/>
                          </a:solidFill>
                          <a:effectLst/>
                          <a:latin typeface="Calibri" panose="020F0502020204030204" pitchFamily="34" charset="0"/>
                        </a:rPr>
                        <a:t>COULD NOT</a:t>
                      </a:r>
                      <a:r>
                        <a:rPr lang="en-US" sz="100" b="0" i="0" u="none" strike="noStrike">
                          <a:solidFill>
                            <a:srgbClr val="000000"/>
                          </a:solidFill>
                          <a:effectLst/>
                          <a:latin typeface="Calibri" panose="020F0502020204030204" pitchFamily="34" charset="0"/>
                        </a:rPr>
                        <a:t> be verified.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[Schedule of infrastructure projects completed indicating </a:t>
                      </a:r>
                      <a:r>
                        <a:rPr lang="en-US" sz="100" b="1" i="0" u="none" strike="noStrike">
                          <a:solidFill>
                            <a:srgbClr val="FF0000"/>
                          </a:solidFill>
                          <a:effectLst/>
                          <a:latin typeface="Calibri" panose="020F0502020204030204" pitchFamily="34" charset="0"/>
                        </a:rPr>
                        <a:t>the expenditure report (initial tender/ contract value and the project expenditure at the completion stage)</a:t>
                      </a:r>
                      <a:r>
                        <a:rPr lang="en-US" sz="100" b="0" i="0" u="none" strike="noStrike">
                          <a:solidFill>
                            <a:srgbClr val="000000"/>
                          </a:solidFill>
                          <a:effectLst/>
                          <a:latin typeface="Calibri" panose="020F0502020204030204" pitchFamily="34" charset="0"/>
                        </a:rPr>
                        <a:t> NOT yet submitted].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NB: Schedule of infrastructure projects planned to be completed in 2017/18 not yet submitted.</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73491">
                <a:tc>
                  <a:txBody>
                    <a:bodyPr/>
                    <a:lstStyle/>
                    <a:p>
                      <a:pPr algn="l" fontAlgn="t"/>
                      <a:r>
                        <a:rPr lang="en-US" sz="100" b="0" i="0" u="none" strike="noStrike">
                          <a:solidFill>
                            <a:srgbClr val="000000"/>
                          </a:solidFill>
                          <a:effectLst/>
                          <a:latin typeface="Calibri" panose="020F0502020204030204" pitchFamily="34" charset="0"/>
                        </a:rPr>
                        <a:t>Number of EPWP work</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opportunities created through</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construction projects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11 250 EPWP work</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opportunities created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through construction</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projects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2 812 EPWP work</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opportunities created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through construction</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projects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 report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Uncoordinated and inconsistency in reporting remains a challenge.</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 Performance report provided.</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r>
                        <a:rPr lang="en-US" sz="200" b="0" i="0" u="none" strike="noStrike">
                          <a:solidFill>
                            <a:srgbClr val="000000"/>
                          </a:solidFill>
                          <a:effectLst/>
                          <a:latin typeface="Calibri" panose="020F0502020204030204" pitchFamily="34" charset="0"/>
                        </a:rPr>
                        <a:t>2412 </a:t>
                      </a:r>
                      <a:br>
                        <a:rPr lang="en-US" sz="200" b="0" i="0" u="none" strike="noStrike">
                          <a:solidFill>
                            <a:srgbClr val="000000"/>
                          </a:solidFill>
                          <a:effectLst/>
                          <a:latin typeface="Calibri" panose="020F0502020204030204" pitchFamily="34" charset="0"/>
                        </a:rPr>
                      </a:br>
                      <a:r>
                        <a:rPr lang="en-US" sz="200" b="0" i="0" u="none" strike="noStrike">
                          <a:solidFill>
                            <a:srgbClr val="000000"/>
                          </a:solidFill>
                          <a:effectLst/>
                          <a:latin typeface="Calibri" panose="020F0502020204030204" pitchFamily="34" charset="0"/>
                        </a:rPr>
                        <a:t/>
                      </a:r>
                      <a:br>
                        <a:rPr lang="en-US" sz="200" b="0" i="0" u="none" strike="noStrike">
                          <a:solidFill>
                            <a:srgbClr val="000000"/>
                          </a:solidFill>
                          <a:effectLst/>
                          <a:latin typeface="Calibri" panose="020F0502020204030204" pitchFamily="34" charset="0"/>
                        </a:rPr>
                      </a:br>
                      <a:r>
                        <a:rPr lang="en-US" sz="200" b="0" i="0" u="none" strike="noStrike">
                          <a:solidFill>
                            <a:srgbClr val="000000"/>
                          </a:solidFill>
                          <a:effectLst/>
                          <a:latin typeface="Calibri" panose="020F0502020204030204" pitchFamily="34" charset="0"/>
                        </a:rPr>
                        <a:t>but not yet verified by EPWP</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092">
                <a:tc>
                  <a:txBody>
                    <a:bodyPr/>
                    <a:lstStyle/>
                    <a:p>
                      <a:pPr algn="l" fontAlgn="t"/>
                      <a:r>
                        <a:rPr lang="en-US" sz="100" b="0" i="0" u="none" strike="noStrike">
                          <a:solidFill>
                            <a:srgbClr val="000000"/>
                          </a:solidFill>
                          <a:effectLst/>
                          <a:latin typeface="Calibri" panose="020F0502020204030204" pitchFamily="34" charset="0"/>
                        </a:rPr>
                        <a:t>Percentage reduction of</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infrastructure projects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backlogs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75% (32) reduction of</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infrastructure projects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backlogs</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Not Q2 Target</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b"/>
                      <a:r>
                        <a:rPr lang="en-ZA" sz="1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4889">
                <a:tc>
                  <a:txBody>
                    <a:bodyPr/>
                    <a:lstStyle/>
                    <a:p>
                      <a:pPr algn="l" fontAlgn="ctr"/>
                      <a:r>
                        <a:rPr lang="en-ZA" sz="100" b="1" i="0" u="none" strike="noStrike">
                          <a:solidFill>
                            <a:srgbClr val="000000"/>
                          </a:solidFill>
                          <a:effectLst/>
                          <a:latin typeface="Calibri" panose="020F0502020204030204" pitchFamily="34" charset="0"/>
                        </a:rPr>
                        <a:t>Programme: 4: Real Estate Management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r>
                        <a:rPr lang="en-ZA" sz="1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4635">
                <a:tc>
                  <a:txBody>
                    <a:bodyPr/>
                    <a:lstStyle/>
                    <a:p>
                      <a:pPr algn="l" fontAlgn="t"/>
                      <a:r>
                        <a:rPr lang="en-US" sz="100" b="0" i="0" u="none" strike="noStrike">
                          <a:solidFill>
                            <a:srgbClr val="000000"/>
                          </a:solidFill>
                          <a:effectLst/>
                          <a:latin typeface="Calibri" panose="020F0502020204030204" pitchFamily="34" charset="0"/>
                        </a:rPr>
                        <a:t>Percentage of lease agreements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signed within prescribed timeframes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60% lease agreements signed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within prescribed timeframes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US" sz="100" b="0" i="0" u="none" strike="noStrike">
                          <a:solidFill>
                            <a:srgbClr val="000000"/>
                          </a:solidFill>
                          <a:effectLst/>
                          <a:latin typeface="Calibri" panose="020F0502020204030204" pitchFamily="34" charset="0"/>
                        </a:rPr>
                        <a:t>60% lease agreements signed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within prescribed timeframes</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ZA" sz="100" b="0" i="0" u="none" strike="noStrike">
                          <a:solidFill>
                            <a:srgbClr val="000000"/>
                          </a:solidFill>
                          <a:effectLst/>
                          <a:latin typeface="Calibri" panose="020F0502020204030204" pitchFamily="34" charset="0"/>
                        </a:rPr>
                        <a:t>0</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60%</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 No procurement instruction received from client Departments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b"/>
                      <a:r>
                        <a:rPr lang="en-US" sz="100" b="0" i="0" u="none" strike="noStrike">
                          <a:solidFill>
                            <a:srgbClr val="000000"/>
                          </a:solidFill>
                          <a:effectLst/>
                          <a:latin typeface="Calibri" panose="020F0502020204030204" pitchFamily="34" charset="0"/>
                        </a:rPr>
                        <a:t>No PoE's provided/ Performance is Zero (PoE's for performance variance reported not submitted).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NB: Schedule of leases planned to be signed in 2017/18 Not yet submitted.</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6678">
                <a:tc>
                  <a:txBody>
                    <a:bodyPr/>
                    <a:lstStyle/>
                    <a:p>
                      <a:pPr algn="l" fontAlgn="t"/>
                      <a:r>
                        <a:rPr lang="en-US" sz="100" b="0" i="0" u="none" strike="noStrike">
                          <a:solidFill>
                            <a:srgbClr val="000000"/>
                          </a:solidFill>
                          <a:effectLst/>
                          <a:latin typeface="Calibri" panose="020F0502020204030204" pitchFamily="34" charset="0"/>
                        </a:rPr>
                        <a:t>Savings realised on identified private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leases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R100 mil savings through the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renegotiation of identified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private leases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US" sz="100" b="0" i="0" u="none" strike="noStrike">
                          <a:solidFill>
                            <a:srgbClr val="000000"/>
                          </a:solidFill>
                          <a:effectLst/>
                          <a:latin typeface="Calibri" panose="020F0502020204030204" pitchFamily="34" charset="0"/>
                        </a:rPr>
                        <a:t>R30 mil savings realised on</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identified private leases</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R30,3 million saving realised.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fontAlgn="t"/>
                      <a:r>
                        <a:rPr lang="en-ZA" sz="100" b="0" i="0" u="none" strike="noStrike">
                          <a:solidFill>
                            <a:srgbClr val="000000"/>
                          </a:solidFill>
                          <a:effectLst/>
                          <a:latin typeface="Calibri" panose="020F0502020204030204" pitchFamily="34" charset="0"/>
                        </a:rPr>
                        <a:t>Target Achieved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R3m</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b"/>
                      <a:r>
                        <a:rPr lang="en-US" sz="100" b="0" i="0" u="none" strike="noStrike">
                          <a:solidFill>
                            <a:srgbClr val="000000"/>
                          </a:solidFill>
                          <a:effectLst/>
                          <a:latin typeface="Calibri" panose="020F0502020204030204" pitchFamily="34" charset="0"/>
                        </a:rPr>
                        <a:t>A signed memo detailing the cost-savings analysis/ forecast submitted  (Saving of R30.3m)</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NB: Schedule of private leases identified for 2017/18 Not yet submitted.</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7802">
                <a:tc>
                  <a:txBody>
                    <a:bodyPr/>
                    <a:lstStyle/>
                    <a:p>
                      <a:pPr algn="l" fontAlgn="t"/>
                      <a:r>
                        <a:rPr lang="en-US" sz="100" b="0" i="0" u="none" strike="noStrike">
                          <a:solidFill>
                            <a:srgbClr val="000000"/>
                          </a:solidFill>
                          <a:effectLst/>
                          <a:latin typeface="Calibri" panose="020F0502020204030204" pitchFamily="34" charset="0"/>
                        </a:rPr>
                        <a:t>Percentage of new leases awarded to</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black owned companies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25% of leases awarded to</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black owned companies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US" sz="100" b="0" i="0" u="none" strike="noStrike">
                          <a:solidFill>
                            <a:srgbClr val="000000"/>
                          </a:solidFill>
                          <a:effectLst/>
                          <a:latin typeface="Calibri" panose="020F0502020204030204" pitchFamily="34" charset="0"/>
                        </a:rPr>
                        <a:t>10% of leases awarded to black</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owned companies</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ZA" sz="100" b="0" i="0" u="none" strike="noStrike">
                          <a:solidFill>
                            <a:srgbClr val="000000"/>
                          </a:solidFill>
                          <a:effectLst/>
                          <a:latin typeface="Calibri" panose="020F0502020204030204" pitchFamily="34" charset="0"/>
                        </a:rPr>
                        <a:t>0</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10%</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 No procurement instruction recived from Client Departments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b"/>
                      <a:r>
                        <a:rPr lang="en-US" sz="100" b="0" i="0" u="none" strike="noStrike">
                          <a:solidFill>
                            <a:srgbClr val="000000"/>
                          </a:solidFill>
                          <a:effectLst/>
                          <a:latin typeface="Calibri" panose="020F0502020204030204" pitchFamily="34" charset="0"/>
                        </a:rPr>
                        <a:t>No PoE's provided/ Performance is Zero (PoE's for performance variance reported not submitted).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NB: Schedule of new leases planned to be awarded to black owned companies in 2017/18 Not yet submitted.</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4497">
                <a:tc>
                  <a:txBody>
                    <a:bodyPr/>
                    <a:lstStyle/>
                    <a:p>
                      <a:pPr algn="l" fontAlgn="t"/>
                      <a:r>
                        <a:rPr lang="en-US" sz="100" b="0" i="0" u="none" strike="noStrike">
                          <a:solidFill>
                            <a:srgbClr val="000000"/>
                          </a:solidFill>
                          <a:effectLst/>
                          <a:latin typeface="Calibri" panose="020F0502020204030204" pitchFamily="34" charset="0"/>
                        </a:rPr>
                        <a:t>Number of private leases reduced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within the security cluster</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6 private leases reduced for</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the security cluster</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Not Q2 Target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Not Q2 Target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Not Q2 Target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5622">
                <a:tc>
                  <a:txBody>
                    <a:bodyPr/>
                    <a:lstStyle/>
                    <a:p>
                      <a:pPr algn="l" fontAlgn="t"/>
                      <a:r>
                        <a:rPr lang="en-US" sz="100" b="0" i="0" u="none" strike="noStrike">
                          <a:solidFill>
                            <a:srgbClr val="000000"/>
                          </a:solidFill>
                          <a:effectLst/>
                          <a:latin typeface="Calibri" panose="020F0502020204030204" pitchFamily="34" charset="0"/>
                        </a:rPr>
                        <a:t>Percentage increase in revenue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generation through letting of stateowned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properties (excluding harbour</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related properties)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20% of increase in revenue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generation through letting of</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state-owned properties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Not Q2 Target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Not Q2 Target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Not Q2 Target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68996">
                <a:tc>
                  <a:txBody>
                    <a:bodyPr/>
                    <a:lstStyle/>
                    <a:p>
                      <a:pPr algn="l" fontAlgn="t"/>
                      <a:r>
                        <a:rPr lang="en-US" sz="100" b="0" i="0" u="none" strike="noStrike">
                          <a:solidFill>
                            <a:srgbClr val="000000"/>
                          </a:solidFill>
                          <a:effectLst/>
                          <a:latin typeface="Calibri" panose="020F0502020204030204" pitchFamily="34" charset="0"/>
                        </a:rPr>
                        <a:t>Percentage of identified vacant</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surplus state-owned properties let out</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60% of identified vacant</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surplus state-owned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properties let out</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US" sz="100" b="0" i="0" u="none" strike="noStrike">
                          <a:solidFill>
                            <a:srgbClr val="000000"/>
                          </a:solidFill>
                          <a:effectLst/>
                          <a:latin typeface="Calibri" panose="020F0502020204030204" pitchFamily="34" charset="0"/>
                        </a:rPr>
                        <a:t>30% of identified vacant</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surplus state-owned properties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let out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ctr" fontAlgn="ctr"/>
                      <a:r>
                        <a:rPr lang="en-ZA" sz="100" b="0" i="0" u="none" strike="noStrike">
                          <a:solidFill>
                            <a:srgbClr val="000000"/>
                          </a:solidFill>
                          <a:effectLst/>
                          <a:latin typeface="Calibri" panose="020F0502020204030204" pitchFamily="34" charset="0"/>
                        </a:rPr>
                        <a:t>0</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30%</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 Awaiting lease contracts to be signed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US" sz="100" b="0" i="0" u="none" strike="noStrike">
                          <a:solidFill>
                            <a:srgbClr val="000000"/>
                          </a:solidFill>
                          <a:effectLst/>
                          <a:latin typeface="Calibri" panose="020F0502020204030204" pitchFamily="34" charset="0"/>
                        </a:rPr>
                        <a:t>No PoE's provided/ Performance is Zero (PoE's for performance variance reported not submitted) - Only 18 offer letters submitted, but TID requires signed lease agreements.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 </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Schedule of 122 state-owned properties identified to let out in 2017/18 submitted, but no signed lease agreements.</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4497">
                <a:tc>
                  <a:txBody>
                    <a:bodyPr/>
                    <a:lstStyle/>
                    <a:p>
                      <a:pPr algn="l" fontAlgn="t"/>
                      <a:r>
                        <a:rPr lang="en-US" sz="100" b="0" i="0" u="none" strike="noStrike">
                          <a:solidFill>
                            <a:srgbClr val="000000"/>
                          </a:solidFill>
                          <a:effectLst/>
                          <a:latin typeface="Calibri" panose="020F0502020204030204" pitchFamily="34" charset="0"/>
                        </a:rPr>
                        <a:t>Percentage of revenue increased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through rentals of harbour related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properties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10% increase in revenue</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through rentals of harbour</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related properties</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Not Q2 Target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Not Q2 Target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Not Q2 Target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5128">
                <a:tc>
                  <a:txBody>
                    <a:bodyPr/>
                    <a:lstStyle/>
                    <a:p>
                      <a:pPr algn="l" fontAlgn="t"/>
                      <a:r>
                        <a:rPr lang="en-US" sz="100" b="0" i="0" u="none" strike="noStrike">
                          <a:solidFill>
                            <a:srgbClr val="000000"/>
                          </a:solidFill>
                          <a:effectLst/>
                          <a:latin typeface="Calibri" panose="020F0502020204030204" pitchFamily="34" charset="0"/>
                        </a:rPr>
                        <a:t>Percentage of DAFF certified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Operation Phakisa Ocean economy</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leasing requests signed within 12</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months of receipt</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US" sz="100" b="0" i="0" u="none" strike="noStrike">
                          <a:solidFill>
                            <a:srgbClr val="000000"/>
                          </a:solidFill>
                          <a:effectLst/>
                          <a:latin typeface="Calibri" panose="020F0502020204030204" pitchFamily="34" charset="0"/>
                        </a:rPr>
                        <a:t>100% DAFF certified</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Operation Phakisa Ocean</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economy leasing requests</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signed within 12 months of</a:t>
                      </a:r>
                      <a:br>
                        <a:rPr lang="en-US" sz="100" b="0" i="0" u="none" strike="noStrike">
                          <a:solidFill>
                            <a:srgbClr val="000000"/>
                          </a:solidFill>
                          <a:effectLst/>
                          <a:latin typeface="Calibri" panose="020F0502020204030204" pitchFamily="34" charset="0"/>
                        </a:rPr>
                      </a:br>
                      <a:r>
                        <a:rPr lang="en-US" sz="100" b="0" i="0" u="none" strike="noStrike">
                          <a:solidFill>
                            <a:srgbClr val="000000"/>
                          </a:solidFill>
                          <a:effectLst/>
                          <a:latin typeface="Calibri" panose="020F0502020204030204" pitchFamily="34" charset="0"/>
                        </a:rPr>
                        <a:t>receipt</a:t>
                      </a:r>
                      <a:br>
                        <a:rPr lang="en-US" sz="100" b="0" i="0" u="none" strike="noStrike">
                          <a:solidFill>
                            <a:srgbClr val="000000"/>
                          </a:solidFill>
                          <a:effectLst/>
                          <a:latin typeface="Calibri" panose="020F0502020204030204" pitchFamily="34" charset="0"/>
                        </a:rPr>
                      </a:br>
                      <a:endParaRPr lang="en-US" sz="100" b="0" i="0" u="none" strike="noStrike">
                        <a:solidFill>
                          <a:srgbClr val="000000"/>
                        </a:solidFill>
                        <a:effectLst/>
                        <a:latin typeface="Calibri" panose="020F0502020204030204" pitchFamily="34" charset="0"/>
                      </a:endParaRP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Not Q2 Target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Not Q2 Target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t"/>
                      <a:r>
                        <a:rPr lang="en-ZA" sz="100" b="1" i="0" u="none" strike="noStrike">
                          <a:solidFill>
                            <a:srgbClr val="FF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1" i="0" u="none" strike="noStrike">
                          <a:solidFill>
                            <a:srgbClr val="FF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CE6F1"/>
                    </a:solidFill>
                  </a:tcPr>
                </a:tc>
                <a:tc>
                  <a:txBody>
                    <a:bodyPr/>
                    <a:lstStyle/>
                    <a:p>
                      <a:pPr algn="l" fontAlgn="ctr"/>
                      <a:r>
                        <a:rPr lang="en-ZA" sz="100" b="0" i="0" u="none" strike="noStrike">
                          <a:solidFill>
                            <a:srgbClr val="000000"/>
                          </a:solidFill>
                          <a:effectLst/>
                          <a:latin typeface="Calibri" panose="020F0502020204030204" pitchFamily="34" charset="0"/>
                        </a:rPr>
                        <a:t>Not Q2 Target</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algn="l" fontAlgn="b"/>
                      <a:endParaRPr lang="en-ZA" sz="200" b="0" i="0" u="none" strike="noStrike">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646">
                <a:tc gridSpan="6">
                  <a:txBody>
                    <a:bodyPr/>
                    <a:lstStyle/>
                    <a:p>
                      <a:pPr algn="l" fontAlgn="ctr"/>
                      <a:r>
                        <a:rPr lang="en-US" sz="100" b="1" i="0" u="none" strike="noStrike">
                          <a:solidFill>
                            <a:srgbClr val="000000"/>
                          </a:solidFill>
                          <a:effectLst/>
                          <a:latin typeface="Calibri" panose="020F0502020204030204" pitchFamily="34" charset="0"/>
                        </a:rPr>
                        <a:t>Programme 5: Real Estate Information &amp; Registry </a:t>
                      </a:r>
                    </a:p>
                  </a:txBody>
                  <a:tcPr marL="1048" marR="1048" marT="104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t"/>
                      <a:r>
                        <a:rPr lang="en-ZA" sz="100" b="0" i="0" u="none" strike="noStrike">
                          <a:solidFill>
                            <a:srgbClr val="000000"/>
                          </a:solidFill>
                          <a:effectLst/>
                          <a:latin typeface="Calibri" panose="020F0502020204030204" pitchFamily="34" charset="0"/>
                        </a:rPr>
                        <a:t> </a:t>
                      </a:r>
                    </a:p>
                  </a:txBody>
                  <a:tcPr marL="1048" marR="1048" marT="1048"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r>
                        <a:rPr lang="en-ZA" sz="100" b="0" i="0" u="none" strike="noStrike">
                          <a:solidFill>
                            <a:srgbClr val="000000"/>
                          </a:solidFill>
                          <a:effectLst/>
                          <a:latin typeface="Calibri" panose="020F0502020204030204" pitchFamily="34" charset="0"/>
                        </a:rPr>
                        <a:t> </a:t>
                      </a: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F1DE"/>
                    </a:solidFill>
                  </a:tcPr>
                </a:tc>
                <a:tc>
                  <a:txBody>
                    <a:bodyPr/>
                    <a:lstStyle/>
                    <a:p>
                      <a:pPr algn="l" fontAlgn="b"/>
                      <a:endParaRPr lang="en-ZA" sz="200" b="0" i="0" u="none" strike="noStrike" dirty="0">
                        <a:solidFill>
                          <a:srgbClr val="000000"/>
                        </a:solidFill>
                        <a:effectLst/>
                        <a:latin typeface="Calibri" panose="020F0502020204030204" pitchFamily="34" charset="0"/>
                      </a:endParaRPr>
                    </a:p>
                  </a:txBody>
                  <a:tcPr marL="1048" marR="1048" marT="10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179512" y="685800"/>
            <a:ext cx="7848872" cy="338554"/>
          </a:xfrm>
          <a:prstGeom prst="rect">
            <a:avLst/>
          </a:prstGeom>
          <a:noFill/>
        </p:spPr>
        <p:txBody>
          <a:bodyPr wrap="square" rtlCol="0">
            <a:spAutoFit/>
          </a:bodyPr>
          <a:lstStyle/>
          <a:p>
            <a:r>
              <a:rPr lang="en-US" sz="1600" dirty="0" smtClean="0"/>
              <a:t>Reporting Template for Consolidated Quarter Performance Reports (Excel Spreadsheet) </a:t>
            </a:r>
            <a:endParaRPr lang="en-ZA" sz="1600" dirty="0"/>
          </a:p>
        </p:txBody>
      </p:sp>
      <p:sp>
        <p:nvSpPr>
          <p:cNvPr id="10" name="Rectangle 9"/>
          <p:cNvSpPr/>
          <p:nvPr/>
        </p:nvSpPr>
        <p:spPr>
          <a:xfrm>
            <a:off x="1447800" y="1844824"/>
            <a:ext cx="747936" cy="4104456"/>
          </a:xfrm>
          <a:prstGeom prst="rect">
            <a:avLst/>
          </a:prstGeom>
          <a:noFill/>
          <a:ln w="38100">
            <a:solidFill>
              <a:srgbClr val="F00C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p:cNvSpPr/>
          <p:nvPr/>
        </p:nvSpPr>
        <p:spPr>
          <a:xfrm>
            <a:off x="3059832" y="1844824"/>
            <a:ext cx="747936" cy="41044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Line Callout 1 (Border and Accent Bar) 13"/>
          <p:cNvSpPr/>
          <p:nvPr/>
        </p:nvSpPr>
        <p:spPr>
          <a:xfrm>
            <a:off x="4572000" y="1844824"/>
            <a:ext cx="4114800" cy="864096"/>
          </a:xfrm>
          <a:prstGeom prst="accentBorderCallout1">
            <a:avLst>
              <a:gd name="adj1" fmla="val 18750"/>
              <a:gd name="adj2" fmla="val -8333"/>
              <a:gd name="adj3" fmla="val 20524"/>
              <a:gd name="adj4" fmla="val -5723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Information presented by business units and must be supported by corroborating evidence (Preliminary) </a:t>
            </a:r>
            <a:endParaRPr lang="en-ZA" dirty="0"/>
          </a:p>
        </p:txBody>
      </p:sp>
      <p:sp>
        <p:nvSpPr>
          <p:cNvPr id="15" name="Line Callout 1 (Border and Accent Bar) 14"/>
          <p:cNvSpPr/>
          <p:nvPr/>
        </p:nvSpPr>
        <p:spPr>
          <a:xfrm>
            <a:off x="4688664" y="3645024"/>
            <a:ext cx="4114800" cy="2032862"/>
          </a:xfrm>
          <a:prstGeom prst="accentBorderCallout1">
            <a:avLst>
              <a:gd name="adj1" fmla="val 18750"/>
              <a:gd name="adj2" fmla="val -8333"/>
              <a:gd name="adj3" fmla="val 19535"/>
              <a:gd name="adj4" fmla="val -21303"/>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Information </a:t>
            </a:r>
            <a:r>
              <a:rPr lang="en-US" dirty="0" smtClean="0"/>
              <a:t>verified by the Performance Monitoring and Evaluation Unit based on the evidence presented against the reported information. Incomplete information and insufficient evidence is disclaimed before submitted to Internal Audit  </a:t>
            </a:r>
            <a:endParaRPr lang="en-ZA" dirty="0"/>
          </a:p>
        </p:txBody>
      </p:sp>
    </p:spTree>
    <p:extLst>
      <p:ext uri="{BB962C8B-B14F-4D97-AF65-F5344CB8AC3E}">
        <p14:creationId xmlns:p14="http://schemas.microsoft.com/office/powerpoint/2010/main" xmlns="" val="19829217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12</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a:t>
            </a:r>
            <a:endParaRPr lang="en-ZA" sz="2400" b="1" dirty="0"/>
          </a:p>
        </p:txBody>
      </p:sp>
      <p:graphicFrame>
        <p:nvGraphicFramePr>
          <p:cNvPr id="4" name="Table 3"/>
          <p:cNvGraphicFramePr>
            <a:graphicFrameLocks noGrp="1"/>
          </p:cNvGraphicFramePr>
          <p:nvPr>
            <p:extLst>
              <p:ext uri="{D42A27DB-BD31-4B8C-83A1-F6EECF244321}">
                <p14:modId xmlns:p14="http://schemas.microsoft.com/office/powerpoint/2010/main" xmlns="" val="3668917372"/>
              </p:ext>
            </p:extLst>
          </p:nvPr>
        </p:nvGraphicFramePr>
        <p:xfrm>
          <a:off x="22580" y="741237"/>
          <a:ext cx="9013916" cy="4355777"/>
        </p:xfrm>
        <a:graphic>
          <a:graphicData uri="http://schemas.openxmlformats.org/drawingml/2006/table">
            <a:tbl>
              <a:tblPr firstRow="1" bandRow="1">
                <a:tableStyleId>{93296810-A885-4BE3-A3E7-6D5BEEA58F35}</a:tableStyleId>
              </a:tblPr>
              <a:tblGrid>
                <a:gridCol w="2253479"/>
                <a:gridCol w="2253479"/>
                <a:gridCol w="2253479"/>
                <a:gridCol w="2253479"/>
              </a:tblGrid>
              <a:tr h="415741">
                <a:tc gridSpan="4">
                  <a:txBody>
                    <a:bodyPr/>
                    <a:lstStyle/>
                    <a:p>
                      <a:r>
                        <a:rPr lang="en-US" sz="1400" dirty="0" smtClean="0"/>
                        <a:t>Programme 1:</a:t>
                      </a:r>
                      <a:r>
                        <a:rPr lang="en-US" sz="1400" baseline="0" dirty="0" smtClean="0"/>
                        <a:t> Administration (Management, Finance and SCM and Corporate Services) </a:t>
                      </a:r>
                      <a:endParaRPr lang="en-ZA" sz="1400"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615069">
                <a:tc>
                  <a:txBody>
                    <a:bodyPr/>
                    <a:lstStyle/>
                    <a:p>
                      <a:r>
                        <a:rPr lang="en-US" sz="1200" b="1" u="none" strike="noStrike" kern="1200" dirty="0" smtClean="0">
                          <a:solidFill>
                            <a:schemeClr val="accent6">
                              <a:lumMod val="75000"/>
                            </a:schemeClr>
                          </a:solidFill>
                          <a:effectLst/>
                          <a:latin typeface="+mn-lt"/>
                          <a:ea typeface="+mn-ea"/>
                          <a:cs typeface="+mn-cs"/>
                        </a:rPr>
                        <a:t>Key Perform Indicator</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accent6">
                              <a:lumMod val="75000"/>
                            </a:schemeClr>
                          </a:solidFill>
                          <a:effectLst/>
                          <a:latin typeface="+mn-lt"/>
                          <a:ea typeface="+mn-ea"/>
                          <a:cs typeface="+mn-cs"/>
                        </a:rPr>
                        <a:t>Quarter 4 Performance </a:t>
                      </a:r>
                      <a:endParaRPr lang="en-ZA" sz="1200" b="1" u="none" strike="noStrike" kern="1200" dirty="0" smtClean="0">
                        <a:solidFill>
                          <a:schemeClr val="accent6">
                            <a:lumMod val="75000"/>
                          </a:schemeClr>
                        </a:solidFill>
                        <a:effectLst/>
                        <a:latin typeface="+mn-lt"/>
                        <a:ea typeface="+mn-ea"/>
                        <a:cs typeface="+mn-cs"/>
                      </a:endParaRPr>
                    </a:p>
                    <a:p>
                      <a:endParaRPr lang="en-ZA" sz="1200" b="1" u="none" strike="noStrike" kern="1200" dirty="0">
                        <a:solidFill>
                          <a:schemeClr val="accent6">
                            <a:lumMod val="75000"/>
                          </a:schemeClr>
                        </a:solidFill>
                        <a:effectLst/>
                        <a:latin typeface="+mn-lt"/>
                        <a:ea typeface="+mn-ea"/>
                        <a:cs typeface="+mn-cs"/>
                      </a:endParaRPr>
                    </a:p>
                  </a:txBody>
                  <a:tcPr/>
                </a:tc>
              </a:tr>
              <a:tr h="415741">
                <a:tc>
                  <a:txBody>
                    <a:bodyPr/>
                    <a:lstStyle/>
                    <a:p>
                      <a:pPr algn="l" fontAlgn="t"/>
                      <a:r>
                        <a:rPr lang="en-US" sz="1000" u="none" strike="noStrike" dirty="0">
                          <a:effectLst/>
                        </a:rPr>
                        <a:t> Change in the index score for management practices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3.8 index score for management practices</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kern="1200" dirty="0">
                          <a:effectLst/>
                        </a:rPr>
                        <a:t>2.6 of 4 .0 (65%) of the DPME Moderated results. </a:t>
                      </a:r>
                      <a:endParaRPr lang="en-US" sz="1000" b="0" i="0" u="none" strike="noStrike" kern="1200" dirty="0">
                        <a:solidFill>
                          <a:srgbClr val="000000"/>
                        </a:solidFill>
                        <a:effectLst/>
                        <a:latin typeface="Calibri" panose="020F0502020204030204" pitchFamily="34" charset="0"/>
                        <a:ea typeface="+mn-ea"/>
                        <a:cs typeface="+mn-cs"/>
                      </a:endParaRPr>
                    </a:p>
                  </a:txBody>
                  <a:tcPr marL="7620" marR="7620" marT="7620" marB="0"/>
                </a:tc>
                <a:tc>
                  <a:txBody>
                    <a:bodyPr/>
                    <a:lstStyle/>
                    <a:p>
                      <a:pPr algn="l"/>
                      <a:r>
                        <a:rPr lang="en-US" sz="1000" dirty="0" smtClean="0"/>
                        <a:t>Not a Q4 Target </a:t>
                      </a:r>
                      <a:endParaRPr lang="en-ZA" sz="1000" dirty="0"/>
                    </a:p>
                  </a:txBody>
                  <a:tcPr marL="7620" marR="7620" marT="7620" marB="0">
                    <a:solidFill>
                      <a:schemeClr val="bg1">
                        <a:lumMod val="75000"/>
                      </a:schemeClr>
                    </a:solidFill>
                  </a:tcPr>
                </a:tc>
              </a:tr>
              <a:tr h="862805">
                <a:tc>
                  <a:txBody>
                    <a:bodyPr/>
                    <a:lstStyle/>
                    <a:p>
                      <a:pPr algn="l" fontAlgn="t"/>
                      <a:r>
                        <a:rPr lang="en-US" sz="1000" u="none" strike="noStrike" kern="1200" dirty="0" smtClean="0">
                          <a:effectLst/>
                        </a:rPr>
                        <a:t>Percentage </a:t>
                      </a:r>
                      <a:r>
                        <a:rPr lang="en-US" sz="1000" u="none" strike="noStrike" kern="1200" dirty="0">
                          <a:effectLst/>
                        </a:rPr>
                        <a:t>of investigation initiated within 30 days in respect of validated allegations  </a:t>
                      </a:r>
                      <a:endParaRPr lang="en-US" sz="1000" u="none" strike="noStrike" kern="1200" dirty="0">
                        <a:solidFill>
                          <a:schemeClr val="dk1"/>
                        </a:solidFill>
                        <a:effectLst/>
                        <a:latin typeface="+mn-lt"/>
                        <a:ea typeface="+mn-ea"/>
                        <a:cs typeface="+mn-cs"/>
                      </a:endParaRPr>
                    </a:p>
                  </a:txBody>
                  <a:tcPr marL="4253" marR="4253" marT="4253" marB="0"/>
                </a:tc>
                <a:tc>
                  <a:txBody>
                    <a:bodyPr/>
                    <a:lstStyle/>
                    <a:p>
                      <a:pPr algn="l" fontAlgn="t"/>
                      <a:r>
                        <a:rPr lang="en-US" sz="1000" u="none" strike="noStrike" kern="1200" dirty="0">
                          <a:effectLst/>
                        </a:rPr>
                        <a:t>100% investigations initiated within 30 days in respect of validated allegations </a:t>
                      </a:r>
                      <a:endParaRPr lang="en-US" sz="1000" u="none" strike="noStrike" kern="1200" dirty="0">
                        <a:solidFill>
                          <a:schemeClr val="dk1"/>
                        </a:solidFill>
                        <a:effectLst/>
                        <a:latin typeface="+mn-lt"/>
                        <a:ea typeface="+mn-ea"/>
                        <a:cs typeface="+mn-cs"/>
                      </a:endParaRPr>
                    </a:p>
                  </a:txBody>
                  <a:tcPr marL="4253" marR="4253" marT="4253" marB="0"/>
                </a:tc>
                <a:tc>
                  <a:txBody>
                    <a:bodyPr/>
                    <a:lstStyle/>
                    <a:p>
                      <a:pPr algn="l" fontAlgn="t"/>
                      <a:r>
                        <a:rPr lang="en-US" sz="1000" u="none" strike="noStrike" dirty="0">
                          <a:effectLst/>
                        </a:rPr>
                        <a:t>100% (8 of 8) </a:t>
                      </a:r>
                      <a:br>
                        <a:rPr lang="en-US" sz="1000" u="none" strike="noStrike" dirty="0">
                          <a:effectLst/>
                        </a:rPr>
                      </a:br>
                      <a:r>
                        <a:rPr lang="en-US" sz="1000" u="none" strike="noStrike" dirty="0">
                          <a:effectLst/>
                        </a:rPr>
                        <a:t/>
                      </a:r>
                      <a:br>
                        <a:rPr lang="en-US" sz="1000" u="none" strike="noStrike" dirty="0">
                          <a:effectLst/>
                        </a:rPr>
                      </a:br>
                      <a:r>
                        <a:rPr lang="en-US" sz="1000" u="none" strike="noStrike" dirty="0">
                          <a:effectLst/>
                        </a:rPr>
                        <a:t>All 8 cases were investigated within the time frames and evidence is available for scrutiny</a:t>
                      </a:r>
                      <a:endParaRPr lang="en-US" sz="1000" b="0" i="0" u="none" strike="noStrike" dirty="0">
                        <a:solidFill>
                          <a:srgbClr val="1A1A1A"/>
                        </a:solidFill>
                        <a:effectLst/>
                        <a:latin typeface="Calibri" panose="020F0502020204030204" pitchFamily="34" charset="0"/>
                      </a:endParaRPr>
                    </a:p>
                  </a:txBody>
                  <a:tcPr marL="7620" marR="7620" marT="7620" marB="0"/>
                </a:tc>
                <a:tc>
                  <a:txBody>
                    <a:bodyPr/>
                    <a:lstStyle/>
                    <a:p>
                      <a:pPr algn="l"/>
                      <a:r>
                        <a:rPr lang="en-ZA" sz="1000" dirty="0" smtClean="0"/>
                        <a:t> 100% (7 of 7) </a:t>
                      </a:r>
                      <a:r>
                        <a:rPr lang="en-US" sz="1000" u="none" strike="noStrike" kern="1200" dirty="0" smtClean="0">
                          <a:effectLst/>
                        </a:rPr>
                        <a:t>investigations initiated within 30 days in respect of validated allegations </a:t>
                      </a:r>
                      <a:endParaRPr lang="en-ZA" sz="1000" dirty="0"/>
                    </a:p>
                  </a:txBody>
                  <a:tcPr marL="7620" marR="7620" marT="7620" marB="0"/>
                </a:tc>
              </a:tr>
              <a:tr h="521100">
                <a:tc>
                  <a:txBody>
                    <a:bodyPr/>
                    <a:lstStyle/>
                    <a:p>
                      <a:pPr algn="l" fontAlgn="t"/>
                      <a:r>
                        <a:rPr lang="en-US" sz="1000" u="none" strike="noStrike" kern="1200" dirty="0">
                          <a:effectLst/>
                        </a:rPr>
                        <a:t> Number of interventions recommended resulting from fraud risk management  </a:t>
                      </a:r>
                      <a:endParaRPr lang="en-US" sz="1000" u="none" strike="noStrike" kern="1200" dirty="0">
                        <a:solidFill>
                          <a:schemeClr val="dk1"/>
                        </a:solidFill>
                        <a:effectLst/>
                        <a:latin typeface="+mn-lt"/>
                        <a:ea typeface="+mn-ea"/>
                        <a:cs typeface="+mn-cs"/>
                      </a:endParaRPr>
                    </a:p>
                  </a:txBody>
                  <a:tcPr marL="7620" marR="7620" marT="7620" marB="0"/>
                </a:tc>
                <a:tc>
                  <a:txBody>
                    <a:bodyPr/>
                    <a:lstStyle/>
                    <a:p>
                      <a:pPr algn="l" fontAlgn="t"/>
                      <a:r>
                        <a:rPr lang="en-US" sz="1000" u="none" strike="noStrike" kern="1200" dirty="0">
                          <a:effectLst/>
                        </a:rPr>
                        <a:t>4 interventions recommended for mitigation of fraud risk within DPW and PMTE </a:t>
                      </a:r>
                      <a:endParaRPr lang="en-US" sz="1000" u="none" strike="noStrike" kern="1200" dirty="0">
                        <a:solidFill>
                          <a:schemeClr val="dk1"/>
                        </a:solidFill>
                        <a:effectLst/>
                        <a:latin typeface="+mn-lt"/>
                        <a:ea typeface="+mn-ea"/>
                        <a:cs typeface="+mn-cs"/>
                      </a:endParaRPr>
                    </a:p>
                  </a:txBody>
                  <a:tcPr marL="7620" marR="7620" marT="7620" marB="0"/>
                </a:tc>
                <a:tc>
                  <a:txBody>
                    <a:bodyPr/>
                    <a:lstStyle/>
                    <a:p>
                      <a:pPr algn="l" fontAlgn="t"/>
                      <a:r>
                        <a:rPr lang="en-ZA" sz="1000" u="none" strike="noStrike" dirty="0">
                          <a:effectLst/>
                        </a:rPr>
                        <a:t>Not a Q3 target </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 4 </a:t>
                      </a:r>
                      <a:r>
                        <a:rPr lang="en-US" sz="1000" u="none" strike="noStrike" kern="1200" dirty="0" smtClean="0">
                          <a:effectLst/>
                        </a:rPr>
                        <a:t>interventions recommended for mitigation of fraud risk within DPW and PMTE </a:t>
                      </a:r>
                      <a:endParaRPr lang="en-US" sz="1000" u="none" strike="noStrike" kern="1200" dirty="0" smtClean="0">
                        <a:solidFill>
                          <a:schemeClr val="dk1"/>
                        </a:solidFill>
                        <a:effectLst/>
                        <a:latin typeface="+mn-lt"/>
                        <a:ea typeface="+mn-ea"/>
                        <a:cs typeface="+mn-cs"/>
                      </a:endParaRPr>
                    </a:p>
                    <a:p>
                      <a:pPr algn="l"/>
                      <a:endParaRPr lang="en-ZA" sz="1000" dirty="0"/>
                    </a:p>
                  </a:txBody>
                  <a:tcPr marL="7620" marR="7620" marT="7620" marB="0"/>
                </a:tc>
              </a:tr>
              <a:tr h="415741">
                <a:tc>
                  <a:txBody>
                    <a:bodyPr/>
                    <a:lstStyle/>
                    <a:p>
                      <a:pPr algn="l" fontAlgn="t"/>
                      <a:r>
                        <a:rPr lang="en-US" sz="1000" u="none" strike="noStrike" kern="1200" dirty="0">
                          <a:effectLst/>
                        </a:rPr>
                        <a:t>Percentage of compliant invoices paid within 30 days </a:t>
                      </a:r>
                      <a:endParaRPr lang="en-US" sz="1000" u="none" strike="noStrike" kern="1200" dirty="0">
                        <a:solidFill>
                          <a:schemeClr val="dk1"/>
                        </a:solidFill>
                        <a:effectLst/>
                        <a:latin typeface="+mn-lt"/>
                        <a:ea typeface="+mn-ea"/>
                        <a:cs typeface="+mn-cs"/>
                      </a:endParaRPr>
                    </a:p>
                  </a:txBody>
                  <a:tcPr marL="4253" marR="4253" marT="4253" marB="0"/>
                </a:tc>
                <a:tc>
                  <a:txBody>
                    <a:bodyPr/>
                    <a:lstStyle/>
                    <a:p>
                      <a:pPr algn="l" fontAlgn="t"/>
                      <a:r>
                        <a:rPr lang="en-US" sz="1000" u="none" strike="noStrike" kern="1200" dirty="0">
                          <a:effectLst/>
                        </a:rPr>
                        <a:t>100% compliant invoices paid within 30 days </a:t>
                      </a:r>
                      <a:endParaRPr lang="en-US" sz="1000" u="none" strike="noStrike" kern="1200" dirty="0">
                        <a:solidFill>
                          <a:schemeClr val="dk1"/>
                        </a:solidFill>
                        <a:effectLst/>
                        <a:latin typeface="+mn-lt"/>
                        <a:ea typeface="+mn-ea"/>
                        <a:cs typeface="+mn-cs"/>
                      </a:endParaRPr>
                    </a:p>
                  </a:txBody>
                  <a:tcPr marL="4253" marR="4253" marT="4253" marB="0"/>
                </a:tc>
                <a:tc>
                  <a:txBody>
                    <a:bodyPr/>
                    <a:lstStyle/>
                    <a:p>
                      <a:r>
                        <a:rPr lang="en-US" sz="1000" u="none" strike="noStrike" kern="1200" dirty="0" smtClean="0">
                          <a:solidFill>
                            <a:schemeClr val="dk1"/>
                          </a:solidFill>
                          <a:effectLst/>
                          <a:latin typeface="+mn-lt"/>
                          <a:ea typeface="+mn-ea"/>
                          <a:cs typeface="+mn-cs"/>
                        </a:rPr>
                        <a:t>94% of compliant invoices were settled within 30 working days</a:t>
                      </a:r>
                      <a:endParaRPr lang="en-ZA" sz="1000" u="none" strike="noStrike"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 93% </a:t>
                      </a:r>
                      <a:r>
                        <a:rPr lang="en-US" sz="1000" u="none" strike="noStrike" kern="1200" dirty="0" smtClean="0">
                          <a:effectLst/>
                        </a:rPr>
                        <a:t>compliant invoices paid within 30 days </a:t>
                      </a:r>
                      <a:endParaRPr lang="en-ZA" sz="1000" dirty="0" smtClean="0"/>
                    </a:p>
                    <a:p>
                      <a:pPr algn="l"/>
                      <a:endParaRPr lang="en-ZA" sz="1000" dirty="0" smtClean="0"/>
                    </a:p>
                  </a:txBody>
                  <a:tcPr marL="7620" marR="7620" marT="7620" marB="0"/>
                </a:tc>
              </a:tr>
              <a:tr h="517325">
                <a:tc>
                  <a:txBody>
                    <a:bodyPr/>
                    <a:lstStyle/>
                    <a:p>
                      <a:pPr algn="l" fontAlgn="t"/>
                      <a:r>
                        <a:rPr lang="en-US" sz="1000" u="none" strike="noStrike" kern="1200" dirty="0">
                          <a:effectLst/>
                        </a:rPr>
                        <a:t>Percentage of bids awarded within prescribed timeframes </a:t>
                      </a:r>
                      <a:endParaRPr lang="en-US" sz="1000" u="none" strike="noStrike" kern="1200" dirty="0">
                        <a:solidFill>
                          <a:schemeClr val="dk1"/>
                        </a:solidFill>
                        <a:effectLst/>
                        <a:latin typeface="+mn-lt"/>
                        <a:ea typeface="+mn-ea"/>
                        <a:cs typeface="+mn-cs"/>
                      </a:endParaRPr>
                    </a:p>
                  </a:txBody>
                  <a:tcPr marL="4253" marR="4253" marT="4253" marB="0"/>
                </a:tc>
                <a:tc>
                  <a:txBody>
                    <a:bodyPr/>
                    <a:lstStyle/>
                    <a:p>
                      <a:pPr algn="l" fontAlgn="t"/>
                      <a:r>
                        <a:rPr lang="en-US" sz="1000" u="none" strike="noStrike" kern="1200" dirty="0">
                          <a:effectLst/>
                        </a:rPr>
                        <a:t>65% of bids awarded within 56 working days of closure of tender advertisement </a:t>
                      </a:r>
                      <a:endParaRPr lang="en-US" sz="1000" u="none" strike="noStrike" kern="1200" dirty="0">
                        <a:solidFill>
                          <a:schemeClr val="dk1"/>
                        </a:solidFill>
                        <a:effectLst/>
                        <a:latin typeface="+mn-lt"/>
                        <a:ea typeface="+mn-ea"/>
                        <a:cs typeface="+mn-cs"/>
                      </a:endParaRPr>
                    </a:p>
                  </a:txBody>
                  <a:tcPr marL="4253" marR="4253" marT="4253" marB="0"/>
                </a:tc>
                <a:tc>
                  <a:txBody>
                    <a:bodyPr/>
                    <a:lstStyle/>
                    <a:p>
                      <a:r>
                        <a:rPr lang="en-US" sz="1000" u="none" strike="noStrike" kern="1200" dirty="0" smtClean="0">
                          <a:solidFill>
                            <a:schemeClr val="dk1"/>
                          </a:solidFill>
                          <a:effectLst/>
                          <a:latin typeface="+mn-lt"/>
                          <a:ea typeface="+mn-ea"/>
                          <a:cs typeface="+mn-cs"/>
                        </a:rPr>
                        <a:t>69%  A total of 13 bids were awarded during the period and 9 of them were awarded within 56 days.</a:t>
                      </a:r>
                      <a:endParaRPr lang="en-ZA" sz="1000" u="none" strike="noStrike" kern="1200" dirty="0">
                        <a:solidFill>
                          <a:schemeClr val="dk1"/>
                        </a:solidFill>
                        <a:effectLst/>
                        <a:latin typeface="+mn-lt"/>
                        <a:ea typeface="+mn-ea"/>
                        <a:cs typeface="+mn-cs"/>
                      </a:endParaRPr>
                    </a:p>
                  </a:txBody>
                  <a:tcPr/>
                </a:tc>
                <a:tc>
                  <a:txBody>
                    <a:bodyPr/>
                    <a:lstStyle/>
                    <a:p>
                      <a:pPr algn="l"/>
                      <a:r>
                        <a:rPr lang="en-ZA" sz="1000" dirty="0" smtClean="0"/>
                        <a:t> 0 </a:t>
                      </a:r>
                      <a:r>
                        <a:rPr lang="en-US" sz="1000" u="none" strike="noStrike" kern="1200" dirty="0" smtClean="0">
                          <a:effectLst/>
                        </a:rPr>
                        <a:t>of bids awarded within 56 working days of closure of tender advertisement </a:t>
                      </a:r>
                      <a:endParaRPr lang="en-ZA" sz="1000" dirty="0"/>
                    </a:p>
                  </a:txBody>
                  <a:tcPr marL="7620" marR="7620" marT="7620" marB="0"/>
                </a:tc>
              </a:tr>
              <a:tr h="415741">
                <a:tc>
                  <a:txBody>
                    <a:bodyPr/>
                    <a:lstStyle/>
                    <a:p>
                      <a:pPr algn="l" fontAlgn="t"/>
                      <a:r>
                        <a:rPr lang="en-US" sz="1000" u="none" strike="noStrike" kern="1200" dirty="0">
                          <a:effectLst/>
                        </a:rPr>
                        <a:t>Percentage of quotations awarded within agreed timeframes </a:t>
                      </a:r>
                      <a:endParaRPr lang="en-US" sz="1000" u="none" strike="noStrike" kern="1200" dirty="0">
                        <a:solidFill>
                          <a:schemeClr val="dk1"/>
                        </a:solidFill>
                        <a:effectLst/>
                        <a:latin typeface="+mn-lt"/>
                        <a:ea typeface="+mn-ea"/>
                        <a:cs typeface="+mn-cs"/>
                      </a:endParaRPr>
                    </a:p>
                  </a:txBody>
                  <a:tcPr marL="4253" marR="4253" marT="4253" marB="0"/>
                </a:tc>
                <a:tc>
                  <a:txBody>
                    <a:bodyPr/>
                    <a:lstStyle/>
                    <a:p>
                      <a:pPr algn="l" fontAlgn="t"/>
                      <a:r>
                        <a:rPr lang="en-US" sz="1000" u="none" strike="noStrike" kern="1200" dirty="0">
                          <a:effectLst/>
                        </a:rPr>
                        <a:t>88% of quotations awarded within 30 days from requisition date </a:t>
                      </a:r>
                      <a:endParaRPr lang="en-US" sz="1000" u="none" strike="noStrike" kern="1200" dirty="0">
                        <a:solidFill>
                          <a:schemeClr val="dk1"/>
                        </a:solidFill>
                        <a:effectLst/>
                        <a:latin typeface="+mn-lt"/>
                        <a:ea typeface="+mn-ea"/>
                        <a:cs typeface="+mn-cs"/>
                      </a:endParaRPr>
                    </a:p>
                  </a:txBody>
                  <a:tcPr marL="4253" marR="4253" marT="4253" marB="0"/>
                </a:tc>
                <a:tc>
                  <a:txBody>
                    <a:bodyPr/>
                    <a:lstStyle/>
                    <a:p>
                      <a:r>
                        <a:rPr lang="en-US" sz="1000" u="none" strike="noStrike" kern="1200" dirty="0" smtClean="0">
                          <a:solidFill>
                            <a:schemeClr val="dk1"/>
                          </a:solidFill>
                          <a:effectLst/>
                          <a:latin typeface="+mn-lt"/>
                          <a:ea typeface="+mn-ea"/>
                          <a:cs typeface="+mn-cs"/>
                        </a:rPr>
                        <a:t>83%  -</a:t>
                      </a:r>
                      <a:r>
                        <a:rPr lang="en-US" sz="1000" u="none" strike="noStrike" kern="1200" baseline="0" dirty="0" smtClean="0">
                          <a:solidFill>
                            <a:schemeClr val="dk1"/>
                          </a:solidFill>
                          <a:effectLst/>
                          <a:latin typeface="+mn-lt"/>
                          <a:ea typeface="+mn-ea"/>
                          <a:cs typeface="+mn-cs"/>
                        </a:rPr>
                        <a:t> </a:t>
                      </a:r>
                      <a:r>
                        <a:rPr lang="en-US" sz="1000" u="none" strike="noStrike" kern="1200" dirty="0" smtClean="0">
                          <a:solidFill>
                            <a:schemeClr val="dk1"/>
                          </a:solidFill>
                          <a:effectLst/>
                          <a:latin typeface="+mn-lt"/>
                          <a:ea typeface="+mn-ea"/>
                          <a:cs typeface="+mn-cs"/>
                        </a:rPr>
                        <a:t>39 out of  47 Quotations were awarded within 30 days.</a:t>
                      </a:r>
                      <a:endParaRPr lang="en-ZA" sz="1000" u="none" strike="noStrike" kern="1200" dirty="0">
                        <a:solidFill>
                          <a:schemeClr val="dk1"/>
                        </a:solidFill>
                        <a:effectLst/>
                        <a:latin typeface="+mn-lt"/>
                        <a:ea typeface="+mn-ea"/>
                        <a:cs typeface="+mn-cs"/>
                      </a:endParaRPr>
                    </a:p>
                  </a:txBody>
                  <a:tcPr/>
                </a:tc>
                <a:tc>
                  <a:txBody>
                    <a:bodyPr/>
                    <a:lstStyle/>
                    <a:p>
                      <a:pPr algn="l"/>
                      <a:r>
                        <a:rPr lang="en-ZA" sz="1000" dirty="0" smtClean="0"/>
                        <a:t> 85% </a:t>
                      </a:r>
                      <a:r>
                        <a:rPr lang="en-US" sz="1000" u="none" strike="noStrike" kern="1200" dirty="0" smtClean="0">
                          <a:effectLst/>
                        </a:rPr>
                        <a:t>of quotations awarded within 30 days from requisition date </a:t>
                      </a:r>
                      <a:endParaRPr lang="en-ZA" sz="1000" dirty="0"/>
                    </a:p>
                  </a:txBody>
                  <a:tcPr marL="7620" marR="7620" marT="7620" marB="0" anchor="ctr"/>
                </a:tc>
              </a:tr>
            </a:tbl>
          </a:graphicData>
        </a:graphic>
      </p:graphicFrame>
    </p:spTree>
    <p:extLst>
      <p:ext uri="{BB962C8B-B14F-4D97-AF65-F5344CB8AC3E}">
        <p14:creationId xmlns:p14="http://schemas.microsoft.com/office/powerpoint/2010/main" xmlns="" val="29285411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13</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(Verified)   </a:t>
            </a:r>
            <a:endParaRPr lang="en-ZA" sz="2400" b="1" dirty="0"/>
          </a:p>
        </p:txBody>
      </p:sp>
      <p:graphicFrame>
        <p:nvGraphicFramePr>
          <p:cNvPr id="4" name="Table 3"/>
          <p:cNvGraphicFramePr>
            <a:graphicFrameLocks noGrp="1"/>
          </p:cNvGraphicFramePr>
          <p:nvPr>
            <p:extLst>
              <p:ext uri="{D42A27DB-BD31-4B8C-83A1-F6EECF244321}">
                <p14:modId xmlns:p14="http://schemas.microsoft.com/office/powerpoint/2010/main" xmlns="" val="1408918663"/>
              </p:ext>
            </p:extLst>
          </p:nvPr>
        </p:nvGraphicFramePr>
        <p:xfrm>
          <a:off x="76200" y="764704"/>
          <a:ext cx="8960296" cy="2898140"/>
        </p:xfrm>
        <a:graphic>
          <a:graphicData uri="http://schemas.openxmlformats.org/drawingml/2006/table">
            <a:tbl>
              <a:tblPr firstRow="1" bandRow="1">
                <a:tableStyleId>{93296810-A885-4BE3-A3E7-6D5BEEA58F35}</a:tableStyleId>
              </a:tblPr>
              <a:tblGrid>
                <a:gridCol w="2240074"/>
                <a:gridCol w="2240074"/>
                <a:gridCol w="2240074"/>
                <a:gridCol w="2240074"/>
              </a:tblGrid>
              <a:tr h="370840">
                <a:tc gridSpan="4">
                  <a:txBody>
                    <a:bodyPr/>
                    <a:lstStyle/>
                    <a:p>
                      <a:r>
                        <a:rPr lang="en-US" sz="1400" b="1" kern="1200" dirty="0" smtClean="0">
                          <a:solidFill>
                            <a:schemeClr val="lt1"/>
                          </a:solidFill>
                          <a:latin typeface="+mn-lt"/>
                          <a:ea typeface="+mn-ea"/>
                          <a:cs typeface="+mn-cs"/>
                        </a:rPr>
                        <a:t>Programme 1: Administration (Management, Finance and SCM and Corporate Services) </a:t>
                      </a:r>
                      <a:endParaRPr lang="en-ZA" sz="1400" b="1" kern="120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200" b="1" u="none" strike="noStrike" kern="1200" dirty="0" smtClean="0">
                          <a:solidFill>
                            <a:schemeClr val="accent6">
                              <a:lumMod val="75000"/>
                            </a:schemeClr>
                          </a:solidFill>
                          <a:effectLst/>
                          <a:latin typeface="+mn-lt"/>
                          <a:ea typeface="+mn-ea"/>
                          <a:cs typeface="+mn-cs"/>
                        </a:rPr>
                        <a:t>Key Perform Indicator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strike="noStrike" kern="1200" dirty="0" smtClean="0">
                          <a:solidFill>
                            <a:schemeClr val="accent6">
                              <a:lumMod val="75000"/>
                            </a:schemeClr>
                          </a:solidFill>
                          <a:effectLst/>
                          <a:latin typeface="+mn-lt"/>
                          <a:ea typeface="+mn-ea"/>
                          <a:cs typeface="+mn-cs"/>
                        </a:rPr>
                        <a:t>Quarter 4 Performance </a:t>
                      </a:r>
                      <a:endParaRPr lang="en-ZA" sz="1200" b="1" u="none" strike="noStrike" kern="1200" dirty="0" smtClean="0">
                        <a:solidFill>
                          <a:schemeClr val="accent6">
                            <a:lumMod val="75000"/>
                          </a:schemeClr>
                        </a:solidFill>
                        <a:effectLst/>
                        <a:latin typeface="+mn-lt"/>
                        <a:ea typeface="+mn-ea"/>
                        <a:cs typeface="+mn-cs"/>
                      </a:endParaRPr>
                    </a:p>
                    <a:p>
                      <a:endParaRPr lang="en-ZA" sz="1200" b="1" u="none" strike="noStrike" kern="1200" dirty="0">
                        <a:solidFill>
                          <a:schemeClr val="accent6">
                            <a:lumMod val="75000"/>
                          </a:schemeClr>
                        </a:solidFill>
                        <a:effectLst/>
                        <a:latin typeface="+mn-lt"/>
                        <a:ea typeface="+mn-ea"/>
                        <a:cs typeface="+mn-cs"/>
                      </a:endParaRPr>
                    </a:p>
                  </a:txBody>
                  <a:tcPr/>
                </a:tc>
              </a:tr>
              <a:tr h="370840">
                <a:tc>
                  <a:txBody>
                    <a:bodyPr/>
                    <a:lstStyle/>
                    <a:p>
                      <a:pPr algn="l" fontAlgn="t"/>
                      <a:r>
                        <a:rPr lang="en-US" sz="1000" b="0" i="0" u="none" strike="noStrike" dirty="0">
                          <a:solidFill>
                            <a:srgbClr val="000000"/>
                          </a:solidFill>
                          <a:effectLst/>
                          <a:latin typeface="+mn-lt"/>
                        </a:rPr>
                        <a:t>Number of property modules implemented </a:t>
                      </a:r>
                    </a:p>
                  </a:txBody>
                  <a:tcPr marL="7620" marR="7620" marT="7620" marB="0"/>
                </a:tc>
                <a:tc>
                  <a:txBody>
                    <a:bodyPr/>
                    <a:lstStyle/>
                    <a:p>
                      <a:pPr algn="l" fontAlgn="t"/>
                      <a:r>
                        <a:rPr lang="en-ZA" sz="1000" b="0" i="0" u="none" strike="noStrike" dirty="0">
                          <a:solidFill>
                            <a:srgbClr val="000000"/>
                          </a:solidFill>
                          <a:effectLst/>
                          <a:latin typeface="+mn-lt"/>
                        </a:rPr>
                        <a:t>1 module implemented for PMTE (Infrastructure Management) </a:t>
                      </a:r>
                    </a:p>
                  </a:txBody>
                  <a:tcPr marL="7620" marR="7620" marT="7620" marB="0"/>
                </a:tc>
                <a:tc>
                  <a:txBody>
                    <a:bodyPr/>
                    <a:lstStyle/>
                    <a:p>
                      <a:pPr algn="l" fontAlgn="t"/>
                      <a:r>
                        <a:rPr lang="en-US" sz="1000" b="0" i="0" u="none" strike="noStrike" dirty="0">
                          <a:solidFill>
                            <a:srgbClr val="000000"/>
                          </a:solidFill>
                          <a:effectLst/>
                          <a:latin typeface="Calibri" panose="020F0502020204030204" pitchFamily="34" charset="0"/>
                        </a:rPr>
                        <a:t>0 module implemented at 3 Regional Offices </a:t>
                      </a: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mn-lt"/>
                        </a:rPr>
                        <a:t> 3 module implemented for PMTE (Infrastructure Management) </a:t>
                      </a:r>
                    </a:p>
                    <a:p>
                      <a:pPr algn="l" fontAlgn="t"/>
                      <a:endParaRPr lang="en-US" sz="1000" b="0" i="0" u="none" strike="noStrike" dirty="0">
                        <a:solidFill>
                          <a:srgbClr val="000000"/>
                        </a:solidFill>
                        <a:effectLst/>
                        <a:latin typeface="+mn-lt"/>
                      </a:endParaRPr>
                    </a:p>
                  </a:txBody>
                  <a:tcPr marL="7620" marR="7620" marT="7620" marB="0"/>
                </a:tc>
              </a:tr>
              <a:tr h="370840">
                <a:tc>
                  <a:txBody>
                    <a:bodyPr/>
                    <a:lstStyle/>
                    <a:p>
                      <a:pPr algn="l" fontAlgn="t"/>
                      <a:r>
                        <a:rPr lang="en-US" sz="1000" b="0" i="0" u="none" strike="noStrike" dirty="0">
                          <a:solidFill>
                            <a:srgbClr val="000000"/>
                          </a:solidFill>
                          <a:effectLst/>
                          <a:latin typeface="+mn-lt"/>
                        </a:rPr>
                        <a:t>ERP system developed for the public works sector </a:t>
                      </a:r>
                    </a:p>
                  </a:txBody>
                  <a:tcPr marL="7620" marR="7620" marT="7620" marB="0"/>
                </a:tc>
                <a:tc>
                  <a:txBody>
                    <a:bodyPr/>
                    <a:lstStyle/>
                    <a:p>
                      <a:pPr algn="l" fontAlgn="t"/>
                      <a:r>
                        <a:rPr lang="en-US" sz="1000" b="0" i="0" u="none" strike="noStrike" dirty="0">
                          <a:solidFill>
                            <a:srgbClr val="000000"/>
                          </a:solidFill>
                          <a:effectLst/>
                          <a:latin typeface="+mn-lt"/>
                        </a:rPr>
                        <a:t>Assessment of current ERP across the sector </a:t>
                      </a:r>
                    </a:p>
                  </a:txBody>
                  <a:tcPr marL="7620" marR="7620" marT="7620" marB="0"/>
                </a:tc>
                <a:tc>
                  <a:txBody>
                    <a:bodyPr/>
                    <a:lstStyle/>
                    <a:p>
                      <a:pPr algn="l" fontAlgn="t"/>
                      <a:r>
                        <a:rPr lang="en-US" sz="1000" b="0" i="0" u="none" strike="noStrike" dirty="0">
                          <a:solidFill>
                            <a:srgbClr val="000000"/>
                          </a:solidFill>
                          <a:effectLst/>
                          <a:latin typeface="Calibri" panose="020F0502020204030204" pitchFamily="34" charset="0"/>
                        </a:rPr>
                        <a:t>All data regarding ERPs in provinces has been collected. A service provider is being appointed to do an analysis on these systems and propose a Single Asset Register ERP solution</a:t>
                      </a:r>
                    </a:p>
                  </a:txBody>
                  <a:tcPr marL="7620" marR="7620" marT="7620" marB="0"/>
                </a:tc>
                <a:tc>
                  <a:txBody>
                    <a:bodyPr/>
                    <a:lstStyle/>
                    <a:p>
                      <a:pPr algn="l" fontAlgn="t"/>
                      <a:r>
                        <a:rPr lang="en-ZA" sz="1000" b="0" i="0" u="none" strike="noStrike" dirty="0" smtClean="0">
                          <a:solidFill>
                            <a:srgbClr val="000000"/>
                          </a:solidFill>
                          <a:effectLst/>
                          <a:latin typeface="+mn-lt"/>
                        </a:rPr>
                        <a:t> Consolidated report on the ERP for all</a:t>
                      </a:r>
                      <a:r>
                        <a:rPr lang="en-ZA" sz="1000" b="0" i="0" u="none" strike="noStrike" baseline="0" dirty="0" smtClean="0">
                          <a:solidFill>
                            <a:srgbClr val="000000"/>
                          </a:solidFill>
                          <a:effectLst/>
                          <a:latin typeface="+mn-lt"/>
                        </a:rPr>
                        <a:t> 9 Provinces done</a:t>
                      </a:r>
                      <a:endParaRPr lang="en-US" sz="1000" b="0" i="0" u="none" strike="noStrike" dirty="0">
                        <a:solidFill>
                          <a:srgbClr val="000000"/>
                        </a:solidFill>
                        <a:effectLst/>
                        <a:latin typeface="+mn-lt"/>
                      </a:endParaRPr>
                    </a:p>
                  </a:txBody>
                  <a:tcPr marL="7620" marR="7620" marT="7620" marB="0"/>
                </a:tc>
              </a:tr>
              <a:tr h="370840">
                <a:tc>
                  <a:txBody>
                    <a:bodyPr/>
                    <a:lstStyle/>
                    <a:p>
                      <a:pPr algn="l" fontAlgn="t"/>
                      <a:r>
                        <a:rPr lang="en-US" sz="1000" b="0" i="0" u="none" strike="noStrike" dirty="0">
                          <a:solidFill>
                            <a:srgbClr val="000000"/>
                          </a:solidFill>
                          <a:effectLst/>
                          <a:latin typeface="+mn-lt"/>
                        </a:rPr>
                        <a:t>Percentage of reported fraud and corruption misconduct cases subjected to disciplinary processes </a:t>
                      </a:r>
                    </a:p>
                  </a:txBody>
                  <a:tcPr marL="7620" marR="7620" marT="7620" marB="0"/>
                </a:tc>
                <a:tc>
                  <a:txBody>
                    <a:bodyPr/>
                    <a:lstStyle/>
                    <a:p>
                      <a:pPr algn="l" fontAlgn="t"/>
                      <a:r>
                        <a:rPr lang="en-US" sz="1000" b="0" i="0" u="none" strike="noStrike" dirty="0">
                          <a:solidFill>
                            <a:srgbClr val="000000"/>
                          </a:solidFill>
                          <a:effectLst/>
                          <a:latin typeface="+mn-lt"/>
                        </a:rPr>
                        <a:t>100% reported fraud and corruption misconduct cases subjected to disciplinary processes </a:t>
                      </a:r>
                    </a:p>
                  </a:txBody>
                  <a:tcPr marL="7620" marR="7620" marT="7620" marB="0"/>
                </a:tc>
                <a:tc>
                  <a:txBody>
                    <a:bodyPr/>
                    <a:lstStyle/>
                    <a:p>
                      <a:pPr algn="l" fontAlgn="t"/>
                      <a:r>
                        <a:rPr lang="en-US" sz="1000" b="0" i="0" u="none" strike="noStrike" dirty="0">
                          <a:solidFill>
                            <a:srgbClr val="000000"/>
                          </a:solidFill>
                          <a:effectLst/>
                          <a:latin typeface="Calibri" panose="020F0502020204030204" pitchFamily="34" charset="0"/>
                        </a:rPr>
                        <a:t>100% reported cases of fraud and </a:t>
                      </a:r>
                      <a:r>
                        <a:rPr lang="en-US" sz="1000" b="0" i="0" u="none" strike="noStrike" dirty="0" smtClean="0">
                          <a:solidFill>
                            <a:srgbClr val="000000"/>
                          </a:solidFill>
                          <a:effectLst/>
                          <a:latin typeface="Calibri" panose="020F0502020204030204" pitchFamily="34" charset="0"/>
                        </a:rPr>
                        <a:t>corruption </a:t>
                      </a:r>
                      <a:r>
                        <a:rPr lang="en-US" sz="1000" b="0" i="0" u="none" strike="noStrike" dirty="0">
                          <a:solidFill>
                            <a:srgbClr val="000000"/>
                          </a:solidFill>
                          <a:effectLst/>
                          <a:latin typeface="Calibri" panose="020F0502020204030204" pitchFamily="34" charset="0"/>
                        </a:rPr>
                        <a:t>cases subjected to disciplinary processes (Total of 5 cases) </a:t>
                      </a:r>
                    </a:p>
                  </a:txBody>
                  <a:tcPr marL="7620" marR="7620" marT="7620" marB="0"/>
                </a:tc>
                <a:tc>
                  <a:txBody>
                    <a:bodyPr/>
                    <a:lstStyle/>
                    <a:p>
                      <a:pPr algn="l" fontAlgn="t"/>
                      <a:r>
                        <a:rPr lang="en-ZA" sz="1000" b="0" i="0" u="none" strike="noStrike" dirty="0" smtClean="0">
                          <a:solidFill>
                            <a:srgbClr val="000000"/>
                          </a:solidFill>
                          <a:effectLst/>
                          <a:latin typeface="+mn-lt"/>
                        </a:rPr>
                        <a:t> 100% of reported</a:t>
                      </a:r>
                      <a:r>
                        <a:rPr lang="en-ZA" sz="1000" b="0" i="0" u="none" strike="noStrike" baseline="0" dirty="0" smtClean="0">
                          <a:solidFill>
                            <a:srgbClr val="000000"/>
                          </a:solidFill>
                          <a:effectLst/>
                          <a:latin typeface="+mn-lt"/>
                        </a:rPr>
                        <a:t> cases of fraud and corruption cases subjected to disciplinary processes)</a:t>
                      </a:r>
                      <a:endParaRPr lang="en-US" sz="1000" b="0" i="0" u="none" strike="noStrike" dirty="0">
                        <a:solidFill>
                          <a:srgbClr val="000000"/>
                        </a:solidFill>
                        <a:effectLst/>
                        <a:latin typeface="+mn-lt"/>
                      </a:endParaRPr>
                    </a:p>
                  </a:txBody>
                  <a:tcPr marL="7620" marR="7620" marT="7620" marB="0"/>
                </a:tc>
              </a:tr>
              <a:tr h="370840">
                <a:tc>
                  <a:txBody>
                    <a:bodyPr/>
                    <a:lstStyle/>
                    <a:p>
                      <a:pPr algn="l" fontAlgn="t"/>
                      <a:r>
                        <a:rPr lang="en-US" sz="1000" b="0" i="0" u="none" strike="noStrike" dirty="0">
                          <a:solidFill>
                            <a:srgbClr val="000000"/>
                          </a:solidFill>
                          <a:effectLst/>
                          <a:latin typeface="+mn-lt"/>
                        </a:rPr>
                        <a:t>Percentage of default </a:t>
                      </a:r>
                      <a:r>
                        <a:rPr lang="en-US" sz="1000" b="0" i="0" u="none" strike="noStrike" dirty="0" smtClean="0">
                          <a:solidFill>
                            <a:srgbClr val="000000"/>
                          </a:solidFill>
                          <a:effectLst/>
                          <a:latin typeface="+mn-lt"/>
                        </a:rPr>
                        <a:t>judgment </a:t>
                      </a:r>
                      <a:r>
                        <a:rPr lang="en-US" sz="1000" b="0" i="0" u="none" strike="noStrike" dirty="0">
                          <a:solidFill>
                            <a:srgbClr val="000000"/>
                          </a:solidFill>
                          <a:effectLst/>
                          <a:latin typeface="+mn-lt"/>
                        </a:rPr>
                        <a:t>against the Department prevented </a:t>
                      </a:r>
                    </a:p>
                  </a:txBody>
                  <a:tcPr marL="7620" marR="7620" marT="7620" marB="0"/>
                </a:tc>
                <a:tc>
                  <a:txBody>
                    <a:bodyPr/>
                    <a:lstStyle/>
                    <a:p>
                      <a:pPr algn="l" fontAlgn="t"/>
                      <a:r>
                        <a:rPr lang="en-US" sz="1000" b="0" i="0" u="none" strike="noStrike" dirty="0">
                          <a:solidFill>
                            <a:srgbClr val="000000"/>
                          </a:solidFill>
                          <a:effectLst/>
                          <a:latin typeface="+mn-lt"/>
                        </a:rPr>
                        <a:t>100% default </a:t>
                      </a:r>
                      <a:r>
                        <a:rPr lang="en-US" sz="1000" b="0" i="0" u="none" strike="noStrike" dirty="0" smtClean="0">
                          <a:solidFill>
                            <a:srgbClr val="000000"/>
                          </a:solidFill>
                          <a:effectLst/>
                          <a:latin typeface="+mn-lt"/>
                        </a:rPr>
                        <a:t>judgment </a:t>
                      </a:r>
                      <a:r>
                        <a:rPr lang="en-US" sz="1000" b="0" i="0" u="none" strike="noStrike" dirty="0">
                          <a:solidFill>
                            <a:srgbClr val="000000"/>
                          </a:solidFill>
                          <a:effectLst/>
                          <a:latin typeface="+mn-lt"/>
                        </a:rPr>
                        <a:t>against the Department prevented </a:t>
                      </a:r>
                    </a:p>
                  </a:txBody>
                  <a:tcPr marL="7620" marR="7620" marT="7620" marB="0"/>
                </a:tc>
                <a:tc>
                  <a:txBody>
                    <a:bodyPr/>
                    <a:lstStyle/>
                    <a:p>
                      <a:pPr algn="l" fontAlgn="t"/>
                      <a:r>
                        <a:rPr lang="en-US" sz="1000" b="0" i="0" u="none" strike="noStrike" dirty="0">
                          <a:solidFill>
                            <a:srgbClr val="000000"/>
                          </a:solidFill>
                          <a:effectLst/>
                          <a:latin typeface="Calibri" panose="020F0502020204030204" pitchFamily="34" charset="0"/>
                        </a:rPr>
                        <a:t>100% default </a:t>
                      </a:r>
                      <a:r>
                        <a:rPr lang="en-US" sz="1000" b="0" i="0" u="none" strike="noStrike" dirty="0" smtClean="0">
                          <a:solidFill>
                            <a:srgbClr val="000000"/>
                          </a:solidFill>
                          <a:effectLst/>
                          <a:latin typeface="Calibri" panose="020F0502020204030204" pitchFamily="34" charset="0"/>
                        </a:rPr>
                        <a:t>judgment </a:t>
                      </a:r>
                      <a:r>
                        <a:rPr lang="en-US" sz="1000" b="0" i="0" u="none" strike="noStrike" dirty="0">
                          <a:solidFill>
                            <a:srgbClr val="000000"/>
                          </a:solidFill>
                          <a:effectLst/>
                          <a:latin typeface="Calibri" panose="020F0502020204030204" pitchFamily="34" charset="0"/>
                        </a:rPr>
                        <a:t>against the Department  prevention   </a:t>
                      </a:r>
                    </a:p>
                  </a:txBody>
                  <a:tcPr marL="7620" marR="7620" marT="7620" marB="0"/>
                </a:tc>
                <a:tc>
                  <a:txBody>
                    <a:bodyPr/>
                    <a:lstStyle/>
                    <a:p>
                      <a:pPr algn="l" fontAlgn="t"/>
                      <a:r>
                        <a:rPr lang="en-ZA" sz="1000" b="0" i="0" u="none" strike="noStrike" dirty="0" smtClean="0">
                          <a:solidFill>
                            <a:srgbClr val="000000"/>
                          </a:solidFill>
                          <a:effectLst/>
                          <a:latin typeface="+mn-lt"/>
                        </a:rPr>
                        <a:t> 100% default</a:t>
                      </a:r>
                      <a:r>
                        <a:rPr lang="en-ZA" sz="1000" b="0" i="0" u="none" strike="noStrike" baseline="0" dirty="0" smtClean="0">
                          <a:solidFill>
                            <a:srgbClr val="000000"/>
                          </a:solidFill>
                          <a:effectLst/>
                          <a:latin typeface="+mn-lt"/>
                        </a:rPr>
                        <a:t> judgements against the Department prevented</a:t>
                      </a:r>
                      <a:endParaRPr lang="en-US" sz="1000" b="0" i="0" u="none" strike="noStrike" dirty="0">
                        <a:solidFill>
                          <a:srgbClr val="000000"/>
                        </a:solidFill>
                        <a:effectLst/>
                        <a:latin typeface="+mn-lt"/>
                      </a:endParaRPr>
                    </a:p>
                  </a:txBody>
                  <a:tcPr marL="7620" marR="7620" marT="7620" marB="0"/>
                </a:tc>
              </a:tr>
            </a:tbl>
          </a:graphicData>
        </a:graphic>
      </p:graphicFrame>
    </p:spTree>
    <p:extLst>
      <p:ext uri="{BB962C8B-B14F-4D97-AF65-F5344CB8AC3E}">
        <p14:creationId xmlns:p14="http://schemas.microsoft.com/office/powerpoint/2010/main" xmlns="" val="15795052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14</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(Verified)   </a:t>
            </a:r>
            <a:endParaRPr lang="en-ZA" sz="2400" b="1" dirty="0"/>
          </a:p>
        </p:txBody>
      </p:sp>
      <p:graphicFrame>
        <p:nvGraphicFramePr>
          <p:cNvPr id="4" name="Table 3"/>
          <p:cNvGraphicFramePr>
            <a:graphicFrameLocks noGrp="1"/>
          </p:cNvGraphicFramePr>
          <p:nvPr>
            <p:extLst>
              <p:ext uri="{D42A27DB-BD31-4B8C-83A1-F6EECF244321}">
                <p14:modId xmlns:p14="http://schemas.microsoft.com/office/powerpoint/2010/main" xmlns="" val="2138406934"/>
              </p:ext>
            </p:extLst>
          </p:nvPr>
        </p:nvGraphicFramePr>
        <p:xfrm>
          <a:off x="32388" y="764704"/>
          <a:ext cx="9004110" cy="3900613"/>
        </p:xfrm>
        <a:graphic>
          <a:graphicData uri="http://schemas.openxmlformats.org/drawingml/2006/table">
            <a:tbl>
              <a:tblPr firstRow="1" bandRow="1">
                <a:tableStyleId>{93296810-A885-4BE3-A3E7-6D5BEEA58F35}</a:tableStyleId>
              </a:tblPr>
              <a:tblGrid>
                <a:gridCol w="1800822"/>
                <a:gridCol w="1800822"/>
                <a:gridCol w="1800822"/>
                <a:gridCol w="1800822"/>
                <a:gridCol w="1800822"/>
              </a:tblGrid>
              <a:tr h="370840">
                <a:tc gridSpan="5">
                  <a:txBody>
                    <a:bodyPr/>
                    <a:lstStyle/>
                    <a:p>
                      <a:r>
                        <a:rPr lang="en-US" sz="1400" b="1" kern="1200" dirty="0" smtClean="0">
                          <a:solidFill>
                            <a:schemeClr val="lt1"/>
                          </a:solidFill>
                          <a:latin typeface="+mn-lt"/>
                          <a:ea typeface="+mn-ea"/>
                          <a:cs typeface="+mn-cs"/>
                        </a:rPr>
                        <a:t>Programme 1: Administration (Management, Finance and SCM and Corporate Services) </a:t>
                      </a:r>
                      <a:endParaRPr lang="en-ZA" sz="1400" b="1" kern="120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200" b="1" u="none" strike="noStrike" kern="1200" dirty="0" smtClean="0">
                          <a:solidFill>
                            <a:schemeClr val="accent6">
                              <a:lumMod val="75000"/>
                            </a:schemeClr>
                          </a:solidFill>
                          <a:effectLst/>
                          <a:latin typeface="+mn-lt"/>
                          <a:ea typeface="+mn-ea"/>
                          <a:cs typeface="+mn-cs"/>
                        </a:rPr>
                        <a:t>Key Perform Indicator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1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2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r>
              <a:tr h="370840">
                <a:tc>
                  <a:txBody>
                    <a:bodyPr/>
                    <a:lstStyle/>
                    <a:p>
                      <a:pPr algn="l" fontAlgn="t"/>
                      <a:r>
                        <a:rPr lang="en-US" sz="1000" u="none" strike="noStrike" dirty="0" smtClean="0">
                          <a:effectLst/>
                          <a:latin typeface="+mj-lt"/>
                        </a:rPr>
                        <a:t>Percentage </a:t>
                      </a:r>
                      <a:r>
                        <a:rPr lang="en-US" sz="1000" u="none" strike="noStrike" dirty="0">
                          <a:effectLst/>
                          <a:latin typeface="+mj-lt"/>
                        </a:rPr>
                        <a:t>of investigation initiated within 30 days in respect of validated allegations  </a:t>
                      </a:r>
                      <a:endParaRPr lang="en-US" sz="1000" b="0" i="0" u="none" strike="noStrike" dirty="0">
                        <a:solidFill>
                          <a:srgbClr val="000000"/>
                        </a:solidFill>
                        <a:effectLst/>
                        <a:latin typeface="+mj-lt"/>
                      </a:endParaRPr>
                    </a:p>
                  </a:txBody>
                  <a:tcPr marL="4253" marR="4253" marT="4253" marB="0"/>
                </a:tc>
                <a:tc>
                  <a:txBody>
                    <a:bodyPr/>
                    <a:lstStyle/>
                    <a:p>
                      <a:pPr algn="l" fontAlgn="t"/>
                      <a:r>
                        <a:rPr lang="en-US" sz="1000" u="none" strike="noStrike" dirty="0">
                          <a:effectLst/>
                          <a:latin typeface="+mj-lt"/>
                        </a:rPr>
                        <a:t>100% investigations initiated within 30 days in respect of validated allegations </a:t>
                      </a:r>
                      <a:endParaRPr lang="en-US" sz="1000" b="0" i="0" u="none" strike="noStrike" dirty="0">
                        <a:solidFill>
                          <a:srgbClr val="000000"/>
                        </a:solidFill>
                        <a:effectLst/>
                        <a:latin typeface="+mj-lt"/>
                      </a:endParaRPr>
                    </a:p>
                  </a:txBody>
                  <a:tcPr marL="4253" marR="4253" marT="4253"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none" strike="noStrike" kern="1200" dirty="0" smtClean="0">
                          <a:solidFill>
                            <a:schemeClr val="dk1"/>
                          </a:solidFill>
                          <a:effectLst/>
                          <a:latin typeface="+mj-lt"/>
                          <a:ea typeface="+mn-ea"/>
                          <a:cs typeface="+mn-cs"/>
                        </a:rPr>
                        <a:t>100% investigations initiated within 30 days of validated allegations </a:t>
                      </a:r>
                      <a:r>
                        <a:rPr lang="en-US" sz="1000" b="1" u="none" strike="noStrike" kern="1200" dirty="0" smtClean="0">
                          <a:solidFill>
                            <a:srgbClr val="C00000"/>
                          </a:solidFill>
                          <a:effectLst/>
                          <a:latin typeface="+mj-lt"/>
                          <a:ea typeface="+mn-ea"/>
                          <a:cs typeface="+mn-cs"/>
                        </a:rPr>
                        <a:t>(100%</a:t>
                      </a:r>
                      <a:r>
                        <a:rPr lang="en-US" sz="1000" b="1" u="none" strike="noStrike" kern="1200" baseline="0" dirty="0" smtClean="0">
                          <a:solidFill>
                            <a:srgbClr val="C00000"/>
                          </a:solidFill>
                          <a:effectLst/>
                          <a:latin typeface="+mj-lt"/>
                          <a:ea typeface="+mn-ea"/>
                          <a:cs typeface="+mn-cs"/>
                        </a:rPr>
                        <a:t> Quarter target) </a:t>
                      </a:r>
                      <a:endParaRPr lang="en-US" sz="1000" b="1" u="none" strike="noStrike" kern="1200" dirty="0" smtClean="0">
                        <a:solidFill>
                          <a:srgbClr val="C00000"/>
                        </a:solidFill>
                        <a:effectLst/>
                        <a:latin typeface="+mj-lt"/>
                        <a:ea typeface="+mn-ea"/>
                        <a:cs typeface="+mn-cs"/>
                      </a:endParaRPr>
                    </a:p>
                    <a:p>
                      <a:endParaRPr lang="en-ZA" sz="1000" dirty="0">
                        <a:latin typeface="+mj-lt"/>
                      </a:endParaRPr>
                    </a:p>
                  </a:txBody>
                  <a:tcPr/>
                </a:tc>
                <a:tc>
                  <a:txBody>
                    <a:bodyPr/>
                    <a:lstStyle/>
                    <a:p>
                      <a:pPr algn="l" fontAlgn="t"/>
                      <a:r>
                        <a:rPr lang="en-ZA" sz="1000" b="0" i="0" u="none" strike="noStrike" dirty="0">
                          <a:solidFill>
                            <a:srgbClr val="000000"/>
                          </a:solidFill>
                          <a:effectLst/>
                          <a:latin typeface="Calibri" panose="020F0502020204030204" pitchFamily="34" charset="0"/>
                        </a:rPr>
                        <a:t>Not Q2 target </a:t>
                      </a:r>
                    </a:p>
                  </a:txBody>
                  <a:tcPr marL="7620" marR="7620" marT="7620" marB="0">
                    <a:solidFill>
                      <a:schemeClr val="bg1">
                        <a:lumMod val="65000"/>
                      </a:schemeClr>
                    </a:solidFill>
                  </a:tcPr>
                </a:tc>
                <a:tc>
                  <a:txBody>
                    <a:bodyPr/>
                    <a:lstStyle/>
                    <a:p>
                      <a:pPr algn="l" fontAlgn="t"/>
                      <a:r>
                        <a:rPr lang="en-ZA" sz="1000" b="0" i="0" u="none" strike="noStrike" dirty="0">
                          <a:solidFill>
                            <a:srgbClr val="000000"/>
                          </a:solidFill>
                          <a:effectLst/>
                          <a:latin typeface="Calibri" panose="020F0502020204030204" pitchFamily="34" charset="0"/>
                        </a:rPr>
                        <a:t>Not a Q3 target </a:t>
                      </a:r>
                    </a:p>
                  </a:txBody>
                  <a:tcPr marL="7620" marR="7620" marT="7620" marB="0">
                    <a:solidFill>
                      <a:schemeClr val="bg1">
                        <a:lumMod val="65000"/>
                      </a:schemeClr>
                    </a:solidFill>
                  </a:tcPr>
                </a:tc>
              </a:tr>
              <a:tr h="370840">
                <a:tc>
                  <a:txBody>
                    <a:bodyPr/>
                    <a:lstStyle/>
                    <a:p>
                      <a:pPr algn="l" fontAlgn="t"/>
                      <a:r>
                        <a:rPr lang="en-US" sz="1000" u="none" strike="noStrike" dirty="0">
                          <a:effectLst/>
                          <a:latin typeface="+mj-lt"/>
                        </a:rPr>
                        <a:t>Percentage of compliant invoices paid within 30 days </a:t>
                      </a:r>
                      <a:endParaRPr lang="en-US" sz="1000" b="0" i="0" u="none" strike="noStrike" dirty="0">
                        <a:solidFill>
                          <a:srgbClr val="000000"/>
                        </a:solidFill>
                        <a:effectLst/>
                        <a:latin typeface="+mj-lt"/>
                      </a:endParaRPr>
                    </a:p>
                  </a:txBody>
                  <a:tcPr marL="4253" marR="4253" marT="4253" marB="0"/>
                </a:tc>
                <a:tc>
                  <a:txBody>
                    <a:bodyPr/>
                    <a:lstStyle/>
                    <a:p>
                      <a:pPr algn="l" fontAlgn="t"/>
                      <a:r>
                        <a:rPr lang="en-US" sz="1000" u="none" strike="noStrike" dirty="0">
                          <a:effectLst/>
                          <a:latin typeface="+mj-lt"/>
                        </a:rPr>
                        <a:t>100% compliant invoices paid within 30 days </a:t>
                      </a:r>
                      <a:endParaRPr lang="en-US" sz="1000" b="0" i="0" u="none" strike="noStrike" dirty="0">
                        <a:solidFill>
                          <a:srgbClr val="000000"/>
                        </a:solidFill>
                        <a:effectLst/>
                        <a:latin typeface="+mj-lt"/>
                      </a:endParaRPr>
                    </a:p>
                  </a:txBody>
                  <a:tcPr marL="4253" marR="4253" marT="4253"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j-lt"/>
                        </a:rPr>
                        <a:t>94% of compliant invoices were settled within 30 working </a:t>
                      </a:r>
                      <a:r>
                        <a:rPr lang="en-US" sz="1000" b="0" i="0" u="none" strike="noStrike" dirty="0" smtClean="0">
                          <a:solidFill>
                            <a:srgbClr val="000000"/>
                          </a:solidFill>
                          <a:effectLst/>
                          <a:latin typeface="+mj-lt"/>
                        </a:rPr>
                        <a:t>days </a:t>
                      </a:r>
                      <a:r>
                        <a:rPr lang="en-US" sz="1000" b="1" u="none" strike="noStrike" kern="1200" dirty="0" smtClean="0">
                          <a:solidFill>
                            <a:srgbClr val="C00000"/>
                          </a:solidFill>
                          <a:effectLst/>
                          <a:latin typeface="+mj-lt"/>
                          <a:ea typeface="+mn-ea"/>
                          <a:cs typeface="+mn-cs"/>
                        </a:rPr>
                        <a:t>(100%</a:t>
                      </a:r>
                      <a:r>
                        <a:rPr lang="en-US" sz="1000" b="1" u="none" strike="noStrike" kern="1200" baseline="0" dirty="0" smtClean="0">
                          <a:solidFill>
                            <a:srgbClr val="C00000"/>
                          </a:solidFill>
                          <a:effectLst/>
                          <a:latin typeface="+mj-lt"/>
                          <a:ea typeface="+mn-ea"/>
                          <a:cs typeface="+mn-cs"/>
                        </a:rPr>
                        <a:t> Quarter target) </a:t>
                      </a:r>
                      <a:endParaRPr lang="en-US" sz="1000" b="1" u="none" strike="noStrike" kern="1200" dirty="0" smtClean="0">
                        <a:solidFill>
                          <a:srgbClr val="C00000"/>
                        </a:solidFill>
                        <a:effectLst/>
                        <a:latin typeface="+mj-lt"/>
                        <a:ea typeface="+mn-ea"/>
                        <a:cs typeface="+mn-cs"/>
                      </a:endParaRPr>
                    </a:p>
                  </a:txBody>
                  <a:tcPr marL="4253" marR="4253" marT="4253" marB="0"/>
                </a:tc>
                <a:tc>
                  <a:txBody>
                    <a:bodyPr/>
                    <a:lstStyle/>
                    <a:p>
                      <a:pPr algn="l" fontAlgn="t"/>
                      <a:r>
                        <a:rPr lang="en-US" sz="1000" b="0" i="0" u="none" strike="noStrike">
                          <a:solidFill>
                            <a:srgbClr val="000000"/>
                          </a:solidFill>
                          <a:effectLst/>
                          <a:latin typeface="Calibri" panose="020F0502020204030204" pitchFamily="34" charset="0"/>
                        </a:rPr>
                        <a:t>95% of compliant invoives were settled within 30 working days</a:t>
                      </a:r>
                    </a:p>
                  </a:txBody>
                  <a:tcPr marL="7620" marR="7620" marT="7620" marB="0"/>
                </a:tc>
                <a:tc>
                  <a:txBody>
                    <a:bodyPr/>
                    <a:lstStyle/>
                    <a:p>
                      <a:pPr algn="l" fontAlgn="t"/>
                      <a:r>
                        <a:rPr lang="en-US" sz="1000" b="0" i="0" u="none" strike="noStrike">
                          <a:solidFill>
                            <a:srgbClr val="000000"/>
                          </a:solidFill>
                          <a:effectLst/>
                          <a:latin typeface="Calibri" panose="020F0502020204030204" pitchFamily="34" charset="0"/>
                        </a:rPr>
                        <a:t>93% of complaint invoives were settled within 30 working days</a:t>
                      </a:r>
                    </a:p>
                  </a:txBody>
                  <a:tcPr marL="7620" marR="7620" marT="7620" marB="0"/>
                </a:tc>
              </a:tr>
              <a:tr h="370840">
                <a:tc>
                  <a:txBody>
                    <a:bodyPr/>
                    <a:lstStyle/>
                    <a:p>
                      <a:pPr algn="l" fontAlgn="t"/>
                      <a:r>
                        <a:rPr lang="en-US" sz="1000" u="none" strike="noStrike" dirty="0">
                          <a:effectLst/>
                          <a:latin typeface="+mj-lt"/>
                        </a:rPr>
                        <a:t>Percentage of bids awarded within prescribed timeframes </a:t>
                      </a:r>
                      <a:endParaRPr lang="en-US" sz="1000" b="0" i="0" u="none" strike="noStrike" dirty="0">
                        <a:solidFill>
                          <a:srgbClr val="000000"/>
                        </a:solidFill>
                        <a:effectLst/>
                        <a:latin typeface="+mj-lt"/>
                      </a:endParaRPr>
                    </a:p>
                  </a:txBody>
                  <a:tcPr marL="4253" marR="4253" marT="4253" marB="0"/>
                </a:tc>
                <a:tc>
                  <a:txBody>
                    <a:bodyPr/>
                    <a:lstStyle/>
                    <a:p>
                      <a:pPr algn="l" fontAlgn="t"/>
                      <a:r>
                        <a:rPr lang="en-US" sz="1000" u="none" strike="noStrike" dirty="0">
                          <a:effectLst/>
                          <a:latin typeface="+mj-lt"/>
                        </a:rPr>
                        <a:t>65% of bids awarded within 56 working days of closure of tender advertisement </a:t>
                      </a:r>
                      <a:endParaRPr lang="en-US" sz="1000" b="0" i="0" u="none" strike="noStrike" dirty="0">
                        <a:solidFill>
                          <a:srgbClr val="000000"/>
                        </a:solidFill>
                        <a:effectLst/>
                        <a:latin typeface="+mj-lt"/>
                      </a:endParaRPr>
                    </a:p>
                  </a:txBody>
                  <a:tcPr marL="4253" marR="4253" marT="4253"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j-lt"/>
                        </a:rPr>
                        <a:t>69%  A total of 13 bids were awarded during the period and 9 of them were awarded within 56 </a:t>
                      </a:r>
                      <a:r>
                        <a:rPr lang="en-US" sz="1000" b="0" i="0" u="none" strike="noStrike" dirty="0" smtClean="0">
                          <a:solidFill>
                            <a:srgbClr val="000000"/>
                          </a:solidFill>
                          <a:effectLst/>
                          <a:latin typeface="+mj-lt"/>
                        </a:rPr>
                        <a:t>days</a:t>
                      </a:r>
                      <a:r>
                        <a:rPr lang="en-US" sz="1000" b="0" i="0" u="none" strike="noStrike" baseline="0" dirty="0" smtClean="0">
                          <a:solidFill>
                            <a:srgbClr val="000000"/>
                          </a:solidFill>
                          <a:effectLst/>
                          <a:latin typeface="+mj-lt"/>
                        </a:rPr>
                        <a:t> </a:t>
                      </a:r>
                      <a:r>
                        <a:rPr lang="en-US" sz="1000" b="1" u="none" strike="noStrike" kern="1200" dirty="0" smtClean="0">
                          <a:solidFill>
                            <a:srgbClr val="C00000"/>
                          </a:solidFill>
                          <a:effectLst/>
                          <a:latin typeface="+mj-lt"/>
                          <a:ea typeface="+mn-ea"/>
                          <a:cs typeface="+mn-cs"/>
                        </a:rPr>
                        <a:t>(65%</a:t>
                      </a:r>
                      <a:r>
                        <a:rPr lang="en-US" sz="1000" b="1" u="none" strike="noStrike" kern="1200" baseline="0" dirty="0" smtClean="0">
                          <a:solidFill>
                            <a:srgbClr val="C00000"/>
                          </a:solidFill>
                          <a:effectLst/>
                          <a:latin typeface="+mj-lt"/>
                          <a:ea typeface="+mn-ea"/>
                          <a:cs typeface="+mn-cs"/>
                        </a:rPr>
                        <a:t> Quarter target) </a:t>
                      </a:r>
                      <a:endParaRPr lang="en-US" sz="1000" b="1" u="none" strike="noStrike" kern="1200" dirty="0" smtClean="0">
                        <a:solidFill>
                          <a:srgbClr val="C00000"/>
                        </a:solidFill>
                        <a:effectLst/>
                        <a:latin typeface="+mj-lt"/>
                        <a:ea typeface="+mn-ea"/>
                        <a:cs typeface="+mn-cs"/>
                      </a:endParaRPr>
                    </a:p>
                  </a:txBody>
                  <a:tcPr marL="4253" marR="4253" marT="4253" marB="0"/>
                </a:tc>
                <a:tc>
                  <a:txBody>
                    <a:bodyPr/>
                    <a:lstStyle/>
                    <a:p>
                      <a:pPr algn="l" fontAlgn="t"/>
                      <a:r>
                        <a:rPr lang="en-US" sz="1000" b="0" i="0" u="none" strike="noStrike">
                          <a:solidFill>
                            <a:srgbClr val="000000"/>
                          </a:solidFill>
                          <a:effectLst/>
                          <a:latin typeface="Calibri" panose="020F0502020204030204" pitchFamily="34" charset="0"/>
                        </a:rPr>
                        <a:t>60% </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A total of five bids were awarded during the period and three of them were within 56 days. </a:t>
                      </a:r>
                    </a:p>
                  </a:txBody>
                  <a:tcPr marL="7620" marR="7620" marT="7620" marB="0"/>
                </a:tc>
                <a:tc>
                  <a:txBody>
                    <a:bodyPr/>
                    <a:lstStyle/>
                    <a:p>
                      <a:pPr algn="l" fontAlgn="t"/>
                      <a:r>
                        <a:rPr lang="en-US" sz="1000" b="0" i="0" u="none" strike="noStrike" dirty="0">
                          <a:solidFill>
                            <a:srgbClr val="000000"/>
                          </a:solidFill>
                          <a:effectLst/>
                          <a:latin typeface="Calibri" panose="020F0502020204030204" pitchFamily="34" charset="0"/>
                        </a:rPr>
                        <a:t>67%  bids awarded within 56 working days of closure of tender advertisement (2 of 3)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a:r>
                      <a:br>
                        <a:rPr lang="en-US" sz="1000" b="0" i="0" u="none" strike="noStrike" dirty="0">
                          <a:solidFill>
                            <a:srgbClr val="000000"/>
                          </a:solidFill>
                          <a:effectLst/>
                          <a:latin typeface="Calibri" panose="020F0502020204030204" pitchFamily="34" charset="0"/>
                        </a:rPr>
                      </a:b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latin typeface="+mj-lt"/>
                        </a:rPr>
                        <a:t>Percentage of quotations awarded within agreed timeframes </a:t>
                      </a:r>
                      <a:endParaRPr lang="en-US" sz="1000" b="0" i="0" u="none" strike="noStrike">
                        <a:solidFill>
                          <a:srgbClr val="000000"/>
                        </a:solidFill>
                        <a:effectLst/>
                        <a:latin typeface="+mj-lt"/>
                      </a:endParaRPr>
                    </a:p>
                  </a:txBody>
                  <a:tcPr marL="4253" marR="4253" marT="4253" marB="0"/>
                </a:tc>
                <a:tc>
                  <a:txBody>
                    <a:bodyPr/>
                    <a:lstStyle/>
                    <a:p>
                      <a:pPr algn="l" fontAlgn="t"/>
                      <a:r>
                        <a:rPr lang="en-US" sz="1000" u="none" strike="noStrike" dirty="0">
                          <a:effectLst/>
                          <a:latin typeface="+mj-lt"/>
                        </a:rPr>
                        <a:t>88% of quotations awarded within 30 days from requisition date </a:t>
                      </a:r>
                      <a:endParaRPr lang="en-US" sz="1000" b="0" i="0" u="none" strike="noStrike" dirty="0">
                        <a:solidFill>
                          <a:srgbClr val="000000"/>
                        </a:solidFill>
                        <a:effectLst/>
                        <a:latin typeface="+mj-lt"/>
                      </a:endParaRPr>
                    </a:p>
                  </a:txBody>
                  <a:tcPr marL="4253" marR="4253" marT="4253"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mj-lt"/>
                        </a:rPr>
                        <a:t> 83%      39 out of  47 Quotations were awarded within 30 </a:t>
                      </a:r>
                      <a:r>
                        <a:rPr lang="en-US" sz="1000" b="0" i="0" u="none" strike="noStrike" dirty="0" smtClean="0">
                          <a:solidFill>
                            <a:srgbClr val="000000"/>
                          </a:solidFill>
                          <a:effectLst/>
                          <a:latin typeface="+mj-lt"/>
                        </a:rPr>
                        <a:t>days</a:t>
                      </a:r>
                      <a:r>
                        <a:rPr lang="en-US" sz="1000" b="0" i="0" u="none" strike="noStrike" baseline="0" dirty="0" smtClean="0">
                          <a:solidFill>
                            <a:srgbClr val="000000"/>
                          </a:solidFill>
                          <a:effectLst/>
                          <a:latin typeface="+mj-lt"/>
                        </a:rPr>
                        <a:t> </a:t>
                      </a:r>
                      <a:r>
                        <a:rPr lang="en-US" sz="1000" b="1" u="none" strike="noStrike" kern="1200" dirty="0" smtClean="0">
                          <a:solidFill>
                            <a:srgbClr val="C00000"/>
                          </a:solidFill>
                          <a:effectLst/>
                          <a:latin typeface="+mj-lt"/>
                          <a:ea typeface="+mn-ea"/>
                          <a:cs typeface="+mn-cs"/>
                        </a:rPr>
                        <a:t>(88%</a:t>
                      </a:r>
                      <a:r>
                        <a:rPr lang="en-US" sz="1000" b="1" u="none" strike="noStrike" kern="1200" baseline="0" dirty="0" smtClean="0">
                          <a:solidFill>
                            <a:srgbClr val="C00000"/>
                          </a:solidFill>
                          <a:effectLst/>
                          <a:latin typeface="+mj-lt"/>
                          <a:ea typeface="+mn-ea"/>
                          <a:cs typeface="+mn-cs"/>
                        </a:rPr>
                        <a:t> Quarter target) </a:t>
                      </a:r>
                      <a:endParaRPr lang="en-US" sz="1000" b="1" u="none" strike="noStrike" kern="1200" dirty="0" smtClean="0">
                        <a:solidFill>
                          <a:srgbClr val="C00000"/>
                        </a:solidFill>
                        <a:effectLst/>
                        <a:latin typeface="+mj-lt"/>
                        <a:ea typeface="+mn-ea"/>
                        <a:cs typeface="+mn-cs"/>
                      </a:endParaRPr>
                    </a:p>
                  </a:txBody>
                  <a:tcPr marL="4253" marR="4253" marT="4253" marB="0"/>
                </a:tc>
                <a:tc>
                  <a:txBody>
                    <a:bodyPr/>
                    <a:lstStyle/>
                    <a:p>
                      <a:pPr algn="l" fontAlgn="ctr"/>
                      <a:r>
                        <a:rPr lang="en-US" sz="1000" b="0" i="0" u="none" strike="noStrike" dirty="0">
                          <a:solidFill>
                            <a:srgbClr val="000000"/>
                          </a:solidFill>
                          <a:effectLst/>
                          <a:latin typeface="Calibri" panose="020F0502020204030204" pitchFamily="34" charset="0"/>
                        </a:rPr>
                        <a:t>89%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112 out of 126 Quotations were approved within 30 days</a:t>
                      </a:r>
                      <a:br>
                        <a:rPr lang="en-US" sz="1000" b="0" i="0" u="none" strike="noStrike" dirty="0">
                          <a:solidFill>
                            <a:srgbClr val="000000"/>
                          </a:solidFill>
                          <a:effectLst/>
                          <a:latin typeface="Calibri" panose="020F0502020204030204" pitchFamily="34" charset="0"/>
                        </a:rPr>
                      </a:br>
                      <a:endParaRPr lang="en-US"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US" sz="1000" b="0" i="0" u="none" strike="noStrike" dirty="0">
                          <a:solidFill>
                            <a:srgbClr val="000000"/>
                          </a:solidFill>
                          <a:effectLst/>
                          <a:latin typeface="Calibri" panose="020F0502020204030204" pitchFamily="34" charset="0"/>
                        </a:rPr>
                        <a:t>83% of quotations awarded within 30 days from requisition date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(64 out of 77)</a:t>
                      </a:r>
                    </a:p>
                  </a:txBody>
                  <a:tcPr marL="7620" marR="7620" marT="7620" marB="0"/>
                </a:tc>
              </a:tr>
            </a:tbl>
          </a:graphicData>
        </a:graphic>
      </p:graphicFrame>
    </p:spTree>
    <p:extLst>
      <p:ext uri="{BB962C8B-B14F-4D97-AF65-F5344CB8AC3E}">
        <p14:creationId xmlns:p14="http://schemas.microsoft.com/office/powerpoint/2010/main" xmlns="" val="36799915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15</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(Verified)   </a:t>
            </a:r>
            <a:endParaRPr lang="en-ZA" sz="2400" b="1" dirty="0"/>
          </a:p>
        </p:txBody>
      </p:sp>
      <p:graphicFrame>
        <p:nvGraphicFramePr>
          <p:cNvPr id="4" name="Table 3"/>
          <p:cNvGraphicFramePr>
            <a:graphicFrameLocks noGrp="1"/>
          </p:cNvGraphicFramePr>
          <p:nvPr>
            <p:extLst>
              <p:ext uri="{D42A27DB-BD31-4B8C-83A1-F6EECF244321}">
                <p14:modId xmlns:p14="http://schemas.microsoft.com/office/powerpoint/2010/main" xmlns="" val="3669038758"/>
              </p:ext>
            </p:extLst>
          </p:nvPr>
        </p:nvGraphicFramePr>
        <p:xfrm>
          <a:off x="32388" y="764704"/>
          <a:ext cx="9004108" cy="5265420"/>
        </p:xfrm>
        <a:graphic>
          <a:graphicData uri="http://schemas.openxmlformats.org/drawingml/2006/table">
            <a:tbl>
              <a:tblPr firstRow="1" bandRow="1">
                <a:tableStyleId>{93296810-A885-4BE3-A3E7-6D5BEEA58F35}</a:tableStyleId>
              </a:tblPr>
              <a:tblGrid>
                <a:gridCol w="2251027"/>
                <a:gridCol w="2251027"/>
                <a:gridCol w="2251027"/>
                <a:gridCol w="2251027"/>
              </a:tblGrid>
              <a:tr h="370840">
                <a:tc gridSpan="4">
                  <a:txBody>
                    <a:bodyPr/>
                    <a:lstStyle/>
                    <a:p>
                      <a:r>
                        <a:rPr lang="en-US" sz="1400" kern="1200" dirty="0" smtClean="0"/>
                        <a:t>Programme 2: Inter-Governmental Coordination </a:t>
                      </a:r>
                      <a:endParaRPr lang="en-ZA" sz="1400" b="1" kern="120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200" b="1" u="none" strike="noStrike" kern="1200" dirty="0" smtClean="0">
                          <a:solidFill>
                            <a:schemeClr val="accent6">
                              <a:lumMod val="75000"/>
                            </a:schemeClr>
                          </a:solidFill>
                          <a:effectLst/>
                          <a:latin typeface="+mn-lt"/>
                          <a:ea typeface="+mn-ea"/>
                          <a:cs typeface="+mn-cs"/>
                        </a:rPr>
                        <a:t>Key Perform Indicator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4 Performance </a:t>
                      </a:r>
                      <a:endParaRPr lang="en-ZA" sz="1200" b="1" u="none" strike="noStrike" kern="1200" dirty="0">
                        <a:solidFill>
                          <a:schemeClr val="accent6">
                            <a:lumMod val="75000"/>
                          </a:schemeClr>
                        </a:solidFill>
                        <a:effectLst/>
                        <a:latin typeface="+mn-lt"/>
                        <a:ea typeface="+mn-ea"/>
                        <a:cs typeface="+mn-cs"/>
                      </a:endParaRPr>
                    </a:p>
                  </a:txBody>
                  <a:tcPr/>
                </a:tc>
              </a:tr>
              <a:tr h="370840">
                <a:tc>
                  <a:txBody>
                    <a:bodyPr/>
                    <a:lstStyle/>
                    <a:p>
                      <a:pPr algn="l" fontAlgn="t"/>
                      <a:r>
                        <a:rPr lang="en-US" sz="1000" u="none" strike="noStrike" dirty="0">
                          <a:effectLst/>
                        </a:rPr>
                        <a:t> Number of performance review reports for the Sector Programme of Action presented to MinMec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2 performance review reports for the 2017/18 Sector Programme of Action presented to MinMec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 Not a Q3 target  </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smtClean="0">
                          <a:effectLst/>
                        </a:rPr>
                        <a:t> 1 </a:t>
                      </a:r>
                      <a:r>
                        <a:rPr lang="en-US" sz="1000" u="none" strike="noStrike" dirty="0" smtClean="0">
                          <a:effectLst/>
                        </a:rPr>
                        <a:t>performance review reports for the 2017/18 Sector Programme of Action presented to MinMec </a:t>
                      </a:r>
                      <a:endParaRPr lang="en-US" sz="1000" b="0" i="0" u="none" strike="noStrike" dirty="0" smtClean="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 Number of agreements signed for joint service delivery with Provinces and Municipalities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20 agreements signed for joint service delivery with Provinces and Municipalities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 3 agreements signed for joint service delivery with Provinces and Municipalities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 3 Agreements</a:t>
                      </a:r>
                      <a:r>
                        <a:rPr lang="en-ZA" sz="1000" u="none" strike="noStrike" baseline="0" dirty="0" smtClean="0">
                          <a:effectLst/>
                        </a:rPr>
                        <a:t> signed</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 Number of reviews conducted on the intergovernmental governance structures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2 reviews conducted on the intergovernmental governance structures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 Not a Q3 target  </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algn="l" fontAlgn="t"/>
                      <a:r>
                        <a:rPr lang="en-ZA" sz="1000" u="none" strike="noStrike" dirty="0" smtClean="0">
                          <a:effectLst/>
                        </a:rPr>
                        <a:t> 2 reviews conducted on IGR Structures</a:t>
                      </a:r>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 Number of Policy Frameworks developed for the Public Works Sector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2 Sector Policy Frameworks developed for the Public Works Sector: Maintenance Framework and Institutional Frameworks on Small Harbours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 Not a Q3 target  </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algn="l" fontAlgn="t"/>
                      <a:r>
                        <a:rPr lang="en-ZA" sz="1000" u="none" strike="noStrike" dirty="0" smtClean="0">
                          <a:effectLst/>
                        </a:rPr>
                        <a:t>Three draft Policy</a:t>
                      </a:r>
                      <a:r>
                        <a:rPr lang="en-ZA" sz="1000" u="none" strike="noStrike" baseline="0" dirty="0" smtClean="0">
                          <a:effectLst/>
                        </a:rPr>
                        <a:t> frameworks tabled at Technical MinMEC of March 2018</a:t>
                      </a:r>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 Number of beneficiaries participating in DPW skills development programme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1075 beneficiaries participating in the DPW skills development programme:(1) Young Professionals - 104 (2) Interns - 199 (3) Learnerships - 396 (4) Management Trainees - 43 (5) Programme Artisans - 100 (6) Bursary Programme - 233</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 Not a Q3 target  </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algn="l" fontAlgn="t"/>
                      <a:r>
                        <a:rPr lang="en-ZA" sz="1000" u="none" strike="noStrike" dirty="0" smtClean="0">
                          <a:effectLst/>
                        </a:rPr>
                        <a:t> 1 280 Beneficiaries</a:t>
                      </a:r>
                    </a:p>
                    <a:p>
                      <a:pPr algn="l" fontAlgn="t"/>
                      <a:endParaRPr lang="en-ZA" sz="1000" u="none" strike="noStrike" dirty="0" smtClean="0">
                        <a:effectLst/>
                      </a:endParaRPr>
                    </a:p>
                    <a:p>
                      <a:pPr algn="l" fontAlgn="t"/>
                      <a:r>
                        <a:rPr lang="en-ZA" sz="1000" u="none" strike="noStrike" baseline="0" dirty="0" smtClean="0">
                          <a:effectLst/>
                        </a:rPr>
                        <a:t> Internships: 340</a:t>
                      </a:r>
                    </a:p>
                    <a:p>
                      <a:pPr algn="l" fontAlgn="t"/>
                      <a:r>
                        <a:rPr lang="en-ZA" sz="1000" u="none" strike="noStrike" baseline="0" dirty="0" smtClean="0">
                          <a:effectLst/>
                        </a:rPr>
                        <a:t>Artisans: 362</a:t>
                      </a:r>
                    </a:p>
                    <a:p>
                      <a:pPr algn="l" fontAlgn="t"/>
                      <a:r>
                        <a:rPr lang="en-ZA" sz="1000" u="none" strike="noStrike" baseline="0" dirty="0" smtClean="0">
                          <a:effectLst/>
                        </a:rPr>
                        <a:t>Learnerships: 149</a:t>
                      </a:r>
                    </a:p>
                    <a:p>
                      <a:pPr algn="l" fontAlgn="t"/>
                      <a:r>
                        <a:rPr lang="en-ZA" sz="1000" u="none" strike="noStrike" baseline="0" dirty="0" smtClean="0">
                          <a:effectLst/>
                        </a:rPr>
                        <a:t>Skills Programme: 50</a:t>
                      </a:r>
                    </a:p>
                    <a:p>
                      <a:pPr algn="l" fontAlgn="t"/>
                      <a:r>
                        <a:rPr lang="en-ZA" sz="1000" u="none" strike="noStrike" baseline="0" dirty="0" smtClean="0">
                          <a:effectLst/>
                        </a:rPr>
                        <a:t>Young Professionals: 166</a:t>
                      </a:r>
                    </a:p>
                    <a:p>
                      <a:pPr algn="l" fontAlgn="t"/>
                      <a:r>
                        <a:rPr lang="en-ZA" sz="1000" u="none" strike="noStrike" baseline="0" dirty="0" smtClean="0">
                          <a:effectLst/>
                        </a:rPr>
                        <a:t>Management Trainees: 13</a:t>
                      </a:r>
                    </a:p>
                    <a:p>
                      <a:pPr algn="l" fontAlgn="t"/>
                      <a:r>
                        <a:rPr lang="en-ZA" sz="1000" u="none" strike="noStrike" baseline="0" dirty="0" smtClean="0">
                          <a:effectLst/>
                        </a:rPr>
                        <a:t>Cuban Technical Advisors: 22</a:t>
                      </a:r>
                    </a:p>
                    <a:p>
                      <a:pPr algn="l" fontAlgn="t"/>
                      <a:r>
                        <a:rPr lang="en-ZA" sz="1000" u="none" strike="noStrike" baseline="0" dirty="0" smtClean="0">
                          <a:effectLst/>
                        </a:rPr>
                        <a:t>Bursary Holders: 163</a:t>
                      </a:r>
                    </a:p>
                    <a:p>
                      <a:pPr algn="l" fontAlgn="t"/>
                      <a:endParaRPr lang="en-ZA" sz="1000" u="none" strike="noStrike" baseline="0" dirty="0" smtClean="0">
                        <a:effectLst/>
                      </a:endParaRPr>
                    </a:p>
                    <a:p>
                      <a:pPr algn="l" fontAlgn="t"/>
                      <a:r>
                        <a:rPr lang="en-ZA" sz="1000" u="none" strike="noStrike" baseline="0" dirty="0" smtClean="0">
                          <a:effectLst/>
                        </a:rPr>
                        <a:t>Successes: External Appointments =12</a:t>
                      </a:r>
                    </a:p>
                    <a:p>
                      <a:pPr algn="l" fontAlgn="t"/>
                      <a:r>
                        <a:rPr lang="en-ZA" sz="1000" u="none" strike="noStrike" baseline="0" dirty="0" smtClean="0">
                          <a:effectLst/>
                        </a:rPr>
                        <a:t>Internal Appointments = 6</a:t>
                      </a:r>
                    </a:p>
                    <a:p>
                      <a:pPr algn="l" fontAlgn="t"/>
                      <a:r>
                        <a:rPr lang="en-ZA" sz="1000" u="none" strike="noStrike" baseline="0" dirty="0" smtClean="0">
                          <a:effectLst/>
                        </a:rPr>
                        <a:t>Trade Tests Obtained = 21</a:t>
                      </a:r>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 Number of Asset Management Service tools approved (within the different GIAMA phases)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2 Asset Management Service tools approved for the acquisition phase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a:effectLst/>
                        </a:rPr>
                        <a:t>No </a:t>
                      </a:r>
                      <a:r>
                        <a:rPr lang="en-US" sz="1000" u="none" strike="noStrike" dirty="0" smtClean="0">
                          <a:effectLst/>
                        </a:rPr>
                        <a:t>Asset Management Service tools approved for the acquisition phase </a:t>
                      </a:r>
                      <a:endParaRPr lang="en-US" sz="1000" b="0" i="0" u="none" strike="noStrike" dirty="0" smtClean="0">
                        <a:solidFill>
                          <a:srgbClr val="000000"/>
                        </a:solidFill>
                        <a:effectLst/>
                        <a:latin typeface="Calibri" panose="020F0502020204030204" pitchFamily="34" charset="0"/>
                      </a:endParaRPr>
                    </a:p>
                  </a:txBody>
                  <a:tcPr marL="7620" marR="7620" marT="7620" marB="0"/>
                </a:tc>
                <a:tc>
                  <a:txBody>
                    <a:bodyPr/>
                    <a:lstStyle/>
                    <a:p>
                      <a:pPr algn="l" fontAlgn="t"/>
                      <a:endParaRPr lang="en-ZA" sz="1000" b="0" i="0" u="none" strike="noStrike" dirty="0">
                        <a:solidFill>
                          <a:srgbClr val="000000"/>
                        </a:solidFill>
                        <a:effectLst/>
                        <a:latin typeface="Calibri" panose="020F0502020204030204" pitchFamily="34" charset="0"/>
                      </a:endParaRPr>
                    </a:p>
                  </a:txBody>
                  <a:tcPr marL="7620" marR="7620" marT="7620" marB="0"/>
                </a:tc>
              </a:tr>
            </a:tbl>
          </a:graphicData>
        </a:graphic>
      </p:graphicFrame>
    </p:spTree>
    <p:extLst>
      <p:ext uri="{BB962C8B-B14F-4D97-AF65-F5344CB8AC3E}">
        <p14:creationId xmlns:p14="http://schemas.microsoft.com/office/powerpoint/2010/main" xmlns="" val="11921624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16</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(Verified)   </a:t>
            </a:r>
            <a:endParaRPr lang="en-ZA" sz="2400" b="1" dirty="0"/>
          </a:p>
        </p:txBody>
      </p:sp>
      <p:graphicFrame>
        <p:nvGraphicFramePr>
          <p:cNvPr id="4" name="Table 3"/>
          <p:cNvGraphicFramePr>
            <a:graphicFrameLocks noGrp="1"/>
          </p:cNvGraphicFramePr>
          <p:nvPr>
            <p:extLst>
              <p:ext uri="{D42A27DB-BD31-4B8C-83A1-F6EECF244321}">
                <p14:modId xmlns:p14="http://schemas.microsoft.com/office/powerpoint/2010/main" xmlns="" val="3420612362"/>
              </p:ext>
            </p:extLst>
          </p:nvPr>
        </p:nvGraphicFramePr>
        <p:xfrm>
          <a:off x="32388" y="764704"/>
          <a:ext cx="9004108" cy="3459480"/>
        </p:xfrm>
        <a:graphic>
          <a:graphicData uri="http://schemas.openxmlformats.org/drawingml/2006/table">
            <a:tbl>
              <a:tblPr firstRow="1" bandRow="1">
                <a:tableStyleId>{93296810-A885-4BE3-A3E7-6D5BEEA58F35}</a:tableStyleId>
              </a:tblPr>
              <a:tblGrid>
                <a:gridCol w="2251027"/>
                <a:gridCol w="2251027"/>
                <a:gridCol w="2251027"/>
                <a:gridCol w="2251027"/>
              </a:tblGrid>
              <a:tr h="370840">
                <a:tc gridSpan="4">
                  <a:txBody>
                    <a:bodyPr/>
                    <a:lstStyle/>
                    <a:p>
                      <a:r>
                        <a:rPr lang="en-US" sz="1400" kern="1200" dirty="0" smtClean="0"/>
                        <a:t>Programme 3: Expanded</a:t>
                      </a:r>
                      <a:r>
                        <a:rPr lang="en-US" sz="1400" kern="1200" baseline="0" dirty="0" smtClean="0"/>
                        <a:t> Public Works Programme </a:t>
                      </a:r>
                      <a:endParaRPr lang="en-ZA" sz="1400" b="1" kern="120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200" b="1" u="none" strike="noStrike" kern="1200" dirty="0" smtClean="0">
                          <a:solidFill>
                            <a:schemeClr val="accent6">
                              <a:lumMod val="75000"/>
                            </a:schemeClr>
                          </a:solidFill>
                          <a:effectLst/>
                          <a:latin typeface="+mn-lt"/>
                          <a:ea typeface="+mn-ea"/>
                          <a:cs typeface="+mn-cs"/>
                        </a:rPr>
                        <a:t>Key Perform Indicator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4 Performance </a:t>
                      </a:r>
                      <a:endParaRPr lang="en-ZA" sz="1200" b="1" u="none" strike="noStrike" kern="1200" dirty="0">
                        <a:solidFill>
                          <a:schemeClr val="accent6">
                            <a:lumMod val="75000"/>
                          </a:schemeClr>
                        </a:solidFill>
                        <a:effectLst/>
                        <a:latin typeface="+mn-lt"/>
                        <a:ea typeface="+mn-ea"/>
                        <a:cs typeface="+mn-cs"/>
                      </a:endParaRPr>
                    </a:p>
                  </a:txBody>
                  <a:tcPr/>
                </a:tc>
              </a:tr>
              <a:tr h="370840">
                <a:tc>
                  <a:txBody>
                    <a:bodyPr/>
                    <a:lstStyle/>
                    <a:p>
                      <a:pPr algn="l" fontAlgn="t"/>
                      <a:r>
                        <a:rPr lang="en-US" sz="1000" u="none" strike="noStrike" dirty="0">
                          <a:effectLst/>
                        </a:rPr>
                        <a:t>Number of work opportunities reported in the EPWP-RS by public bodies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1406736 work opportunities reported in the EPWP-RS by public bodies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658 329 WO reported in the EPWP-RS by public bodies.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 809</a:t>
                      </a:r>
                      <a:r>
                        <a:rPr lang="en-ZA" sz="1000" u="none" strike="noStrike" baseline="0" dirty="0" smtClean="0">
                          <a:effectLst/>
                        </a:rPr>
                        <a:t> 149</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Percentage EPWP participation among designated groups (women, youth and persons with disabilities) reported on the EPWP-RS by public bodies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55% Youth, 55% women, 2% persons with disabilities</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42.27% Youth </a:t>
                      </a:r>
                      <a:br>
                        <a:rPr lang="en-US" sz="1000" u="none" strike="noStrike" dirty="0">
                          <a:effectLst/>
                        </a:rPr>
                      </a:br>
                      <a:r>
                        <a:rPr lang="en-US" sz="1000" u="none" strike="noStrike" dirty="0">
                          <a:effectLst/>
                        </a:rPr>
                        <a:t>68.62% Women)</a:t>
                      </a:r>
                      <a:br>
                        <a:rPr lang="en-US" sz="1000" u="none" strike="noStrike" dirty="0">
                          <a:effectLst/>
                        </a:rPr>
                      </a:br>
                      <a:r>
                        <a:rPr lang="en-US" sz="1000" u="none" strike="noStrike" dirty="0">
                          <a:effectLst/>
                        </a:rPr>
                        <a:t>1.33% persons with disabilities </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68% Women </a:t>
                      </a:r>
                    </a:p>
                    <a:p>
                      <a:pPr algn="l" fontAlgn="t"/>
                      <a:r>
                        <a:rPr lang="en-ZA" sz="1000" u="none" strike="noStrike" dirty="0" smtClean="0">
                          <a:effectLst/>
                        </a:rPr>
                        <a:t>42% Youth</a:t>
                      </a:r>
                    </a:p>
                    <a:p>
                      <a:pPr algn="l" fontAlgn="t"/>
                      <a:r>
                        <a:rPr lang="en-US" sz="1000" u="none" strike="noStrike" dirty="0" smtClean="0">
                          <a:effectLst/>
                        </a:rPr>
                        <a:t>1% Persons with Disabilities</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Number of data quality assessment reports produced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2 data quality assessment reports produced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a Q3 target </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algn="l" fontAlgn="t"/>
                      <a:r>
                        <a:rPr lang="en-ZA" sz="1000" u="none" strike="noStrike" dirty="0" smtClean="0">
                          <a:effectLst/>
                        </a:rPr>
                        <a:t> 2 Data Quality Reports produced</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Number of contracted Non Profit Organisations (NPOs) to implement the Non-State Sector (NSS): NPO programme supported</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a:effectLst/>
                        </a:rPr>
                        <a:t>350 contracted NPOs supported </a:t>
                      </a:r>
                      <a:endParaRPr lang="en-ZA"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350 contracted NPOs supported</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 354</a:t>
                      </a:r>
                      <a:r>
                        <a:rPr lang="en-ZA" sz="1000" u="none" strike="noStrike" baseline="0" dirty="0" smtClean="0">
                          <a:effectLst/>
                        </a:rPr>
                        <a:t>  contracted NPOs</a:t>
                      </a:r>
                    </a:p>
                    <a:p>
                      <a:pPr algn="l" fontAlgn="t"/>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Number of public bodies provided with technical support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290 public bodies provided with technical support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Not a Q3 target </a:t>
                      </a:r>
                      <a:endParaRPr lang="en-ZA" sz="1000" b="0" i="0" u="none" strike="noStrike" dirty="0">
                        <a:solidFill>
                          <a:srgbClr val="000000"/>
                        </a:solidFill>
                        <a:effectLst/>
                        <a:latin typeface="Calibri" panose="020F0502020204030204" pitchFamily="34" charset="0"/>
                      </a:endParaRPr>
                    </a:p>
                  </a:txBody>
                  <a:tcPr marL="7620" marR="7620" marT="7620" marB="0" anchor="b">
                    <a:solidFill>
                      <a:schemeClr val="bg1">
                        <a:lumMod val="65000"/>
                      </a:schemeClr>
                    </a:solidFill>
                  </a:tcPr>
                </a:tc>
                <a:tc>
                  <a:txBody>
                    <a:bodyPr/>
                    <a:lstStyle/>
                    <a:p>
                      <a:pPr algn="l" fontAlgn="t"/>
                      <a:r>
                        <a:rPr lang="en-ZA" sz="1000" u="none" strike="noStrike" dirty="0" smtClean="0">
                          <a:effectLst/>
                        </a:rPr>
                        <a:t> 297 Public Bodies provided with Technical Support</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Number of frameworks on sector governance approved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1 Framework approved (Audit guidelines)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Not a Q3 target </a:t>
                      </a:r>
                      <a:endParaRPr lang="en-ZA" sz="1000" b="0" i="0" u="none" strike="noStrike" dirty="0">
                        <a:solidFill>
                          <a:srgbClr val="000000"/>
                        </a:solidFill>
                        <a:effectLst/>
                        <a:latin typeface="Calibri" panose="020F0502020204030204" pitchFamily="34" charset="0"/>
                      </a:endParaRPr>
                    </a:p>
                  </a:txBody>
                  <a:tcPr marL="7620" marR="7620" marT="7620" marB="0" anchor="b">
                    <a:solidFill>
                      <a:schemeClr val="bg1">
                        <a:lumMod val="65000"/>
                      </a:schemeClr>
                    </a:solidFill>
                  </a:tcPr>
                </a:tc>
                <a:tc>
                  <a:txBody>
                    <a:bodyPr/>
                    <a:lstStyle/>
                    <a:p>
                      <a:pPr algn="l" fontAlgn="t"/>
                      <a:r>
                        <a:rPr lang="en-ZA" sz="1000" u="none" strike="noStrike" dirty="0" smtClean="0">
                          <a:effectLst/>
                        </a:rPr>
                        <a:t> 0 Framework approved </a:t>
                      </a:r>
                    </a:p>
                    <a:p>
                      <a:pPr algn="l" fontAlgn="t"/>
                      <a:r>
                        <a:rPr lang="en-ZA" sz="1000" u="none" strike="noStrike" dirty="0" smtClean="0">
                          <a:effectLst/>
                        </a:rPr>
                        <a:t> (SoP for</a:t>
                      </a:r>
                      <a:r>
                        <a:rPr lang="en-ZA" sz="1000" u="none" strike="noStrike" baseline="0" dirty="0" smtClean="0">
                          <a:effectLst/>
                        </a:rPr>
                        <a:t> EPWP Audit)</a:t>
                      </a:r>
                      <a:endParaRPr lang="en-US" sz="1000" b="0" i="0" u="none" strike="noStrike" dirty="0">
                        <a:solidFill>
                          <a:srgbClr val="000000"/>
                        </a:solidFill>
                        <a:effectLst/>
                        <a:latin typeface="Calibri" panose="020F0502020204030204" pitchFamily="34" charset="0"/>
                      </a:endParaRPr>
                    </a:p>
                  </a:txBody>
                  <a:tcPr marL="7620" marR="7620" marT="7620" marB="0"/>
                </a:tc>
              </a:tr>
            </a:tbl>
          </a:graphicData>
        </a:graphic>
      </p:graphicFrame>
    </p:spTree>
    <p:extLst>
      <p:ext uri="{BB962C8B-B14F-4D97-AF65-F5344CB8AC3E}">
        <p14:creationId xmlns:p14="http://schemas.microsoft.com/office/powerpoint/2010/main" xmlns="" val="23188658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17</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(Verified)   </a:t>
            </a:r>
            <a:endParaRPr lang="en-ZA" sz="2400" b="1" dirty="0"/>
          </a:p>
        </p:txBody>
      </p:sp>
      <p:graphicFrame>
        <p:nvGraphicFramePr>
          <p:cNvPr id="4" name="Table 3"/>
          <p:cNvGraphicFramePr>
            <a:graphicFrameLocks noGrp="1"/>
          </p:cNvGraphicFramePr>
          <p:nvPr>
            <p:extLst>
              <p:ext uri="{D42A27DB-BD31-4B8C-83A1-F6EECF244321}">
                <p14:modId xmlns:p14="http://schemas.microsoft.com/office/powerpoint/2010/main" xmlns="" val="1162889413"/>
              </p:ext>
            </p:extLst>
          </p:nvPr>
        </p:nvGraphicFramePr>
        <p:xfrm>
          <a:off x="32388" y="764704"/>
          <a:ext cx="9004108" cy="3202940"/>
        </p:xfrm>
        <a:graphic>
          <a:graphicData uri="http://schemas.openxmlformats.org/drawingml/2006/table">
            <a:tbl>
              <a:tblPr firstRow="1" bandRow="1">
                <a:tableStyleId>{93296810-A885-4BE3-A3E7-6D5BEEA58F35}</a:tableStyleId>
              </a:tblPr>
              <a:tblGrid>
                <a:gridCol w="2251027"/>
                <a:gridCol w="2251027"/>
                <a:gridCol w="2251027"/>
                <a:gridCol w="2251027"/>
              </a:tblGrid>
              <a:tr h="370840">
                <a:tc gridSpan="4">
                  <a:txBody>
                    <a:bodyPr/>
                    <a:lstStyle/>
                    <a:p>
                      <a:r>
                        <a:rPr lang="en-US" sz="1400" kern="1200" dirty="0" smtClean="0"/>
                        <a:t>Programme 4: </a:t>
                      </a:r>
                      <a:r>
                        <a:rPr lang="en-US" sz="1400" dirty="0" smtClean="0"/>
                        <a:t>Property and Construction Industry Policy and Research </a:t>
                      </a:r>
                      <a:endParaRPr lang="en-ZA" sz="1400" dirty="0" smtClean="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200" b="1" u="none" strike="noStrike" kern="1200" dirty="0" smtClean="0">
                          <a:solidFill>
                            <a:schemeClr val="accent6">
                              <a:lumMod val="75000"/>
                            </a:schemeClr>
                          </a:solidFill>
                          <a:effectLst/>
                          <a:latin typeface="+mn-lt"/>
                          <a:ea typeface="+mn-ea"/>
                          <a:cs typeface="+mn-cs"/>
                        </a:rPr>
                        <a:t>Key Perform Indicator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4 Performance </a:t>
                      </a:r>
                      <a:endParaRPr lang="en-ZA" sz="1200" b="1" u="none" strike="noStrike" kern="1200" dirty="0">
                        <a:solidFill>
                          <a:schemeClr val="accent6">
                            <a:lumMod val="75000"/>
                          </a:schemeClr>
                        </a:solidFill>
                        <a:effectLst/>
                        <a:latin typeface="+mn-lt"/>
                        <a:ea typeface="+mn-ea"/>
                        <a:cs typeface="+mn-cs"/>
                      </a:endParaRPr>
                    </a:p>
                  </a:txBody>
                  <a:tcPr/>
                </a:tc>
              </a:tr>
              <a:tr h="370840">
                <a:tc>
                  <a:txBody>
                    <a:bodyPr/>
                    <a:lstStyle/>
                    <a:p>
                      <a:pPr algn="l" fontAlgn="t"/>
                      <a:r>
                        <a:rPr lang="en-US" sz="1000" u="none" strike="noStrike" dirty="0">
                          <a:effectLst/>
                        </a:rPr>
                        <a:t>Public Works White Paper developed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Draft Public Works White Paper gazetted for public comment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Draft Discussion Paper towards the development of the Public Works Bill circulated and submitted to DPW EXCO for endorsement.</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 Draft Public Works White Paper</a:t>
                      </a:r>
                      <a:r>
                        <a:rPr lang="en-ZA" sz="1000" u="none" strike="noStrike" baseline="0" dirty="0" smtClean="0">
                          <a:effectLst/>
                        </a:rPr>
                        <a:t> not gazette for public comment</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dirty="0">
                          <a:effectLst/>
                        </a:rPr>
                        <a:t>Amended Construction Industry Development Board (</a:t>
                      </a:r>
                      <a:r>
                        <a:rPr lang="en-US" sz="1000" u="none" strike="noStrike" dirty="0" err="1">
                          <a:effectLst/>
                        </a:rPr>
                        <a:t>cibd</a:t>
                      </a:r>
                      <a:r>
                        <a:rPr lang="en-US" sz="1000" u="none" strike="noStrike" dirty="0">
                          <a:effectLst/>
                        </a:rPr>
                        <a:t>) Act </a:t>
                      </a:r>
                      <a:endParaRPr lang="en-US" sz="1000" b="0" i="0" u="none" strike="noStrike" dirty="0">
                        <a:solidFill>
                          <a:srgbClr val="1A1A1A"/>
                        </a:solidFill>
                        <a:effectLst/>
                        <a:latin typeface="Calibri" panose="020F0502020204030204" pitchFamily="34" charset="0"/>
                      </a:endParaRPr>
                    </a:p>
                  </a:txBody>
                  <a:tcPr marL="7620" marR="7620" marT="7620" marB="0"/>
                </a:tc>
                <a:tc>
                  <a:txBody>
                    <a:bodyPr/>
                    <a:lstStyle/>
                    <a:p>
                      <a:pPr algn="l" fontAlgn="t"/>
                      <a:r>
                        <a:rPr lang="en-US" sz="1000" u="none" strike="noStrike">
                          <a:effectLst/>
                        </a:rPr>
                        <a:t>Stakeholder consultation on the draft cibd Amendment Bill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Engagements held with SCM towards finalisation of the approval for the Bid Specification Committee and ToR</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 Stakeholder consultations took place on the draft </a:t>
                      </a:r>
                      <a:r>
                        <a:rPr lang="en-ZA" sz="1000" u="none" strike="noStrike" dirty="0" err="1" smtClean="0">
                          <a:effectLst/>
                        </a:rPr>
                        <a:t>cidb</a:t>
                      </a:r>
                      <a:r>
                        <a:rPr lang="en-ZA" sz="1000" u="none" strike="noStrike" baseline="0" dirty="0" smtClean="0">
                          <a:effectLst/>
                        </a:rPr>
                        <a:t> Amendment bill </a:t>
                      </a:r>
                      <a:r>
                        <a:rPr lang="en-ZA" sz="1000" u="none" strike="noStrike" dirty="0" smtClean="0">
                          <a:effectLst/>
                        </a:rPr>
                        <a:t> </a:t>
                      </a:r>
                    </a:p>
                    <a:p>
                      <a:pPr algn="l" fontAlgn="t"/>
                      <a:endParaRPr lang="en-ZA" sz="1000" u="none" strike="noStrike" dirty="0" smtClean="0">
                        <a:effectLst/>
                      </a:endParaRPr>
                    </a:p>
                    <a:p>
                      <a:pPr algn="l" fontAlgn="t"/>
                      <a:r>
                        <a:rPr lang="en-ZA" sz="1000" u="none" strike="noStrike" dirty="0" smtClean="0">
                          <a:effectLst/>
                        </a:rPr>
                        <a:t>Procurement processes towards appointment of research and policy experts</a:t>
                      </a:r>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Amended Council for the Built Environment (CBE) Act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Stakeholder consultation on the draft CBE Amendment Bill</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Engagements held with SCM towards finalisation of the approval for the Bid Specification Committee and ToR</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 Stakeholder consultations took place on the draft CBE </a:t>
                      </a:r>
                      <a:r>
                        <a:rPr lang="en-ZA" sz="1000" u="none" strike="noStrike" baseline="0" dirty="0" smtClean="0">
                          <a:effectLst/>
                        </a:rPr>
                        <a:t>Amendment bill </a:t>
                      </a:r>
                    </a:p>
                    <a:p>
                      <a:pPr algn="l" fontAlgn="t"/>
                      <a:endParaRPr lang="en-ZA" sz="1000" u="none" strike="noStrike" baseline="0" dirty="0" smtClean="0">
                        <a:effectLst/>
                      </a:endParaRPr>
                    </a:p>
                    <a:p>
                      <a:pPr algn="l" fontAlgn="t"/>
                      <a:r>
                        <a:rPr lang="en-ZA" sz="1000" u="none" strike="noStrike" dirty="0" smtClean="0">
                          <a:effectLst/>
                        </a:rPr>
                        <a:t>Procurement processes towards appointment of research and policy experts</a:t>
                      </a:r>
                      <a:endParaRPr lang="en-ZA" sz="1000" b="0" i="0" u="none" strike="noStrike" dirty="0">
                        <a:solidFill>
                          <a:srgbClr val="000000"/>
                        </a:solidFill>
                        <a:effectLst/>
                        <a:latin typeface="Calibri" panose="020F0502020204030204" pitchFamily="34" charset="0"/>
                      </a:endParaRPr>
                    </a:p>
                  </a:txBody>
                  <a:tcPr marL="7620" marR="7620" marT="7620" marB="0"/>
                </a:tc>
              </a:tr>
            </a:tbl>
          </a:graphicData>
        </a:graphic>
      </p:graphicFrame>
    </p:spTree>
    <p:extLst>
      <p:ext uri="{BB962C8B-B14F-4D97-AF65-F5344CB8AC3E}">
        <p14:creationId xmlns:p14="http://schemas.microsoft.com/office/powerpoint/2010/main" xmlns="" val="8911422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18</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a:t>
            </a:r>
            <a:endParaRPr lang="en-ZA" sz="2400" b="1" dirty="0"/>
          </a:p>
        </p:txBody>
      </p:sp>
      <p:graphicFrame>
        <p:nvGraphicFramePr>
          <p:cNvPr id="10" name="Table 9"/>
          <p:cNvGraphicFramePr>
            <a:graphicFrameLocks noGrp="1"/>
          </p:cNvGraphicFramePr>
          <p:nvPr>
            <p:extLst>
              <p:ext uri="{D42A27DB-BD31-4B8C-83A1-F6EECF244321}">
                <p14:modId xmlns:p14="http://schemas.microsoft.com/office/powerpoint/2010/main" xmlns="" val="472121691"/>
              </p:ext>
            </p:extLst>
          </p:nvPr>
        </p:nvGraphicFramePr>
        <p:xfrm>
          <a:off x="32388" y="764704"/>
          <a:ext cx="9004108" cy="3030220"/>
        </p:xfrm>
        <a:graphic>
          <a:graphicData uri="http://schemas.openxmlformats.org/drawingml/2006/table">
            <a:tbl>
              <a:tblPr firstRow="1" bandRow="1">
                <a:tableStyleId>{93296810-A885-4BE3-A3E7-6D5BEEA58F35}</a:tableStyleId>
              </a:tblPr>
              <a:tblGrid>
                <a:gridCol w="2251027"/>
                <a:gridCol w="2251027"/>
                <a:gridCol w="2251027"/>
                <a:gridCol w="2251027"/>
              </a:tblGrid>
              <a:tr h="370840">
                <a:tc gridSpan="4">
                  <a:txBody>
                    <a:bodyPr/>
                    <a:lstStyle/>
                    <a:p>
                      <a:r>
                        <a:rPr lang="en-US" sz="1400" kern="1200" dirty="0" smtClean="0"/>
                        <a:t>Programme 5: Prestige Policy</a:t>
                      </a:r>
                      <a:endParaRPr lang="en-ZA" sz="1400" b="1" kern="120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200" b="1" u="none" strike="noStrike" kern="1200" dirty="0" smtClean="0">
                          <a:solidFill>
                            <a:schemeClr val="accent6">
                              <a:lumMod val="75000"/>
                            </a:schemeClr>
                          </a:solidFill>
                          <a:effectLst/>
                          <a:latin typeface="+mn-lt"/>
                          <a:ea typeface="+mn-ea"/>
                          <a:cs typeface="+mn-cs"/>
                        </a:rPr>
                        <a:t>Key Perform Indicator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4 Performance </a:t>
                      </a:r>
                      <a:endParaRPr lang="en-ZA" sz="1200" b="1" u="none" strike="noStrike" kern="1200" dirty="0">
                        <a:solidFill>
                          <a:schemeClr val="accent6">
                            <a:lumMod val="75000"/>
                          </a:schemeClr>
                        </a:solidFill>
                        <a:effectLst/>
                        <a:latin typeface="+mn-lt"/>
                        <a:ea typeface="+mn-ea"/>
                        <a:cs typeface="+mn-cs"/>
                      </a:endParaRPr>
                    </a:p>
                  </a:txBody>
                  <a:tcPr/>
                </a:tc>
              </a:tr>
              <a:tr h="370840">
                <a:tc>
                  <a:txBody>
                    <a:bodyPr/>
                    <a:lstStyle/>
                    <a:p>
                      <a:pPr algn="l" fontAlgn="t"/>
                      <a:r>
                        <a:rPr lang="en-US" sz="1000" u="none" strike="noStrike" dirty="0">
                          <a:effectLst/>
                        </a:rPr>
                        <a:t> Number of Prestige policies approved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4 Prestige policies approved </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smtClean="0">
                          <a:effectLst/>
                        </a:rPr>
                        <a:t>Policy not approved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b="0" i="0" u="none" strike="noStrike" dirty="0" smtClean="0">
                          <a:solidFill>
                            <a:srgbClr val="000000"/>
                          </a:solidFill>
                          <a:effectLst/>
                          <a:latin typeface="Calibri" panose="020F0502020204030204" pitchFamily="34" charset="0"/>
                        </a:rPr>
                        <a:t> Policy not approved</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 Average number of working days taken to resolve mechanical breakdowns after logging of complaint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15 working days to resolve mechanical breakdowns after logging of complaint by Prestige clients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smtClean="0">
                          <a:effectLst/>
                        </a:rPr>
                        <a:t>168 complaints out of 205 completed within 15 working days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alibri" panose="020F0502020204030204" pitchFamily="34" charset="0"/>
                        </a:rPr>
                        <a:t> 13.47 days </a:t>
                      </a:r>
                      <a:r>
                        <a:rPr lang="en-US" sz="1000" u="none" strike="noStrike" dirty="0" smtClean="0">
                          <a:effectLst/>
                        </a:rPr>
                        <a:t>complaints out of 205 completed within 15 working days</a:t>
                      </a:r>
                      <a:endParaRPr lang="en-US" sz="1000" b="0" i="0" u="none" strike="noStrike" dirty="0" smtClean="0">
                        <a:solidFill>
                          <a:srgbClr val="000000"/>
                        </a:solidFill>
                        <a:effectLst/>
                        <a:latin typeface="Calibri" panose="020F0502020204030204" pitchFamily="34" charset="0"/>
                      </a:endParaRPr>
                    </a:p>
                    <a:p>
                      <a:pPr algn="l" fontAlgn="t"/>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 Average number of working days taken to resolve emergency breakdowns after logging of complaint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2 working days to resolve emergency breakdowns after logging of complaint by Prestige client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133 out of 184 complaints completed within 2 working</a:t>
                      </a:r>
                      <a:r>
                        <a:rPr lang="en-ZA" sz="1000" u="none" strike="noStrike" baseline="0" dirty="0" smtClean="0">
                          <a:effectLst/>
                        </a:rPr>
                        <a:t> days</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alibri" panose="020F0502020204030204" pitchFamily="34" charset="0"/>
                        </a:rPr>
                        <a:t> 5.55 days </a:t>
                      </a:r>
                      <a:r>
                        <a:rPr lang="en-US" sz="1000" u="none" strike="noStrike" dirty="0" smtClean="0">
                          <a:effectLst/>
                        </a:rPr>
                        <a:t>working days to resolve emergency breakdowns after logging of complaint by Prestige client </a:t>
                      </a:r>
                      <a:endParaRPr lang="en-US" sz="1000" b="0" i="0" u="none" strike="noStrike" dirty="0" smtClean="0">
                        <a:solidFill>
                          <a:srgbClr val="000000"/>
                        </a:solidFill>
                        <a:effectLst/>
                        <a:latin typeface="Calibri" panose="020F0502020204030204" pitchFamily="34" charset="0"/>
                      </a:endParaRPr>
                    </a:p>
                    <a:p>
                      <a:pPr algn="l" fontAlgn="t"/>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 Number of planned State events supported with movable structures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8 planned State events supported with movable structures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4 planned</a:t>
                      </a:r>
                      <a:r>
                        <a:rPr lang="en-ZA" sz="1000" u="none" strike="noStrike" baseline="0" dirty="0" smtClean="0">
                          <a:effectLst/>
                        </a:rPr>
                        <a:t> state events completed</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b="0" i="0" u="none" strike="noStrike" dirty="0" smtClean="0">
                          <a:solidFill>
                            <a:srgbClr val="000000"/>
                          </a:solidFill>
                          <a:effectLst/>
                          <a:latin typeface="Calibri" panose="020F0502020204030204" pitchFamily="34" charset="0"/>
                        </a:rPr>
                        <a:t> 1 planned state event supported</a:t>
                      </a:r>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 Average number of working days taken to provide furniture to Prestige clients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60 working days to provide movable assets (office and residential) to Prestige Clients from receipt of request</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15 movable assets supplied</a:t>
                      </a:r>
                    </a:p>
                    <a:p>
                      <a:pPr algn="l" fontAlgn="t"/>
                      <a:endParaRPr lang="en-US" sz="1000" b="0" i="0" u="none" strike="noStrike" dirty="0" smtClean="0">
                        <a:solidFill>
                          <a:srgbClr val="000000"/>
                        </a:solidFill>
                        <a:effectLst/>
                        <a:latin typeface="Calibri" panose="020F0502020204030204" pitchFamily="34" charset="0"/>
                      </a:endParaRPr>
                    </a:p>
                    <a:p>
                      <a:pPr algn="l" fontAlgn="t"/>
                      <a:endParaRPr lang="en-US" sz="1000" b="0" i="0" u="none" strike="noStrike" dirty="0" smtClean="0">
                        <a:solidFill>
                          <a:srgbClr val="000000"/>
                        </a:solidFill>
                        <a:effectLst/>
                        <a:latin typeface="Calibri" panose="020F0502020204030204" pitchFamily="34" charset="0"/>
                      </a:endParaRPr>
                    </a:p>
                  </a:txBody>
                  <a:tcPr marL="7620" marR="7620" marT="7620" marB="0" anchor="b"/>
                </a:tc>
                <a:tc>
                  <a:txBody>
                    <a:bodyPr/>
                    <a:lstStyle/>
                    <a:p>
                      <a:pPr algn="l" fontAlgn="t"/>
                      <a:r>
                        <a:rPr lang="en-ZA" sz="1000" b="0" i="0" u="none" strike="noStrike" dirty="0" smtClean="0">
                          <a:solidFill>
                            <a:srgbClr val="000000"/>
                          </a:solidFill>
                          <a:effectLst/>
                          <a:latin typeface="Calibri" panose="020F0502020204030204" pitchFamily="34" charset="0"/>
                        </a:rPr>
                        <a:t> No</a:t>
                      </a:r>
                      <a:r>
                        <a:rPr lang="en-ZA" sz="1000" b="0" i="0" u="none" strike="noStrike" baseline="0" dirty="0" smtClean="0">
                          <a:solidFill>
                            <a:srgbClr val="000000"/>
                          </a:solidFill>
                          <a:effectLst/>
                          <a:latin typeface="Calibri" panose="020F0502020204030204" pitchFamily="34" charset="0"/>
                        </a:rPr>
                        <a:t> movable assets delivered within the prescribed period </a:t>
                      </a:r>
                      <a:endParaRPr lang="en-US" sz="1000" b="0" i="0" u="none" strike="noStrike" dirty="0">
                        <a:solidFill>
                          <a:srgbClr val="000000"/>
                        </a:solidFill>
                        <a:effectLst/>
                        <a:latin typeface="Calibri" panose="020F0502020204030204" pitchFamily="34" charset="0"/>
                      </a:endParaRPr>
                    </a:p>
                  </a:txBody>
                  <a:tcPr marL="7620" marR="7620" marT="7620" marB="0"/>
                </a:tc>
              </a:tr>
            </a:tbl>
          </a:graphicData>
        </a:graphic>
      </p:graphicFrame>
    </p:spTree>
    <p:extLst>
      <p:ext uri="{BB962C8B-B14F-4D97-AF65-F5344CB8AC3E}">
        <p14:creationId xmlns:p14="http://schemas.microsoft.com/office/powerpoint/2010/main" xmlns="" val="11841897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19</a:t>
            </a:fld>
            <a:endParaRPr lang="en-US" altLang="en-US" sz="1400" smtClean="0">
              <a:latin typeface="Times" pitchFamily="18" charset="0"/>
            </a:endParaRPr>
          </a:p>
        </p:txBody>
      </p:sp>
      <p:sp>
        <p:nvSpPr>
          <p:cNvPr id="5" name="Rectangle 4"/>
          <p:cNvSpPr/>
          <p:nvPr/>
        </p:nvSpPr>
        <p:spPr>
          <a:xfrm>
            <a:off x="3851921" y="2121176"/>
            <a:ext cx="4240325" cy="194421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049238" y="2157554"/>
            <a:ext cx="3808278" cy="1569660"/>
          </a:xfrm>
          <a:prstGeom prst="rect">
            <a:avLst/>
          </a:prstGeom>
          <a:noFill/>
        </p:spPr>
        <p:txBody>
          <a:bodyPr wrap="square" rtlCol="0">
            <a:spAutoFit/>
          </a:bodyPr>
          <a:lstStyle/>
          <a:p>
            <a:r>
              <a:rPr lang="en-ZA" sz="2400" b="1" dirty="0">
                <a:solidFill>
                  <a:schemeClr val="bg1"/>
                </a:solidFill>
              </a:rPr>
              <a:t>Part </a:t>
            </a:r>
            <a:r>
              <a:rPr lang="en-ZA" sz="2400" b="1" dirty="0" smtClean="0">
                <a:solidFill>
                  <a:schemeClr val="bg1"/>
                </a:solidFill>
              </a:rPr>
              <a:t>B-2 </a:t>
            </a:r>
            <a:endParaRPr lang="en-ZA" sz="2400" b="1" dirty="0">
              <a:solidFill>
                <a:schemeClr val="bg1"/>
              </a:solidFill>
            </a:endParaRPr>
          </a:p>
          <a:p>
            <a:endParaRPr lang="en-ZA" sz="2400" b="1" dirty="0">
              <a:solidFill>
                <a:schemeClr val="bg1"/>
              </a:solidFill>
            </a:endParaRPr>
          </a:p>
          <a:p>
            <a:r>
              <a:rPr lang="en-ZA" sz="2400" b="1" dirty="0">
                <a:solidFill>
                  <a:schemeClr val="bg1"/>
                </a:solidFill>
              </a:rPr>
              <a:t>Programme </a:t>
            </a:r>
          </a:p>
          <a:p>
            <a:r>
              <a:rPr lang="en-ZA" sz="2400" b="1" dirty="0">
                <a:solidFill>
                  <a:schemeClr val="bg1"/>
                </a:solidFill>
              </a:rPr>
              <a:t>Performance – </a:t>
            </a:r>
            <a:r>
              <a:rPr lang="en-ZA" sz="2400" b="1" dirty="0" smtClean="0">
                <a:solidFill>
                  <a:schemeClr val="bg1"/>
                </a:solidFill>
              </a:rPr>
              <a:t>PMTE</a:t>
            </a:r>
            <a:endParaRPr lang="en-ZA" sz="2400" b="1" dirty="0"/>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1124744"/>
            <a:ext cx="3851920" cy="3768362"/>
          </a:xfrm>
          <a:prstGeom prst="rect">
            <a:avLst/>
          </a:prstGeom>
        </p:spPr>
      </p:pic>
    </p:spTree>
    <p:extLst>
      <p:ext uri="{BB962C8B-B14F-4D97-AF65-F5344CB8AC3E}">
        <p14:creationId xmlns:p14="http://schemas.microsoft.com/office/powerpoint/2010/main" xmlns="" val="9439414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2</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147935"/>
            <a:ext cx="5791200" cy="461665"/>
          </a:xfrm>
          <a:prstGeom prst="rect">
            <a:avLst/>
          </a:prstGeom>
          <a:noFill/>
        </p:spPr>
        <p:txBody>
          <a:bodyPr wrap="square" rtlCol="0">
            <a:spAutoFit/>
          </a:bodyPr>
          <a:lstStyle/>
          <a:p>
            <a:r>
              <a:rPr lang="en-ZA" sz="2400" b="1" dirty="0" smtClean="0">
                <a:solidFill>
                  <a:schemeClr val="bg1"/>
                </a:solidFill>
              </a:rPr>
              <a:t>Purpose of the Presentation </a:t>
            </a:r>
            <a:endParaRPr lang="en-ZA" sz="2400" b="1" dirty="0">
              <a:solidFill>
                <a:schemeClr val="bg1"/>
              </a:solidFill>
            </a:endParaRPr>
          </a:p>
        </p:txBody>
      </p:sp>
      <p:sp>
        <p:nvSpPr>
          <p:cNvPr id="10" name="TextBox 9"/>
          <p:cNvSpPr txBox="1"/>
          <p:nvPr/>
        </p:nvSpPr>
        <p:spPr>
          <a:xfrm>
            <a:off x="0" y="783513"/>
            <a:ext cx="8865702" cy="3877985"/>
          </a:xfrm>
          <a:prstGeom prst="rect">
            <a:avLst/>
          </a:prstGeom>
          <a:noFill/>
        </p:spPr>
        <p:txBody>
          <a:bodyPr wrap="square" rtlCol="0">
            <a:spAutoFit/>
          </a:bodyPr>
          <a:lstStyle/>
          <a:p>
            <a:pPr marL="285750" indent="-285750">
              <a:buFont typeface="Arial" charset="0"/>
              <a:buChar char="•"/>
            </a:pPr>
            <a:r>
              <a:rPr lang="en-ZA" sz="2800" dirty="0" smtClean="0"/>
              <a:t>To Brief the Portfolio Committee on Public Works on </a:t>
            </a:r>
            <a:r>
              <a:rPr lang="en-US" sz="2800" dirty="0" smtClean="0"/>
              <a:t>the 2017/18  - 3</a:t>
            </a:r>
            <a:r>
              <a:rPr lang="en-US" sz="2800" baseline="30000" dirty="0" smtClean="0"/>
              <a:t>rd </a:t>
            </a:r>
            <a:r>
              <a:rPr lang="en-US" sz="2800" dirty="0" smtClean="0"/>
              <a:t>&amp; 4</a:t>
            </a:r>
            <a:r>
              <a:rPr lang="en-US" sz="2800" baseline="30000" dirty="0" smtClean="0"/>
              <a:t>th</a:t>
            </a:r>
            <a:r>
              <a:rPr lang="en-US" sz="2800" dirty="0" smtClean="0"/>
              <a:t> Quarter Non-Financial and Financial Performance Information as per the Annual Performance Plans  </a:t>
            </a:r>
          </a:p>
          <a:p>
            <a:pPr marL="285750" indent="-285750">
              <a:buFont typeface="Arial" charset="0"/>
              <a:buChar char="•"/>
            </a:pPr>
            <a:endParaRPr lang="en-US" sz="2800" dirty="0"/>
          </a:p>
          <a:p>
            <a:pPr marL="285750" indent="-285750">
              <a:buFont typeface="Arial" charset="0"/>
              <a:buChar char="•"/>
            </a:pPr>
            <a:endParaRPr lang="en-US" sz="2800" dirty="0" smtClean="0"/>
          </a:p>
          <a:p>
            <a:pPr marL="1371600" lvl="2" indent="-457200">
              <a:buFont typeface="Wingdings" panose="05000000000000000000" pitchFamily="2" charset="2"/>
              <a:buChar char="v"/>
            </a:pPr>
            <a:r>
              <a:rPr lang="en-US" sz="1600" dirty="0" smtClean="0">
                <a:solidFill>
                  <a:srgbClr val="FF0000"/>
                </a:solidFill>
              </a:rPr>
              <a:t>Q3 Verified Non-Financial </a:t>
            </a:r>
            <a:r>
              <a:rPr lang="en-US" sz="1600" dirty="0">
                <a:solidFill>
                  <a:srgbClr val="FF0000"/>
                </a:solidFill>
              </a:rPr>
              <a:t>Performance </a:t>
            </a:r>
            <a:r>
              <a:rPr lang="en-US" sz="1600" dirty="0" smtClean="0">
                <a:solidFill>
                  <a:srgbClr val="FF0000"/>
                </a:solidFill>
              </a:rPr>
              <a:t>Information </a:t>
            </a:r>
          </a:p>
          <a:p>
            <a:pPr marL="1371600" lvl="2" indent="-457200">
              <a:buFont typeface="Wingdings" panose="05000000000000000000" pitchFamily="2" charset="2"/>
              <a:buChar char="v"/>
            </a:pPr>
            <a:r>
              <a:rPr lang="en-US" sz="1600" dirty="0" smtClean="0">
                <a:solidFill>
                  <a:srgbClr val="FF0000"/>
                </a:solidFill>
              </a:rPr>
              <a:t>Q4 </a:t>
            </a:r>
            <a:r>
              <a:rPr lang="en-US" sz="1600" dirty="0">
                <a:solidFill>
                  <a:srgbClr val="FF0000"/>
                </a:solidFill>
              </a:rPr>
              <a:t>Preliminary Non-Financial Performance </a:t>
            </a:r>
            <a:r>
              <a:rPr lang="en-US" sz="1600" dirty="0" smtClean="0">
                <a:solidFill>
                  <a:srgbClr val="FF0000"/>
                </a:solidFill>
              </a:rPr>
              <a:t>Information </a:t>
            </a:r>
            <a:endParaRPr lang="en-GB" sz="1600" dirty="0" smtClean="0">
              <a:solidFill>
                <a:srgbClr val="FF0000"/>
              </a:solidFill>
            </a:endParaRPr>
          </a:p>
          <a:p>
            <a:pPr algn="r"/>
            <a:r>
              <a:rPr lang="en-GB" sz="2800" b="1" dirty="0">
                <a:solidFill>
                  <a:srgbClr val="FF0000"/>
                </a:solidFill>
              </a:rPr>
              <a:t>	</a:t>
            </a:r>
            <a:endParaRPr lang="en-ZA" b="1" dirty="0" smtClean="0">
              <a:solidFill>
                <a:srgbClr val="FF0000"/>
              </a:solidFill>
            </a:endParaRPr>
          </a:p>
          <a:p>
            <a:endParaRPr lang="en-ZA" dirty="0"/>
          </a:p>
        </p:txBody>
      </p:sp>
    </p:spTree>
    <p:extLst>
      <p:ext uri="{BB962C8B-B14F-4D97-AF65-F5344CB8AC3E}">
        <p14:creationId xmlns:p14="http://schemas.microsoft.com/office/powerpoint/2010/main" xmlns="" val="6847083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20</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a:t>
            </a:r>
            <a:endParaRPr lang="en-ZA" sz="2400" b="1" dirty="0"/>
          </a:p>
        </p:txBody>
      </p:sp>
      <p:graphicFrame>
        <p:nvGraphicFramePr>
          <p:cNvPr id="10" name="Table 9"/>
          <p:cNvGraphicFramePr>
            <a:graphicFrameLocks noGrp="1"/>
          </p:cNvGraphicFramePr>
          <p:nvPr>
            <p:extLst>
              <p:ext uri="{D42A27DB-BD31-4B8C-83A1-F6EECF244321}">
                <p14:modId xmlns:p14="http://schemas.microsoft.com/office/powerpoint/2010/main" xmlns="" val="867028006"/>
              </p:ext>
            </p:extLst>
          </p:nvPr>
        </p:nvGraphicFramePr>
        <p:xfrm>
          <a:off x="32388" y="764704"/>
          <a:ext cx="8932100" cy="3827780"/>
        </p:xfrm>
        <a:graphic>
          <a:graphicData uri="http://schemas.openxmlformats.org/drawingml/2006/table">
            <a:tbl>
              <a:tblPr firstRow="1" bandRow="1">
                <a:tableStyleId>{93296810-A885-4BE3-A3E7-6D5BEEA58F35}</a:tableStyleId>
              </a:tblPr>
              <a:tblGrid>
                <a:gridCol w="2233025"/>
                <a:gridCol w="2233025"/>
                <a:gridCol w="2233025"/>
                <a:gridCol w="2233025"/>
              </a:tblGrid>
              <a:tr h="370840">
                <a:tc gridSpan="4">
                  <a:txBody>
                    <a:bodyPr/>
                    <a:lstStyle/>
                    <a:p>
                      <a:r>
                        <a:rPr lang="en-US" sz="1400" kern="1200" dirty="0" smtClean="0"/>
                        <a:t>Programme 1: Finance and Supply Chain</a:t>
                      </a:r>
                      <a:r>
                        <a:rPr lang="en-US" sz="1400" kern="1200" baseline="0" dirty="0" smtClean="0"/>
                        <a:t> Management </a:t>
                      </a:r>
                      <a:endParaRPr lang="en-ZA" sz="1400" b="1" kern="120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200" b="1" u="none" strike="noStrike" kern="1200" dirty="0" smtClean="0">
                          <a:solidFill>
                            <a:schemeClr val="accent6">
                              <a:lumMod val="75000"/>
                            </a:schemeClr>
                          </a:solidFill>
                          <a:effectLst/>
                          <a:latin typeface="+mn-lt"/>
                          <a:ea typeface="+mn-ea"/>
                          <a:cs typeface="+mn-cs"/>
                        </a:rPr>
                        <a:t>Key Perform Indicator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4 Performance </a:t>
                      </a:r>
                      <a:endParaRPr lang="en-ZA" sz="1200" b="1" u="none" strike="noStrike" kern="1200" dirty="0">
                        <a:solidFill>
                          <a:schemeClr val="accent6">
                            <a:lumMod val="75000"/>
                          </a:schemeClr>
                        </a:solidFill>
                        <a:effectLst/>
                        <a:latin typeface="+mn-lt"/>
                        <a:ea typeface="+mn-ea"/>
                        <a:cs typeface="+mn-cs"/>
                      </a:endParaRPr>
                    </a:p>
                  </a:txBody>
                  <a:tcPr/>
                </a:tc>
              </a:tr>
              <a:tr h="370840">
                <a:tc>
                  <a:txBody>
                    <a:bodyPr/>
                    <a:lstStyle/>
                    <a:p>
                      <a:pPr algn="l" fontAlgn="t"/>
                      <a:r>
                        <a:rPr lang="en-US" sz="1000" b="0" i="0" u="none" strike="noStrike" dirty="0">
                          <a:solidFill>
                            <a:srgbClr val="000000"/>
                          </a:solidFill>
                          <a:effectLst/>
                          <a:latin typeface="Calibri" panose="020F0502020204030204" pitchFamily="34" charset="0"/>
                        </a:rPr>
                        <a:t> Percentage of compliant</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invoices settled within</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30 days </a:t>
                      </a:r>
                    </a:p>
                  </a:txBody>
                  <a:tcPr marL="7620" marR="7620" marT="7620" marB="0"/>
                </a:tc>
                <a:tc>
                  <a:txBody>
                    <a:bodyPr/>
                    <a:lstStyle/>
                    <a:p>
                      <a:pPr algn="l" fontAlgn="t"/>
                      <a:r>
                        <a:rPr lang="en-US" sz="1000" b="0" i="0" u="none" strike="noStrike" dirty="0">
                          <a:solidFill>
                            <a:srgbClr val="000000"/>
                          </a:solidFill>
                          <a:effectLst/>
                          <a:latin typeface="Calibri" panose="020F0502020204030204" pitchFamily="34" charset="0"/>
                        </a:rPr>
                        <a:t>100% compliant invoices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settled within 30 days</a:t>
                      </a:r>
                    </a:p>
                  </a:txBody>
                  <a:tcPr marL="7620" marR="7620" marT="7620" marB="0"/>
                </a:tc>
                <a:tc>
                  <a:txBody>
                    <a:bodyPr/>
                    <a:lstStyle/>
                    <a:p>
                      <a:pPr algn="l" fontAlgn="t"/>
                      <a:r>
                        <a:rPr lang="en-ZA" sz="1000" b="0" i="0" u="none" strike="noStrike" dirty="0">
                          <a:solidFill>
                            <a:srgbClr val="000000"/>
                          </a:solidFill>
                          <a:effectLst/>
                          <a:latin typeface="Calibri" panose="020F0502020204030204" pitchFamily="34" charset="0"/>
                        </a:rPr>
                        <a:t>82</a:t>
                      </a:r>
                      <a:r>
                        <a:rPr lang="en-ZA" sz="1000" b="0" i="0" u="none" strike="noStrike" dirty="0" smtClean="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compliant invoices</a:t>
                      </a:r>
                      <a:br>
                        <a:rPr lang="en-US" sz="1000" b="0" i="0" u="none" strike="noStrike" dirty="0" smtClean="0">
                          <a:solidFill>
                            <a:srgbClr val="000000"/>
                          </a:solidFill>
                          <a:effectLst/>
                          <a:latin typeface="Calibri" panose="020F0502020204030204" pitchFamily="34" charset="0"/>
                        </a:rPr>
                      </a:br>
                      <a:r>
                        <a:rPr lang="en-US" sz="1000" b="0" i="0" u="none" strike="noStrike" dirty="0" smtClean="0">
                          <a:solidFill>
                            <a:srgbClr val="000000"/>
                          </a:solidFill>
                          <a:effectLst/>
                          <a:latin typeface="Calibri" panose="020F0502020204030204" pitchFamily="34" charset="0"/>
                        </a:rPr>
                        <a:t>settled within 30 days</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alibri" panose="020F0502020204030204" pitchFamily="34" charset="0"/>
                        </a:rPr>
                        <a:t> 81% </a:t>
                      </a:r>
                      <a:r>
                        <a:rPr lang="en-US" sz="1000" b="0" i="0" u="none" strike="noStrike" dirty="0" smtClean="0">
                          <a:solidFill>
                            <a:srgbClr val="000000"/>
                          </a:solidFill>
                          <a:effectLst/>
                          <a:latin typeface="Calibri" panose="020F0502020204030204" pitchFamily="34" charset="0"/>
                        </a:rPr>
                        <a:t>compliant invoices</a:t>
                      </a:r>
                      <a:br>
                        <a:rPr lang="en-US" sz="1000" b="0" i="0" u="none" strike="noStrike" dirty="0" smtClean="0">
                          <a:solidFill>
                            <a:srgbClr val="000000"/>
                          </a:solidFill>
                          <a:effectLst/>
                          <a:latin typeface="Calibri" panose="020F0502020204030204" pitchFamily="34" charset="0"/>
                        </a:rPr>
                      </a:br>
                      <a:r>
                        <a:rPr lang="en-US" sz="1000" b="0" i="0" u="none" strike="noStrike" dirty="0" smtClean="0">
                          <a:solidFill>
                            <a:srgbClr val="000000"/>
                          </a:solidFill>
                          <a:effectLst/>
                          <a:latin typeface="Calibri" panose="020F0502020204030204" pitchFamily="34" charset="0"/>
                        </a:rPr>
                        <a:t>settled within 30 days</a:t>
                      </a:r>
                      <a:endParaRPr lang="en-ZA" sz="1000" b="0" i="0" u="none" strike="noStrike" dirty="0" smtClean="0">
                        <a:solidFill>
                          <a:srgbClr val="000000"/>
                        </a:solidFill>
                        <a:effectLst/>
                        <a:latin typeface="Calibri" panose="020F0502020204030204" pitchFamily="34" charset="0"/>
                      </a:endParaRPr>
                    </a:p>
                    <a:p>
                      <a:pPr algn="l" fontAlgn="t"/>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b="0" i="0" u="none" strike="noStrike" dirty="0">
                          <a:solidFill>
                            <a:srgbClr val="000000"/>
                          </a:solidFill>
                          <a:effectLst/>
                          <a:latin typeface="Calibri" panose="020F0502020204030204" pitchFamily="34" charset="0"/>
                        </a:rPr>
                        <a:t> Number of new revenue</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generation sources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incubated </a:t>
                      </a:r>
                    </a:p>
                  </a:txBody>
                  <a:tcPr marL="7620" marR="7620" marT="7620" marB="0"/>
                </a:tc>
                <a:tc>
                  <a:txBody>
                    <a:bodyPr/>
                    <a:lstStyle/>
                    <a:p>
                      <a:pPr algn="l" fontAlgn="t"/>
                      <a:r>
                        <a:rPr lang="en-US" sz="1000" b="0" i="0" u="none" strike="noStrike" dirty="0">
                          <a:solidFill>
                            <a:srgbClr val="000000"/>
                          </a:solidFill>
                          <a:effectLst/>
                          <a:latin typeface="Calibri" panose="020F0502020204030204" pitchFamily="34" charset="0"/>
                        </a:rPr>
                        <a:t>2 newly identified</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revenue sources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incubated</a:t>
                      </a:r>
                    </a:p>
                  </a:txBody>
                  <a:tcPr marL="7620" marR="7620" marT="7620" marB="0"/>
                </a:tc>
                <a:tc>
                  <a:txBody>
                    <a:bodyPr/>
                    <a:lstStyle/>
                    <a:p>
                      <a:pPr algn="l" fontAlgn="ctr"/>
                      <a:r>
                        <a:rPr lang="en-ZA" sz="1000" b="0" i="0" u="none" strike="noStrike" dirty="0">
                          <a:solidFill>
                            <a:srgbClr val="000000"/>
                          </a:solidFill>
                          <a:effectLst/>
                          <a:latin typeface="Calibri" panose="020F0502020204030204" pitchFamily="34" charset="0"/>
                        </a:rPr>
                        <a:t>Not Q3 Target</a:t>
                      </a:r>
                    </a:p>
                  </a:txBody>
                  <a:tcPr marL="7620" marR="7620" marT="7620" marB="0" anchor="ctr">
                    <a:solidFill>
                      <a:schemeClr val="bg1">
                        <a:lumMod val="6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b="0" i="0" u="none" strike="noStrike" dirty="0" smtClean="0">
                          <a:solidFill>
                            <a:srgbClr val="000000"/>
                          </a:solidFill>
                          <a:effectLst/>
                          <a:latin typeface="Calibri" panose="020F0502020204030204" pitchFamily="34" charset="0"/>
                        </a:rPr>
                        <a:t> 0 </a:t>
                      </a:r>
                      <a:r>
                        <a:rPr lang="en-US" sz="1000" b="0" i="0" u="none" strike="noStrike" dirty="0" smtClean="0">
                          <a:solidFill>
                            <a:srgbClr val="000000"/>
                          </a:solidFill>
                          <a:effectLst/>
                          <a:latin typeface="Calibri" panose="020F0502020204030204" pitchFamily="34" charset="0"/>
                        </a:rPr>
                        <a:t>newly identified</a:t>
                      </a:r>
                      <a:br>
                        <a:rPr lang="en-US" sz="1000" b="0" i="0" u="none" strike="noStrike" dirty="0" smtClean="0">
                          <a:solidFill>
                            <a:srgbClr val="000000"/>
                          </a:solidFill>
                          <a:effectLst/>
                          <a:latin typeface="Calibri" panose="020F0502020204030204" pitchFamily="34" charset="0"/>
                        </a:rPr>
                      </a:br>
                      <a:r>
                        <a:rPr lang="en-US" sz="1000" b="0" i="0" u="none" strike="noStrike" dirty="0" smtClean="0">
                          <a:solidFill>
                            <a:srgbClr val="000000"/>
                          </a:solidFill>
                          <a:effectLst/>
                          <a:latin typeface="Calibri" panose="020F0502020204030204" pitchFamily="34" charset="0"/>
                        </a:rPr>
                        <a:t>revenue sources</a:t>
                      </a:r>
                      <a:br>
                        <a:rPr lang="en-US" sz="1000" b="0" i="0" u="none" strike="noStrike" dirty="0" smtClean="0">
                          <a:solidFill>
                            <a:srgbClr val="000000"/>
                          </a:solidFill>
                          <a:effectLst/>
                          <a:latin typeface="Calibri" panose="020F0502020204030204" pitchFamily="34" charset="0"/>
                        </a:rPr>
                      </a:br>
                      <a:r>
                        <a:rPr lang="en-US" sz="1000" b="0" i="0" u="none" strike="noStrike" dirty="0" smtClean="0">
                          <a:solidFill>
                            <a:srgbClr val="000000"/>
                          </a:solidFill>
                          <a:effectLst/>
                          <a:latin typeface="Calibri" panose="020F0502020204030204" pitchFamily="34" charset="0"/>
                        </a:rPr>
                        <a:t>incubated</a:t>
                      </a:r>
                    </a:p>
                  </a:txBody>
                  <a:tcPr marL="7620" marR="7620" marT="7620" marB="0"/>
                </a:tc>
              </a:tr>
              <a:tr h="370840">
                <a:tc>
                  <a:txBody>
                    <a:bodyPr/>
                    <a:lstStyle/>
                    <a:p>
                      <a:pPr algn="l" fontAlgn="t"/>
                      <a:r>
                        <a:rPr lang="en-US" sz="1000" b="0" i="0" u="none" strike="noStrike" dirty="0">
                          <a:solidFill>
                            <a:srgbClr val="000000"/>
                          </a:solidFill>
                          <a:effectLst/>
                          <a:latin typeface="Calibri" panose="020F0502020204030204" pitchFamily="34" charset="0"/>
                        </a:rPr>
                        <a:t> Percentage of bids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awarded within 56</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working days of closure</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of tender advertisement </a:t>
                      </a:r>
                    </a:p>
                  </a:txBody>
                  <a:tcPr marL="7620" marR="7620" marT="7620" marB="0"/>
                </a:tc>
                <a:tc>
                  <a:txBody>
                    <a:bodyPr/>
                    <a:lstStyle/>
                    <a:p>
                      <a:pPr algn="l" fontAlgn="t"/>
                      <a:r>
                        <a:rPr lang="en-US" sz="1000" b="0" i="0" u="none" strike="noStrike" dirty="0">
                          <a:solidFill>
                            <a:srgbClr val="1A1A1A"/>
                          </a:solidFill>
                          <a:effectLst/>
                          <a:latin typeface="Calibri" panose="020F0502020204030204" pitchFamily="34" charset="0"/>
                        </a:rPr>
                        <a:t>65% bids awarded</a:t>
                      </a:r>
                      <a:br>
                        <a:rPr lang="en-US" sz="1000" b="0" i="0" u="none" strike="noStrike" dirty="0">
                          <a:solidFill>
                            <a:srgbClr val="1A1A1A"/>
                          </a:solidFill>
                          <a:effectLst/>
                          <a:latin typeface="Calibri" panose="020F0502020204030204" pitchFamily="34" charset="0"/>
                        </a:rPr>
                      </a:br>
                      <a:r>
                        <a:rPr lang="en-US" sz="1000" b="0" i="0" u="none" strike="noStrike" dirty="0">
                          <a:solidFill>
                            <a:srgbClr val="1A1A1A"/>
                          </a:solidFill>
                          <a:effectLst/>
                          <a:latin typeface="Calibri" panose="020F0502020204030204" pitchFamily="34" charset="0"/>
                        </a:rPr>
                        <a:t>within 56 working days</a:t>
                      </a:r>
                      <a:br>
                        <a:rPr lang="en-US" sz="1000" b="0" i="0" u="none" strike="noStrike" dirty="0">
                          <a:solidFill>
                            <a:srgbClr val="1A1A1A"/>
                          </a:solidFill>
                          <a:effectLst/>
                          <a:latin typeface="Calibri" panose="020F0502020204030204" pitchFamily="34" charset="0"/>
                        </a:rPr>
                      </a:br>
                      <a:r>
                        <a:rPr lang="en-US" sz="1000" b="0" i="0" u="none" strike="noStrike" dirty="0">
                          <a:solidFill>
                            <a:srgbClr val="1A1A1A"/>
                          </a:solidFill>
                          <a:effectLst/>
                          <a:latin typeface="Calibri" panose="020F0502020204030204" pitchFamily="34" charset="0"/>
                        </a:rPr>
                        <a:t>of closure of tender</a:t>
                      </a:r>
                      <a:br>
                        <a:rPr lang="en-US" sz="1000" b="0" i="0" u="none" strike="noStrike" dirty="0">
                          <a:solidFill>
                            <a:srgbClr val="1A1A1A"/>
                          </a:solidFill>
                          <a:effectLst/>
                          <a:latin typeface="Calibri" panose="020F0502020204030204" pitchFamily="34" charset="0"/>
                        </a:rPr>
                      </a:br>
                      <a:r>
                        <a:rPr lang="en-US" sz="1000" b="0" i="0" u="none" strike="noStrike" dirty="0">
                          <a:solidFill>
                            <a:srgbClr val="1A1A1A"/>
                          </a:solidFill>
                          <a:effectLst/>
                          <a:latin typeface="Calibri" panose="020F0502020204030204" pitchFamily="34" charset="0"/>
                        </a:rPr>
                        <a:t>advertisement</a:t>
                      </a:r>
                    </a:p>
                  </a:txBody>
                  <a:tcPr marL="7620" marR="7620" marT="7620" marB="0"/>
                </a:tc>
                <a:tc>
                  <a:txBody>
                    <a:bodyPr/>
                    <a:lstStyle/>
                    <a:p>
                      <a:pPr algn="l" fontAlgn="t"/>
                      <a:r>
                        <a:rPr lang="en-US" sz="1000" b="0" i="0" u="none" strike="noStrike" dirty="0">
                          <a:solidFill>
                            <a:srgbClr val="000000"/>
                          </a:solidFill>
                          <a:effectLst/>
                          <a:latin typeface="Calibri" panose="020F0502020204030204" pitchFamily="34" charset="0"/>
                        </a:rPr>
                        <a:t>19%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A total of 27 bids were awarded during the period and 5 within 56 days. </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a:r>
                      <a:br>
                        <a:rPr lang="en-US" sz="1000" b="0" i="0" u="none" strike="noStrike" dirty="0">
                          <a:solidFill>
                            <a:srgbClr val="000000"/>
                          </a:solidFill>
                          <a:effectLst/>
                          <a:latin typeface="Calibri" panose="020F0502020204030204" pitchFamily="34" charset="0"/>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b="0" i="0" u="none" strike="noStrike" dirty="0" smtClean="0">
                          <a:solidFill>
                            <a:srgbClr val="000000"/>
                          </a:solidFill>
                          <a:effectLst/>
                          <a:latin typeface="Calibri" panose="020F0502020204030204" pitchFamily="34" charset="0"/>
                        </a:rPr>
                        <a:t> 5%</a:t>
                      </a:r>
                    </a:p>
                    <a:p>
                      <a:pPr algn="l" fontAlgn="t"/>
                      <a:endParaRPr lang="en-ZA" sz="1000" b="0" i="0" u="none" strike="noStrike" dirty="0" smtClean="0">
                        <a:solidFill>
                          <a:srgbClr val="000000"/>
                        </a:solidFill>
                        <a:effectLst/>
                        <a:latin typeface="Calibri" panose="020F0502020204030204" pitchFamily="34" charset="0"/>
                      </a:endParaRPr>
                    </a:p>
                    <a:p>
                      <a:pPr algn="l" fontAlgn="t"/>
                      <a:r>
                        <a:rPr lang="en-ZA" sz="1000" b="0" i="0" u="none" strike="noStrike" dirty="0" smtClean="0">
                          <a:solidFill>
                            <a:srgbClr val="000000"/>
                          </a:solidFill>
                          <a:effectLst/>
                          <a:latin typeface="Calibri" panose="020F0502020204030204" pitchFamily="34" charset="0"/>
                        </a:rPr>
                        <a:t> 3 Out</a:t>
                      </a:r>
                      <a:r>
                        <a:rPr lang="en-ZA" sz="1000" b="0" i="0" u="none" strike="noStrike" baseline="0" dirty="0" smtClean="0">
                          <a:solidFill>
                            <a:srgbClr val="000000"/>
                          </a:solidFill>
                          <a:effectLst/>
                          <a:latin typeface="Calibri" panose="020F0502020204030204" pitchFamily="34" charset="0"/>
                        </a:rPr>
                        <a:t> of 56 bids awarded</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b="0" i="0" u="none" strike="noStrike">
                          <a:solidFill>
                            <a:srgbClr val="000000"/>
                          </a:solidFill>
                          <a:effectLst/>
                          <a:latin typeface="Calibri" panose="020F0502020204030204" pitchFamily="34" charset="0"/>
                        </a:rPr>
                        <a:t> Percentage of quotations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awarded within 30</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working days from</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requisition date </a:t>
                      </a:r>
                    </a:p>
                  </a:txBody>
                  <a:tcPr marL="7620" marR="7620" marT="7620" marB="0"/>
                </a:tc>
                <a:tc>
                  <a:txBody>
                    <a:bodyPr/>
                    <a:lstStyle/>
                    <a:p>
                      <a:pPr algn="l" fontAlgn="t"/>
                      <a:r>
                        <a:rPr lang="en-US" sz="1000" b="0" i="0" u="none" strike="noStrike">
                          <a:solidFill>
                            <a:srgbClr val="000000"/>
                          </a:solidFill>
                          <a:effectLst/>
                          <a:latin typeface="Calibri" panose="020F0502020204030204" pitchFamily="34" charset="0"/>
                        </a:rPr>
                        <a:t>88% quotations awarded</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within 30 working days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from requisition date</a:t>
                      </a:r>
                    </a:p>
                  </a:txBody>
                  <a:tcPr marL="7620" marR="7620" marT="7620" marB="0"/>
                </a:tc>
                <a:tc>
                  <a:txBody>
                    <a:bodyPr/>
                    <a:lstStyle/>
                    <a:p>
                      <a:pPr algn="l" fontAlgn="t"/>
                      <a:r>
                        <a:rPr lang="en-US" sz="1000" b="0" i="0" u="none" strike="noStrike" dirty="0">
                          <a:solidFill>
                            <a:srgbClr val="000000"/>
                          </a:solidFill>
                          <a:effectLst/>
                          <a:latin typeface="Calibri" panose="020F0502020204030204" pitchFamily="34" charset="0"/>
                        </a:rPr>
                        <a:t>73%</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1206 out of 1643 Quotations were approved within 30 days</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
                      </a:r>
                      <a:br>
                        <a:rPr lang="en-US" sz="1000" b="0" i="0" u="none" strike="noStrike" dirty="0">
                          <a:solidFill>
                            <a:srgbClr val="000000"/>
                          </a:solidFill>
                          <a:effectLst/>
                          <a:latin typeface="Calibri" panose="020F0502020204030204" pitchFamily="34" charset="0"/>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b="0" i="0" u="none" strike="noStrike" dirty="0" smtClean="0">
                          <a:solidFill>
                            <a:srgbClr val="000000"/>
                          </a:solidFill>
                          <a:effectLst/>
                          <a:latin typeface="Calibri" panose="020F0502020204030204" pitchFamily="34" charset="0"/>
                        </a:rPr>
                        <a:t> 72%</a:t>
                      </a:r>
                    </a:p>
                    <a:p>
                      <a:pPr algn="l" fontAlgn="t"/>
                      <a:r>
                        <a:rPr lang="en-ZA" sz="1000" b="0" i="0" u="none" strike="noStrike" dirty="0" smtClean="0">
                          <a:solidFill>
                            <a:srgbClr val="000000"/>
                          </a:solidFill>
                          <a:effectLst/>
                          <a:latin typeface="Calibri" panose="020F0502020204030204" pitchFamily="34" charset="0"/>
                        </a:rPr>
                        <a:t> </a:t>
                      </a:r>
                    </a:p>
                    <a:p>
                      <a:pPr algn="l" fontAlgn="t"/>
                      <a:r>
                        <a:rPr lang="en-ZA" sz="1000" b="0" i="0" u="none" strike="noStrike" dirty="0" smtClean="0">
                          <a:solidFill>
                            <a:srgbClr val="000000"/>
                          </a:solidFill>
                          <a:effectLst/>
                          <a:latin typeface="Calibri" panose="020F0502020204030204" pitchFamily="34" charset="0"/>
                        </a:rPr>
                        <a:t> 1 245 out of 1 732</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ZA" sz="1000" b="0" i="0" u="none" strike="noStrike" dirty="0">
                          <a:solidFill>
                            <a:srgbClr val="000000"/>
                          </a:solidFill>
                          <a:effectLst/>
                          <a:latin typeface="Calibri" panose="020F0502020204030204" pitchFamily="34" charset="0"/>
                        </a:rPr>
                        <a:t> Percentage savings</a:t>
                      </a:r>
                      <a:br>
                        <a:rPr lang="en-ZA" sz="1000" b="0" i="0" u="none" strike="noStrike" dirty="0">
                          <a:solidFill>
                            <a:srgbClr val="000000"/>
                          </a:solidFill>
                          <a:effectLst/>
                          <a:latin typeface="Calibri" panose="020F0502020204030204" pitchFamily="34" charset="0"/>
                        </a:rPr>
                      </a:br>
                      <a:r>
                        <a:rPr lang="en-ZA" sz="1000" b="0" i="0" u="none" strike="noStrike" dirty="0">
                          <a:solidFill>
                            <a:srgbClr val="000000"/>
                          </a:solidFill>
                          <a:effectLst/>
                          <a:latin typeface="Calibri" panose="020F0502020204030204" pitchFamily="34" charset="0"/>
                        </a:rPr>
                        <a:t>for Built Environment</a:t>
                      </a:r>
                      <a:br>
                        <a:rPr lang="en-ZA" sz="1000" b="0" i="0" u="none" strike="noStrike" dirty="0">
                          <a:solidFill>
                            <a:srgbClr val="000000"/>
                          </a:solidFill>
                          <a:effectLst/>
                          <a:latin typeface="Calibri" panose="020F0502020204030204" pitchFamily="34" charset="0"/>
                        </a:rPr>
                      </a:br>
                      <a:r>
                        <a:rPr lang="en-ZA" sz="1000" b="0" i="0" u="none" strike="noStrike" dirty="0">
                          <a:solidFill>
                            <a:srgbClr val="000000"/>
                          </a:solidFill>
                          <a:effectLst/>
                          <a:latin typeface="Calibri" panose="020F0502020204030204" pitchFamily="34" charset="0"/>
                        </a:rPr>
                        <a:t>consultants </a:t>
                      </a:r>
                    </a:p>
                  </a:txBody>
                  <a:tcPr marL="7620" marR="7620" marT="7620" marB="0"/>
                </a:tc>
                <a:tc>
                  <a:txBody>
                    <a:bodyPr/>
                    <a:lstStyle/>
                    <a:p>
                      <a:pPr algn="l" fontAlgn="t"/>
                      <a:r>
                        <a:rPr lang="en-US" sz="1000" b="0" i="0" u="none" strike="noStrike" dirty="0">
                          <a:solidFill>
                            <a:srgbClr val="000000"/>
                          </a:solidFill>
                          <a:effectLst/>
                          <a:latin typeface="Calibri" panose="020F0502020204030204" pitchFamily="34" charset="0"/>
                        </a:rPr>
                        <a:t>24% savings for Built</a:t>
                      </a:r>
                      <a:br>
                        <a:rPr lang="en-US" sz="1000" b="0" i="0" u="none" strike="noStrike" dirty="0">
                          <a:solidFill>
                            <a:srgbClr val="000000"/>
                          </a:solidFill>
                          <a:effectLst/>
                          <a:latin typeface="Calibri" panose="020F0502020204030204" pitchFamily="34" charset="0"/>
                        </a:rPr>
                      </a:br>
                      <a:r>
                        <a:rPr lang="en-US" sz="1000" b="0" i="0" u="none" strike="noStrike" dirty="0">
                          <a:solidFill>
                            <a:srgbClr val="000000"/>
                          </a:solidFill>
                          <a:effectLst/>
                          <a:latin typeface="Calibri" panose="020F0502020204030204" pitchFamily="34" charset="0"/>
                        </a:rPr>
                        <a:t>Environment consultants</a:t>
                      </a: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b="0" i="0" u="none" strike="noStrike" dirty="0">
                          <a:solidFill>
                            <a:srgbClr val="000000"/>
                          </a:solidFill>
                          <a:effectLst/>
                          <a:latin typeface="Calibri" panose="020F0502020204030204" pitchFamily="34" charset="0"/>
                        </a:rPr>
                        <a:t>0</a:t>
                      </a:r>
                      <a:r>
                        <a:rPr lang="en-ZA" sz="1000" b="0" i="0" u="none" strike="noStrike" dirty="0" smtClean="0">
                          <a:solidFill>
                            <a:srgbClr val="000000"/>
                          </a:solidFill>
                          <a:effectLst/>
                          <a:latin typeface="Calibri" panose="020F0502020204030204" pitchFamily="34" charset="0"/>
                        </a:rPr>
                        <a:t>% </a:t>
                      </a:r>
                      <a:r>
                        <a:rPr lang="en-US" sz="1000" b="0" i="0" u="none" strike="noStrike" dirty="0" smtClean="0">
                          <a:solidFill>
                            <a:srgbClr val="000000"/>
                          </a:solidFill>
                          <a:effectLst/>
                          <a:latin typeface="Calibri" panose="020F0502020204030204" pitchFamily="34" charset="0"/>
                        </a:rPr>
                        <a:t>savings for Built</a:t>
                      </a:r>
                      <a:br>
                        <a:rPr lang="en-US" sz="1000" b="0" i="0" u="none" strike="noStrike" dirty="0" smtClean="0">
                          <a:solidFill>
                            <a:srgbClr val="000000"/>
                          </a:solidFill>
                          <a:effectLst/>
                          <a:latin typeface="Calibri" panose="020F0502020204030204" pitchFamily="34" charset="0"/>
                        </a:rPr>
                      </a:br>
                      <a:r>
                        <a:rPr lang="en-US" sz="1000" b="0" i="0" u="none" strike="noStrike" dirty="0" smtClean="0">
                          <a:solidFill>
                            <a:srgbClr val="000000"/>
                          </a:solidFill>
                          <a:effectLst/>
                          <a:latin typeface="Calibri" panose="020F0502020204030204" pitchFamily="34" charset="0"/>
                        </a:rPr>
                        <a:t>Environment consultants</a:t>
                      </a:r>
                    </a:p>
                    <a:p>
                      <a:pPr algn="l" fontAlgn="t"/>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b="0" i="0" u="none" strike="noStrike" dirty="0" smtClean="0">
                          <a:solidFill>
                            <a:srgbClr val="000000"/>
                          </a:solidFill>
                          <a:effectLst/>
                          <a:latin typeface="Calibri" panose="020F0502020204030204" pitchFamily="34" charset="0"/>
                        </a:rPr>
                        <a:t> 34% </a:t>
                      </a:r>
                      <a:r>
                        <a:rPr lang="en-US" sz="1000" b="0" i="0" u="none" strike="noStrike" dirty="0" smtClean="0">
                          <a:solidFill>
                            <a:srgbClr val="000000"/>
                          </a:solidFill>
                          <a:effectLst/>
                          <a:latin typeface="Calibri" panose="020F0502020204030204" pitchFamily="34" charset="0"/>
                        </a:rPr>
                        <a:t>savings for Built</a:t>
                      </a:r>
                      <a:br>
                        <a:rPr lang="en-US" sz="1000" b="0" i="0" u="none" strike="noStrike" dirty="0" smtClean="0">
                          <a:solidFill>
                            <a:srgbClr val="000000"/>
                          </a:solidFill>
                          <a:effectLst/>
                          <a:latin typeface="Calibri" panose="020F0502020204030204" pitchFamily="34" charset="0"/>
                        </a:rPr>
                      </a:br>
                      <a:r>
                        <a:rPr lang="en-US" sz="1000" b="0" i="0" u="none" strike="noStrike" dirty="0" smtClean="0">
                          <a:solidFill>
                            <a:srgbClr val="000000"/>
                          </a:solidFill>
                          <a:effectLst/>
                          <a:latin typeface="Calibri" panose="020F0502020204030204" pitchFamily="34" charset="0"/>
                        </a:rPr>
                        <a:t>Environment consultants</a:t>
                      </a:r>
                      <a:endParaRPr lang="en-ZA" sz="1000" b="0" i="0" u="none" strike="noStrike" dirty="0">
                        <a:solidFill>
                          <a:srgbClr val="000000"/>
                        </a:solidFill>
                        <a:effectLst/>
                        <a:latin typeface="Calibri" panose="020F0502020204030204" pitchFamily="34" charset="0"/>
                      </a:endParaRPr>
                    </a:p>
                  </a:txBody>
                  <a:tcPr marL="7620" marR="7620" marT="7620" marB="0"/>
                </a:tc>
              </a:tr>
            </a:tbl>
          </a:graphicData>
        </a:graphic>
      </p:graphicFrame>
    </p:spTree>
    <p:extLst>
      <p:ext uri="{BB962C8B-B14F-4D97-AF65-F5344CB8AC3E}">
        <p14:creationId xmlns:p14="http://schemas.microsoft.com/office/powerpoint/2010/main" xmlns="" val="16626913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21</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a:t>
            </a:r>
            <a:endParaRPr lang="en-ZA" sz="2400" b="1" dirty="0"/>
          </a:p>
        </p:txBody>
      </p:sp>
      <p:graphicFrame>
        <p:nvGraphicFramePr>
          <p:cNvPr id="10" name="Table 9"/>
          <p:cNvGraphicFramePr>
            <a:graphicFrameLocks noGrp="1"/>
          </p:cNvGraphicFramePr>
          <p:nvPr>
            <p:extLst>
              <p:ext uri="{D42A27DB-BD31-4B8C-83A1-F6EECF244321}">
                <p14:modId xmlns:p14="http://schemas.microsoft.com/office/powerpoint/2010/main" xmlns="" val="214916859"/>
              </p:ext>
            </p:extLst>
          </p:nvPr>
        </p:nvGraphicFramePr>
        <p:xfrm>
          <a:off x="32388" y="764704"/>
          <a:ext cx="9076116" cy="5524500"/>
        </p:xfrm>
        <a:graphic>
          <a:graphicData uri="http://schemas.openxmlformats.org/drawingml/2006/table">
            <a:tbl>
              <a:tblPr firstRow="1" bandRow="1">
                <a:tableStyleId>{93296810-A885-4BE3-A3E7-6D5BEEA58F35}</a:tableStyleId>
              </a:tblPr>
              <a:tblGrid>
                <a:gridCol w="2269029"/>
                <a:gridCol w="2269029"/>
                <a:gridCol w="2269029"/>
                <a:gridCol w="2269029"/>
              </a:tblGrid>
              <a:tr h="370840">
                <a:tc gridSpan="4">
                  <a:txBody>
                    <a:bodyPr/>
                    <a:lstStyle/>
                    <a:p>
                      <a:r>
                        <a:rPr lang="en-US" sz="1400" kern="1200" dirty="0" smtClean="0"/>
                        <a:t>Programme 2: Real Estate Investment (User Demand management,</a:t>
                      </a:r>
                      <a:r>
                        <a:rPr lang="en-US" sz="1400" kern="1200" baseline="0" dirty="0" smtClean="0"/>
                        <a:t> Planning and Precinct Development services and Real Estate Investment Management</a:t>
                      </a:r>
                      <a:endParaRPr lang="en-ZA" sz="1400" b="1" kern="120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200" b="1" u="none" strike="noStrike" kern="1200" dirty="0" smtClean="0">
                          <a:solidFill>
                            <a:schemeClr val="accent6">
                              <a:lumMod val="75000"/>
                            </a:schemeClr>
                          </a:solidFill>
                          <a:effectLst/>
                          <a:latin typeface="+mn-lt"/>
                          <a:ea typeface="+mn-ea"/>
                          <a:cs typeface="+mn-cs"/>
                        </a:rPr>
                        <a:t>Key Perform Indicator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4 Performance </a:t>
                      </a:r>
                      <a:endParaRPr lang="en-ZA" sz="1200" b="1" u="none" strike="noStrike" kern="1200" dirty="0">
                        <a:solidFill>
                          <a:schemeClr val="accent6">
                            <a:lumMod val="75000"/>
                          </a:schemeClr>
                        </a:solidFill>
                        <a:effectLst/>
                        <a:latin typeface="+mn-lt"/>
                        <a:ea typeface="+mn-ea"/>
                        <a:cs typeface="+mn-cs"/>
                      </a:endParaRPr>
                    </a:p>
                  </a:txBody>
                  <a:tcPr/>
                </a:tc>
              </a:tr>
              <a:tr h="370840">
                <a:tc>
                  <a:txBody>
                    <a:bodyPr/>
                    <a:lstStyle/>
                    <a:p>
                      <a:pPr algn="l" fontAlgn="t"/>
                      <a:r>
                        <a:rPr lang="en-US" sz="1000" u="none" strike="noStrike" dirty="0">
                          <a:effectLst/>
                        </a:rPr>
                        <a:t>Number of User Asset</a:t>
                      </a:r>
                      <a:br>
                        <a:rPr lang="en-US" sz="1000" u="none" strike="noStrike" dirty="0">
                          <a:effectLst/>
                        </a:rPr>
                      </a:br>
                      <a:r>
                        <a:rPr lang="en-US" sz="1000" u="none" strike="noStrike" dirty="0">
                          <a:effectLst/>
                        </a:rPr>
                        <a:t>Management Plans (U-AMPs)</a:t>
                      </a:r>
                      <a:br>
                        <a:rPr lang="en-US" sz="1000" u="none" strike="noStrike" dirty="0">
                          <a:effectLst/>
                        </a:rPr>
                      </a:br>
                      <a:r>
                        <a:rPr lang="en-US" sz="1000" u="none" strike="noStrike" dirty="0">
                          <a:effectLst/>
                        </a:rPr>
                        <a:t>received from user departments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42 U-AMPs received from</a:t>
                      </a:r>
                      <a:br>
                        <a:rPr lang="en-US" sz="1000" u="none" strike="noStrike" dirty="0">
                          <a:effectLst/>
                        </a:rPr>
                      </a:br>
                      <a:r>
                        <a:rPr lang="en-US" sz="1000" u="none" strike="noStrike" dirty="0">
                          <a:effectLst/>
                        </a:rPr>
                        <a:t>user departments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42 U-AMPs received from</a:t>
                      </a:r>
                      <a:br>
                        <a:rPr lang="en-US" sz="1000" u="none" strike="noStrike" dirty="0">
                          <a:effectLst/>
                        </a:rPr>
                      </a:br>
                      <a:r>
                        <a:rPr lang="en-US" sz="1000" u="none" strike="noStrike" dirty="0">
                          <a:effectLst/>
                        </a:rPr>
                        <a:t>user departments</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dirty="0">
                          <a:effectLst/>
                        </a:rPr>
                        <a:t>Number of signed off</a:t>
                      </a:r>
                      <a:br>
                        <a:rPr lang="en-US" sz="1000" u="none" strike="noStrike" dirty="0">
                          <a:effectLst/>
                        </a:rPr>
                      </a:br>
                      <a:r>
                        <a:rPr lang="en-US" sz="1000" u="none" strike="noStrike" dirty="0">
                          <a:effectLst/>
                        </a:rPr>
                        <a:t>infrastructure </a:t>
                      </a:r>
                      <a:r>
                        <a:rPr lang="en-US" sz="1000" u="none" strike="noStrike" dirty="0" smtClean="0">
                          <a:effectLst/>
                        </a:rPr>
                        <a:t>work lists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10 signed off infrastructure work lists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smtClean="0">
                          <a:effectLst/>
                        </a:rPr>
                        <a:t>9 signed </a:t>
                      </a:r>
                      <a:r>
                        <a:rPr lang="en-US" sz="1000" u="none" strike="noStrike" dirty="0">
                          <a:effectLst/>
                        </a:rPr>
                        <a:t>off infrastructure work </a:t>
                      </a:r>
                      <a:r>
                        <a:rPr lang="en-US" sz="1000" u="none" strike="noStrike" dirty="0" smtClean="0">
                          <a:effectLst/>
                        </a:rPr>
                        <a:t>lists</a:t>
                      </a:r>
                    </a:p>
                    <a:p>
                      <a:pPr algn="l" fontAlgn="t"/>
                      <a:r>
                        <a:rPr lang="en-US" sz="1000" u="none" strike="noStrike" dirty="0" smtClean="0">
                          <a:effectLst/>
                        </a:rPr>
                        <a:t>DCS not signed</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dirty="0">
                          <a:effectLst/>
                        </a:rPr>
                        <a:t>Number of Government Precinct</a:t>
                      </a:r>
                      <a:br>
                        <a:rPr lang="en-US" sz="1000" u="none" strike="noStrike" dirty="0">
                          <a:effectLst/>
                        </a:rPr>
                      </a:br>
                      <a:r>
                        <a:rPr lang="en-US" sz="1000" u="none" strike="noStrike" dirty="0">
                          <a:effectLst/>
                        </a:rPr>
                        <a:t>Development plans aligned with</a:t>
                      </a:r>
                      <a:br>
                        <a:rPr lang="en-US" sz="1000" u="none" strike="noStrike" dirty="0">
                          <a:effectLst/>
                        </a:rPr>
                      </a:br>
                      <a:r>
                        <a:rPr lang="en-US" sz="1000" u="none" strike="noStrike" dirty="0">
                          <a:effectLst/>
                        </a:rPr>
                        <a:t>identified municipal (urban and</a:t>
                      </a:r>
                      <a:br>
                        <a:rPr lang="en-US" sz="1000" u="none" strike="noStrike" dirty="0">
                          <a:effectLst/>
                        </a:rPr>
                      </a:br>
                      <a:r>
                        <a:rPr lang="en-US" sz="1000" u="none" strike="noStrike" dirty="0">
                          <a:effectLst/>
                        </a:rPr>
                        <a:t>rural) Integrated Development</a:t>
                      </a:r>
                      <a:br>
                        <a:rPr lang="en-US" sz="1000" u="none" strike="noStrike" dirty="0">
                          <a:effectLst/>
                        </a:rPr>
                      </a:br>
                      <a:r>
                        <a:rPr lang="en-US" sz="1000" u="none" strike="noStrike" dirty="0">
                          <a:effectLst/>
                        </a:rPr>
                        <a:t>Plans (IDPs)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3 Government Precinct</a:t>
                      </a:r>
                      <a:br>
                        <a:rPr lang="en-US" sz="1000" u="none" strike="noStrike" dirty="0">
                          <a:effectLst/>
                        </a:rPr>
                      </a:br>
                      <a:r>
                        <a:rPr lang="en-US" sz="1000" u="none" strike="noStrike" dirty="0">
                          <a:effectLst/>
                        </a:rPr>
                        <a:t>Development Plans aligned</a:t>
                      </a:r>
                      <a:br>
                        <a:rPr lang="en-US" sz="1000" u="none" strike="noStrike" dirty="0">
                          <a:effectLst/>
                        </a:rPr>
                      </a:br>
                      <a:r>
                        <a:rPr lang="en-US" sz="1000" u="none" strike="noStrike" dirty="0">
                          <a:effectLst/>
                        </a:rPr>
                        <a:t>with identified (urban and</a:t>
                      </a:r>
                      <a:br>
                        <a:rPr lang="en-US" sz="1000" u="none" strike="noStrike" dirty="0">
                          <a:effectLst/>
                        </a:rPr>
                      </a:br>
                      <a:r>
                        <a:rPr lang="en-US" sz="1000" u="none" strike="noStrike" dirty="0">
                          <a:effectLst/>
                        </a:rPr>
                        <a:t>rural) municipal IDPs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1A1A1A"/>
                        </a:solidFill>
                        <a:effectLst/>
                        <a:latin typeface="Calibri" panose="020F0502020204030204" pitchFamily="34" charset="0"/>
                      </a:endParaRPr>
                    </a:p>
                  </a:txBody>
                  <a:tcPr marL="7620" marR="7620" marT="7620" marB="0">
                    <a:solidFill>
                      <a:schemeClr val="bg1">
                        <a:lumMod val="6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smtClean="0">
                          <a:effectLst/>
                        </a:rPr>
                        <a:t> 2 </a:t>
                      </a:r>
                      <a:r>
                        <a:rPr lang="en-US" sz="1000" u="none" strike="noStrike" dirty="0" smtClean="0">
                          <a:effectLst/>
                        </a:rPr>
                        <a:t>Government Precinct</a:t>
                      </a:r>
                      <a:br>
                        <a:rPr lang="en-US" sz="1000" u="none" strike="noStrike" dirty="0" smtClean="0">
                          <a:effectLst/>
                        </a:rPr>
                      </a:br>
                      <a:r>
                        <a:rPr lang="en-US" sz="1000" u="none" strike="noStrike" dirty="0" smtClean="0">
                          <a:effectLst/>
                        </a:rPr>
                        <a:t>Development Plans aligned</a:t>
                      </a:r>
                      <a:br>
                        <a:rPr lang="en-US" sz="1000" u="none" strike="noStrike" dirty="0" smtClean="0">
                          <a:effectLst/>
                        </a:rPr>
                      </a:br>
                      <a:r>
                        <a:rPr lang="en-US" sz="1000" u="none" strike="noStrike" dirty="0" smtClean="0">
                          <a:effectLst/>
                        </a:rPr>
                        <a:t>with identified (urban and</a:t>
                      </a:r>
                      <a:br>
                        <a:rPr lang="en-US" sz="1000" u="none" strike="noStrike" dirty="0" smtClean="0">
                          <a:effectLst/>
                        </a:rPr>
                      </a:br>
                      <a:r>
                        <a:rPr lang="en-US" sz="1000" u="none" strike="noStrike" dirty="0" smtClean="0">
                          <a:effectLst/>
                        </a:rPr>
                        <a:t>rural) municipal IDPs</a:t>
                      </a:r>
                      <a:endParaRPr lang="en-US" sz="1000" b="0" i="0" u="none" strike="noStrike" dirty="0" smtClean="0">
                        <a:solidFill>
                          <a:srgbClr val="000000"/>
                        </a:solidFill>
                        <a:effectLst/>
                        <a:latin typeface="Calibri" panose="020F0502020204030204" pitchFamily="34" charset="0"/>
                      </a:endParaRPr>
                    </a:p>
                    <a:p>
                      <a:pPr algn="l" fontAlgn="t"/>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dirty="0">
                          <a:effectLst/>
                        </a:rPr>
                        <a:t>Number of sites established for development</a:t>
                      </a:r>
                      <a:endParaRPr lang="en-US" sz="1000" b="0" i="0" u="none" strike="noStrike" dirty="0">
                        <a:solidFill>
                          <a:srgbClr val="1A1A1A"/>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3 sites established for</a:t>
                      </a:r>
                      <a:br>
                        <a:rPr lang="en-US" sz="1000" u="none" strike="noStrike" dirty="0">
                          <a:effectLst/>
                        </a:rPr>
                      </a:br>
                      <a:r>
                        <a:rPr lang="en-US" sz="1000" u="none" strike="noStrike" dirty="0">
                          <a:effectLst/>
                        </a:rPr>
                        <a:t>development</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1 site established for development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smtClean="0">
                          <a:effectLst/>
                        </a:rPr>
                        <a:t>  1 </a:t>
                      </a:r>
                      <a:r>
                        <a:rPr lang="en-US" sz="1000" u="none" strike="noStrike" dirty="0" smtClean="0">
                          <a:effectLst/>
                        </a:rPr>
                        <a:t>sites established for</a:t>
                      </a:r>
                      <a:br>
                        <a:rPr lang="en-US" sz="1000" u="none" strike="noStrike" dirty="0" smtClean="0">
                          <a:effectLst/>
                        </a:rPr>
                      </a:br>
                      <a:r>
                        <a:rPr lang="en-US" sz="1000" u="none" strike="noStrike" dirty="0" smtClean="0">
                          <a:effectLst/>
                        </a:rPr>
                        <a:t>development</a:t>
                      </a:r>
                      <a:endParaRPr lang="en-US" sz="1000" b="0" i="0" u="none" strike="noStrike" dirty="0" smtClean="0">
                        <a:solidFill>
                          <a:srgbClr val="000000"/>
                        </a:solidFill>
                        <a:effectLst/>
                        <a:latin typeface="Calibri" panose="020F0502020204030204" pitchFamily="34" charset="0"/>
                      </a:endParaRPr>
                    </a:p>
                    <a:p>
                      <a:pPr algn="l" fontAlgn="t"/>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dirty="0">
                          <a:effectLst/>
                        </a:rPr>
                        <a:t>Number of concept designs completed for identified user departments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4 concept designs completed</a:t>
                      </a:r>
                      <a:br>
                        <a:rPr lang="en-US" sz="1000" u="none" strike="noStrike" dirty="0">
                          <a:effectLst/>
                        </a:rPr>
                      </a:br>
                      <a:r>
                        <a:rPr lang="en-US" sz="1000" u="none" strike="noStrike" dirty="0">
                          <a:effectLst/>
                        </a:rPr>
                        <a:t>for identified user</a:t>
                      </a:r>
                      <a:br>
                        <a:rPr lang="en-US" sz="1000" u="none" strike="noStrike" dirty="0">
                          <a:effectLst/>
                        </a:rPr>
                      </a:br>
                      <a:r>
                        <a:rPr lang="en-US" sz="1000" u="none" strike="noStrike" dirty="0">
                          <a:effectLst/>
                        </a:rPr>
                        <a:t>departments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smtClean="0">
                          <a:effectLst/>
                        </a:rPr>
                        <a:t> 2 </a:t>
                      </a:r>
                      <a:r>
                        <a:rPr lang="en-US" sz="1000" u="none" strike="noStrike" dirty="0" smtClean="0">
                          <a:effectLst/>
                        </a:rPr>
                        <a:t>concept designs completed</a:t>
                      </a:r>
                      <a:br>
                        <a:rPr lang="en-US" sz="1000" u="none" strike="noStrike" dirty="0" smtClean="0">
                          <a:effectLst/>
                        </a:rPr>
                      </a:br>
                      <a:r>
                        <a:rPr lang="en-US" sz="1000" u="none" strike="noStrike" dirty="0" smtClean="0">
                          <a:effectLst/>
                        </a:rPr>
                        <a:t>for identified user</a:t>
                      </a:r>
                      <a:br>
                        <a:rPr lang="en-US" sz="1000" u="none" strike="noStrike" dirty="0" smtClean="0">
                          <a:effectLst/>
                        </a:rPr>
                      </a:br>
                      <a:r>
                        <a:rPr lang="en-US" sz="1000" u="none" strike="noStrike" dirty="0" smtClean="0">
                          <a:effectLst/>
                        </a:rPr>
                        <a:t>departments</a:t>
                      </a:r>
                      <a:endParaRPr lang="en-US" sz="1000" b="0" i="0" u="none" strike="noStrike" dirty="0" smtClean="0">
                        <a:solidFill>
                          <a:srgbClr val="000000"/>
                        </a:solidFill>
                        <a:effectLst/>
                        <a:latin typeface="Calibri" panose="020F0502020204030204" pitchFamily="34" charset="0"/>
                      </a:endParaRPr>
                    </a:p>
                    <a:p>
                      <a:pPr algn="l" fontAlgn="t"/>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dirty="0">
                          <a:effectLst/>
                        </a:rPr>
                        <a:t> Percentage of feasibility studies completed within scheduled timeframes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85% feasibility </a:t>
                      </a:r>
                      <a:r>
                        <a:rPr lang="en-US" sz="1000" u="none" strike="noStrike" dirty="0" smtClean="0">
                          <a:effectLst/>
                        </a:rPr>
                        <a:t>studies </a:t>
                      </a:r>
                      <a:r>
                        <a:rPr lang="en-US" sz="1000" u="none" strike="noStrike" dirty="0">
                          <a:effectLst/>
                        </a:rPr>
                        <a:t>completed within scheduled timeframes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85% (63/74)  feasibility studies completed within scheduled timeframes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 43% (22/51) </a:t>
                      </a:r>
                      <a:r>
                        <a:rPr lang="en-US" sz="1000" u="none" strike="noStrike" dirty="0" smtClean="0">
                          <a:effectLst/>
                        </a:rPr>
                        <a:t>feasibility studies completed within scheduled timeframes </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 Percentge of valuations completed within scheduled timeframes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85% of valuations completed within scheduled timeframes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81% (60/74) valuations completed within scheduled timeframe</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 134% (397/296) </a:t>
                      </a:r>
                      <a:r>
                        <a:rPr lang="en-US" sz="1000" u="none" strike="noStrike" dirty="0" smtClean="0">
                          <a:effectLst/>
                        </a:rPr>
                        <a:t>of valuations completed within scheduled timeframes</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 Percentage of responsive disposal</a:t>
                      </a:r>
                      <a:br>
                        <a:rPr lang="en-US" sz="1000" u="none" strike="noStrike">
                          <a:effectLst/>
                        </a:rPr>
                      </a:br>
                      <a:r>
                        <a:rPr lang="en-US" sz="1000" u="none" strike="noStrike">
                          <a:effectLst/>
                        </a:rPr>
                        <a:t>requests processed by 31 March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85% disposal requests</a:t>
                      </a:r>
                      <a:br>
                        <a:rPr lang="en-US" sz="1000" u="none" strike="noStrike">
                          <a:effectLst/>
                        </a:rPr>
                      </a:br>
                      <a:r>
                        <a:rPr lang="en-US" sz="1000" u="none" strike="noStrike">
                          <a:effectLst/>
                        </a:rPr>
                        <a:t>processed by 31 March 2018</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algn="l" fontAlgn="t"/>
                      <a:r>
                        <a:rPr lang="en-ZA" sz="1000" u="none" strike="noStrike" dirty="0" smtClean="0">
                          <a:effectLst/>
                        </a:rPr>
                        <a:t> 57% (97/170)</a:t>
                      </a:r>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dirty="0">
                          <a:effectLst/>
                        </a:rPr>
                        <a:t> Custodian Asset Management </a:t>
                      </a:r>
                      <a:r>
                        <a:rPr lang="en-US" sz="1000" u="none" strike="noStrike" dirty="0" smtClean="0">
                          <a:effectLst/>
                        </a:rPr>
                        <a:t>Plan (C-AMP</a:t>
                      </a:r>
                      <a:r>
                        <a:rPr lang="en-US" sz="1000" u="none" strike="noStrike" dirty="0">
                          <a:effectLst/>
                        </a:rPr>
                        <a:t>) submitted to NT </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a:effectLst/>
                        </a:rPr>
                        <a:t>1 C-AMP submitted to NT</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algn="l" fontAlgn="t"/>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 Number of buildings performance assessed in identified performance areas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600 buildings’ performance</a:t>
                      </a:r>
                      <a:br>
                        <a:rPr lang="en-US" sz="1000" u="none" strike="noStrike" dirty="0">
                          <a:effectLst/>
                        </a:rPr>
                      </a:br>
                      <a:r>
                        <a:rPr lang="en-US" sz="1000" u="none" strike="noStrike" dirty="0">
                          <a:effectLst/>
                        </a:rPr>
                        <a:t>measured in identified</a:t>
                      </a:r>
                      <a:br>
                        <a:rPr lang="en-US" sz="1000" u="none" strike="noStrike" dirty="0">
                          <a:effectLst/>
                        </a:rPr>
                      </a:br>
                      <a:r>
                        <a:rPr lang="en-US" sz="1000" u="none" strike="noStrike" dirty="0">
                          <a:effectLst/>
                        </a:rPr>
                        <a:t>performance areas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 169  buildings performance measured in identified performance areas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smtClean="0">
                          <a:effectLst/>
                        </a:rPr>
                        <a:t> 728 </a:t>
                      </a:r>
                      <a:r>
                        <a:rPr lang="en-US" sz="1000" u="none" strike="noStrike" dirty="0" smtClean="0">
                          <a:effectLst/>
                        </a:rPr>
                        <a:t>buildings’ performance</a:t>
                      </a:r>
                      <a:br>
                        <a:rPr lang="en-US" sz="1000" u="none" strike="noStrike" dirty="0" smtClean="0">
                          <a:effectLst/>
                        </a:rPr>
                      </a:br>
                      <a:r>
                        <a:rPr lang="en-US" sz="1000" u="none" strike="noStrike" dirty="0" smtClean="0">
                          <a:effectLst/>
                        </a:rPr>
                        <a:t>measured in identified</a:t>
                      </a:r>
                      <a:br>
                        <a:rPr lang="en-US" sz="1000" u="none" strike="noStrike" dirty="0" smtClean="0">
                          <a:effectLst/>
                        </a:rPr>
                      </a:br>
                      <a:r>
                        <a:rPr lang="en-US" sz="1000" u="none" strike="noStrike" dirty="0" smtClean="0">
                          <a:effectLst/>
                        </a:rPr>
                        <a:t>performance areas</a:t>
                      </a:r>
                      <a:endParaRPr lang="en-US" sz="1000" b="0" i="0" u="none" strike="noStrike" dirty="0" smtClean="0">
                        <a:solidFill>
                          <a:srgbClr val="000000"/>
                        </a:solidFill>
                        <a:effectLst/>
                        <a:latin typeface="Calibri" panose="020F0502020204030204" pitchFamily="34" charset="0"/>
                      </a:endParaRPr>
                    </a:p>
                  </a:txBody>
                  <a:tcPr marL="7620" marR="7620" marT="7620" marB="0"/>
                </a:tc>
              </a:tr>
            </a:tbl>
          </a:graphicData>
        </a:graphic>
      </p:graphicFrame>
    </p:spTree>
    <p:extLst>
      <p:ext uri="{BB962C8B-B14F-4D97-AF65-F5344CB8AC3E}">
        <p14:creationId xmlns:p14="http://schemas.microsoft.com/office/powerpoint/2010/main" xmlns="" val="32586646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22</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a:t>
            </a:r>
            <a:endParaRPr lang="en-ZA" sz="2400" b="1" dirty="0"/>
          </a:p>
        </p:txBody>
      </p:sp>
      <p:graphicFrame>
        <p:nvGraphicFramePr>
          <p:cNvPr id="10" name="Table 9"/>
          <p:cNvGraphicFramePr>
            <a:graphicFrameLocks noGrp="1"/>
          </p:cNvGraphicFramePr>
          <p:nvPr>
            <p:extLst>
              <p:ext uri="{D42A27DB-BD31-4B8C-83A1-F6EECF244321}">
                <p14:modId xmlns:p14="http://schemas.microsoft.com/office/powerpoint/2010/main" xmlns="" val="3253345694"/>
              </p:ext>
            </p:extLst>
          </p:nvPr>
        </p:nvGraphicFramePr>
        <p:xfrm>
          <a:off x="32388" y="764704"/>
          <a:ext cx="8932100" cy="4917440"/>
        </p:xfrm>
        <a:graphic>
          <a:graphicData uri="http://schemas.openxmlformats.org/drawingml/2006/table">
            <a:tbl>
              <a:tblPr firstRow="1" bandRow="1">
                <a:tableStyleId>{93296810-A885-4BE3-A3E7-6D5BEEA58F35}</a:tableStyleId>
              </a:tblPr>
              <a:tblGrid>
                <a:gridCol w="2233025"/>
                <a:gridCol w="2233025"/>
                <a:gridCol w="2233025"/>
                <a:gridCol w="2233025"/>
              </a:tblGrid>
              <a:tr h="370840">
                <a:tc gridSpan="4">
                  <a:txBody>
                    <a:bodyPr/>
                    <a:lstStyle/>
                    <a:p>
                      <a:r>
                        <a:rPr lang="en-US" sz="1400" kern="1200" dirty="0" smtClean="0"/>
                        <a:t>Programme 3: Construction Project Management </a:t>
                      </a:r>
                      <a:endParaRPr lang="en-ZA" sz="1400" b="1" kern="120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200" b="1" u="none" strike="noStrike" kern="1200" dirty="0" smtClean="0">
                          <a:solidFill>
                            <a:schemeClr val="accent6">
                              <a:lumMod val="75000"/>
                            </a:schemeClr>
                          </a:solidFill>
                          <a:effectLst/>
                          <a:latin typeface="+mn-lt"/>
                          <a:ea typeface="+mn-ea"/>
                          <a:cs typeface="+mn-cs"/>
                        </a:rPr>
                        <a:t>Key Perform Indicator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4 Performance </a:t>
                      </a:r>
                      <a:endParaRPr lang="en-ZA" sz="1200" b="1" u="none" strike="noStrike" kern="1200" dirty="0">
                        <a:solidFill>
                          <a:schemeClr val="accent6">
                            <a:lumMod val="75000"/>
                          </a:schemeClr>
                        </a:solidFill>
                        <a:effectLst/>
                        <a:latin typeface="+mn-lt"/>
                        <a:ea typeface="+mn-ea"/>
                        <a:cs typeface="+mn-cs"/>
                      </a:endParaRPr>
                    </a:p>
                  </a:txBody>
                  <a:tcPr/>
                </a:tc>
              </a:tr>
              <a:tr h="370840">
                <a:tc>
                  <a:txBody>
                    <a:bodyPr/>
                    <a:lstStyle/>
                    <a:p>
                      <a:pPr algn="l" fontAlgn="t"/>
                      <a:r>
                        <a:rPr lang="en-US" sz="1000" u="none" strike="noStrike" dirty="0">
                          <a:effectLst/>
                        </a:rPr>
                        <a:t>Number of approved  infrastructure project designs</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117 approved infrastructure project designs</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16 </a:t>
                      </a:r>
                      <a:r>
                        <a:rPr lang="en-US" sz="1000" u="none" strike="noStrike" dirty="0" smtClean="0">
                          <a:effectLst/>
                        </a:rPr>
                        <a:t>approved infrastructure project designs</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a:r>
                        <a:rPr lang="en-ZA" sz="1000" dirty="0" smtClean="0"/>
                        <a:t> 10 </a:t>
                      </a:r>
                      <a:r>
                        <a:rPr lang="en-US" sz="1000" u="none" strike="noStrike" dirty="0" smtClean="0">
                          <a:effectLst/>
                        </a:rPr>
                        <a:t>approved infrastructure project designs</a:t>
                      </a:r>
                      <a:endParaRPr lang="en-ZA" sz="1000" dirty="0"/>
                    </a:p>
                  </a:txBody>
                  <a:tcPr marL="7620" marR="7620" marT="7620" marB="0"/>
                </a:tc>
              </a:tr>
              <a:tr h="370840">
                <a:tc>
                  <a:txBody>
                    <a:bodyPr/>
                    <a:lstStyle/>
                    <a:p>
                      <a:pPr algn="l" fontAlgn="t"/>
                      <a:r>
                        <a:rPr lang="en-US" sz="1000" u="none" strike="noStrike" dirty="0">
                          <a:effectLst/>
                        </a:rPr>
                        <a:t>Number of approved infrastructure projects ready for tender</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174 </a:t>
                      </a:r>
                      <a:r>
                        <a:rPr lang="en-US" sz="1000" u="none" strike="noStrike" dirty="0" smtClean="0">
                          <a:effectLst/>
                        </a:rPr>
                        <a:t>approved infrastructure projects ready for tender</a:t>
                      </a:r>
                      <a:r>
                        <a:rPr lang="en-US" sz="1000" u="none" strike="noStrike" dirty="0">
                          <a:effectLst/>
                        </a:rPr>
                        <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11  </a:t>
                      </a:r>
                      <a:r>
                        <a:rPr lang="en-US" sz="1000" u="none" strike="noStrike" dirty="0" smtClean="0">
                          <a:effectLst/>
                        </a:rPr>
                        <a:t>approved infrastructure projects ready for tender</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a:r>
                        <a:rPr lang="en-ZA" sz="1000" dirty="0" smtClean="0"/>
                        <a:t> 20</a:t>
                      </a:r>
                      <a:r>
                        <a:rPr lang="en-US" sz="1000" u="none" strike="noStrike" dirty="0" smtClean="0">
                          <a:effectLst/>
                        </a:rPr>
                        <a:t>approved infrastructure projects ready for tender</a:t>
                      </a:r>
                      <a:endParaRPr lang="en-ZA" sz="1000" dirty="0"/>
                    </a:p>
                  </a:txBody>
                  <a:tcPr marL="7620" marR="7620" marT="7620" marB="0"/>
                </a:tc>
              </a:tr>
              <a:tr h="370840">
                <a:tc>
                  <a:txBody>
                    <a:bodyPr/>
                    <a:lstStyle/>
                    <a:p>
                      <a:pPr algn="l" fontAlgn="t"/>
                      <a:r>
                        <a:rPr lang="en-US" sz="1000" u="none" strike="noStrike" dirty="0">
                          <a:effectLst/>
                        </a:rPr>
                        <a:t>Number of infrastructure sites handed over for construction</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117 infrastructure sites handed over for construction</a:t>
                      </a:r>
                      <a:br>
                        <a:rPr lang="en-ZA" sz="1000" u="none" strike="noStrike" dirty="0">
                          <a:effectLst/>
                        </a:rPr>
                      </a:b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12 infrastructure sites handed over for construction</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a:r>
                        <a:rPr lang="en-ZA" sz="1000" dirty="0" smtClean="0"/>
                        <a:t> 13 </a:t>
                      </a:r>
                      <a:r>
                        <a:rPr lang="en-ZA" sz="1000" u="none" strike="noStrike" dirty="0" smtClean="0">
                          <a:effectLst/>
                        </a:rPr>
                        <a:t>infrastructure sites handed over for construction</a:t>
                      </a:r>
                      <a:endParaRPr lang="en-ZA" sz="1000" dirty="0"/>
                    </a:p>
                  </a:txBody>
                  <a:tcPr marL="7620" marR="7620" marT="7620" marB="0"/>
                </a:tc>
              </a:tr>
              <a:tr h="370840">
                <a:tc>
                  <a:txBody>
                    <a:bodyPr/>
                    <a:lstStyle/>
                    <a:p>
                      <a:pPr algn="l" fontAlgn="t"/>
                      <a:r>
                        <a:rPr lang="en-US" sz="1000" u="none" strike="noStrike">
                          <a:effectLst/>
                        </a:rPr>
                        <a:t>Number of infrastructure</a:t>
                      </a:r>
                      <a:br>
                        <a:rPr lang="en-US" sz="1000" u="none" strike="noStrike">
                          <a:effectLst/>
                        </a:rPr>
                      </a:br>
                      <a:r>
                        <a:rPr lang="en-US" sz="1000" u="none" strike="noStrike">
                          <a:effectLst/>
                        </a:rPr>
                        <a:t>projects completed</a:t>
                      </a:r>
                      <a:br>
                        <a:rPr lang="en-US" sz="1000" u="none" strike="noStrike">
                          <a:effectLst/>
                        </a:rPr>
                      </a:b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106 infrastructure projects</a:t>
                      </a:r>
                      <a:br>
                        <a:rPr lang="en-ZA" sz="1000" u="none" strike="noStrike" dirty="0">
                          <a:effectLst/>
                        </a:rPr>
                      </a:br>
                      <a:r>
                        <a:rPr lang="en-ZA" sz="1000" u="none" strike="noStrike" dirty="0">
                          <a:effectLst/>
                        </a:rPr>
                        <a:t>completed</a:t>
                      </a:r>
                      <a:br>
                        <a:rPr lang="en-ZA" sz="1000" u="none" strike="noStrike" dirty="0">
                          <a:effectLst/>
                        </a:rPr>
                      </a:b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75 infrastructure projects</a:t>
                      </a:r>
                      <a:br>
                        <a:rPr lang="en-ZA" sz="1000" u="none" strike="noStrike" dirty="0" smtClean="0">
                          <a:effectLst/>
                        </a:rPr>
                      </a:br>
                      <a:r>
                        <a:rPr lang="en-ZA" sz="1000" u="none" strike="noStrike" dirty="0" smtClean="0">
                          <a:effectLst/>
                        </a:rPr>
                        <a:t>completed</a:t>
                      </a:r>
                      <a:br>
                        <a:rPr lang="en-ZA" sz="1000" u="none" strike="noStrike" dirty="0" smtClean="0">
                          <a:effectLst/>
                        </a:rPr>
                      </a:b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a:r>
                        <a:rPr lang="en-ZA" sz="1000" dirty="0" smtClean="0"/>
                        <a:t> 92 </a:t>
                      </a:r>
                      <a:r>
                        <a:rPr lang="en-ZA" sz="1000" u="none" strike="noStrike" dirty="0" smtClean="0">
                          <a:effectLst/>
                        </a:rPr>
                        <a:t>infrastructure projects</a:t>
                      </a:r>
                      <a:br>
                        <a:rPr lang="en-ZA" sz="1000" u="none" strike="noStrike" dirty="0" smtClean="0">
                          <a:effectLst/>
                        </a:rPr>
                      </a:br>
                      <a:r>
                        <a:rPr lang="en-ZA" sz="1000" u="none" strike="noStrike" dirty="0" smtClean="0">
                          <a:effectLst/>
                        </a:rPr>
                        <a:t>completed</a:t>
                      </a:r>
                      <a:r>
                        <a:rPr lang="en-ZA" sz="1000" u="none" strike="noStrike" baseline="0" dirty="0" smtClean="0">
                          <a:effectLst/>
                        </a:rPr>
                        <a:t> - </a:t>
                      </a:r>
                      <a:r>
                        <a:rPr lang="en-ZA" sz="1000" dirty="0" smtClean="0"/>
                        <a:t>Cumulatively</a:t>
                      </a:r>
                      <a:r>
                        <a:rPr lang="en-ZA" sz="1000" baseline="0" dirty="0" smtClean="0"/>
                        <a:t> </a:t>
                      </a:r>
                    </a:p>
                    <a:p>
                      <a:pPr algn="l"/>
                      <a:r>
                        <a:rPr lang="en-ZA" sz="1000" baseline="0" dirty="0" smtClean="0"/>
                        <a:t> (17 for Q4)</a:t>
                      </a:r>
                      <a:endParaRPr lang="en-ZA" sz="1000" dirty="0"/>
                    </a:p>
                  </a:txBody>
                  <a:tcPr marL="7620" marR="7620" marT="7620" marB="0"/>
                </a:tc>
              </a:tr>
              <a:tr h="370840">
                <a:tc>
                  <a:txBody>
                    <a:bodyPr/>
                    <a:lstStyle/>
                    <a:p>
                      <a:pPr algn="l" fontAlgn="t"/>
                      <a:r>
                        <a:rPr lang="en-US" sz="1000" u="none" strike="noStrike">
                          <a:effectLst/>
                        </a:rPr>
                        <a:t>Number of infrastructure</a:t>
                      </a:r>
                      <a:br>
                        <a:rPr lang="en-US" sz="1000" u="none" strike="noStrike">
                          <a:effectLst/>
                        </a:rPr>
                      </a:br>
                      <a:r>
                        <a:rPr lang="en-US" sz="1000" u="none" strike="noStrike">
                          <a:effectLst/>
                        </a:rPr>
                        <a:t>projects completed within</a:t>
                      </a:r>
                      <a:br>
                        <a:rPr lang="en-US" sz="1000" u="none" strike="noStrike">
                          <a:effectLst/>
                        </a:rPr>
                      </a:br>
                      <a:r>
                        <a:rPr lang="en-US" sz="1000" u="none" strike="noStrike">
                          <a:effectLst/>
                        </a:rPr>
                        <a:t>agreed construction period</a:t>
                      </a:r>
                      <a:br>
                        <a:rPr lang="en-US" sz="1000" u="none" strike="noStrike">
                          <a:effectLst/>
                        </a:rPr>
                      </a:b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85 (80%) infrastructure</a:t>
                      </a:r>
                      <a:br>
                        <a:rPr lang="en-US" sz="1000" u="none" strike="noStrike" dirty="0">
                          <a:effectLst/>
                        </a:rPr>
                      </a:br>
                      <a:r>
                        <a:rPr lang="en-US" sz="1000" u="none" strike="noStrike" dirty="0">
                          <a:effectLst/>
                        </a:rPr>
                        <a:t>projects completed within</a:t>
                      </a:r>
                      <a:br>
                        <a:rPr lang="en-US" sz="1000" u="none" strike="noStrike" dirty="0">
                          <a:effectLst/>
                        </a:rPr>
                      </a:br>
                      <a:r>
                        <a:rPr lang="en-US" sz="1000" u="none" strike="noStrike" dirty="0">
                          <a:effectLst/>
                        </a:rPr>
                        <a:t>agreed construction period</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69 </a:t>
                      </a:r>
                      <a:r>
                        <a:rPr lang="en-US" sz="1000" u="none" strike="noStrike" dirty="0" smtClean="0">
                          <a:effectLst/>
                        </a:rPr>
                        <a:t>infrastructure</a:t>
                      </a:r>
                      <a:br>
                        <a:rPr lang="en-US" sz="1000" u="none" strike="noStrike" dirty="0" smtClean="0">
                          <a:effectLst/>
                        </a:rPr>
                      </a:br>
                      <a:r>
                        <a:rPr lang="en-US" sz="1000" u="none" strike="noStrike" dirty="0" smtClean="0">
                          <a:effectLst/>
                        </a:rPr>
                        <a:t>projects completed within</a:t>
                      </a:r>
                      <a:br>
                        <a:rPr lang="en-US" sz="1000" u="none" strike="noStrike" dirty="0" smtClean="0">
                          <a:effectLst/>
                        </a:rPr>
                      </a:br>
                      <a:r>
                        <a:rPr lang="en-US" sz="1000" u="none" strike="noStrike" dirty="0" smtClean="0">
                          <a:effectLst/>
                        </a:rPr>
                        <a:t>agreed construction period</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a:r>
                        <a:rPr lang="en-ZA" sz="1000" dirty="0" smtClean="0"/>
                        <a:t> 86 </a:t>
                      </a:r>
                      <a:r>
                        <a:rPr lang="en-US" sz="1000" u="none" strike="noStrike" dirty="0" smtClean="0">
                          <a:effectLst/>
                        </a:rPr>
                        <a:t>infrastructure</a:t>
                      </a:r>
                      <a:br>
                        <a:rPr lang="en-US" sz="1000" u="none" strike="noStrike" dirty="0" smtClean="0">
                          <a:effectLst/>
                        </a:rPr>
                      </a:br>
                      <a:r>
                        <a:rPr lang="en-US" sz="1000" u="none" strike="noStrike" dirty="0" smtClean="0">
                          <a:effectLst/>
                        </a:rPr>
                        <a:t>projects completed within</a:t>
                      </a:r>
                      <a:br>
                        <a:rPr lang="en-US" sz="1000" u="none" strike="noStrike" dirty="0" smtClean="0">
                          <a:effectLst/>
                        </a:rPr>
                      </a:br>
                      <a:r>
                        <a:rPr lang="en-US" sz="1000" u="none" strike="noStrike" dirty="0" smtClean="0">
                          <a:effectLst/>
                        </a:rPr>
                        <a:t>agreed construction period - </a:t>
                      </a:r>
                      <a:r>
                        <a:rPr lang="en-ZA" sz="1000" dirty="0" smtClean="0"/>
                        <a:t>cumulatively </a:t>
                      </a:r>
                    </a:p>
                    <a:p>
                      <a:pPr algn="l"/>
                      <a:r>
                        <a:rPr lang="en-ZA" sz="1000" dirty="0" smtClean="0"/>
                        <a:t> (17 for Q4)</a:t>
                      </a:r>
                      <a:endParaRPr lang="en-ZA" sz="1000" dirty="0"/>
                    </a:p>
                  </a:txBody>
                  <a:tcPr marL="7620" marR="7620" marT="7620" marB="0"/>
                </a:tc>
              </a:tr>
              <a:tr h="370840">
                <a:tc>
                  <a:txBody>
                    <a:bodyPr/>
                    <a:lstStyle/>
                    <a:p>
                      <a:pPr algn="l" fontAlgn="t"/>
                      <a:r>
                        <a:rPr lang="en-US" sz="1000" u="none" strike="noStrike">
                          <a:effectLst/>
                        </a:rPr>
                        <a:t>Number of infrastructure</a:t>
                      </a:r>
                      <a:br>
                        <a:rPr lang="en-US" sz="1000" u="none" strike="noStrike">
                          <a:effectLst/>
                        </a:rPr>
                      </a:br>
                      <a:r>
                        <a:rPr lang="en-US" sz="1000" u="none" strike="noStrike">
                          <a:effectLst/>
                        </a:rPr>
                        <a:t>projects completed within</a:t>
                      </a:r>
                      <a:br>
                        <a:rPr lang="en-US" sz="1000" u="none" strike="noStrike">
                          <a:effectLst/>
                        </a:rPr>
                      </a:br>
                      <a:r>
                        <a:rPr lang="en-US" sz="1000" u="none" strike="noStrike">
                          <a:effectLst/>
                        </a:rPr>
                        <a:t>approved budget</a:t>
                      </a:r>
                      <a:br>
                        <a:rPr lang="en-US" sz="1000" u="none" strike="noStrike">
                          <a:effectLst/>
                        </a:rPr>
                      </a:b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85 (80%) infrastructure</a:t>
                      </a:r>
                      <a:br>
                        <a:rPr lang="en-US" sz="1000" u="none" strike="noStrike" dirty="0">
                          <a:effectLst/>
                        </a:rPr>
                      </a:br>
                      <a:r>
                        <a:rPr lang="en-US" sz="1000" u="none" strike="noStrike" dirty="0">
                          <a:effectLst/>
                        </a:rPr>
                        <a:t>projects completed within</a:t>
                      </a:r>
                      <a:br>
                        <a:rPr lang="en-US" sz="1000" u="none" strike="noStrike" dirty="0">
                          <a:effectLst/>
                        </a:rPr>
                      </a:br>
                      <a:r>
                        <a:rPr lang="en-US" sz="1000" u="none" strike="noStrike" dirty="0">
                          <a:effectLst/>
                        </a:rPr>
                        <a:t>approved budget</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76 </a:t>
                      </a:r>
                      <a:r>
                        <a:rPr lang="en-US" sz="1000" u="none" strike="noStrike" dirty="0" smtClean="0">
                          <a:effectLst/>
                        </a:rPr>
                        <a:t>infrastructure</a:t>
                      </a:r>
                      <a:br>
                        <a:rPr lang="en-US" sz="1000" u="none" strike="noStrike" dirty="0" smtClean="0">
                          <a:effectLst/>
                        </a:rPr>
                      </a:br>
                      <a:r>
                        <a:rPr lang="en-US" sz="1000" u="none" strike="noStrike" dirty="0" smtClean="0">
                          <a:effectLst/>
                        </a:rPr>
                        <a:t>projects completed within</a:t>
                      </a:r>
                      <a:br>
                        <a:rPr lang="en-US" sz="1000" u="none" strike="noStrike" dirty="0" smtClean="0">
                          <a:effectLst/>
                        </a:rPr>
                      </a:br>
                      <a:r>
                        <a:rPr lang="en-US" sz="1000" u="none" strike="noStrike" dirty="0" smtClean="0">
                          <a:effectLst/>
                        </a:rPr>
                        <a:t>approved budget</a:t>
                      </a:r>
                      <a:br>
                        <a:rPr lang="en-US" sz="1000" u="none" strike="noStrike" dirty="0" smtClean="0">
                          <a:effectLst/>
                        </a:rPr>
                      </a:b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a:r>
                        <a:rPr lang="en-ZA" sz="1000" dirty="0" smtClean="0"/>
                        <a:t> 91 </a:t>
                      </a:r>
                      <a:r>
                        <a:rPr lang="en-US" sz="1000" u="none" strike="noStrike" dirty="0" smtClean="0">
                          <a:effectLst/>
                        </a:rPr>
                        <a:t>infrastructure</a:t>
                      </a:r>
                      <a:br>
                        <a:rPr lang="en-US" sz="1000" u="none" strike="noStrike" dirty="0" smtClean="0">
                          <a:effectLst/>
                        </a:rPr>
                      </a:br>
                      <a:r>
                        <a:rPr lang="en-US" sz="1000" u="none" strike="noStrike" dirty="0" smtClean="0">
                          <a:effectLst/>
                        </a:rPr>
                        <a:t>projects completed within</a:t>
                      </a:r>
                      <a:br>
                        <a:rPr lang="en-US" sz="1000" u="none" strike="noStrike" dirty="0" smtClean="0">
                          <a:effectLst/>
                        </a:rPr>
                      </a:br>
                      <a:r>
                        <a:rPr lang="en-US" sz="1000" u="none" strike="noStrike" dirty="0" smtClean="0">
                          <a:effectLst/>
                        </a:rPr>
                        <a:t>approved budget</a:t>
                      </a:r>
                      <a:r>
                        <a:rPr lang="en-US" sz="1000" u="none" strike="noStrike" baseline="0" dirty="0" smtClean="0">
                          <a:effectLst/>
                        </a:rPr>
                        <a:t> - </a:t>
                      </a:r>
                      <a:r>
                        <a:rPr lang="en-ZA" sz="1000" dirty="0" smtClean="0"/>
                        <a:t>cumulatively</a:t>
                      </a:r>
                    </a:p>
                    <a:p>
                      <a:pPr algn="l"/>
                      <a:r>
                        <a:rPr lang="en-ZA" sz="1000" dirty="0" smtClean="0"/>
                        <a:t> (17 for 64) </a:t>
                      </a:r>
                      <a:endParaRPr lang="en-ZA" sz="1000" dirty="0"/>
                    </a:p>
                  </a:txBody>
                  <a:tcPr marL="7620" marR="7620" marT="7620" marB="0"/>
                </a:tc>
              </a:tr>
              <a:tr h="370840">
                <a:tc>
                  <a:txBody>
                    <a:bodyPr/>
                    <a:lstStyle/>
                    <a:p>
                      <a:pPr algn="l" fontAlgn="t"/>
                      <a:r>
                        <a:rPr lang="en-US" sz="1000" u="none" strike="noStrike" dirty="0">
                          <a:effectLst/>
                        </a:rPr>
                        <a:t>Number of EPWP work</a:t>
                      </a:r>
                      <a:br>
                        <a:rPr lang="en-US" sz="1000" u="none" strike="noStrike" dirty="0">
                          <a:effectLst/>
                        </a:rPr>
                      </a:br>
                      <a:r>
                        <a:rPr lang="en-US" sz="1000" u="none" strike="noStrike" dirty="0">
                          <a:effectLst/>
                        </a:rPr>
                        <a:t>opportunities created through</a:t>
                      </a:r>
                      <a:br>
                        <a:rPr lang="en-US" sz="1000" u="none" strike="noStrike" dirty="0">
                          <a:effectLst/>
                        </a:rPr>
                      </a:br>
                      <a:r>
                        <a:rPr lang="en-US" sz="1000" u="none" strike="noStrike" dirty="0">
                          <a:effectLst/>
                        </a:rPr>
                        <a:t>construction </a:t>
                      </a:r>
                      <a:r>
                        <a:rPr lang="en-US" sz="1000" u="none" strike="noStrike" dirty="0" smtClean="0">
                          <a:effectLst/>
                        </a:rPr>
                        <a:t>projects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11 250 EPWP work</a:t>
                      </a:r>
                      <a:br>
                        <a:rPr lang="en-US" sz="1000" u="none" strike="noStrike" dirty="0">
                          <a:effectLst/>
                        </a:rPr>
                      </a:br>
                      <a:r>
                        <a:rPr lang="en-US" sz="1000" u="none" strike="noStrike" dirty="0">
                          <a:effectLst/>
                        </a:rPr>
                        <a:t>opportunities created</a:t>
                      </a:r>
                      <a:br>
                        <a:rPr lang="en-US" sz="1000" u="none" strike="noStrike" dirty="0">
                          <a:effectLst/>
                        </a:rPr>
                      </a:br>
                      <a:r>
                        <a:rPr lang="en-US" sz="1000" u="none" strike="noStrike" dirty="0">
                          <a:effectLst/>
                        </a:rPr>
                        <a:t>through </a:t>
                      </a:r>
                      <a:r>
                        <a:rPr lang="en-US" sz="1000" u="none" strike="noStrike" dirty="0" smtClean="0">
                          <a:effectLst/>
                        </a:rPr>
                        <a:t>construction</a:t>
                      </a:r>
                      <a:r>
                        <a:rPr lang="en-US" sz="1000" u="none" strike="noStrike" baseline="0" dirty="0" smtClean="0">
                          <a:effectLst/>
                        </a:rPr>
                        <a:t> </a:t>
                      </a:r>
                      <a:r>
                        <a:rPr lang="en-US" sz="1000" u="none" strike="noStrike" dirty="0" smtClean="0">
                          <a:effectLst/>
                        </a:rPr>
                        <a:t>projects</a:t>
                      </a:r>
                      <a:r>
                        <a:rPr lang="en-US" sz="1000" u="none" strike="noStrike" dirty="0">
                          <a:effectLst/>
                        </a:rPr>
                        <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669 </a:t>
                      </a:r>
                      <a:r>
                        <a:rPr lang="en-US" sz="1000" u="none" strike="noStrike" dirty="0" smtClean="0">
                          <a:effectLst/>
                        </a:rPr>
                        <a:t>EPWP work</a:t>
                      </a:r>
                      <a:r>
                        <a:rPr lang="en-US" sz="1000" u="none" strike="noStrike" baseline="0" dirty="0" smtClean="0">
                          <a:effectLst/>
                        </a:rPr>
                        <a:t> </a:t>
                      </a:r>
                      <a:r>
                        <a:rPr lang="en-US" sz="1000" u="none" strike="noStrike" dirty="0" smtClean="0">
                          <a:effectLst/>
                        </a:rPr>
                        <a:t>opportunities created</a:t>
                      </a:r>
                      <a:br>
                        <a:rPr lang="en-US" sz="1000" u="none" strike="noStrike" dirty="0" smtClean="0">
                          <a:effectLst/>
                        </a:rPr>
                      </a:br>
                      <a:r>
                        <a:rPr lang="en-US" sz="1000" u="none" strike="noStrike" dirty="0" smtClean="0">
                          <a:effectLst/>
                        </a:rPr>
                        <a:t>through construction</a:t>
                      </a:r>
                      <a:br>
                        <a:rPr lang="en-US" sz="1000" u="none" strike="noStrike" dirty="0" smtClean="0">
                          <a:effectLst/>
                        </a:rPr>
                      </a:br>
                      <a:r>
                        <a:rPr lang="en-US" sz="1000" u="none" strike="noStrike" dirty="0" smtClean="0">
                          <a:effectLst/>
                        </a:rPr>
                        <a:t>projects</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a:r>
                        <a:rPr lang="en-ZA" sz="1000" dirty="0" smtClean="0"/>
                        <a:t> 5 036 </a:t>
                      </a:r>
                      <a:r>
                        <a:rPr lang="en-US" sz="1000" u="none" strike="noStrike" dirty="0" smtClean="0">
                          <a:effectLst/>
                        </a:rPr>
                        <a:t>EPWP work</a:t>
                      </a:r>
                      <a:r>
                        <a:rPr lang="en-US" sz="1000" u="none" strike="noStrike" baseline="0" dirty="0" smtClean="0">
                          <a:effectLst/>
                        </a:rPr>
                        <a:t> </a:t>
                      </a:r>
                      <a:r>
                        <a:rPr lang="en-US" sz="1000" u="none" strike="noStrike" dirty="0" smtClean="0">
                          <a:effectLst/>
                        </a:rPr>
                        <a:t>opportunities created</a:t>
                      </a:r>
                      <a:br>
                        <a:rPr lang="en-US" sz="1000" u="none" strike="noStrike" dirty="0" smtClean="0">
                          <a:effectLst/>
                        </a:rPr>
                      </a:br>
                      <a:r>
                        <a:rPr lang="en-US" sz="1000" u="none" strike="noStrike" dirty="0" smtClean="0">
                          <a:effectLst/>
                        </a:rPr>
                        <a:t>through construction</a:t>
                      </a:r>
                      <a:br>
                        <a:rPr lang="en-US" sz="1000" u="none" strike="noStrike" dirty="0" smtClean="0">
                          <a:effectLst/>
                        </a:rPr>
                      </a:br>
                      <a:r>
                        <a:rPr lang="en-US" sz="1000" u="none" strike="noStrike" dirty="0" smtClean="0">
                          <a:effectLst/>
                        </a:rPr>
                        <a:t>projects</a:t>
                      </a:r>
                      <a:endParaRPr lang="en-ZA" sz="1000" dirty="0"/>
                    </a:p>
                  </a:txBody>
                  <a:tcPr marL="7620" marR="7620" marT="7620" marB="0"/>
                </a:tc>
              </a:tr>
              <a:tr h="370840">
                <a:tc>
                  <a:txBody>
                    <a:bodyPr/>
                    <a:lstStyle/>
                    <a:p>
                      <a:pPr algn="l" fontAlgn="t"/>
                      <a:r>
                        <a:rPr lang="en-US" sz="1000" u="none" strike="noStrike" dirty="0">
                          <a:effectLst/>
                        </a:rPr>
                        <a:t>Percentage reduction of</a:t>
                      </a:r>
                      <a:br>
                        <a:rPr lang="en-US" sz="1000" u="none" strike="noStrike" dirty="0">
                          <a:effectLst/>
                        </a:rPr>
                      </a:br>
                      <a:r>
                        <a:rPr lang="en-US" sz="1000" u="none" strike="noStrike" dirty="0">
                          <a:effectLst/>
                        </a:rPr>
                        <a:t>infrastructure projects</a:t>
                      </a:r>
                      <a:br>
                        <a:rPr lang="en-US" sz="1000" u="none" strike="noStrike" dirty="0">
                          <a:effectLst/>
                        </a:rPr>
                      </a:br>
                      <a:r>
                        <a:rPr lang="en-US" sz="1000" u="none" strike="noStrike" dirty="0">
                          <a:effectLst/>
                        </a:rPr>
                        <a:t>backlogs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75% (32) reduction of</a:t>
                      </a:r>
                      <a:br>
                        <a:rPr lang="en-US" sz="1000" u="none" strike="noStrike" dirty="0">
                          <a:effectLst/>
                        </a:rPr>
                      </a:br>
                      <a:r>
                        <a:rPr lang="en-US" sz="1000" u="none" strike="noStrike" dirty="0">
                          <a:effectLst/>
                        </a:rPr>
                        <a:t>infrastructure projects</a:t>
                      </a:r>
                      <a:br>
                        <a:rPr lang="en-US" sz="1000" u="none" strike="noStrike" dirty="0">
                          <a:effectLst/>
                        </a:rPr>
                      </a:br>
                      <a:r>
                        <a:rPr lang="en-US" sz="1000" u="none" strike="noStrike" dirty="0">
                          <a:effectLst/>
                        </a:rPr>
                        <a:t>backlogs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 231%  </a:t>
                      </a:r>
                      <a:r>
                        <a:rPr lang="en-US" sz="1000" u="none" strike="noStrike" dirty="0" smtClean="0">
                          <a:effectLst/>
                        </a:rPr>
                        <a:t>reduction of</a:t>
                      </a:r>
                      <a:br>
                        <a:rPr lang="en-US" sz="1000" u="none" strike="noStrike" dirty="0" smtClean="0">
                          <a:effectLst/>
                        </a:rPr>
                      </a:br>
                      <a:r>
                        <a:rPr lang="en-US" sz="1000" u="none" strike="noStrike" dirty="0" smtClean="0">
                          <a:effectLst/>
                        </a:rPr>
                        <a:t>infrastructure projects</a:t>
                      </a:r>
                      <a:br>
                        <a:rPr lang="en-US" sz="1000" u="none" strike="noStrike" dirty="0" smtClean="0">
                          <a:effectLst/>
                        </a:rPr>
                      </a:br>
                      <a:r>
                        <a:rPr lang="en-US" sz="1000" u="none" strike="noStrike" dirty="0" smtClean="0">
                          <a:effectLst/>
                        </a:rPr>
                        <a:t>backlogs</a:t>
                      </a:r>
                      <a:r>
                        <a:rPr lang="en-US" sz="1000" u="none" strike="noStrike" baseline="0" dirty="0" smtClean="0">
                          <a:effectLst/>
                        </a:rPr>
                        <a:t> </a:t>
                      </a:r>
                      <a:r>
                        <a:rPr lang="en-ZA" sz="1000" dirty="0" smtClean="0"/>
                        <a:t>(74</a:t>
                      </a:r>
                      <a:r>
                        <a:rPr lang="en-ZA" sz="1000" baseline="0" dirty="0" smtClean="0"/>
                        <a:t> against planned 32)</a:t>
                      </a:r>
                      <a:endParaRPr lang="en-ZA" sz="1000" dirty="0"/>
                    </a:p>
                  </a:txBody>
                  <a:tcPr marL="7620" marR="7620" marT="7620" marB="0"/>
                </a:tc>
              </a:tr>
            </a:tbl>
          </a:graphicData>
        </a:graphic>
      </p:graphicFrame>
    </p:spTree>
    <p:extLst>
      <p:ext uri="{BB962C8B-B14F-4D97-AF65-F5344CB8AC3E}">
        <p14:creationId xmlns:p14="http://schemas.microsoft.com/office/powerpoint/2010/main" xmlns="" val="18246553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23</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a:t>
            </a:r>
            <a:endParaRPr lang="en-ZA" sz="2400" b="1" dirty="0"/>
          </a:p>
        </p:txBody>
      </p:sp>
      <p:graphicFrame>
        <p:nvGraphicFramePr>
          <p:cNvPr id="10" name="Table 9"/>
          <p:cNvGraphicFramePr>
            <a:graphicFrameLocks noGrp="1"/>
          </p:cNvGraphicFramePr>
          <p:nvPr>
            <p:extLst>
              <p:ext uri="{D42A27DB-BD31-4B8C-83A1-F6EECF244321}">
                <p14:modId xmlns:p14="http://schemas.microsoft.com/office/powerpoint/2010/main" xmlns="" val="894987311"/>
              </p:ext>
            </p:extLst>
          </p:nvPr>
        </p:nvGraphicFramePr>
        <p:xfrm>
          <a:off x="32388" y="764704"/>
          <a:ext cx="9076116" cy="5464284"/>
        </p:xfrm>
        <a:graphic>
          <a:graphicData uri="http://schemas.openxmlformats.org/drawingml/2006/table">
            <a:tbl>
              <a:tblPr firstRow="1" bandRow="1">
                <a:tableStyleId>{93296810-A885-4BE3-A3E7-6D5BEEA58F35}</a:tableStyleId>
              </a:tblPr>
              <a:tblGrid>
                <a:gridCol w="2269029"/>
                <a:gridCol w="2269029"/>
                <a:gridCol w="2269029"/>
                <a:gridCol w="2269029"/>
              </a:tblGrid>
              <a:tr h="370840">
                <a:tc gridSpan="4">
                  <a:txBody>
                    <a:bodyPr/>
                    <a:lstStyle/>
                    <a:p>
                      <a:r>
                        <a:rPr lang="en-US" sz="1400" kern="1200" dirty="0" smtClean="0"/>
                        <a:t>Programme 4: Real Estate Management</a:t>
                      </a:r>
                      <a:endParaRPr lang="en-ZA" sz="1400" b="1" kern="120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200" b="1" u="none" strike="noStrike" kern="1200" dirty="0" smtClean="0">
                          <a:solidFill>
                            <a:schemeClr val="accent6">
                              <a:lumMod val="75000"/>
                            </a:schemeClr>
                          </a:solidFill>
                          <a:effectLst/>
                          <a:latin typeface="+mn-lt"/>
                          <a:ea typeface="+mn-ea"/>
                          <a:cs typeface="+mn-cs"/>
                        </a:rPr>
                        <a:t>Key Perform Indicator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4 Performance </a:t>
                      </a:r>
                      <a:endParaRPr lang="en-ZA" sz="1200" b="1" u="none" strike="noStrike" kern="1200" dirty="0">
                        <a:solidFill>
                          <a:schemeClr val="accent6">
                            <a:lumMod val="75000"/>
                          </a:schemeClr>
                        </a:solidFill>
                        <a:effectLst/>
                        <a:latin typeface="+mn-lt"/>
                        <a:ea typeface="+mn-ea"/>
                        <a:cs typeface="+mn-cs"/>
                      </a:endParaRPr>
                    </a:p>
                  </a:txBody>
                  <a:tcPr/>
                </a:tc>
              </a:tr>
              <a:tr h="554464">
                <a:tc>
                  <a:txBody>
                    <a:bodyPr/>
                    <a:lstStyle/>
                    <a:p>
                      <a:pPr algn="l" fontAlgn="t"/>
                      <a:r>
                        <a:rPr lang="en-US" sz="1000" u="none" strike="noStrike" dirty="0">
                          <a:effectLst/>
                        </a:rPr>
                        <a:t>Percentage of lease agreements</a:t>
                      </a:r>
                      <a:br>
                        <a:rPr lang="en-US" sz="1000" u="none" strike="noStrike" dirty="0">
                          <a:effectLst/>
                        </a:rPr>
                      </a:br>
                      <a:r>
                        <a:rPr lang="en-US" sz="1000" u="none" strike="noStrike" dirty="0">
                          <a:effectLst/>
                        </a:rPr>
                        <a:t>signed within prescribed </a:t>
                      </a:r>
                      <a:r>
                        <a:rPr lang="en-US" sz="1000" u="none" strike="noStrike" dirty="0" smtClean="0">
                          <a:effectLst/>
                        </a:rPr>
                        <a:t>timeframes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60% lease agreements signed</a:t>
                      </a:r>
                      <a:br>
                        <a:rPr lang="en-US" sz="1000" u="none" strike="noStrike" dirty="0">
                          <a:effectLst/>
                        </a:rPr>
                      </a:br>
                      <a:r>
                        <a:rPr lang="en-US" sz="1000" u="none" strike="noStrike" dirty="0">
                          <a:effectLst/>
                        </a:rPr>
                        <a:t>within prescribed </a:t>
                      </a:r>
                      <a:r>
                        <a:rPr lang="en-US" sz="1000" u="none" strike="noStrike" dirty="0" smtClean="0">
                          <a:effectLst/>
                        </a:rPr>
                        <a:t>timeframes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0% </a:t>
                      </a:r>
                      <a:r>
                        <a:rPr lang="en-US" sz="1000" u="none" strike="noStrike" dirty="0" smtClean="0">
                          <a:effectLst/>
                        </a:rPr>
                        <a:t>lease agreements signed</a:t>
                      </a:r>
                      <a:br>
                        <a:rPr lang="en-US" sz="1000" u="none" strike="noStrike" dirty="0" smtClean="0">
                          <a:effectLst/>
                        </a:rPr>
                      </a:br>
                      <a:r>
                        <a:rPr lang="en-US" sz="1000" u="none" strike="noStrike" dirty="0" smtClean="0">
                          <a:effectLst/>
                        </a:rPr>
                        <a:t>within prescribed timeframes</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u="none" strike="noStrike" dirty="0" smtClean="0">
                          <a:effectLst/>
                        </a:rPr>
                        <a:t>0% </a:t>
                      </a:r>
                      <a:r>
                        <a:rPr lang="en-US" sz="1000" u="none" strike="noStrike" dirty="0" smtClean="0">
                          <a:effectLst/>
                        </a:rPr>
                        <a:t>lease agreements signed</a:t>
                      </a:r>
                      <a:br>
                        <a:rPr lang="en-US" sz="1000" u="none" strike="noStrike" dirty="0" smtClean="0">
                          <a:effectLst/>
                        </a:rPr>
                      </a:br>
                      <a:r>
                        <a:rPr lang="en-US" sz="1000" u="none" strike="noStrike" dirty="0" smtClean="0">
                          <a:effectLst/>
                        </a:rPr>
                        <a:t>within prescribed timeframes</a:t>
                      </a:r>
                      <a:endParaRPr lang="en-ZA" sz="1000" u="none" strike="noStrike" dirty="0" smtClean="0">
                        <a:effectLst/>
                      </a:endParaRPr>
                    </a:p>
                    <a:p>
                      <a:pPr algn="l"/>
                      <a:r>
                        <a:rPr lang="en-ZA" sz="1000" dirty="0" smtClean="0"/>
                        <a:t> </a:t>
                      </a:r>
                      <a:endParaRPr lang="en-ZA" sz="1000" dirty="0"/>
                    </a:p>
                  </a:txBody>
                  <a:tcPr marL="7620" marR="7620" marT="7620" marB="0" anchor="ctr"/>
                </a:tc>
              </a:tr>
              <a:tr h="370840">
                <a:tc>
                  <a:txBody>
                    <a:bodyPr/>
                    <a:lstStyle/>
                    <a:p>
                      <a:pPr algn="l" fontAlgn="t"/>
                      <a:r>
                        <a:rPr lang="en-US" sz="1000" u="none" strike="noStrike" dirty="0">
                          <a:effectLst/>
                        </a:rPr>
                        <a:t>Savings realised on identified private</a:t>
                      </a:r>
                      <a:br>
                        <a:rPr lang="en-US" sz="1000" u="none" strike="noStrike" dirty="0">
                          <a:effectLst/>
                        </a:rPr>
                      </a:br>
                      <a:r>
                        <a:rPr lang="en-US" sz="1000" u="none" strike="noStrike" dirty="0" smtClean="0">
                          <a:effectLst/>
                        </a:rPr>
                        <a:t>leases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R100 mil savings through the</a:t>
                      </a:r>
                      <a:br>
                        <a:rPr lang="en-US" sz="1000" u="none" strike="noStrike" dirty="0">
                          <a:effectLst/>
                        </a:rPr>
                      </a:br>
                      <a:r>
                        <a:rPr lang="en-US" sz="1000" u="none" strike="noStrike" dirty="0">
                          <a:effectLst/>
                        </a:rPr>
                        <a:t>renegotiation of identified</a:t>
                      </a:r>
                      <a:br>
                        <a:rPr lang="en-US" sz="1000" u="none" strike="noStrike" dirty="0">
                          <a:effectLst/>
                        </a:rPr>
                      </a:br>
                      <a:r>
                        <a:rPr lang="en-US" sz="1000" u="none" strike="noStrike" dirty="0">
                          <a:effectLst/>
                        </a:rPr>
                        <a:t>private </a:t>
                      </a:r>
                      <a:r>
                        <a:rPr lang="en-US" sz="1000" u="none" strike="noStrike" dirty="0" smtClean="0">
                          <a:effectLst/>
                        </a:rPr>
                        <a:t>leases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a:effectLst/>
                        </a:rPr>
                        <a:t>0% </a:t>
                      </a:r>
                      <a:r>
                        <a:rPr lang="en-US" sz="1000" u="none" strike="noStrike" dirty="0" smtClean="0">
                          <a:effectLst/>
                        </a:rPr>
                        <a:t>savings through the</a:t>
                      </a:r>
                      <a:br>
                        <a:rPr lang="en-US" sz="1000" u="none" strike="noStrike" dirty="0" smtClean="0">
                          <a:effectLst/>
                        </a:rPr>
                      </a:br>
                      <a:r>
                        <a:rPr lang="en-US" sz="1000" u="none" strike="noStrike" dirty="0" smtClean="0">
                          <a:effectLst/>
                        </a:rPr>
                        <a:t>renegotiation of identified</a:t>
                      </a:r>
                      <a:br>
                        <a:rPr lang="en-US" sz="1000" u="none" strike="noStrike" dirty="0" smtClean="0">
                          <a:effectLst/>
                        </a:rPr>
                      </a:br>
                      <a:r>
                        <a:rPr lang="en-US" sz="1000" u="none" strike="noStrike" dirty="0" smtClean="0">
                          <a:effectLst/>
                        </a:rPr>
                        <a:t>private leases</a:t>
                      </a:r>
                    </a:p>
                    <a:p>
                      <a:pPr algn="l" fontAlgn="t"/>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 R7 098 890.36 </a:t>
                      </a:r>
                      <a:r>
                        <a:rPr lang="en-US" sz="1000" u="none" strike="noStrike" dirty="0" smtClean="0">
                          <a:effectLst/>
                        </a:rPr>
                        <a:t>savings through the</a:t>
                      </a:r>
                      <a:br>
                        <a:rPr lang="en-US" sz="1000" u="none" strike="noStrike" dirty="0" smtClean="0">
                          <a:effectLst/>
                        </a:rPr>
                      </a:br>
                      <a:r>
                        <a:rPr lang="en-US" sz="1000" u="none" strike="noStrike" dirty="0" smtClean="0">
                          <a:effectLst/>
                        </a:rPr>
                        <a:t>renegotiation of identified</a:t>
                      </a:r>
                      <a:br>
                        <a:rPr lang="en-US" sz="1000" u="none" strike="noStrike" dirty="0" smtClean="0">
                          <a:effectLst/>
                        </a:rPr>
                      </a:br>
                      <a:r>
                        <a:rPr lang="en-US" sz="1000" u="none" strike="noStrike" dirty="0" smtClean="0">
                          <a:effectLst/>
                        </a:rPr>
                        <a:t>private leases</a:t>
                      </a:r>
                      <a:endParaRPr lang="en-US" sz="1000" b="0" i="0" u="none" strike="noStrike" dirty="0" smtClean="0">
                        <a:solidFill>
                          <a:srgbClr val="000000"/>
                        </a:solidFill>
                        <a:effectLst/>
                        <a:latin typeface="Calibri" panose="020F0502020204030204" pitchFamily="34" charset="0"/>
                      </a:endParaRPr>
                    </a:p>
                  </a:txBody>
                  <a:tcPr marL="7620" marR="7620" marT="7620" marB="0" anchor="ctr"/>
                </a:tc>
              </a:tr>
              <a:tr h="370840">
                <a:tc>
                  <a:txBody>
                    <a:bodyPr/>
                    <a:lstStyle/>
                    <a:p>
                      <a:pPr algn="l" fontAlgn="t"/>
                      <a:r>
                        <a:rPr lang="en-US" sz="1000" u="none" strike="noStrike" dirty="0">
                          <a:effectLst/>
                        </a:rPr>
                        <a:t>Percentage of new leases awarded to</a:t>
                      </a:r>
                      <a:br>
                        <a:rPr lang="en-US" sz="1000" u="none" strike="noStrike" dirty="0">
                          <a:effectLst/>
                        </a:rPr>
                      </a:br>
                      <a:r>
                        <a:rPr lang="en-US" sz="1000" u="none" strike="noStrike" dirty="0">
                          <a:effectLst/>
                        </a:rPr>
                        <a:t>black owned </a:t>
                      </a:r>
                      <a:r>
                        <a:rPr lang="en-US" sz="1000" u="none" strike="noStrike" dirty="0" smtClean="0">
                          <a:effectLst/>
                        </a:rPr>
                        <a:t>companies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25% of leases awarded to</a:t>
                      </a:r>
                      <a:br>
                        <a:rPr lang="en-US" sz="1000" u="none" strike="noStrike" dirty="0">
                          <a:effectLst/>
                        </a:rPr>
                      </a:br>
                      <a:r>
                        <a:rPr lang="en-US" sz="1000" u="none" strike="noStrike" dirty="0">
                          <a:effectLst/>
                        </a:rPr>
                        <a:t>black owned </a:t>
                      </a:r>
                      <a:r>
                        <a:rPr lang="en-US" sz="1000" u="none" strike="noStrike" dirty="0" smtClean="0">
                          <a:effectLst/>
                        </a:rPr>
                        <a:t>companies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u="none" strike="noStrike" dirty="0" smtClean="0">
                          <a:effectLst/>
                        </a:rPr>
                        <a:t>12% of leases awarded to</a:t>
                      </a:r>
                      <a:br>
                        <a:rPr lang="en-US" sz="1000" u="none" strike="noStrike" dirty="0" smtClean="0">
                          <a:effectLst/>
                        </a:rPr>
                      </a:br>
                      <a:r>
                        <a:rPr lang="en-US" sz="1000" u="none" strike="noStrike" dirty="0" smtClean="0">
                          <a:effectLst/>
                        </a:rPr>
                        <a:t>black owned companies</a:t>
                      </a:r>
                    </a:p>
                    <a:p>
                      <a:pPr algn="l" fontAlgn="t"/>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 67% </a:t>
                      </a:r>
                      <a:r>
                        <a:rPr lang="en-US" sz="1000" u="none" strike="noStrike" dirty="0" smtClean="0">
                          <a:effectLst/>
                        </a:rPr>
                        <a:t>of leases awarded to</a:t>
                      </a:r>
                      <a:br>
                        <a:rPr lang="en-US" sz="1000" u="none" strike="noStrike" dirty="0" smtClean="0">
                          <a:effectLst/>
                        </a:rPr>
                      </a:br>
                      <a:r>
                        <a:rPr lang="en-US" sz="1000" u="none" strike="noStrike" dirty="0" smtClean="0">
                          <a:effectLst/>
                        </a:rPr>
                        <a:t>black owned companies</a:t>
                      </a:r>
                    </a:p>
                    <a:p>
                      <a:pPr algn="l"/>
                      <a:endParaRPr lang="en-ZA" sz="1000" dirty="0"/>
                    </a:p>
                  </a:txBody>
                  <a:tcPr marL="7620" marR="7620" marT="7620" marB="0" anchor="ctr"/>
                </a:tc>
              </a:tr>
              <a:tr h="370840">
                <a:tc>
                  <a:txBody>
                    <a:bodyPr/>
                    <a:lstStyle/>
                    <a:p>
                      <a:pPr algn="l" fontAlgn="t"/>
                      <a:r>
                        <a:rPr lang="en-US" sz="1000" u="none" strike="noStrike" dirty="0">
                          <a:effectLst/>
                        </a:rPr>
                        <a:t>Number of private leases reduced</a:t>
                      </a:r>
                      <a:br>
                        <a:rPr lang="en-US" sz="1000" u="none" strike="noStrike" dirty="0">
                          <a:effectLst/>
                        </a:rPr>
                      </a:br>
                      <a:r>
                        <a:rPr lang="en-US" sz="1000" u="none" strike="noStrike" dirty="0">
                          <a:effectLst/>
                        </a:rPr>
                        <a:t>within the security </a:t>
                      </a:r>
                      <a:r>
                        <a:rPr lang="en-US" sz="1000" u="none" strike="noStrike" dirty="0" smtClean="0">
                          <a:effectLst/>
                        </a:rPr>
                        <a:t>cluster</a:t>
                      </a:r>
                      <a:r>
                        <a:rPr lang="en-US" sz="1000" u="none" strike="noStrike" dirty="0">
                          <a:effectLst/>
                        </a:rPr>
                        <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6 private leases reduced for</a:t>
                      </a:r>
                      <a:br>
                        <a:rPr lang="en-US" sz="1000" u="none" strike="noStrike" dirty="0">
                          <a:effectLst/>
                        </a:rPr>
                      </a:br>
                      <a:r>
                        <a:rPr lang="en-US" sz="1000" u="none" strike="noStrike" dirty="0">
                          <a:effectLst/>
                        </a:rPr>
                        <a:t>the security </a:t>
                      </a:r>
                      <a:r>
                        <a:rPr lang="en-US" sz="1000" u="none" strike="noStrike" dirty="0" smtClean="0">
                          <a:effectLst/>
                        </a:rPr>
                        <a:t>cluster</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 7 </a:t>
                      </a:r>
                      <a:r>
                        <a:rPr lang="en-US" sz="1000" u="none" strike="noStrike" dirty="0" smtClean="0">
                          <a:effectLst/>
                        </a:rPr>
                        <a:t>private leases reduced for</a:t>
                      </a:r>
                      <a:br>
                        <a:rPr lang="en-US" sz="1000" u="none" strike="noStrike" dirty="0" smtClean="0">
                          <a:effectLst/>
                        </a:rPr>
                      </a:br>
                      <a:r>
                        <a:rPr lang="en-US" sz="1000" u="none" strike="noStrike" dirty="0" smtClean="0">
                          <a:effectLst/>
                        </a:rPr>
                        <a:t>the security cluster</a:t>
                      </a:r>
                    </a:p>
                    <a:p>
                      <a:pPr algn="l"/>
                      <a:endParaRPr lang="en-ZA" sz="1000" dirty="0"/>
                    </a:p>
                  </a:txBody>
                  <a:tcPr marL="7620" marR="7620" marT="7620" marB="0" anchor="ctr"/>
                </a:tc>
              </a:tr>
              <a:tr h="370840">
                <a:tc>
                  <a:txBody>
                    <a:bodyPr/>
                    <a:lstStyle/>
                    <a:p>
                      <a:pPr algn="l" fontAlgn="t"/>
                      <a:r>
                        <a:rPr lang="en-US" sz="1000" u="none" strike="noStrike" dirty="0">
                          <a:effectLst/>
                        </a:rPr>
                        <a:t>Percentage increase in revenue</a:t>
                      </a:r>
                      <a:br>
                        <a:rPr lang="en-US" sz="1000" u="none" strike="noStrike" dirty="0">
                          <a:effectLst/>
                        </a:rPr>
                      </a:br>
                      <a:r>
                        <a:rPr lang="en-US" sz="1000" u="none" strike="noStrike" dirty="0">
                          <a:effectLst/>
                        </a:rPr>
                        <a:t>generation through letting of </a:t>
                      </a:r>
                      <a:r>
                        <a:rPr lang="en-US" sz="1000" u="none" strike="noStrike" dirty="0" smtClean="0">
                          <a:effectLst/>
                        </a:rPr>
                        <a:t>state owned</a:t>
                      </a:r>
                      <a:r>
                        <a:rPr lang="en-US" sz="1000" u="none" strike="noStrike" dirty="0">
                          <a:effectLst/>
                        </a:rPr>
                        <a:t/>
                      </a:r>
                      <a:br>
                        <a:rPr lang="en-US" sz="1000" u="none" strike="noStrike" dirty="0">
                          <a:effectLst/>
                        </a:rPr>
                      </a:br>
                      <a:r>
                        <a:rPr lang="en-US" sz="1000" u="none" strike="noStrike" dirty="0">
                          <a:effectLst/>
                        </a:rPr>
                        <a:t>properties (excluding harbour</a:t>
                      </a:r>
                      <a:br>
                        <a:rPr lang="en-US" sz="1000" u="none" strike="noStrike" dirty="0">
                          <a:effectLst/>
                        </a:rPr>
                      </a:br>
                      <a:r>
                        <a:rPr lang="en-US" sz="1000" u="none" strike="noStrike" dirty="0">
                          <a:effectLst/>
                        </a:rPr>
                        <a:t>related properties</a:t>
                      </a:r>
                      <a:r>
                        <a:rPr lang="en-US" sz="1000" u="none" strike="noStrike" dirty="0" smtClean="0">
                          <a:effectLst/>
                        </a:rPr>
                        <a:t>)</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20% of increase in revenue</a:t>
                      </a:r>
                      <a:br>
                        <a:rPr lang="en-US" sz="1000" u="none" strike="noStrike" dirty="0">
                          <a:effectLst/>
                        </a:rPr>
                      </a:br>
                      <a:r>
                        <a:rPr lang="en-US" sz="1000" u="none" strike="noStrike" dirty="0">
                          <a:effectLst/>
                        </a:rPr>
                        <a:t>generation through letting of</a:t>
                      </a:r>
                      <a:br>
                        <a:rPr lang="en-US" sz="1000" u="none" strike="noStrike" dirty="0">
                          <a:effectLst/>
                        </a:rPr>
                      </a:br>
                      <a:r>
                        <a:rPr lang="en-US" sz="1000" u="none" strike="noStrike" dirty="0">
                          <a:effectLst/>
                        </a:rPr>
                        <a:t>state-owned </a:t>
                      </a:r>
                      <a:r>
                        <a:rPr lang="en-US" sz="1000" u="none" strike="noStrike" dirty="0" smtClean="0">
                          <a:effectLst/>
                        </a:rPr>
                        <a:t>properties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 25% (1 402 103.28) </a:t>
                      </a:r>
                      <a:r>
                        <a:rPr lang="en-US" sz="1000" u="none" strike="noStrike" dirty="0" smtClean="0">
                          <a:effectLst/>
                        </a:rPr>
                        <a:t>of increase in revenue</a:t>
                      </a:r>
                      <a:br>
                        <a:rPr lang="en-US" sz="1000" u="none" strike="noStrike" dirty="0" smtClean="0">
                          <a:effectLst/>
                        </a:rPr>
                      </a:br>
                      <a:r>
                        <a:rPr lang="en-US" sz="1000" u="none" strike="noStrike" dirty="0" smtClean="0">
                          <a:effectLst/>
                        </a:rPr>
                        <a:t>generation through letting of</a:t>
                      </a:r>
                      <a:br>
                        <a:rPr lang="en-US" sz="1000" u="none" strike="noStrike" dirty="0" smtClean="0">
                          <a:effectLst/>
                        </a:rPr>
                      </a:br>
                      <a:r>
                        <a:rPr lang="en-US" sz="1000" u="none" strike="noStrike" dirty="0" smtClean="0">
                          <a:effectLst/>
                        </a:rPr>
                        <a:t>state-owned properties</a:t>
                      </a:r>
                    </a:p>
                    <a:p>
                      <a:pPr algn="l"/>
                      <a:endParaRPr lang="en-ZA" sz="1000" dirty="0"/>
                    </a:p>
                  </a:txBody>
                  <a:tcPr marL="7620" marR="7620" marT="7620" marB="0" anchor="ctr"/>
                </a:tc>
              </a:tr>
              <a:tr h="370840">
                <a:tc>
                  <a:txBody>
                    <a:bodyPr/>
                    <a:lstStyle/>
                    <a:p>
                      <a:pPr algn="l" fontAlgn="t"/>
                      <a:r>
                        <a:rPr lang="en-US" sz="1000" u="none" strike="noStrike" dirty="0">
                          <a:effectLst/>
                        </a:rPr>
                        <a:t>Percentage of identified vacant</a:t>
                      </a:r>
                      <a:br>
                        <a:rPr lang="en-US" sz="1000" u="none" strike="noStrike" dirty="0">
                          <a:effectLst/>
                        </a:rPr>
                      </a:br>
                      <a:r>
                        <a:rPr lang="en-US" sz="1000" u="none" strike="noStrike" dirty="0">
                          <a:effectLst/>
                        </a:rPr>
                        <a:t>surplus state-owned properties let out</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60% of identified vacant</a:t>
                      </a:r>
                      <a:br>
                        <a:rPr lang="en-US" sz="1000" u="none" strike="noStrike" dirty="0">
                          <a:effectLst/>
                        </a:rPr>
                      </a:br>
                      <a:r>
                        <a:rPr lang="en-US" sz="1000" u="none" strike="noStrike" dirty="0">
                          <a:effectLst/>
                        </a:rPr>
                        <a:t>surplus state-owned</a:t>
                      </a:r>
                      <a:br>
                        <a:rPr lang="en-US" sz="1000" u="none" strike="noStrike" dirty="0">
                          <a:effectLst/>
                        </a:rPr>
                      </a:br>
                      <a:r>
                        <a:rPr lang="en-US" sz="1000" u="none" strike="noStrike" dirty="0">
                          <a:effectLst/>
                        </a:rPr>
                        <a:t>properties let </a:t>
                      </a:r>
                      <a:r>
                        <a:rPr lang="en-US" sz="1000" u="none" strike="noStrike" dirty="0" smtClean="0">
                          <a:effectLst/>
                        </a:rPr>
                        <a:t>out</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28% (36 out of 127) </a:t>
                      </a:r>
                      <a:r>
                        <a:rPr lang="en-US" sz="1000" u="none" strike="noStrike" dirty="0" smtClean="0">
                          <a:effectLst/>
                        </a:rPr>
                        <a:t>of identified vacant</a:t>
                      </a:r>
                      <a:br>
                        <a:rPr lang="en-US" sz="1000" u="none" strike="noStrike" dirty="0" smtClean="0">
                          <a:effectLst/>
                        </a:rPr>
                      </a:br>
                      <a:r>
                        <a:rPr lang="en-US" sz="1000" u="none" strike="noStrike" dirty="0" smtClean="0">
                          <a:effectLst/>
                        </a:rPr>
                        <a:t>surplus state-owned</a:t>
                      </a:r>
                      <a:br>
                        <a:rPr lang="en-US" sz="1000" u="none" strike="noStrike" dirty="0" smtClean="0">
                          <a:effectLst/>
                        </a:rPr>
                      </a:br>
                      <a:r>
                        <a:rPr lang="en-US" sz="1000" u="none" strike="noStrike" dirty="0" smtClean="0">
                          <a:effectLst/>
                        </a:rPr>
                        <a:t>properties let out</a:t>
                      </a:r>
                    </a:p>
                    <a:p>
                      <a:pPr algn="l"/>
                      <a:endParaRPr lang="en-ZA" sz="1000" dirty="0"/>
                    </a:p>
                  </a:txBody>
                  <a:tcPr marL="7620" marR="7620" marT="7620" marB="0" anchor="ctr"/>
                </a:tc>
              </a:tr>
              <a:tr h="370840">
                <a:tc>
                  <a:txBody>
                    <a:bodyPr/>
                    <a:lstStyle/>
                    <a:p>
                      <a:pPr algn="l" fontAlgn="t"/>
                      <a:r>
                        <a:rPr lang="en-US" sz="1000" u="none" strike="noStrike">
                          <a:effectLst/>
                        </a:rPr>
                        <a:t>Percentage of revenue increased</a:t>
                      </a:r>
                      <a:br>
                        <a:rPr lang="en-US" sz="1000" u="none" strike="noStrike">
                          <a:effectLst/>
                        </a:rPr>
                      </a:br>
                      <a:r>
                        <a:rPr lang="en-US" sz="1000" u="none" strike="noStrike">
                          <a:effectLst/>
                        </a:rPr>
                        <a:t>through rentals of harbour related</a:t>
                      </a:r>
                      <a:br>
                        <a:rPr lang="en-US" sz="1000" u="none" strike="noStrike">
                          <a:effectLst/>
                        </a:rPr>
                      </a:br>
                      <a:r>
                        <a:rPr lang="en-US" sz="1000" u="none" strike="noStrike">
                          <a:effectLst/>
                        </a:rPr>
                        <a:t>properties</a:t>
                      </a:r>
                      <a:br>
                        <a:rPr lang="en-US" sz="1000" u="none" strike="noStrike">
                          <a:effectLst/>
                        </a:rPr>
                      </a:b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10% increase in revenue</a:t>
                      </a:r>
                      <a:br>
                        <a:rPr lang="en-US" sz="1000" u="none" strike="noStrike" dirty="0">
                          <a:effectLst/>
                        </a:rPr>
                      </a:br>
                      <a:r>
                        <a:rPr lang="en-US" sz="1000" u="none" strike="noStrike" dirty="0">
                          <a:effectLst/>
                        </a:rPr>
                        <a:t>through rentals of harbour</a:t>
                      </a:r>
                      <a:br>
                        <a:rPr lang="en-US" sz="1000" u="none" strike="noStrike" dirty="0">
                          <a:effectLst/>
                        </a:rPr>
                      </a:br>
                      <a:r>
                        <a:rPr lang="en-US" sz="1000" u="none" strike="noStrike" dirty="0">
                          <a:effectLst/>
                        </a:rPr>
                        <a:t>related properties</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algn="l"/>
                      <a:r>
                        <a:rPr lang="en-ZA" sz="1000" dirty="0" smtClean="0"/>
                        <a:t> 10% (1 187 193) </a:t>
                      </a:r>
                      <a:r>
                        <a:rPr lang="en-US" sz="1000" u="none" strike="noStrike" dirty="0" smtClean="0">
                          <a:effectLst/>
                        </a:rPr>
                        <a:t>increase in revenue</a:t>
                      </a:r>
                      <a:br>
                        <a:rPr lang="en-US" sz="1000" u="none" strike="noStrike" dirty="0" smtClean="0">
                          <a:effectLst/>
                        </a:rPr>
                      </a:br>
                      <a:r>
                        <a:rPr lang="en-US" sz="1000" u="none" strike="noStrike" dirty="0" smtClean="0">
                          <a:effectLst/>
                        </a:rPr>
                        <a:t>through rentals of harbour</a:t>
                      </a:r>
                      <a:br>
                        <a:rPr lang="en-US" sz="1000" u="none" strike="noStrike" dirty="0" smtClean="0">
                          <a:effectLst/>
                        </a:rPr>
                      </a:br>
                      <a:r>
                        <a:rPr lang="en-US" sz="1000" u="none" strike="noStrike" dirty="0" smtClean="0">
                          <a:effectLst/>
                        </a:rPr>
                        <a:t>related properties</a:t>
                      </a:r>
                      <a:endParaRPr lang="en-ZA" sz="1000" dirty="0"/>
                    </a:p>
                  </a:txBody>
                  <a:tcPr marL="7620" marR="7620" marT="7620" marB="0" anchor="ctr"/>
                </a:tc>
              </a:tr>
              <a:tr h="370840">
                <a:tc>
                  <a:txBody>
                    <a:bodyPr/>
                    <a:lstStyle/>
                    <a:p>
                      <a:pPr algn="l" fontAlgn="t"/>
                      <a:r>
                        <a:rPr lang="en-US" sz="1000" u="none" strike="noStrike" dirty="0">
                          <a:effectLst/>
                        </a:rPr>
                        <a:t>Percentage of DAFF certified</a:t>
                      </a:r>
                      <a:br>
                        <a:rPr lang="en-US" sz="1000" u="none" strike="noStrike" dirty="0">
                          <a:effectLst/>
                        </a:rPr>
                      </a:br>
                      <a:r>
                        <a:rPr lang="en-US" sz="1000" u="none" strike="noStrike" dirty="0">
                          <a:effectLst/>
                        </a:rPr>
                        <a:t>Operation </a:t>
                      </a:r>
                      <a:r>
                        <a:rPr lang="en-US" sz="1000" u="none" strike="noStrike" dirty="0" err="1">
                          <a:effectLst/>
                        </a:rPr>
                        <a:t>Phakisa</a:t>
                      </a:r>
                      <a:r>
                        <a:rPr lang="en-US" sz="1000" u="none" strike="noStrike" dirty="0">
                          <a:effectLst/>
                        </a:rPr>
                        <a:t> Ocean </a:t>
                      </a:r>
                      <a:r>
                        <a:rPr lang="en-US" sz="1000" u="none" strike="noStrike" dirty="0" smtClean="0">
                          <a:effectLst/>
                        </a:rPr>
                        <a:t>economy</a:t>
                      </a:r>
                      <a:r>
                        <a:rPr lang="en-US" sz="1000" u="none" strike="noStrike" baseline="0" dirty="0" smtClean="0">
                          <a:effectLst/>
                        </a:rPr>
                        <a:t> </a:t>
                      </a:r>
                      <a:r>
                        <a:rPr lang="en-US" sz="1000" u="none" strike="noStrike" dirty="0" smtClean="0">
                          <a:effectLst/>
                        </a:rPr>
                        <a:t>leasing </a:t>
                      </a:r>
                      <a:r>
                        <a:rPr lang="en-US" sz="1000" u="none" strike="noStrike" dirty="0">
                          <a:effectLst/>
                        </a:rPr>
                        <a:t>requests signed within </a:t>
                      </a:r>
                      <a:r>
                        <a:rPr lang="en-US" sz="1000" u="none" strike="noStrike" dirty="0" smtClean="0">
                          <a:effectLst/>
                        </a:rPr>
                        <a:t>12months </a:t>
                      </a:r>
                      <a:r>
                        <a:rPr lang="en-US" sz="1000" u="none" strike="noStrike" dirty="0">
                          <a:effectLst/>
                        </a:rPr>
                        <a:t>of </a:t>
                      </a:r>
                      <a:r>
                        <a:rPr lang="en-US" sz="1000" u="none" strike="noStrike" dirty="0" smtClean="0">
                          <a:effectLst/>
                        </a:rPr>
                        <a:t>receipt</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100% DAFF certified</a:t>
                      </a:r>
                      <a:br>
                        <a:rPr lang="en-US" sz="1000" u="none" strike="noStrike" dirty="0">
                          <a:effectLst/>
                        </a:rPr>
                      </a:br>
                      <a:r>
                        <a:rPr lang="en-US" sz="1000" u="none" strike="noStrike" dirty="0">
                          <a:effectLst/>
                        </a:rPr>
                        <a:t>Operation </a:t>
                      </a:r>
                      <a:r>
                        <a:rPr lang="en-US" sz="1000" u="none" strike="noStrike" dirty="0" err="1">
                          <a:effectLst/>
                        </a:rPr>
                        <a:t>Phakisa</a:t>
                      </a:r>
                      <a:r>
                        <a:rPr lang="en-US" sz="1000" u="none" strike="noStrike" dirty="0">
                          <a:effectLst/>
                        </a:rPr>
                        <a:t> Ocean</a:t>
                      </a:r>
                      <a:br>
                        <a:rPr lang="en-US" sz="1000" u="none" strike="noStrike" dirty="0">
                          <a:effectLst/>
                        </a:rPr>
                      </a:br>
                      <a:r>
                        <a:rPr lang="en-US" sz="1000" u="none" strike="noStrike" dirty="0">
                          <a:effectLst/>
                        </a:rPr>
                        <a:t>economy leasing requests</a:t>
                      </a:r>
                      <a:br>
                        <a:rPr lang="en-US" sz="1000" u="none" strike="noStrike" dirty="0">
                          <a:effectLst/>
                        </a:rPr>
                      </a:br>
                      <a:r>
                        <a:rPr lang="en-US" sz="1000" u="none" strike="noStrike" dirty="0">
                          <a:effectLst/>
                        </a:rPr>
                        <a:t>signed within 12 months of</a:t>
                      </a:r>
                      <a:br>
                        <a:rPr lang="en-US" sz="1000" u="none" strike="noStrike" dirty="0">
                          <a:effectLst/>
                        </a:rPr>
                      </a:br>
                      <a:r>
                        <a:rPr lang="en-US" sz="1000" u="none" strike="noStrike" dirty="0" smtClean="0">
                          <a:effectLst/>
                        </a:rPr>
                        <a:t>receipt</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dirty="0" smtClean="0"/>
                        <a:t> 0%</a:t>
                      </a:r>
                      <a:r>
                        <a:rPr lang="en-ZA" sz="1000" baseline="0" dirty="0" smtClean="0"/>
                        <a:t> </a:t>
                      </a:r>
                      <a:r>
                        <a:rPr lang="en-US" sz="1000" u="none" strike="noStrike" dirty="0" smtClean="0">
                          <a:effectLst/>
                        </a:rPr>
                        <a:t>DAFF certified</a:t>
                      </a:r>
                      <a:br>
                        <a:rPr lang="en-US" sz="1000" u="none" strike="noStrike" dirty="0" smtClean="0">
                          <a:effectLst/>
                        </a:rPr>
                      </a:br>
                      <a:r>
                        <a:rPr lang="en-US" sz="1000" u="none" strike="noStrike" dirty="0" smtClean="0">
                          <a:effectLst/>
                        </a:rPr>
                        <a:t>Operation Phakisa Ocean</a:t>
                      </a:r>
                      <a:r>
                        <a:rPr lang="en-US" sz="1000" u="none" strike="noStrike" baseline="0" dirty="0" smtClean="0">
                          <a:effectLst/>
                        </a:rPr>
                        <a:t> </a:t>
                      </a:r>
                      <a:r>
                        <a:rPr lang="en-US" sz="1000" u="none" strike="noStrike" dirty="0" smtClean="0">
                          <a:effectLst/>
                        </a:rPr>
                        <a:t>economy leasing requests</a:t>
                      </a:r>
                      <a:r>
                        <a:rPr lang="en-US" sz="1000" u="none" strike="noStrike" baseline="0" dirty="0" smtClean="0">
                          <a:effectLst/>
                        </a:rPr>
                        <a:t> </a:t>
                      </a:r>
                      <a:r>
                        <a:rPr lang="en-US" sz="1000" u="none" strike="noStrike" dirty="0" smtClean="0">
                          <a:effectLst/>
                        </a:rPr>
                        <a:t>signed within 12 months of</a:t>
                      </a:r>
                      <a:br>
                        <a:rPr lang="en-US" sz="1000" u="none" strike="noStrike" dirty="0" smtClean="0">
                          <a:effectLst/>
                        </a:rPr>
                      </a:br>
                      <a:r>
                        <a:rPr lang="en-US" sz="1000" u="none" strike="noStrike" dirty="0" smtClean="0">
                          <a:effectLst/>
                        </a:rPr>
                        <a:t>receipt</a:t>
                      </a:r>
                      <a:endParaRPr lang="en-US" sz="1000" b="0" i="0" u="none" strike="noStrike" dirty="0" smtClean="0">
                        <a:solidFill>
                          <a:srgbClr val="000000"/>
                        </a:solidFill>
                        <a:effectLst/>
                        <a:latin typeface="Calibri" panose="020F0502020204030204" pitchFamily="34" charset="0"/>
                      </a:endParaRPr>
                    </a:p>
                  </a:txBody>
                  <a:tcPr marL="7620" marR="7620" marT="7620" marB="0" anchor="ctr"/>
                </a:tc>
              </a:tr>
            </a:tbl>
          </a:graphicData>
        </a:graphic>
      </p:graphicFrame>
    </p:spTree>
    <p:extLst>
      <p:ext uri="{BB962C8B-B14F-4D97-AF65-F5344CB8AC3E}">
        <p14:creationId xmlns:p14="http://schemas.microsoft.com/office/powerpoint/2010/main" xmlns="" val="5279012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24</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a:t>
            </a:r>
            <a:endParaRPr lang="en-ZA" sz="2400" b="1" dirty="0"/>
          </a:p>
        </p:txBody>
      </p:sp>
      <p:graphicFrame>
        <p:nvGraphicFramePr>
          <p:cNvPr id="10" name="Table 9"/>
          <p:cNvGraphicFramePr>
            <a:graphicFrameLocks noGrp="1"/>
          </p:cNvGraphicFramePr>
          <p:nvPr>
            <p:extLst>
              <p:ext uri="{D42A27DB-BD31-4B8C-83A1-F6EECF244321}">
                <p14:modId xmlns:p14="http://schemas.microsoft.com/office/powerpoint/2010/main" xmlns="" val="2726456142"/>
              </p:ext>
            </p:extLst>
          </p:nvPr>
        </p:nvGraphicFramePr>
        <p:xfrm>
          <a:off x="32388" y="764704"/>
          <a:ext cx="9004108" cy="3429000"/>
        </p:xfrm>
        <a:graphic>
          <a:graphicData uri="http://schemas.openxmlformats.org/drawingml/2006/table">
            <a:tbl>
              <a:tblPr firstRow="1" bandRow="1">
                <a:tableStyleId>{93296810-A885-4BE3-A3E7-6D5BEEA58F35}</a:tableStyleId>
              </a:tblPr>
              <a:tblGrid>
                <a:gridCol w="2251027"/>
                <a:gridCol w="2251027"/>
                <a:gridCol w="2251027"/>
                <a:gridCol w="2251027"/>
              </a:tblGrid>
              <a:tr h="370840">
                <a:tc gridSpan="4">
                  <a:txBody>
                    <a:bodyPr/>
                    <a:lstStyle/>
                    <a:p>
                      <a:r>
                        <a:rPr lang="en-US" sz="1400" kern="1200" dirty="0" smtClean="0"/>
                        <a:t>Programme 5: Real Estate Information &amp; Registry</a:t>
                      </a:r>
                      <a:endParaRPr lang="en-ZA" sz="1400" b="1" kern="120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200" b="1" u="none" strike="noStrike" kern="1200" dirty="0" smtClean="0">
                          <a:solidFill>
                            <a:schemeClr val="accent6">
                              <a:lumMod val="75000"/>
                            </a:schemeClr>
                          </a:solidFill>
                          <a:effectLst/>
                          <a:latin typeface="+mn-lt"/>
                          <a:ea typeface="+mn-ea"/>
                          <a:cs typeface="+mn-cs"/>
                        </a:rPr>
                        <a:t>Key Perform Indicator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4 Performance </a:t>
                      </a:r>
                      <a:endParaRPr lang="en-ZA" sz="1200" b="1" u="none" strike="noStrike" kern="1200" dirty="0">
                        <a:solidFill>
                          <a:schemeClr val="accent6">
                            <a:lumMod val="75000"/>
                          </a:schemeClr>
                        </a:solidFill>
                        <a:effectLst/>
                        <a:latin typeface="+mn-lt"/>
                        <a:ea typeface="+mn-ea"/>
                        <a:cs typeface="+mn-cs"/>
                      </a:endParaRPr>
                    </a:p>
                  </a:txBody>
                  <a:tcPr/>
                </a:tc>
              </a:tr>
              <a:tr h="370840">
                <a:tc>
                  <a:txBody>
                    <a:bodyPr/>
                    <a:lstStyle/>
                    <a:p>
                      <a:pPr algn="l" fontAlgn="t"/>
                      <a:r>
                        <a:rPr lang="en-US" sz="1000" u="none" strike="noStrike" dirty="0">
                          <a:effectLst/>
                        </a:rPr>
                        <a:t>Percentage of approved disposals (in respect of socio-economic purpose) processed for transfer</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70% of </a:t>
                      </a:r>
                      <a:r>
                        <a:rPr lang="en-US" sz="1000" u="none" strike="noStrike" dirty="0" smtClean="0">
                          <a:effectLst/>
                        </a:rPr>
                        <a:t>disposal </a:t>
                      </a:r>
                      <a:r>
                        <a:rPr lang="en-US" sz="1000" u="none" strike="noStrike" dirty="0">
                          <a:effectLst/>
                        </a:rPr>
                        <a:t>approved in 2016/17 </a:t>
                      </a:r>
                      <a:r>
                        <a:rPr lang="en-US" sz="1000" u="none" strike="noStrike" dirty="0" smtClean="0">
                          <a:effectLst/>
                        </a:rPr>
                        <a:t>processed </a:t>
                      </a:r>
                      <a:r>
                        <a:rPr lang="en-US" sz="1000" u="none" strike="noStrike" dirty="0">
                          <a:effectLst/>
                        </a:rPr>
                        <a:t>for transfer</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smtClean="0">
                          <a:effectLst/>
                        </a:rPr>
                        <a:t> 70% </a:t>
                      </a:r>
                      <a:r>
                        <a:rPr lang="en-US" sz="1000" u="none" strike="noStrike" dirty="0" smtClean="0">
                          <a:effectLst/>
                        </a:rPr>
                        <a:t>of disposal approved in 2016/17 processed for transfer</a:t>
                      </a:r>
                    </a:p>
                    <a:p>
                      <a:pPr algn="l" fontAlgn="t"/>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dirty="0">
                          <a:effectLst/>
                        </a:rPr>
                        <a:t>Percentage of immovable assets updated on the IAR for completed infrastructure projects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100% of immovable assets updated on the IAR for completed </a:t>
                      </a:r>
                      <a:r>
                        <a:rPr lang="en-US" sz="1000" u="none" strike="noStrike" dirty="0" smtClean="0">
                          <a:effectLst/>
                        </a:rPr>
                        <a:t>infrastructure </a:t>
                      </a:r>
                      <a:r>
                        <a:rPr lang="en-US" sz="1000" u="none" strike="noStrike" dirty="0">
                          <a:effectLst/>
                        </a:rPr>
                        <a:t>projects</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algn="l" fontAlgn="t"/>
                      <a:r>
                        <a:rPr lang="en-ZA" sz="1000" u="none" strike="noStrike" dirty="0" smtClean="0">
                          <a:effectLst/>
                        </a:rPr>
                        <a:t> 100%</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Number of land parcels vested</a:t>
                      </a:r>
                      <a:br>
                        <a:rPr lang="en-US" sz="1000" u="none" strike="noStrike">
                          <a:effectLst/>
                        </a:rPr>
                      </a:br>
                      <a:r>
                        <a:rPr lang="en-US" sz="1000" u="none" strike="noStrike">
                          <a:effectLst/>
                        </a:rPr>
                        <a:t>(confirmation of ownership)</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800 land parcels vested</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338 land Parcels vested</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 51 land parcels vested</a:t>
                      </a:r>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Number of Provincial Immovable Asset</a:t>
                      </a:r>
                      <a:br>
                        <a:rPr lang="en-US" sz="1000" u="none" strike="noStrike">
                          <a:effectLst/>
                        </a:rPr>
                      </a:br>
                      <a:r>
                        <a:rPr lang="en-US" sz="1000" u="none" strike="noStrike">
                          <a:effectLst/>
                        </a:rPr>
                        <a:t>Registers assessed for compliance</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9 Provincial Immovable</a:t>
                      </a:r>
                      <a:br>
                        <a:rPr lang="en-US" sz="1000" u="none" strike="noStrike" dirty="0">
                          <a:effectLst/>
                        </a:rPr>
                      </a:br>
                      <a:r>
                        <a:rPr lang="en-US" sz="1000" u="none" strike="noStrike" dirty="0">
                          <a:effectLst/>
                        </a:rPr>
                        <a:t>Asset Registers assessed for</a:t>
                      </a:r>
                      <a:br>
                        <a:rPr lang="en-US" sz="1000" u="none" strike="noStrike" dirty="0">
                          <a:effectLst/>
                        </a:rPr>
                      </a:br>
                      <a:r>
                        <a:rPr lang="en-US" sz="1000" u="none" strike="noStrike" dirty="0">
                          <a:effectLst/>
                        </a:rPr>
                        <a:t>compliance</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 2 Provincial Immovable Asset Registers assessed on compliance (NC &amp; WC) </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smtClean="0">
                          <a:effectLst/>
                        </a:rPr>
                        <a:t> 2 </a:t>
                      </a:r>
                      <a:r>
                        <a:rPr lang="en-US" sz="1000" u="none" strike="noStrike" dirty="0" smtClean="0">
                          <a:effectLst/>
                        </a:rPr>
                        <a:t>Provincial Immovable</a:t>
                      </a:r>
                      <a:br>
                        <a:rPr lang="en-US" sz="1000" u="none" strike="noStrike" dirty="0" smtClean="0">
                          <a:effectLst/>
                        </a:rPr>
                      </a:br>
                      <a:r>
                        <a:rPr lang="en-US" sz="1000" u="none" strike="noStrike" dirty="0" smtClean="0">
                          <a:effectLst/>
                        </a:rPr>
                        <a:t>Asset Registers assessed for</a:t>
                      </a:r>
                      <a:br>
                        <a:rPr lang="en-US" sz="1000" u="none" strike="noStrike" dirty="0" smtClean="0">
                          <a:effectLst/>
                        </a:rPr>
                      </a:br>
                      <a:r>
                        <a:rPr lang="en-US" sz="1000" u="none" strike="noStrike" dirty="0" smtClean="0">
                          <a:effectLst/>
                        </a:rPr>
                        <a:t>compliance</a:t>
                      </a:r>
                    </a:p>
                    <a:p>
                      <a:pPr algn="l" fontAlgn="t"/>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t"/>
                      <a:r>
                        <a:rPr lang="en-US" sz="1000" u="none" strike="noStrike">
                          <a:effectLst/>
                        </a:rPr>
                        <a:t>Number of National and Provincial</a:t>
                      </a:r>
                      <a:br>
                        <a:rPr lang="en-US" sz="1000" u="none" strike="noStrike">
                          <a:effectLst/>
                        </a:rPr>
                      </a:br>
                      <a:r>
                        <a:rPr lang="en-US" sz="1000" u="none" strike="noStrike">
                          <a:effectLst/>
                        </a:rPr>
                        <a:t>Immovable Asset Registers</a:t>
                      </a:r>
                      <a:br>
                        <a:rPr lang="en-US" sz="1000" u="none" strike="noStrike">
                          <a:effectLst/>
                        </a:rPr>
                      </a:br>
                      <a:r>
                        <a:rPr lang="en-US" sz="1000" u="none" strike="noStrike">
                          <a:effectLst/>
                        </a:rPr>
                        <a:t>incorporated into the single repository</a:t>
                      </a:r>
                      <a:br>
                        <a:rPr lang="en-US" sz="1000" u="none" strike="noStrike">
                          <a:effectLst/>
                        </a:rPr>
                      </a:br>
                      <a:r>
                        <a:rPr lang="en-US" sz="1000" u="none" strike="noStrike">
                          <a:effectLst/>
                        </a:rPr>
                        <a:t>(National Database of State properties)</a:t>
                      </a:r>
                      <a:endParaRPr lang="en-US" sz="10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smtClean="0">
                          <a:effectLst/>
                        </a:rPr>
                        <a:t>2 National and Provincial</a:t>
                      </a:r>
                      <a:br>
                        <a:rPr lang="en-US" sz="1000" u="none" strike="noStrike" dirty="0" smtClean="0">
                          <a:effectLst/>
                        </a:rPr>
                      </a:br>
                      <a:r>
                        <a:rPr lang="en-US" sz="1000" u="none" strike="noStrike" dirty="0" smtClean="0">
                          <a:effectLst/>
                        </a:rPr>
                        <a:t>Immovable Asset Registers</a:t>
                      </a:r>
                      <a:br>
                        <a:rPr lang="en-US" sz="1000" u="none" strike="noStrike" dirty="0" smtClean="0">
                          <a:effectLst/>
                        </a:rPr>
                      </a:br>
                      <a:r>
                        <a:rPr lang="en-US" sz="1000" u="none" strike="noStrike" dirty="0" smtClean="0">
                          <a:effectLst/>
                        </a:rPr>
                        <a:t>incorporated into the single</a:t>
                      </a:r>
                      <a:br>
                        <a:rPr lang="en-US" sz="1000" u="none" strike="noStrike" dirty="0" smtClean="0">
                          <a:effectLst/>
                        </a:rPr>
                      </a:br>
                      <a:r>
                        <a:rPr lang="en-US" sz="1000" u="none" strike="noStrike" dirty="0" smtClean="0">
                          <a:effectLst/>
                        </a:rPr>
                        <a:t>repository</a:t>
                      </a: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smtClean="0">
                          <a:effectLst/>
                        </a:rPr>
                        <a:t> 0 </a:t>
                      </a:r>
                      <a:r>
                        <a:rPr lang="en-US" sz="1000" u="none" strike="noStrike" dirty="0" smtClean="0">
                          <a:effectLst/>
                        </a:rPr>
                        <a:t>National and Provincial</a:t>
                      </a:r>
                      <a:br>
                        <a:rPr lang="en-US" sz="1000" u="none" strike="noStrike" dirty="0" smtClean="0">
                          <a:effectLst/>
                        </a:rPr>
                      </a:br>
                      <a:r>
                        <a:rPr lang="en-US" sz="1000" u="none" strike="noStrike" dirty="0" smtClean="0">
                          <a:effectLst/>
                        </a:rPr>
                        <a:t>Immovable Asset Registers</a:t>
                      </a:r>
                      <a:br>
                        <a:rPr lang="en-US" sz="1000" u="none" strike="noStrike" dirty="0" smtClean="0">
                          <a:effectLst/>
                        </a:rPr>
                      </a:br>
                      <a:r>
                        <a:rPr lang="en-US" sz="1000" u="none" strike="noStrike" dirty="0" smtClean="0">
                          <a:effectLst/>
                        </a:rPr>
                        <a:t>incorporated into the single</a:t>
                      </a:r>
                      <a:br>
                        <a:rPr lang="en-US" sz="1000" u="none" strike="noStrike" dirty="0" smtClean="0">
                          <a:effectLst/>
                        </a:rPr>
                      </a:br>
                      <a:r>
                        <a:rPr lang="en-US" sz="1000" u="none" strike="noStrike" dirty="0" smtClean="0">
                          <a:effectLst/>
                        </a:rPr>
                        <a:t>repository</a:t>
                      </a:r>
                      <a:endParaRPr lang="en-US" sz="1000" b="0" i="0" u="none" strike="noStrike" dirty="0" smtClean="0">
                        <a:solidFill>
                          <a:srgbClr val="000000"/>
                        </a:solidFill>
                        <a:effectLst/>
                        <a:latin typeface="Calibri" panose="020F0502020204030204" pitchFamily="34" charset="0"/>
                      </a:endParaRPr>
                    </a:p>
                    <a:p>
                      <a:pPr algn="l" fontAlgn="t"/>
                      <a:endParaRPr lang="en-US" sz="1000" b="0" i="0" u="none" strike="noStrike" dirty="0">
                        <a:solidFill>
                          <a:srgbClr val="000000"/>
                        </a:solidFill>
                        <a:effectLst/>
                        <a:latin typeface="Calibri" panose="020F0502020204030204" pitchFamily="34" charset="0"/>
                      </a:endParaRPr>
                    </a:p>
                  </a:txBody>
                  <a:tcPr marL="7620" marR="7620" marT="7620" marB="0"/>
                </a:tc>
              </a:tr>
            </a:tbl>
          </a:graphicData>
        </a:graphic>
      </p:graphicFrame>
    </p:spTree>
    <p:extLst>
      <p:ext uri="{BB962C8B-B14F-4D97-AF65-F5344CB8AC3E}">
        <p14:creationId xmlns:p14="http://schemas.microsoft.com/office/powerpoint/2010/main" xmlns="" val="37988745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25</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61665"/>
          </a:xfrm>
          <a:prstGeom prst="rect">
            <a:avLst/>
          </a:prstGeom>
          <a:noFill/>
        </p:spPr>
        <p:txBody>
          <a:bodyPr wrap="square" rtlCol="0">
            <a:spAutoFit/>
          </a:bodyPr>
          <a:lstStyle/>
          <a:p>
            <a:r>
              <a:rPr lang="en-US" sz="2400" b="1" dirty="0" smtClean="0">
                <a:solidFill>
                  <a:schemeClr val="bg1"/>
                </a:solidFill>
              </a:rPr>
              <a:t>Quarter Performance Information per Programme  </a:t>
            </a:r>
            <a:endParaRPr lang="en-ZA" sz="2400" b="1" dirty="0"/>
          </a:p>
        </p:txBody>
      </p:sp>
      <p:graphicFrame>
        <p:nvGraphicFramePr>
          <p:cNvPr id="10" name="Table 9"/>
          <p:cNvGraphicFramePr>
            <a:graphicFrameLocks noGrp="1"/>
          </p:cNvGraphicFramePr>
          <p:nvPr>
            <p:extLst>
              <p:ext uri="{D42A27DB-BD31-4B8C-83A1-F6EECF244321}">
                <p14:modId xmlns:p14="http://schemas.microsoft.com/office/powerpoint/2010/main" xmlns="" val="1512781259"/>
              </p:ext>
            </p:extLst>
          </p:nvPr>
        </p:nvGraphicFramePr>
        <p:xfrm>
          <a:off x="32388" y="764704"/>
          <a:ext cx="9004108" cy="4749800"/>
        </p:xfrm>
        <a:graphic>
          <a:graphicData uri="http://schemas.openxmlformats.org/drawingml/2006/table">
            <a:tbl>
              <a:tblPr firstRow="1" bandRow="1">
                <a:tableStyleId>{93296810-A885-4BE3-A3E7-6D5BEEA58F35}</a:tableStyleId>
              </a:tblPr>
              <a:tblGrid>
                <a:gridCol w="2251027"/>
                <a:gridCol w="2251027"/>
                <a:gridCol w="2251027"/>
                <a:gridCol w="2251027"/>
              </a:tblGrid>
              <a:tr h="370840">
                <a:tc gridSpan="4">
                  <a:txBody>
                    <a:bodyPr/>
                    <a:lstStyle/>
                    <a:p>
                      <a:r>
                        <a:rPr lang="en-US" sz="1400" kern="1200" dirty="0" smtClean="0"/>
                        <a:t>Programme 6: Facilities Management </a:t>
                      </a:r>
                      <a:endParaRPr lang="en-ZA" sz="1400" b="1" kern="1200" dirty="0">
                        <a:solidFill>
                          <a:schemeClr val="lt1"/>
                        </a:solidFill>
                        <a:latin typeface="+mn-lt"/>
                        <a:ea typeface="+mn-ea"/>
                        <a:cs typeface="+mn-cs"/>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r>
              <a:tr h="370840">
                <a:tc>
                  <a:txBody>
                    <a:bodyPr/>
                    <a:lstStyle/>
                    <a:p>
                      <a:r>
                        <a:rPr lang="en-US" sz="1200" b="1" u="none" strike="noStrike" kern="1200" dirty="0" smtClean="0">
                          <a:solidFill>
                            <a:schemeClr val="accent6">
                              <a:lumMod val="75000"/>
                            </a:schemeClr>
                          </a:solidFill>
                          <a:effectLst/>
                          <a:latin typeface="+mn-lt"/>
                          <a:ea typeface="+mn-ea"/>
                          <a:cs typeface="+mn-cs"/>
                        </a:rPr>
                        <a:t>Key Perform Indicator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Annual Target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3 Performance </a:t>
                      </a:r>
                      <a:endParaRPr lang="en-ZA" sz="1200" b="1" u="none" strike="noStrike" kern="1200" dirty="0">
                        <a:solidFill>
                          <a:schemeClr val="accent6">
                            <a:lumMod val="75000"/>
                          </a:schemeClr>
                        </a:solidFill>
                        <a:effectLst/>
                        <a:latin typeface="+mn-lt"/>
                        <a:ea typeface="+mn-ea"/>
                        <a:cs typeface="+mn-cs"/>
                      </a:endParaRPr>
                    </a:p>
                  </a:txBody>
                  <a:tcPr/>
                </a:tc>
                <a:tc>
                  <a:txBody>
                    <a:bodyPr/>
                    <a:lstStyle/>
                    <a:p>
                      <a:r>
                        <a:rPr lang="en-US" sz="1200" b="1" u="none" strike="noStrike" kern="1200" dirty="0" smtClean="0">
                          <a:solidFill>
                            <a:schemeClr val="accent6">
                              <a:lumMod val="75000"/>
                            </a:schemeClr>
                          </a:solidFill>
                          <a:effectLst/>
                          <a:latin typeface="+mn-lt"/>
                          <a:ea typeface="+mn-ea"/>
                          <a:cs typeface="+mn-cs"/>
                        </a:rPr>
                        <a:t>Quarter 4 Performance </a:t>
                      </a:r>
                      <a:endParaRPr lang="en-ZA" sz="1200" b="1" u="none" strike="noStrike" kern="1200" dirty="0">
                        <a:solidFill>
                          <a:schemeClr val="accent6">
                            <a:lumMod val="75000"/>
                          </a:schemeClr>
                        </a:solidFill>
                        <a:effectLst/>
                        <a:latin typeface="+mn-lt"/>
                        <a:ea typeface="+mn-ea"/>
                        <a:cs typeface="+mn-cs"/>
                      </a:endParaRPr>
                    </a:p>
                  </a:txBody>
                  <a:tcPr/>
                </a:tc>
              </a:tr>
              <a:tr h="370840">
                <a:tc>
                  <a:txBody>
                    <a:bodyPr/>
                    <a:lstStyle/>
                    <a:p>
                      <a:pPr algn="l" fontAlgn="t"/>
                      <a:r>
                        <a:rPr lang="en-US" sz="1000" u="none" strike="noStrike" dirty="0">
                          <a:effectLst/>
                        </a:rPr>
                        <a:t>Number of facilities with</a:t>
                      </a:r>
                      <a:br>
                        <a:rPr lang="en-US" sz="1000" u="none" strike="noStrike" dirty="0">
                          <a:effectLst/>
                        </a:rPr>
                      </a:br>
                      <a:r>
                        <a:rPr lang="en-US" sz="1000" u="none" strike="noStrike" dirty="0">
                          <a:effectLst/>
                        </a:rPr>
                        <a:t>maintenance contracts in place</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US" sz="1000" u="none" strike="noStrike" dirty="0">
                          <a:effectLst/>
                        </a:rPr>
                        <a:t>450 facilities with</a:t>
                      </a:r>
                      <a:br>
                        <a:rPr lang="en-US" sz="1000" u="none" strike="noStrike" dirty="0">
                          <a:effectLst/>
                        </a:rPr>
                      </a:br>
                      <a:r>
                        <a:rPr lang="en-US" sz="1000" u="none" strike="noStrike" dirty="0">
                          <a:effectLst/>
                        </a:rPr>
                        <a:t>maintenance contracts in</a:t>
                      </a:r>
                      <a:br>
                        <a:rPr lang="en-US" sz="1000" u="none" strike="noStrike" dirty="0">
                          <a:effectLst/>
                        </a:rPr>
                      </a:br>
                      <a:r>
                        <a:rPr lang="en-US" sz="1000" u="none" strike="noStrike" dirty="0">
                          <a:effectLst/>
                        </a:rPr>
                        <a:t>place</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en-US" sz="1000" u="none" strike="noStrike" dirty="0">
                          <a:effectLst/>
                        </a:rPr>
                        <a:t>118 </a:t>
                      </a:r>
                      <a:r>
                        <a:rPr lang="en-US" sz="1000" u="none" strike="noStrike" dirty="0" smtClean="0">
                          <a:effectLst/>
                        </a:rPr>
                        <a:t>facilities with</a:t>
                      </a:r>
                      <a:br>
                        <a:rPr lang="en-US" sz="1000" u="none" strike="noStrike" dirty="0" smtClean="0">
                          <a:effectLst/>
                        </a:rPr>
                      </a:br>
                      <a:r>
                        <a:rPr lang="en-US" sz="1000" u="none" strike="noStrike" dirty="0" smtClean="0">
                          <a:effectLst/>
                        </a:rPr>
                        <a:t>maintenance contracts in</a:t>
                      </a:r>
                      <a:r>
                        <a:rPr lang="en-US" sz="1000" u="none" strike="noStrike" baseline="0" dirty="0" smtClean="0">
                          <a:effectLst/>
                        </a:rPr>
                        <a:t> </a:t>
                      </a:r>
                      <a:r>
                        <a:rPr lang="en-US" sz="1000" u="none" strike="noStrike" dirty="0" smtClean="0">
                          <a:effectLst/>
                        </a:rPr>
                        <a:t>place</a:t>
                      </a:r>
                    </a:p>
                    <a:p>
                      <a:pPr algn="l" fontAlgn="b"/>
                      <a:r>
                        <a:rPr lang="en-US" sz="1000" u="none" strike="noStrike" dirty="0" smtClean="0">
                          <a:effectLst/>
                        </a:rPr>
                        <a:t/>
                      </a:r>
                      <a:br>
                        <a:rPr lang="en-US" sz="1000" u="none" strike="noStrike" dirty="0" smtClean="0">
                          <a:effectLst/>
                        </a:rPr>
                      </a:b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t"/>
                      <a:r>
                        <a:rPr lang="en-ZA" sz="1000" u="none" strike="noStrike" dirty="0" smtClean="0">
                          <a:effectLst/>
                        </a:rPr>
                        <a:t>254  </a:t>
                      </a:r>
                      <a:r>
                        <a:rPr lang="en-US" sz="1000" u="none" strike="noStrike" dirty="0" smtClean="0">
                          <a:effectLst/>
                        </a:rPr>
                        <a:t>facilities with</a:t>
                      </a:r>
                      <a:br>
                        <a:rPr lang="en-US" sz="1000" u="none" strike="noStrike" dirty="0" smtClean="0">
                          <a:effectLst/>
                        </a:rPr>
                      </a:br>
                      <a:r>
                        <a:rPr lang="en-US" sz="1000" u="none" strike="noStrike" dirty="0" smtClean="0">
                          <a:effectLst/>
                        </a:rPr>
                        <a:t>maintenance contracts in</a:t>
                      </a:r>
                      <a:r>
                        <a:rPr lang="en-US" sz="1000" u="none" strike="noStrike" baseline="0" dirty="0" smtClean="0">
                          <a:effectLst/>
                        </a:rPr>
                        <a:t> </a:t>
                      </a:r>
                      <a:r>
                        <a:rPr lang="en-US" sz="1000" u="none" strike="noStrike" dirty="0" smtClean="0">
                          <a:effectLst/>
                        </a:rPr>
                        <a:t>place</a:t>
                      </a:r>
                      <a:br>
                        <a:rPr lang="en-US" sz="1000" u="none" strike="noStrike" dirty="0" smtClean="0">
                          <a:effectLst/>
                        </a:rPr>
                      </a:br>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b"/>
                      <a:r>
                        <a:rPr lang="en-US" sz="1000" u="none" strike="noStrike" dirty="0">
                          <a:effectLst/>
                        </a:rPr>
                        <a:t>Percentage of unscheduled</a:t>
                      </a:r>
                      <a:br>
                        <a:rPr lang="en-US" sz="1000" u="none" strike="noStrike" dirty="0">
                          <a:effectLst/>
                        </a:rPr>
                      </a:br>
                      <a:r>
                        <a:rPr lang="en-US" sz="1000" u="none" strike="noStrike" dirty="0">
                          <a:effectLst/>
                        </a:rPr>
                        <a:t>maintenance incidents</a:t>
                      </a:r>
                      <a:br>
                        <a:rPr lang="en-US" sz="1000" u="none" strike="noStrike" dirty="0">
                          <a:effectLst/>
                        </a:rPr>
                      </a:br>
                      <a:r>
                        <a:rPr lang="en-US" sz="1000" u="none" strike="noStrike" dirty="0">
                          <a:effectLst/>
                        </a:rPr>
                        <a:t>resolved within agreed</a:t>
                      </a:r>
                      <a:br>
                        <a:rPr lang="en-US" sz="1000" u="none" strike="noStrike" dirty="0">
                          <a:effectLst/>
                        </a:rPr>
                      </a:br>
                      <a:r>
                        <a:rPr lang="en-US" sz="1000" u="none" strike="noStrike" dirty="0">
                          <a:effectLst/>
                        </a:rPr>
                        <a:t>timeframes</a:t>
                      </a:r>
                      <a:br>
                        <a:rPr lang="en-US" sz="1000" u="none" strike="noStrike" dirty="0">
                          <a:effectLst/>
                        </a:rPr>
                      </a:br>
                      <a:r>
                        <a:rPr lang="en-US" sz="1000" u="none" strike="noStrike" dirty="0">
                          <a:effectLst/>
                        </a:rPr>
                        <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10% unscheduled reported</a:t>
                      </a:r>
                      <a:br>
                        <a:rPr lang="en-US" sz="1000" u="none" strike="noStrike" dirty="0">
                          <a:effectLst/>
                        </a:rPr>
                      </a:br>
                      <a:r>
                        <a:rPr lang="en-US" sz="1000" u="none" strike="noStrike" dirty="0">
                          <a:effectLst/>
                        </a:rPr>
                        <a:t>maintenance incidents</a:t>
                      </a:r>
                      <a:br>
                        <a:rPr lang="en-US" sz="1000" u="none" strike="noStrike" dirty="0">
                          <a:effectLst/>
                        </a:rPr>
                      </a:br>
                      <a:r>
                        <a:rPr lang="en-US" sz="1000" u="none" strike="noStrike" dirty="0">
                          <a:effectLst/>
                        </a:rPr>
                        <a:t>resolved within agreed</a:t>
                      </a:r>
                      <a:br>
                        <a:rPr lang="en-US" sz="1000" u="none" strike="noStrike" dirty="0">
                          <a:effectLst/>
                        </a:rPr>
                      </a:br>
                      <a:r>
                        <a:rPr lang="en-US" sz="1000" u="none" strike="noStrike" dirty="0" smtClean="0">
                          <a:effectLst/>
                        </a:rPr>
                        <a:t>timeframes</a:t>
                      </a:r>
                    </a:p>
                    <a:p>
                      <a:pPr algn="l" fontAlgn="b"/>
                      <a:r>
                        <a:rPr lang="en-US" sz="1000" u="none" strike="noStrike" dirty="0">
                          <a:effectLst/>
                        </a:rPr>
                        <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000" u="none" strike="noStrike" dirty="0" smtClean="0">
                          <a:effectLst/>
                        </a:rPr>
                        <a:t>5%</a:t>
                      </a:r>
                      <a:r>
                        <a:rPr lang="en-US" sz="1000" u="none" strike="noStrike" baseline="0" dirty="0" smtClean="0">
                          <a:effectLst/>
                        </a:rPr>
                        <a:t> </a:t>
                      </a:r>
                      <a:r>
                        <a:rPr lang="en-US" sz="1000" u="none" strike="noStrike" dirty="0" smtClean="0">
                          <a:effectLst/>
                        </a:rPr>
                        <a:t>unscheduled reported</a:t>
                      </a:r>
                      <a:br>
                        <a:rPr lang="en-US" sz="1000" u="none" strike="noStrike" dirty="0" smtClean="0">
                          <a:effectLst/>
                        </a:rPr>
                      </a:br>
                      <a:r>
                        <a:rPr lang="en-US" sz="1000" u="none" strike="noStrike" dirty="0" smtClean="0">
                          <a:effectLst/>
                        </a:rPr>
                        <a:t>maintenance incidents</a:t>
                      </a:r>
                      <a:br>
                        <a:rPr lang="en-US" sz="1000" u="none" strike="noStrike" dirty="0" smtClean="0">
                          <a:effectLst/>
                        </a:rPr>
                      </a:br>
                      <a:r>
                        <a:rPr lang="en-US" sz="1000" u="none" strike="noStrike" dirty="0" smtClean="0">
                          <a:effectLst/>
                        </a:rPr>
                        <a:t>resolved within agreed</a:t>
                      </a:r>
                      <a:br>
                        <a:rPr lang="en-US" sz="1000" u="none" strike="noStrike" dirty="0" smtClean="0">
                          <a:effectLst/>
                        </a:rPr>
                      </a:br>
                      <a:r>
                        <a:rPr lang="en-US" sz="1000" u="none" strike="noStrike" dirty="0" smtClean="0">
                          <a:effectLst/>
                        </a:rPr>
                        <a:t>timeframes</a:t>
                      </a:r>
                    </a:p>
                    <a:p>
                      <a:pPr algn="l" fontAlgn="t"/>
                      <a:endParaRPr lang="en-US"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smtClean="0">
                          <a:effectLst/>
                        </a:rPr>
                        <a:t>  4.13% </a:t>
                      </a:r>
                      <a:r>
                        <a:rPr lang="en-US" sz="1000" u="none" strike="noStrike" dirty="0" smtClean="0">
                          <a:effectLst/>
                        </a:rPr>
                        <a:t>unscheduled reported</a:t>
                      </a:r>
                      <a:br>
                        <a:rPr lang="en-US" sz="1000" u="none" strike="noStrike" dirty="0" smtClean="0">
                          <a:effectLst/>
                        </a:rPr>
                      </a:br>
                      <a:r>
                        <a:rPr lang="en-US" sz="1000" u="none" strike="noStrike" dirty="0" smtClean="0">
                          <a:effectLst/>
                        </a:rPr>
                        <a:t>maintenance incidents</a:t>
                      </a:r>
                      <a:br>
                        <a:rPr lang="en-US" sz="1000" u="none" strike="noStrike" dirty="0" smtClean="0">
                          <a:effectLst/>
                        </a:rPr>
                      </a:br>
                      <a:r>
                        <a:rPr lang="en-US" sz="1000" u="none" strike="noStrike" dirty="0" smtClean="0">
                          <a:effectLst/>
                        </a:rPr>
                        <a:t>resolved within agreed</a:t>
                      </a:r>
                      <a:br>
                        <a:rPr lang="en-US" sz="1000" u="none" strike="noStrike" dirty="0" smtClean="0">
                          <a:effectLst/>
                        </a:rPr>
                      </a:br>
                      <a:r>
                        <a:rPr lang="en-US" sz="1000" u="none" strike="noStrike" dirty="0" smtClean="0">
                          <a:effectLst/>
                        </a:rPr>
                        <a:t>timeframes</a:t>
                      </a:r>
                    </a:p>
                    <a:p>
                      <a:pPr algn="l" fontAlgn="t"/>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b"/>
                      <a:r>
                        <a:rPr lang="en-US" sz="1000" u="none" strike="noStrike">
                          <a:effectLst/>
                        </a:rPr>
                        <a:t>Percentage term contracts</a:t>
                      </a:r>
                      <a:br>
                        <a:rPr lang="en-US" sz="1000" u="none" strike="noStrike">
                          <a:effectLst/>
                        </a:rPr>
                      </a:br>
                      <a:r>
                        <a:rPr lang="en-US" sz="1000" u="none" strike="noStrike">
                          <a:effectLst/>
                        </a:rPr>
                        <a:t>awarded to black owned</a:t>
                      </a:r>
                      <a:br>
                        <a:rPr lang="en-US" sz="1000" u="none" strike="noStrike">
                          <a:effectLst/>
                        </a:rPr>
                      </a:br>
                      <a:r>
                        <a:rPr lang="en-US" sz="1000" u="none" strike="noStrike">
                          <a:effectLst/>
                        </a:rPr>
                        <a:t>companies</a:t>
                      </a:r>
                      <a:br>
                        <a:rPr lang="en-US" sz="1000" u="none" strike="noStrike">
                          <a:effectLst/>
                        </a:rPr>
                      </a:b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30% of term contracts</a:t>
                      </a:r>
                      <a:br>
                        <a:rPr lang="en-US" sz="1000" u="none" strike="noStrike" dirty="0">
                          <a:effectLst/>
                        </a:rPr>
                      </a:br>
                      <a:r>
                        <a:rPr lang="en-US" sz="1000" u="none" strike="noStrike" dirty="0">
                          <a:effectLst/>
                        </a:rPr>
                        <a:t>awarded to black owned</a:t>
                      </a:r>
                      <a:br>
                        <a:rPr lang="en-US" sz="1000" u="none" strike="noStrike" dirty="0">
                          <a:effectLst/>
                        </a:rPr>
                      </a:br>
                      <a:r>
                        <a:rPr lang="en-US" sz="1000" u="none" strike="noStrike" dirty="0">
                          <a:effectLst/>
                        </a:rPr>
                        <a:t>companies</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t"/>
                      <a:r>
                        <a:rPr lang="en-ZA" sz="1000" u="none" strike="noStrike" dirty="0">
                          <a:effectLst/>
                        </a:rPr>
                        <a:t>Not Q3 Target</a:t>
                      </a:r>
                      <a:endParaRPr lang="en-ZA" sz="1000" b="0" i="0" u="none" strike="noStrike" dirty="0">
                        <a:solidFill>
                          <a:srgbClr val="000000"/>
                        </a:solidFill>
                        <a:effectLst/>
                        <a:latin typeface="Calibri" panose="020F0502020204030204" pitchFamily="34" charset="0"/>
                      </a:endParaRPr>
                    </a:p>
                  </a:txBody>
                  <a:tcPr marL="7620" marR="7620" marT="7620" marB="0">
                    <a:solidFill>
                      <a:schemeClr val="bg1">
                        <a:lumMod val="65000"/>
                      </a:schemeClr>
                    </a:solidFill>
                  </a:tcPr>
                </a:tc>
                <a:tc>
                  <a:txBody>
                    <a:bodyPr/>
                    <a:lstStyle/>
                    <a:p>
                      <a:pPr algn="l" fontAlgn="t"/>
                      <a:r>
                        <a:rPr lang="en-ZA" sz="1000" u="none" strike="noStrike" dirty="0" smtClean="0">
                          <a:effectLst/>
                        </a:rPr>
                        <a:t> 96.42% </a:t>
                      </a:r>
                      <a:r>
                        <a:rPr lang="en-US" sz="1000" u="none" strike="noStrike" dirty="0" smtClean="0">
                          <a:effectLst/>
                        </a:rPr>
                        <a:t>of term contracts</a:t>
                      </a:r>
                      <a:br>
                        <a:rPr lang="en-US" sz="1000" u="none" strike="noStrike" dirty="0" smtClean="0">
                          <a:effectLst/>
                        </a:rPr>
                      </a:br>
                      <a:r>
                        <a:rPr lang="en-US" sz="1000" u="none" strike="noStrike" dirty="0" smtClean="0">
                          <a:effectLst/>
                        </a:rPr>
                        <a:t>awarded to black owned</a:t>
                      </a:r>
                      <a:br>
                        <a:rPr lang="en-US" sz="1000" u="none" strike="noStrike" dirty="0" smtClean="0">
                          <a:effectLst/>
                        </a:rPr>
                      </a:br>
                      <a:r>
                        <a:rPr lang="en-US" sz="1000" u="none" strike="noStrike" dirty="0" smtClean="0">
                          <a:effectLst/>
                        </a:rPr>
                        <a:t>companies</a:t>
                      </a:r>
                      <a:br>
                        <a:rPr lang="en-US" sz="1000" u="none" strike="noStrike" dirty="0" smtClean="0">
                          <a:effectLst/>
                        </a:rPr>
                      </a:b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b"/>
                      <a:r>
                        <a:rPr lang="en-US" sz="1000" u="none" strike="noStrike">
                          <a:effectLst/>
                        </a:rPr>
                        <a:t>Reduction in energy</a:t>
                      </a:r>
                      <a:br>
                        <a:rPr lang="en-US" sz="1000" u="none" strike="noStrike">
                          <a:effectLst/>
                        </a:rPr>
                      </a:br>
                      <a:r>
                        <a:rPr lang="en-US" sz="1000" u="none" strike="noStrike">
                          <a:effectLst/>
                        </a:rPr>
                        <a:t>consumption (kilowatt hours)</a:t>
                      </a:r>
                      <a:br>
                        <a:rPr lang="en-US" sz="1000" u="none" strike="noStrike">
                          <a:effectLst/>
                        </a:rPr>
                      </a:br>
                      <a:r>
                        <a:rPr lang="en-US" sz="1000" u="none" strike="noStrike">
                          <a:effectLst/>
                        </a:rPr>
                        <a:t>in identified property portfolio</a:t>
                      </a:r>
                      <a:br>
                        <a:rPr lang="en-US" sz="1000" u="none" strike="noStrike">
                          <a:effectLst/>
                        </a:rPr>
                      </a:br>
                      <a:r>
                        <a:rPr lang="en-US" sz="1000" u="none" strike="noStrike">
                          <a:effectLst/>
                        </a:rPr>
                        <a:t/>
                      </a:r>
                      <a:br>
                        <a:rPr lang="en-US" sz="1000" u="none" strike="noStrike">
                          <a:effectLst/>
                        </a:rPr>
                      </a:br>
                      <a:endParaRPr lang="en-US" sz="1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000" u="none" strike="noStrike" dirty="0">
                          <a:effectLst/>
                        </a:rPr>
                        <a:t>300 000 000kWh reduction</a:t>
                      </a:r>
                      <a:br>
                        <a:rPr lang="en-US" sz="1000" u="none" strike="noStrike" dirty="0">
                          <a:effectLst/>
                        </a:rPr>
                      </a:br>
                      <a:r>
                        <a:rPr lang="en-US" sz="1000" u="none" strike="noStrike" dirty="0">
                          <a:effectLst/>
                        </a:rPr>
                        <a:t>in energy consumption for</a:t>
                      </a:r>
                      <a:br>
                        <a:rPr lang="en-US" sz="1000" u="none" strike="noStrike" dirty="0">
                          <a:effectLst/>
                        </a:rPr>
                      </a:br>
                      <a:r>
                        <a:rPr lang="en-US" sz="1000" u="none" strike="noStrike" dirty="0">
                          <a:effectLst/>
                        </a:rPr>
                        <a:t>identified property </a:t>
                      </a:r>
                      <a:r>
                        <a:rPr lang="en-US" sz="1000" u="none" strike="noStrike" dirty="0" smtClean="0">
                          <a:effectLst/>
                        </a:rPr>
                        <a:t>portfolio</a:t>
                      </a:r>
                    </a:p>
                    <a:p>
                      <a:pPr algn="l" fontAlgn="b"/>
                      <a:r>
                        <a:rPr lang="en-US" sz="1000" u="none" strike="noStrike" dirty="0">
                          <a:effectLst/>
                        </a:rPr>
                        <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a:effectLst/>
                        </a:rPr>
                        <a:t>1 385 </a:t>
                      </a:r>
                      <a:r>
                        <a:rPr lang="en-ZA" sz="1000" u="none" strike="noStrike" dirty="0" smtClean="0">
                          <a:effectLst/>
                        </a:rPr>
                        <a:t>596KWh</a:t>
                      </a:r>
                      <a:r>
                        <a:rPr lang="en-ZA" sz="1000" u="none" strike="noStrike" baseline="0" dirty="0" smtClean="0">
                          <a:effectLst/>
                        </a:rPr>
                        <a:t> </a:t>
                      </a:r>
                      <a:r>
                        <a:rPr lang="en-US" sz="1000" u="none" strike="noStrike" dirty="0" smtClean="0">
                          <a:effectLst/>
                        </a:rPr>
                        <a:t>reduction</a:t>
                      </a:r>
                      <a:br>
                        <a:rPr lang="en-US" sz="1000" u="none" strike="noStrike" dirty="0" smtClean="0">
                          <a:effectLst/>
                        </a:rPr>
                      </a:br>
                      <a:r>
                        <a:rPr lang="en-US" sz="1000" u="none" strike="noStrike" dirty="0" smtClean="0">
                          <a:effectLst/>
                        </a:rPr>
                        <a:t>in energy consumption for</a:t>
                      </a:r>
                      <a:br>
                        <a:rPr lang="en-US" sz="1000" u="none" strike="noStrike" dirty="0" smtClean="0">
                          <a:effectLst/>
                        </a:rPr>
                      </a:br>
                      <a:r>
                        <a:rPr lang="en-US" sz="1000" u="none" strike="noStrike" dirty="0" smtClean="0">
                          <a:effectLst/>
                        </a:rPr>
                        <a:t>identified property portfolio</a:t>
                      </a:r>
                    </a:p>
                    <a:p>
                      <a:pPr algn="l" fontAlgn="t"/>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000" u="none" strike="noStrike" dirty="0" smtClean="0">
                          <a:effectLst/>
                        </a:rPr>
                        <a:t> 72 111Kwh </a:t>
                      </a:r>
                      <a:r>
                        <a:rPr lang="en-US" sz="1000" u="none" strike="noStrike" dirty="0" smtClean="0">
                          <a:effectLst/>
                        </a:rPr>
                        <a:t>reduction</a:t>
                      </a:r>
                      <a:br>
                        <a:rPr lang="en-US" sz="1000" u="none" strike="noStrike" dirty="0" smtClean="0">
                          <a:effectLst/>
                        </a:rPr>
                      </a:br>
                      <a:r>
                        <a:rPr lang="en-US" sz="1000" u="none" strike="noStrike" dirty="0" smtClean="0">
                          <a:effectLst/>
                        </a:rPr>
                        <a:t>in energy consumption for</a:t>
                      </a:r>
                      <a:br>
                        <a:rPr lang="en-US" sz="1000" u="none" strike="noStrike" dirty="0" smtClean="0">
                          <a:effectLst/>
                        </a:rPr>
                      </a:br>
                      <a:r>
                        <a:rPr lang="en-US" sz="1000" u="none" strike="noStrike" dirty="0" smtClean="0">
                          <a:effectLst/>
                        </a:rPr>
                        <a:t>identified property portfolio</a:t>
                      </a:r>
                    </a:p>
                    <a:p>
                      <a:pPr algn="l" fontAlgn="t"/>
                      <a:endParaRPr lang="en-ZA"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ctr"/>
                      <a:r>
                        <a:rPr lang="en-US" sz="1000" u="none" strike="noStrike">
                          <a:effectLst/>
                        </a:rPr>
                        <a:t>Number of kilowatt hours of</a:t>
                      </a:r>
                      <a:br>
                        <a:rPr lang="en-US" sz="1000" u="none" strike="noStrike">
                          <a:effectLst/>
                        </a:rPr>
                      </a:br>
                      <a:r>
                        <a:rPr lang="en-US" sz="1000" u="none" strike="noStrike">
                          <a:effectLst/>
                        </a:rPr>
                        <a:t>renewable energy generated</a:t>
                      </a:r>
                      <a:br>
                        <a:rPr lang="en-US" sz="1000" u="none" strike="noStrike">
                          <a:effectLst/>
                        </a:rPr>
                      </a:b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000" u="none" strike="noStrike" dirty="0">
                          <a:effectLst/>
                        </a:rPr>
                        <a:t>2,215,000kWh of renewable</a:t>
                      </a:r>
                      <a:br>
                        <a:rPr lang="en-US" sz="1000" u="none" strike="noStrike" dirty="0">
                          <a:effectLst/>
                        </a:rPr>
                      </a:br>
                      <a:r>
                        <a:rPr lang="en-US" sz="1000" u="none" strike="noStrike" dirty="0">
                          <a:effectLst/>
                        </a:rPr>
                        <a:t>energy generated</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ZA" sz="1000" u="none" strike="noStrike" dirty="0">
                          <a:effectLst/>
                        </a:rPr>
                        <a:t>0</a:t>
                      </a:r>
                      <a:r>
                        <a:rPr lang="en-ZA" sz="1000" u="none" strike="noStrike" dirty="0" smtClean="0">
                          <a:effectLst/>
                        </a:rPr>
                        <a:t>% </a:t>
                      </a:r>
                      <a:r>
                        <a:rPr lang="en-US" sz="1000" u="none" strike="noStrike" dirty="0" smtClean="0">
                          <a:effectLst/>
                        </a:rPr>
                        <a:t>of renewable</a:t>
                      </a:r>
                      <a:br>
                        <a:rPr lang="en-US" sz="1000" u="none" strike="noStrike" dirty="0" smtClean="0">
                          <a:effectLst/>
                        </a:rPr>
                      </a:br>
                      <a:r>
                        <a:rPr lang="en-US" sz="1000" u="none" strike="noStrike" dirty="0" smtClean="0">
                          <a:effectLst/>
                        </a:rPr>
                        <a:t>energy generated</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 0%</a:t>
                      </a:r>
                      <a:r>
                        <a:rPr lang="en-ZA" sz="1000" u="none" strike="noStrike" baseline="0" dirty="0" smtClean="0">
                          <a:effectLst/>
                        </a:rPr>
                        <a:t> </a:t>
                      </a:r>
                      <a:r>
                        <a:rPr lang="en-US" sz="1000" u="none" strike="noStrike" dirty="0" smtClean="0">
                          <a:effectLst/>
                        </a:rPr>
                        <a:t>of renewable</a:t>
                      </a:r>
                      <a:br>
                        <a:rPr lang="en-US" sz="1000" u="none" strike="noStrike" dirty="0" smtClean="0">
                          <a:effectLst/>
                        </a:rPr>
                      </a:br>
                      <a:r>
                        <a:rPr lang="en-US" sz="1000" u="none" strike="noStrike" dirty="0" smtClean="0">
                          <a:effectLst/>
                        </a:rPr>
                        <a:t>energy generated</a:t>
                      </a:r>
                      <a:endParaRPr lang="en-US" sz="1000" b="0" i="0" u="none" strike="noStrike" dirty="0">
                        <a:solidFill>
                          <a:srgbClr val="000000"/>
                        </a:solidFill>
                        <a:effectLst/>
                        <a:latin typeface="Calibri" panose="020F0502020204030204" pitchFamily="34" charset="0"/>
                      </a:endParaRPr>
                    </a:p>
                  </a:txBody>
                  <a:tcPr marL="7620" marR="7620" marT="7620" marB="0"/>
                </a:tc>
              </a:tr>
              <a:tr h="370840">
                <a:tc>
                  <a:txBody>
                    <a:bodyPr/>
                    <a:lstStyle/>
                    <a:p>
                      <a:pPr algn="l" fontAlgn="ctr"/>
                      <a:r>
                        <a:rPr lang="en-US" sz="1000" u="none" strike="noStrike">
                          <a:effectLst/>
                        </a:rPr>
                        <a:t>Reduction in water</a:t>
                      </a:r>
                      <a:br>
                        <a:rPr lang="en-US" sz="1000" u="none" strike="noStrike">
                          <a:effectLst/>
                        </a:rPr>
                      </a:br>
                      <a:r>
                        <a:rPr lang="en-US" sz="1000" u="none" strike="noStrike">
                          <a:effectLst/>
                        </a:rPr>
                        <a:t>consumption (kilolitres) in</a:t>
                      </a:r>
                      <a:br>
                        <a:rPr lang="en-US" sz="1000" u="none" strike="noStrike">
                          <a:effectLst/>
                        </a:rPr>
                      </a:br>
                      <a:r>
                        <a:rPr lang="en-US" sz="1000" u="none" strike="noStrike">
                          <a:effectLst/>
                        </a:rPr>
                        <a:t>identified property portfolio</a:t>
                      </a:r>
                      <a:br>
                        <a:rPr lang="en-US" sz="1000" u="none" strike="noStrike">
                          <a:effectLst/>
                        </a:rPr>
                      </a:br>
                      <a:endParaRPr lang="en-US" sz="10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000" u="none" strike="noStrike" dirty="0">
                          <a:effectLst/>
                        </a:rPr>
                        <a:t>4 800 000kl reduction in</a:t>
                      </a:r>
                      <a:br>
                        <a:rPr lang="en-US" sz="1000" u="none" strike="noStrike" dirty="0">
                          <a:effectLst/>
                        </a:rPr>
                      </a:br>
                      <a:r>
                        <a:rPr lang="en-US" sz="1000" u="none" strike="noStrike" dirty="0">
                          <a:effectLst/>
                        </a:rPr>
                        <a:t>water consumption for</a:t>
                      </a:r>
                      <a:br>
                        <a:rPr lang="en-US" sz="1000" u="none" strike="noStrike" dirty="0">
                          <a:effectLst/>
                        </a:rPr>
                      </a:br>
                      <a:r>
                        <a:rPr lang="en-US" sz="1000" u="none" strike="noStrike" dirty="0">
                          <a:effectLst/>
                        </a:rPr>
                        <a:t>identified property portfolio</a:t>
                      </a:r>
                      <a:br>
                        <a:rPr lang="en-US" sz="1000" u="none" strike="noStrike" dirty="0">
                          <a:effectLst/>
                        </a:rPr>
                      </a:br>
                      <a:endParaRPr lang="en-US"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t"/>
                      <a:r>
                        <a:rPr lang="en-ZA" sz="1000" u="none" strike="noStrike" dirty="0">
                          <a:effectLst/>
                        </a:rPr>
                        <a:t>1 734 </a:t>
                      </a:r>
                      <a:r>
                        <a:rPr lang="en-ZA" sz="1000" u="none" strike="noStrike" dirty="0" smtClean="0">
                          <a:effectLst/>
                        </a:rPr>
                        <a:t>474.4kl </a:t>
                      </a:r>
                      <a:r>
                        <a:rPr lang="en-US" sz="1000" u="none" strike="noStrike" dirty="0" smtClean="0">
                          <a:effectLst/>
                        </a:rPr>
                        <a:t>reduction in</a:t>
                      </a:r>
                      <a:br>
                        <a:rPr lang="en-US" sz="1000" u="none" strike="noStrike" dirty="0" smtClean="0">
                          <a:effectLst/>
                        </a:rPr>
                      </a:br>
                      <a:r>
                        <a:rPr lang="en-US" sz="1000" u="none" strike="noStrike" dirty="0" smtClean="0">
                          <a:effectLst/>
                        </a:rPr>
                        <a:t>water consumption for</a:t>
                      </a:r>
                      <a:br>
                        <a:rPr lang="en-US" sz="1000" u="none" strike="noStrike" dirty="0" smtClean="0">
                          <a:effectLst/>
                        </a:rPr>
                      </a:br>
                      <a:r>
                        <a:rPr lang="en-US" sz="1000" u="none" strike="noStrike" dirty="0" smtClean="0">
                          <a:effectLst/>
                        </a:rPr>
                        <a:t>identified property portfolio</a:t>
                      </a:r>
                      <a:endParaRPr lang="en-ZA" sz="10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en-ZA" sz="1000" u="none" strike="noStrike" dirty="0" smtClean="0">
                          <a:effectLst/>
                        </a:rPr>
                        <a:t> 3 500 012kl</a:t>
                      </a:r>
                      <a:r>
                        <a:rPr lang="en-ZA" sz="1000" u="none" strike="noStrike" baseline="0" dirty="0" smtClean="0">
                          <a:effectLst/>
                        </a:rPr>
                        <a:t> </a:t>
                      </a:r>
                      <a:r>
                        <a:rPr lang="en-US" sz="1000" u="none" strike="noStrike" dirty="0" smtClean="0">
                          <a:effectLst/>
                        </a:rPr>
                        <a:t>reduction in</a:t>
                      </a:r>
                      <a:br>
                        <a:rPr lang="en-US" sz="1000" u="none" strike="noStrike" dirty="0" smtClean="0">
                          <a:effectLst/>
                        </a:rPr>
                      </a:br>
                      <a:r>
                        <a:rPr lang="en-US" sz="1000" u="none" strike="noStrike" dirty="0" smtClean="0">
                          <a:effectLst/>
                        </a:rPr>
                        <a:t>water consumption for</a:t>
                      </a:r>
                      <a:br>
                        <a:rPr lang="en-US" sz="1000" u="none" strike="noStrike" dirty="0" smtClean="0">
                          <a:effectLst/>
                        </a:rPr>
                      </a:br>
                      <a:r>
                        <a:rPr lang="en-US" sz="1000" u="none" strike="noStrike" dirty="0" smtClean="0">
                          <a:effectLst/>
                        </a:rPr>
                        <a:t>identified property portfolio</a:t>
                      </a:r>
                      <a:endParaRPr lang="en-US" sz="1000" b="0" i="0" u="none" strike="noStrike" dirty="0">
                        <a:solidFill>
                          <a:srgbClr val="000000"/>
                        </a:solidFill>
                        <a:effectLst/>
                        <a:latin typeface="Calibri" panose="020F0502020204030204" pitchFamily="34" charset="0"/>
                      </a:endParaRPr>
                    </a:p>
                  </a:txBody>
                  <a:tcPr marL="7620" marR="7620" marT="7620" marB="0"/>
                </a:tc>
              </a:tr>
            </a:tbl>
          </a:graphicData>
        </a:graphic>
      </p:graphicFrame>
    </p:spTree>
    <p:extLst>
      <p:ext uri="{BB962C8B-B14F-4D97-AF65-F5344CB8AC3E}">
        <p14:creationId xmlns:p14="http://schemas.microsoft.com/office/powerpoint/2010/main" xmlns="" val="45301381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26</a:t>
            </a:fld>
            <a:endParaRPr lang="en-US"/>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 y="144575"/>
            <a:ext cx="8610600" cy="400110"/>
          </a:xfrm>
          <a:prstGeom prst="rect">
            <a:avLst/>
          </a:prstGeom>
          <a:noFill/>
        </p:spPr>
        <p:txBody>
          <a:bodyPr wrap="square" rtlCol="0">
            <a:spAutoFit/>
          </a:bodyPr>
          <a:lstStyle/>
          <a:p>
            <a:r>
              <a:rPr lang="en-US" sz="2000" b="1" dirty="0" smtClean="0">
                <a:solidFill>
                  <a:schemeClr val="bg1"/>
                </a:solidFill>
              </a:rPr>
              <a:t>Most Challenged Programmes – with potential Adverse Audit Outcomes </a:t>
            </a:r>
            <a:endParaRPr lang="en-ZA" sz="2000" b="1" dirty="0"/>
          </a:p>
        </p:txBody>
      </p:sp>
      <p:graphicFrame>
        <p:nvGraphicFramePr>
          <p:cNvPr id="8" name="Table 7"/>
          <p:cNvGraphicFramePr>
            <a:graphicFrameLocks noGrp="1"/>
          </p:cNvGraphicFramePr>
          <p:nvPr>
            <p:extLst>
              <p:ext uri="{D42A27DB-BD31-4B8C-83A1-F6EECF244321}">
                <p14:modId xmlns:p14="http://schemas.microsoft.com/office/powerpoint/2010/main" xmlns="" val="1262311642"/>
              </p:ext>
            </p:extLst>
          </p:nvPr>
        </p:nvGraphicFramePr>
        <p:xfrm>
          <a:off x="20492" y="718382"/>
          <a:ext cx="9088012" cy="5206376"/>
        </p:xfrm>
        <a:graphic>
          <a:graphicData uri="http://schemas.openxmlformats.org/drawingml/2006/table">
            <a:tbl>
              <a:tblPr firstRow="1" bandRow="1">
                <a:tableStyleId>{93296810-A885-4BE3-A3E7-6D5BEEA58F35}</a:tableStyleId>
              </a:tblPr>
              <a:tblGrid>
                <a:gridCol w="1725572"/>
                <a:gridCol w="2358281"/>
                <a:gridCol w="2185725"/>
                <a:gridCol w="2818434"/>
              </a:tblGrid>
              <a:tr h="381102">
                <a:tc gridSpan="2">
                  <a:txBody>
                    <a:bodyPr/>
                    <a:lstStyle/>
                    <a:p>
                      <a:pPr algn="ctr"/>
                      <a:r>
                        <a:rPr lang="en-US" sz="1800" dirty="0" smtClean="0"/>
                        <a:t>DPW</a:t>
                      </a:r>
                      <a:endParaRPr lang="en-ZA" sz="1800" dirty="0"/>
                    </a:p>
                  </a:txBody>
                  <a:tcPr/>
                </a:tc>
                <a:tc hMerge="1">
                  <a:txBody>
                    <a:bodyPr/>
                    <a:lstStyle/>
                    <a:p>
                      <a:endParaRPr lang="en-ZA" dirty="0"/>
                    </a:p>
                  </a:txBody>
                  <a:tcPr/>
                </a:tc>
                <a:tc gridSpan="2">
                  <a:txBody>
                    <a:bodyPr/>
                    <a:lstStyle/>
                    <a:p>
                      <a:pPr algn="ctr"/>
                      <a:r>
                        <a:rPr lang="en-US" sz="1800" dirty="0" smtClean="0"/>
                        <a:t>PMTE</a:t>
                      </a:r>
                      <a:endParaRPr lang="en-ZA" sz="1800" dirty="0"/>
                    </a:p>
                  </a:txBody>
                  <a:tcPr/>
                </a:tc>
                <a:tc hMerge="1">
                  <a:txBody>
                    <a:bodyPr/>
                    <a:lstStyle/>
                    <a:p>
                      <a:endParaRPr lang="en-ZA" dirty="0"/>
                    </a:p>
                  </a:txBody>
                  <a:tcPr/>
                </a:tc>
              </a:tr>
              <a:tr h="334969">
                <a:tc>
                  <a:txBody>
                    <a:bodyPr/>
                    <a:lstStyle/>
                    <a:p>
                      <a:pPr algn="ctr"/>
                      <a:r>
                        <a:rPr lang="en-US" sz="1300" b="1" dirty="0" smtClean="0"/>
                        <a:t>2016/17</a:t>
                      </a:r>
                      <a:endParaRPr lang="en-ZA" sz="1300" b="1" dirty="0"/>
                    </a:p>
                  </a:txBody>
                  <a:tcPr/>
                </a:tc>
                <a:tc>
                  <a:txBody>
                    <a:bodyPr/>
                    <a:lstStyle/>
                    <a:p>
                      <a:pPr algn="ctr"/>
                      <a:r>
                        <a:rPr lang="en-US" sz="1300" b="1" dirty="0" smtClean="0"/>
                        <a:t>2017/18</a:t>
                      </a:r>
                      <a:endParaRPr lang="en-ZA" sz="1300" b="1" dirty="0"/>
                    </a:p>
                  </a:txBody>
                  <a:tcPr/>
                </a:tc>
                <a:tc>
                  <a:txBody>
                    <a:bodyPr/>
                    <a:lstStyle/>
                    <a:p>
                      <a:pPr algn="ctr"/>
                      <a:r>
                        <a:rPr lang="en-US" sz="1300" b="1" dirty="0" smtClean="0"/>
                        <a:t>2016/17</a:t>
                      </a:r>
                      <a:endParaRPr lang="en-ZA" sz="1300" b="1" dirty="0"/>
                    </a:p>
                  </a:txBody>
                  <a:tcPr/>
                </a:tc>
                <a:tc>
                  <a:txBody>
                    <a:bodyPr/>
                    <a:lstStyle/>
                    <a:p>
                      <a:pPr algn="ctr"/>
                      <a:r>
                        <a:rPr lang="en-US" sz="1300" b="1" dirty="0" smtClean="0"/>
                        <a:t>2017/18</a:t>
                      </a:r>
                      <a:endParaRPr lang="en-ZA" sz="1300" b="1" dirty="0"/>
                    </a:p>
                  </a:txBody>
                  <a:tcPr/>
                </a:tc>
              </a:tr>
              <a:tr h="813486">
                <a:tc>
                  <a:txBody>
                    <a:bodyPr/>
                    <a:lstStyle/>
                    <a:p>
                      <a:r>
                        <a:rPr lang="en-US" sz="1000" dirty="0" smtClean="0"/>
                        <a:t>Prg</a:t>
                      </a:r>
                      <a:r>
                        <a:rPr lang="en-US" sz="1000" baseline="0" dirty="0" smtClean="0"/>
                        <a:t> 3:EPWP = Qualification (misstatement on  technical support provided to public bodies)</a:t>
                      </a:r>
                      <a:endParaRPr lang="en-ZA" sz="1000" dirty="0"/>
                    </a:p>
                  </a:txBody>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Prg</a:t>
                      </a:r>
                      <a:r>
                        <a:rPr lang="en-US" sz="1000" baseline="0" dirty="0" smtClean="0">
                          <a:solidFill>
                            <a:srgbClr val="FF0000"/>
                          </a:solidFill>
                        </a:rPr>
                        <a:t> 3:EPWP = Potential Adverse outcome</a:t>
                      </a:r>
                      <a:endParaRPr lang="en-ZA" sz="1000" dirty="0" smtClean="0">
                        <a:solidFill>
                          <a:srgbClr val="FF0000"/>
                        </a:solidFill>
                      </a:endParaRPr>
                    </a:p>
                    <a:p>
                      <a:endParaRPr lang="en-ZA" sz="1000" dirty="0">
                        <a:solidFill>
                          <a:srgbClr val="FF0000"/>
                        </a:solidFill>
                      </a:endParaRPr>
                    </a:p>
                  </a:txBody>
                  <a:tcPr/>
                </a:tc>
                <a:tc>
                  <a:txBody>
                    <a:bodyPr/>
                    <a:lstStyle/>
                    <a:p>
                      <a:r>
                        <a:rPr lang="en-US" sz="1000" dirty="0" smtClean="0"/>
                        <a:t>Prg</a:t>
                      </a:r>
                      <a:r>
                        <a:rPr lang="en-US" sz="1000" baseline="0" dirty="0" smtClean="0"/>
                        <a:t> 3: Construction Programme Management = Disclaimer</a:t>
                      </a:r>
                      <a:endParaRPr lang="en-ZA" sz="1000" dirty="0"/>
                    </a:p>
                  </a:txBody>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Prg</a:t>
                      </a:r>
                      <a:r>
                        <a:rPr lang="en-US" sz="1000" baseline="0" dirty="0" smtClean="0">
                          <a:solidFill>
                            <a:srgbClr val="FF0000"/>
                          </a:solidFill>
                        </a:rPr>
                        <a:t> 3: Construction Programme Management = Potential of a favourable outcome</a:t>
                      </a:r>
                      <a:endParaRPr lang="en-ZA" sz="1000" dirty="0">
                        <a:solidFill>
                          <a:srgbClr val="FF0000"/>
                        </a:solidFill>
                      </a:endParaRPr>
                    </a:p>
                  </a:txBody>
                  <a:tcPr/>
                </a:tc>
              </a:tr>
              <a:tr h="1512168">
                <a:tc>
                  <a:txBody>
                    <a:bodyPr/>
                    <a:lstStyle/>
                    <a:p>
                      <a:r>
                        <a:rPr lang="en-US" sz="1000" dirty="0" smtClean="0"/>
                        <a:t>Prg</a:t>
                      </a:r>
                      <a:r>
                        <a:rPr lang="en-US" sz="1000" baseline="0" dirty="0" smtClean="0"/>
                        <a:t> 5: Prestige Policy = Disclaimer </a:t>
                      </a:r>
                      <a:endParaRPr lang="en-ZA" sz="1000" dirty="0"/>
                    </a:p>
                  </a:txBody>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Prg</a:t>
                      </a:r>
                      <a:r>
                        <a:rPr lang="en-US" sz="1000" baseline="0" dirty="0" smtClean="0">
                          <a:solidFill>
                            <a:srgbClr val="FF0000"/>
                          </a:solidFill>
                        </a:rPr>
                        <a:t> 5: Prestige Policy = Potential Adverse outcome</a:t>
                      </a:r>
                      <a:endParaRPr lang="en-ZA" sz="1000" dirty="0" smtClean="0">
                        <a:solidFill>
                          <a:srgbClr val="FF0000"/>
                        </a:solidFill>
                      </a:endParaRPr>
                    </a:p>
                    <a:p>
                      <a:pPr marL="0" marR="0" indent="0" algn="l" defTabSz="914391"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But possible to clean the programme (Q2,Q3</a:t>
                      </a:r>
                      <a:r>
                        <a:rPr lang="en-US" sz="1000" baseline="0" dirty="0" smtClean="0">
                          <a:solidFill>
                            <a:srgbClr val="FF0000"/>
                          </a:solidFill>
                        </a:rPr>
                        <a:t> were reported late with incomplete POEs). Ensure sufficient evidence from Pretoria RO (415 forms in support of performance reported) and the strong control from the Cape Town system on prestige) </a:t>
                      </a:r>
                      <a:endParaRPr lang="en-ZA" sz="1000" dirty="0">
                        <a:solidFill>
                          <a:srgbClr val="FF0000"/>
                        </a:solidFill>
                      </a:endParaRPr>
                    </a:p>
                  </a:txBody>
                  <a:tcPr/>
                </a:tc>
                <a:tc>
                  <a:txBody>
                    <a:bodyPr/>
                    <a:lstStyle/>
                    <a:p>
                      <a:r>
                        <a:rPr lang="en-US" sz="1000" dirty="0" smtClean="0"/>
                        <a:t>Prg </a:t>
                      </a:r>
                      <a:r>
                        <a:rPr lang="en-US" sz="1000" baseline="0" dirty="0" smtClean="0"/>
                        <a:t>4 Real Estate Management Services = Qualification</a:t>
                      </a:r>
                      <a:endParaRPr lang="en-ZA" sz="1000" dirty="0"/>
                    </a:p>
                  </a:txBody>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Prg </a:t>
                      </a:r>
                      <a:r>
                        <a:rPr lang="en-US" sz="1000" baseline="0" dirty="0" smtClean="0">
                          <a:solidFill>
                            <a:srgbClr val="FF0000"/>
                          </a:solidFill>
                        </a:rPr>
                        <a:t>4 Real Estate Management Services = Potential of an adverse outcome. Q2 and Q3 scored zero achievements. Most of the targets are set for Q4.</a:t>
                      </a:r>
                    </a:p>
                    <a:p>
                      <a:pPr marL="0" marR="0" indent="0" algn="l" defTabSz="914391" rtl="0" eaLnBrk="1" fontAlgn="auto" latinLnBrk="0" hangingPunct="1">
                        <a:lnSpc>
                          <a:spcPct val="100000"/>
                        </a:lnSpc>
                        <a:spcBef>
                          <a:spcPts val="0"/>
                        </a:spcBef>
                        <a:spcAft>
                          <a:spcPts val="0"/>
                        </a:spcAft>
                        <a:buClrTx/>
                        <a:buSzTx/>
                        <a:buFontTx/>
                        <a:buNone/>
                        <a:tabLst/>
                        <a:defRPr/>
                      </a:pPr>
                      <a:r>
                        <a:rPr lang="en-US" sz="1000" baseline="0" dirty="0" smtClean="0">
                          <a:solidFill>
                            <a:srgbClr val="FF0000"/>
                          </a:solidFill>
                        </a:rPr>
                        <a:t>Potential adverse findings on Habours if report is not submitted with POEs – limitation of scope.  </a:t>
                      </a:r>
                      <a:endParaRPr lang="en-ZA" sz="1000" dirty="0">
                        <a:solidFill>
                          <a:srgbClr val="FF0000"/>
                        </a:solidFill>
                      </a:endParaRPr>
                    </a:p>
                  </a:txBody>
                  <a:tcPr/>
                </a:tc>
              </a:tr>
              <a:tr h="884153">
                <a:tc>
                  <a:txBody>
                    <a:bodyPr/>
                    <a:lstStyle/>
                    <a:p>
                      <a:endParaRPr lang="en-ZA" sz="1000" dirty="0"/>
                    </a:p>
                  </a:txBody>
                  <a:tcPr>
                    <a:solidFill>
                      <a:schemeClr val="bg1">
                        <a:lumMod val="75000"/>
                      </a:schemeClr>
                    </a:solidFill>
                  </a:tcPr>
                </a:tc>
                <a:tc>
                  <a:txBody>
                    <a:bodyPr/>
                    <a:lstStyle/>
                    <a:p>
                      <a:endParaRPr lang="en-ZA" sz="1000" dirty="0"/>
                    </a:p>
                  </a:txBody>
                  <a:tcPr>
                    <a:solidFill>
                      <a:schemeClr val="bg1">
                        <a:lumMod val="75000"/>
                      </a:schemeClr>
                    </a:solidFill>
                  </a:tcPr>
                </a:tc>
                <a:tc>
                  <a:txBody>
                    <a:bodyPr/>
                    <a:lstStyle/>
                    <a:p>
                      <a:r>
                        <a:rPr lang="en-US" sz="1000" dirty="0" smtClean="0"/>
                        <a:t>Prg</a:t>
                      </a:r>
                      <a:r>
                        <a:rPr lang="en-US" sz="1000" baseline="0" dirty="0" smtClean="0"/>
                        <a:t> 5 Real Estate Information and Registry = Qualification misstatement on information on the asset register against what was reported</a:t>
                      </a:r>
                      <a:endParaRPr lang="en-ZA" sz="1000" dirty="0"/>
                    </a:p>
                  </a:txBody>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US" sz="1000" dirty="0" smtClean="0"/>
                        <a:t>Prg</a:t>
                      </a:r>
                      <a:r>
                        <a:rPr lang="en-US" sz="1000" baseline="0" dirty="0" smtClean="0"/>
                        <a:t> 5 Real Estate Information and Registry = Potential for a favourable outcome if information on the asset register matches the evidence</a:t>
                      </a:r>
                      <a:endParaRPr lang="en-ZA" sz="1000" dirty="0"/>
                    </a:p>
                  </a:txBody>
                  <a:tcPr/>
                </a:tc>
              </a:tr>
              <a:tr h="1280498">
                <a:tc>
                  <a:txBody>
                    <a:bodyPr/>
                    <a:lstStyle/>
                    <a:p>
                      <a:endParaRPr lang="en-ZA" sz="1000" dirty="0"/>
                    </a:p>
                  </a:txBody>
                  <a:tcPr>
                    <a:solidFill>
                      <a:schemeClr val="bg1">
                        <a:lumMod val="75000"/>
                      </a:schemeClr>
                    </a:solidFill>
                  </a:tcPr>
                </a:tc>
                <a:tc>
                  <a:txBody>
                    <a:bodyPr/>
                    <a:lstStyle/>
                    <a:p>
                      <a:endParaRPr lang="en-ZA" sz="1000" dirty="0"/>
                    </a:p>
                  </a:txBody>
                  <a:tcPr>
                    <a:solidFill>
                      <a:schemeClr val="bg1">
                        <a:lumMod val="75000"/>
                      </a:schemeClr>
                    </a:solidFill>
                  </a:tcPr>
                </a:tc>
                <a:tc>
                  <a:txBody>
                    <a:bodyPr/>
                    <a:lstStyle/>
                    <a:p>
                      <a:r>
                        <a:rPr lang="en-US" sz="1000" kern="1200" baseline="0" dirty="0" smtClean="0">
                          <a:solidFill>
                            <a:schemeClr val="dk1"/>
                          </a:solidFill>
                          <a:latin typeface="+mn-lt"/>
                          <a:ea typeface="+mn-ea"/>
                          <a:cs typeface="+mn-cs"/>
                        </a:rPr>
                        <a:t>Prg 6 Facilities Management = Disclaimer </a:t>
                      </a:r>
                      <a:endParaRPr lang="en-ZA" sz="1000" kern="1200" baseline="0" dirty="0">
                        <a:solidFill>
                          <a:schemeClr val="dk1"/>
                        </a:solidFill>
                        <a:latin typeface="+mn-lt"/>
                        <a:ea typeface="+mn-ea"/>
                        <a:cs typeface="+mn-cs"/>
                      </a:endParaRPr>
                    </a:p>
                  </a:txBody>
                  <a:tcPr/>
                </a:tc>
                <a:tc>
                  <a:txBody>
                    <a:bodyPr/>
                    <a:lstStyle/>
                    <a:p>
                      <a:pPr marL="0" marR="0" indent="0" algn="l" defTabSz="914391"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dk1"/>
                          </a:solidFill>
                          <a:latin typeface="+mn-lt"/>
                          <a:ea typeface="+mn-ea"/>
                          <a:cs typeface="+mn-cs"/>
                        </a:rPr>
                        <a:t>Prg 6 Facilities Management = Potential Disclaimer, weak controls on worx4U and insufficient evidence to support performance on renewable energy initiatives. Brach should start collecting evidence now from service provide in line with reported performance</a:t>
                      </a:r>
                      <a:endParaRPr lang="en-ZA" sz="1000" kern="1200" baseline="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23114970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27</a:t>
            </a:fld>
            <a:endParaRPr lang="en-US" altLang="en-US" sz="1400" smtClean="0">
              <a:latin typeface="Times" pitchFamily="18" charset="0"/>
            </a:endParaRPr>
          </a:p>
        </p:txBody>
      </p:sp>
      <p:sp>
        <p:nvSpPr>
          <p:cNvPr id="5" name="Rectangle 4"/>
          <p:cNvSpPr/>
          <p:nvPr/>
        </p:nvSpPr>
        <p:spPr>
          <a:xfrm>
            <a:off x="0" y="0"/>
            <a:ext cx="9144000" cy="4572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160096" cy="461665"/>
          </a:xfrm>
          <a:prstGeom prst="rect">
            <a:avLst/>
          </a:prstGeom>
          <a:noFill/>
        </p:spPr>
        <p:txBody>
          <a:bodyPr wrap="square" rtlCol="0">
            <a:spAutoFit/>
          </a:bodyPr>
          <a:lstStyle/>
          <a:p>
            <a:r>
              <a:rPr lang="en-ZA" sz="2400" b="1" dirty="0" smtClean="0">
                <a:solidFill>
                  <a:schemeClr val="bg1"/>
                </a:solidFill>
              </a:rPr>
              <a:t>Strategic Interventions in improving performance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76200" y="692696"/>
            <a:ext cx="8888288" cy="4893647"/>
          </a:xfrm>
          <a:prstGeom prst="rect">
            <a:avLst/>
          </a:prstGeom>
        </p:spPr>
        <p:txBody>
          <a:bodyPr wrap="square">
            <a:spAutoFit/>
          </a:bodyPr>
          <a:lstStyle/>
          <a:p>
            <a:pPr marL="285750" indent="-285750">
              <a:buFont typeface="Arial" panose="020B0604020202020204" pitchFamily="34" charset="0"/>
              <a:buChar char="•"/>
            </a:pPr>
            <a:r>
              <a:rPr lang="en-US" sz="2400" dirty="0" smtClean="0"/>
              <a:t>Follow – up on weak performance and work out a possible catch up plan on lagging key Performance targets through a Sub-Committee of the Audit Steering Committee </a:t>
            </a:r>
          </a:p>
          <a:p>
            <a:endParaRPr lang="en-US" sz="2400" dirty="0" smtClean="0"/>
          </a:p>
          <a:p>
            <a:pPr marL="285750" indent="-285750">
              <a:buFont typeface="Arial" panose="020B0604020202020204" pitchFamily="34" charset="0"/>
              <a:buChar char="•"/>
            </a:pPr>
            <a:r>
              <a:rPr lang="en-US" sz="2400" dirty="0" smtClean="0"/>
              <a:t>Employ stringent M&amp;E system that collects, collates and analyses performance information and advises on the required Portfolio of evidence to support reported performance</a:t>
            </a:r>
            <a:r>
              <a:rPr lang="en-US" sz="2400" dirty="0"/>
              <a:t> </a:t>
            </a:r>
            <a:r>
              <a:rPr lang="en-US" sz="2400" dirty="0" smtClean="0"/>
              <a:t>across the Department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Promote effective oversight over the regional offices relating to performance measurements and realisation of objectives  </a:t>
            </a: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Periodic auditing of performance information and address findings before they become significant at the end of the financial year   </a:t>
            </a:r>
            <a:endParaRPr lang="en-ZA" sz="2400" dirty="0"/>
          </a:p>
        </p:txBody>
      </p:sp>
    </p:spTree>
    <p:extLst>
      <p:ext uri="{BB962C8B-B14F-4D97-AF65-F5344CB8AC3E}">
        <p14:creationId xmlns:p14="http://schemas.microsoft.com/office/powerpoint/2010/main" xmlns="" val="35115369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28</a:t>
            </a:fld>
            <a:endParaRPr lang="en-US" altLang="en-US" sz="1400" smtClean="0">
              <a:latin typeface="Times" pitchFamily="18" charset="0"/>
            </a:endParaRPr>
          </a:p>
        </p:txBody>
      </p:sp>
      <p:sp>
        <p:nvSpPr>
          <p:cNvPr id="5" name="Rectangle 4"/>
          <p:cNvSpPr/>
          <p:nvPr/>
        </p:nvSpPr>
        <p:spPr>
          <a:xfrm>
            <a:off x="3851921" y="2121176"/>
            <a:ext cx="4240325" cy="194421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049238" y="2157554"/>
            <a:ext cx="3808278" cy="1569660"/>
          </a:xfrm>
          <a:prstGeom prst="rect">
            <a:avLst/>
          </a:prstGeom>
          <a:noFill/>
        </p:spPr>
        <p:txBody>
          <a:bodyPr wrap="square" rtlCol="0">
            <a:spAutoFit/>
          </a:bodyPr>
          <a:lstStyle/>
          <a:p>
            <a:r>
              <a:rPr lang="en-ZA" sz="2400" b="1" dirty="0">
                <a:solidFill>
                  <a:schemeClr val="bg1"/>
                </a:solidFill>
              </a:rPr>
              <a:t>Part </a:t>
            </a:r>
            <a:r>
              <a:rPr lang="en-ZA" sz="2400" b="1" dirty="0" smtClean="0">
                <a:solidFill>
                  <a:schemeClr val="bg1"/>
                </a:solidFill>
              </a:rPr>
              <a:t>C-1</a:t>
            </a:r>
            <a:endParaRPr lang="en-ZA" sz="2400" b="1" dirty="0">
              <a:solidFill>
                <a:schemeClr val="bg1"/>
              </a:solidFill>
            </a:endParaRPr>
          </a:p>
          <a:p>
            <a:endParaRPr lang="en-ZA" sz="2400" b="1" dirty="0">
              <a:solidFill>
                <a:schemeClr val="bg1"/>
              </a:solidFill>
            </a:endParaRPr>
          </a:p>
          <a:p>
            <a:r>
              <a:rPr lang="en-ZA" sz="2400" b="1" dirty="0" smtClean="0">
                <a:solidFill>
                  <a:schemeClr val="bg1"/>
                </a:solidFill>
              </a:rPr>
              <a:t>Financial </a:t>
            </a:r>
            <a:endParaRPr lang="en-ZA" sz="2400" b="1" dirty="0">
              <a:solidFill>
                <a:schemeClr val="bg1"/>
              </a:solidFill>
            </a:endParaRPr>
          </a:p>
          <a:p>
            <a:r>
              <a:rPr lang="en-ZA" sz="2400" b="1" dirty="0">
                <a:solidFill>
                  <a:schemeClr val="bg1"/>
                </a:solidFill>
              </a:rPr>
              <a:t>Performance – </a:t>
            </a:r>
            <a:r>
              <a:rPr lang="en-ZA" sz="2400" b="1" dirty="0" smtClean="0">
                <a:solidFill>
                  <a:schemeClr val="bg1"/>
                </a:solidFill>
              </a:rPr>
              <a:t>DPW</a:t>
            </a:r>
            <a:endParaRPr lang="en-ZA" sz="2400" b="1" dirty="0"/>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1124744"/>
            <a:ext cx="3851920" cy="3768362"/>
          </a:xfrm>
          <a:prstGeom prst="rect">
            <a:avLst/>
          </a:prstGeom>
        </p:spPr>
      </p:pic>
    </p:spTree>
    <p:extLst>
      <p:ext uri="{BB962C8B-B14F-4D97-AF65-F5344CB8AC3E}">
        <p14:creationId xmlns:p14="http://schemas.microsoft.com/office/powerpoint/2010/main" xmlns="" val="36605054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936" y="116632"/>
            <a:ext cx="9139064" cy="523220"/>
          </a:xfrm>
          <a:prstGeom prst="rect">
            <a:avLst/>
          </a:prstGeom>
          <a:noFill/>
        </p:spPr>
        <p:txBody>
          <a:bodyPr wrap="square" rtlCol="0">
            <a:spAutoFit/>
          </a:bodyPr>
          <a:lstStyle/>
          <a:p>
            <a:pPr algn="ctr"/>
            <a:r>
              <a:rPr lang="en-US" sz="2800" b="1" dirty="0" smtClean="0">
                <a:solidFill>
                  <a:schemeClr val="bg1"/>
                </a:solidFill>
              </a:rPr>
              <a:t>TABLE OF CONTENTS</a:t>
            </a:r>
            <a:endParaRPr lang="en-US" sz="2800" b="1" dirty="0">
              <a:solidFill>
                <a:schemeClr val="bg1"/>
              </a:solidFill>
            </a:endParaRPr>
          </a:p>
        </p:txBody>
      </p:sp>
      <p:sp>
        <p:nvSpPr>
          <p:cNvPr id="3" name="TextBox 2"/>
          <p:cNvSpPr txBox="1"/>
          <p:nvPr/>
        </p:nvSpPr>
        <p:spPr>
          <a:xfrm>
            <a:off x="228600" y="988979"/>
            <a:ext cx="5943600" cy="36933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b="1" dirty="0">
              <a:solidFill>
                <a:schemeClr val="accent6">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547271489"/>
              </p:ext>
            </p:extLst>
          </p:nvPr>
        </p:nvGraphicFramePr>
        <p:xfrm>
          <a:off x="179512" y="780163"/>
          <a:ext cx="8599254" cy="2286000"/>
        </p:xfrm>
        <a:graphic>
          <a:graphicData uri="http://schemas.openxmlformats.org/drawingml/2006/table">
            <a:tbl>
              <a:tblPr firstRow="1" bandRow="1">
                <a:tableStyleId>{93296810-A885-4BE3-A3E7-6D5BEEA58F35}</a:tableStyleId>
              </a:tblPr>
              <a:tblGrid>
                <a:gridCol w="6957578"/>
                <a:gridCol w="1641676"/>
              </a:tblGrid>
              <a:tr h="571723">
                <a:tc>
                  <a:txBody>
                    <a:bodyPr/>
                    <a:lstStyle/>
                    <a:p>
                      <a:r>
                        <a:rPr lang="en-US" sz="2000" dirty="0" smtClean="0"/>
                        <a:t>Discussion Item </a:t>
                      </a:r>
                      <a:endParaRPr lang="en-US" sz="2000" i="0" dirty="0"/>
                    </a:p>
                  </a:txBody>
                  <a:tcPr/>
                </a:tc>
                <a:tc>
                  <a:txBody>
                    <a:bodyPr/>
                    <a:lstStyle/>
                    <a:p>
                      <a:r>
                        <a:rPr lang="en-US" sz="2000" dirty="0" smtClean="0"/>
                        <a:t>Slide</a:t>
                      </a:r>
                      <a:r>
                        <a:rPr lang="en-US" sz="2000" baseline="0" dirty="0" smtClean="0"/>
                        <a:t> Numbers</a:t>
                      </a:r>
                      <a:endParaRPr lang="en-US" sz="2000" i="0" dirty="0"/>
                    </a:p>
                  </a:txBody>
                  <a:tcPr/>
                </a:tc>
              </a:tr>
              <a:tr h="367381">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kern="1200" dirty="0" smtClean="0"/>
                        <a:t>2. </a:t>
                      </a:r>
                      <a:r>
                        <a:rPr lang="en-US" sz="2000" dirty="0" smtClean="0"/>
                        <a:t>Expenditure per Economic Classification</a:t>
                      </a:r>
                      <a:endParaRPr lang="en-US" sz="2000" i="0" kern="1200" dirty="0" smtClean="0">
                        <a:solidFill>
                          <a:schemeClr val="dk1"/>
                        </a:solidFill>
                        <a:latin typeface="+mn-lt"/>
                        <a:ea typeface="+mn-ea"/>
                        <a:cs typeface="+mn-cs"/>
                      </a:endParaRPr>
                    </a:p>
                  </a:txBody>
                  <a:tcPr/>
                </a:tc>
                <a:tc>
                  <a:txBody>
                    <a:bodyPr/>
                    <a:lstStyle/>
                    <a:p>
                      <a:pPr algn="ctr"/>
                      <a:r>
                        <a:rPr lang="en-US" sz="2000" dirty="0" smtClean="0"/>
                        <a:t>30</a:t>
                      </a:r>
                      <a:endParaRPr lang="en-US" sz="2000" i="0" dirty="0">
                        <a:solidFill>
                          <a:schemeClr val="tx1"/>
                        </a:solidFill>
                      </a:endParaRPr>
                    </a:p>
                  </a:txBody>
                  <a:tcPr/>
                </a:tc>
              </a:tr>
              <a:tr h="367381">
                <a:tc>
                  <a:txBody>
                    <a:bodyPr/>
                    <a:lstStyle/>
                    <a:p>
                      <a:pPr marL="0" indent="0" algn="l" defTabSz="914400" rtl="0" eaLnBrk="1" latinLnBrk="0" hangingPunct="1">
                        <a:buFont typeface="+mj-lt"/>
                        <a:buNone/>
                      </a:pPr>
                      <a:r>
                        <a:rPr lang="en-US" sz="2000" kern="1200" dirty="0" smtClean="0"/>
                        <a:t>3. Notes to the expenditure summary</a:t>
                      </a:r>
                      <a:r>
                        <a:rPr lang="en-US" sz="2000" kern="1200" baseline="0" dirty="0" smtClean="0"/>
                        <a:t> per economic classification</a:t>
                      </a:r>
                      <a:endParaRPr lang="en-US" sz="2000" i="0" kern="1200" dirty="0" smtClean="0">
                        <a:solidFill>
                          <a:schemeClr val="dk1"/>
                        </a:solidFill>
                        <a:latin typeface="+mn-lt"/>
                        <a:ea typeface="+mn-ea"/>
                        <a:cs typeface="+mn-cs"/>
                      </a:endParaRPr>
                    </a:p>
                  </a:txBody>
                  <a:tcPr/>
                </a:tc>
                <a:tc>
                  <a:txBody>
                    <a:bodyPr/>
                    <a:lstStyle/>
                    <a:p>
                      <a:pPr algn="ctr"/>
                      <a:r>
                        <a:rPr lang="en-US" sz="2000" dirty="0" smtClean="0"/>
                        <a:t>32</a:t>
                      </a:r>
                      <a:endParaRPr lang="en-US" sz="2000" i="0" dirty="0">
                        <a:solidFill>
                          <a:schemeClr val="tx1"/>
                        </a:solidFill>
                      </a:endParaRPr>
                    </a:p>
                  </a:txBody>
                  <a:tcPr/>
                </a:tc>
              </a:tr>
              <a:tr h="19812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4. </a:t>
                      </a:r>
                      <a:r>
                        <a:rPr lang="en-ZA" sz="2000" dirty="0" smtClean="0"/>
                        <a:t>Transfers and subsidies expenditure</a:t>
                      </a:r>
                      <a:endParaRPr lang="en-US" sz="2000" b="0" i="0" dirty="0" smtClean="0"/>
                    </a:p>
                  </a:txBody>
                  <a:tcPr/>
                </a:tc>
                <a:tc>
                  <a:txBody>
                    <a:bodyPr/>
                    <a:lstStyle/>
                    <a:p>
                      <a:pPr algn="ctr"/>
                      <a:r>
                        <a:rPr lang="en-ZA" sz="2000" dirty="0" smtClean="0"/>
                        <a:t>33</a:t>
                      </a:r>
                      <a:endParaRPr lang="en-US" sz="2000" i="0" dirty="0" smtClean="0">
                        <a:solidFill>
                          <a:schemeClr val="tx1"/>
                        </a:solidFill>
                      </a:endParaRPr>
                    </a:p>
                  </a:txBody>
                  <a:tcPr/>
                </a:tc>
              </a:tr>
              <a:tr h="198120">
                <a:tc>
                  <a:txBody>
                    <a:bodyPr/>
                    <a:lstStyle/>
                    <a:p>
                      <a:pPr marL="233363" marR="0" indent="-233363" algn="l" defTabSz="914400" rtl="0" eaLnBrk="1" fontAlgn="auto" latinLnBrk="0" hangingPunct="1">
                        <a:lnSpc>
                          <a:spcPct val="100000"/>
                        </a:lnSpc>
                        <a:spcBef>
                          <a:spcPts val="0"/>
                        </a:spcBef>
                        <a:spcAft>
                          <a:spcPts val="0"/>
                        </a:spcAft>
                        <a:buClrTx/>
                        <a:buSzTx/>
                        <a:buFont typeface="+mj-lt"/>
                        <a:buNone/>
                        <a:tabLst/>
                        <a:defRPr/>
                      </a:pPr>
                      <a:r>
                        <a:rPr lang="en-ZA" sz="2000" dirty="0" smtClean="0"/>
                        <a:t>5. Summary</a:t>
                      </a:r>
                      <a:r>
                        <a:rPr lang="en-ZA" sz="2000" baseline="0" dirty="0" smtClean="0"/>
                        <a:t> expenditure per programme</a:t>
                      </a:r>
                      <a:endParaRPr lang="en-US" sz="2000" b="0" i="0" dirty="0" smtClean="0"/>
                    </a:p>
                  </a:txBody>
                  <a:tcPr/>
                </a:tc>
                <a:tc>
                  <a:txBody>
                    <a:bodyPr/>
                    <a:lstStyle/>
                    <a:p>
                      <a:pPr algn="ctr"/>
                      <a:r>
                        <a:rPr lang="en-US" sz="2000" dirty="0" smtClean="0"/>
                        <a:t>34</a:t>
                      </a:r>
                      <a:endParaRPr lang="en-US" sz="2000" i="0" dirty="0" smtClean="0">
                        <a:solidFill>
                          <a:schemeClr val="tx1"/>
                        </a:solidFill>
                      </a:endParaRPr>
                    </a:p>
                  </a:txBody>
                  <a:tcPr/>
                </a:tc>
              </a:tr>
            </a:tbl>
          </a:graphicData>
        </a:graphic>
      </p:graphicFrame>
      <p:sp>
        <p:nvSpPr>
          <p:cNvPr id="4" name="Slide Number Placeholder 3"/>
          <p:cNvSpPr>
            <a:spLocks noGrp="1"/>
          </p:cNvSpPr>
          <p:nvPr>
            <p:ph type="sldNum" sz="quarter" idx="12"/>
          </p:nvPr>
        </p:nvSpPr>
        <p:spPr/>
        <p:txBody>
          <a:bodyPr/>
          <a:lstStyle/>
          <a:p>
            <a:fld id="{06FDB8B8-F605-4586-B934-FF56C8C71DDE}" type="slidenum">
              <a:rPr lang="en-US" smtClean="0"/>
              <a:pPr/>
              <a:t>29</a:t>
            </a:fld>
            <a:endParaRPr lang="en-US" dirty="0"/>
          </a:p>
        </p:txBody>
      </p:sp>
    </p:spTree>
    <p:extLst>
      <p:ext uri="{BB962C8B-B14F-4D97-AF65-F5344CB8AC3E}">
        <p14:creationId xmlns:p14="http://schemas.microsoft.com/office/powerpoint/2010/main" xmlns="" val="2330092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936" y="116632"/>
            <a:ext cx="9139064" cy="523220"/>
          </a:xfrm>
          <a:prstGeom prst="rect">
            <a:avLst/>
          </a:prstGeom>
          <a:noFill/>
        </p:spPr>
        <p:txBody>
          <a:bodyPr wrap="square" rtlCol="0">
            <a:spAutoFit/>
          </a:bodyPr>
          <a:lstStyle/>
          <a:p>
            <a:r>
              <a:rPr lang="en-US" sz="2800" b="1" dirty="0" smtClean="0">
                <a:solidFill>
                  <a:schemeClr val="bg1"/>
                </a:solidFill>
              </a:rPr>
              <a:t>Table Of Contents</a:t>
            </a:r>
            <a:endParaRPr lang="en-US" sz="2800" b="1" dirty="0">
              <a:solidFill>
                <a:schemeClr val="bg1"/>
              </a:solidFill>
            </a:endParaRPr>
          </a:p>
        </p:txBody>
      </p:sp>
      <p:sp>
        <p:nvSpPr>
          <p:cNvPr id="3" name="TextBox 2"/>
          <p:cNvSpPr txBox="1"/>
          <p:nvPr/>
        </p:nvSpPr>
        <p:spPr>
          <a:xfrm>
            <a:off x="228600" y="988979"/>
            <a:ext cx="5943600" cy="36933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b="1" dirty="0">
              <a:solidFill>
                <a:schemeClr val="accent6">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868587085"/>
              </p:ext>
            </p:extLst>
          </p:nvPr>
        </p:nvGraphicFramePr>
        <p:xfrm>
          <a:off x="179512" y="780163"/>
          <a:ext cx="8599254" cy="2682240"/>
        </p:xfrm>
        <a:graphic>
          <a:graphicData uri="http://schemas.openxmlformats.org/drawingml/2006/table">
            <a:tbl>
              <a:tblPr firstRow="1" bandRow="1">
                <a:tableStyleId>{93296810-A885-4BE3-A3E7-6D5BEEA58F35}</a:tableStyleId>
              </a:tblPr>
              <a:tblGrid>
                <a:gridCol w="6957578"/>
                <a:gridCol w="1641676"/>
              </a:tblGrid>
              <a:tr h="571723">
                <a:tc>
                  <a:txBody>
                    <a:bodyPr/>
                    <a:lstStyle/>
                    <a:p>
                      <a:r>
                        <a:rPr lang="en-US" sz="2000" dirty="0" smtClean="0"/>
                        <a:t>Discussion Item </a:t>
                      </a:r>
                      <a:endParaRPr lang="en-US" sz="2000" i="0" dirty="0"/>
                    </a:p>
                  </a:txBody>
                  <a:tcPr/>
                </a:tc>
                <a:tc>
                  <a:txBody>
                    <a:bodyPr/>
                    <a:lstStyle/>
                    <a:p>
                      <a:r>
                        <a:rPr lang="en-US" sz="2000" dirty="0" smtClean="0"/>
                        <a:t>Slide</a:t>
                      </a:r>
                      <a:r>
                        <a:rPr lang="en-US" sz="2000" baseline="0" dirty="0" smtClean="0"/>
                        <a:t> Numbers</a:t>
                      </a:r>
                      <a:endParaRPr lang="en-US" sz="2000" i="0" dirty="0"/>
                    </a:p>
                  </a:txBody>
                  <a:tcPr/>
                </a:tc>
              </a:tr>
              <a:tr h="367381">
                <a:tc>
                  <a:txBody>
                    <a:bodyPr/>
                    <a:lstStyle/>
                    <a:p>
                      <a:pPr marL="0" indent="0" algn="l" defTabSz="914400" rtl="0" eaLnBrk="1" latinLnBrk="0" hangingPunct="1">
                        <a:buFont typeface="+mj-lt"/>
                        <a:buNone/>
                      </a:pPr>
                      <a:r>
                        <a:rPr lang="en-US" sz="2000" kern="1200" dirty="0" smtClean="0"/>
                        <a:t>1. </a:t>
                      </a:r>
                      <a:r>
                        <a:rPr lang="en-ZA" sz="2000" dirty="0" smtClean="0"/>
                        <a:t>Mandate of the Department </a:t>
                      </a:r>
                      <a:endParaRPr lang="en-US" sz="2000" i="0" kern="1200" dirty="0" smtClean="0">
                        <a:solidFill>
                          <a:schemeClr val="dk1"/>
                        </a:solidFill>
                        <a:latin typeface="+mn-lt"/>
                        <a:ea typeface="+mn-ea"/>
                        <a:cs typeface="+mn-cs"/>
                      </a:endParaRPr>
                    </a:p>
                  </a:txBody>
                  <a:tcPr/>
                </a:tc>
                <a:tc>
                  <a:txBody>
                    <a:bodyPr/>
                    <a:lstStyle/>
                    <a:p>
                      <a:pPr algn="ctr"/>
                      <a:r>
                        <a:rPr lang="en-US" sz="2000" dirty="0" smtClean="0"/>
                        <a:t>4</a:t>
                      </a:r>
                      <a:endParaRPr lang="en-US" sz="2000" i="0" dirty="0">
                        <a:solidFill>
                          <a:schemeClr val="tx1"/>
                        </a:solidFill>
                      </a:endParaRPr>
                    </a:p>
                  </a:txBody>
                  <a:tcPr/>
                </a:tc>
              </a:tr>
              <a:tr h="367381">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kern="1200" dirty="0" smtClean="0"/>
                        <a:t>2. </a:t>
                      </a:r>
                      <a:r>
                        <a:rPr lang="en-ZA" sz="2000" kern="1200" dirty="0" smtClean="0"/>
                        <a:t>Structure of the Department and PMTE Programmes </a:t>
                      </a:r>
                      <a:endParaRPr lang="en-US" sz="2000" i="0" kern="1200" dirty="0" smtClean="0">
                        <a:solidFill>
                          <a:schemeClr val="dk1"/>
                        </a:solidFill>
                        <a:latin typeface="+mn-lt"/>
                        <a:ea typeface="+mn-ea"/>
                        <a:cs typeface="+mn-cs"/>
                      </a:endParaRPr>
                    </a:p>
                  </a:txBody>
                  <a:tcPr/>
                </a:tc>
                <a:tc>
                  <a:txBody>
                    <a:bodyPr/>
                    <a:lstStyle/>
                    <a:p>
                      <a:pPr algn="ctr"/>
                      <a:r>
                        <a:rPr lang="en-US" sz="2000" dirty="0" smtClean="0"/>
                        <a:t>7</a:t>
                      </a:r>
                      <a:endParaRPr lang="en-US" sz="2000" i="0" dirty="0">
                        <a:solidFill>
                          <a:schemeClr val="tx1"/>
                        </a:solidFill>
                      </a:endParaRPr>
                    </a:p>
                  </a:txBody>
                  <a:tcPr/>
                </a:tc>
              </a:tr>
              <a:tr h="367381">
                <a:tc>
                  <a:txBody>
                    <a:bodyPr/>
                    <a:lstStyle/>
                    <a:p>
                      <a:pPr marL="0" indent="0" algn="l" defTabSz="914400" rtl="0" eaLnBrk="1" latinLnBrk="0" hangingPunct="1">
                        <a:buFont typeface="+mj-lt"/>
                        <a:buNone/>
                      </a:pPr>
                      <a:r>
                        <a:rPr lang="en-US" sz="2000" kern="1200" dirty="0" smtClean="0"/>
                        <a:t>3. </a:t>
                      </a:r>
                      <a:r>
                        <a:rPr lang="en-ZA" sz="2000" kern="1200" dirty="0" smtClean="0"/>
                        <a:t>Programme Performance DPW (Main Vote)</a:t>
                      </a:r>
                      <a:endParaRPr lang="en-US" sz="2000" i="0" kern="1200" dirty="0" smtClean="0">
                        <a:solidFill>
                          <a:schemeClr val="dk1"/>
                        </a:solidFill>
                        <a:latin typeface="+mn-lt"/>
                        <a:ea typeface="+mn-ea"/>
                        <a:cs typeface="+mn-cs"/>
                      </a:endParaRPr>
                    </a:p>
                  </a:txBody>
                  <a:tcPr/>
                </a:tc>
                <a:tc>
                  <a:txBody>
                    <a:bodyPr/>
                    <a:lstStyle/>
                    <a:p>
                      <a:pPr algn="ctr"/>
                      <a:r>
                        <a:rPr lang="en-ZA" sz="2000" dirty="0" smtClean="0"/>
                        <a:t>12 - 18</a:t>
                      </a:r>
                      <a:endParaRPr lang="en-US" sz="2000" i="0" dirty="0">
                        <a:solidFill>
                          <a:schemeClr val="tx1"/>
                        </a:solidFill>
                      </a:endParaRPr>
                    </a:p>
                  </a:txBody>
                  <a:tcPr/>
                </a:tc>
              </a:tr>
              <a:tr h="19812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4. </a:t>
                      </a:r>
                      <a:r>
                        <a:rPr lang="en-ZA" sz="2000" kern="1200" dirty="0" smtClean="0"/>
                        <a:t>Programme Performance – PMTE</a:t>
                      </a:r>
                      <a:endParaRPr lang="en-US" sz="2000" b="0" i="0" dirty="0" smtClean="0"/>
                    </a:p>
                  </a:txBody>
                  <a:tcPr/>
                </a:tc>
                <a:tc>
                  <a:txBody>
                    <a:bodyPr/>
                    <a:lstStyle/>
                    <a:p>
                      <a:pPr algn="ctr"/>
                      <a:r>
                        <a:rPr lang="en-US" sz="2000" dirty="0" smtClean="0"/>
                        <a:t>20 – 25 </a:t>
                      </a:r>
                      <a:endParaRPr lang="en-US" sz="2000" i="0" dirty="0" smtClean="0">
                        <a:solidFill>
                          <a:schemeClr val="tx1"/>
                        </a:solidFill>
                      </a:endParaRPr>
                    </a:p>
                  </a:txBody>
                  <a:tcPr/>
                </a:tc>
              </a:tr>
              <a:tr h="19812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5. Strategic Interventions</a:t>
                      </a:r>
                      <a:r>
                        <a:rPr lang="en-US" sz="2000" baseline="0" dirty="0" smtClean="0"/>
                        <a:t> </a:t>
                      </a:r>
                      <a:endParaRPr lang="en-US" sz="2000" b="0" i="0" dirty="0" smtClean="0"/>
                    </a:p>
                  </a:txBody>
                  <a:tcPr/>
                </a:tc>
                <a:tc>
                  <a:txBody>
                    <a:bodyPr/>
                    <a:lstStyle/>
                    <a:p>
                      <a:pPr algn="ctr"/>
                      <a:r>
                        <a:rPr lang="en-US" sz="2000" dirty="0" smtClean="0"/>
                        <a:t>27</a:t>
                      </a:r>
                      <a:endParaRPr lang="en-US" sz="2000" i="0" dirty="0" smtClean="0">
                        <a:solidFill>
                          <a:schemeClr val="tx1"/>
                        </a:solidFill>
                      </a:endParaRPr>
                    </a:p>
                  </a:txBody>
                  <a:tcPr/>
                </a:tc>
              </a:tr>
            </a:tbl>
          </a:graphicData>
        </a:graphic>
      </p:graphicFrame>
      <p:sp>
        <p:nvSpPr>
          <p:cNvPr id="4" name="Slide Number Placeholder 3"/>
          <p:cNvSpPr>
            <a:spLocks noGrp="1"/>
          </p:cNvSpPr>
          <p:nvPr>
            <p:ph type="sldNum" sz="quarter" idx="12"/>
          </p:nvPr>
        </p:nvSpPr>
        <p:spPr/>
        <p:txBody>
          <a:bodyPr/>
          <a:lstStyle/>
          <a:p>
            <a:fld id="{06FDB8B8-F605-4586-B934-FF56C8C71DDE}" type="slidenum">
              <a:rPr lang="en-US" smtClean="0"/>
              <a:pPr/>
              <a:t>3</a:t>
            </a:fld>
            <a:endParaRPr lang="en-US" dirty="0"/>
          </a:p>
        </p:txBody>
      </p:sp>
    </p:spTree>
    <p:extLst>
      <p:ext uri="{BB962C8B-B14F-4D97-AF65-F5344CB8AC3E}">
        <p14:creationId xmlns:p14="http://schemas.microsoft.com/office/powerpoint/2010/main" xmlns="" val="30062733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000" b="1" kern="0" dirty="0">
                <a:solidFill>
                  <a:srgbClr val="FFFFFF"/>
                </a:solidFill>
                <a:latin typeface="Calibri" panose="020F0502020204030204" pitchFamily="34" charset="0"/>
                <a:ea typeface="+mn-ea"/>
              </a:rPr>
              <a:t>Summary Expenditure per Economic </a:t>
            </a:r>
            <a:r>
              <a:rPr lang="en-ZA" sz="2000" b="1" kern="0" dirty="0" smtClean="0">
                <a:solidFill>
                  <a:srgbClr val="FFFFFF"/>
                </a:solidFill>
                <a:latin typeface="Calibri" panose="020F0502020204030204" pitchFamily="34" charset="0"/>
                <a:ea typeface="+mn-ea"/>
              </a:rPr>
              <a:t>Classification (Preliminary)  – 31 March 2018</a:t>
            </a:r>
            <a:endParaRPr lang="en-ZA" sz="2000" b="1" kern="0" dirty="0">
              <a:solidFill>
                <a:srgbClr val="FFFFFF"/>
              </a:solidFill>
              <a:latin typeface="Calibri" panose="020F0502020204030204" pitchFamily="34" charset="0"/>
              <a:ea typeface="+mn-ea"/>
            </a:endParaRPr>
          </a:p>
        </p:txBody>
      </p:sp>
      <p:sp>
        <p:nvSpPr>
          <p:cNvPr id="2" name="Slide Number Placeholder 1"/>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30</a:t>
            </a:fld>
            <a:endParaRPr lang="en-US" dirty="0">
              <a:solidFill>
                <a:prstClr val="black">
                  <a:tint val="75000"/>
                </a:prstClr>
              </a:solidFill>
            </a:endParaRPr>
          </a:p>
        </p:txBody>
      </p:sp>
      <p:graphicFrame>
        <p:nvGraphicFramePr>
          <p:cNvPr id="7" name="Table 6"/>
          <p:cNvGraphicFramePr>
            <a:graphicFrameLocks noGrp="1"/>
          </p:cNvGraphicFramePr>
          <p:nvPr>
            <p:extLst/>
          </p:nvPr>
        </p:nvGraphicFramePr>
        <p:xfrm>
          <a:off x="190500" y="1132385"/>
          <a:ext cx="8773988" cy="3232719"/>
        </p:xfrm>
        <a:graphic>
          <a:graphicData uri="http://schemas.openxmlformats.org/drawingml/2006/table">
            <a:tbl>
              <a:tblPr>
                <a:tableStyleId>{08FB837D-C827-4EFA-A057-4D05807E0F7C}</a:tableStyleId>
              </a:tblPr>
              <a:tblGrid>
                <a:gridCol w="2382953"/>
                <a:gridCol w="850311"/>
                <a:gridCol w="1158183"/>
                <a:gridCol w="1254700"/>
                <a:gridCol w="1077971"/>
                <a:gridCol w="1020850"/>
                <a:gridCol w="1029020"/>
              </a:tblGrid>
              <a:tr h="172318">
                <a:tc gridSpan="6">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u="none" strike="noStrike" dirty="0">
                          <a:effectLst/>
                        </a:rPr>
                        <a:t> </a:t>
                      </a:r>
                      <a:r>
                        <a:rPr lang="en-US" sz="1200" b="1" u="none" strike="noStrike" dirty="0" smtClean="0">
                          <a:effectLst/>
                        </a:rPr>
                        <a:t>Expenditure </a:t>
                      </a:r>
                      <a:r>
                        <a:rPr lang="en-US" sz="1200" b="1" u="none" strike="noStrike" dirty="0">
                          <a:effectLst/>
                        </a:rPr>
                        <a:t>Economic classification </a:t>
                      </a:r>
                      <a:r>
                        <a:rPr lang="en-US" sz="1200" b="1" u="none" strike="noStrike" dirty="0" smtClean="0">
                          <a:effectLst/>
                        </a:rPr>
                        <a:t>– Fourth Quarter Report – </a:t>
                      </a:r>
                      <a:r>
                        <a:rPr lang="en-US" sz="1200" b="1" u="none" strike="noStrike" baseline="0" dirty="0" smtClean="0">
                          <a:effectLst/>
                        </a:rPr>
                        <a:t>(100% Guideline)</a:t>
                      </a:r>
                      <a:endParaRPr lang="en-US" sz="1200" b="1" i="0" u="none" strike="noStrike" dirty="0" smtClean="0">
                        <a:solidFill>
                          <a:srgbClr val="000000"/>
                        </a:solidFill>
                        <a:effectLst/>
                        <a:latin typeface="Arial"/>
                      </a:endParaRPr>
                    </a:p>
                  </a:txBody>
                  <a:tcPr marL="7401" marR="7401" marT="7401" marB="0" anchor="b"/>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a:txBody>
                    <a:bodyPr/>
                    <a:lstStyle/>
                    <a:p>
                      <a:pPr algn="ctr" fontAlgn="b"/>
                      <a:endParaRPr lang="en-US" sz="1200" b="1" i="0" u="none" strike="noStrike" dirty="0">
                        <a:solidFill>
                          <a:srgbClr val="000000"/>
                        </a:solidFill>
                        <a:effectLst/>
                        <a:latin typeface="Arial"/>
                      </a:endParaRPr>
                    </a:p>
                  </a:txBody>
                  <a:tcPr marL="7401" marR="7401" marT="7401" marB="0" anchor="b"/>
                </a:tc>
              </a:tr>
              <a:tr h="172318">
                <a:tc gridSpan="5">
                  <a:txBody>
                    <a:bodyPr/>
                    <a:lstStyle/>
                    <a:p>
                      <a:pPr algn="ctr" fontAlgn="t"/>
                      <a:r>
                        <a:rPr lang="en-US" sz="1200" b="1" u="none" strike="noStrike" dirty="0" smtClean="0">
                          <a:effectLst/>
                        </a:rPr>
                        <a:t>For</a:t>
                      </a:r>
                      <a:r>
                        <a:rPr lang="en-US" sz="1200" b="1" u="none" strike="noStrike" baseline="0" dirty="0" smtClean="0">
                          <a:effectLst/>
                        </a:rPr>
                        <a:t> the second quarter ended 31 March 2018</a:t>
                      </a:r>
                      <a:endParaRPr lang="en-US" sz="1200" b="1" i="0" u="none" strike="noStrike" dirty="0">
                        <a:solidFill>
                          <a:srgbClr val="000000"/>
                        </a:solidFill>
                        <a:effectLst/>
                        <a:latin typeface="Arial"/>
                      </a:endParaRPr>
                    </a:p>
                  </a:txBody>
                  <a:tcPr marL="7401" marR="7401" marT="7401" marB="0"/>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gridSpan="2">
                  <a:txBody>
                    <a:bodyPr/>
                    <a:lstStyle/>
                    <a:p>
                      <a:pPr algn="ctr" fontAlgn="t"/>
                      <a:r>
                        <a:rPr lang="en-US" sz="1200" b="1" u="none" strike="noStrike" dirty="0" smtClean="0">
                          <a:effectLst/>
                        </a:rPr>
                        <a:t>2016/17 </a:t>
                      </a:r>
                      <a:endParaRPr lang="en-US" sz="1200" b="1" i="0" u="none" strike="noStrike" dirty="0">
                        <a:solidFill>
                          <a:srgbClr val="000000"/>
                        </a:solidFill>
                        <a:effectLst/>
                        <a:latin typeface="Arial"/>
                      </a:endParaRPr>
                    </a:p>
                  </a:txBody>
                  <a:tcPr marL="7401" marR="7401" marT="7401" marB="0"/>
                </a:tc>
                <a:tc hMerge="1">
                  <a:txBody>
                    <a:bodyPr/>
                    <a:lstStyle/>
                    <a:p>
                      <a:pPr algn="ctr" fontAlgn="t"/>
                      <a:endParaRPr lang="en-US" sz="1200" b="1" i="0" u="none" strike="noStrike" dirty="0">
                        <a:solidFill>
                          <a:srgbClr val="000000"/>
                        </a:solidFill>
                        <a:effectLst/>
                        <a:latin typeface="Arial"/>
                      </a:endParaRPr>
                    </a:p>
                  </a:txBody>
                  <a:tcPr marL="7401" marR="7401" marT="7401" marB="0"/>
                </a:tc>
              </a:tr>
              <a:tr h="503548">
                <a:tc>
                  <a:txBody>
                    <a:bodyPr/>
                    <a:lstStyle/>
                    <a:p>
                      <a:pPr algn="ctr" fontAlgn="t"/>
                      <a:r>
                        <a:rPr lang="en-US" sz="1200" b="1" u="none" strike="noStrike" dirty="0">
                          <a:effectLst/>
                        </a:rPr>
                        <a:t> </a:t>
                      </a:r>
                      <a:endParaRPr lang="en-US" sz="1200" b="1" i="0" u="none" strike="noStrike" dirty="0">
                        <a:solidFill>
                          <a:srgbClr val="000000"/>
                        </a:solidFill>
                        <a:effectLst/>
                        <a:latin typeface="Arial"/>
                      </a:endParaRPr>
                    </a:p>
                  </a:txBody>
                  <a:tcPr marL="7401" marR="7401" marT="7401" marB="0"/>
                </a:tc>
                <a:tc>
                  <a:txBody>
                    <a:bodyPr/>
                    <a:lstStyle/>
                    <a:p>
                      <a:pPr marL="0" algn="l" defTabSz="914400" rtl="0" eaLnBrk="1" fontAlgn="ctr" latinLnBrk="0" hangingPunct="1"/>
                      <a:r>
                        <a:rPr lang="en-US" sz="1200" b="1" u="none" strike="noStrike" kern="1200" dirty="0" smtClean="0">
                          <a:solidFill>
                            <a:schemeClr val="dk1"/>
                          </a:solidFill>
                          <a:effectLst/>
                          <a:latin typeface="+mn-lt"/>
                          <a:ea typeface="+mn-ea"/>
                          <a:cs typeface="+mn-cs"/>
                        </a:rPr>
                        <a:t>Percentage of total budget </a:t>
                      </a:r>
                      <a:endParaRPr lang="en-US" sz="1200" b="1" u="none" strike="noStrike" kern="1200" dirty="0">
                        <a:solidFill>
                          <a:schemeClr val="dk1"/>
                        </a:solidFill>
                        <a:effectLst/>
                        <a:latin typeface="+mn-lt"/>
                        <a:ea typeface="+mn-ea"/>
                        <a:cs typeface="+mn-cs"/>
                      </a:endParaRPr>
                    </a:p>
                  </a:txBody>
                  <a:tcPr marL="7401" marR="72000" marT="7401" marB="0"/>
                </a:tc>
                <a:tc>
                  <a:txBody>
                    <a:bodyPr/>
                    <a:lstStyle/>
                    <a:p>
                      <a:pPr algn="r" fontAlgn="ctr"/>
                      <a:r>
                        <a:rPr lang="en-US" sz="1200" b="1" u="none" strike="noStrike" dirty="0" smtClean="0">
                          <a:effectLst/>
                        </a:rPr>
                        <a:t>Final Appropriation </a:t>
                      </a:r>
                      <a:endParaRPr lang="en-US" sz="1200" b="1" i="0" u="none" strike="noStrike" dirty="0">
                        <a:solidFill>
                          <a:srgbClr val="000000"/>
                        </a:solidFill>
                        <a:effectLst/>
                        <a:latin typeface="Arial"/>
                      </a:endParaRPr>
                    </a:p>
                  </a:txBody>
                  <a:tcPr marL="7401" marR="72000" marT="7401" marB="0"/>
                </a:tc>
                <a:tc gridSpan="2">
                  <a:txBody>
                    <a:bodyPr/>
                    <a:lstStyle/>
                    <a:p>
                      <a:pPr algn="ctr" fontAlgn="ctr"/>
                      <a:r>
                        <a:rPr lang="en-US" sz="1200" b="1" u="none" strike="noStrike" dirty="0">
                          <a:effectLst/>
                        </a:rPr>
                        <a:t> Actual</a:t>
                      </a:r>
                      <a:br>
                        <a:rPr lang="en-US" sz="1200" b="1" u="none" strike="noStrike" dirty="0">
                          <a:effectLst/>
                        </a:rPr>
                      </a:br>
                      <a:r>
                        <a:rPr lang="en-US" sz="1200" b="1" u="none" strike="noStrike" dirty="0" smtClean="0">
                          <a:effectLst/>
                        </a:rPr>
                        <a:t>Expenditure as at 31 March 2018</a:t>
                      </a:r>
                      <a:endParaRPr lang="en-US" sz="1200" b="1" i="0" u="none" strike="noStrike" dirty="0">
                        <a:solidFill>
                          <a:srgbClr val="000000"/>
                        </a:solidFill>
                        <a:effectLst/>
                        <a:latin typeface="Arial"/>
                      </a:endParaRPr>
                    </a:p>
                  </a:txBody>
                  <a:tcPr marL="7401" marR="72000" marT="7401" marB="0"/>
                </a:tc>
                <a:tc hMerge="1">
                  <a:txBody>
                    <a:bodyPr/>
                    <a:lstStyle/>
                    <a:p>
                      <a:pPr algn="r" fontAlgn="ctr"/>
                      <a:endParaRPr lang="en-US" sz="1200" b="1" i="1" u="none" strike="noStrike" dirty="0">
                        <a:solidFill>
                          <a:srgbClr val="000000"/>
                        </a:solidFill>
                        <a:effectLst/>
                        <a:latin typeface="Arial"/>
                      </a:endParaRPr>
                    </a:p>
                  </a:txBody>
                  <a:tcPr marL="7401" marR="72000" marT="7401" marB="0" anchor="ct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smtClean="0">
                          <a:effectLst/>
                        </a:rPr>
                        <a:t> Actual</a:t>
                      </a:r>
                      <a:br>
                        <a:rPr lang="en-US" sz="1200" b="1" u="none" strike="noStrike" dirty="0" smtClean="0">
                          <a:effectLst/>
                        </a:rPr>
                      </a:br>
                      <a:r>
                        <a:rPr lang="en-US" sz="1200" b="1" u="none" strike="noStrike" dirty="0" smtClean="0">
                          <a:effectLst/>
                        </a:rPr>
                        <a:t>Expenditure – March 2017</a:t>
                      </a:r>
                      <a:endParaRPr lang="en-US" sz="1200" b="1" i="0" u="none" strike="noStrike" dirty="0" smtClean="0">
                        <a:solidFill>
                          <a:srgbClr val="000000"/>
                        </a:solidFill>
                        <a:effectLst/>
                        <a:latin typeface="Arial"/>
                      </a:endParaRPr>
                    </a:p>
                  </a:txBody>
                  <a:tcPr marL="7401" marR="72000" marT="7401" marB="0"/>
                </a:tc>
                <a:tc hMerge="1">
                  <a:txBody>
                    <a:bodyPr/>
                    <a:lstStyle/>
                    <a:p>
                      <a:pPr algn="r" fontAlgn="ctr"/>
                      <a:endParaRPr lang="en-US" sz="1200" b="1" i="1" u="none" strike="noStrike" dirty="0">
                        <a:solidFill>
                          <a:srgbClr val="000000"/>
                        </a:solidFill>
                        <a:effectLst/>
                        <a:latin typeface="Arial"/>
                      </a:endParaRPr>
                    </a:p>
                  </a:txBody>
                  <a:tcPr marL="7401" marR="72000" marT="7401" marB="0" anchor="ctr"/>
                </a:tc>
              </a:tr>
              <a:tr h="172318">
                <a:tc>
                  <a:txBody>
                    <a:bodyPr/>
                    <a:lstStyle/>
                    <a:p>
                      <a:pPr algn="ctr" fontAlgn="t"/>
                      <a:r>
                        <a:rPr lang="en-US" sz="1200" b="1" u="none" strike="noStrike" dirty="0">
                          <a:effectLst/>
                        </a:rPr>
                        <a:t> </a:t>
                      </a:r>
                      <a:endParaRPr lang="en-US" sz="1200" b="1" i="0" u="none" strike="noStrike" dirty="0">
                        <a:solidFill>
                          <a:srgbClr val="000000"/>
                        </a:solidFill>
                        <a:effectLst/>
                        <a:latin typeface="Arial"/>
                      </a:endParaRPr>
                    </a:p>
                  </a:txBody>
                  <a:tcPr marL="7401" marR="7401" marT="7401" marB="0"/>
                </a:tc>
                <a:tc>
                  <a:txBody>
                    <a:bodyPr/>
                    <a:lstStyle/>
                    <a:p>
                      <a:pPr algn="ctr" fontAlgn="b"/>
                      <a:r>
                        <a:rPr lang="en-US" sz="1200" b="1" i="0" u="none" strike="noStrike" dirty="0" smtClean="0">
                          <a:solidFill>
                            <a:srgbClr val="000000"/>
                          </a:solidFill>
                          <a:effectLst/>
                          <a:latin typeface="Arial"/>
                        </a:rPr>
                        <a:t>%</a:t>
                      </a:r>
                      <a:endParaRPr lang="en-US" sz="1200" b="1" i="0" u="none" strike="noStrike" dirty="0">
                        <a:solidFill>
                          <a:srgbClr val="000000"/>
                        </a:solidFill>
                        <a:effectLst/>
                        <a:latin typeface="Arial"/>
                      </a:endParaRPr>
                    </a:p>
                  </a:txBody>
                  <a:tcPr marL="7401" marR="72000" marT="7401" marB="0" anchor="b"/>
                </a:tc>
                <a:tc>
                  <a:txBody>
                    <a:bodyPr/>
                    <a:lstStyle/>
                    <a:p>
                      <a:pPr algn="r" fontAlgn="b"/>
                      <a:r>
                        <a:rPr lang="en-US" sz="1200" b="1" u="none" strike="noStrike" dirty="0">
                          <a:effectLst/>
                        </a:rPr>
                        <a:t> R'000 </a:t>
                      </a:r>
                      <a:endParaRPr lang="en-US" sz="1200" b="1" i="0" u="none" strike="noStrike" dirty="0">
                        <a:solidFill>
                          <a:srgbClr val="000000"/>
                        </a:solidFill>
                        <a:effectLst/>
                        <a:latin typeface="Arial"/>
                      </a:endParaRPr>
                    </a:p>
                  </a:txBody>
                  <a:tcPr marL="7401" marR="72000" marT="7401" marB="0" anchor="b"/>
                </a:tc>
                <a:tc>
                  <a:txBody>
                    <a:bodyPr/>
                    <a:lstStyle/>
                    <a:p>
                      <a:pPr algn="r" fontAlgn="b"/>
                      <a:r>
                        <a:rPr lang="en-US" sz="1200" b="1" u="none" strike="noStrike" dirty="0">
                          <a:effectLst/>
                        </a:rPr>
                        <a:t> R'000 </a:t>
                      </a:r>
                      <a:endParaRPr lang="en-US" sz="1200" b="1" i="0" u="none" strike="noStrike" dirty="0">
                        <a:solidFill>
                          <a:srgbClr val="000000"/>
                        </a:solidFill>
                        <a:effectLst/>
                        <a:latin typeface="Arial"/>
                      </a:endParaRPr>
                    </a:p>
                  </a:txBody>
                  <a:tcPr marL="7401" marR="72000" marT="7401" marB="0" anchor="b"/>
                </a:tc>
                <a:tc>
                  <a:txBody>
                    <a:bodyPr/>
                    <a:lstStyle/>
                    <a:p>
                      <a:pPr algn="r" fontAlgn="b"/>
                      <a:r>
                        <a:rPr lang="en-US" sz="1200" b="1" i="1" u="none" strike="noStrike" dirty="0" smtClean="0">
                          <a:solidFill>
                            <a:srgbClr val="000000"/>
                          </a:solidFill>
                          <a:effectLst/>
                          <a:latin typeface="Arial"/>
                        </a:rPr>
                        <a:t>%</a:t>
                      </a:r>
                      <a:endParaRPr lang="en-US" sz="1200" b="1" i="1" u="none" strike="noStrike" dirty="0">
                        <a:solidFill>
                          <a:srgbClr val="000000"/>
                        </a:solidFill>
                        <a:effectLst/>
                        <a:latin typeface="Arial"/>
                      </a:endParaRPr>
                    </a:p>
                  </a:txBody>
                  <a:tcPr marL="7401" marR="72000" marT="7401" marB="0" anchor="b"/>
                </a:tc>
                <a:tc>
                  <a:txBody>
                    <a:bodyPr/>
                    <a:lstStyle/>
                    <a:p>
                      <a:pPr algn="r" fontAlgn="b"/>
                      <a:r>
                        <a:rPr lang="en-US" sz="1200" b="1" u="none" strike="noStrike" dirty="0" smtClean="0">
                          <a:effectLst/>
                        </a:rPr>
                        <a:t>R'000</a:t>
                      </a:r>
                      <a:endParaRPr lang="en-US" sz="1200" b="1" i="0" u="none" strike="noStrike" dirty="0">
                        <a:solidFill>
                          <a:srgbClr val="000000"/>
                        </a:solidFill>
                        <a:effectLst/>
                        <a:latin typeface="Arial"/>
                      </a:endParaRPr>
                    </a:p>
                  </a:txBody>
                  <a:tcPr marL="7401" marR="72000" marT="7401" marB="0" anchor="b"/>
                </a:tc>
                <a:tc>
                  <a:txBody>
                    <a:bodyPr/>
                    <a:lstStyle/>
                    <a:p>
                      <a:pPr algn="r" fontAlgn="b"/>
                      <a:r>
                        <a:rPr lang="en-US" sz="1200" b="1" u="none" strike="noStrike" dirty="0" smtClean="0">
                          <a:solidFill>
                            <a:schemeClr val="tx1"/>
                          </a:solidFill>
                          <a:effectLst/>
                        </a:rPr>
                        <a:t> %</a:t>
                      </a:r>
                      <a:endParaRPr lang="en-US" sz="1200" b="1" i="0" u="none" strike="noStrike" dirty="0">
                        <a:solidFill>
                          <a:srgbClr val="000000"/>
                        </a:solidFill>
                        <a:effectLst/>
                        <a:latin typeface="Arial"/>
                      </a:endParaRPr>
                    </a:p>
                  </a:txBody>
                  <a:tcPr marL="7401" marR="72000" marT="7401" marB="0" anchor="b"/>
                </a:tc>
              </a:tr>
              <a:tr h="172318">
                <a:tc>
                  <a:txBody>
                    <a:bodyPr/>
                    <a:lstStyle/>
                    <a:p>
                      <a:pPr algn="l" fontAlgn="b"/>
                      <a:r>
                        <a:rPr lang="en-US" sz="1200" b="1" u="none" strike="noStrike" dirty="0">
                          <a:effectLst/>
                        </a:rPr>
                        <a:t> Current payments </a:t>
                      </a:r>
                      <a:endParaRPr lang="en-US" sz="1200" b="1" i="0" u="none" strike="noStrike" dirty="0">
                        <a:solidFill>
                          <a:srgbClr val="000000"/>
                        </a:solidFill>
                        <a:effectLst/>
                        <a:latin typeface="Arial"/>
                      </a:endParaRPr>
                    </a:p>
                  </a:txBody>
                  <a:tcPr marL="7401" marR="7401" marT="7401" marB="0"/>
                </a:tc>
                <a:tc>
                  <a:txBody>
                    <a:bodyPr/>
                    <a:lstStyle/>
                    <a:p>
                      <a:pPr algn="r" fontAlgn="b"/>
                      <a:endParaRPr lang="en-US" sz="1200" b="1" i="0" u="none" strike="noStrike" dirty="0">
                        <a:solidFill>
                          <a:srgbClr val="000000"/>
                        </a:solidFill>
                        <a:effectLst/>
                        <a:latin typeface="Arial"/>
                      </a:endParaRPr>
                    </a:p>
                  </a:txBody>
                  <a:tcPr marL="7401" marR="72000" marT="7401" marB="0"/>
                </a:tc>
                <a:tc>
                  <a:txBody>
                    <a:bodyPr/>
                    <a:lstStyle/>
                    <a:p>
                      <a:pPr algn="r" fontAlgn="b"/>
                      <a:r>
                        <a:rPr lang="en-US" sz="1200" b="1" u="none" strike="noStrike" dirty="0">
                          <a:effectLst/>
                        </a:rPr>
                        <a:t> </a:t>
                      </a:r>
                      <a:endParaRPr lang="en-US" sz="1200" b="1" i="0" u="none" strike="noStrike" dirty="0">
                        <a:solidFill>
                          <a:srgbClr val="000000"/>
                        </a:solidFill>
                        <a:effectLst/>
                        <a:latin typeface="Arial"/>
                      </a:endParaRPr>
                    </a:p>
                  </a:txBody>
                  <a:tcPr marL="7401" marR="72000" marT="7401" marB="0"/>
                </a:tc>
                <a:tc>
                  <a:txBody>
                    <a:bodyPr/>
                    <a:lstStyle/>
                    <a:p>
                      <a:pPr algn="r" fontAlgn="b"/>
                      <a:r>
                        <a:rPr lang="en-US" sz="1200" b="1" u="none" strike="noStrike" dirty="0">
                          <a:effectLst/>
                        </a:rPr>
                        <a:t> </a:t>
                      </a:r>
                      <a:endParaRPr lang="en-US" sz="1200" b="1" i="0" u="none" strike="noStrike" dirty="0">
                        <a:solidFill>
                          <a:srgbClr val="000000"/>
                        </a:solidFill>
                        <a:effectLst/>
                        <a:latin typeface="Arial"/>
                      </a:endParaRPr>
                    </a:p>
                  </a:txBody>
                  <a:tcPr marL="7401" marR="72000" marT="7401" marB="0"/>
                </a:tc>
                <a:tc>
                  <a:txBody>
                    <a:bodyPr/>
                    <a:lstStyle/>
                    <a:p>
                      <a:pPr algn="r" fontAlgn="b"/>
                      <a:endParaRPr lang="en-US" sz="1200" b="1" i="1" u="none" strike="noStrike" dirty="0">
                        <a:solidFill>
                          <a:srgbClr val="000000"/>
                        </a:solidFill>
                        <a:effectLst/>
                        <a:latin typeface="Arial"/>
                      </a:endParaRPr>
                    </a:p>
                  </a:txBody>
                  <a:tcPr marL="7401" marR="72000" marT="7401" marB="0"/>
                </a:tc>
                <a:tc>
                  <a:txBody>
                    <a:bodyPr/>
                    <a:lstStyle/>
                    <a:p>
                      <a:pPr algn="r" fontAlgn="b"/>
                      <a:endParaRPr lang="en-US" sz="1200" b="1" i="0" u="none" strike="noStrike" dirty="0">
                        <a:solidFill>
                          <a:srgbClr val="000000"/>
                        </a:solidFill>
                        <a:effectLst/>
                        <a:latin typeface="Arial"/>
                      </a:endParaRPr>
                    </a:p>
                  </a:txBody>
                  <a:tcPr marL="7401" marR="72000" marT="7401" marB="0"/>
                </a:tc>
                <a:tc>
                  <a:txBody>
                    <a:bodyPr/>
                    <a:lstStyle/>
                    <a:p>
                      <a:pPr algn="r" fontAlgn="b"/>
                      <a:endParaRPr lang="en-US" sz="1200" b="1" i="0" u="none" strike="noStrike" dirty="0">
                        <a:solidFill>
                          <a:srgbClr val="000000"/>
                        </a:solidFill>
                        <a:effectLst/>
                        <a:latin typeface="Arial"/>
                      </a:endParaRPr>
                    </a:p>
                  </a:txBody>
                  <a:tcPr marL="7401" marR="72000" marT="7401" marB="0"/>
                </a:tc>
              </a:tr>
              <a:tr h="172318">
                <a:tc>
                  <a:txBody>
                    <a:bodyPr/>
                    <a:lstStyle/>
                    <a:p>
                      <a:pPr algn="l" fontAlgn="b"/>
                      <a:r>
                        <a:rPr lang="en-US" sz="1200" u="none" strike="noStrike" dirty="0">
                          <a:effectLst/>
                        </a:rPr>
                        <a:t> Compensation of employees </a:t>
                      </a:r>
                      <a:endParaRPr lang="en-US" sz="1200" b="0" i="0" u="none" strike="noStrike" dirty="0">
                        <a:solidFill>
                          <a:srgbClr val="000000"/>
                        </a:solidFill>
                        <a:effectLst/>
                        <a:latin typeface="Arial"/>
                      </a:endParaRPr>
                    </a:p>
                  </a:txBody>
                  <a:tcPr marL="7401" marR="7401" marT="7401" marB="0"/>
                </a:tc>
                <a:tc>
                  <a:txBody>
                    <a:bodyPr/>
                    <a:lstStyle/>
                    <a:p>
                      <a:pPr algn="ctr" fontAlgn="b"/>
                      <a:r>
                        <a:rPr lang="en-US" sz="1200" u="none" strike="noStrike" kern="1200" dirty="0" smtClean="0">
                          <a:solidFill>
                            <a:schemeClr val="dk1"/>
                          </a:solidFill>
                          <a:effectLst/>
                          <a:latin typeface="+mn-lt"/>
                          <a:ea typeface="+mn-ea"/>
                          <a:cs typeface="+mn-cs"/>
                        </a:rPr>
                        <a:t>7%</a:t>
                      </a:r>
                      <a:endParaRPr lang="en-US" sz="1200" u="none" strike="noStrike" kern="1200" dirty="0">
                        <a:solidFill>
                          <a:schemeClr val="dk1"/>
                        </a:solidFill>
                        <a:effectLst/>
                        <a:latin typeface="+mn-lt"/>
                        <a:ea typeface="+mn-ea"/>
                        <a:cs typeface="+mn-cs"/>
                      </a:endParaRPr>
                    </a:p>
                  </a:txBody>
                  <a:tcPr marL="7401" marR="72000" marT="7401" marB="0"/>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457 552</a:t>
                      </a:r>
                      <a:endParaRPr lang="en-ZA" sz="1200" u="none" strike="noStrike" kern="1200" dirty="0">
                        <a:solidFill>
                          <a:schemeClr val="dk1"/>
                        </a:solidFill>
                        <a:effectLst/>
                        <a:latin typeface="+mn-lt"/>
                        <a:ea typeface="+mn-ea"/>
                        <a:cs typeface="+mn-cs"/>
                      </a:endParaRPr>
                    </a:p>
                  </a:txBody>
                  <a:tcPr marL="9525" marR="85725" marT="9525" marB="0" anchor="ct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444 994</a:t>
                      </a:r>
                      <a:endParaRPr lang="en-ZA" sz="1200" u="none" strike="noStrike" kern="1200" dirty="0">
                        <a:solidFill>
                          <a:schemeClr val="dk1"/>
                        </a:solidFill>
                        <a:effectLst/>
                        <a:latin typeface="+mn-lt"/>
                        <a:ea typeface="+mn-ea"/>
                        <a:cs typeface="+mn-cs"/>
                      </a:endParaRPr>
                    </a:p>
                  </a:txBody>
                  <a:tcPr marL="9525" marR="85725" marT="9525" marB="0" anchor="ct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97%</a:t>
                      </a:r>
                      <a:endParaRPr lang="en-ZA" sz="1200" u="none" strike="noStrike" kern="1200" dirty="0">
                        <a:solidFill>
                          <a:schemeClr val="dk1"/>
                        </a:solidFill>
                        <a:effectLst/>
                        <a:latin typeface="+mn-lt"/>
                        <a:ea typeface="+mn-ea"/>
                        <a:cs typeface="+mn-cs"/>
                      </a:endParaRPr>
                    </a:p>
                  </a:txBody>
                  <a:tcPr marL="9525" marR="85725" marT="9525" marB="0" anchor="ctr"/>
                </a:tc>
                <a:tc>
                  <a:txBody>
                    <a:bodyPr/>
                    <a:lstStyle/>
                    <a:p>
                      <a:pPr marL="0" algn="r" defTabSz="914400" rtl="0" eaLnBrk="1" fontAlgn="ctr" latinLnBrk="0" hangingPunct="1"/>
                      <a:r>
                        <a:rPr lang="en-ZA" sz="1200" u="none" strike="noStrike" kern="1200" dirty="0" smtClean="0">
                          <a:solidFill>
                            <a:schemeClr val="tx1"/>
                          </a:solidFill>
                          <a:effectLst/>
                          <a:latin typeface="Calibri" panose="020F0502020204030204" pitchFamily="34" charset="0"/>
                          <a:ea typeface="+mn-ea"/>
                          <a:cs typeface="+mn-cs"/>
                        </a:rPr>
                        <a:t>438</a:t>
                      </a:r>
                      <a:r>
                        <a:rPr lang="en-ZA" sz="1200" u="none" strike="noStrike" kern="1200" baseline="0" dirty="0" smtClean="0">
                          <a:solidFill>
                            <a:schemeClr val="tx1"/>
                          </a:solidFill>
                          <a:effectLst/>
                          <a:latin typeface="Calibri" panose="020F0502020204030204" pitchFamily="34" charset="0"/>
                          <a:ea typeface="+mn-ea"/>
                          <a:cs typeface="+mn-cs"/>
                        </a:rPr>
                        <a:t> 827</a:t>
                      </a:r>
                      <a:endParaRPr lang="en-ZA" sz="1200" u="none" strike="noStrike" kern="1200" dirty="0" smtClean="0">
                        <a:solidFill>
                          <a:schemeClr val="tx1"/>
                        </a:solidFill>
                        <a:effectLst/>
                        <a:latin typeface="Calibri" panose="020F0502020204030204" pitchFamily="34" charset="0"/>
                        <a:ea typeface="+mn-ea"/>
                        <a:cs typeface="+mn-cs"/>
                      </a:endParaRPr>
                    </a:p>
                  </a:txBody>
                  <a:tcPr marL="9525" marR="85725" marT="9525" marB="0"/>
                </a:tc>
                <a:tc>
                  <a:txBody>
                    <a:bodyPr/>
                    <a:lstStyle/>
                    <a:p>
                      <a:pPr marL="0" algn="r" defTabSz="914400" rtl="0" eaLnBrk="1" fontAlgn="ctr" latinLnBrk="0" hangingPunct="1"/>
                      <a:r>
                        <a:rPr lang="en-US" sz="1200" u="none" strike="noStrike" kern="1200" dirty="0" smtClean="0">
                          <a:solidFill>
                            <a:schemeClr val="dk1"/>
                          </a:solidFill>
                          <a:effectLst/>
                          <a:latin typeface="+mn-lt"/>
                          <a:ea typeface="+mn-ea"/>
                          <a:cs typeface="+mn-cs"/>
                        </a:rPr>
                        <a:t>93%</a:t>
                      </a:r>
                      <a:endParaRPr lang="en-ZA" sz="1200" u="none" strike="noStrike" kern="1200" dirty="0">
                        <a:solidFill>
                          <a:schemeClr val="dk1"/>
                        </a:solidFill>
                        <a:effectLst/>
                        <a:latin typeface="+mn-lt"/>
                        <a:ea typeface="+mn-ea"/>
                        <a:cs typeface="+mn-cs"/>
                      </a:endParaRPr>
                    </a:p>
                  </a:txBody>
                  <a:tcPr marL="9525" marR="85725" marT="9525" marB="0"/>
                </a:tc>
              </a:tr>
              <a:tr h="172318">
                <a:tc>
                  <a:txBody>
                    <a:bodyPr/>
                    <a:lstStyle/>
                    <a:p>
                      <a:pPr algn="l" fontAlgn="b"/>
                      <a:r>
                        <a:rPr lang="en-US" sz="1200" b="0" u="none" strike="noStrike" dirty="0">
                          <a:effectLst/>
                        </a:rPr>
                        <a:t> Goods and services </a:t>
                      </a:r>
                      <a:endParaRPr lang="en-US" sz="1200" b="0" i="0" u="none" strike="noStrike" dirty="0">
                        <a:solidFill>
                          <a:srgbClr val="000000"/>
                        </a:solidFill>
                        <a:effectLst/>
                        <a:latin typeface="Arial"/>
                      </a:endParaRPr>
                    </a:p>
                  </a:txBody>
                  <a:tcPr marL="7401" marR="7401" marT="7401" marB="0"/>
                </a:tc>
                <a:tc>
                  <a:txBody>
                    <a:bodyPr/>
                    <a:lstStyle/>
                    <a:p>
                      <a:pPr algn="ctr" fontAlgn="b"/>
                      <a:r>
                        <a:rPr lang="en-US" sz="1200" b="0" u="none" strike="noStrike" kern="1200" dirty="0" smtClean="0">
                          <a:solidFill>
                            <a:schemeClr val="dk1"/>
                          </a:solidFill>
                          <a:effectLst/>
                          <a:latin typeface="+mn-lt"/>
                          <a:ea typeface="+mn-ea"/>
                          <a:cs typeface="+mn-cs"/>
                        </a:rPr>
                        <a:t>6%</a:t>
                      </a:r>
                      <a:endParaRPr lang="en-US" sz="1200" b="0" u="none" strike="noStrike" kern="1200" dirty="0">
                        <a:solidFill>
                          <a:schemeClr val="dk1"/>
                        </a:solidFill>
                        <a:effectLst/>
                        <a:latin typeface="+mn-lt"/>
                        <a:ea typeface="+mn-ea"/>
                        <a:cs typeface="+mn-cs"/>
                      </a:endParaRPr>
                    </a:p>
                  </a:txBody>
                  <a:tcPr marL="7401" marR="72000" marT="7401" marB="0"/>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413 169</a:t>
                      </a:r>
                      <a:endParaRPr lang="en-ZA" sz="1200" u="none" strike="noStrike" kern="1200" dirty="0">
                        <a:solidFill>
                          <a:schemeClr val="dk1"/>
                        </a:solidFill>
                        <a:effectLst/>
                        <a:latin typeface="+mn-lt"/>
                        <a:ea typeface="+mn-ea"/>
                        <a:cs typeface="+mn-cs"/>
                      </a:endParaRPr>
                    </a:p>
                  </a:txBody>
                  <a:tcPr marL="9525" marR="85725" marT="9525" marB="0" anchor="ct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369 556</a:t>
                      </a:r>
                      <a:endParaRPr lang="en-ZA" sz="1200" u="none" strike="noStrike" kern="1200" dirty="0">
                        <a:solidFill>
                          <a:schemeClr val="dk1"/>
                        </a:solidFill>
                        <a:effectLst/>
                        <a:latin typeface="+mn-lt"/>
                        <a:ea typeface="+mn-ea"/>
                        <a:cs typeface="+mn-cs"/>
                      </a:endParaRPr>
                    </a:p>
                  </a:txBody>
                  <a:tcPr marL="9525" marR="85725" marT="9525" marB="0" anchor="ct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89%</a:t>
                      </a:r>
                      <a:endParaRPr lang="en-ZA" sz="1200" u="none" strike="noStrike" kern="1200" dirty="0">
                        <a:solidFill>
                          <a:schemeClr val="dk1"/>
                        </a:solidFill>
                        <a:effectLst/>
                        <a:latin typeface="+mn-lt"/>
                        <a:ea typeface="+mn-ea"/>
                        <a:cs typeface="+mn-cs"/>
                      </a:endParaRPr>
                    </a:p>
                  </a:txBody>
                  <a:tcPr marL="9525" marR="85725" marT="9525" marB="0" anchor="ctr"/>
                </a:tc>
                <a:tc>
                  <a:txBody>
                    <a:bodyPr/>
                    <a:lstStyle/>
                    <a:p>
                      <a:pPr marL="0" algn="r" defTabSz="914400" rtl="0" eaLnBrk="1" fontAlgn="ctr" latinLnBrk="0" hangingPunct="1"/>
                      <a:r>
                        <a:rPr lang="en-ZA" sz="1200" u="none" strike="noStrike" kern="1200" dirty="0" smtClean="0">
                          <a:solidFill>
                            <a:schemeClr val="tx1"/>
                          </a:solidFill>
                          <a:effectLst/>
                          <a:latin typeface="Calibri" panose="020F0502020204030204" pitchFamily="34" charset="0"/>
                          <a:ea typeface="+mn-ea"/>
                          <a:cs typeface="+mn-cs"/>
                        </a:rPr>
                        <a:t>366 092</a:t>
                      </a:r>
                      <a:endParaRPr lang="en-ZA" sz="1200" u="none" strike="noStrike" kern="1200" dirty="0">
                        <a:solidFill>
                          <a:schemeClr val="tx1"/>
                        </a:solidFill>
                        <a:effectLst/>
                        <a:latin typeface="Calibri" panose="020F0502020204030204" pitchFamily="34" charset="0"/>
                        <a:ea typeface="+mn-ea"/>
                        <a:cs typeface="+mn-cs"/>
                      </a:endParaRPr>
                    </a:p>
                  </a:txBody>
                  <a:tcPr marL="9525" marR="85725" marT="9525" marB="0"/>
                </a:tc>
                <a:tc>
                  <a:txBody>
                    <a:bodyPr/>
                    <a:lstStyle/>
                    <a:p>
                      <a:pPr marL="0" algn="r" defTabSz="914400" rtl="0" eaLnBrk="1" fontAlgn="ctr" latinLnBrk="0" hangingPunct="1"/>
                      <a:r>
                        <a:rPr lang="en-US" sz="1200" u="none" strike="noStrike" kern="1200" dirty="0" smtClean="0">
                          <a:solidFill>
                            <a:schemeClr val="dk1"/>
                          </a:solidFill>
                          <a:effectLst/>
                          <a:latin typeface="+mn-lt"/>
                          <a:ea typeface="+mn-ea"/>
                          <a:cs typeface="+mn-cs"/>
                        </a:rPr>
                        <a:t>85%</a:t>
                      </a:r>
                      <a:endParaRPr lang="en-ZA" sz="1200" u="none" strike="noStrike" kern="1200" dirty="0">
                        <a:solidFill>
                          <a:schemeClr val="dk1"/>
                        </a:solidFill>
                        <a:effectLst/>
                        <a:latin typeface="+mn-lt"/>
                        <a:ea typeface="+mn-ea"/>
                        <a:cs typeface="+mn-cs"/>
                      </a:endParaRPr>
                    </a:p>
                  </a:txBody>
                  <a:tcPr marL="9525" marR="85725" marT="9525" marB="0"/>
                </a:tc>
              </a:tr>
              <a:tr h="172318">
                <a:tc>
                  <a:txBody>
                    <a:bodyPr/>
                    <a:lstStyle/>
                    <a:p>
                      <a:pPr marL="0" algn="l" defTabSz="914400" rtl="0" eaLnBrk="1" fontAlgn="b" latinLnBrk="0" hangingPunct="1"/>
                      <a:r>
                        <a:rPr lang="en-US" sz="1200" b="0" u="none" strike="noStrike" kern="1200" dirty="0" smtClean="0">
                          <a:solidFill>
                            <a:schemeClr val="dk1"/>
                          </a:solidFill>
                          <a:effectLst/>
                          <a:latin typeface="+mn-lt"/>
                          <a:ea typeface="+mn-ea"/>
                          <a:cs typeface="+mn-cs"/>
                        </a:rPr>
                        <a:t>Interest</a:t>
                      </a:r>
                      <a:endParaRPr lang="en-US" sz="1200" b="0" u="none" strike="noStrike" kern="1200" dirty="0">
                        <a:solidFill>
                          <a:schemeClr val="dk1"/>
                        </a:solidFill>
                        <a:effectLst/>
                        <a:latin typeface="+mn-lt"/>
                        <a:ea typeface="+mn-ea"/>
                        <a:cs typeface="+mn-cs"/>
                      </a:endParaRPr>
                    </a:p>
                  </a:txBody>
                  <a:tcPr marL="7401" marR="7401" marT="7401" marB="0"/>
                </a:tc>
                <a:tc>
                  <a:txBody>
                    <a:bodyPr/>
                    <a:lstStyle/>
                    <a:p>
                      <a:pPr marL="0" algn="ctr" defTabSz="914400" rtl="0" eaLnBrk="1" fontAlgn="b" latinLnBrk="0" hangingPunct="1"/>
                      <a:r>
                        <a:rPr lang="en-US" sz="1200" u="none" strike="noStrike" kern="1200" dirty="0" smtClean="0">
                          <a:solidFill>
                            <a:schemeClr val="dk1"/>
                          </a:solidFill>
                          <a:effectLst/>
                          <a:latin typeface="+mn-lt"/>
                          <a:ea typeface="+mn-ea"/>
                          <a:cs typeface="+mn-cs"/>
                        </a:rPr>
                        <a:t>0%</a:t>
                      </a:r>
                      <a:endParaRPr lang="en-US" sz="1200" u="none" strike="noStrike" kern="1200" dirty="0">
                        <a:solidFill>
                          <a:schemeClr val="dk1"/>
                        </a:solidFill>
                        <a:effectLst/>
                        <a:latin typeface="+mn-lt"/>
                        <a:ea typeface="+mn-ea"/>
                        <a:cs typeface="+mn-cs"/>
                      </a:endParaRPr>
                    </a:p>
                  </a:txBody>
                  <a:tcPr marL="7401" marR="72000" marT="7401" marB="0"/>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1 806</a:t>
                      </a:r>
                      <a:endParaRPr lang="en-ZA" sz="1200" u="none" strike="noStrike" kern="1200" dirty="0">
                        <a:solidFill>
                          <a:schemeClr val="dk1"/>
                        </a:solidFill>
                        <a:effectLst/>
                        <a:latin typeface="+mn-lt"/>
                        <a:ea typeface="+mn-ea"/>
                        <a:cs typeface="+mn-cs"/>
                      </a:endParaRPr>
                    </a:p>
                  </a:txBody>
                  <a:tcPr marL="9525" marR="85725" marT="9525" marB="0" anchor="ct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1 806</a:t>
                      </a:r>
                      <a:endParaRPr lang="en-ZA" sz="1200" u="none" strike="noStrike" kern="1200" dirty="0">
                        <a:solidFill>
                          <a:schemeClr val="dk1"/>
                        </a:solidFill>
                        <a:effectLst/>
                        <a:latin typeface="+mn-lt"/>
                        <a:ea typeface="+mn-ea"/>
                        <a:cs typeface="+mn-cs"/>
                      </a:endParaRPr>
                    </a:p>
                  </a:txBody>
                  <a:tcPr marL="9525" marR="85725" marT="9525" marB="0" anchor="ct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100%</a:t>
                      </a:r>
                      <a:endParaRPr lang="en-ZA" sz="1200" u="none" strike="noStrike" kern="1200" dirty="0">
                        <a:solidFill>
                          <a:schemeClr val="dk1"/>
                        </a:solidFill>
                        <a:effectLst/>
                        <a:latin typeface="+mn-lt"/>
                        <a:ea typeface="+mn-ea"/>
                        <a:cs typeface="+mn-cs"/>
                      </a:endParaRPr>
                    </a:p>
                  </a:txBody>
                  <a:tcPr marL="9525" marR="85725" marT="9525" marB="0" anchor="ctr"/>
                </a:tc>
                <a:tc>
                  <a:txBody>
                    <a:bodyPr/>
                    <a:lstStyle/>
                    <a:p>
                      <a:pPr marL="0" algn="r" defTabSz="914400" rtl="0" eaLnBrk="1" fontAlgn="ctr" latinLnBrk="0" hangingPunct="1"/>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7401" marR="72000" marT="7401" marB="0"/>
                </a:tc>
                <a:tc>
                  <a:txBody>
                    <a:bodyPr/>
                    <a:lstStyle/>
                    <a:p>
                      <a:pPr marL="0" algn="r" defTabSz="914400" rtl="0" eaLnBrk="1" fontAlgn="ctr" latinLnBrk="0" hangingPunct="1"/>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7401" marR="72000" marT="7401" marB="0"/>
                </a:tc>
              </a:tr>
              <a:tr h="172318">
                <a:tc>
                  <a:txBody>
                    <a:bodyPr/>
                    <a:lstStyle/>
                    <a:p>
                      <a:pPr algn="l" fontAlgn="b"/>
                      <a:endParaRPr lang="en-US" sz="1200" b="1" i="0" u="none" strike="noStrike" dirty="0">
                        <a:solidFill>
                          <a:srgbClr val="000000"/>
                        </a:solidFill>
                        <a:effectLst/>
                        <a:latin typeface="Arial"/>
                      </a:endParaRPr>
                    </a:p>
                  </a:txBody>
                  <a:tcPr marL="7401" marR="7401" marT="7401" marB="0"/>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7401" marR="72000" marT="7401" marB="0"/>
                </a:tc>
                <a:tc>
                  <a:txBody>
                    <a:bodyPr/>
                    <a:lstStyle/>
                    <a:p>
                      <a:pPr algn="r" fontAlgn="b"/>
                      <a:endParaRPr lang="en-US" sz="1200" b="1" i="0" u="none" strike="noStrike" dirty="0">
                        <a:solidFill>
                          <a:srgbClr val="000000"/>
                        </a:solidFill>
                        <a:effectLst/>
                        <a:latin typeface="Arial"/>
                      </a:endParaRPr>
                    </a:p>
                  </a:txBody>
                  <a:tcPr marL="7401" marR="72000" marT="7401" marB="0"/>
                </a:tc>
                <a:tc>
                  <a:txBody>
                    <a:bodyPr/>
                    <a:lstStyle/>
                    <a:p>
                      <a:pPr algn="r" fontAlgn="b"/>
                      <a:endParaRPr lang="en-US" sz="1200" b="1" i="0" u="none" strike="noStrike" dirty="0">
                        <a:solidFill>
                          <a:srgbClr val="000000"/>
                        </a:solidFill>
                        <a:effectLst/>
                        <a:latin typeface="Arial"/>
                      </a:endParaRPr>
                    </a:p>
                  </a:txBody>
                  <a:tcPr marL="7401" marR="72000" marT="7401" marB="0"/>
                </a:tc>
                <a:tc>
                  <a:txBody>
                    <a:bodyPr/>
                    <a:lstStyle/>
                    <a:p>
                      <a:pPr algn="r" fontAlgn="b"/>
                      <a:endParaRPr lang="en-US" sz="1200" b="1" i="0" u="none" strike="noStrike" dirty="0">
                        <a:solidFill>
                          <a:srgbClr val="000000"/>
                        </a:solidFill>
                        <a:effectLst/>
                        <a:latin typeface="Arial"/>
                      </a:endParaRPr>
                    </a:p>
                  </a:txBody>
                  <a:tcPr marL="7401" marR="72000" marT="7401" marB="0"/>
                </a:tc>
                <a:tc>
                  <a:txBody>
                    <a:bodyPr/>
                    <a:lstStyle/>
                    <a:p>
                      <a:pPr marL="0" algn="r" defTabSz="914400" rtl="0" eaLnBrk="1" fontAlgn="ctr" latinLnBrk="0" hangingPunct="1"/>
                      <a:endParaRPr lang="en-US" sz="1200" u="none" strike="noStrike" kern="1200" dirty="0">
                        <a:solidFill>
                          <a:schemeClr val="dk1"/>
                        </a:solidFill>
                        <a:effectLst/>
                        <a:latin typeface="+mn-lt"/>
                        <a:ea typeface="+mn-ea"/>
                        <a:cs typeface="+mn-cs"/>
                      </a:endParaRPr>
                    </a:p>
                  </a:txBody>
                  <a:tcPr marL="7401" marR="72000" marT="7401" marB="0"/>
                </a:tc>
                <a:tc>
                  <a:txBody>
                    <a:bodyPr/>
                    <a:lstStyle/>
                    <a:p>
                      <a:pPr marL="0" algn="r" defTabSz="914400" rtl="0" eaLnBrk="1" fontAlgn="ctr" latinLnBrk="0" hangingPunct="1"/>
                      <a:endParaRPr lang="en-US" sz="1200" u="none" strike="noStrike" kern="1200" dirty="0">
                        <a:solidFill>
                          <a:schemeClr val="dk1"/>
                        </a:solidFill>
                        <a:effectLst/>
                        <a:latin typeface="+mn-lt"/>
                        <a:ea typeface="+mn-ea"/>
                        <a:cs typeface="+mn-cs"/>
                      </a:endParaRPr>
                    </a:p>
                  </a:txBody>
                  <a:tcPr marL="7401" marR="72000" marT="7401" marB="0"/>
                </a:tc>
              </a:tr>
              <a:tr h="172318">
                <a:tc>
                  <a:txBody>
                    <a:bodyPr/>
                    <a:lstStyle/>
                    <a:p>
                      <a:pPr algn="l" fontAlgn="b"/>
                      <a:r>
                        <a:rPr lang="en-US" sz="1200" b="1" u="none" strike="noStrike" dirty="0">
                          <a:effectLst/>
                        </a:rPr>
                        <a:t> Transfers </a:t>
                      </a:r>
                      <a:r>
                        <a:rPr lang="en-US" sz="1200" b="1" u="none" strike="noStrike" dirty="0" smtClean="0">
                          <a:effectLst/>
                        </a:rPr>
                        <a:t>and </a:t>
                      </a:r>
                      <a:r>
                        <a:rPr lang="en-US" sz="1200" b="1" u="none" strike="noStrike" dirty="0">
                          <a:effectLst/>
                        </a:rPr>
                        <a:t>subsidies </a:t>
                      </a:r>
                      <a:endParaRPr lang="en-US" sz="1200" b="1" i="0" u="none" strike="noStrike" dirty="0">
                        <a:solidFill>
                          <a:srgbClr val="000000"/>
                        </a:solidFill>
                        <a:effectLst/>
                        <a:latin typeface="Arial"/>
                      </a:endParaRPr>
                    </a:p>
                  </a:txBody>
                  <a:tcPr marL="7401" marR="7401" marT="7401" marB="0"/>
                </a:tc>
                <a:tc>
                  <a:txBody>
                    <a:bodyPr/>
                    <a:lstStyle/>
                    <a:p>
                      <a:pPr algn="ctr" fontAlgn="b"/>
                      <a:r>
                        <a:rPr lang="en-US" sz="1200" u="none" strike="noStrike" kern="1200" dirty="0" smtClean="0">
                          <a:solidFill>
                            <a:schemeClr val="dk1"/>
                          </a:solidFill>
                          <a:effectLst/>
                          <a:latin typeface="+mn-lt"/>
                          <a:ea typeface="+mn-ea"/>
                          <a:cs typeface="+mn-cs"/>
                        </a:rPr>
                        <a:t>87%</a:t>
                      </a:r>
                      <a:endParaRPr lang="en-US" sz="1200" u="none" strike="noStrike" kern="1200" dirty="0">
                        <a:solidFill>
                          <a:schemeClr val="dk1"/>
                        </a:solidFill>
                        <a:effectLst/>
                        <a:latin typeface="+mn-lt"/>
                        <a:ea typeface="+mn-ea"/>
                        <a:cs typeface="+mn-cs"/>
                      </a:endParaRPr>
                    </a:p>
                  </a:txBody>
                  <a:tcPr marL="7401" marR="72000" marT="7401" marB="0"/>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tx1"/>
                          </a:solidFill>
                          <a:effectLst/>
                          <a:latin typeface="+mn-lt"/>
                          <a:ea typeface="+mn-ea"/>
                          <a:cs typeface="+mn-cs"/>
                        </a:rPr>
                        <a:t>6 089 359</a:t>
                      </a:r>
                      <a:endParaRPr lang="en-ZA" sz="1200" u="none" strike="noStrike" kern="1200" dirty="0">
                        <a:solidFill>
                          <a:schemeClr val="tx1"/>
                        </a:solidFill>
                        <a:effectLst/>
                        <a:latin typeface="+mn-lt"/>
                        <a:ea typeface="+mn-ea"/>
                        <a:cs typeface="+mn-cs"/>
                      </a:endParaRPr>
                    </a:p>
                  </a:txBody>
                  <a:tcPr marL="9525" marR="85725" marT="9525" marB="0" anchor="ctr"/>
                </a:tc>
                <a:tc>
                  <a:txBody>
                    <a:bodyPr/>
                    <a:lstStyle/>
                    <a:p>
                      <a:pPr algn="r" rtl="0" fontAlgn="ctr"/>
                      <a:r>
                        <a:rPr lang="en-ZA" sz="1200" u="none" strike="noStrike" kern="1200" dirty="0" smtClean="0">
                          <a:solidFill>
                            <a:schemeClr val="tx1"/>
                          </a:solidFill>
                          <a:effectLst/>
                          <a:latin typeface="+mn-lt"/>
                          <a:ea typeface="+mn-ea"/>
                          <a:cs typeface="+mn-cs"/>
                        </a:rPr>
                        <a:t>6 088</a:t>
                      </a:r>
                      <a:r>
                        <a:rPr lang="en-ZA" sz="1200" u="none" strike="noStrike" kern="1200" baseline="0" dirty="0" smtClean="0">
                          <a:solidFill>
                            <a:schemeClr val="tx1"/>
                          </a:solidFill>
                          <a:effectLst/>
                          <a:latin typeface="+mn-lt"/>
                          <a:ea typeface="+mn-ea"/>
                          <a:cs typeface="+mn-cs"/>
                        </a:rPr>
                        <a:t> </a:t>
                      </a:r>
                      <a:r>
                        <a:rPr lang="en-ZA" sz="1200" u="none" strike="noStrike" kern="1200" dirty="0" smtClean="0">
                          <a:solidFill>
                            <a:schemeClr val="tx1"/>
                          </a:solidFill>
                          <a:effectLst/>
                          <a:latin typeface="+mn-lt"/>
                          <a:ea typeface="+mn-ea"/>
                          <a:cs typeface="+mn-cs"/>
                        </a:rPr>
                        <a:t>989</a:t>
                      </a:r>
                      <a:endParaRPr lang="en-ZA" sz="1200" u="none" strike="noStrike" kern="1200" dirty="0">
                        <a:solidFill>
                          <a:schemeClr val="tx1"/>
                        </a:solidFill>
                        <a:effectLst/>
                        <a:latin typeface="+mn-lt"/>
                        <a:ea typeface="+mn-ea"/>
                        <a:cs typeface="+mn-cs"/>
                      </a:endParaRPr>
                    </a:p>
                  </a:txBody>
                  <a:tcPr marL="9525" marR="85725" marT="9525" marB="0" anchor="ct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100%</a:t>
                      </a:r>
                      <a:endParaRPr lang="en-ZA" sz="1200" u="none" strike="noStrike" kern="1200" dirty="0">
                        <a:solidFill>
                          <a:schemeClr val="dk1"/>
                        </a:solidFill>
                        <a:effectLst/>
                        <a:latin typeface="+mn-lt"/>
                        <a:ea typeface="+mn-ea"/>
                        <a:cs typeface="+mn-cs"/>
                      </a:endParaRPr>
                    </a:p>
                  </a:txBody>
                  <a:tcPr marL="9525" marR="85725" marT="9525" marB="0"/>
                </a:tc>
                <a:tc>
                  <a:txBody>
                    <a:bodyPr/>
                    <a:lstStyle/>
                    <a:p>
                      <a:pPr algn="r" rtl="0" fontAlgn="ctr"/>
                      <a:r>
                        <a:rPr lang="en-ZA" sz="1200" u="none" strike="noStrike" kern="1200" dirty="0" smtClean="0">
                          <a:solidFill>
                            <a:schemeClr val="tx1"/>
                          </a:solidFill>
                          <a:effectLst/>
                          <a:latin typeface="Calibri" panose="020F0502020204030204" pitchFamily="34" charset="0"/>
                          <a:ea typeface="+mn-ea"/>
                          <a:cs typeface="+mn-cs"/>
                        </a:rPr>
                        <a:t>5 571 249</a:t>
                      </a:r>
                      <a:endParaRPr lang="en-ZA" sz="1200" u="none" strike="noStrike" kern="1200" dirty="0">
                        <a:solidFill>
                          <a:schemeClr val="tx1"/>
                        </a:solidFill>
                        <a:effectLst/>
                        <a:latin typeface="Calibri" panose="020F0502020204030204" pitchFamily="34" charset="0"/>
                        <a:ea typeface="+mn-ea"/>
                        <a:cs typeface="+mn-cs"/>
                      </a:endParaRPr>
                    </a:p>
                  </a:txBody>
                  <a:tcPr marL="9525" marR="85725" marT="9525" marB="0"/>
                </a:tc>
                <a:tc>
                  <a:txBody>
                    <a:bodyPr/>
                    <a:lstStyle/>
                    <a:p>
                      <a:pPr marL="0" algn="r" defTabSz="914400" rtl="0" eaLnBrk="1" fontAlgn="ctr" latinLnBrk="0" hangingPunct="1"/>
                      <a:r>
                        <a:rPr lang="en-US" sz="1200" u="none" strike="noStrike" kern="1200" dirty="0" smtClean="0">
                          <a:solidFill>
                            <a:schemeClr val="dk1"/>
                          </a:solidFill>
                          <a:effectLst/>
                          <a:latin typeface="+mn-lt"/>
                          <a:ea typeface="+mn-ea"/>
                          <a:cs typeface="+mn-cs"/>
                        </a:rPr>
                        <a:t>100%</a:t>
                      </a:r>
                      <a:endParaRPr lang="en-ZA" sz="1200" u="none" strike="noStrike" kern="1200" dirty="0">
                        <a:solidFill>
                          <a:schemeClr val="dk1"/>
                        </a:solidFill>
                        <a:effectLst/>
                        <a:latin typeface="+mn-lt"/>
                        <a:ea typeface="+mn-ea"/>
                        <a:cs typeface="+mn-cs"/>
                      </a:endParaRPr>
                    </a:p>
                  </a:txBody>
                  <a:tcPr marL="9525" marR="85725" marT="9525" marB="0"/>
                </a:tc>
              </a:tr>
              <a:tr h="172318">
                <a:tc>
                  <a:txBody>
                    <a:bodyPr/>
                    <a:lstStyle/>
                    <a:p>
                      <a:pPr algn="l" fontAlgn="b"/>
                      <a:endParaRPr lang="en-US" sz="1200" b="1" i="0" u="none" strike="noStrike" dirty="0">
                        <a:solidFill>
                          <a:srgbClr val="000000"/>
                        </a:solidFill>
                        <a:effectLst/>
                        <a:latin typeface="Arial"/>
                      </a:endParaRPr>
                    </a:p>
                  </a:txBody>
                  <a:tcPr marL="7401" marR="7401" marT="7401" marB="0"/>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7401" marR="72000" marT="7401" marB="0"/>
                </a:tc>
                <a:tc>
                  <a:txBody>
                    <a:bodyPr/>
                    <a:lstStyle/>
                    <a:p>
                      <a:pPr algn="r" fontAlgn="b"/>
                      <a:endParaRPr lang="en-US" sz="1200" b="1" i="0" u="none" strike="noStrike" dirty="0">
                        <a:solidFill>
                          <a:srgbClr val="000000"/>
                        </a:solidFill>
                        <a:effectLst/>
                        <a:latin typeface="Arial"/>
                      </a:endParaRPr>
                    </a:p>
                  </a:txBody>
                  <a:tcPr marL="7401" marR="72000" marT="7401" marB="0"/>
                </a:tc>
                <a:tc>
                  <a:txBody>
                    <a:bodyPr/>
                    <a:lstStyle/>
                    <a:p>
                      <a:pPr algn="r" fontAlgn="b"/>
                      <a:endParaRPr lang="en-US" sz="1200" b="1" i="0" u="none" strike="noStrike" dirty="0">
                        <a:solidFill>
                          <a:srgbClr val="000000"/>
                        </a:solidFill>
                        <a:effectLst/>
                        <a:latin typeface="Arial"/>
                      </a:endParaRPr>
                    </a:p>
                  </a:txBody>
                  <a:tcPr marL="7401" marR="72000" marT="7401" marB="0"/>
                </a:tc>
                <a:tc>
                  <a:txBody>
                    <a:bodyPr/>
                    <a:lstStyle/>
                    <a:p>
                      <a:pPr algn="r" fontAlgn="b"/>
                      <a:endParaRPr lang="en-US" sz="1200" b="1" i="0" u="none" strike="noStrike" dirty="0">
                        <a:solidFill>
                          <a:srgbClr val="000000"/>
                        </a:solidFill>
                        <a:effectLst/>
                        <a:latin typeface="Arial"/>
                      </a:endParaRPr>
                    </a:p>
                  </a:txBody>
                  <a:tcPr marL="7401" marR="72000" marT="7401" marB="0"/>
                </a:tc>
                <a:tc>
                  <a:txBody>
                    <a:bodyPr/>
                    <a:lstStyle/>
                    <a:p>
                      <a:pPr algn="r" fontAlgn="b"/>
                      <a:endParaRPr lang="en-US" sz="1200" u="none" strike="noStrike" kern="1200" dirty="0">
                        <a:solidFill>
                          <a:schemeClr val="dk1"/>
                        </a:solidFill>
                        <a:effectLst/>
                        <a:latin typeface="+mn-lt"/>
                        <a:ea typeface="+mn-ea"/>
                        <a:cs typeface="+mn-cs"/>
                      </a:endParaRPr>
                    </a:p>
                  </a:txBody>
                  <a:tcPr marL="7401" marR="72000" marT="7401" marB="0"/>
                </a:tc>
                <a:tc>
                  <a:txBody>
                    <a:bodyPr/>
                    <a:lstStyle/>
                    <a:p>
                      <a:pPr algn="r" fontAlgn="b"/>
                      <a:endParaRPr lang="en-US" sz="1200" b="1" i="0" u="none" strike="noStrike" dirty="0">
                        <a:solidFill>
                          <a:srgbClr val="000000"/>
                        </a:solidFill>
                        <a:effectLst/>
                        <a:latin typeface="Arial"/>
                      </a:endParaRPr>
                    </a:p>
                  </a:txBody>
                  <a:tcPr marL="7401" marR="72000" marT="7401" marB="0"/>
                </a:tc>
              </a:tr>
              <a:tr h="172318">
                <a:tc>
                  <a:txBody>
                    <a:bodyPr/>
                    <a:lstStyle/>
                    <a:p>
                      <a:pPr algn="l" fontAlgn="b"/>
                      <a:r>
                        <a:rPr lang="en-US" sz="1200" b="1" u="none" strike="noStrike" dirty="0">
                          <a:effectLst/>
                        </a:rPr>
                        <a:t> Payment for capital assets </a:t>
                      </a:r>
                      <a:endParaRPr lang="en-US" sz="1200" b="1" i="0" u="none" strike="noStrike" dirty="0">
                        <a:solidFill>
                          <a:srgbClr val="000000"/>
                        </a:solidFill>
                        <a:effectLst/>
                        <a:latin typeface="Arial"/>
                      </a:endParaRPr>
                    </a:p>
                  </a:txBody>
                  <a:tcPr marL="7401" marR="7401" marT="7401" marB="0"/>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7401" marR="72000" marT="7401" marB="0"/>
                </a:tc>
                <a:tc>
                  <a:txBody>
                    <a:bodyPr/>
                    <a:lstStyle/>
                    <a:p>
                      <a:pPr algn="r" fontAlgn="b"/>
                      <a:r>
                        <a:rPr lang="en-US" sz="1200" b="1" u="none" strike="noStrike" dirty="0">
                          <a:effectLst/>
                        </a:rPr>
                        <a:t> </a:t>
                      </a:r>
                      <a:endParaRPr lang="en-US" sz="1200" b="1" i="0" u="none" strike="noStrike" dirty="0">
                        <a:solidFill>
                          <a:srgbClr val="000000"/>
                        </a:solidFill>
                        <a:effectLst/>
                        <a:latin typeface="Arial"/>
                      </a:endParaRPr>
                    </a:p>
                  </a:txBody>
                  <a:tcPr marL="7401" marR="72000" marT="7401" marB="0"/>
                </a:tc>
                <a:tc>
                  <a:txBody>
                    <a:bodyPr/>
                    <a:lstStyle/>
                    <a:p>
                      <a:pPr algn="r" fontAlgn="b"/>
                      <a:r>
                        <a:rPr lang="en-US" sz="1200" b="1" u="none" strike="noStrike" dirty="0">
                          <a:effectLst/>
                        </a:rPr>
                        <a:t> </a:t>
                      </a:r>
                      <a:endParaRPr lang="en-US" sz="1200" b="1" i="0" u="none" strike="noStrike" dirty="0">
                        <a:solidFill>
                          <a:srgbClr val="000000"/>
                        </a:solidFill>
                        <a:effectLst/>
                        <a:latin typeface="Arial"/>
                      </a:endParaRPr>
                    </a:p>
                  </a:txBody>
                  <a:tcPr marL="7401" marR="72000" marT="7401" marB="0"/>
                </a:tc>
                <a:tc>
                  <a:txBody>
                    <a:bodyPr/>
                    <a:lstStyle/>
                    <a:p>
                      <a:pPr algn="r" fontAlgn="b"/>
                      <a:r>
                        <a:rPr lang="en-US" sz="1200" b="1" u="none" strike="noStrike" dirty="0">
                          <a:effectLst/>
                        </a:rPr>
                        <a:t> </a:t>
                      </a:r>
                      <a:endParaRPr lang="en-US" sz="1200" b="1" i="0" u="none" strike="noStrike" dirty="0">
                        <a:solidFill>
                          <a:srgbClr val="000000"/>
                        </a:solidFill>
                        <a:effectLst/>
                        <a:latin typeface="Arial"/>
                      </a:endParaRPr>
                    </a:p>
                  </a:txBody>
                  <a:tcPr marL="7401" marR="72000" marT="7401" marB="0"/>
                </a:tc>
                <a:tc>
                  <a:txBody>
                    <a:bodyPr/>
                    <a:lstStyle/>
                    <a:p>
                      <a:pPr algn="r" fontAlgn="b"/>
                      <a:endParaRPr lang="en-US" sz="1200" u="none" strike="noStrike" kern="1200" dirty="0">
                        <a:solidFill>
                          <a:schemeClr val="dk1"/>
                        </a:solidFill>
                        <a:effectLst/>
                        <a:latin typeface="+mn-lt"/>
                        <a:ea typeface="+mn-ea"/>
                        <a:cs typeface="+mn-cs"/>
                      </a:endParaRPr>
                    </a:p>
                  </a:txBody>
                  <a:tcPr marL="7401" marR="72000" marT="7401" marB="0"/>
                </a:tc>
                <a:tc>
                  <a:txBody>
                    <a:bodyPr/>
                    <a:lstStyle/>
                    <a:p>
                      <a:pPr algn="r" fontAlgn="b"/>
                      <a:r>
                        <a:rPr lang="en-US" sz="1200" b="1" u="none" strike="noStrike" dirty="0">
                          <a:effectLst/>
                        </a:rPr>
                        <a:t> </a:t>
                      </a:r>
                      <a:endParaRPr lang="en-US" sz="1200" b="1" i="0" u="none" strike="noStrike" dirty="0">
                        <a:solidFill>
                          <a:srgbClr val="000000"/>
                        </a:solidFill>
                        <a:effectLst/>
                        <a:latin typeface="Arial"/>
                      </a:endParaRPr>
                    </a:p>
                  </a:txBody>
                  <a:tcPr marL="7401" marR="72000" marT="7401" marB="0"/>
                </a:tc>
              </a:tr>
              <a:tr h="172318">
                <a:tc>
                  <a:txBody>
                    <a:bodyPr/>
                    <a:lstStyle/>
                    <a:p>
                      <a:pPr algn="l" fontAlgn="b"/>
                      <a:r>
                        <a:rPr lang="en-US" sz="1200" u="none" strike="noStrike" dirty="0">
                          <a:effectLst/>
                        </a:rPr>
                        <a:t> Machinery </a:t>
                      </a:r>
                      <a:r>
                        <a:rPr lang="en-US" sz="1200" u="none" strike="noStrike" dirty="0" smtClean="0">
                          <a:effectLst/>
                        </a:rPr>
                        <a:t>and equipment</a:t>
                      </a:r>
                      <a:endParaRPr lang="en-US" sz="1200" b="0" i="0" u="none" strike="noStrike" dirty="0">
                        <a:solidFill>
                          <a:srgbClr val="000000"/>
                        </a:solidFill>
                        <a:effectLst/>
                        <a:latin typeface="Arial"/>
                      </a:endParaRPr>
                    </a:p>
                  </a:txBody>
                  <a:tcPr marL="7401" marR="7401" marT="7401" marB="0"/>
                </a:tc>
                <a:tc>
                  <a:txBody>
                    <a:bodyPr/>
                    <a:lstStyle/>
                    <a:p>
                      <a:pPr algn="ctr" fontAlgn="b"/>
                      <a:r>
                        <a:rPr lang="en-US" sz="1200" u="none" strike="noStrike" kern="1200" dirty="0" smtClean="0">
                          <a:solidFill>
                            <a:schemeClr val="dk1"/>
                          </a:solidFill>
                          <a:effectLst/>
                          <a:latin typeface="+mn-lt"/>
                          <a:ea typeface="+mn-ea"/>
                          <a:cs typeface="+mn-cs"/>
                        </a:rPr>
                        <a:t>0%</a:t>
                      </a:r>
                      <a:endParaRPr lang="en-US" sz="1200" u="none" strike="noStrike" kern="1200" dirty="0">
                        <a:solidFill>
                          <a:schemeClr val="dk1"/>
                        </a:solidFill>
                        <a:effectLst/>
                        <a:latin typeface="+mn-lt"/>
                        <a:ea typeface="+mn-ea"/>
                        <a:cs typeface="+mn-cs"/>
                      </a:endParaRPr>
                    </a:p>
                  </a:txBody>
                  <a:tcPr marL="7401" marR="72000" marT="7401" marB="0"/>
                </a:tc>
                <a:tc>
                  <a:txBody>
                    <a:bodyPr/>
                    <a:lstStyle/>
                    <a:p>
                      <a:pPr marL="0" marR="0" lvl="0" indent="0" algn="r" defTabSz="914400" rtl="0" eaLnBrk="1" fontAlgn="ctr" latinLnBrk="0" hangingPunct="1">
                        <a:lnSpc>
                          <a:spcPct val="100000"/>
                        </a:lnSpc>
                        <a:spcBef>
                          <a:spcPct val="0"/>
                        </a:spcBef>
                        <a:spcAft>
                          <a:spcPct val="0"/>
                        </a:spcAft>
                        <a:buClrTx/>
                        <a:buSzTx/>
                        <a:buFontTx/>
                        <a:buNone/>
                        <a:tabLst/>
                        <a:defRPr/>
                      </a:pPr>
                      <a:r>
                        <a:rPr lang="en-ZA" sz="1200" u="none" strike="noStrike" kern="1200" dirty="0" smtClean="0">
                          <a:solidFill>
                            <a:schemeClr val="tx1"/>
                          </a:solidFill>
                          <a:effectLst/>
                          <a:latin typeface="+mn-lt"/>
                          <a:ea typeface="+mn-ea"/>
                          <a:cs typeface="+mn-cs"/>
                        </a:rPr>
                        <a:t>18 022</a:t>
                      </a:r>
                      <a:endParaRPr lang="en-ZA" sz="1200" u="none" strike="noStrike" kern="1200" dirty="0">
                        <a:solidFill>
                          <a:schemeClr val="tx1"/>
                        </a:solidFill>
                        <a:effectLst/>
                        <a:latin typeface="+mn-lt"/>
                        <a:ea typeface="+mn-ea"/>
                        <a:cs typeface="+mn-cs"/>
                      </a:endParaRPr>
                    </a:p>
                  </a:txBody>
                  <a:tcPr marL="9525" marR="85725" marT="9525" marB="0" anchor="ctr"/>
                </a:tc>
                <a:tc>
                  <a:txBody>
                    <a:bodyPr/>
                    <a:lstStyle/>
                    <a:p>
                      <a:pPr marL="0" algn="r" defTabSz="914400" rtl="0" eaLnBrk="1" fontAlgn="ctr" latinLnBrk="0" hangingPunct="1"/>
                      <a:r>
                        <a:rPr lang="en-ZA" sz="1200" u="none" strike="noStrike" kern="1200" dirty="0" smtClean="0">
                          <a:solidFill>
                            <a:schemeClr val="tx1"/>
                          </a:solidFill>
                          <a:effectLst/>
                          <a:latin typeface="+mn-lt"/>
                          <a:ea typeface="+mn-ea"/>
                          <a:cs typeface="+mn-cs"/>
                        </a:rPr>
                        <a:t>16 856</a:t>
                      </a:r>
                      <a:endParaRPr lang="en-ZA" sz="1200" u="none" strike="noStrike" kern="1200" dirty="0">
                        <a:solidFill>
                          <a:schemeClr val="tx1"/>
                        </a:solidFill>
                        <a:effectLst/>
                        <a:latin typeface="+mn-lt"/>
                        <a:ea typeface="+mn-ea"/>
                        <a:cs typeface="+mn-cs"/>
                      </a:endParaRPr>
                    </a:p>
                  </a:txBody>
                  <a:tcPr marL="9525" marR="85725" marT="9525" marB="0" anchor="ct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94%</a:t>
                      </a:r>
                      <a:endParaRPr lang="en-ZA" sz="1200" u="none" strike="noStrike" kern="1200" dirty="0">
                        <a:solidFill>
                          <a:schemeClr val="dk1"/>
                        </a:solidFill>
                        <a:effectLst/>
                        <a:latin typeface="+mn-lt"/>
                        <a:ea typeface="+mn-ea"/>
                        <a:cs typeface="+mn-cs"/>
                      </a:endParaRPr>
                    </a:p>
                  </a:txBody>
                  <a:tcPr marL="9525" marR="85725" marT="9525" marB="0"/>
                </a:tc>
                <a:tc>
                  <a:txBody>
                    <a:bodyPr/>
                    <a:lstStyle/>
                    <a:p>
                      <a:pPr marL="0" algn="r" defTabSz="914400" rtl="0" eaLnBrk="1" fontAlgn="ctr" latinLnBrk="0" hangingPunct="1"/>
                      <a:r>
                        <a:rPr lang="en-US" sz="1200" u="none" strike="noStrike" kern="1200" dirty="0" smtClean="0">
                          <a:solidFill>
                            <a:schemeClr val="dk1"/>
                          </a:solidFill>
                          <a:effectLst/>
                          <a:latin typeface="+mn-lt"/>
                          <a:ea typeface="+mn-ea"/>
                          <a:cs typeface="+mn-cs"/>
                        </a:rPr>
                        <a:t>25 779</a:t>
                      </a:r>
                      <a:endParaRPr lang="en-ZA" sz="1200" u="none" strike="noStrike" kern="1200" dirty="0">
                        <a:solidFill>
                          <a:schemeClr val="dk1"/>
                        </a:solidFill>
                        <a:effectLst/>
                        <a:latin typeface="+mn-lt"/>
                        <a:ea typeface="+mn-ea"/>
                        <a:cs typeface="+mn-cs"/>
                      </a:endParaRPr>
                    </a:p>
                  </a:txBody>
                  <a:tcPr marL="9525" marR="85725" marT="9525" marB="0"/>
                </a:tc>
                <a:tc>
                  <a:txBody>
                    <a:bodyPr/>
                    <a:lstStyle/>
                    <a:p>
                      <a:pPr marL="0" algn="r" defTabSz="914400" rtl="0" eaLnBrk="1" fontAlgn="ctr" latinLnBrk="0" hangingPunct="1"/>
                      <a:r>
                        <a:rPr lang="en-US" sz="1200" u="none" strike="noStrike" kern="1200" dirty="0" smtClean="0">
                          <a:solidFill>
                            <a:schemeClr val="dk1"/>
                          </a:solidFill>
                          <a:effectLst/>
                          <a:latin typeface="+mn-lt"/>
                          <a:ea typeface="+mn-ea"/>
                          <a:cs typeface="+mn-cs"/>
                        </a:rPr>
                        <a:t>69%</a:t>
                      </a:r>
                      <a:endParaRPr lang="en-ZA" sz="1200" u="none" strike="noStrike" kern="1200" dirty="0">
                        <a:solidFill>
                          <a:schemeClr val="dk1"/>
                        </a:solidFill>
                        <a:effectLst/>
                        <a:latin typeface="+mn-lt"/>
                        <a:ea typeface="+mn-ea"/>
                        <a:cs typeface="+mn-cs"/>
                      </a:endParaRPr>
                    </a:p>
                  </a:txBody>
                  <a:tcPr marL="9525" marR="85725" marT="9525" marB="0"/>
                </a:tc>
              </a:tr>
              <a:tr h="172318">
                <a:tc>
                  <a:txBody>
                    <a:bodyPr/>
                    <a:lstStyle/>
                    <a:p>
                      <a:pPr algn="l" fontAlgn="b"/>
                      <a:endParaRPr lang="en-US" sz="1200" b="0" i="0" u="none" strike="noStrike" dirty="0">
                        <a:solidFill>
                          <a:srgbClr val="000000"/>
                        </a:solidFill>
                        <a:effectLst/>
                        <a:latin typeface="Arial"/>
                      </a:endParaRPr>
                    </a:p>
                  </a:txBody>
                  <a:tcPr marL="7401" marR="7401" marT="7401" marB="0"/>
                </a:tc>
                <a:tc>
                  <a:txBody>
                    <a:bodyPr/>
                    <a:lstStyle/>
                    <a:p>
                      <a:pPr marL="0" algn="ctr" defTabSz="914400" rtl="0" eaLnBrk="1" fontAlgn="b" latinLnBrk="0" hangingPunct="1"/>
                      <a:endParaRPr lang="en-US" sz="1200" u="none" strike="noStrike" kern="1200" dirty="0">
                        <a:solidFill>
                          <a:schemeClr val="dk1"/>
                        </a:solidFill>
                        <a:effectLst/>
                        <a:latin typeface="+mn-lt"/>
                        <a:ea typeface="+mn-ea"/>
                        <a:cs typeface="+mn-cs"/>
                      </a:endParaRPr>
                    </a:p>
                  </a:txBody>
                  <a:tcPr marL="7401" marR="72000" marT="7401" marB="0"/>
                </a:tc>
                <a:tc>
                  <a:txBody>
                    <a:bodyPr/>
                    <a:lstStyle/>
                    <a:p>
                      <a:pPr algn="r" fontAlgn="b"/>
                      <a:endParaRPr lang="en-US" sz="1200" b="0" i="0" u="none" strike="noStrike" dirty="0">
                        <a:solidFill>
                          <a:srgbClr val="000000"/>
                        </a:solidFill>
                        <a:effectLst/>
                        <a:latin typeface="Arial"/>
                      </a:endParaRPr>
                    </a:p>
                  </a:txBody>
                  <a:tcPr marL="7401" marR="72000" marT="7401" marB="0"/>
                </a:tc>
                <a:tc>
                  <a:txBody>
                    <a:bodyPr/>
                    <a:lstStyle/>
                    <a:p>
                      <a:pPr algn="r" fontAlgn="b"/>
                      <a:endParaRPr lang="en-US" sz="1200" b="0" i="0" u="none" strike="noStrike" dirty="0">
                        <a:solidFill>
                          <a:srgbClr val="000000"/>
                        </a:solidFill>
                        <a:effectLst/>
                        <a:latin typeface="Arial"/>
                      </a:endParaRPr>
                    </a:p>
                  </a:txBody>
                  <a:tcPr marL="7401" marR="72000" marT="7401" marB="0"/>
                </a:tc>
                <a:tc>
                  <a:txBody>
                    <a:bodyPr/>
                    <a:lstStyle/>
                    <a:p>
                      <a:pPr algn="r" fontAlgn="b"/>
                      <a:endParaRPr lang="en-US" sz="1200" b="0" i="0" u="none" strike="noStrike" dirty="0">
                        <a:solidFill>
                          <a:srgbClr val="000000"/>
                        </a:solidFill>
                        <a:effectLst/>
                        <a:latin typeface="Arial"/>
                      </a:endParaRPr>
                    </a:p>
                  </a:txBody>
                  <a:tcPr marL="7401" marR="72000" marT="7401" marB="0"/>
                </a:tc>
                <a:tc>
                  <a:txBody>
                    <a:bodyPr/>
                    <a:lstStyle/>
                    <a:p>
                      <a:pPr algn="r" fontAlgn="b"/>
                      <a:endParaRPr lang="en-US" sz="1200" b="0" i="0" u="none" strike="noStrike" dirty="0">
                        <a:solidFill>
                          <a:srgbClr val="000000"/>
                        </a:solidFill>
                        <a:effectLst/>
                        <a:latin typeface="Arial"/>
                      </a:endParaRPr>
                    </a:p>
                  </a:txBody>
                  <a:tcPr marL="7401" marR="72000" marT="7401" marB="0"/>
                </a:tc>
                <a:tc>
                  <a:txBody>
                    <a:bodyPr/>
                    <a:lstStyle/>
                    <a:p>
                      <a:pPr algn="r" fontAlgn="b"/>
                      <a:endParaRPr lang="en-US" sz="1200" b="0" i="0" u="none" strike="noStrike" dirty="0">
                        <a:solidFill>
                          <a:srgbClr val="000000"/>
                        </a:solidFill>
                        <a:effectLst/>
                        <a:latin typeface="Arial"/>
                      </a:endParaRPr>
                    </a:p>
                  </a:txBody>
                  <a:tcPr marL="7401" marR="72000" marT="7401" marB="0"/>
                </a:tc>
              </a:tr>
              <a:tr h="108748">
                <a:tc>
                  <a:txBody>
                    <a:bodyPr/>
                    <a:lstStyle/>
                    <a:p>
                      <a:pPr algn="l" fontAlgn="b"/>
                      <a:r>
                        <a:rPr lang="en-US" sz="1200" b="1" u="none" strike="noStrike" dirty="0">
                          <a:effectLst/>
                        </a:rPr>
                        <a:t> </a:t>
                      </a:r>
                      <a:r>
                        <a:rPr lang="en-US" sz="1200" b="1" u="none" strike="noStrike" dirty="0" smtClean="0">
                          <a:effectLst/>
                        </a:rPr>
                        <a:t>Total</a:t>
                      </a:r>
                      <a:endParaRPr lang="en-US" sz="1200" b="1" i="0" u="none" strike="noStrike" dirty="0">
                        <a:solidFill>
                          <a:srgbClr val="000000"/>
                        </a:solidFill>
                        <a:effectLst/>
                        <a:latin typeface="Arial"/>
                      </a:endParaRPr>
                    </a:p>
                  </a:txBody>
                  <a:tcPr marL="7401" marR="7401" marT="7401" marB="0"/>
                </a:tc>
                <a:tc>
                  <a:txBody>
                    <a:bodyPr/>
                    <a:lstStyle/>
                    <a:p>
                      <a:pPr marL="0" algn="ctr" defTabSz="914400" rtl="0" eaLnBrk="1" fontAlgn="b" latinLnBrk="0" hangingPunct="1"/>
                      <a:r>
                        <a:rPr lang="en-US" sz="1200" u="none" strike="noStrike" kern="1200" dirty="0" smtClean="0">
                          <a:solidFill>
                            <a:schemeClr val="dk1"/>
                          </a:solidFill>
                          <a:effectLst/>
                          <a:latin typeface="+mn-lt"/>
                          <a:ea typeface="+mn-ea"/>
                          <a:cs typeface="+mn-cs"/>
                        </a:rPr>
                        <a:t>100%</a:t>
                      </a:r>
                      <a:endParaRPr lang="en-US" sz="1200" u="none" strike="noStrike" kern="1200" dirty="0">
                        <a:solidFill>
                          <a:schemeClr val="dk1"/>
                        </a:solidFill>
                        <a:effectLst/>
                        <a:latin typeface="+mn-lt"/>
                        <a:ea typeface="+mn-ea"/>
                        <a:cs typeface="+mn-cs"/>
                      </a:endParaRPr>
                    </a:p>
                  </a:txBody>
                  <a:tcPr marL="7401" marR="72000" marT="7401" marB="0"/>
                </a:tc>
                <a:tc>
                  <a:txBody>
                    <a:bodyPr/>
                    <a:lstStyle/>
                    <a:p>
                      <a:pPr marL="0" algn="r" defTabSz="914400" rtl="0" eaLnBrk="1" fontAlgn="b" latinLnBrk="0" hangingPunct="1"/>
                      <a:r>
                        <a:rPr lang="en-ZA" sz="1200" b="1" u="none" strike="noStrike" kern="1200" dirty="0" smtClean="0">
                          <a:solidFill>
                            <a:schemeClr val="dk1"/>
                          </a:solidFill>
                          <a:effectLst/>
                          <a:latin typeface="+mn-lt"/>
                          <a:ea typeface="+mn-ea"/>
                          <a:cs typeface="+mn-cs"/>
                        </a:rPr>
                        <a:t>6 985 130</a:t>
                      </a:r>
                      <a:endParaRPr lang="en-ZA" sz="1200" b="1" u="none" strike="noStrike" kern="1200" dirty="0">
                        <a:solidFill>
                          <a:schemeClr val="dk1"/>
                        </a:solidFill>
                        <a:effectLst/>
                        <a:latin typeface="+mn-lt"/>
                        <a:ea typeface="+mn-ea"/>
                        <a:cs typeface="+mn-cs"/>
                      </a:endParaRPr>
                    </a:p>
                  </a:txBody>
                  <a:tcPr marL="9525" marR="85725" marT="9525"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ZA" sz="1200" b="1" u="none" strike="noStrike" kern="1200" noProof="0" dirty="0" smtClean="0">
                          <a:solidFill>
                            <a:schemeClr val="dk1"/>
                          </a:solidFill>
                          <a:effectLst/>
                          <a:latin typeface="+mn-lt"/>
                          <a:ea typeface="+mn-ea"/>
                          <a:cs typeface="+mn-cs"/>
                        </a:rPr>
                        <a:t>6 927</a:t>
                      </a:r>
                      <a:r>
                        <a:rPr lang="en-ZA" sz="1200" b="1" u="none" strike="noStrike" kern="1200" baseline="0" noProof="0" dirty="0" smtClean="0">
                          <a:solidFill>
                            <a:schemeClr val="dk1"/>
                          </a:solidFill>
                          <a:effectLst/>
                          <a:latin typeface="+mn-lt"/>
                          <a:ea typeface="+mn-ea"/>
                          <a:cs typeface="+mn-cs"/>
                        </a:rPr>
                        <a:t> 423</a:t>
                      </a:r>
                      <a:endParaRPr lang="en-ZA" sz="1200" b="1" u="none" strike="noStrike" kern="1200" noProof="0" dirty="0">
                        <a:solidFill>
                          <a:schemeClr val="dk1"/>
                        </a:solidFill>
                        <a:effectLst/>
                        <a:latin typeface="+mn-lt"/>
                        <a:ea typeface="+mn-ea"/>
                        <a:cs typeface="+mn-cs"/>
                      </a:endParaRPr>
                    </a:p>
                  </a:txBody>
                  <a:tcPr marL="9525" marR="85725" marT="9525" marB="0" anchor="ctr"/>
                </a:tc>
                <a:tc>
                  <a:txBody>
                    <a:bodyPr/>
                    <a:lstStyle/>
                    <a:p>
                      <a:pPr marL="0" algn="r" defTabSz="914400" rtl="0" eaLnBrk="1" fontAlgn="b" latinLnBrk="0" hangingPunct="1"/>
                      <a:r>
                        <a:rPr lang="en-ZA" sz="1200" b="1" u="none" strike="noStrike" kern="1200" dirty="0" smtClean="0">
                          <a:solidFill>
                            <a:schemeClr val="dk1"/>
                          </a:solidFill>
                          <a:effectLst/>
                          <a:latin typeface="+mn-lt"/>
                          <a:ea typeface="+mn-ea"/>
                          <a:cs typeface="+mn-cs"/>
                        </a:rPr>
                        <a:t>99%</a:t>
                      </a:r>
                      <a:endParaRPr lang="en-ZA" sz="1200" b="1" u="none" strike="noStrike" kern="1200" dirty="0">
                        <a:solidFill>
                          <a:schemeClr val="dk1"/>
                        </a:solidFill>
                        <a:effectLst/>
                        <a:latin typeface="+mn-lt"/>
                        <a:ea typeface="+mn-ea"/>
                        <a:cs typeface="+mn-cs"/>
                      </a:endParaRPr>
                    </a:p>
                  </a:txBody>
                  <a:tcPr marL="9525" marR="85725" marT="9525" marB="0" anchor="ct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6 403 346</a:t>
                      </a:r>
                      <a:endParaRPr kumimoji="0" lang="en-ZA"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9525" marR="85725" marT="9525" marB="0"/>
                </a:tc>
                <a:tc>
                  <a:txBody>
                    <a:bodyPr/>
                    <a:lstStyle/>
                    <a:p>
                      <a:pPr marL="0" algn="r" defTabSz="914400" rtl="0" eaLnBrk="1" fontAlgn="b" latinLnBrk="0" hangingPunct="1"/>
                      <a:r>
                        <a:rPr lang="en-US" sz="1200" b="1" u="none" strike="noStrike" kern="1200" dirty="0" smtClean="0">
                          <a:solidFill>
                            <a:schemeClr val="dk1"/>
                          </a:solidFill>
                          <a:effectLst/>
                          <a:latin typeface="+mn-lt"/>
                          <a:ea typeface="+mn-ea"/>
                          <a:cs typeface="+mn-cs"/>
                        </a:rPr>
                        <a:t>98%</a:t>
                      </a:r>
                      <a:endParaRPr lang="en-ZA" sz="1200" b="1" u="none" strike="noStrike" kern="1200" dirty="0">
                        <a:solidFill>
                          <a:schemeClr val="dk1"/>
                        </a:solidFill>
                        <a:effectLst/>
                        <a:latin typeface="+mn-lt"/>
                        <a:ea typeface="+mn-ea"/>
                        <a:cs typeface="+mn-cs"/>
                      </a:endParaRPr>
                    </a:p>
                  </a:txBody>
                  <a:tcPr marL="9525" marR="85725" marT="9525" marB="0"/>
                </a:tc>
              </a:tr>
            </a:tbl>
          </a:graphicData>
        </a:graphic>
      </p:graphicFrame>
    </p:spTree>
    <p:extLst>
      <p:ext uri="{BB962C8B-B14F-4D97-AF65-F5344CB8AC3E}">
        <p14:creationId xmlns:p14="http://schemas.microsoft.com/office/powerpoint/2010/main" xmlns="" val="36169009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14" y="0"/>
            <a:ext cx="914400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800" b="1" dirty="0" smtClean="0"/>
              <a:t>Allocation </a:t>
            </a:r>
            <a:r>
              <a:rPr lang="en-ZA" sz="2800" b="1" dirty="0"/>
              <a:t>per Economic Classification Chart – </a:t>
            </a:r>
            <a:r>
              <a:rPr lang="en-ZA" sz="2800" b="1" dirty="0" smtClean="0"/>
              <a:t>2017/18</a:t>
            </a:r>
            <a:endParaRPr lang="en-ZA" sz="2600" b="1" kern="0" dirty="0">
              <a:solidFill>
                <a:srgbClr val="FFFFFF"/>
              </a:solidFill>
              <a:latin typeface="Calibri" panose="020F0502020204030204" pitchFamily="34" charset="0"/>
              <a:ea typeface="+mn-ea"/>
            </a:endParaRPr>
          </a:p>
        </p:txBody>
      </p:sp>
      <p:sp>
        <p:nvSpPr>
          <p:cNvPr id="2" name="Slide Number Placeholder 1"/>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31</a:t>
            </a:fld>
            <a:endParaRPr lang="en-US" dirty="0">
              <a:solidFill>
                <a:prstClr val="black">
                  <a:tint val="75000"/>
                </a:prstClr>
              </a:solidFill>
            </a:endParaRPr>
          </a:p>
        </p:txBody>
      </p:sp>
      <p:graphicFrame>
        <p:nvGraphicFramePr>
          <p:cNvPr id="8" name="Chart 7"/>
          <p:cNvGraphicFramePr>
            <a:graphicFrameLocks noGrp="1"/>
          </p:cNvGraphicFramePr>
          <p:nvPr>
            <p:extLst/>
          </p:nvPr>
        </p:nvGraphicFramePr>
        <p:xfrm>
          <a:off x="323528" y="980728"/>
          <a:ext cx="8649511"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125785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600" b="1" dirty="0" smtClean="0"/>
              <a:t>Notes to </a:t>
            </a:r>
            <a:r>
              <a:rPr lang="en-ZA" sz="2600" b="1" dirty="0"/>
              <a:t>Expenditure Summary per Economic Classification</a:t>
            </a:r>
            <a:endParaRPr lang="en-ZA" sz="2600" b="1" kern="0" dirty="0">
              <a:solidFill>
                <a:srgbClr val="FFFFFF"/>
              </a:solidFill>
              <a:latin typeface="Calibri" panose="020F0502020204030204" pitchFamily="34" charset="0"/>
              <a:ea typeface="+mn-ea"/>
            </a:endParaRPr>
          </a:p>
        </p:txBody>
      </p:sp>
      <p:sp>
        <p:nvSpPr>
          <p:cNvPr id="4" name="Slide Number Placeholder 3"/>
          <p:cNvSpPr>
            <a:spLocks noGrp="1"/>
          </p:cNvSpPr>
          <p:nvPr>
            <p:ph type="sldNum" sz="quarter" idx="12"/>
          </p:nvPr>
        </p:nvSpPr>
        <p:spPr>
          <a:xfrm rot="10800000" flipV="1">
            <a:off x="6553200" y="6721475"/>
            <a:ext cx="2133600" cy="136525"/>
          </a:xfrm>
        </p:spPr>
        <p:txBody>
          <a:bodyPr/>
          <a:lstStyle/>
          <a:p>
            <a:pPr>
              <a:defRPr/>
            </a:pPr>
            <a:r>
              <a:rPr lang="en-US" dirty="0">
                <a:solidFill>
                  <a:prstClr val="black">
                    <a:tint val="75000"/>
                  </a:prstClr>
                </a:solidFill>
              </a:rPr>
              <a:t>7</a:t>
            </a:r>
          </a:p>
        </p:txBody>
      </p:sp>
      <p:graphicFrame>
        <p:nvGraphicFramePr>
          <p:cNvPr id="6" name="Content Placeholder 4"/>
          <p:cNvGraphicFramePr>
            <a:graphicFrameLocks noGrp="1"/>
          </p:cNvGraphicFramePr>
          <p:nvPr>
            <p:ph idx="1"/>
            <p:extLst/>
          </p:nvPr>
        </p:nvGraphicFramePr>
        <p:xfrm>
          <a:off x="107950" y="1202144"/>
          <a:ext cx="8712522" cy="5080000"/>
        </p:xfrm>
        <a:graphic>
          <a:graphicData uri="http://schemas.openxmlformats.org/drawingml/2006/table">
            <a:tbl>
              <a:tblPr firstRow="1" bandRow="1">
                <a:tableStyleId>{93296810-A885-4BE3-A3E7-6D5BEEA58F35}</a:tableStyleId>
              </a:tblPr>
              <a:tblGrid>
                <a:gridCol w="4356261"/>
                <a:gridCol w="4356261"/>
              </a:tblGrid>
              <a:tr h="370840">
                <a:tc>
                  <a:txBody>
                    <a:bodyPr/>
                    <a:lstStyle/>
                    <a:p>
                      <a:r>
                        <a:rPr lang="en-ZA" sz="1200" dirty="0" smtClean="0">
                          <a:solidFill>
                            <a:schemeClr val="tx1"/>
                          </a:solidFill>
                        </a:rPr>
                        <a:t>Current year</a:t>
                      </a:r>
                      <a:r>
                        <a:rPr lang="en-ZA" sz="1200" baseline="0" dirty="0" smtClean="0">
                          <a:solidFill>
                            <a:schemeClr val="tx1"/>
                          </a:solidFill>
                        </a:rPr>
                        <a:t> budget  and expenditure analysis</a:t>
                      </a:r>
                      <a:endParaRPr lang="en-ZA" sz="1200" dirty="0">
                        <a:solidFill>
                          <a:schemeClr val="tx1"/>
                        </a:solidFill>
                      </a:endParaRPr>
                    </a:p>
                  </a:txBody>
                  <a:tcPr/>
                </a:tc>
                <a:tc>
                  <a:txBody>
                    <a:bodyPr/>
                    <a:lstStyle/>
                    <a:p>
                      <a:r>
                        <a:rPr lang="en-ZA" sz="1200" dirty="0" smtClean="0">
                          <a:solidFill>
                            <a:schemeClr val="tx1"/>
                          </a:solidFill>
                        </a:rPr>
                        <a:t>Current year </a:t>
                      </a:r>
                      <a:r>
                        <a:rPr lang="en-ZA" sz="1200" dirty="0" err="1" smtClean="0">
                          <a:solidFill>
                            <a:schemeClr val="tx1"/>
                          </a:solidFill>
                        </a:rPr>
                        <a:t>vs</a:t>
                      </a:r>
                      <a:r>
                        <a:rPr lang="en-ZA" sz="1200" dirty="0" smtClean="0">
                          <a:solidFill>
                            <a:schemeClr val="tx1"/>
                          </a:solidFill>
                        </a:rPr>
                        <a:t> prior year analysis</a:t>
                      </a:r>
                      <a:endParaRPr lang="en-ZA" sz="1200" dirty="0">
                        <a:solidFill>
                          <a:schemeClr val="tx1"/>
                        </a:solidFill>
                      </a:endParaRPr>
                    </a:p>
                  </a:txBody>
                  <a:tcPr/>
                </a:tc>
              </a:tr>
              <a:tr h="370840">
                <a:tc gridSpan="2">
                  <a:txBody>
                    <a:bodyPr/>
                    <a:lstStyle/>
                    <a:p>
                      <a:r>
                        <a:rPr lang="en-ZA" sz="1400" b="1" dirty="0" smtClean="0"/>
                        <a:t>Compensation of employees</a:t>
                      </a:r>
                      <a:endParaRPr lang="en-ZA" sz="1400" b="1" dirty="0"/>
                    </a:p>
                  </a:txBody>
                  <a:tcPr/>
                </a:tc>
                <a:tc hMerge="1">
                  <a:txBody>
                    <a:bodyPr/>
                    <a:lstStyle/>
                    <a:p>
                      <a:endParaRPr lang="en-ZA" dirty="0"/>
                    </a:p>
                  </a:txBody>
                  <a:tcPr/>
                </a:tc>
              </a:tr>
              <a:tr h="370840">
                <a:tc>
                  <a:txBody>
                    <a:bodyPr/>
                    <a:lstStyle/>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dirty="0" smtClean="0"/>
                        <a:t>Spending </a:t>
                      </a:r>
                      <a:r>
                        <a:rPr lang="en-ZA" sz="1200" baseline="0" dirty="0" smtClean="0"/>
                        <a:t>of 97% at the end of the financial year on compensation of employees. </a:t>
                      </a:r>
                    </a:p>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baseline="0" dirty="0" smtClean="0"/>
                        <a:t>Under spending mainly relate to Programme 3 (R7 million) and 4 (R5 million), and this was due to delay in implementation of new structure and filling of vacant positions</a:t>
                      </a:r>
                    </a:p>
                  </a:txBody>
                  <a:tcPr/>
                </a:tc>
                <a:tc>
                  <a:txBody>
                    <a:bodyPr/>
                    <a:lstStyle/>
                    <a:p>
                      <a:pPr marL="171450" indent="-171450">
                        <a:buFont typeface="Wingdings" pitchFamily="2" charset="2"/>
                        <a:buChar char="Ø"/>
                      </a:pPr>
                      <a:r>
                        <a:rPr lang="en-ZA" sz="1200" kern="1200" baseline="0" dirty="0" smtClean="0">
                          <a:solidFill>
                            <a:schemeClr val="tx1"/>
                          </a:solidFill>
                          <a:latin typeface="+mn-lt"/>
                          <a:ea typeface="+mn-ea"/>
                          <a:cs typeface="+mn-cs"/>
                        </a:rPr>
                        <a:t>Expenditure has improved compared to the spending for the same time in the previous financial year (i.e. 93% at the end of March 2018)</a:t>
                      </a:r>
                    </a:p>
                  </a:txBody>
                  <a:tcPr/>
                </a:tc>
              </a:tr>
              <a:tr h="269032">
                <a:tc gridSpan="2">
                  <a:txBody>
                    <a:bodyPr/>
                    <a:lstStyle/>
                    <a:p>
                      <a:r>
                        <a:rPr lang="en-ZA" sz="1400" b="1" dirty="0" smtClean="0"/>
                        <a:t>Goods and services</a:t>
                      </a:r>
                      <a:endParaRPr lang="en-ZA" sz="1400" b="1" dirty="0"/>
                    </a:p>
                  </a:txBody>
                  <a:tcPr/>
                </a:tc>
                <a:tc hMerge="1">
                  <a:txBody>
                    <a:bodyPr/>
                    <a:lstStyle/>
                    <a:p>
                      <a:endParaRPr lang="en-ZA" dirty="0"/>
                    </a:p>
                  </a:txBody>
                  <a:tcPr/>
                </a:tc>
              </a:tr>
              <a:tr h="370840">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dirty="0" smtClean="0"/>
                        <a:t>Spending</a:t>
                      </a:r>
                      <a:r>
                        <a:rPr lang="en-ZA" sz="1200" baseline="0" dirty="0" smtClean="0"/>
                        <a:t> of 89% spent at the end of the fourth quarter.</a:t>
                      </a:r>
                    </a:p>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baseline="0" dirty="0" smtClean="0"/>
                        <a:t>Under spending relate to Programme 3 (R28 million), 4 (R8 million) and 5 (R5 million)</a:t>
                      </a:r>
                    </a:p>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baseline="0" dirty="0" smtClean="0"/>
                        <a:t>Under spending was due to </a:t>
                      </a:r>
                      <a:r>
                        <a:rPr lang="en-GB" sz="1200" dirty="0" smtClean="0"/>
                        <a:t>delay in finalising the memorandum of understanding between the Department and Charter</a:t>
                      </a:r>
                      <a:r>
                        <a:rPr lang="en-GB" sz="1200" baseline="0" dirty="0" smtClean="0"/>
                        <a:t> Councils as well as the </a:t>
                      </a:r>
                      <a:r>
                        <a:rPr lang="en-GB" sz="1200" dirty="0" smtClean="0"/>
                        <a:t>implementation of EPW projects.</a:t>
                      </a:r>
                      <a:endParaRPr lang="en-ZA" sz="1200" baseline="0" dirty="0" smtClean="0"/>
                    </a:p>
                  </a:txBody>
                  <a:tcPr/>
                </a:tc>
                <a:tc>
                  <a:txBody>
                    <a:bodyPr/>
                    <a:lstStyle/>
                    <a:p>
                      <a:pPr marL="171450" indent="-171450">
                        <a:buFont typeface="Wingdings" pitchFamily="2" charset="2"/>
                        <a:buChar char="Ø"/>
                      </a:pPr>
                      <a:r>
                        <a:rPr lang="en-ZA" sz="1200" kern="1200" baseline="0" dirty="0" smtClean="0">
                          <a:solidFill>
                            <a:schemeClr val="tx1"/>
                          </a:solidFill>
                          <a:latin typeface="+mn-lt"/>
                          <a:ea typeface="+mn-ea"/>
                          <a:cs typeface="+mn-cs"/>
                        </a:rPr>
                        <a:t>Expenditure has improved compared to the spending for the same time in the previous financial year (i.e. 85% at the end of March 2018)</a:t>
                      </a:r>
                    </a:p>
                  </a:txBody>
                  <a:tcPr/>
                </a:tc>
              </a:tr>
              <a:tr h="370840">
                <a:tc gridSpan="2">
                  <a:txBody>
                    <a:bodyPr/>
                    <a:lstStyle/>
                    <a:p>
                      <a:r>
                        <a:rPr lang="en-ZA" sz="1400" b="1" dirty="0" smtClean="0"/>
                        <a:t>Transfers and subsidies</a:t>
                      </a:r>
                      <a:endParaRPr lang="en-ZA" sz="1400" b="1" dirty="0"/>
                    </a:p>
                  </a:txBody>
                  <a:tcPr/>
                </a:tc>
                <a:tc hMerge="1">
                  <a:txBody>
                    <a:bodyPr/>
                    <a:lstStyle/>
                    <a:p>
                      <a:endParaRPr lang="en-ZA" dirty="0"/>
                    </a:p>
                  </a:txBody>
                  <a:tcPr/>
                </a:tc>
              </a:tr>
              <a:tr h="370840">
                <a:tc>
                  <a:txBody>
                    <a:bodyPr/>
                    <a:lstStyle/>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kern="1200" dirty="0" smtClean="0">
                          <a:solidFill>
                            <a:schemeClr val="dk1"/>
                          </a:solidFill>
                          <a:latin typeface="+mn-lt"/>
                          <a:ea typeface="+mn-ea"/>
                          <a:cs typeface="+mn-cs"/>
                        </a:rPr>
                        <a:t>100% spent as at 31 Match 2018</a:t>
                      </a:r>
                    </a:p>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kern="1200" dirty="0" smtClean="0">
                          <a:solidFill>
                            <a:schemeClr val="dk1"/>
                          </a:solidFill>
                          <a:latin typeface="+mn-lt"/>
                          <a:ea typeface="+mn-ea"/>
                          <a:cs typeface="+mn-cs"/>
                        </a:rPr>
                        <a:t>No</a:t>
                      </a:r>
                      <a:r>
                        <a:rPr lang="en-ZA" sz="1200" kern="1200" baseline="0" dirty="0" smtClean="0">
                          <a:solidFill>
                            <a:schemeClr val="dk1"/>
                          </a:solidFill>
                          <a:latin typeface="+mn-lt"/>
                          <a:ea typeface="+mn-ea"/>
                          <a:cs typeface="+mn-cs"/>
                        </a:rPr>
                        <a:t> </a:t>
                      </a:r>
                      <a:r>
                        <a:rPr lang="en-ZA" sz="1200" kern="1200" dirty="0" smtClean="0">
                          <a:solidFill>
                            <a:schemeClr val="dk1"/>
                          </a:solidFill>
                          <a:latin typeface="+mn-lt"/>
                          <a:ea typeface="+mn-ea"/>
                          <a:cs typeface="+mn-cs"/>
                        </a:rPr>
                        <a:t>transfers payments were withheld</a:t>
                      </a:r>
                    </a:p>
                  </a:txBody>
                  <a:tcPr/>
                </a:tc>
                <a:tc>
                  <a:txBody>
                    <a:bodyPr/>
                    <a:lstStyle/>
                    <a:p>
                      <a:pPr marL="171450" indent="-171450">
                        <a:buFont typeface="Wingdings" pitchFamily="2" charset="2"/>
                        <a:buChar char="Ø"/>
                      </a:pPr>
                      <a:r>
                        <a:rPr lang="en-ZA" sz="1200" kern="1200" baseline="0" dirty="0" smtClean="0">
                          <a:solidFill>
                            <a:schemeClr val="tx1"/>
                          </a:solidFill>
                          <a:latin typeface="+mn-lt"/>
                          <a:ea typeface="+mn-ea"/>
                          <a:cs typeface="+mn-cs"/>
                        </a:rPr>
                        <a:t>100% spent same as 2016/17</a:t>
                      </a:r>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t>Machinery and equipment</a:t>
                      </a:r>
                    </a:p>
                  </a:txBody>
                  <a:tcPr/>
                </a:tc>
                <a:tc hMerge="1">
                  <a:txBody>
                    <a:bodyPr/>
                    <a:lstStyle/>
                    <a:p>
                      <a:endParaRPr lang="en-ZA" dirty="0"/>
                    </a:p>
                  </a:txBody>
                  <a:tcPr/>
                </a:tc>
              </a:tr>
              <a:tr h="370840">
                <a:tc>
                  <a:txBody>
                    <a:bodyPr/>
                    <a:lstStyle/>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dirty="0" smtClean="0">
                          <a:solidFill>
                            <a:schemeClr val="tx1"/>
                          </a:solidFill>
                        </a:rPr>
                        <a:t>Expenditure</a:t>
                      </a:r>
                      <a:r>
                        <a:rPr lang="en-ZA" sz="1200" baseline="0" dirty="0" smtClean="0">
                          <a:solidFill>
                            <a:schemeClr val="tx1"/>
                          </a:solidFill>
                        </a:rPr>
                        <a:t> of 94% spent at the end of the financial year.</a:t>
                      </a:r>
                    </a:p>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baseline="0" dirty="0" smtClean="0">
                          <a:solidFill>
                            <a:schemeClr val="tx1"/>
                          </a:solidFill>
                        </a:rPr>
                        <a:t>Under spending relate to Programme 3 (R1.6 million) linked to filling of vacant positions</a:t>
                      </a:r>
                    </a:p>
                  </a:txBody>
                  <a:tcPr/>
                </a:tc>
                <a:tc>
                  <a:txBody>
                    <a:bodyPr/>
                    <a:lstStyle/>
                    <a:p>
                      <a:pPr marL="171450" indent="-171450">
                        <a:buFont typeface="Wingdings" pitchFamily="2" charset="2"/>
                        <a:buChar char="Ø"/>
                      </a:pPr>
                      <a:r>
                        <a:rPr lang="en-ZA" sz="1200" kern="1200" baseline="0" dirty="0" smtClean="0">
                          <a:solidFill>
                            <a:schemeClr val="tx1"/>
                          </a:solidFill>
                          <a:latin typeface="+mn-lt"/>
                          <a:ea typeface="+mn-ea"/>
                          <a:cs typeface="+mn-cs"/>
                        </a:rPr>
                        <a:t>Spending performance improved compared to the same period in 2016/17 financial year (i.e. 69% at the end of March 2018)</a:t>
                      </a:r>
                    </a:p>
                  </a:txBody>
                  <a:tcPr/>
                </a:tc>
              </a:tr>
            </a:tbl>
          </a:graphicData>
        </a:graphic>
      </p:graphicFrame>
    </p:spTree>
    <p:extLst>
      <p:ext uri="{BB962C8B-B14F-4D97-AF65-F5344CB8AC3E}">
        <p14:creationId xmlns:p14="http://schemas.microsoft.com/office/powerpoint/2010/main" xmlns="" val="1017842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100" b="1" kern="0" dirty="0" smtClean="0">
                <a:solidFill>
                  <a:srgbClr val="FFFFFF"/>
                </a:solidFill>
                <a:latin typeface="Calibri" panose="020F0502020204030204" pitchFamily="34" charset="0"/>
                <a:ea typeface="+mn-ea"/>
              </a:rPr>
              <a:t>Transfers and subsidies expenditure (Preli</a:t>
            </a:r>
            <a:r>
              <a:rPr lang="en-ZA" sz="2100" b="1" kern="0" dirty="0" smtClean="0">
                <a:solidFill>
                  <a:srgbClr val="FFFFFF"/>
                </a:solidFill>
                <a:latin typeface="Calibri" panose="020F0502020204030204" pitchFamily="34" charset="0"/>
              </a:rPr>
              <a:t>minary)</a:t>
            </a:r>
            <a:r>
              <a:rPr lang="en-ZA" sz="2100" b="1" kern="0" dirty="0" smtClean="0">
                <a:solidFill>
                  <a:srgbClr val="FFFFFF"/>
                </a:solidFill>
                <a:latin typeface="Calibri" panose="020F0502020204030204" pitchFamily="34" charset="0"/>
                <a:ea typeface="+mn-ea"/>
              </a:rPr>
              <a:t>: 31 December 2017 </a:t>
            </a:r>
            <a:endParaRPr lang="en-ZA" sz="2100" b="1" kern="0" dirty="0">
              <a:solidFill>
                <a:srgbClr val="FFFFFF"/>
              </a:solidFill>
              <a:latin typeface="Calibri" panose="020F0502020204030204" pitchFamily="34" charset="0"/>
              <a:ea typeface="+mn-ea"/>
            </a:endParaRPr>
          </a:p>
        </p:txBody>
      </p:sp>
      <p:sp>
        <p:nvSpPr>
          <p:cNvPr id="2" name="Slide Number Placeholder 1"/>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33</a:t>
            </a:fld>
            <a:endParaRPr lang="en-US" dirty="0">
              <a:solidFill>
                <a:prstClr val="black">
                  <a:tint val="75000"/>
                </a:prstClr>
              </a:solidFill>
            </a:endParaRPr>
          </a:p>
        </p:txBody>
      </p:sp>
      <p:graphicFrame>
        <p:nvGraphicFramePr>
          <p:cNvPr id="5" name="Table 4"/>
          <p:cNvGraphicFramePr>
            <a:graphicFrameLocks noGrp="1"/>
          </p:cNvGraphicFramePr>
          <p:nvPr>
            <p:extLst/>
          </p:nvPr>
        </p:nvGraphicFramePr>
        <p:xfrm>
          <a:off x="179512" y="1104851"/>
          <a:ext cx="8568951" cy="4268365"/>
        </p:xfrm>
        <a:graphic>
          <a:graphicData uri="http://schemas.openxmlformats.org/drawingml/2006/table">
            <a:tbl>
              <a:tblPr>
                <a:tableStyleId>{08FB837D-C827-4EFA-A057-4D05807E0F7C}</a:tableStyleId>
              </a:tblPr>
              <a:tblGrid>
                <a:gridCol w="3456946"/>
                <a:gridCol w="1197670"/>
                <a:gridCol w="1197670"/>
                <a:gridCol w="905555"/>
                <a:gridCol w="905555"/>
                <a:gridCol w="905555"/>
              </a:tblGrid>
              <a:tr h="196798">
                <a:tc gridSpan="4">
                  <a:txBody>
                    <a:bodyPr/>
                    <a:lstStyle/>
                    <a:p>
                      <a:pPr algn="ctr" fontAlgn="t"/>
                      <a:r>
                        <a:rPr lang="en-US" sz="1200" b="1" u="none" strike="noStrike" dirty="0" smtClean="0">
                          <a:effectLst/>
                        </a:rPr>
                        <a:t>Transfers and Subsidies</a:t>
                      </a:r>
                      <a:endParaRPr lang="en-US" sz="1200" b="1" i="0" u="none" strike="noStrike" dirty="0">
                        <a:solidFill>
                          <a:srgbClr val="000000"/>
                        </a:solidFill>
                        <a:effectLst/>
                        <a:latin typeface="Arial"/>
                      </a:endParaRPr>
                    </a:p>
                  </a:txBody>
                  <a:tcPr marL="5149" marR="5149" marT="5149"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endParaRPr lang="en-US" sz="1200" b="1" i="0" u="none" strike="noStrike" dirty="0">
                        <a:solidFill>
                          <a:srgbClr val="000000"/>
                        </a:solidFill>
                        <a:effectLst/>
                        <a:latin typeface="Arial"/>
                      </a:endParaRPr>
                    </a:p>
                  </a:txBody>
                  <a:tcPr marL="5149" marR="5149" marT="5149" marB="0"/>
                </a:tc>
                <a:tc>
                  <a:txBody>
                    <a:bodyPr/>
                    <a:lstStyle/>
                    <a:p>
                      <a:pPr algn="ctr" fontAlgn="t"/>
                      <a:endParaRPr lang="en-US" sz="1200" b="1" i="0" u="none" strike="noStrike" dirty="0">
                        <a:solidFill>
                          <a:srgbClr val="000000"/>
                        </a:solidFill>
                        <a:effectLst/>
                        <a:latin typeface="Arial"/>
                      </a:endParaRPr>
                    </a:p>
                  </a:txBody>
                  <a:tcPr marL="5149" marR="5149" marT="5149" marB="0"/>
                </a:tc>
              </a:tr>
              <a:tr h="196798">
                <a:tc gridSpan="4">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u="none" strike="noStrike" dirty="0" smtClean="0">
                          <a:effectLst/>
                        </a:rPr>
                        <a:t>For</a:t>
                      </a:r>
                      <a:r>
                        <a:rPr lang="en-US" sz="1200" b="1" u="none" strike="noStrike" baseline="0" dirty="0" smtClean="0">
                          <a:effectLst/>
                        </a:rPr>
                        <a:t> the first quarter ended 31 March 2018 – (100% Guideline)</a:t>
                      </a:r>
                      <a:endParaRPr lang="en-US" sz="1200" b="1" i="0" u="none" strike="noStrike" dirty="0" smtClean="0">
                        <a:solidFill>
                          <a:srgbClr val="000000"/>
                        </a:solidFill>
                        <a:effectLst/>
                        <a:latin typeface="Arial"/>
                      </a:endParaRPr>
                    </a:p>
                  </a:txBody>
                  <a:tcPr marL="5149" marR="5149" marT="5149" marB="0"/>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t"/>
                      <a:r>
                        <a:rPr lang="en-US" sz="1200" b="1" u="none" strike="noStrike" kern="1200" dirty="0" smtClean="0">
                          <a:solidFill>
                            <a:schemeClr val="dk1"/>
                          </a:solidFill>
                          <a:effectLst/>
                          <a:latin typeface="+mn-lt"/>
                          <a:ea typeface="+mn-ea"/>
                          <a:cs typeface="+mn-cs"/>
                        </a:rPr>
                        <a:t>2016/17</a:t>
                      </a:r>
                      <a:endParaRPr lang="en-US" sz="1200" b="1" u="none" strike="noStrike" kern="1200" dirty="0">
                        <a:solidFill>
                          <a:schemeClr val="dk1"/>
                        </a:solidFill>
                        <a:effectLst/>
                        <a:latin typeface="+mn-lt"/>
                        <a:ea typeface="+mn-ea"/>
                        <a:cs typeface="+mn-cs"/>
                      </a:endParaRPr>
                    </a:p>
                  </a:txBody>
                  <a:tcPr marL="5149" marR="5149" marT="5149" marB="0"/>
                </a:tc>
                <a:tc hMerge="1">
                  <a:txBody>
                    <a:bodyPr/>
                    <a:lstStyle/>
                    <a:p>
                      <a:pPr algn="ctr" fontAlgn="t"/>
                      <a:endParaRPr lang="en-US" sz="1200" b="1" u="none" strike="noStrike" kern="1200" dirty="0">
                        <a:solidFill>
                          <a:schemeClr val="dk1"/>
                        </a:solidFill>
                        <a:effectLst/>
                        <a:latin typeface="+mn-lt"/>
                        <a:ea typeface="+mn-ea"/>
                        <a:cs typeface="+mn-cs"/>
                      </a:endParaRPr>
                    </a:p>
                  </a:txBody>
                  <a:tcPr marL="5149" marR="5149" marT="5149" marB="0"/>
                </a:tc>
              </a:tr>
              <a:tr h="470500">
                <a:tc>
                  <a:txBody>
                    <a:bodyPr/>
                    <a:lstStyle/>
                    <a:p>
                      <a:pPr algn="l" fontAlgn="b"/>
                      <a:r>
                        <a:rPr lang="en-US" sz="1200" b="1" u="none" strike="noStrike" dirty="0" smtClean="0">
                          <a:effectLst/>
                        </a:rPr>
                        <a:t>P</a:t>
                      </a:r>
                      <a:r>
                        <a:rPr lang="en-US" sz="1200" b="1" u="none" strike="noStrike" kern="1200" dirty="0" smtClean="0">
                          <a:solidFill>
                            <a:schemeClr val="dk1"/>
                          </a:solidFill>
                          <a:effectLst/>
                          <a:latin typeface="+mn-lt"/>
                          <a:ea typeface="+mn-ea"/>
                          <a:cs typeface="+mn-cs"/>
                        </a:rPr>
                        <a:t>ROGRAMME</a:t>
                      </a:r>
                      <a:r>
                        <a:rPr lang="en-US" sz="1200" u="none" strike="noStrike" dirty="0">
                          <a:effectLst/>
                        </a:rPr>
                        <a:t> </a:t>
                      </a:r>
                      <a:endParaRPr lang="en-US" sz="1200" b="1" i="0" u="none" strike="noStrike" dirty="0">
                        <a:solidFill>
                          <a:srgbClr val="000000"/>
                        </a:solidFill>
                        <a:effectLst/>
                        <a:latin typeface="Arial"/>
                      </a:endParaRPr>
                    </a:p>
                  </a:txBody>
                  <a:tcPr marL="5149" marR="5149" marT="5149" marB="0" anchor="b"/>
                </a:tc>
                <a:tc>
                  <a:txBody>
                    <a:bodyPr/>
                    <a:lstStyle/>
                    <a:p>
                      <a:pPr algn="ctr" fontAlgn="t"/>
                      <a:r>
                        <a:rPr lang="en-US" sz="1200" b="1" u="none" strike="noStrike" dirty="0" smtClean="0">
                          <a:effectLst/>
                        </a:rPr>
                        <a:t>Annual Appropriation</a:t>
                      </a:r>
                      <a:endParaRPr lang="en-US" sz="1200" b="1" i="0" u="none" strike="noStrike" dirty="0">
                        <a:solidFill>
                          <a:srgbClr val="000000"/>
                        </a:solidFill>
                        <a:effectLst/>
                        <a:latin typeface="Arial"/>
                      </a:endParaRPr>
                    </a:p>
                  </a:txBody>
                  <a:tcPr marL="5149" marR="72000" marT="5149" marB="0"/>
                </a:tc>
                <a:tc gridSpan="2">
                  <a:txBody>
                    <a:bodyPr/>
                    <a:lstStyle/>
                    <a:p>
                      <a:pPr algn="ctr" fontAlgn="t"/>
                      <a:r>
                        <a:rPr lang="en-US" sz="1200" b="1" u="none" strike="noStrike" dirty="0">
                          <a:effectLst/>
                        </a:rPr>
                        <a:t>Actual</a:t>
                      </a:r>
                      <a:endParaRPr lang="en-US" sz="1200" b="1" i="0" u="none" strike="noStrike" dirty="0">
                        <a:solidFill>
                          <a:srgbClr val="000000"/>
                        </a:solidFill>
                        <a:effectLst/>
                        <a:latin typeface="Arial"/>
                      </a:endParaRPr>
                    </a:p>
                    <a:p>
                      <a:pPr algn="ctr" fontAlgn="t"/>
                      <a:r>
                        <a:rPr lang="en-US" sz="1200" b="1" u="none" strike="noStrike" dirty="0" smtClean="0">
                          <a:effectLst/>
                        </a:rPr>
                        <a:t>Expenditure as at 31 Dec 2017</a:t>
                      </a:r>
                      <a:endParaRPr lang="en-US" sz="1200" b="1" i="0" u="none" strike="noStrike" dirty="0">
                        <a:solidFill>
                          <a:srgbClr val="000000"/>
                        </a:solidFill>
                        <a:effectLst/>
                        <a:latin typeface="Arial"/>
                      </a:endParaRPr>
                    </a:p>
                  </a:txBody>
                  <a:tcPr marL="5149" marR="72000" marT="5149" marB="0"/>
                </a:tc>
                <a:tc hMerge="1">
                  <a:txBody>
                    <a:bodyPr/>
                    <a:lstStyle/>
                    <a:p>
                      <a:pPr algn="r" fontAlgn="t"/>
                      <a:endParaRPr lang="en-US" sz="1200" b="1" i="0" u="none" strike="noStrike" dirty="0">
                        <a:solidFill>
                          <a:srgbClr val="000000"/>
                        </a:solidFill>
                        <a:effectLst/>
                        <a:latin typeface="Arial"/>
                      </a:endParaRPr>
                    </a:p>
                  </a:txBody>
                  <a:tcPr marL="5149" marR="72000" marT="5149" marB="0"/>
                </a:tc>
                <a:tc gridSpan="2">
                  <a:txBody>
                    <a:bodyPr/>
                    <a:lstStyle/>
                    <a:p>
                      <a:pPr algn="ctr" fontAlgn="t"/>
                      <a:r>
                        <a:rPr lang="en-US" sz="1200" b="1" u="none" strike="noStrike" kern="1200" dirty="0" smtClean="0">
                          <a:solidFill>
                            <a:schemeClr val="dk1"/>
                          </a:solidFill>
                          <a:effectLst/>
                          <a:latin typeface="+mn-lt"/>
                          <a:ea typeface="+mn-ea"/>
                          <a:cs typeface="+mn-cs"/>
                        </a:rPr>
                        <a:t>Expenditure as at 31 Dec</a:t>
                      </a:r>
                      <a:r>
                        <a:rPr lang="en-US" sz="1200" b="1" u="none" strike="noStrike" kern="1200" baseline="0" dirty="0" smtClean="0">
                          <a:solidFill>
                            <a:schemeClr val="dk1"/>
                          </a:solidFill>
                          <a:effectLst/>
                          <a:latin typeface="+mn-lt"/>
                          <a:ea typeface="+mn-ea"/>
                          <a:cs typeface="+mn-cs"/>
                        </a:rPr>
                        <a:t> 2016</a:t>
                      </a:r>
                      <a:endParaRPr lang="en-US" sz="1200" b="1" u="none" strike="noStrike" kern="1200" dirty="0">
                        <a:solidFill>
                          <a:schemeClr val="dk1"/>
                        </a:solidFill>
                        <a:effectLst/>
                        <a:latin typeface="+mn-lt"/>
                        <a:ea typeface="+mn-ea"/>
                        <a:cs typeface="+mn-cs"/>
                      </a:endParaRPr>
                    </a:p>
                  </a:txBody>
                  <a:tcPr marL="5149" marR="72000" marT="5149" marB="0"/>
                </a:tc>
                <a:tc hMerge="1">
                  <a:txBody>
                    <a:bodyPr/>
                    <a:lstStyle/>
                    <a:p>
                      <a:pPr algn="r" fontAlgn="t"/>
                      <a:endParaRPr lang="en-US" sz="1200" b="1" u="none" strike="noStrike" kern="1200" dirty="0">
                        <a:solidFill>
                          <a:schemeClr val="dk1"/>
                        </a:solidFill>
                        <a:effectLst/>
                        <a:latin typeface="+mn-lt"/>
                        <a:ea typeface="+mn-ea"/>
                        <a:cs typeface="+mn-cs"/>
                      </a:endParaRPr>
                    </a:p>
                  </a:txBody>
                  <a:tcPr marL="5149" marR="72000" marT="5149" marB="0"/>
                </a:tc>
              </a:tr>
              <a:tr h="196798">
                <a:tc>
                  <a:txBody>
                    <a:bodyPr/>
                    <a:lstStyle/>
                    <a:p>
                      <a:pPr algn="ctr" fontAlgn="b"/>
                      <a:r>
                        <a:rPr lang="en-US" sz="1200" u="none" strike="noStrike">
                          <a:effectLst/>
                        </a:rPr>
                        <a:t> </a:t>
                      </a:r>
                      <a:endParaRPr lang="en-US" sz="1200" b="1" i="0" u="none" strike="noStrike">
                        <a:solidFill>
                          <a:srgbClr val="000000"/>
                        </a:solidFill>
                        <a:effectLst/>
                        <a:latin typeface="Arial"/>
                      </a:endParaRPr>
                    </a:p>
                  </a:txBody>
                  <a:tcPr marL="5149" marR="5149" marT="5149" marB="0" anchor="b"/>
                </a:tc>
                <a:tc>
                  <a:txBody>
                    <a:bodyPr/>
                    <a:lstStyle/>
                    <a:p>
                      <a:pPr algn="r" fontAlgn="t"/>
                      <a:r>
                        <a:rPr lang="en-US" sz="1200" b="1" u="none" strike="noStrike" dirty="0">
                          <a:effectLst/>
                        </a:rPr>
                        <a:t>R'000</a:t>
                      </a:r>
                      <a:endParaRPr lang="en-US" sz="1200" b="1" i="0" u="none" strike="noStrike" dirty="0">
                        <a:solidFill>
                          <a:srgbClr val="000000"/>
                        </a:solidFill>
                        <a:effectLst/>
                        <a:latin typeface="Arial"/>
                      </a:endParaRPr>
                    </a:p>
                  </a:txBody>
                  <a:tcPr marL="5149" marR="72000" marT="5149" marB="0"/>
                </a:tc>
                <a:tc>
                  <a:txBody>
                    <a:bodyPr/>
                    <a:lstStyle/>
                    <a:p>
                      <a:pPr algn="r" fontAlgn="t"/>
                      <a:r>
                        <a:rPr lang="en-US" sz="1200" b="1" u="none" strike="noStrike" dirty="0">
                          <a:effectLst/>
                        </a:rPr>
                        <a:t>R'000</a:t>
                      </a:r>
                      <a:endParaRPr lang="en-US" sz="1200" b="1" i="0" u="none" strike="noStrike" dirty="0">
                        <a:solidFill>
                          <a:srgbClr val="000000"/>
                        </a:solidFill>
                        <a:effectLst/>
                        <a:latin typeface="Arial"/>
                      </a:endParaRPr>
                    </a:p>
                  </a:txBody>
                  <a:tcPr marL="5149" marR="72000" marT="5149" marB="0"/>
                </a:tc>
                <a:tc>
                  <a:txBody>
                    <a:bodyPr/>
                    <a:lstStyle/>
                    <a:p>
                      <a:pPr algn="r" fontAlgn="t"/>
                      <a:r>
                        <a:rPr lang="en-US" sz="1200" b="1" i="0" u="none" strike="noStrike" dirty="0" smtClean="0">
                          <a:solidFill>
                            <a:srgbClr val="000000"/>
                          </a:solidFill>
                          <a:effectLst/>
                          <a:latin typeface="Arial"/>
                        </a:rPr>
                        <a:t>%</a:t>
                      </a:r>
                      <a:endParaRPr lang="en-US" sz="1200" b="1" i="0" u="none" strike="noStrike" dirty="0">
                        <a:solidFill>
                          <a:srgbClr val="000000"/>
                        </a:solidFill>
                        <a:effectLst/>
                        <a:latin typeface="Arial"/>
                      </a:endParaRPr>
                    </a:p>
                  </a:txBody>
                  <a:tcPr marL="5149" marR="72000" marT="5149" marB="0"/>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200" b="1" u="none" strike="noStrike" dirty="0" smtClean="0">
                          <a:effectLst/>
                        </a:rPr>
                        <a:t>R'000</a:t>
                      </a:r>
                      <a:endParaRPr lang="en-US" sz="1200" b="1" i="0" u="none" strike="noStrike" dirty="0">
                        <a:solidFill>
                          <a:srgbClr val="000000"/>
                        </a:solidFill>
                        <a:effectLst/>
                        <a:latin typeface="Arial"/>
                      </a:endParaRPr>
                    </a:p>
                  </a:txBody>
                  <a:tcPr marL="5149" marR="72000" marT="5149" marB="0"/>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a:rPr>
                        <a:t>%</a:t>
                      </a:r>
                    </a:p>
                  </a:txBody>
                  <a:tcPr marL="5149" marR="72000" marT="5149" marB="0"/>
                </a:tc>
              </a:tr>
              <a:tr h="196798">
                <a:tc>
                  <a:txBody>
                    <a:bodyPr/>
                    <a:lstStyle/>
                    <a:p>
                      <a:pPr algn="l" fontAlgn="t"/>
                      <a:endParaRPr lang="en-US" sz="1200" b="1" i="0" u="none" strike="noStrike" dirty="0">
                        <a:solidFill>
                          <a:srgbClr val="000000"/>
                        </a:solidFill>
                        <a:effectLst/>
                        <a:latin typeface="Arial"/>
                      </a:endParaRPr>
                    </a:p>
                  </a:txBody>
                  <a:tcPr marL="5149" marR="5149" marT="5149" marB="0"/>
                </a:tc>
                <a:tc>
                  <a:txBody>
                    <a:bodyPr/>
                    <a:lstStyle/>
                    <a:p>
                      <a:pPr algn="r" fontAlgn="t"/>
                      <a:endParaRPr lang="en-US" sz="1200" b="1" i="0" u="none" strike="noStrike" dirty="0">
                        <a:solidFill>
                          <a:srgbClr val="000000"/>
                        </a:solidFill>
                        <a:effectLst/>
                        <a:latin typeface="Arial"/>
                      </a:endParaRPr>
                    </a:p>
                  </a:txBody>
                  <a:tcPr marL="7200" marR="72000" marT="5149" marB="0"/>
                </a:tc>
                <a:tc>
                  <a:txBody>
                    <a:bodyPr/>
                    <a:lstStyle/>
                    <a:p>
                      <a:pPr algn="r" fontAlgn="t"/>
                      <a:endParaRPr lang="en-US" sz="1200" b="1" i="0" u="none" strike="noStrike" dirty="0">
                        <a:solidFill>
                          <a:srgbClr val="000000"/>
                        </a:solidFill>
                        <a:effectLst/>
                        <a:latin typeface="Arial"/>
                      </a:endParaRPr>
                    </a:p>
                  </a:txBody>
                  <a:tcPr marL="5149" marR="72000" marT="5149" marB="0"/>
                </a:tc>
                <a:tc>
                  <a:txBody>
                    <a:bodyPr/>
                    <a:lstStyle/>
                    <a:p>
                      <a:pPr algn="r" fontAlgn="t"/>
                      <a:endParaRPr lang="en-US" sz="1200" b="1" i="0" u="none" strike="noStrike" dirty="0">
                        <a:solidFill>
                          <a:srgbClr val="000000"/>
                        </a:solidFill>
                        <a:effectLst/>
                        <a:latin typeface="Arial"/>
                      </a:endParaRPr>
                    </a:p>
                  </a:txBody>
                  <a:tcPr marL="5149" marR="72000" marT="5149" marB="0"/>
                </a:tc>
                <a:tc>
                  <a:txBody>
                    <a:bodyPr/>
                    <a:lstStyle/>
                    <a:p>
                      <a:pPr algn="r" fontAlgn="t"/>
                      <a:endParaRPr lang="en-US" sz="1200" b="1" i="0" u="none" strike="noStrike" dirty="0">
                        <a:solidFill>
                          <a:srgbClr val="000000"/>
                        </a:solidFill>
                        <a:effectLst/>
                        <a:latin typeface="Arial"/>
                      </a:endParaRPr>
                    </a:p>
                  </a:txBody>
                  <a:tcPr marL="5149" marR="72000" marT="5149" marB="0"/>
                </a:tc>
                <a:tc>
                  <a:txBody>
                    <a:bodyPr/>
                    <a:lstStyle/>
                    <a:p>
                      <a:pPr algn="r" fontAlgn="t"/>
                      <a:endParaRPr lang="en-US" sz="1200" b="1" i="0" u="none" strike="noStrike" dirty="0">
                        <a:solidFill>
                          <a:srgbClr val="000000"/>
                        </a:solidFill>
                        <a:effectLst/>
                        <a:latin typeface="Arial"/>
                      </a:endParaRPr>
                    </a:p>
                  </a:txBody>
                  <a:tcPr marL="5149" marR="72000" marT="5149" marB="0"/>
                </a:tc>
              </a:tr>
              <a:tr h="196798">
                <a:tc>
                  <a:txBody>
                    <a:bodyPr/>
                    <a:lstStyle/>
                    <a:p>
                      <a:pPr algn="l" fontAlgn="t"/>
                      <a:r>
                        <a:rPr lang="en-US" sz="1200" u="none" strike="noStrike" kern="1200" dirty="0" smtClean="0">
                          <a:solidFill>
                            <a:schemeClr val="dk1"/>
                          </a:solidFill>
                          <a:effectLst/>
                          <a:latin typeface="+mn-lt"/>
                          <a:ea typeface="+mn-ea"/>
                          <a:cs typeface="+mn-cs"/>
                        </a:rPr>
                        <a:t>Construction Industry Development</a:t>
                      </a:r>
                      <a:r>
                        <a:rPr lang="en-US" sz="1200" u="none" strike="noStrike" kern="1200" baseline="0" dirty="0" smtClean="0">
                          <a:solidFill>
                            <a:schemeClr val="dk1"/>
                          </a:solidFill>
                          <a:effectLst/>
                          <a:latin typeface="+mn-lt"/>
                          <a:ea typeface="+mn-ea"/>
                          <a:cs typeface="+mn-cs"/>
                        </a:rPr>
                        <a:t> </a:t>
                      </a:r>
                      <a:r>
                        <a:rPr lang="en-US" sz="1200" u="none" strike="noStrike" kern="1200" dirty="0" smtClean="0">
                          <a:solidFill>
                            <a:schemeClr val="dk1"/>
                          </a:solidFill>
                          <a:effectLst/>
                          <a:latin typeface="+mn-lt"/>
                          <a:ea typeface="+mn-ea"/>
                          <a:cs typeface="+mn-cs"/>
                        </a:rPr>
                        <a:t>Board</a:t>
                      </a:r>
                      <a:endParaRPr lang="en-US" sz="1200" u="none" strike="noStrike" kern="1200" dirty="0">
                        <a:solidFill>
                          <a:schemeClr val="dk1"/>
                        </a:solidFill>
                        <a:effectLst/>
                        <a:latin typeface="+mn-lt"/>
                        <a:ea typeface="+mn-ea"/>
                        <a:cs typeface="+mn-cs"/>
                      </a:endParaRPr>
                    </a:p>
                  </a:txBody>
                  <a:tcPr marL="5149" marR="5149"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74 984</a:t>
                      </a:r>
                      <a:endParaRPr lang="en-ZA" sz="1200" u="none" strike="noStrike" kern="1200" dirty="0">
                        <a:solidFill>
                          <a:schemeClr val="tx1"/>
                        </a:solidFill>
                        <a:effectLst/>
                        <a:latin typeface="+mn-lt"/>
                        <a:ea typeface="+mn-ea"/>
                        <a:cs typeface="+mn-cs"/>
                      </a:endParaRPr>
                    </a:p>
                  </a:txBody>
                  <a:tcPr marL="9525" marR="85725" marT="9525" marB="0"/>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US" sz="1200" u="none" strike="noStrike" kern="1200" noProof="0" dirty="0" smtClean="0">
                          <a:solidFill>
                            <a:schemeClr val="tx1"/>
                          </a:solidFill>
                          <a:effectLst/>
                          <a:latin typeface="+mn-lt"/>
                          <a:ea typeface="+mn-ea"/>
                          <a:cs typeface="+mn-cs"/>
                        </a:rPr>
                        <a:t>74 984</a:t>
                      </a:r>
                      <a:endParaRPr lang="en-ZA" sz="1200" u="none" strike="noStrike" kern="1200" noProof="0" dirty="0">
                        <a:solidFill>
                          <a:schemeClr val="tx1"/>
                        </a:solidFill>
                        <a:effectLst/>
                        <a:latin typeface="+mn-lt"/>
                        <a:ea typeface="+mn-ea"/>
                        <a:cs typeface="+mn-cs"/>
                      </a:endParaRPr>
                    </a:p>
                  </a:txBody>
                  <a:tcPr marL="9525" marR="85725" marT="9525"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100%</a:t>
                      </a:r>
                      <a:endParaRPr lang="en-ZA" sz="1200" u="none" strike="noStrike" kern="1200" dirty="0">
                        <a:solidFill>
                          <a:schemeClr val="tx1"/>
                        </a:solidFill>
                        <a:effectLst/>
                        <a:latin typeface="+mn-lt"/>
                        <a:ea typeface="+mn-ea"/>
                        <a:cs typeface="+mn-cs"/>
                      </a:endParaRPr>
                    </a:p>
                  </a:txBody>
                  <a:tcPr marL="9525" marR="85725" marT="9525" marB="0"/>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US" sz="1200" u="none" strike="noStrike" kern="1200" noProof="0" dirty="0" smtClean="0">
                          <a:solidFill>
                            <a:schemeClr val="dk1"/>
                          </a:solidFill>
                          <a:effectLst/>
                          <a:latin typeface="+mn-lt"/>
                          <a:ea typeface="+mn-ea"/>
                          <a:cs typeface="+mn-cs"/>
                        </a:rPr>
                        <a:t>52 059</a:t>
                      </a:r>
                      <a:endParaRPr lang="en-ZA" sz="1200" u="none" strike="noStrike" kern="1200" noProof="0" dirty="0">
                        <a:solidFill>
                          <a:schemeClr val="dk1"/>
                        </a:solidFill>
                        <a:effectLst/>
                        <a:latin typeface="+mn-lt"/>
                        <a:ea typeface="+mn-ea"/>
                        <a:cs typeface="+mn-cs"/>
                      </a:endParaRPr>
                    </a:p>
                  </a:txBody>
                  <a:tcPr marL="9525" marR="85725" marT="9525" marB="0" anchor="b"/>
                </a:tc>
                <a:tc>
                  <a:txBody>
                    <a:bodyPr/>
                    <a:lstStyle/>
                    <a:p>
                      <a:pPr algn="r" fontAlgn="t"/>
                      <a:r>
                        <a:rPr lang="en-US" sz="1200" u="none" strike="noStrike" kern="1200" dirty="0" smtClean="0">
                          <a:solidFill>
                            <a:schemeClr val="dk1"/>
                          </a:solidFill>
                          <a:effectLst/>
                          <a:latin typeface="+mn-lt"/>
                          <a:ea typeface="+mn-ea"/>
                          <a:cs typeface="+mn-cs"/>
                        </a:rPr>
                        <a:t>10%</a:t>
                      </a:r>
                      <a:endParaRPr lang="en-US" sz="1200" u="none" strike="noStrike" kern="1200" dirty="0">
                        <a:solidFill>
                          <a:schemeClr val="dk1"/>
                        </a:solidFill>
                        <a:effectLst/>
                        <a:latin typeface="+mn-lt"/>
                        <a:ea typeface="+mn-ea"/>
                        <a:cs typeface="+mn-cs"/>
                      </a:endParaRPr>
                    </a:p>
                  </a:txBody>
                  <a:tcPr marL="5149" marR="72000" marT="5149" marB="0"/>
                </a:tc>
              </a:tr>
              <a:tr h="196798">
                <a:tc>
                  <a:txBody>
                    <a:bodyPr/>
                    <a:lstStyle/>
                    <a:p>
                      <a:pPr algn="just" fontAlgn="t"/>
                      <a:r>
                        <a:rPr lang="en-US" sz="1200" u="none" strike="noStrike" kern="1200" dirty="0" smtClean="0">
                          <a:solidFill>
                            <a:schemeClr val="dk1"/>
                          </a:solidFill>
                          <a:effectLst/>
                          <a:latin typeface="+mn-lt"/>
                          <a:ea typeface="+mn-ea"/>
                          <a:cs typeface="+mn-cs"/>
                        </a:rPr>
                        <a:t>Council for the Built Environment</a:t>
                      </a:r>
                      <a:endParaRPr lang="en-US" sz="1200" u="none" strike="noStrike" kern="1200" dirty="0">
                        <a:solidFill>
                          <a:schemeClr val="dk1"/>
                        </a:solidFill>
                        <a:effectLst/>
                        <a:latin typeface="+mn-lt"/>
                        <a:ea typeface="+mn-ea"/>
                        <a:cs typeface="+mn-cs"/>
                      </a:endParaRPr>
                    </a:p>
                  </a:txBody>
                  <a:tcPr marL="5149" marR="5149"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48 568</a:t>
                      </a:r>
                      <a:endParaRPr lang="en-ZA" sz="1200" u="none" strike="noStrike" kern="1200" dirty="0">
                        <a:solidFill>
                          <a:schemeClr val="tx1"/>
                        </a:solidFill>
                        <a:effectLst/>
                        <a:latin typeface="+mn-lt"/>
                        <a:ea typeface="+mn-ea"/>
                        <a:cs typeface="+mn-cs"/>
                      </a:endParaRPr>
                    </a:p>
                  </a:txBody>
                  <a:tcPr marL="9525" marR="85725" marT="9525" marB="0"/>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n-ZA" sz="1200" u="none" strike="noStrike" kern="1200" noProof="0" dirty="0" smtClean="0">
                          <a:solidFill>
                            <a:schemeClr val="tx1"/>
                          </a:solidFill>
                          <a:effectLst/>
                          <a:latin typeface="+mn-lt"/>
                          <a:ea typeface="+mn-ea"/>
                          <a:cs typeface="+mn-cs"/>
                        </a:rPr>
                        <a:t>48 568</a:t>
                      </a:r>
                      <a:endParaRPr lang="en-ZA" sz="1200" u="none" strike="noStrike" kern="1200" noProof="0" dirty="0">
                        <a:solidFill>
                          <a:schemeClr val="tx1"/>
                        </a:solidFill>
                        <a:effectLst/>
                        <a:latin typeface="+mn-lt"/>
                        <a:ea typeface="+mn-ea"/>
                        <a:cs typeface="+mn-cs"/>
                      </a:endParaRPr>
                    </a:p>
                  </a:txBody>
                  <a:tcPr marL="9525" marR="85725" marT="9525"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100%</a:t>
                      </a:r>
                      <a:endParaRPr lang="en-ZA" sz="1200" u="none" strike="noStrike" kern="1200" dirty="0">
                        <a:solidFill>
                          <a:schemeClr val="tx1"/>
                        </a:solidFill>
                        <a:effectLst/>
                        <a:latin typeface="+mn-lt"/>
                        <a:ea typeface="+mn-ea"/>
                        <a:cs typeface="+mn-cs"/>
                      </a:endParaRPr>
                    </a:p>
                  </a:txBody>
                  <a:tcPr marL="9525" marR="85725" marT="9525" marB="0"/>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en-ZA" sz="1200" u="none" strike="noStrike" kern="1200" noProof="0" dirty="0" smtClean="0">
                          <a:solidFill>
                            <a:schemeClr val="dk1"/>
                          </a:solidFill>
                          <a:effectLst/>
                          <a:latin typeface="+mn-lt"/>
                          <a:ea typeface="+mn-ea"/>
                          <a:cs typeface="+mn-cs"/>
                        </a:rPr>
                        <a:t>43 413</a:t>
                      </a:r>
                      <a:endParaRPr lang="en-ZA" sz="1200" u="none" strike="noStrike" kern="1200" noProof="0" dirty="0">
                        <a:solidFill>
                          <a:schemeClr val="dk1"/>
                        </a:solidFill>
                        <a:effectLst/>
                        <a:latin typeface="+mn-lt"/>
                        <a:ea typeface="+mn-ea"/>
                        <a:cs typeface="+mn-cs"/>
                      </a:endParaRPr>
                    </a:p>
                  </a:txBody>
                  <a:tcPr marL="9525" marR="85725" marT="9525" marB="0" anchor="b"/>
                </a:tc>
                <a:tc>
                  <a:txBody>
                    <a:bodyPr/>
                    <a:lstStyle/>
                    <a:p>
                      <a:pPr algn="r" fontAlgn="t"/>
                      <a:r>
                        <a:rPr lang="en-US" sz="1200" u="none" strike="noStrike" kern="1200" dirty="0" smtClean="0">
                          <a:solidFill>
                            <a:schemeClr val="dk1"/>
                          </a:solidFill>
                          <a:effectLst/>
                          <a:latin typeface="+mn-lt"/>
                          <a:ea typeface="+mn-ea"/>
                          <a:cs typeface="+mn-cs"/>
                        </a:rPr>
                        <a:t>100%</a:t>
                      </a:r>
                      <a:endParaRPr lang="en-US" sz="1200" u="none" strike="noStrike" kern="1200" dirty="0">
                        <a:solidFill>
                          <a:schemeClr val="dk1"/>
                        </a:solidFill>
                        <a:effectLst/>
                        <a:latin typeface="+mn-lt"/>
                        <a:ea typeface="+mn-ea"/>
                        <a:cs typeface="+mn-cs"/>
                      </a:endParaRPr>
                    </a:p>
                  </a:txBody>
                  <a:tcPr marL="5149" marR="72000" marT="5149" marB="0"/>
                </a:tc>
              </a:tr>
              <a:tr h="212420">
                <a:tc>
                  <a:txBody>
                    <a:bodyPr/>
                    <a:lstStyle/>
                    <a:p>
                      <a:pPr algn="l" fontAlgn="t"/>
                      <a:r>
                        <a:rPr lang="en-US" sz="1200" u="none" strike="noStrike" kern="1200" dirty="0" smtClean="0">
                          <a:solidFill>
                            <a:schemeClr val="dk1"/>
                          </a:solidFill>
                          <a:effectLst/>
                          <a:latin typeface="+mn-lt"/>
                          <a:ea typeface="+mn-ea"/>
                          <a:cs typeface="+mn-cs"/>
                        </a:rPr>
                        <a:t>Independent Development Trust </a:t>
                      </a:r>
                      <a:r>
                        <a:rPr lang="en-US" sz="1200" u="none" strike="noStrike" kern="1200" dirty="0" smtClean="0">
                          <a:solidFill>
                            <a:srgbClr val="FF0000"/>
                          </a:solidFill>
                          <a:effectLst/>
                          <a:latin typeface="+mn-lt"/>
                          <a:ea typeface="+mn-ea"/>
                          <a:cs typeface="+mn-cs"/>
                        </a:rPr>
                        <a:t>*</a:t>
                      </a:r>
                      <a:endParaRPr lang="en-US" sz="1200" u="none" strike="noStrike" kern="1200" dirty="0">
                        <a:solidFill>
                          <a:srgbClr val="FF0000"/>
                        </a:solidFill>
                        <a:effectLst/>
                        <a:latin typeface="+mn-lt"/>
                        <a:ea typeface="+mn-ea"/>
                        <a:cs typeface="+mn-cs"/>
                      </a:endParaRPr>
                    </a:p>
                  </a:txBody>
                  <a:tcPr marL="5149" marR="5149"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111 066</a:t>
                      </a:r>
                      <a:endParaRPr lang="en-US" sz="1200" u="none" strike="noStrike" kern="1200" dirty="0">
                        <a:solidFill>
                          <a:schemeClr val="tx1"/>
                        </a:solidFill>
                        <a:effectLst/>
                        <a:latin typeface="+mn-lt"/>
                        <a:ea typeface="+mn-ea"/>
                        <a:cs typeface="+mn-cs"/>
                      </a:endParaRPr>
                    </a:p>
                  </a:txBody>
                  <a:tcPr marL="7200" marR="72000"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111 066</a:t>
                      </a:r>
                      <a:endParaRPr lang="en-US" sz="1200" u="none" strike="noStrike" kern="1200" dirty="0">
                        <a:solidFill>
                          <a:schemeClr val="tx1"/>
                        </a:solidFill>
                        <a:effectLst/>
                        <a:latin typeface="+mn-lt"/>
                        <a:ea typeface="+mn-ea"/>
                        <a:cs typeface="+mn-cs"/>
                      </a:endParaRPr>
                    </a:p>
                  </a:txBody>
                  <a:tcPr marL="7200" marR="72000" marT="5149" marB="0"/>
                </a:tc>
                <a:tc>
                  <a:txBody>
                    <a:bodyPr/>
                    <a:lstStyle/>
                    <a:p>
                      <a:pPr algn="r" fontAlgn="t"/>
                      <a:r>
                        <a:rPr lang="en-US" sz="1200" u="none" strike="noStrike" kern="1200" dirty="0" smtClean="0">
                          <a:solidFill>
                            <a:schemeClr val="tx1"/>
                          </a:solidFill>
                          <a:effectLst/>
                          <a:latin typeface="+mn-lt"/>
                          <a:ea typeface="+mn-ea"/>
                          <a:cs typeface="+mn-cs"/>
                        </a:rPr>
                        <a:t>100%</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7200" marR="72000" marT="5149" marB="0"/>
                </a:tc>
                <a:tc>
                  <a:txBody>
                    <a:bodyPr/>
                    <a:lstStyle/>
                    <a:p>
                      <a:pPr algn="r" fontAlgn="t"/>
                      <a:r>
                        <a:rPr lang="en-US" sz="1200" u="none" strike="noStrike" kern="1200" dirty="0" smtClean="0">
                          <a:solidFill>
                            <a:schemeClr val="dk1"/>
                          </a:solidFill>
                          <a:effectLst/>
                          <a:latin typeface="+mn-lt"/>
                          <a:ea typeface="+mn-ea"/>
                          <a:cs typeface="+mn-cs"/>
                        </a:rPr>
                        <a:t>-</a:t>
                      </a:r>
                      <a:endParaRPr lang="en-US" sz="1200" u="none" strike="noStrike" kern="1200" dirty="0">
                        <a:solidFill>
                          <a:schemeClr val="dk1"/>
                        </a:solidFill>
                        <a:effectLst/>
                        <a:latin typeface="+mn-lt"/>
                        <a:ea typeface="+mn-ea"/>
                        <a:cs typeface="+mn-cs"/>
                      </a:endParaRPr>
                    </a:p>
                  </a:txBody>
                  <a:tcPr marL="5149" marR="72000" marT="5149" marB="0"/>
                </a:tc>
              </a:tr>
              <a:tr h="196798">
                <a:tc>
                  <a:txBody>
                    <a:bodyPr/>
                    <a:lstStyle/>
                    <a:p>
                      <a:pPr algn="l" fontAlgn="t"/>
                      <a:r>
                        <a:rPr lang="en-US" sz="1200" u="none" strike="noStrike" kern="1200" dirty="0" smtClean="0">
                          <a:solidFill>
                            <a:schemeClr val="dk1"/>
                          </a:solidFill>
                          <a:effectLst/>
                          <a:latin typeface="+mn-lt"/>
                          <a:ea typeface="+mn-ea"/>
                          <a:cs typeface="+mn-cs"/>
                        </a:rPr>
                        <a:t>Common Wealth War Graves</a:t>
                      </a:r>
                      <a:endParaRPr lang="en-US" sz="1200" u="none" strike="noStrike" kern="1200" dirty="0">
                        <a:solidFill>
                          <a:schemeClr val="dk1"/>
                        </a:solidFill>
                        <a:effectLst/>
                        <a:latin typeface="+mn-lt"/>
                        <a:ea typeface="+mn-ea"/>
                        <a:cs typeface="+mn-cs"/>
                      </a:endParaRPr>
                    </a:p>
                  </a:txBody>
                  <a:tcPr marL="5149" marR="5149" marT="5149" marB="0"/>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22 342</a:t>
                      </a:r>
                    </a:p>
                  </a:txBody>
                  <a:tcPr marL="91432" marR="91432" marT="45724" marB="45724" horzOverflow="overflow"/>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mn-lt"/>
                          <a:ea typeface="+mn-ea"/>
                          <a:cs typeface="+mn-cs"/>
                        </a:rPr>
                        <a:t>22 342</a:t>
                      </a:r>
                      <a:endParaRPr kumimoji="0" lang="en-ZA" sz="1200" b="0" i="0" u="none" strike="noStrike" kern="1200" cap="none" spc="0" normalizeH="0" baseline="0" noProof="0" dirty="0">
                        <a:ln>
                          <a:noFill/>
                        </a:ln>
                        <a:solidFill>
                          <a:schemeClr val="tx1"/>
                        </a:solidFill>
                        <a:effectLst/>
                        <a:uLnTx/>
                        <a:uFillTx/>
                        <a:latin typeface="+mn-lt"/>
                        <a:ea typeface="+mn-ea"/>
                        <a:cs typeface="+mn-cs"/>
                      </a:endParaRPr>
                    </a:p>
                  </a:txBody>
                  <a:tcPr marL="9525" marR="85725" marT="9525" marB="0"/>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schemeClr val="tx1"/>
                          </a:solidFill>
                          <a:effectLst/>
                          <a:uLnTx/>
                          <a:uFillTx/>
                          <a:latin typeface="+mn-lt"/>
                          <a:ea typeface="+mn-ea"/>
                          <a:cs typeface="+mn-cs"/>
                        </a:rPr>
                        <a:t>100%</a:t>
                      </a:r>
                      <a:endParaRPr kumimoji="0" lang="en-ZA" sz="1200" b="0" i="0" u="none" strike="noStrike" kern="1200" cap="none" spc="0" normalizeH="0" baseline="0" dirty="0">
                        <a:ln>
                          <a:noFill/>
                        </a:ln>
                        <a:solidFill>
                          <a:schemeClr val="tx1"/>
                        </a:solidFill>
                        <a:effectLst/>
                        <a:uLnTx/>
                        <a:uFillTx/>
                        <a:latin typeface="+mn-lt"/>
                        <a:ea typeface="+mn-ea"/>
                        <a:cs typeface="+mn-cs"/>
                      </a:endParaRPr>
                    </a:p>
                  </a:txBody>
                  <a:tcPr marL="9525" marR="85725" marT="9525" marB="0"/>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28 234</a:t>
                      </a:r>
                    </a:p>
                  </a:txBody>
                  <a:tcPr marL="9525" marR="85725" marT="9525" marB="0"/>
                </a:tc>
                <a:tc>
                  <a:txBody>
                    <a:bodyPr/>
                    <a:lstStyle/>
                    <a:p>
                      <a:pPr marL="0" algn="r" defTabSz="914400" rtl="0" eaLnBrk="1" fontAlgn="t" latinLnBrk="0" hangingPunct="1"/>
                      <a:r>
                        <a:rPr lang="en-US" sz="1200" u="none" strike="noStrike" kern="1200" dirty="0" smtClean="0">
                          <a:solidFill>
                            <a:schemeClr val="dk1"/>
                          </a:solidFill>
                          <a:effectLst/>
                          <a:latin typeface="+mn-lt"/>
                          <a:ea typeface="+mn-ea"/>
                          <a:cs typeface="+mn-cs"/>
                        </a:rPr>
                        <a:t>100%</a:t>
                      </a:r>
                      <a:endParaRPr lang="en-US" sz="1200" u="none" strike="noStrike" kern="1200" dirty="0">
                        <a:solidFill>
                          <a:schemeClr val="dk1"/>
                        </a:solidFill>
                        <a:effectLst/>
                        <a:latin typeface="+mn-lt"/>
                        <a:ea typeface="+mn-ea"/>
                        <a:cs typeface="+mn-cs"/>
                      </a:endParaRPr>
                    </a:p>
                  </a:txBody>
                  <a:tcPr marL="5149" marR="72000" marT="5149" marB="0"/>
                </a:tc>
              </a:tr>
              <a:tr h="218857">
                <a:tc>
                  <a:txBody>
                    <a:bodyPr/>
                    <a:lstStyle/>
                    <a:p>
                      <a:pPr algn="l" fontAlgn="t"/>
                      <a:r>
                        <a:rPr lang="en-US" sz="1200" u="none" strike="noStrike" kern="1200" dirty="0" smtClean="0">
                          <a:solidFill>
                            <a:schemeClr val="dk1"/>
                          </a:solidFill>
                          <a:effectLst/>
                          <a:latin typeface="+mn-lt"/>
                          <a:ea typeface="+mn-ea"/>
                          <a:cs typeface="+mn-cs"/>
                        </a:rPr>
                        <a:t>Parliamentary Village</a:t>
                      </a:r>
                      <a:endParaRPr lang="en-US" sz="1200" u="none" strike="noStrike" kern="1200" dirty="0">
                        <a:solidFill>
                          <a:schemeClr val="dk1"/>
                        </a:solidFill>
                        <a:effectLst/>
                        <a:latin typeface="+mn-lt"/>
                        <a:ea typeface="+mn-ea"/>
                        <a:cs typeface="+mn-cs"/>
                      </a:endParaRPr>
                    </a:p>
                  </a:txBody>
                  <a:tcPr marL="5149" marR="5149" marT="5149" marB="0"/>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US" sz="1200" u="none" strike="noStrike" kern="1200" dirty="0" smtClean="0">
                          <a:solidFill>
                            <a:schemeClr val="tx1"/>
                          </a:solidFill>
                          <a:effectLst/>
                          <a:latin typeface="+mn-lt"/>
                          <a:ea typeface="+mn-ea"/>
                          <a:cs typeface="+mn-cs"/>
                        </a:rPr>
                        <a:t>10 051</a:t>
                      </a:r>
                    </a:p>
                  </a:txBody>
                  <a:tcPr marL="91432" marR="91432" marT="45724" marB="45724"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ZA" sz="1200" u="none" strike="noStrike" kern="1200" dirty="0" smtClean="0">
                          <a:solidFill>
                            <a:schemeClr val="tx1"/>
                          </a:solidFill>
                          <a:effectLst/>
                          <a:latin typeface="+mn-lt"/>
                          <a:ea typeface="+mn-ea"/>
                          <a:cs typeface="+mn-cs"/>
                        </a:rPr>
                        <a:t>10 051</a:t>
                      </a:r>
                    </a:p>
                  </a:txBody>
                  <a:tcPr marL="91452" marR="91452" marT="45738" marB="45738"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lang="en-ZA" sz="1200" u="none" strike="noStrike" kern="1200" dirty="0" smtClean="0">
                          <a:solidFill>
                            <a:schemeClr val="tx1"/>
                          </a:solidFill>
                          <a:effectLst/>
                          <a:latin typeface="+mn-lt"/>
                          <a:ea typeface="+mn-ea"/>
                          <a:cs typeface="+mn-cs"/>
                        </a:rPr>
                        <a:t>100%</a:t>
                      </a:r>
                    </a:p>
                  </a:txBody>
                  <a:tcPr marL="91452" marR="91452" marT="45738" marB="45738"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US" sz="1200" u="none" strike="noStrike" kern="1200" dirty="0" smtClean="0">
                          <a:solidFill>
                            <a:schemeClr val="dk1"/>
                          </a:solidFill>
                          <a:effectLst/>
                          <a:latin typeface="+mn-lt"/>
                          <a:ea typeface="+mn-ea"/>
                          <a:cs typeface="+mn-cs"/>
                        </a:rPr>
                        <a:t>9 572</a:t>
                      </a:r>
                    </a:p>
                  </a:txBody>
                  <a:tcPr marL="91452" marR="91452" marT="45738" marB="45738"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100%</a:t>
                      </a:r>
                    </a:p>
                  </a:txBody>
                  <a:tcPr marL="91452" marR="91452" marT="45738" marB="45738" horzOverflow="overflow"/>
                </a:tc>
              </a:tr>
              <a:tr h="196798">
                <a:tc>
                  <a:txBody>
                    <a:bodyPr/>
                    <a:lstStyle/>
                    <a:p>
                      <a:pPr algn="l" fontAlgn="t"/>
                      <a:r>
                        <a:rPr lang="en-US" sz="1200" u="none" strike="noStrike" kern="1200" dirty="0" smtClean="0">
                          <a:solidFill>
                            <a:schemeClr val="dk1"/>
                          </a:solidFill>
                          <a:effectLst/>
                          <a:latin typeface="+mn-lt"/>
                          <a:ea typeface="+mn-ea"/>
                          <a:cs typeface="+mn-cs"/>
                        </a:rPr>
                        <a:t>Property Management Trading Entity</a:t>
                      </a:r>
                      <a:endParaRPr lang="en-US" sz="1200" u="none" strike="noStrike" kern="1200" dirty="0">
                        <a:solidFill>
                          <a:schemeClr val="dk1"/>
                        </a:solidFill>
                        <a:effectLst/>
                        <a:latin typeface="+mn-lt"/>
                        <a:ea typeface="+mn-ea"/>
                        <a:cs typeface="+mn-cs"/>
                      </a:endParaRPr>
                    </a:p>
                  </a:txBody>
                  <a:tcPr marL="5149" marR="5149" marT="5149" marB="0"/>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US" sz="1200" u="none" strike="noStrike" kern="1200" dirty="0" smtClean="0">
                          <a:solidFill>
                            <a:schemeClr val="tx1"/>
                          </a:solidFill>
                          <a:effectLst/>
                          <a:latin typeface="+mn-lt"/>
                          <a:ea typeface="+mn-ea"/>
                          <a:cs typeface="+mn-cs"/>
                        </a:rPr>
                        <a:t>3 682 254</a:t>
                      </a:r>
                    </a:p>
                  </a:txBody>
                  <a:tcPr marL="91432" marR="91432" marT="45715" marB="45715"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US" sz="1200" u="none" strike="noStrike" kern="1200" dirty="0" smtClean="0">
                          <a:solidFill>
                            <a:schemeClr val="tx1"/>
                          </a:solidFill>
                          <a:effectLst/>
                          <a:latin typeface="+mn-lt"/>
                          <a:ea typeface="+mn-ea"/>
                          <a:cs typeface="+mn-cs"/>
                        </a:rPr>
                        <a:t>3 682 254</a:t>
                      </a:r>
                    </a:p>
                  </a:txBody>
                  <a:tcPr marT="45706" marB="45706"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lang="en-GB" sz="1200" u="none" strike="noStrike" kern="1200" dirty="0" smtClean="0">
                          <a:solidFill>
                            <a:schemeClr val="tx1"/>
                          </a:solidFill>
                          <a:effectLst/>
                          <a:latin typeface="+mn-lt"/>
                          <a:ea typeface="+mn-ea"/>
                          <a:cs typeface="+mn-cs"/>
                        </a:rPr>
                        <a:t>100%</a:t>
                      </a:r>
                    </a:p>
                  </a:txBody>
                  <a:tcPr marT="45706" marB="45706"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3 389 448</a:t>
                      </a:r>
                    </a:p>
                  </a:txBody>
                  <a:tcPr marT="45706" marB="45706"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lang="en-GB" sz="1200" u="none" strike="noStrike" kern="1200" dirty="0" smtClean="0">
                          <a:solidFill>
                            <a:schemeClr val="dk1"/>
                          </a:solidFill>
                          <a:effectLst/>
                          <a:latin typeface="+mn-lt"/>
                          <a:ea typeface="+mn-ea"/>
                          <a:cs typeface="+mn-cs"/>
                        </a:rPr>
                        <a:t>100%</a:t>
                      </a:r>
                    </a:p>
                  </a:txBody>
                  <a:tcPr marT="45706" marB="45706" horzOverflow="overflow"/>
                </a:tc>
              </a:tr>
              <a:tr h="196798">
                <a:tc>
                  <a:txBody>
                    <a:bodyPr/>
                    <a:lstStyle/>
                    <a:p>
                      <a:pPr algn="l" fontAlgn="t"/>
                      <a:r>
                        <a:rPr lang="en-ZA" sz="1200" u="none" strike="noStrike" kern="1200" dirty="0" smtClean="0">
                          <a:solidFill>
                            <a:schemeClr val="dk1"/>
                          </a:solidFill>
                          <a:effectLst/>
                          <a:latin typeface="+mn-lt"/>
                          <a:ea typeface="+mn-ea"/>
                          <a:cs typeface="+mn-cs"/>
                        </a:rPr>
                        <a:t>EPWP incentives</a:t>
                      </a:r>
                      <a:endParaRPr lang="en-ZA" sz="1200" u="none" strike="noStrike" kern="1200" dirty="0">
                        <a:solidFill>
                          <a:srgbClr val="FF0000"/>
                        </a:solidFill>
                        <a:effectLst/>
                        <a:latin typeface="+mn-lt"/>
                        <a:ea typeface="+mn-ea"/>
                        <a:cs typeface="+mn-cs"/>
                      </a:endParaRPr>
                    </a:p>
                  </a:txBody>
                  <a:tcPr marL="5149" marR="5149"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2 096</a:t>
                      </a:r>
                      <a:r>
                        <a:rPr lang="en-US" sz="1200" u="none" strike="noStrike" kern="1200" baseline="0" dirty="0" smtClean="0">
                          <a:solidFill>
                            <a:schemeClr val="tx1"/>
                          </a:solidFill>
                          <a:effectLst/>
                          <a:latin typeface="+mn-lt"/>
                          <a:ea typeface="+mn-ea"/>
                          <a:cs typeface="+mn-cs"/>
                        </a:rPr>
                        <a:t> 513</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2 096</a:t>
                      </a:r>
                      <a:r>
                        <a:rPr lang="en-US" sz="1200" u="none" strike="noStrike" kern="1200" baseline="0" dirty="0" smtClean="0">
                          <a:solidFill>
                            <a:schemeClr val="tx1"/>
                          </a:solidFill>
                          <a:effectLst/>
                          <a:latin typeface="+mn-lt"/>
                          <a:ea typeface="+mn-ea"/>
                          <a:cs typeface="+mn-cs"/>
                        </a:rPr>
                        <a:t> 513</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100%</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lang="en-ZA" sz="1200" u="none" strike="noStrike" kern="1200" dirty="0" smtClean="0">
                          <a:solidFill>
                            <a:schemeClr val="dk1"/>
                          </a:solidFill>
                          <a:effectLst/>
                          <a:latin typeface="+mn-lt"/>
                          <a:ea typeface="+mn-ea"/>
                          <a:cs typeface="+mn-cs"/>
                        </a:rPr>
                        <a:t>2 025 919</a:t>
                      </a:r>
                    </a:p>
                  </a:txBody>
                  <a:tcPr marL="5149" marR="72000" marT="5149" marB="0"/>
                </a:tc>
                <a:tc>
                  <a:txBody>
                    <a:bodyPr/>
                    <a:lstStyle/>
                    <a:p>
                      <a:pPr marL="0" algn="r" defTabSz="914400" rtl="0" eaLnBrk="1" fontAlgn="t" latinLnBrk="0" hangingPunct="1"/>
                      <a:r>
                        <a:rPr lang="en-US" sz="1200" u="none" strike="noStrike" kern="1200" dirty="0" smtClean="0">
                          <a:solidFill>
                            <a:schemeClr val="dk1"/>
                          </a:solidFill>
                          <a:effectLst/>
                          <a:latin typeface="+mn-lt"/>
                          <a:ea typeface="+mn-ea"/>
                          <a:cs typeface="+mn-cs"/>
                        </a:rPr>
                        <a:t>100%</a:t>
                      </a:r>
                      <a:endParaRPr lang="en-US" sz="1200" u="none" strike="noStrike" kern="1200" dirty="0">
                        <a:solidFill>
                          <a:schemeClr val="dk1"/>
                        </a:solidFill>
                        <a:effectLst/>
                        <a:latin typeface="+mn-lt"/>
                        <a:ea typeface="+mn-ea"/>
                        <a:cs typeface="+mn-cs"/>
                      </a:endParaRPr>
                    </a:p>
                  </a:txBody>
                  <a:tcPr marL="5149" marR="72000" marT="5149" marB="0"/>
                </a:tc>
              </a:tr>
              <a:tr h="196798">
                <a:tc>
                  <a:txBody>
                    <a:bodyPr/>
                    <a:lstStyle/>
                    <a:p>
                      <a:pPr algn="l" fontAlgn="t"/>
                      <a:r>
                        <a:rPr lang="en-ZA" sz="1200" u="none" strike="noStrike" kern="1200" dirty="0" smtClean="0">
                          <a:solidFill>
                            <a:schemeClr val="dk1"/>
                          </a:solidFill>
                          <a:effectLst/>
                          <a:latin typeface="+mn-lt"/>
                          <a:ea typeface="+mn-ea"/>
                          <a:cs typeface="+mn-cs"/>
                        </a:rPr>
                        <a:t>Construction</a:t>
                      </a:r>
                      <a:r>
                        <a:rPr lang="en-ZA" sz="1200" u="none" strike="noStrike" kern="1200" baseline="0" dirty="0" smtClean="0">
                          <a:solidFill>
                            <a:schemeClr val="dk1"/>
                          </a:solidFill>
                          <a:effectLst/>
                          <a:latin typeface="+mn-lt"/>
                          <a:ea typeface="+mn-ea"/>
                          <a:cs typeface="+mn-cs"/>
                        </a:rPr>
                        <a:t> Education Training Authority (CETA)</a:t>
                      </a:r>
                      <a:endParaRPr lang="en-ZA" sz="1200" u="none" strike="noStrike" kern="1200" dirty="0">
                        <a:solidFill>
                          <a:schemeClr val="dk1"/>
                        </a:solidFill>
                        <a:effectLst/>
                        <a:latin typeface="+mn-lt"/>
                        <a:ea typeface="+mn-ea"/>
                        <a:cs typeface="+mn-cs"/>
                      </a:endParaRPr>
                    </a:p>
                  </a:txBody>
                  <a:tcPr marL="5149" marR="5149" marT="5149" marB="0"/>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lang="en-US" sz="1200" u="none" strike="noStrike" kern="1200" dirty="0" smtClean="0">
                          <a:solidFill>
                            <a:schemeClr val="tx1"/>
                          </a:solidFill>
                          <a:effectLst/>
                          <a:latin typeface="+mn-lt"/>
                          <a:ea typeface="+mn-ea"/>
                          <a:cs typeface="+mn-cs"/>
                        </a:rPr>
                        <a:t>516</a:t>
                      </a:r>
                    </a:p>
                  </a:txBody>
                  <a:tcPr marL="91432" marR="91432" marT="45715" marB="45715"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US" sz="1200" u="none" strike="noStrike" kern="1200" noProof="0" dirty="0" smtClean="0">
                          <a:solidFill>
                            <a:schemeClr val="tx1"/>
                          </a:solidFill>
                          <a:effectLst/>
                          <a:latin typeface="+mn-lt"/>
                          <a:ea typeface="+mn-ea"/>
                          <a:cs typeface="+mn-cs"/>
                        </a:rPr>
                        <a:t>486</a:t>
                      </a:r>
                    </a:p>
                  </a:txBody>
                  <a:tcPr marT="45706" marB="45706"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lang="en-GB" sz="1200" u="none" strike="noStrike" kern="1200" dirty="0" smtClean="0">
                          <a:solidFill>
                            <a:schemeClr val="tx1"/>
                          </a:solidFill>
                          <a:effectLst/>
                          <a:latin typeface="+mn-lt"/>
                          <a:ea typeface="+mn-ea"/>
                          <a:cs typeface="+mn-cs"/>
                        </a:rPr>
                        <a:t>94%</a:t>
                      </a:r>
                    </a:p>
                  </a:txBody>
                  <a:tcPr marT="45706" marB="45706" horzOverflow="overflow"/>
                </a:tc>
                <a:tc>
                  <a:txBody>
                    <a:bodyPr/>
                    <a:lstStyle/>
                    <a:p>
                      <a:pPr algn="r" fontAlgn="t"/>
                      <a:r>
                        <a:rPr lang="en-US" sz="1200" u="none" strike="noStrike" kern="1200" dirty="0" smtClean="0">
                          <a:solidFill>
                            <a:schemeClr val="dk1"/>
                          </a:solidFill>
                          <a:effectLst/>
                          <a:latin typeface="+mn-lt"/>
                          <a:ea typeface="+mn-ea"/>
                          <a:cs typeface="+mn-cs"/>
                        </a:rPr>
                        <a:t>468</a:t>
                      </a:r>
                      <a:endParaRPr lang="en-US" sz="1200" u="none" strike="noStrike" kern="1200" dirty="0">
                        <a:solidFill>
                          <a:schemeClr val="dk1"/>
                        </a:solidFill>
                        <a:effectLst/>
                        <a:latin typeface="+mn-lt"/>
                        <a:ea typeface="+mn-ea"/>
                        <a:cs typeface="+mn-cs"/>
                      </a:endParaRPr>
                    </a:p>
                  </a:txBody>
                  <a:tcPr marL="5149" marR="72000" marT="5149" marB="0"/>
                </a:tc>
                <a:tc>
                  <a:txBody>
                    <a:bodyPr/>
                    <a:lstStyle/>
                    <a:p>
                      <a:pPr algn="r" fontAlgn="t"/>
                      <a:r>
                        <a:rPr lang="en-US" sz="1200" u="none" strike="noStrike" kern="1200" dirty="0" smtClean="0">
                          <a:solidFill>
                            <a:schemeClr val="dk1"/>
                          </a:solidFill>
                          <a:effectLst/>
                          <a:latin typeface="+mn-lt"/>
                          <a:ea typeface="+mn-ea"/>
                          <a:cs typeface="+mn-cs"/>
                        </a:rPr>
                        <a:t>94%</a:t>
                      </a:r>
                      <a:endParaRPr lang="en-US" sz="1200" u="none" strike="noStrike" kern="1200" dirty="0">
                        <a:solidFill>
                          <a:schemeClr val="dk1"/>
                        </a:solidFill>
                        <a:effectLst/>
                        <a:latin typeface="+mn-lt"/>
                        <a:ea typeface="+mn-ea"/>
                        <a:cs typeface="+mn-cs"/>
                      </a:endParaRPr>
                    </a:p>
                  </a:txBody>
                  <a:tcPr marL="5149" marR="72000" marT="5149" marB="0"/>
                </a:tc>
              </a:tr>
              <a:tr h="196798">
                <a:tc>
                  <a:txBody>
                    <a:bodyPr/>
                    <a:lstStyle/>
                    <a:p>
                      <a:pPr algn="l" fontAlgn="t"/>
                      <a:r>
                        <a:rPr lang="en-ZA" sz="1200" u="none" strike="noStrike" kern="1200" dirty="0" smtClean="0">
                          <a:solidFill>
                            <a:schemeClr val="dk1"/>
                          </a:solidFill>
                          <a:effectLst/>
                          <a:latin typeface="+mn-lt"/>
                          <a:ea typeface="+mn-ea"/>
                          <a:cs typeface="+mn-cs"/>
                        </a:rPr>
                        <a:t>SACLAP</a:t>
                      </a:r>
                      <a:endParaRPr lang="en-ZA" sz="1200" u="none" strike="noStrike" kern="1200" dirty="0">
                        <a:solidFill>
                          <a:schemeClr val="dk1"/>
                        </a:solidFill>
                        <a:effectLst/>
                        <a:latin typeface="+mn-lt"/>
                        <a:ea typeface="+mn-ea"/>
                        <a:cs typeface="+mn-cs"/>
                      </a:endParaRPr>
                    </a:p>
                  </a:txBody>
                  <a:tcPr marL="5149" marR="5149" marT="5149" marB="0"/>
                </a:tc>
                <a:tc>
                  <a:txBody>
                    <a:bodyPr/>
                    <a:lstStyle/>
                    <a:p>
                      <a:pPr marL="0" algn="r" defTabSz="914400" rtl="0" eaLnBrk="1" fontAlgn="t" latinLnBrk="0" hangingPunct="1"/>
                      <a:r>
                        <a:rPr lang="en-US" sz="1200" u="none" strike="noStrike" kern="1200" dirty="0" smtClean="0">
                          <a:solidFill>
                            <a:schemeClr val="tx1"/>
                          </a:solidFill>
                          <a:effectLst/>
                          <a:latin typeface="+mn-lt"/>
                          <a:ea typeface="+mn-ea"/>
                          <a:cs typeface="+mn-cs"/>
                        </a:rPr>
                        <a:t>120</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ZA" sz="1200" u="none" strike="noStrike" kern="1200" noProof="0" dirty="0" smtClean="0">
                          <a:solidFill>
                            <a:schemeClr val="tx1"/>
                          </a:solidFill>
                          <a:effectLst/>
                          <a:latin typeface="+mn-lt"/>
                          <a:ea typeface="+mn-ea"/>
                          <a:cs typeface="+mn-cs"/>
                        </a:rPr>
                        <a:t>120</a:t>
                      </a:r>
                      <a:endParaRPr lang="en-ZA" sz="1200" u="none" strike="noStrike" kern="1200" noProof="0" dirty="0">
                        <a:solidFill>
                          <a:schemeClr val="tx1"/>
                        </a:solidFill>
                        <a:effectLst/>
                        <a:latin typeface="+mn-lt"/>
                        <a:ea typeface="+mn-ea"/>
                        <a:cs typeface="+mn-cs"/>
                      </a:endParaRPr>
                    </a:p>
                  </a:txBody>
                  <a:tcPr marL="9525" marR="85725" marT="9525" marB="0"/>
                </a:tc>
                <a:tc>
                  <a:txBody>
                    <a:bodyPr/>
                    <a:lstStyle/>
                    <a:p>
                      <a:pPr marL="0" marR="0" lvl="0" indent="0" algn="r" defTabSz="914400" rtl="0" eaLnBrk="1" fontAlgn="t" latinLnBrk="0" hangingPunct="1">
                        <a:lnSpc>
                          <a:spcPct val="100000"/>
                        </a:lnSpc>
                        <a:spcBef>
                          <a:spcPct val="0"/>
                        </a:spcBef>
                        <a:spcAft>
                          <a:spcPct val="0"/>
                        </a:spcAft>
                        <a:buClrTx/>
                        <a:buSzTx/>
                        <a:buFontTx/>
                        <a:buNone/>
                        <a:tabLst/>
                        <a:defRPr/>
                      </a:pPr>
                      <a:r>
                        <a:rPr lang="en-ZA" sz="1200" u="none" strike="noStrike" kern="1200" dirty="0" smtClean="0">
                          <a:solidFill>
                            <a:schemeClr val="tx1"/>
                          </a:solidFill>
                          <a:effectLst/>
                          <a:latin typeface="+mn-lt"/>
                          <a:ea typeface="+mn-ea"/>
                          <a:cs typeface="+mn-cs"/>
                        </a:rPr>
                        <a:t>100%</a:t>
                      </a:r>
                      <a:endParaRPr lang="en-ZA" sz="1200" u="none" strike="noStrike" kern="1200" dirty="0">
                        <a:solidFill>
                          <a:schemeClr val="tx1"/>
                        </a:solidFill>
                        <a:effectLst/>
                        <a:latin typeface="+mn-lt"/>
                        <a:ea typeface="+mn-ea"/>
                        <a:cs typeface="+mn-cs"/>
                      </a:endParaRPr>
                    </a:p>
                  </a:txBody>
                  <a:tcPr marL="9525" marR="85725" marT="9525" marB="0"/>
                </a:tc>
                <a:tc>
                  <a:txBody>
                    <a:bodyPr/>
                    <a:lstStyle/>
                    <a:p>
                      <a:pPr algn="r" fontAlgn="t"/>
                      <a:r>
                        <a:rPr lang="en-US" sz="1200" u="none" strike="noStrike" kern="1200" dirty="0" smtClean="0">
                          <a:solidFill>
                            <a:schemeClr val="dk1"/>
                          </a:solidFill>
                          <a:effectLst/>
                          <a:latin typeface="+mn-lt"/>
                          <a:ea typeface="+mn-ea"/>
                          <a:cs typeface="+mn-cs"/>
                        </a:rPr>
                        <a:t>170</a:t>
                      </a:r>
                      <a:endParaRPr lang="en-US" sz="1200" u="none" strike="noStrike" kern="1200" dirty="0">
                        <a:solidFill>
                          <a:schemeClr val="dk1"/>
                        </a:solidFill>
                        <a:effectLst/>
                        <a:latin typeface="+mn-lt"/>
                        <a:ea typeface="+mn-ea"/>
                        <a:cs typeface="+mn-cs"/>
                      </a:endParaRPr>
                    </a:p>
                  </a:txBody>
                  <a:tcPr marL="5149" marR="72000" marT="5149" marB="0"/>
                </a:tc>
                <a:tc>
                  <a:txBody>
                    <a:bodyPr/>
                    <a:lstStyle/>
                    <a:p>
                      <a:pPr algn="r" fontAlgn="t"/>
                      <a:r>
                        <a:rPr lang="en-US" sz="1200" u="none" strike="noStrike" kern="1200" dirty="0" smtClean="0">
                          <a:solidFill>
                            <a:schemeClr val="dk1"/>
                          </a:solidFill>
                          <a:effectLst/>
                          <a:latin typeface="+mn-lt"/>
                          <a:ea typeface="+mn-ea"/>
                          <a:cs typeface="+mn-cs"/>
                        </a:rPr>
                        <a:t>100%</a:t>
                      </a:r>
                      <a:endParaRPr lang="en-US" sz="1200" u="none" strike="noStrike" kern="1200" dirty="0">
                        <a:solidFill>
                          <a:schemeClr val="dk1"/>
                        </a:solidFill>
                        <a:effectLst/>
                        <a:latin typeface="+mn-lt"/>
                        <a:ea typeface="+mn-ea"/>
                        <a:cs typeface="+mn-cs"/>
                      </a:endParaRPr>
                    </a:p>
                  </a:txBody>
                  <a:tcPr marL="5149" marR="72000" marT="5149" marB="0"/>
                </a:tc>
              </a:tr>
              <a:tr h="196798">
                <a:tc>
                  <a:txBody>
                    <a:bodyPr/>
                    <a:lstStyle/>
                    <a:p>
                      <a:pPr algn="l" fontAlgn="t"/>
                      <a:r>
                        <a:rPr lang="en-ZA" sz="1200" u="none" strike="noStrike" kern="1200" dirty="0" smtClean="0">
                          <a:solidFill>
                            <a:schemeClr val="dk1"/>
                          </a:solidFill>
                          <a:effectLst/>
                          <a:latin typeface="+mn-lt"/>
                          <a:ea typeface="+mn-ea"/>
                          <a:cs typeface="+mn-cs"/>
                        </a:rPr>
                        <a:t>Agrėment</a:t>
                      </a:r>
                      <a:r>
                        <a:rPr lang="en-ZA" sz="1200" u="none" strike="noStrike" kern="1200" baseline="0" dirty="0" smtClean="0">
                          <a:solidFill>
                            <a:schemeClr val="dk1"/>
                          </a:solidFill>
                          <a:effectLst/>
                          <a:latin typeface="+mn-lt"/>
                          <a:ea typeface="+mn-ea"/>
                          <a:cs typeface="+mn-cs"/>
                        </a:rPr>
                        <a:t> South Africa</a:t>
                      </a:r>
                      <a:endParaRPr lang="en-ZA" sz="1200" u="none" strike="noStrike" kern="1200" dirty="0">
                        <a:solidFill>
                          <a:schemeClr val="dk1"/>
                        </a:solidFill>
                        <a:effectLst/>
                        <a:latin typeface="+mn-lt"/>
                        <a:ea typeface="+mn-ea"/>
                        <a:cs typeface="+mn-cs"/>
                      </a:endParaRPr>
                    </a:p>
                  </a:txBody>
                  <a:tcPr marL="5149" marR="5149" marT="5149" marB="0"/>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29 045</a:t>
                      </a:r>
                    </a:p>
                  </a:txBody>
                  <a:tcPr marL="91432" marR="91432" marT="45724" marB="45724" horzOverflow="overflow"/>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en-US" sz="1200" b="0" i="0" u="none" strike="noStrike" kern="1200" cap="none" normalizeH="0" baseline="0" noProof="0" dirty="0" smtClean="0">
                          <a:ln>
                            <a:noFill/>
                          </a:ln>
                          <a:solidFill>
                            <a:schemeClr val="tx1"/>
                          </a:solidFill>
                          <a:effectLst/>
                          <a:latin typeface="+mn-lt"/>
                          <a:ea typeface="+mn-ea"/>
                          <a:cs typeface="+mn-cs"/>
                        </a:rPr>
                        <a:t>29 045</a:t>
                      </a:r>
                      <a:endParaRPr kumimoji="0" lang="en-ZA" sz="1200" b="0" i="0" u="none" strike="noStrike" kern="1200" cap="none" normalizeH="0" baseline="0" noProof="0" dirty="0">
                        <a:ln>
                          <a:noFill/>
                        </a:ln>
                        <a:solidFill>
                          <a:schemeClr val="tx1"/>
                        </a:solidFill>
                        <a:effectLst/>
                        <a:latin typeface="+mn-lt"/>
                        <a:ea typeface="+mn-ea"/>
                        <a:cs typeface="+mn-cs"/>
                      </a:endParaRPr>
                    </a:p>
                  </a:txBody>
                  <a:tcPr marL="9525" marR="85725" marT="9525" marB="0"/>
                </a:tc>
                <a:tc>
                  <a:txBody>
                    <a:bodyPr/>
                    <a:lstStyle/>
                    <a:p>
                      <a:pPr marL="0" marR="0" lvl="0" indent="0" algn="r" defTabSz="914400" rtl="0" eaLnBrk="1" fontAlgn="b"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chemeClr val="tx1"/>
                          </a:solidFill>
                          <a:effectLst/>
                          <a:latin typeface="+mn-lt"/>
                          <a:ea typeface="+mn-ea"/>
                          <a:cs typeface="+mn-cs"/>
                        </a:rPr>
                        <a:t>100%</a:t>
                      </a:r>
                      <a:endParaRPr kumimoji="0" lang="en-ZA" sz="1200" b="0" i="0" u="none" strike="noStrike" kern="1200" cap="none" normalizeH="0" baseline="0" dirty="0">
                        <a:ln>
                          <a:noFill/>
                        </a:ln>
                        <a:solidFill>
                          <a:schemeClr val="tx1"/>
                        </a:solidFill>
                        <a:effectLst/>
                        <a:latin typeface="+mn-lt"/>
                        <a:ea typeface="+mn-ea"/>
                        <a:cs typeface="+mn-cs"/>
                      </a:endParaRPr>
                    </a:p>
                  </a:txBody>
                  <a:tcPr marL="9525" marR="85725" marT="9525" marB="0"/>
                </a:tc>
                <a:tc>
                  <a:txBody>
                    <a:bodyPr/>
                    <a:lstStyle/>
                    <a:p>
                      <a:pPr algn="r" fontAlgn="t"/>
                      <a:r>
                        <a:rPr lang="en-US" sz="1200" u="none" strike="noStrike" kern="1200" dirty="0" smtClean="0">
                          <a:solidFill>
                            <a:schemeClr val="dk1"/>
                          </a:solidFill>
                          <a:effectLst/>
                          <a:latin typeface="+mn-lt"/>
                          <a:ea typeface="+mn-ea"/>
                          <a:cs typeface="+mn-cs"/>
                        </a:rPr>
                        <a:t>12 383</a:t>
                      </a:r>
                      <a:endParaRPr lang="en-US" sz="1200" u="none" strike="noStrike" kern="1200" dirty="0">
                        <a:solidFill>
                          <a:schemeClr val="dk1"/>
                        </a:solidFill>
                        <a:effectLst/>
                        <a:latin typeface="+mn-lt"/>
                        <a:ea typeface="+mn-ea"/>
                        <a:cs typeface="+mn-cs"/>
                      </a:endParaRPr>
                    </a:p>
                  </a:txBody>
                  <a:tcPr marL="5149" marR="72000" marT="5149" marB="0"/>
                </a:tc>
                <a:tc>
                  <a:txBody>
                    <a:bodyPr/>
                    <a:lstStyle/>
                    <a:p>
                      <a:pPr algn="r" fontAlgn="t"/>
                      <a:r>
                        <a:rPr lang="en-US" sz="1200" u="none" strike="noStrike" kern="1200" dirty="0" smtClean="0">
                          <a:solidFill>
                            <a:schemeClr val="dk1"/>
                          </a:solidFill>
                          <a:effectLst/>
                          <a:latin typeface="+mn-lt"/>
                          <a:ea typeface="+mn-ea"/>
                          <a:cs typeface="+mn-cs"/>
                        </a:rPr>
                        <a:t>100%</a:t>
                      </a:r>
                      <a:endParaRPr lang="en-US" sz="1200" u="none" strike="noStrike" kern="1200" dirty="0">
                        <a:solidFill>
                          <a:schemeClr val="dk1"/>
                        </a:solidFill>
                        <a:effectLst/>
                        <a:latin typeface="+mn-lt"/>
                        <a:ea typeface="+mn-ea"/>
                        <a:cs typeface="+mn-cs"/>
                      </a:endParaRPr>
                    </a:p>
                  </a:txBody>
                  <a:tcPr marL="5149" marR="72000" marT="5149" marB="0"/>
                </a:tc>
              </a:tr>
              <a:tr h="196798">
                <a:tc>
                  <a:txBody>
                    <a:bodyPr/>
                    <a:lstStyle/>
                    <a:p>
                      <a:pPr algn="l" fontAlgn="t"/>
                      <a:r>
                        <a:rPr lang="en-ZA" sz="1200" u="none" strike="noStrike" kern="1200" dirty="0" smtClean="0">
                          <a:solidFill>
                            <a:schemeClr val="dk1"/>
                          </a:solidFill>
                          <a:effectLst/>
                          <a:latin typeface="+mn-lt"/>
                          <a:ea typeface="+mn-ea"/>
                          <a:cs typeface="+mn-cs"/>
                        </a:rPr>
                        <a:t>Households</a:t>
                      </a:r>
                      <a:endParaRPr lang="en-ZA" sz="1200" u="none" strike="noStrike" kern="1200" dirty="0">
                        <a:solidFill>
                          <a:schemeClr val="dk1"/>
                        </a:solidFill>
                        <a:effectLst/>
                        <a:latin typeface="+mn-lt"/>
                        <a:ea typeface="+mn-ea"/>
                        <a:cs typeface="+mn-cs"/>
                      </a:endParaRPr>
                    </a:p>
                  </a:txBody>
                  <a:tcPr marL="5149" marR="5149" marT="5149" marB="0"/>
                </a:tc>
                <a:tc>
                  <a:txBody>
                    <a:bodyPr/>
                    <a:lstStyle/>
                    <a:p>
                      <a:pPr algn="r" fontAlgn="t"/>
                      <a:r>
                        <a:rPr lang="en-US" sz="1200" u="none" strike="noStrike" kern="1200" dirty="0" smtClean="0">
                          <a:solidFill>
                            <a:schemeClr val="tx1"/>
                          </a:solidFill>
                          <a:effectLst/>
                          <a:latin typeface="+mn-lt"/>
                          <a:ea typeface="+mn-ea"/>
                          <a:cs typeface="+mn-cs"/>
                        </a:rPr>
                        <a:t>13 893</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u="none" strike="noStrike" kern="1200" dirty="0" smtClean="0">
                          <a:solidFill>
                            <a:schemeClr val="tx1"/>
                          </a:solidFill>
                          <a:effectLst/>
                          <a:latin typeface="+mn-lt"/>
                          <a:ea typeface="+mn-ea"/>
                          <a:cs typeface="+mn-cs"/>
                        </a:rPr>
                        <a:t>13 554</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u="none" strike="noStrike" kern="1200" dirty="0" smtClean="0">
                          <a:solidFill>
                            <a:schemeClr val="tx1"/>
                          </a:solidFill>
                          <a:effectLst/>
                          <a:latin typeface="+mn-lt"/>
                          <a:ea typeface="+mn-ea"/>
                          <a:cs typeface="+mn-cs"/>
                        </a:rPr>
                        <a:t>98%</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u="none" strike="noStrike" kern="1200" dirty="0" smtClean="0">
                          <a:solidFill>
                            <a:schemeClr val="tx1"/>
                          </a:solidFill>
                          <a:effectLst/>
                          <a:latin typeface="+mn-lt"/>
                          <a:ea typeface="+mn-ea"/>
                          <a:cs typeface="+mn-cs"/>
                        </a:rPr>
                        <a:t>9 579</a:t>
                      </a:r>
                      <a:endParaRPr lang="en-US" sz="1200"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u="none" strike="noStrike" kern="1200" dirty="0" smtClean="0">
                          <a:solidFill>
                            <a:schemeClr val="tx1"/>
                          </a:solidFill>
                          <a:effectLst/>
                          <a:latin typeface="+mn-lt"/>
                          <a:ea typeface="+mn-ea"/>
                          <a:cs typeface="+mn-cs"/>
                        </a:rPr>
                        <a:t>95%</a:t>
                      </a:r>
                      <a:endParaRPr lang="en-US" sz="1200" u="none" strike="noStrike" kern="1200" dirty="0">
                        <a:solidFill>
                          <a:schemeClr val="tx1"/>
                        </a:solidFill>
                        <a:effectLst/>
                        <a:latin typeface="+mn-lt"/>
                        <a:ea typeface="+mn-ea"/>
                        <a:cs typeface="+mn-cs"/>
                      </a:endParaRPr>
                    </a:p>
                  </a:txBody>
                  <a:tcPr marL="5149" marR="72000" marT="5149" marB="0"/>
                </a:tc>
              </a:tr>
              <a:tr h="196798">
                <a:tc>
                  <a:txBody>
                    <a:bodyPr/>
                    <a:lstStyle/>
                    <a:p>
                      <a:pPr algn="l" fontAlgn="t"/>
                      <a:endParaRPr lang="en-US" sz="1200" b="0" i="0" u="none" strike="noStrike" kern="1200" dirty="0">
                        <a:solidFill>
                          <a:srgbClr val="000000"/>
                        </a:solidFill>
                        <a:effectLst/>
                        <a:latin typeface="Arial"/>
                        <a:ea typeface="+mn-ea"/>
                        <a:cs typeface="+mn-cs"/>
                      </a:endParaRPr>
                    </a:p>
                  </a:txBody>
                  <a:tcPr marL="5149" marR="5149" marT="5149" marB="0"/>
                </a:tc>
                <a:tc>
                  <a:txBody>
                    <a:bodyPr/>
                    <a:lstStyle/>
                    <a:p>
                      <a:pPr algn="r" fontAlgn="t"/>
                      <a:endParaRPr lang="en-US" sz="1200" b="0" i="0" u="none" strike="noStrike" kern="1200" dirty="0">
                        <a:solidFill>
                          <a:srgbClr val="FF0000"/>
                        </a:solidFill>
                        <a:effectLst/>
                        <a:latin typeface="Arial"/>
                        <a:ea typeface="+mn-ea"/>
                        <a:cs typeface="+mn-cs"/>
                      </a:endParaRPr>
                    </a:p>
                  </a:txBody>
                  <a:tcPr marL="5149" marR="72000" marT="5149" marB="0"/>
                </a:tc>
                <a:tc>
                  <a:txBody>
                    <a:bodyPr/>
                    <a:lstStyle/>
                    <a:p>
                      <a:pPr algn="r" fontAlgn="t"/>
                      <a:endParaRPr lang="en-US" sz="1200" b="0" i="0" u="none" strike="noStrike" kern="1200" dirty="0">
                        <a:solidFill>
                          <a:srgbClr val="FF0000"/>
                        </a:solidFill>
                        <a:effectLst/>
                        <a:latin typeface="Arial"/>
                        <a:ea typeface="+mn-ea"/>
                        <a:cs typeface="+mn-cs"/>
                      </a:endParaRPr>
                    </a:p>
                  </a:txBody>
                  <a:tcPr marL="5149" marR="72000" marT="5149" marB="0"/>
                </a:tc>
                <a:tc>
                  <a:txBody>
                    <a:bodyPr/>
                    <a:lstStyle/>
                    <a:p>
                      <a:pPr algn="r" fontAlgn="t"/>
                      <a:endParaRPr lang="en-US" sz="1200" b="0" i="0" u="none" strike="noStrike" kern="1200" dirty="0">
                        <a:solidFill>
                          <a:srgbClr val="FF0000"/>
                        </a:solidFill>
                        <a:effectLst/>
                        <a:latin typeface="Arial"/>
                        <a:ea typeface="+mn-ea"/>
                        <a:cs typeface="+mn-cs"/>
                      </a:endParaRPr>
                    </a:p>
                  </a:txBody>
                  <a:tcPr marL="5149" marR="72000" marT="5149" marB="0"/>
                </a:tc>
                <a:tc>
                  <a:txBody>
                    <a:bodyPr/>
                    <a:lstStyle/>
                    <a:p>
                      <a:pPr algn="r" fontAlgn="t"/>
                      <a:endParaRPr lang="en-US" sz="1200" b="0" i="0" u="none" strike="noStrike" kern="1200" dirty="0">
                        <a:solidFill>
                          <a:srgbClr val="000000"/>
                        </a:solidFill>
                        <a:effectLst/>
                        <a:latin typeface="Arial"/>
                        <a:ea typeface="+mn-ea"/>
                        <a:cs typeface="+mn-cs"/>
                      </a:endParaRPr>
                    </a:p>
                  </a:txBody>
                  <a:tcPr marL="5149" marR="72000" marT="5149" marB="0"/>
                </a:tc>
                <a:tc>
                  <a:txBody>
                    <a:bodyPr/>
                    <a:lstStyle/>
                    <a:p>
                      <a:pPr algn="r" fontAlgn="t"/>
                      <a:endParaRPr lang="en-US" sz="1200" b="0" i="0" u="none" strike="noStrike" kern="1200" dirty="0">
                        <a:solidFill>
                          <a:srgbClr val="000000"/>
                        </a:solidFill>
                        <a:effectLst/>
                        <a:latin typeface="Arial"/>
                        <a:ea typeface="+mn-ea"/>
                        <a:cs typeface="+mn-cs"/>
                      </a:endParaRPr>
                    </a:p>
                  </a:txBody>
                  <a:tcPr marL="5149" marR="72000" marT="5149" marB="0"/>
                </a:tc>
              </a:tr>
              <a:tr h="245833">
                <a:tc>
                  <a:txBody>
                    <a:bodyPr/>
                    <a:lstStyle/>
                    <a:p>
                      <a:pPr algn="l" fontAlgn="b"/>
                      <a:r>
                        <a:rPr lang="en-US" sz="1200" b="1" u="none" strike="noStrike" kern="1200" dirty="0" smtClean="0">
                          <a:solidFill>
                            <a:schemeClr val="dk1"/>
                          </a:solidFill>
                          <a:effectLst/>
                          <a:latin typeface="+mn-lt"/>
                          <a:ea typeface="+mn-ea"/>
                          <a:cs typeface="+mn-cs"/>
                        </a:rPr>
                        <a:t>Total</a:t>
                      </a:r>
                      <a:endParaRPr lang="en-US" sz="1200" b="1" u="none" strike="noStrike" kern="1200" dirty="0">
                        <a:solidFill>
                          <a:schemeClr val="dk1"/>
                        </a:solidFill>
                        <a:effectLst/>
                        <a:latin typeface="+mn-lt"/>
                        <a:ea typeface="+mn-ea"/>
                        <a:cs typeface="+mn-cs"/>
                      </a:endParaRPr>
                    </a:p>
                  </a:txBody>
                  <a:tcPr marL="5149" marR="5149" marT="5149" marB="0" anchor="b"/>
                </a:tc>
                <a:tc>
                  <a:txBody>
                    <a:bodyPr/>
                    <a:lstStyle/>
                    <a:p>
                      <a:pPr algn="r" fontAlgn="t"/>
                      <a:r>
                        <a:rPr lang="en-US" sz="1200" b="1" u="none" strike="noStrike" kern="1200" dirty="0" smtClean="0">
                          <a:solidFill>
                            <a:schemeClr val="tx1"/>
                          </a:solidFill>
                          <a:effectLst/>
                          <a:latin typeface="+mn-lt"/>
                          <a:ea typeface="+mn-ea"/>
                          <a:cs typeface="+mn-cs"/>
                        </a:rPr>
                        <a:t>6 089</a:t>
                      </a:r>
                      <a:r>
                        <a:rPr lang="en-US" sz="1200" b="1" u="none" strike="noStrike" kern="1200" baseline="0" dirty="0" smtClean="0">
                          <a:solidFill>
                            <a:schemeClr val="tx1"/>
                          </a:solidFill>
                          <a:effectLst/>
                          <a:latin typeface="+mn-lt"/>
                          <a:ea typeface="+mn-ea"/>
                          <a:cs typeface="+mn-cs"/>
                        </a:rPr>
                        <a:t> 357</a:t>
                      </a:r>
                      <a:endParaRPr lang="en-US" sz="1200" b="1"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b="1" u="none" strike="noStrike" kern="1200" dirty="0" smtClean="0">
                          <a:solidFill>
                            <a:schemeClr val="tx1"/>
                          </a:solidFill>
                          <a:effectLst/>
                          <a:latin typeface="+mn-lt"/>
                          <a:ea typeface="+mn-ea"/>
                          <a:cs typeface="+mn-cs"/>
                        </a:rPr>
                        <a:t>6 088 989</a:t>
                      </a:r>
                      <a:endParaRPr lang="en-US" sz="1200" b="1"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b="1" u="none" strike="noStrike" kern="1200" dirty="0" smtClean="0">
                          <a:solidFill>
                            <a:schemeClr val="tx1"/>
                          </a:solidFill>
                          <a:effectLst/>
                          <a:latin typeface="+mn-lt"/>
                          <a:ea typeface="+mn-ea"/>
                          <a:cs typeface="+mn-cs"/>
                        </a:rPr>
                        <a:t>100%</a:t>
                      </a:r>
                      <a:endParaRPr lang="en-US" sz="1200" b="1"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b="1" u="none" strike="noStrike" kern="1200" dirty="0" smtClean="0">
                          <a:solidFill>
                            <a:schemeClr val="tx1"/>
                          </a:solidFill>
                          <a:effectLst/>
                          <a:latin typeface="+mn-lt"/>
                          <a:ea typeface="+mn-ea"/>
                          <a:cs typeface="+mn-cs"/>
                        </a:rPr>
                        <a:t>5 571 249</a:t>
                      </a:r>
                      <a:endParaRPr lang="en-US" sz="1200" b="1" u="none" strike="noStrike" kern="1200" dirty="0">
                        <a:solidFill>
                          <a:schemeClr val="tx1"/>
                        </a:solidFill>
                        <a:effectLst/>
                        <a:latin typeface="+mn-lt"/>
                        <a:ea typeface="+mn-ea"/>
                        <a:cs typeface="+mn-cs"/>
                      </a:endParaRPr>
                    </a:p>
                  </a:txBody>
                  <a:tcPr marL="5149" marR="72000" marT="5149" marB="0"/>
                </a:tc>
                <a:tc>
                  <a:txBody>
                    <a:bodyPr/>
                    <a:lstStyle/>
                    <a:p>
                      <a:pPr algn="r" fontAlgn="t"/>
                      <a:r>
                        <a:rPr lang="en-US" sz="1200" b="1" u="none" strike="noStrike" kern="1200" dirty="0" smtClean="0">
                          <a:solidFill>
                            <a:schemeClr val="tx1"/>
                          </a:solidFill>
                          <a:effectLst/>
                          <a:latin typeface="+mn-lt"/>
                          <a:ea typeface="+mn-ea"/>
                          <a:cs typeface="+mn-cs"/>
                        </a:rPr>
                        <a:t>100%</a:t>
                      </a:r>
                      <a:endParaRPr lang="en-US" sz="1200" b="1" u="none" strike="noStrike" kern="1200" dirty="0">
                        <a:solidFill>
                          <a:schemeClr val="tx1"/>
                        </a:solidFill>
                        <a:effectLst/>
                        <a:latin typeface="+mn-lt"/>
                        <a:ea typeface="+mn-ea"/>
                        <a:cs typeface="+mn-cs"/>
                      </a:endParaRPr>
                    </a:p>
                  </a:txBody>
                  <a:tcPr marL="5149" marR="72000" marT="5149" marB="0"/>
                </a:tc>
              </a:tr>
            </a:tbl>
          </a:graphicData>
        </a:graphic>
      </p:graphicFrame>
      <p:sp>
        <p:nvSpPr>
          <p:cNvPr id="6" name="TextBox 5"/>
          <p:cNvSpPr txBox="1"/>
          <p:nvPr/>
        </p:nvSpPr>
        <p:spPr>
          <a:xfrm>
            <a:off x="179512" y="5661248"/>
            <a:ext cx="3475631" cy="246221"/>
          </a:xfrm>
          <a:prstGeom prst="rect">
            <a:avLst/>
          </a:prstGeom>
          <a:noFill/>
        </p:spPr>
        <p:txBody>
          <a:bodyPr wrap="none" rtlCol="0">
            <a:spAutoFit/>
          </a:bodyPr>
          <a:lstStyle/>
          <a:p>
            <a:r>
              <a:rPr lang="en-ZA" sz="1000" b="1" dirty="0" smtClean="0">
                <a:solidFill>
                  <a:srgbClr val="FF0000"/>
                </a:solidFill>
              </a:rPr>
              <a:t>*</a:t>
            </a:r>
            <a:r>
              <a:rPr lang="en-ZA" sz="1000" b="1" dirty="0" smtClean="0"/>
              <a:t> No budget allocation to the IDT in the 2016/17 financial year</a:t>
            </a:r>
          </a:p>
        </p:txBody>
      </p:sp>
    </p:spTree>
    <p:extLst>
      <p:ext uri="{BB962C8B-B14F-4D97-AF65-F5344CB8AC3E}">
        <p14:creationId xmlns:p14="http://schemas.microsoft.com/office/powerpoint/2010/main" xmlns="" val="219487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100" b="1" kern="0" dirty="0">
                <a:solidFill>
                  <a:srgbClr val="FFFFFF"/>
                </a:solidFill>
                <a:latin typeface="Calibri" panose="020F0502020204030204" pitchFamily="34" charset="0"/>
                <a:ea typeface="+mn-ea"/>
              </a:rPr>
              <a:t>Summary Expenditure per </a:t>
            </a:r>
            <a:r>
              <a:rPr lang="en-ZA" sz="2100" b="1" kern="0" dirty="0" smtClean="0">
                <a:solidFill>
                  <a:srgbClr val="FFFFFF"/>
                </a:solidFill>
                <a:latin typeface="Calibri" panose="020F0502020204030204" pitchFamily="34" charset="0"/>
                <a:ea typeface="+mn-ea"/>
              </a:rPr>
              <a:t>Programme (Preliminary)  – 31 March 2018</a:t>
            </a:r>
            <a:endParaRPr lang="en-ZA" sz="2100" b="1" kern="0" dirty="0">
              <a:solidFill>
                <a:srgbClr val="FFFFFF"/>
              </a:solidFill>
              <a:latin typeface="Calibri" panose="020F0502020204030204" pitchFamily="34" charset="0"/>
              <a:ea typeface="+mn-ea"/>
            </a:endParaRPr>
          </a:p>
        </p:txBody>
      </p:sp>
      <p:sp>
        <p:nvSpPr>
          <p:cNvPr id="2" name="Slide Number Placeholder 1"/>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34</a:t>
            </a:fld>
            <a:endParaRPr lang="en-US" dirty="0">
              <a:solidFill>
                <a:prstClr val="black">
                  <a:tint val="75000"/>
                </a:prstClr>
              </a:solidFill>
            </a:endParaRPr>
          </a:p>
        </p:txBody>
      </p:sp>
      <p:graphicFrame>
        <p:nvGraphicFramePr>
          <p:cNvPr id="5" name="Table 4"/>
          <p:cNvGraphicFramePr>
            <a:graphicFrameLocks noGrp="1"/>
          </p:cNvGraphicFramePr>
          <p:nvPr>
            <p:extLst/>
          </p:nvPr>
        </p:nvGraphicFramePr>
        <p:xfrm>
          <a:off x="292223" y="1096184"/>
          <a:ext cx="8456241" cy="4489019"/>
        </p:xfrm>
        <a:graphic>
          <a:graphicData uri="http://schemas.openxmlformats.org/drawingml/2006/table">
            <a:tbl>
              <a:tblPr>
                <a:tableStyleId>{08FB837D-C827-4EFA-A057-4D05807E0F7C}</a:tableStyleId>
              </a:tblPr>
              <a:tblGrid>
                <a:gridCol w="371658"/>
                <a:gridCol w="3302219"/>
                <a:gridCol w="1038925"/>
                <a:gridCol w="1385233"/>
                <a:gridCol w="1330835"/>
                <a:gridCol w="1027371"/>
              </a:tblGrid>
              <a:tr h="177543">
                <a:tc gridSpan="6">
                  <a:txBody>
                    <a:bodyPr/>
                    <a:lstStyle/>
                    <a:p>
                      <a:pPr algn="ctr" fontAlgn="t"/>
                      <a:r>
                        <a:rPr lang="en-US" sz="1200" b="1" u="none" strike="noStrike" dirty="0">
                          <a:effectLst/>
                        </a:rPr>
                        <a:t>Appropriation </a:t>
                      </a:r>
                      <a:r>
                        <a:rPr lang="en-US" sz="1200" b="1" u="none" strike="noStrike" dirty="0" smtClean="0">
                          <a:effectLst/>
                        </a:rPr>
                        <a:t>budget per </a:t>
                      </a:r>
                      <a:r>
                        <a:rPr lang="en-US" sz="1200" b="1" u="none" strike="noStrike" dirty="0">
                          <a:effectLst/>
                        </a:rPr>
                        <a:t>P</a:t>
                      </a:r>
                      <a:r>
                        <a:rPr lang="en-US" sz="1200" b="1" u="none" strike="noStrike" dirty="0" smtClean="0">
                          <a:effectLst/>
                        </a:rPr>
                        <a:t>rogramme</a:t>
                      </a:r>
                      <a:endParaRPr lang="en-US" sz="1200" b="1" i="0" u="none" strike="noStrike" dirty="0">
                        <a:solidFill>
                          <a:srgbClr val="000000"/>
                        </a:solidFill>
                        <a:effectLst/>
                        <a:latin typeface="Arial"/>
                      </a:endParaRPr>
                    </a:p>
                  </a:txBody>
                  <a:tcPr marL="5149" marR="5149" marT="5149" marB="0"/>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7543">
                <a:tc gridSpan="6">
                  <a:txBody>
                    <a:bodyPr/>
                    <a:lstStyle/>
                    <a:p>
                      <a:pPr algn="ctr" fontAlgn="t"/>
                      <a:r>
                        <a:rPr lang="en-US" sz="1200" b="1" u="none" strike="noStrike" dirty="0" smtClean="0">
                          <a:effectLst/>
                        </a:rPr>
                        <a:t>For</a:t>
                      </a:r>
                      <a:r>
                        <a:rPr lang="en-US" sz="1200" b="1" u="none" strike="noStrike" baseline="0" dirty="0" smtClean="0">
                          <a:effectLst/>
                        </a:rPr>
                        <a:t> the first quarter ended 31 March 2018 – (100% Guideline)</a:t>
                      </a:r>
                      <a:endParaRPr lang="en-US" sz="1200" b="1" i="0" u="none" strike="noStrike" dirty="0">
                        <a:solidFill>
                          <a:srgbClr val="000000"/>
                        </a:solidFill>
                        <a:effectLst/>
                        <a:latin typeface="Arial"/>
                      </a:endParaRPr>
                    </a:p>
                  </a:txBody>
                  <a:tcPr marL="5149" marR="5149" marT="5149" marB="0"/>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6598">
                <a:tc gridSpan="2">
                  <a:txBody>
                    <a:bodyPr/>
                    <a:lstStyle/>
                    <a:p>
                      <a:pPr algn="l" fontAlgn="b"/>
                      <a:r>
                        <a:rPr lang="en-US" sz="1200" b="1" u="none" strike="noStrike" dirty="0" smtClean="0">
                          <a:effectLst/>
                        </a:rPr>
                        <a:t>P</a:t>
                      </a:r>
                      <a:r>
                        <a:rPr lang="en-US" sz="1200" b="1" u="none" strike="noStrike" kern="1200" dirty="0" smtClean="0">
                          <a:solidFill>
                            <a:schemeClr val="dk1"/>
                          </a:solidFill>
                          <a:effectLst/>
                          <a:latin typeface="+mn-lt"/>
                          <a:ea typeface="+mn-ea"/>
                          <a:cs typeface="+mn-cs"/>
                        </a:rPr>
                        <a:t>ROGRAMME</a:t>
                      </a:r>
                      <a:r>
                        <a:rPr lang="en-US" sz="1200" u="none" strike="noStrike" dirty="0">
                          <a:effectLst/>
                        </a:rPr>
                        <a:t> </a:t>
                      </a:r>
                      <a:endParaRPr lang="en-US" sz="1200" b="1" i="0" u="none" strike="noStrike" dirty="0">
                        <a:solidFill>
                          <a:srgbClr val="000000"/>
                        </a:solidFill>
                        <a:effectLst/>
                        <a:latin typeface="Arial"/>
                      </a:endParaRPr>
                    </a:p>
                  </a:txBody>
                  <a:tcPr marL="5149" marR="5149" marT="5149" marB="0" anchor="b"/>
                </a:tc>
                <a:tc hMerge="1">
                  <a:txBody>
                    <a:bodyPr/>
                    <a:lstStyle/>
                    <a:p>
                      <a:endParaRPr lang="en-US"/>
                    </a:p>
                  </a:txBody>
                  <a:tcPr/>
                </a:tc>
                <a:tc>
                  <a:txBody>
                    <a:bodyPr/>
                    <a:lstStyle/>
                    <a:p>
                      <a:pPr algn="ctr" fontAlgn="t"/>
                      <a:r>
                        <a:rPr lang="en-US" sz="1200" b="1" u="none" strike="noStrike" dirty="0" smtClean="0">
                          <a:effectLst/>
                        </a:rPr>
                        <a:t>Percentage of</a:t>
                      </a:r>
                      <a:r>
                        <a:rPr lang="en-US" sz="1200" b="1" u="none" strike="noStrike" baseline="0" dirty="0" smtClean="0">
                          <a:effectLst/>
                        </a:rPr>
                        <a:t> total budget</a:t>
                      </a:r>
                      <a:endParaRPr lang="en-US" sz="1200" b="1" i="0" u="none" strike="noStrike" dirty="0">
                        <a:solidFill>
                          <a:srgbClr val="000000"/>
                        </a:solidFill>
                        <a:effectLst/>
                        <a:latin typeface="Arial"/>
                      </a:endParaRPr>
                    </a:p>
                  </a:txBody>
                  <a:tcPr marL="5149" marR="72000" marT="5149" marB="0"/>
                </a:tc>
                <a:tc>
                  <a:txBody>
                    <a:bodyPr/>
                    <a:lstStyle/>
                    <a:p>
                      <a:pPr algn="ctr" fontAlgn="t"/>
                      <a:r>
                        <a:rPr lang="en-US" sz="1200" b="1" u="none" strike="noStrike" dirty="0" smtClean="0">
                          <a:effectLst/>
                        </a:rPr>
                        <a:t>Final </a:t>
                      </a:r>
                    </a:p>
                    <a:p>
                      <a:pPr algn="ctr" fontAlgn="t"/>
                      <a:r>
                        <a:rPr lang="en-US" sz="1200" b="1" u="none" strike="noStrike" dirty="0" smtClean="0">
                          <a:effectLst/>
                        </a:rPr>
                        <a:t>Appropriation</a:t>
                      </a:r>
                      <a:endParaRPr lang="en-US" sz="1200" b="1" i="0" u="none" strike="noStrike" dirty="0">
                        <a:solidFill>
                          <a:srgbClr val="000000"/>
                        </a:solidFill>
                        <a:effectLst/>
                        <a:latin typeface="Arial"/>
                      </a:endParaRPr>
                    </a:p>
                  </a:txBody>
                  <a:tcPr marL="5149" marR="72000" marT="5149" marB="0"/>
                </a:tc>
                <a:tc gridSpan="2">
                  <a:txBody>
                    <a:bodyPr/>
                    <a:lstStyle/>
                    <a:p>
                      <a:pPr algn="ctr" fontAlgn="t"/>
                      <a:r>
                        <a:rPr lang="en-US" sz="1200" b="1" u="none" strike="noStrike" dirty="0" smtClean="0">
                          <a:effectLst/>
                        </a:rPr>
                        <a:t>Actual Expenditure as at 31 March 2018</a:t>
                      </a:r>
                      <a:endParaRPr lang="en-US" sz="1200" b="1" i="0" u="none" strike="noStrike" dirty="0" smtClean="0">
                        <a:solidFill>
                          <a:srgbClr val="000000"/>
                        </a:solidFill>
                        <a:effectLst/>
                        <a:latin typeface="Arial"/>
                      </a:endParaRPr>
                    </a:p>
                  </a:txBody>
                  <a:tcPr marL="5149" marR="72000" marT="5149" marB="0"/>
                </a:tc>
                <a:tc hMerge="1">
                  <a:txBody>
                    <a:bodyPr/>
                    <a:lstStyle/>
                    <a:p>
                      <a:pPr algn="ctr" fontAlgn="t"/>
                      <a:endParaRPr lang="en-US" sz="1200" b="1" i="0" u="none" strike="noStrike" dirty="0">
                        <a:solidFill>
                          <a:srgbClr val="000000"/>
                        </a:solidFill>
                        <a:effectLst/>
                        <a:latin typeface="Arial"/>
                      </a:endParaRPr>
                    </a:p>
                  </a:txBody>
                  <a:tcPr marL="5149" marR="72000" marT="5149" marB="0"/>
                </a:tc>
              </a:tr>
              <a:tr h="177543">
                <a:tc gridSpan="2">
                  <a:txBody>
                    <a:bodyPr/>
                    <a:lstStyle/>
                    <a:p>
                      <a:pPr algn="ctr" fontAlgn="b"/>
                      <a:r>
                        <a:rPr lang="en-US" sz="1200" u="none" strike="noStrike" dirty="0">
                          <a:effectLst/>
                        </a:rPr>
                        <a:t> </a:t>
                      </a:r>
                      <a:endParaRPr lang="en-US" sz="1200" b="1" i="0" u="none" strike="noStrike" dirty="0">
                        <a:solidFill>
                          <a:srgbClr val="000000"/>
                        </a:solidFill>
                        <a:effectLst/>
                        <a:latin typeface="Arial"/>
                      </a:endParaRPr>
                    </a:p>
                  </a:txBody>
                  <a:tcPr marL="5149" marR="5149" marT="5149" marB="0" anchor="b"/>
                </a:tc>
                <a:tc hMerge="1">
                  <a:txBody>
                    <a:bodyPr/>
                    <a:lstStyle/>
                    <a:p>
                      <a:endParaRPr lang="en-US"/>
                    </a:p>
                  </a:txBody>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a:rPr>
                        <a:t>%</a:t>
                      </a:r>
                    </a:p>
                  </a:txBody>
                  <a:tcPr marL="5149" marR="72000" marT="5149" marB="0"/>
                </a:tc>
                <a:tc>
                  <a:txBody>
                    <a:bodyPr/>
                    <a:lstStyle/>
                    <a:p>
                      <a:pPr algn="r" fontAlgn="t"/>
                      <a:r>
                        <a:rPr lang="en-US" sz="1200" b="1" u="none" strike="noStrike" dirty="0">
                          <a:effectLst/>
                        </a:rPr>
                        <a:t>R'000</a:t>
                      </a:r>
                      <a:endParaRPr lang="en-US" sz="1200" b="1" i="0" u="none" strike="noStrike" dirty="0">
                        <a:solidFill>
                          <a:srgbClr val="000000"/>
                        </a:solidFill>
                        <a:effectLst/>
                        <a:latin typeface="Arial"/>
                      </a:endParaRPr>
                    </a:p>
                  </a:txBody>
                  <a:tcPr marL="5149" marR="72000" marT="5149" marB="0"/>
                </a:tc>
                <a:tc>
                  <a:txBody>
                    <a:bodyPr/>
                    <a:lstStyle/>
                    <a:p>
                      <a:pPr algn="r" fontAlgn="t"/>
                      <a:r>
                        <a:rPr lang="en-US" sz="1200" b="1" u="none" strike="noStrike" dirty="0">
                          <a:effectLst/>
                        </a:rPr>
                        <a:t>R'000</a:t>
                      </a:r>
                      <a:endParaRPr lang="en-US" sz="1200" b="1" i="0" u="none" strike="noStrike" dirty="0">
                        <a:solidFill>
                          <a:srgbClr val="000000"/>
                        </a:solidFill>
                        <a:effectLst/>
                        <a:latin typeface="Arial"/>
                      </a:endParaRPr>
                    </a:p>
                  </a:txBody>
                  <a:tcPr marL="5149" marR="72000" marT="5149" marB="0"/>
                </a:tc>
                <a:tc>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a:rPr>
                        <a:t>%</a:t>
                      </a:r>
                    </a:p>
                  </a:txBody>
                  <a:tcPr marL="5149" marR="72000" marT="5149" marB="0"/>
                </a:tc>
              </a:tr>
              <a:tr h="177543">
                <a:tc>
                  <a:txBody>
                    <a:bodyPr/>
                    <a:lstStyle/>
                    <a:p>
                      <a:pPr algn="r" fontAlgn="t"/>
                      <a:endParaRPr lang="en-US" sz="1200" b="1" i="0" u="none" strike="noStrike" dirty="0">
                        <a:solidFill>
                          <a:srgbClr val="000000"/>
                        </a:solidFill>
                        <a:effectLst/>
                        <a:latin typeface="Arial"/>
                      </a:endParaRPr>
                    </a:p>
                  </a:txBody>
                  <a:tcPr marL="5149" marR="5149" marT="5149" marB="0"/>
                </a:tc>
                <a:tc>
                  <a:txBody>
                    <a:bodyPr/>
                    <a:lstStyle/>
                    <a:p>
                      <a:pPr algn="l" fontAlgn="t"/>
                      <a:endParaRPr lang="en-US" sz="1200" b="1" i="0" u="none" strike="noStrike" dirty="0">
                        <a:solidFill>
                          <a:srgbClr val="000000"/>
                        </a:solidFill>
                        <a:effectLst/>
                        <a:latin typeface="Arial"/>
                      </a:endParaRPr>
                    </a:p>
                  </a:txBody>
                  <a:tcPr marL="5149" marR="5149" marT="5149" marB="0"/>
                </a:tc>
                <a:tc>
                  <a:txBody>
                    <a:bodyPr/>
                    <a:lstStyle/>
                    <a:p>
                      <a:pPr algn="ctr" fontAlgn="t"/>
                      <a:endParaRPr lang="en-US" sz="1200" b="1" i="0" u="none" strike="noStrike" dirty="0">
                        <a:solidFill>
                          <a:srgbClr val="000000"/>
                        </a:solidFill>
                        <a:effectLst/>
                        <a:latin typeface="Arial"/>
                      </a:endParaRPr>
                    </a:p>
                  </a:txBody>
                  <a:tcPr marL="7200" marR="72000" marT="5149" marB="0"/>
                </a:tc>
                <a:tc>
                  <a:txBody>
                    <a:bodyPr/>
                    <a:lstStyle/>
                    <a:p>
                      <a:pPr algn="r" fontAlgn="t"/>
                      <a:endParaRPr lang="en-US" sz="1200" b="1" i="0" u="none" strike="noStrike" dirty="0">
                        <a:solidFill>
                          <a:srgbClr val="000000"/>
                        </a:solidFill>
                        <a:effectLst/>
                        <a:latin typeface="Arial"/>
                      </a:endParaRPr>
                    </a:p>
                  </a:txBody>
                  <a:tcPr marL="7200" marR="72000" marT="5149" marB="0"/>
                </a:tc>
                <a:tc>
                  <a:txBody>
                    <a:bodyPr/>
                    <a:lstStyle/>
                    <a:p>
                      <a:pPr algn="r" fontAlgn="t"/>
                      <a:endParaRPr lang="en-US" sz="1200" b="1" i="0" u="none" strike="noStrike" dirty="0">
                        <a:solidFill>
                          <a:srgbClr val="000000"/>
                        </a:solidFill>
                        <a:effectLst/>
                        <a:latin typeface="Arial"/>
                      </a:endParaRPr>
                    </a:p>
                  </a:txBody>
                  <a:tcPr marL="5149" marR="72000" marT="5149" marB="0"/>
                </a:tc>
                <a:tc>
                  <a:txBody>
                    <a:bodyPr/>
                    <a:lstStyle/>
                    <a:p>
                      <a:pPr algn="r" fontAlgn="t"/>
                      <a:endParaRPr lang="en-US" sz="1200" b="1" i="0" u="none" strike="noStrike" dirty="0">
                        <a:solidFill>
                          <a:srgbClr val="000000"/>
                        </a:solidFill>
                        <a:effectLst/>
                        <a:latin typeface="Arial"/>
                      </a:endParaRPr>
                    </a:p>
                  </a:txBody>
                  <a:tcPr marL="5149" marR="72000" marT="5149" marB="0"/>
                </a:tc>
              </a:tr>
              <a:tr h="177543">
                <a:tc>
                  <a:txBody>
                    <a:bodyPr/>
                    <a:lstStyle/>
                    <a:p>
                      <a:pPr algn="r" fontAlgn="t"/>
                      <a:r>
                        <a:rPr lang="en-US" sz="1200" b="0" u="none" strike="noStrike" dirty="0">
                          <a:effectLst/>
                        </a:rPr>
                        <a:t>1.</a:t>
                      </a:r>
                      <a:endParaRPr lang="en-US" sz="1200" b="0" i="0" u="none" strike="noStrike" dirty="0">
                        <a:solidFill>
                          <a:srgbClr val="000000"/>
                        </a:solidFill>
                        <a:effectLst/>
                        <a:latin typeface="Arial"/>
                      </a:endParaRPr>
                    </a:p>
                  </a:txBody>
                  <a:tcPr marL="5149" marR="5149" marT="5149"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u="none" strike="noStrike" cap="none" normalizeH="0" baseline="0" dirty="0" smtClean="0">
                          <a:ln>
                            <a:noFill/>
                          </a:ln>
                          <a:effectLst/>
                          <a:latin typeface="+mn-lt"/>
                        </a:rPr>
                        <a:t>Administration </a:t>
                      </a:r>
                      <a:endParaRPr kumimoji="0" lang="en-ZA" sz="1200" b="1" i="0" u="none" strike="noStrike" cap="none" normalizeH="0" baseline="0" dirty="0" smtClean="0">
                        <a:ln>
                          <a:noFill/>
                        </a:ln>
                        <a:solidFill>
                          <a:schemeClr val="tx1"/>
                        </a:solidFill>
                        <a:effectLst/>
                        <a:latin typeface="+mn-lt"/>
                        <a:ea typeface="Times New Roman" pitchFamily="18" charset="0"/>
                        <a:cs typeface="Arial" charset="0"/>
                      </a:endParaRPr>
                    </a:p>
                  </a:txBody>
                  <a:tcPr marL="91444" marR="91444" marT="45724" marB="45724" anchor="ctr" horzOverflow="overflow"/>
                </a:tc>
                <a:tc>
                  <a:txBody>
                    <a:bodyPr/>
                    <a:lstStyle/>
                    <a:p>
                      <a:pPr algn="ctr" fontAlgn="t"/>
                      <a:r>
                        <a:rPr lang="en-US" sz="1200" b="0" u="none" strike="noStrike" kern="1200" dirty="0" smtClean="0">
                          <a:solidFill>
                            <a:schemeClr val="dk1"/>
                          </a:solidFill>
                          <a:effectLst/>
                          <a:latin typeface="+mn-lt"/>
                          <a:ea typeface="+mn-ea"/>
                          <a:cs typeface="+mn-cs"/>
                        </a:rPr>
                        <a:t>8</a:t>
                      </a:r>
                      <a:endParaRPr lang="en-US" sz="1200" b="0" u="none" strike="noStrike" kern="1200" dirty="0">
                        <a:solidFill>
                          <a:schemeClr val="dk1"/>
                        </a:solidFill>
                        <a:effectLst/>
                        <a:latin typeface="+mn-lt"/>
                        <a:ea typeface="+mn-ea"/>
                        <a:cs typeface="+mn-cs"/>
                      </a:endParaRPr>
                    </a:p>
                  </a:txBody>
                  <a:tcPr marL="7200" marR="72000" marT="5149" marB="0"/>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dk1"/>
                          </a:solidFill>
                          <a:effectLst/>
                          <a:latin typeface="+mn-lt"/>
                          <a:ea typeface="+mn-ea"/>
                          <a:cs typeface="+mn-cs"/>
                        </a:rPr>
                        <a:t>447 741</a:t>
                      </a:r>
                    </a:p>
                  </a:txBody>
                  <a:tcPr marL="91444" marR="91444" marT="45724" marB="45724"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dk1"/>
                          </a:solidFill>
                          <a:effectLst/>
                          <a:latin typeface="+mn-lt"/>
                          <a:ea typeface="+mn-ea"/>
                          <a:cs typeface="+mn-cs"/>
                        </a:rPr>
                        <a:t>447 741</a:t>
                      </a:r>
                    </a:p>
                  </a:txBody>
                  <a:tcPr marL="91444" marR="91444" marT="45724" marB="45724"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dk1"/>
                          </a:solidFill>
                          <a:effectLst/>
                          <a:latin typeface="+mn-lt"/>
                          <a:ea typeface="+mn-ea"/>
                          <a:cs typeface="+mn-cs"/>
                        </a:rPr>
                        <a:t>100%</a:t>
                      </a:r>
                      <a:endParaRPr kumimoji="0" lang="en-ZA" sz="1200" u="none" strike="noStrike" kern="1200" cap="none" normalizeH="0" baseline="0" dirty="0" smtClean="0">
                        <a:ln>
                          <a:noFill/>
                        </a:ln>
                        <a:solidFill>
                          <a:schemeClr val="dk1"/>
                        </a:solidFill>
                        <a:effectLst/>
                        <a:latin typeface="+mn-lt"/>
                        <a:ea typeface="+mn-ea"/>
                        <a:cs typeface="+mn-cs"/>
                      </a:endParaRPr>
                    </a:p>
                  </a:txBody>
                  <a:tcPr marL="91444" marR="91444" marT="45724" marB="45724" horzOverflow="overflow"/>
                </a:tc>
              </a:tr>
              <a:tr h="177543">
                <a:tc>
                  <a:txBody>
                    <a:bodyPr/>
                    <a:lstStyle/>
                    <a:p>
                      <a:pPr algn="r" fontAlgn="t"/>
                      <a:r>
                        <a:rPr lang="en-US" sz="1200" b="0" u="none" strike="noStrike">
                          <a:effectLst/>
                        </a:rPr>
                        <a:t> </a:t>
                      </a:r>
                      <a:endParaRPr lang="en-US" sz="1200" b="0" i="0" u="none" strike="noStrike">
                        <a:solidFill>
                          <a:srgbClr val="000000"/>
                        </a:solidFill>
                        <a:effectLst/>
                        <a:latin typeface="Arial"/>
                      </a:endParaRPr>
                    </a:p>
                  </a:txBody>
                  <a:tcPr marL="5149" marR="5149" marT="5149"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mn-lt"/>
                        <a:ea typeface="Times New Roman" pitchFamily="18" charset="0"/>
                        <a:cs typeface="Arial" charset="0"/>
                      </a:endParaRPr>
                    </a:p>
                  </a:txBody>
                  <a:tcPr marL="91444" marR="91444" marT="45724" marB="45724" anchor="ctr" horzOverflow="overflow"/>
                </a:tc>
                <a:tc>
                  <a:txBody>
                    <a:bodyPr/>
                    <a:lstStyle/>
                    <a:p>
                      <a:pPr algn="ctr" fontAlgn="t"/>
                      <a:endParaRPr lang="en-US" sz="1200" b="0" i="0" u="none" strike="noStrike" dirty="0">
                        <a:solidFill>
                          <a:srgbClr val="000000"/>
                        </a:solidFill>
                        <a:effectLst/>
                        <a:latin typeface="Arial"/>
                      </a:endParaRPr>
                    </a:p>
                  </a:txBody>
                  <a:tcPr marL="5149" marR="5149" marT="5149" marB="0"/>
                </a:tc>
                <a:tc>
                  <a:txBody>
                    <a:bodyPr/>
                    <a:lstStyle/>
                    <a:p>
                      <a:pPr algn="r" fontAlgn="t"/>
                      <a:r>
                        <a:rPr lang="en-US" sz="1200" b="0" u="none" strike="noStrike" dirty="0">
                          <a:effectLst/>
                        </a:rPr>
                        <a:t> </a:t>
                      </a:r>
                      <a:endParaRPr lang="en-US" sz="1200" b="0" i="0" u="none" strike="noStrike" dirty="0">
                        <a:solidFill>
                          <a:srgbClr val="000000"/>
                        </a:solidFill>
                        <a:effectLst/>
                        <a:latin typeface="Arial"/>
                      </a:endParaRPr>
                    </a:p>
                  </a:txBody>
                  <a:tcPr marL="5149" marR="5149" marT="5149" marB="0"/>
                </a:tc>
                <a:tc>
                  <a:txBody>
                    <a:bodyPr/>
                    <a:lstStyle/>
                    <a:p>
                      <a:pPr algn="r" fontAlgn="t"/>
                      <a:r>
                        <a:rPr lang="en-US" sz="1200" b="0" u="none" strike="noStrike" dirty="0">
                          <a:effectLst/>
                        </a:rPr>
                        <a:t> </a:t>
                      </a:r>
                      <a:endParaRPr lang="en-US" sz="1200" b="0" i="0" u="none" strike="noStrike" dirty="0">
                        <a:solidFill>
                          <a:srgbClr val="000000"/>
                        </a:solidFill>
                        <a:effectLst/>
                        <a:latin typeface="Arial"/>
                      </a:endParaRPr>
                    </a:p>
                  </a:txBody>
                  <a:tcPr marL="5149" marR="5149" marT="5149" marB="0"/>
                </a:tc>
                <a:tc>
                  <a:txBody>
                    <a:bodyPr/>
                    <a:lstStyle/>
                    <a:p>
                      <a:pPr algn="l" fontAlgn="b"/>
                      <a:r>
                        <a:rPr lang="en-US" sz="1200" b="0" u="none" strike="noStrike" dirty="0">
                          <a:effectLst/>
                        </a:rPr>
                        <a:t> </a:t>
                      </a:r>
                      <a:endParaRPr lang="en-US" sz="1200" b="0" i="0" u="none" strike="noStrike" dirty="0">
                        <a:solidFill>
                          <a:srgbClr val="000000"/>
                        </a:solidFill>
                        <a:effectLst/>
                        <a:latin typeface="Arial"/>
                      </a:endParaRPr>
                    </a:p>
                  </a:txBody>
                  <a:tcPr marL="5149" marR="5149" marT="5149" marB="0"/>
                </a:tc>
              </a:tr>
              <a:tr h="202955">
                <a:tc>
                  <a:txBody>
                    <a:bodyPr/>
                    <a:lstStyle/>
                    <a:p>
                      <a:pPr algn="r" fontAlgn="t"/>
                      <a:r>
                        <a:rPr lang="en-US" sz="1200" b="0" u="none" strike="noStrike" dirty="0">
                          <a:effectLst/>
                        </a:rPr>
                        <a:t>2.</a:t>
                      </a:r>
                      <a:endParaRPr lang="en-US" sz="1200" b="0" i="0" u="none" strike="noStrike" dirty="0">
                        <a:solidFill>
                          <a:srgbClr val="000000"/>
                        </a:solidFill>
                        <a:effectLst/>
                        <a:latin typeface="Arial"/>
                      </a:endParaRPr>
                    </a:p>
                  </a:txBody>
                  <a:tcPr marL="5149" marR="5149" marT="5149"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u="none" strike="noStrike" cap="none" normalizeH="0" baseline="0" dirty="0" smtClean="0">
                          <a:ln>
                            <a:noFill/>
                          </a:ln>
                          <a:effectLst/>
                          <a:latin typeface="+mn-lt"/>
                        </a:rPr>
                        <a:t>Intergovernmental Coordination</a:t>
                      </a:r>
                      <a:endParaRPr kumimoji="0" lang="en-ZA" sz="1200" b="1" i="0" u="none" strike="noStrike" kern="1200" cap="none" normalizeH="0" baseline="0" dirty="0" smtClean="0">
                        <a:ln>
                          <a:noFill/>
                        </a:ln>
                        <a:solidFill>
                          <a:schemeClr val="tx1"/>
                        </a:solidFill>
                        <a:effectLst/>
                        <a:latin typeface="+mn-lt"/>
                        <a:ea typeface="Times New Roman" pitchFamily="18" charset="0"/>
                        <a:cs typeface="Arial" charset="0"/>
                      </a:endParaRPr>
                    </a:p>
                  </a:txBody>
                  <a:tcPr marL="91444" marR="91444" marT="45724" marB="45724" anchor="ctr" horzOverflow="overflow"/>
                </a:tc>
                <a:tc>
                  <a:txBody>
                    <a:bodyPr/>
                    <a:lstStyle/>
                    <a:p>
                      <a:pPr marL="0" algn="ctr" defTabSz="914400" rtl="0" eaLnBrk="1" fontAlgn="t" latinLnBrk="0" hangingPunct="1"/>
                      <a:r>
                        <a:rPr lang="en-US" sz="1200" b="0" u="none" strike="noStrike" kern="1200" dirty="0" smtClean="0">
                          <a:solidFill>
                            <a:schemeClr val="dk1"/>
                          </a:solidFill>
                          <a:effectLst/>
                          <a:latin typeface="+mn-lt"/>
                          <a:ea typeface="+mn-ea"/>
                          <a:cs typeface="+mn-cs"/>
                        </a:rPr>
                        <a:t>0</a:t>
                      </a:r>
                      <a:endParaRPr lang="en-US" sz="1200" b="0" u="none" strike="noStrike" kern="1200" dirty="0">
                        <a:solidFill>
                          <a:schemeClr val="dk1"/>
                        </a:solidFill>
                        <a:effectLst/>
                        <a:latin typeface="+mn-lt"/>
                        <a:ea typeface="+mn-ea"/>
                        <a:cs typeface="+mn-cs"/>
                      </a:endParaRPr>
                    </a:p>
                  </a:txBody>
                  <a:tcPr marL="7200" marR="72000" marT="5149" marB="0"/>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dk1"/>
                          </a:solidFill>
                          <a:effectLst/>
                          <a:latin typeface="+mn-lt"/>
                          <a:ea typeface="+mn-ea"/>
                          <a:cs typeface="+mn-cs"/>
                        </a:rPr>
                        <a:t>48 230</a:t>
                      </a:r>
                    </a:p>
                  </a:txBody>
                  <a:tcPr marL="91452" marR="91452" marT="45729" marB="45729"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dk1"/>
                          </a:solidFill>
                          <a:effectLst/>
                          <a:latin typeface="+mn-lt"/>
                          <a:ea typeface="+mn-ea"/>
                          <a:cs typeface="+mn-cs"/>
                        </a:rPr>
                        <a:t>45 419</a:t>
                      </a:r>
                    </a:p>
                  </a:txBody>
                  <a:tcPr marL="91452" marR="91452" marT="45729" marB="45729"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smtClean="0">
                          <a:ln>
                            <a:noFill/>
                          </a:ln>
                          <a:solidFill>
                            <a:schemeClr val="dk1"/>
                          </a:solidFill>
                          <a:effectLst/>
                          <a:latin typeface="+mn-lt"/>
                          <a:ea typeface="+mn-ea"/>
                          <a:cs typeface="+mn-cs"/>
                        </a:rPr>
                        <a:t>94%</a:t>
                      </a:r>
                      <a:endParaRPr kumimoji="0" lang="en-ZA" sz="1200" u="none" strike="noStrike" kern="1200" cap="none" normalizeH="0" baseline="0" dirty="0" smtClean="0">
                        <a:ln>
                          <a:noFill/>
                        </a:ln>
                        <a:solidFill>
                          <a:schemeClr val="dk1"/>
                        </a:solidFill>
                        <a:effectLst/>
                        <a:latin typeface="+mn-lt"/>
                        <a:ea typeface="+mn-ea"/>
                        <a:cs typeface="+mn-cs"/>
                      </a:endParaRPr>
                    </a:p>
                  </a:txBody>
                  <a:tcPr marL="91444" marR="91444" marT="45724" marB="45724" horzOverflow="overflow"/>
                </a:tc>
              </a:tr>
              <a:tr h="177543">
                <a:tc>
                  <a:txBody>
                    <a:bodyPr/>
                    <a:lstStyle/>
                    <a:p>
                      <a:pPr algn="r" fontAlgn="t"/>
                      <a:r>
                        <a:rPr lang="en-US" sz="1200" b="0" u="none" strike="noStrike">
                          <a:effectLst/>
                        </a:rPr>
                        <a:t> </a:t>
                      </a:r>
                      <a:endParaRPr lang="en-US" sz="1200" b="0" i="0" u="none" strike="noStrike">
                        <a:solidFill>
                          <a:srgbClr val="000000"/>
                        </a:solidFill>
                        <a:effectLst/>
                        <a:latin typeface="Arial"/>
                      </a:endParaRPr>
                    </a:p>
                  </a:txBody>
                  <a:tcPr marL="5149" marR="5149" marT="5149"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mn-lt"/>
                        <a:ea typeface="Times New Roman" pitchFamily="18" charset="0"/>
                        <a:cs typeface="Arial" charset="0"/>
                      </a:endParaRPr>
                    </a:p>
                  </a:txBody>
                  <a:tcPr marL="91444" marR="91444" marT="45724" marB="45724" anchor="ctr" horzOverflow="overflow"/>
                </a:tc>
                <a:tc>
                  <a:txBody>
                    <a:bodyPr/>
                    <a:lstStyle/>
                    <a:p>
                      <a:pPr algn="ctr" fontAlgn="t"/>
                      <a:endParaRPr lang="en-US" sz="1200" b="0" i="0" u="none" strike="noStrike" dirty="0">
                        <a:solidFill>
                          <a:srgbClr val="000000"/>
                        </a:solidFill>
                        <a:effectLst/>
                        <a:latin typeface="Arial"/>
                      </a:endParaRPr>
                    </a:p>
                  </a:txBody>
                  <a:tcPr marL="7200" marR="72000" marT="5149" marB="0"/>
                </a:tc>
                <a:tc>
                  <a:txBody>
                    <a:bodyPr/>
                    <a:lstStyle/>
                    <a:p>
                      <a:pPr algn="r" fontAlgn="t"/>
                      <a:r>
                        <a:rPr lang="en-US" sz="1200" b="0" u="none" strike="noStrike" dirty="0">
                          <a:effectLst/>
                        </a:rPr>
                        <a:t> </a:t>
                      </a:r>
                      <a:endParaRPr lang="en-US" sz="1200" b="0" i="0" u="none" strike="noStrike" dirty="0">
                        <a:solidFill>
                          <a:srgbClr val="000000"/>
                        </a:solidFill>
                        <a:effectLst/>
                        <a:latin typeface="Arial"/>
                      </a:endParaRPr>
                    </a:p>
                  </a:txBody>
                  <a:tcPr marL="7200" marR="72000" marT="5149" marB="0"/>
                </a:tc>
                <a:tc>
                  <a:txBody>
                    <a:bodyPr/>
                    <a:lstStyle/>
                    <a:p>
                      <a:pPr algn="r" fontAlgn="t"/>
                      <a:r>
                        <a:rPr lang="en-US" sz="1200" b="0" u="none" strike="noStrike" dirty="0">
                          <a:effectLst/>
                        </a:rPr>
                        <a:t> </a:t>
                      </a:r>
                      <a:endParaRPr lang="en-US" sz="1200" b="0" i="0" u="none" strike="noStrike" dirty="0">
                        <a:solidFill>
                          <a:srgbClr val="000000"/>
                        </a:solidFill>
                        <a:effectLst/>
                        <a:latin typeface="Arial"/>
                      </a:endParaRPr>
                    </a:p>
                  </a:txBody>
                  <a:tcPr marL="5149" marR="72000" marT="5149" marB="0"/>
                </a:tc>
                <a:tc>
                  <a:txBody>
                    <a:bodyPr/>
                    <a:lstStyle/>
                    <a:p>
                      <a:pPr algn="r" fontAlgn="t"/>
                      <a:r>
                        <a:rPr lang="en-US" sz="1200" b="0" u="none" strike="noStrike" dirty="0">
                          <a:effectLst/>
                        </a:rPr>
                        <a:t> </a:t>
                      </a:r>
                      <a:endParaRPr lang="en-US" sz="1200" b="0" i="0" u="none" strike="noStrike" dirty="0">
                        <a:solidFill>
                          <a:srgbClr val="000000"/>
                        </a:solidFill>
                        <a:effectLst/>
                        <a:latin typeface="Arial"/>
                      </a:endParaRPr>
                    </a:p>
                  </a:txBody>
                  <a:tcPr marL="5149" marR="72000" marT="5149" marB="0"/>
                </a:tc>
              </a:tr>
              <a:tr h="209105">
                <a:tc>
                  <a:txBody>
                    <a:bodyPr/>
                    <a:lstStyle/>
                    <a:p>
                      <a:pPr algn="r" fontAlgn="t"/>
                      <a:r>
                        <a:rPr lang="en-US" sz="1200" b="0" u="none" strike="noStrike" dirty="0">
                          <a:effectLst/>
                        </a:rPr>
                        <a:t>3.</a:t>
                      </a:r>
                      <a:endParaRPr lang="en-US" sz="1200" b="0" i="0" u="none" strike="noStrike" dirty="0">
                        <a:solidFill>
                          <a:srgbClr val="000000"/>
                        </a:solidFill>
                        <a:effectLst/>
                        <a:latin typeface="Arial"/>
                      </a:endParaRPr>
                    </a:p>
                  </a:txBody>
                  <a:tcPr marL="5149" marR="5149" marT="5149"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u="none" strike="noStrike" cap="none" normalizeH="0" baseline="0" dirty="0" smtClean="0">
                          <a:ln>
                            <a:noFill/>
                          </a:ln>
                          <a:effectLst/>
                          <a:latin typeface="+mn-lt"/>
                        </a:rPr>
                        <a:t>Expanded Public Works Programme</a:t>
                      </a:r>
                      <a:endParaRPr kumimoji="0" lang="en-ZA" sz="1200" b="1" i="0" u="none" strike="noStrike" kern="1200" cap="none" normalizeH="0" baseline="0" dirty="0" smtClean="0">
                        <a:ln>
                          <a:noFill/>
                        </a:ln>
                        <a:solidFill>
                          <a:schemeClr val="tx1"/>
                        </a:solidFill>
                        <a:effectLst/>
                        <a:latin typeface="+mn-lt"/>
                        <a:ea typeface="Times New Roman" pitchFamily="18" charset="0"/>
                        <a:cs typeface="Arial" charset="0"/>
                      </a:endParaRPr>
                    </a:p>
                  </a:txBody>
                  <a:tcPr marL="91444" marR="91444" marT="45724" marB="45724" anchor="ctr" horzOverflow="overflow"/>
                </a:tc>
                <a:tc>
                  <a:txBody>
                    <a:bodyPr/>
                    <a:lstStyle/>
                    <a:p>
                      <a:pPr marL="0" algn="ctr" defTabSz="914400" rtl="0" eaLnBrk="1" fontAlgn="t" latinLnBrk="0" hangingPunct="1"/>
                      <a:r>
                        <a:rPr lang="en-US" sz="1200" b="0" u="none" strike="noStrike" kern="1200" dirty="0" smtClean="0">
                          <a:solidFill>
                            <a:schemeClr val="dk1"/>
                          </a:solidFill>
                          <a:effectLst/>
                          <a:latin typeface="+mn-lt"/>
                          <a:ea typeface="+mn-ea"/>
                          <a:cs typeface="+mn-cs"/>
                        </a:rPr>
                        <a:t>36</a:t>
                      </a:r>
                      <a:endParaRPr lang="en-US" sz="1200" b="0" u="none" strike="noStrike" kern="1200" dirty="0">
                        <a:solidFill>
                          <a:schemeClr val="dk1"/>
                        </a:solidFill>
                        <a:effectLst/>
                        <a:latin typeface="+mn-lt"/>
                        <a:ea typeface="+mn-ea"/>
                        <a:cs typeface="+mn-cs"/>
                      </a:endParaRPr>
                    </a:p>
                  </a:txBody>
                  <a:tcPr marL="7200" marR="72000" marT="5149" marB="0"/>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dk1"/>
                          </a:solidFill>
                          <a:effectLst/>
                          <a:latin typeface="+mn-lt"/>
                          <a:ea typeface="+mn-ea"/>
                          <a:cs typeface="+mn-cs"/>
                        </a:rPr>
                        <a:t>2 402 957</a:t>
                      </a:r>
                    </a:p>
                  </a:txBody>
                  <a:tcPr marL="91444" marR="91444" marT="45724" marB="45724"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dk1"/>
                          </a:solidFill>
                          <a:effectLst/>
                          <a:latin typeface="+mn-lt"/>
                          <a:ea typeface="+mn-ea"/>
                          <a:cs typeface="+mn-cs"/>
                        </a:rPr>
                        <a:t>2 367 805</a:t>
                      </a:r>
                    </a:p>
                  </a:txBody>
                  <a:tcPr marL="91444" marR="91444" marT="45724" marB="45724"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u="none" strike="noStrike" kern="1200" cap="none" normalizeH="0" baseline="0" noProof="0" dirty="0" smtClean="0">
                          <a:ln>
                            <a:noFill/>
                          </a:ln>
                          <a:solidFill>
                            <a:schemeClr val="dk1"/>
                          </a:solidFill>
                          <a:effectLst/>
                          <a:latin typeface="+mn-lt"/>
                          <a:ea typeface="+mn-ea"/>
                          <a:cs typeface="+mn-cs"/>
                        </a:rPr>
                        <a:t>99%</a:t>
                      </a:r>
                      <a:endParaRPr kumimoji="0" lang="en-ZA" sz="1200" u="none" strike="noStrike" kern="1200" cap="none" normalizeH="0" baseline="0" noProof="0" dirty="0" smtClean="0">
                        <a:ln>
                          <a:noFill/>
                        </a:ln>
                        <a:solidFill>
                          <a:schemeClr val="dk1"/>
                        </a:solidFill>
                        <a:effectLst/>
                        <a:latin typeface="+mn-lt"/>
                        <a:ea typeface="+mn-ea"/>
                        <a:cs typeface="+mn-cs"/>
                      </a:endParaRPr>
                    </a:p>
                  </a:txBody>
                  <a:tcPr marL="91444" marR="91444" marT="45724" marB="45724" horzOverflow="overflow"/>
                </a:tc>
              </a:tr>
              <a:tr h="177543">
                <a:tc>
                  <a:txBody>
                    <a:bodyPr/>
                    <a:lstStyle/>
                    <a:p>
                      <a:pPr algn="r" fontAlgn="t"/>
                      <a:r>
                        <a:rPr lang="en-US" sz="1200" b="0" u="none" strike="noStrike">
                          <a:effectLst/>
                        </a:rPr>
                        <a:t> </a:t>
                      </a:r>
                      <a:endParaRPr lang="en-US" sz="1200" b="0" i="0" u="none" strike="noStrike">
                        <a:solidFill>
                          <a:srgbClr val="000000"/>
                        </a:solidFill>
                        <a:effectLst/>
                        <a:latin typeface="Arial"/>
                      </a:endParaRPr>
                    </a:p>
                  </a:txBody>
                  <a:tcPr marL="5149" marR="5149" marT="5149"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mn-lt"/>
                        <a:ea typeface="Times New Roman" pitchFamily="18" charset="0"/>
                        <a:cs typeface="Arial" charset="0"/>
                      </a:endParaRPr>
                    </a:p>
                  </a:txBody>
                  <a:tcPr marL="91444" marR="91444" marT="45724" marB="45724" anchor="ctr" horzOverflow="overflow"/>
                </a:tc>
                <a:tc>
                  <a:txBody>
                    <a:bodyPr/>
                    <a:lstStyle/>
                    <a:p>
                      <a:pPr algn="ctr" fontAlgn="t"/>
                      <a:endParaRPr lang="en-US" sz="1200" b="0" i="0" u="none" strike="noStrike" dirty="0">
                        <a:solidFill>
                          <a:srgbClr val="000000"/>
                        </a:solidFill>
                        <a:effectLst/>
                        <a:latin typeface="Arial"/>
                      </a:endParaRPr>
                    </a:p>
                  </a:txBody>
                  <a:tcPr marL="7200" marR="72000" marT="5149" marB="0"/>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a:ln>
                            <a:noFill/>
                          </a:ln>
                          <a:solidFill>
                            <a:schemeClr val="dk1"/>
                          </a:solidFill>
                          <a:effectLst/>
                          <a:latin typeface="+mn-lt"/>
                          <a:ea typeface="+mn-ea"/>
                          <a:cs typeface="+mn-cs"/>
                        </a:rPr>
                        <a:t> </a:t>
                      </a:r>
                    </a:p>
                  </a:txBody>
                  <a:tcPr marL="7200" marR="72000" marT="5149" marB="0"/>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a:ln>
                            <a:noFill/>
                          </a:ln>
                          <a:solidFill>
                            <a:schemeClr val="dk1"/>
                          </a:solidFill>
                          <a:effectLst/>
                          <a:latin typeface="+mn-lt"/>
                          <a:ea typeface="+mn-ea"/>
                          <a:cs typeface="+mn-cs"/>
                        </a:rPr>
                        <a:t> </a:t>
                      </a:r>
                    </a:p>
                  </a:txBody>
                  <a:tcPr marL="5149" marR="72000" marT="5149" marB="0"/>
                </a:tc>
                <a:tc>
                  <a:txBody>
                    <a:bodyPr/>
                    <a:lstStyle/>
                    <a:p>
                      <a:pPr algn="r" fontAlgn="t"/>
                      <a:r>
                        <a:rPr lang="en-US" sz="1200" b="0" u="none" strike="noStrike" dirty="0">
                          <a:effectLst/>
                        </a:rPr>
                        <a:t> </a:t>
                      </a:r>
                      <a:endParaRPr lang="en-US" sz="1200" b="0" i="0" u="none" strike="noStrike" dirty="0">
                        <a:solidFill>
                          <a:srgbClr val="000000"/>
                        </a:solidFill>
                        <a:effectLst/>
                        <a:latin typeface="Arial"/>
                      </a:endParaRPr>
                    </a:p>
                  </a:txBody>
                  <a:tcPr marL="5149" marR="72000" marT="5149" marB="0"/>
                </a:tc>
              </a:tr>
              <a:tr h="177543">
                <a:tc>
                  <a:txBody>
                    <a:bodyPr/>
                    <a:lstStyle/>
                    <a:p>
                      <a:pPr algn="r" fontAlgn="t"/>
                      <a:r>
                        <a:rPr lang="en-US" sz="1200" b="0" u="none" strike="noStrike" dirty="0">
                          <a:effectLst/>
                        </a:rPr>
                        <a:t>4.</a:t>
                      </a:r>
                      <a:endParaRPr lang="en-US" sz="1200" b="0" i="0" u="none" strike="noStrike" dirty="0">
                        <a:solidFill>
                          <a:srgbClr val="000000"/>
                        </a:solidFill>
                        <a:effectLst/>
                        <a:latin typeface="Arial"/>
                      </a:endParaRPr>
                    </a:p>
                  </a:txBody>
                  <a:tcPr marL="5149" marR="5149" marT="5149"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u="none" strike="noStrike" cap="none" normalizeH="0" baseline="0" dirty="0" smtClean="0">
                          <a:ln>
                            <a:noFill/>
                          </a:ln>
                          <a:effectLst/>
                          <a:latin typeface="+mn-lt"/>
                        </a:rPr>
                        <a:t>Property and Construction Industry Policy  and Research</a:t>
                      </a:r>
                      <a:endParaRPr kumimoji="0" lang="en-ZA" sz="1200" b="1" i="0" u="none" strike="noStrike" kern="1200" cap="none" normalizeH="0" baseline="0" dirty="0" smtClean="0">
                        <a:ln>
                          <a:noFill/>
                        </a:ln>
                        <a:solidFill>
                          <a:schemeClr val="tx1"/>
                        </a:solidFill>
                        <a:effectLst/>
                        <a:latin typeface="+mn-lt"/>
                        <a:ea typeface="Times New Roman" pitchFamily="18" charset="0"/>
                        <a:cs typeface="Arial" charset="0"/>
                      </a:endParaRPr>
                    </a:p>
                  </a:txBody>
                  <a:tcPr marL="91444" marR="91444" marT="45724" marB="45724" anchor="ctr" horzOverflow="overflow"/>
                </a:tc>
                <a:tc>
                  <a:txBody>
                    <a:bodyPr/>
                    <a:lstStyle/>
                    <a:p>
                      <a:pPr marL="0" algn="ctr" defTabSz="914400" rtl="0" eaLnBrk="1" fontAlgn="t" latinLnBrk="0" hangingPunct="1"/>
                      <a:r>
                        <a:rPr lang="en-US" sz="1200" b="0" u="none" strike="noStrike" kern="1200" dirty="0" smtClean="0">
                          <a:solidFill>
                            <a:schemeClr val="dk1"/>
                          </a:solidFill>
                          <a:effectLst/>
                          <a:latin typeface="+mn-lt"/>
                          <a:ea typeface="+mn-ea"/>
                          <a:cs typeface="+mn-cs"/>
                        </a:rPr>
                        <a:t>55</a:t>
                      </a:r>
                      <a:endParaRPr lang="en-US" sz="1200" b="0" u="none" strike="noStrike" kern="1200" dirty="0">
                        <a:solidFill>
                          <a:schemeClr val="dk1"/>
                        </a:solidFill>
                        <a:effectLst/>
                        <a:latin typeface="+mn-lt"/>
                        <a:ea typeface="+mn-ea"/>
                        <a:cs typeface="+mn-cs"/>
                      </a:endParaRPr>
                    </a:p>
                  </a:txBody>
                  <a:tcPr marL="5149" marR="72000" marT="5149" marB="0"/>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dk1"/>
                          </a:solidFill>
                          <a:effectLst/>
                          <a:latin typeface="+mn-lt"/>
                          <a:ea typeface="+mn-ea"/>
                          <a:cs typeface="+mn-cs"/>
                        </a:rPr>
                        <a:t>4 001 406</a:t>
                      </a:r>
                    </a:p>
                  </a:txBody>
                  <a:tcPr marL="91444" marR="91444" marT="45724" marB="45724"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dk1"/>
                          </a:solidFill>
                          <a:effectLst/>
                          <a:latin typeface="+mn-lt"/>
                          <a:ea typeface="+mn-ea"/>
                          <a:cs typeface="+mn-cs"/>
                        </a:rPr>
                        <a:t>3 986 848</a:t>
                      </a:r>
                    </a:p>
                  </a:txBody>
                  <a:tcPr marL="91444" marR="91444" marT="45724" marB="45724"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dk1"/>
                          </a:solidFill>
                          <a:effectLst/>
                          <a:latin typeface="+mn-lt"/>
                          <a:ea typeface="+mn-ea"/>
                          <a:cs typeface="+mn-cs"/>
                        </a:rPr>
                        <a:t>100%</a:t>
                      </a:r>
                    </a:p>
                  </a:txBody>
                  <a:tcPr marL="91444" marR="91444" marT="45724" marB="45724" horzOverflow="overflow"/>
                </a:tc>
              </a:tr>
              <a:tr h="177543">
                <a:tc>
                  <a:txBody>
                    <a:bodyPr/>
                    <a:lstStyle/>
                    <a:p>
                      <a:pPr algn="r" fontAlgn="t"/>
                      <a:endParaRPr lang="en-US" sz="1200" b="0" i="0" u="none" strike="noStrike" dirty="0">
                        <a:solidFill>
                          <a:srgbClr val="000000"/>
                        </a:solidFill>
                        <a:effectLst/>
                        <a:latin typeface="Arial"/>
                      </a:endParaRPr>
                    </a:p>
                  </a:txBody>
                  <a:tcPr marL="5149" marR="5149" marT="5149"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mn-lt"/>
                        <a:ea typeface="Times New Roman" pitchFamily="18" charset="0"/>
                        <a:cs typeface="Arial" charset="0"/>
                      </a:endParaRPr>
                    </a:p>
                  </a:txBody>
                  <a:tcPr marL="91444" marR="91444" marT="45724" marB="45724" anchor="ctr" horzOverflow="overflow"/>
                </a:tc>
                <a:tc>
                  <a:txBody>
                    <a:bodyPr/>
                    <a:lstStyle/>
                    <a:p>
                      <a:pPr algn="ctr" fontAlgn="t"/>
                      <a:endParaRPr lang="en-US" sz="1200" b="0" i="0" u="none" strike="noStrike" dirty="0">
                        <a:solidFill>
                          <a:srgbClr val="000000"/>
                        </a:solidFill>
                        <a:effectLst/>
                        <a:latin typeface="Arial"/>
                      </a:endParaRPr>
                    </a:p>
                  </a:txBody>
                  <a:tcPr marL="7200" marR="72000" marT="5149" marB="0"/>
                </a:tc>
                <a:tc>
                  <a:txBody>
                    <a:bodyPr/>
                    <a:lstStyle/>
                    <a:p>
                      <a:pPr algn="r" fontAlgn="t"/>
                      <a:endParaRPr lang="en-US" sz="1200" b="0" i="0" u="none" strike="noStrike" dirty="0">
                        <a:solidFill>
                          <a:srgbClr val="000000"/>
                        </a:solidFill>
                        <a:effectLst/>
                        <a:latin typeface="Arial"/>
                      </a:endParaRPr>
                    </a:p>
                  </a:txBody>
                  <a:tcPr marL="7200" marR="72000" marT="5149" marB="0"/>
                </a:tc>
                <a:tc>
                  <a:txBody>
                    <a:bodyPr/>
                    <a:lstStyle/>
                    <a:p>
                      <a:pPr algn="r" fontAlgn="t"/>
                      <a:endParaRPr lang="en-US" sz="1200" b="0" i="0" u="none" strike="noStrike" dirty="0">
                        <a:solidFill>
                          <a:srgbClr val="000000"/>
                        </a:solidFill>
                        <a:effectLst/>
                        <a:latin typeface="Arial"/>
                      </a:endParaRPr>
                    </a:p>
                  </a:txBody>
                  <a:tcPr marL="5149" marR="72000" marT="5149" marB="0"/>
                </a:tc>
                <a:tc>
                  <a:txBody>
                    <a:bodyPr/>
                    <a:lstStyle/>
                    <a:p>
                      <a:pPr algn="r" fontAlgn="b"/>
                      <a:endParaRPr lang="en-US" sz="1200" b="0" i="0" u="none" strike="noStrike" dirty="0">
                        <a:solidFill>
                          <a:srgbClr val="000000"/>
                        </a:solidFill>
                        <a:effectLst/>
                        <a:latin typeface="Arial"/>
                      </a:endParaRPr>
                    </a:p>
                  </a:txBody>
                  <a:tcPr marL="5149" marR="72000" marT="5149" marB="0"/>
                </a:tc>
              </a:tr>
              <a:tr h="177543">
                <a:tc>
                  <a:txBody>
                    <a:bodyPr/>
                    <a:lstStyle/>
                    <a:p>
                      <a:pPr algn="r" fontAlgn="t"/>
                      <a:r>
                        <a:rPr lang="en-US" sz="1200" b="0" u="none" strike="noStrike">
                          <a:effectLst/>
                        </a:rPr>
                        <a:t>5.</a:t>
                      </a:r>
                      <a:endParaRPr lang="en-US" sz="1200" b="0" i="0" u="none" strike="noStrike">
                        <a:solidFill>
                          <a:srgbClr val="000000"/>
                        </a:solidFill>
                        <a:effectLst/>
                        <a:latin typeface="Arial"/>
                      </a:endParaRPr>
                    </a:p>
                  </a:txBody>
                  <a:tcPr marL="5149" marR="5149" marT="5149"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00" u="none" strike="noStrike" cap="none" normalizeH="0" baseline="0" dirty="0" smtClean="0">
                          <a:ln>
                            <a:noFill/>
                          </a:ln>
                          <a:effectLst/>
                          <a:latin typeface="+mn-lt"/>
                        </a:rPr>
                        <a:t>Prestige Policy</a:t>
                      </a:r>
                      <a:endParaRPr kumimoji="0" lang="en-ZA" sz="1200" b="1" i="0" u="none" strike="noStrike" kern="1200" cap="none" normalizeH="0" baseline="0" dirty="0" smtClean="0">
                        <a:ln>
                          <a:noFill/>
                        </a:ln>
                        <a:solidFill>
                          <a:schemeClr val="tx1"/>
                        </a:solidFill>
                        <a:effectLst/>
                        <a:latin typeface="+mn-lt"/>
                        <a:ea typeface="Times New Roman" pitchFamily="18" charset="0"/>
                        <a:cs typeface="Arial" charset="0"/>
                      </a:endParaRPr>
                    </a:p>
                  </a:txBody>
                  <a:tcPr marL="91444" marR="91444" marT="45724" marB="45724" anchor="ctr" horzOverflow="overflow"/>
                </a:tc>
                <a:tc>
                  <a:txBody>
                    <a:bodyPr/>
                    <a:lstStyle/>
                    <a:p>
                      <a:pPr algn="ctr" fontAlgn="t"/>
                      <a:r>
                        <a:rPr lang="en-US" sz="1200" b="0" u="none" strike="noStrike" kern="1200" dirty="0" smtClean="0">
                          <a:solidFill>
                            <a:schemeClr val="dk1"/>
                          </a:solidFill>
                          <a:effectLst/>
                          <a:latin typeface="+mn-lt"/>
                          <a:ea typeface="+mn-ea"/>
                          <a:cs typeface="+mn-cs"/>
                        </a:rPr>
                        <a:t>1</a:t>
                      </a:r>
                      <a:endParaRPr lang="en-US" sz="1200" b="0" u="none" strike="noStrike" kern="1200" dirty="0">
                        <a:solidFill>
                          <a:schemeClr val="dk1"/>
                        </a:solidFill>
                        <a:effectLst/>
                        <a:latin typeface="+mn-lt"/>
                        <a:ea typeface="+mn-ea"/>
                        <a:cs typeface="+mn-cs"/>
                      </a:endParaRPr>
                    </a:p>
                  </a:txBody>
                  <a:tcPr marL="5149" marR="72000" marT="5149" marB="0"/>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dk1"/>
                          </a:solidFill>
                          <a:effectLst/>
                          <a:latin typeface="+mn-lt"/>
                          <a:ea typeface="+mn-ea"/>
                          <a:cs typeface="+mn-cs"/>
                        </a:rPr>
                        <a:t>84 796</a:t>
                      </a:r>
                    </a:p>
                  </a:txBody>
                  <a:tcPr marL="91444" marR="91444" marT="45724" marB="45724"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ZA" sz="1200" u="none" strike="noStrike" kern="1200" cap="none" normalizeH="0" baseline="0" dirty="0" smtClean="0">
                          <a:ln>
                            <a:noFill/>
                          </a:ln>
                          <a:solidFill>
                            <a:schemeClr val="dk1"/>
                          </a:solidFill>
                          <a:effectLst/>
                          <a:latin typeface="+mn-lt"/>
                          <a:ea typeface="+mn-ea"/>
                          <a:cs typeface="+mn-cs"/>
                        </a:rPr>
                        <a:t>79 608</a:t>
                      </a:r>
                    </a:p>
                  </a:txBody>
                  <a:tcPr marL="91444" marR="91444" marT="45724" marB="45724"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u="none" strike="noStrike" kern="1200" cap="none" normalizeH="0" baseline="0" noProof="0" dirty="0" smtClean="0">
                          <a:ln>
                            <a:noFill/>
                          </a:ln>
                          <a:solidFill>
                            <a:schemeClr val="dk1"/>
                          </a:solidFill>
                          <a:effectLst/>
                          <a:latin typeface="+mn-lt"/>
                          <a:ea typeface="+mn-ea"/>
                          <a:cs typeface="+mn-cs"/>
                        </a:rPr>
                        <a:t>94%</a:t>
                      </a:r>
                      <a:endParaRPr kumimoji="0" lang="en-ZA" sz="1200" u="none" strike="noStrike" kern="1200" cap="none" normalizeH="0" baseline="0" noProof="0" dirty="0" smtClean="0">
                        <a:ln>
                          <a:noFill/>
                        </a:ln>
                        <a:solidFill>
                          <a:schemeClr val="dk1"/>
                        </a:solidFill>
                        <a:effectLst/>
                        <a:latin typeface="+mn-lt"/>
                        <a:ea typeface="+mn-ea"/>
                        <a:cs typeface="+mn-cs"/>
                      </a:endParaRPr>
                    </a:p>
                  </a:txBody>
                  <a:tcPr marL="91444" marR="91444" marT="45724" marB="45724" horzOverflow="overflow"/>
                </a:tc>
              </a:tr>
              <a:tr h="177543">
                <a:tc>
                  <a:txBody>
                    <a:bodyPr/>
                    <a:lstStyle/>
                    <a:p>
                      <a:pPr algn="r" fontAlgn="t"/>
                      <a:endParaRPr lang="en-US" sz="1200" b="0" i="0" u="none" strike="noStrike">
                        <a:solidFill>
                          <a:srgbClr val="000000"/>
                        </a:solidFill>
                        <a:effectLst/>
                        <a:latin typeface="Arial"/>
                      </a:endParaRPr>
                    </a:p>
                  </a:txBody>
                  <a:tcPr marL="5149" marR="5149" marT="5149" marB="0"/>
                </a:tc>
                <a:tc>
                  <a:txBody>
                    <a:bodyPr/>
                    <a:lstStyle/>
                    <a:p>
                      <a:pPr algn="l" fontAlgn="t"/>
                      <a:endParaRPr lang="en-US" sz="1200" b="0" i="0" u="none" strike="noStrike" dirty="0">
                        <a:solidFill>
                          <a:srgbClr val="000000"/>
                        </a:solidFill>
                        <a:effectLst/>
                        <a:latin typeface="Arial"/>
                      </a:endParaRPr>
                    </a:p>
                  </a:txBody>
                  <a:tcPr marL="5149" marR="5149" marT="5149" marB="0"/>
                </a:tc>
                <a:tc>
                  <a:txBody>
                    <a:bodyPr/>
                    <a:lstStyle/>
                    <a:p>
                      <a:pPr algn="ctr" fontAlgn="t"/>
                      <a:endParaRPr lang="en-US" sz="1200" b="0" i="1" u="none" strike="noStrike" dirty="0">
                        <a:solidFill>
                          <a:srgbClr val="000000"/>
                        </a:solidFill>
                        <a:effectLst/>
                        <a:latin typeface="Arial"/>
                      </a:endParaRPr>
                    </a:p>
                  </a:txBody>
                  <a:tcPr marL="5149" marR="72000" marT="5149" marB="0"/>
                </a:tc>
                <a:tc>
                  <a:txBody>
                    <a:bodyPr/>
                    <a:lstStyle/>
                    <a:p>
                      <a:pPr algn="r" fontAlgn="t"/>
                      <a:endParaRPr lang="en-US" sz="1200" b="0" i="1" u="none" strike="noStrike" dirty="0">
                        <a:solidFill>
                          <a:srgbClr val="000000"/>
                        </a:solidFill>
                        <a:effectLst/>
                        <a:latin typeface="Arial"/>
                      </a:endParaRPr>
                    </a:p>
                  </a:txBody>
                  <a:tcPr marL="5149" marR="72000" marT="5149" marB="0"/>
                </a:tc>
                <a:tc>
                  <a:txBody>
                    <a:bodyPr/>
                    <a:lstStyle/>
                    <a:p>
                      <a:pPr algn="r" fontAlgn="t"/>
                      <a:endParaRPr lang="en-US" sz="1200" b="0" i="1" u="none" strike="noStrike" dirty="0">
                        <a:solidFill>
                          <a:srgbClr val="000000"/>
                        </a:solidFill>
                        <a:effectLst/>
                        <a:latin typeface="Arial"/>
                      </a:endParaRPr>
                    </a:p>
                  </a:txBody>
                  <a:tcPr marL="5149" marR="72000" marT="5149" marB="0"/>
                </a:tc>
                <a:tc>
                  <a:txBody>
                    <a:bodyPr/>
                    <a:lstStyle/>
                    <a:p>
                      <a:pPr algn="r" fontAlgn="t"/>
                      <a:endParaRPr lang="en-US" sz="1200" b="0" i="0" u="none" strike="noStrike" dirty="0">
                        <a:solidFill>
                          <a:srgbClr val="000000"/>
                        </a:solidFill>
                        <a:effectLst/>
                        <a:latin typeface="Arial"/>
                      </a:endParaRPr>
                    </a:p>
                  </a:txBody>
                  <a:tcPr marL="5149" marR="72000" marT="5149" marB="0"/>
                </a:tc>
              </a:tr>
              <a:tr h="177543">
                <a:tc>
                  <a:txBody>
                    <a:bodyPr/>
                    <a:lstStyle/>
                    <a:p>
                      <a:pPr algn="r" fontAlgn="t"/>
                      <a:endParaRPr lang="en-US" sz="1200" b="1" i="0" u="none" strike="noStrike">
                        <a:solidFill>
                          <a:srgbClr val="000000"/>
                        </a:solidFill>
                        <a:effectLst/>
                        <a:latin typeface="Arial"/>
                      </a:endParaRPr>
                    </a:p>
                  </a:txBody>
                  <a:tcPr marL="5149" marR="5149" marT="5149" marB="0"/>
                </a:tc>
                <a:tc>
                  <a:txBody>
                    <a:bodyPr/>
                    <a:lstStyle/>
                    <a:p>
                      <a:pPr algn="l" fontAlgn="t"/>
                      <a:r>
                        <a:rPr lang="en-US" sz="1200" b="1" u="none" strike="noStrike" kern="1200" dirty="0" smtClean="0">
                          <a:solidFill>
                            <a:schemeClr val="dk1"/>
                          </a:solidFill>
                          <a:effectLst/>
                          <a:latin typeface="+mn-lt"/>
                          <a:ea typeface="+mn-ea"/>
                          <a:cs typeface="+mn-cs"/>
                        </a:rPr>
                        <a:t>TOTAL</a:t>
                      </a:r>
                      <a:endParaRPr lang="en-US" sz="1200" b="1" u="none" strike="noStrike" kern="1200" dirty="0">
                        <a:solidFill>
                          <a:schemeClr val="dk1"/>
                        </a:solidFill>
                        <a:effectLst/>
                        <a:latin typeface="+mn-lt"/>
                        <a:ea typeface="+mn-ea"/>
                        <a:cs typeface="+mn-cs"/>
                      </a:endParaRPr>
                    </a:p>
                  </a:txBody>
                  <a:tcPr marL="5149" marR="5149" marT="5149" marB="0"/>
                </a:tc>
                <a:tc>
                  <a:txBody>
                    <a:bodyPr/>
                    <a:lstStyle/>
                    <a:p>
                      <a:pPr algn="r" fontAlgn="t"/>
                      <a:endParaRPr lang="en-US" sz="1200" b="1" i="0" u="none" strike="noStrike" dirty="0">
                        <a:solidFill>
                          <a:srgbClr val="000000"/>
                        </a:solidFill>
                        <a:effectLst/>
                        <a:latin typeface="Arial"/>
                      </a:endParaRPr>
                    </a:p>
                  </a:txBody>
                  <a:tcPr marL="5149" marR="72000" marT="5149" marB="0"/>
                </a:tc>
                <a:tc>
                  <a:txBody>
                    <a:bodyPr/>
                    <a:lstStyle/>
                    <a:p>
                      <a:pPr marL="0" algn="r" defTabSz="914400" rtl="0" eaLnBrk="1" fontAlgn="ctr" latinLnBrk="0" hangingPunct="1"/>
                      <a:r>
                        <a:rPr lang="en-ZA" sz="1200" b="1" i="0" u="none" strike="noStrike" kern="1200" dirty="0" smtClean="0">
                          <a:solidFill>
                            <a:srgbClr val="000000"/>
                          </a:solidFill>
                          <a:effectLst/>
                          <a:latin typeface="+mj-lt"/>
                          <a:ea typeface="+mn-ea"/>
                          <a:cs typeface="+mn-cs"/>
                        </a:rPr>
                        <a:t>6 985 130</a:t>
                      </a:r>
                      <a:endParaRPr lang="en-ZA" sz="1200" b="1" i="0" u="none" strike="noStrike" kern="1200" dirty="0">
                        <a:solidFill>
                          <a:srgbClr val="000000"/>
                        </a:solidFill>
                        <a:effectLst/>
                        <a:latin typeface="+mj-lt"/>
                        <a:ea typeface="+mn-ea"/>
                        <a:cs typeface="+mn-cs"/>
                      </a:endParaRPr>
                    </a:p>
                  </a:txBody>
                  <a:tcPr marL="9525" marR="85725" marT="9525" marB="0"/>
                </a:tc>
                <a:tc>
                  <a:txBody>
                    <a:bodyPr/>
                    <a:lstStyle/>
                    <a:p>
                      <a:pPr algn="r" rtl="0" fontAlgn="ctr"/>
                      <a:r>
                        <a:rPr lang="en-ZA" sz="1200" b="1" i="0" u="none" strike="noStrike" dirty="0" smtClean="0">
                          <a:solidFill>
                            <a:srgbClr val="000000"/>
                          </a:solidFill>
                          <a:effectLst/>
                          <a:latin typeface="+mj-lt"/>
                        </a:rPr>
                        <a:t>6 927 423</a:t>
                      </a:r>
                      <a:endParaRPr lang="en-ZA" sz="1200" b="1" i="0" u="none" strike="noStrike" dirty="0">
                        <a:solidFill>
                          <a:srgbClr val="000000"/>
                        </a:solidFill>
                        <a:effectLst/>
                        <a:latin typeface="+mj-lt"/>
                      </a:endParaRPr>
                    </a:p>
                  </a:txBody>
                  <a:tcPr marL="9525" marR="85725" marT="9525" marB="0"/>
                </a:tc>
                <a:tc>
                  <a:txBody>
                    <a:bodyPr/>
                    <a:lstStyle/>
                    <a:p>
                      <a:pPr algn="r" rtl="0" fontAlgn="ctr"/>
                      <a:r>
                        <a:rPr lang="en-ZA" sz="1200" b="1" i="0" u="none" strike="noStrike" dirty="0" smtClean="0">
                          <a:solidFill>
                            <a:srgbClr val="000000"/>
                          </a:solidFill>
                          <a:effectLst/>
                          <a:latin typeface="+mj-lt"/>
                        </a:rPr>
                        <a:t>99%</a:t>
                      </a:r>
                      <a:endParaRPr lang="en-ZA" sz="1200" b="1" i="0" u="none" strike="noStrike" dirty="0">
                        <a:solidFill>
                          <a:srgbClr val="000000"/>
                        </a:solidFill>
                        <a:effectLst/>
                        <a:latin typeface="+mj-lt"/>
                      </a:endParaRPr>
                    </a:p>
                  </a:txBody>
                  <a:tcPr marL="9525" marR="85725" marT="9525" marB="0"/>
                </a:tc>
              </a:tr>
              <a:tr h="177543">
                <a:tc>
                  <a:txBody>
                    <a:bodyPr/>
                    <a:lstStyle/>
                    <a:p>
                      <a:pPr algn="r" fontAlgn="t"/>
                      <a:r>
                        <a:rPr lang="en-US" sz="1200" u="none" strike="noStrike" dirty="0">
                          <a:effectLst/>
                        </a:rPr>
                        <a:t> </a:t>
                      </a:r>
                      <a:endParaRPr lang="en-US" sz="1200" b="1" i="0" u="none" strike="noStrike" dirty="0">
                        <a:solidFill>
                          <a:srgbClr val="000000"/>
                        </a:solidFill>
                        <a:effectLst/>
                        <a:latin typeface="Arial"/>
                      </a:endParaRPr>
                    </a:p>
                  </a:txBody>
                  <a:tcPr marL="5149" marR="5149" marT="5149" marB="0"/>
                </a:tc>
                <a:tc>
                  <a:txBody>
                    <a:bodyPr/>
                    <a:lstStyle/>
                    <a:p>
                      <a:pPr algn="l" fontAlgn="t"/>
                      <a:endParaRPr lang="en-US" sz="1200" b="0" i="0" u="none" strike="noStrike" dirty="0">
                        <a:solidFill>
                          <a:srgbClr val="000000"/>
                        </a:solidFill>
                        <a:effectLst/>
                        <a:latin typeface="Arial"/>
                      </a:endParaRPr>
                    </a:p>
                  </a:txBody>
                  <a:tcPr marL="5149" marR="5149" marT="5149" marB="0"/>
                </a:tc>
                <a:tc>
                  <a:txBody>
                    <a:bodyPr/>
                    <a:lstStyle/>
                    <a:p>
                      <a:endParaRPr lang="en-ZA" sz="1200"/>
                    </a:p>
                  </a:txBody>
                  <a:tcPr marL="7200" marR="72000" marT="5149" marB="0"/>
                </a:tc>
                <a:tc>
                  <a:txBody>
                    <a:bodyPr/>
                    <a:lstStyle/>
                    <a:p>
                      <a:endParaRPr lang="en-ZA" sz="1200"/>
                    </a:p>
                  </a:txBody>
                  <a:tcPr marL="7200" marR="72000" marT="5149" marB="0"/>
                </a:tc>
                <a:tc>
                  <a:txBody>
                    <a:bodyPr/>
                    <a:lstStyle/>
                    <a:p>
                      <a:endParaRPr lang="en-ZA" sz="1200"/>
                    </a:p>
                  </a:txBody>
                  <a:tcPr marL="5149" marR="72000" marT="5149" marB="0"/>
                </a:tc>
                <a:tc>
                  <a:txBody>
                    <a:bodyPr/>
                    <a:lstStyle/>
                    <a:p>
                      <a:endParaRPr lang="en-ZA" sz="1200" dirty="0"/>
                    </a:p>
                  </a:txBody>
                  <a:tcPr marL="5149" marR="72000" marT="5149" marB="0"/>
                </a:tc>
              </a:tr>
            </a:tbl>
          </a:graphicData>
        </a:graphic>
      </p:graphicFrame>
    </p:spTree>
    <p:extLst>
      <p:ext uri="{BB962C8B-B14F-4D97-AF65-F5344CB8AC3E}">
        <p14:creationId xmlns:p14="http://schemas.microsoft.com/office/powerpoint/2010/main" xmlns="" val="3076208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14" y="0"/>
            <a:ext cx="9144000" cy="990600"/>
          </a:xfrm>
          <a:pattFill prst="dkHorz">
            <a:fgClr>
              <a:srgbClr val="FF6600"/>
            </a:fgClr>
            <a:bgClr>
              <a:srgbClr val="FF9933"/>
            </a:bgClr>
          </a:pattFill>
          <a:ln w="9525">
            <a:solidFill>
              <a:srgbClr val="FF6600"/>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normAutofit/>
          </a:bodyPr>
          <a:lstStyle/>
          <a:p>
            <a:pPr algn="l">
              <a:spcBef>
                <a:spcPts val="600"/>
              </a:spcBef>
              <a:spcAft>
                <a:spcPts val="600"/>
              </a:spcAft>
            </a:pPr>
            <a:r>
              <a:rPr lang="en-ZA" sz="2800" b="1" dirty="0" smtClean="0"/>
              <a:t>Budget </a:t>
            </a:r>
            <a:r>
              <a:rPr lang="en-ZA" sz="2800" b="1" dirty="0"/>
              <a:t>Allocation per Programme Chart - </a:t>
            </a:r>
            <a:r>
              <a:rPr lang="en-ZA" sz="2800" b="1" dirty="0" smtClean="0"/>
              <a:t>2017/18</a:t>
            </a:r>
            <a:endParaRPr lang="en-ZA" sz="2600" b="1" kern="0" dirty="0">
              <a:solidFill>
                <a:srgbClr val="FFFFFF"/>
              </a:solidFill>
              <a:latin typeface="Calibri" panose="020F0502020204030204" pitchFamily="34" charset="0"/>
              <a:ea typeface="+mn-ea"/>
            </a:endParaRPr>
          </a:p>
        </p:txBody>
      </p:sp>
      <p:sp>
        <p:nvSpPr>
          <p:cNvPr id="2" name="Slide Number Placeholder 1"/>
          <p:cNvSpPr>
            <a:spLocks noGrp="1"/>
          </p:cNvSpPr>
          <p:nvPr>
            <p:ph type="sldNum" sz="quarter" idx="12"/>
          </p:nvPr>
        </p:nvSpPr>
        <p:spPr/>
        <p:txBody>
          <a:bodyPr/>
          <a:lstStyle/>
          <a:p>
            <a:pPr>
              <a:defRPr/>
            </a:pPr>
            <a:fld id="{9802C508-A63D-4EE3-BA0C-F9C2648076D7}" type="slidenum">
              <a:rPr lang="en-US" smtClean="0">
                <a:solidFill>
                  <a:prstClr val="black">
                    <a:tint val="75000"/>
                  </a:prstClr>
                </a:solidFill>
              </a:rPr>
              <a:pPr>
                <a:defRPr/>
              </a:pPr>
              <a:t>35</a:t>
            </a:fld>
            <a:endParaRPr lang="en-US" dirty="0">
              <a:solidFill>
                <a:prstClr val="black">
                  <a:tint val="75000"/>
                </a:prstClr>
              </a:solidFill>
            </a:endParaRPr>
          </a:p>
        </p:txBody>
      </p:sp>
      <p:graphicFrame>
        <p:nvGraphicFramePr>
          <p:cNvPr id="7" name="Chart 6"/>
          <p:cNvGraphicFramePr>
            <a:graphicFrameLocks noGrp="1"/>
          </p:cNvGraphicFramePr>
          <p:nvPr>
            <p:extLst/>
          </p:nvPr>
        </p:nvGraphicFramePr>
        <p:xfrm>
          <a:off x="323528" y="980728"/>
          <a:ext cx="8649511"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700019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36</a:t>
            </a:fld>
            <a:endParaRPr lang="en-US" altLang="en-US" sz="1400" smtClean="0">
              <a:latin typeface="Times" pitchFamily="18" charset="0"/>
            </a:endParaRPr>
          </a:p>
        </p:txBody>
      </p:sp>
      <p:sp>
        <p:nvSpPr>
          <p:cNvPr id="5" name="Rectangle 4"/>
          <p:cNvSpPr/>
          <p:nvPr/>
        </p:nvSpPr>
        <p:spPr>
          <a:xfrm>
            <a:off x="3851921" y="2121176"/>
            <a:ext cx="4240325" cy="194421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049238" y="2157554"/>
            <a:ext cx="3808278" cy="1569660"/>
          </a:xfrm>
          <a:prstGeom prst="rect">
            <a:avLst/>
          </a:prstGeom>
          <a:noFill/>
        </p:spPr>
        <p:txBody>
          <a:bodyPr wrap="square" rtlCol="0">
            <a:spAutoFit/>
          </a:bodyPr>
          <a:lstStyle/>
          <a:p>
            <a:r>
              <a:rPr lang="en-ZA" sz="2400" b="1" dirty="0">
                <a:solidFill>
                  <a:schemeClr val="bg1"/>
                </a:solidFill>
              </a:rPr>
              <a:t>Part </a:t>
            </a:r>
            <a:r>
              <a:rPr lang="en-ZA" sz="2400" b="1" dirty="0" smtClean="0">
                <a:solidFill>
                  <a:schemeClr val="bg1"/>
                </a:solidFill>
              </a:rPr>
              <a:t>C-2</a:t>
            </a:r>
            <a:endParaRPr lang="en-ZA" sz="2400" b="1" dirty="0">
              <a:solidFill>
                <a:schemeClr val="bg1"/>
              </a:solidFill>
            </a:endParaRPr>
          </a:p>
          <a:p>
            <a:endParaRPr lang="en-ZA" sz="2400" b="1" dirty="0">
              <a:solidFill>
                <a:schemeClr val="bg1"/>
              </a:solidFill>
            </a:endParaRPr>
          </a:p>
          <a:p>
            <a:r>
              <a:rPr lang="en-ZA" sz="2400" b="1" dirty="0" smtClean="0">
                <a:solidFill>
                  <a:schemeClr val="bg1"/>
                </a:solidFill>
              </a:rPr>
              <a:t>Financial </a:t>
            </a:r>
            <a:endParaRPr lang="en-ZA" sz="2400" b="1" dirty="0">
              <a:solidFill>
                <a:schemeClr val="bg1"/>
              </a:solidFill>
            </a:endParaRPr>
          </a:p>
          <a:p>
            <a:r>
              <a:rPr lang="en-ZA" sz="2400" b="1" dirty="0">
                <a:solidFill>
                  <a:schemeClr val="bg1"/>
                </a:solidFill>
              </a:rPr>
              <a:t>Performance – </a:t>
            </a:r>
            <a:r>
              <a:rPr lang="en-ZA" sz="2400" b="1" dirty="0" smtClean="0">
                <a:solidFill>
                  <a:schemeClr val="bg1"/>
                </a:solidFill>
              </a:rPr>
              <a:t>PMTE</a:t>
            </a:r>
            <a:endParaRPr lang="en-ZA" sz="2400" b="1" dirty="0"/>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1124744"/>
            <a:ext cx="3851920" cy="3768362"/>
          </a:xfrm>
          <a:prstGeom prst="rect">
            <a:avLst/>
          </a:prstGeom>
        </p:spPr>
      </p:pic>
    </p:spTree>
    <p:extLst>
      <p:ext uri="{BB962C8B-B14F-4D97-AF65-F5344CB8AC3E}">
        <p14:creationId xmlns:p14="http://schemas.microsoft.com/office/powerpoint/2010/main" xmlns="" val="34380546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936" y="116632"/>
            <a:ext cx="9139064" cy="461665"/>
          </a:xfrm>
          <a:prstGeom prst="rect">
            <a:avLst/>
          </a:prstGeom>
          <a:noFill/>
        </p:spPr>
        <p:txBody>
          <a:bodyPr wrap="square" rtlCol="0">
            <a:spAutoFit/>
          </a:bodyPr>
          <a:lstStyle/>
          <a:p>
            <a:r>
              <a:rPr lang="en-US" sz="2400" b="1" dirty="0" smtClean="0">
                <a:solidFill>
                  <a:schemeClr val="bg1"/>
                </a:solidFill>
              </a:rPr>
              <a:t>Table Of Contents</a:t>
            </a:r>
            <a:endParaRPr lang="en-US" sz="2400" b="1" dirty="0">
              <a:solidFill>
                <a:schemeClr val="bg1"/>
              </a:solidFill>
            </a:endParaRPr>
          </a:p>
        </p:txBody>
      </p:sp>
      <p:sp>
        <p:nvSpPr>
          <p:cNvPr id="3" name="TextBox 2"/>
          <p:cNvSpPr txBox="1"/>
          <p:nvPr/>
        </p:nvSpPr>
        <p:spPr>
          <a:xfrm>
            <a:off x="228600" y="988979"/>
            <a:ext cx="5943600" cy="369332"/>
          </a:xfrm>
          <a:prstGeom prst="rect">
            <a:avLst/>
          </a:prstGeom>
          <a:gradFill flip="none" rotWithShape="1">
            <a:gsLst>
              <a:gs pos="0">
                <a:schemeClr val="bg1"/>
              </a:gs>
              <a:gs pos="100000">
                <a:schemeClr val="bg1"/>
              </a:gs>
            </a:gsLst>
            <a:lin ang="13500000" scaled="1"/>
            <a:tileRect/>
          </a:gradFill>
          <a:ln>
            <a:noFill/>
          </a:ln>
          <a:effectLst/>
        </p:spPr>
        <p:txBody>
          <a:bodyPr wrap="square" rtlCol="0">
            <a:spAutoFit/>
          </a:bodyPr>
          <a:lstStyle/>
          <a:p>
            <a:endParaRPr lang="en-US" b="1" dirty="0">
              <a:solidFill>
                <a:schemeClr val="accent6">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204939187"/>
              </p:ext>
            </p:extLst>
          </p:nvPr>
        </p:nvGraphicFramePr>
        <p:xfrm>
          <a:off x="179512" y="780163"/>
          <a:ext cx="8599254" cy="2286000"/>
        </p:xfrm>
        <a:graphic>
          <a:graphicData uri="http://schemas.openxmlformats.org/drawingml/2006/table">
            <a:tbl>
              <a:tblPr firstRow="1" bandRow="1">
                <a:tableStyleId>{93296810-A885-4BE3-A3E7-6D5BEEA58F35}</a:tableStyleId>
              </a:tblPr>
              <a:tblGrid>
                <a:gridCol w="6957578"/>
                <a:gridCol w="1641676"/>
              </a:tblGrid>
              <a:tr h="571723">
                <a:tc>
                  <a:txBody>
                    <a:bodyPr/>
                    <a:lstStyle/>
                    <a:p>
                      <a:r>
                        <a:rPr lang="en-US" sz="2000" dirty="0" smtClean="0"/>
                        <a:t>Discussion Item </a:t>
                      </a:r>
                      <a:endParaRPr lang="en-US" sz="2000" i="0" dirty="0"/>
                    </a:p>
                  </a:txBody>
                  <a:tcPr/>
                </a:tc>
                <a:tc>
                  <a:txBody>
                    <a:bodyPr/>
                    <a:lstStyle/>
                    <a:p>
                      <a:r>
                        <a:rPr lang="en-US" sz="2000" dirty="0" smtClean="0"/>
                        <a:t>Slide</a:t>
                      </a:r>
                      <a:r>
                        <a:rPr lang="en-US" sz="2000" baseline="0" dirty="0" smtClean="0"/>
                        <a:t> Numbers</a:t>
                      </a:r>
                      <a:endParaRPr lang="en-US" sz="2000" i="0" dirty="0"/>
                    </a:p>
                  </a:txBody>
                  <a:tcPr/>
                </a:tc>
              </a:tr>
              <a:tr h="367381">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kern="1200" dirty="0" smtClean="0"/>
                        <a:t>2. Revenue per revenue type</a:t>
                      </a:r>
                      <a:endParaRPr lang="en-US" sz="2000" i="0" kern="1200" dirty="0" smtClean="0">
                        <a:solidFill>
                          <a:schemeClr val="dk1"/>
                        </a:solidFill>
                        <a:latin typeface="+mn-lt"/>
                        <a:ea typeface="+mn-ea"/>
                        <a:cs typeface="+mn-cs"/>
                      </a:endParaRPr>
                    </a:p>
                  </a:txBody>
                  <a:tcPr/>
                </a:tc>
                <a:tc>
                  <a:txBody>
                    <a:bodyPr/>
                    <a:lstStyle/>
                    <a:p>
                      <a:pPr algn="ctr"/>
                      <a:r>
                        <a:rPr lang="en-US" sz="2000" dirty="0" smtClean="0"/>
                        <a:t>38</a:t>
                      </a:r>
                      <a:endParaRPr lang="en-US" sz="2000" i="0" dirty="0">
                        <a:solidFill>
                          <a:schemeClr val="tx1"/>
                        </a:solidFill>
                      </a:endParaRPr>
                    </a:p>
                  </a:txBody>
                  <a:tcPr/>
                </a:tc>
              </a:tr>
              <a:tr h="367381">
                <a:tc>
                  <a:txBody>
                    <a:bodyPr/>
                    <a:lstStyle/>
                    <a:p>
                      <a:pPr marL="0" indent="0" algn="l" defTabSz="914400" rtl="0" eaLnBrk="1" latinLnBrk="0" hangingPunct="1">
                        <a:buFont typeface="+mj-lt"/>
                        <a:buNone/>
                      </a:pPr>
                      <a:r>
                        <a:rPr lang="en-US" sz="2000" kern="1200" dirty="0" smtClean="0"/>
                        <a:t>3. Expenditure summary</a:t>
                      </a:r>
                      <a:r>
                        <a:rPr lang="en-US" sz="2000" kern="1200" baseline="0" dirty="0" smtClean="0"/>
                        <a:t> per economic classification</a:t>
                      </a:r>
                      <a:endParaRPr lang="en-US" sz="2000" i="0" kern="1200" dirty="0" smtClean="0">
                        <a:solidFill>
                          <a:schemeClr val="dk1"/>
                        </a:solidFill>
                        <a:latin typeface="+mn-lt"/>
                        <a:ea typeface="+mn-ea"/>
                        <a:cs typeface="+mn-cs"/>
                      </a:endParaRPr>
                    </a:p>
                  </a:txBody>
                  <a:tcPr/>
                </a:tc>
                <a:tc>
                  <a:txBody>
                    <a:bodyPr/>
                    <a:lstStyle/>
                    <a:p>
                      <a:pPr algn="ctr"/>
                      <a:r>
                        <a:rPr lang="en-US" sz="2000" dirty="0" smtClean="0"/>
                        <a:t>39</a:t>
                      </a:r>
                      <a:endParaRPr lang="en-US" sz="2000" i="0" dirty="0">
                        <a:solidFill>
                          <a:schemeClr val="tx1"/>
                        </a:solidFill>
                      </a:endParaRPr>
                    </a:p>
                  </a:txBody>
                  <a:tcPr/>
                </a:tc>
              </a:tr>
              <a:tr h="19812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000" dirty="0" smtClean="0"/>
                        <a:t>4. </a:t>
                      </a:r>
                      <a:r>
                        <a:rPr lang="en-ZA" sz="2000" dirty="0" smtClean="0"/>
                        <a:t>Budget Allocations per </a:t>
                      </a:r>
                      <a:r>
                        <a:rPr lang="en-US" sz="2000" kern="1200" baseline="0" dirty="0" smtClean="0"/>
                        <a:t>economic classification</a:t>
                      </a:r>
                      <a:endParaRPr lang="en-US" sz="2000" b="0" i="0" dirty="0" smtClean="0"/>
                    </a:p>
                  </a:txBody>
                  <a:tcPr/>
                </a:tc>
                <a:tc>
                  <a:txBody>
                    <a:bodyPr/>
                    <a:lstStyle/>
                    <a:p>
                      <a:pPr algn="ctr"/>
                      <a:r>
                        <a:rPr lang="en-ZA" sz="2000" dirty="0" smtClean="0"/>
                        <a:t>40</a:t>
                      </a:r>
                      <a:endParaRPr lang="en-US" sz="2000" i="0" dirty="0" smtClean="0">
                        <a:solidFill>
                          <a:schemeClr val="tx1"/>
                        </a:solidFill>
                      </a:endParaRPr>
                    </a:p>
                  </a:txBody>
                  <a:tcPr/>
                </a:tc>
              </a:tr>
              <a:tr h="198120">
                <a:tc>
                  <a:txBody>
                    <a:bodyPr/>
                    <a:lstStyle/>
                    <a:p>
                      <a:pPr marL="233363" marR="0" indent="-233363" algn="l" defTabSz="914400" rtl="0" eaLnBrk="1" fontAlgn="auto" latinLnBrk="0" hangingPunct="1">
                        <a:lnSpc>
                          <a:spcPct val="100000"/>
                        </a:lnSpc>
                        <a:spcBef>
                          <a:spcPts val="0"/>
                        </a:spcBef>
                        <a:spcAft>
                          <a:spcPts val="0"/>
                        </a:spcAft>
                        <a:buClrTx/>
                        <a:buSzTx/>
                        <a:buFont typeface="+mj-lt"/>
                        <a:buNone/>
                        <a:tabLst/>
                        <a:defRPr/>
                      </a:pPr>
                      <a:r>
                        <a:rPr lang="en-ZA" sz="2000" dirty="0" smtClean="0"/>
                        <a:t>5. </a:t>
                      </a:r>
                      <a:r>
                        <a:rPr lang="en-US" sz="2000" kern="1200" dirty="0" smtClean="0"/>
                        <a:t>Notes to the expenditure summary</a:t>
                      </a:r>
                      <a:r>
                        <a:rPr lang="en-US" sz="2000" kern="1200" baseline="0" dirty="0" smtClean="0"/>
                        <a:t> per economic classification</a:t>
                      </a:r>
                      <a:endParaRPr lang="en-US" sz="2000" b="0" i="0" dirty="0" smtClean="0"/>
                    </a:p>
                  </a:txBody>
                  <a:tcPr/>
                </a:tc>
                <a:tc>
                  <a:txBody>
                    <a:bodyPr/>
                    <a:lstStyle/>
                    <a:p>
                      <a:pPr algn="ctr"/>
                      <a:r>
                        <a:rPr lang="en-US" sz="2000" i="0" dirty="0" smtClean="0">
                          <a:solidFill>
                            <a:schemeClr val="tx1"/>
                          </a:solidFill>
                        </a:rPr>
                        <a:t>42</a:t>
                      </a:r>
                    </a:p>
                  </a:txBody>
                  <a:tcPr/>
                </a:tc>
              </a:tr>
            </a:tbl>
          </a:graphicData>
        </a:graphic>
      </p:graphicFrame>
      <p:sp>
        <p:nvSpPr>
          <p:cNvPr id="4" name="Slide Number Placeholder 3"/>
          <p:cNvSpPr>
            <a:spLocks noGrp="1"/>
          </p:cNvSpPr>
          <p:nvPr>
            <p:ph type="sldNum" sz="quarter" idx="12"/>
          </p:nvPr>
        </p:nvSpPr>
        <p:spPr/>
        <p:txBody>
          <a:bodyPr/>
          <a:lstStyle/>
          <a:p>
            <a:fld id="{06FDB8B8-F605-4586-B934-FF56C8C71DDE}" type="slidenum">
              <a:rPr lang="en-US" smtClean="0"/>
              <a:pPr/>
              <a:t>37</a:t>
            </a:fld>
            <a:endParaRPr lang="en-US" dirty="0"/>
          </a:p>
        </p:txBody>
      </p:sp>
    </p:spTree>
    <p:extLst>
      <p:ext uri="{BB962C8B-B14F-4D97-AF65-F5344CB8AC3E}">
        <p14:creationId xmlns:p14="http://schemas.microsoft.com/office/powerpoint/2010/main" xmlns="" val="39589476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schemeClr val="bg1"/>
                </a:solidFill>
              </a:rPr>
              <a:t>Summary of Revenue per Revenue type – Dec 2017 and March 2018</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06FDB8B8-F605-4586-B934-FF56C8C71DDE}" type="slidenum">
              <a:rPr lang="en-US" smtClean="0"/>
              <a:pPr/>
              <a:t>38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953292079"/>
              </p:ext>
            </p:extLst>
          </p:nvPr>
        </p:nvGraphicFramePr>
        <p:xfrm>
          <a:off x="179512" y="836712"/>
          <a:ext cx="8659110" cy="5089079"/>
        </p:xfrm>
        <a:graphic>
          <a:graphicData uri="http://schemas.openxmlformats.org/drawingml/2006/table">
            <a:tbl>
              <a:tblPr>
                <a:tableStyleId>{08FB837D-C827-4EFA-A057-4D05807E0F7C}</a:tableStyleId>
              </a:tblPr>
              <a:tblGrid>
                <a:gridCol w="3877444"/>
                <a:gridCol w="864096"/>
                <a:gridCol w="1008112"/>
                <a:gridCol w="893234"/>
                <a:gridCol w="576064"/>
                <a:gridCol w="936104"/>
                <a:gridCol w="504056"/>
              </a:tblGrid>
              <a:tr h="1040751">
                <a:tc>
                  <a:txBody>
                    <a:bodyPr/>
                    <a:lstStyle/>
                    <a:p>
                      <a:pPr algn="ctr" fontAlgn="t"/>
                      <a:r>
                        <a:rPr lang="en-US" sz="1800" b="1" u="none" strike="noStrike" dirty="0">
                          <a:effectLst/>
                        </a:rPr>
                        <a:t> </a:t>
                      </a:r>
                      <a:endParaRPr lang="en-US" sz="1800" b="1" i="0" u="none" strike="noStrike" dirty="0">
                        <a:solidFill>
                          <a:srgbClr val="000000"/>
                        </a:solidFill>
                        <a:effectLst/>
                        <a:latin typeface="Arial"/>
                      </a:endParaRPr>
                    </a:p>
                  </a:txBody>
                  <a:tcPr marL="7401" marR="7401" marT="7401" marB="0"/>
                </a:tc>
                <a:tc>
                  <a:txBody>
                    <a:bodyPr/>
                    <a:lstStyle/>
                    <a:p>
                      <a:pPr marL="0" algn="l" defTabSz="914400" rtl="0" eaLnBrk="1" fontAlgn="ctr" latinLnBrk="0" hangingPunct="1"/>
                      <a:r>
                        <a:rPr lang="en-US" sz="1600" b="1" u="none" strike="noStrike" kern="1200" dirty="0" smtClean="0">
                          <a:solidFill>
                            <a:schemeClr val="dk1"/>
                          </a:solidFill>
                          <a:effectLst/>
                          <a:latin typeface="+mn-lt"/>
                          <a:ea typeface="+mn-ea"/>
                          <a:cs typeface="+mn-cs"/>
                        </a:rPr>
                        <a:t>% of total budget </a:t>
                      </a:r>
                      <a:endParaRPr lang="en-US" sz="1600" b="1" u="none" strike="noStrike" kern="1200" dirty="0">
                        <a:solidFill>
                          <a:schemeClr val="dk1"/>
                        </a:solidFill>
                        <a:effectLst/>
                        <a:latin typeface="+mn-lt"/>
                        <a:ea typeface="+mn-ea"/>
                        <a:cs typeface="+mn-cs"/>
                      </a:endParaRPr>
                    </a:p>
                  </a:txBody>
                  <a:tcPr marL="7401" marR="72000" marT="7401" marB="0"/>
                </a:tc>
                <a:tc>
                  <a:txBody>
                    <a:bodyPr/>
                    <a:lstStyle/>
                    <a:p>
                      <a:pPr algn="ctr" fontAlgn="ctr"/>
                      <a:r>
                        <a:rPr lang="en-US" sz="1600" b="1" u="none" strike="noStrike" dirty="0" smtClean="0">
                          <a:effectLst/>
                        </a:rPr>
                        <a:t>Annual Budget </a:t>
                      </a:r>
                      <a:endParaRPr lang="en-US" sz="1600" b="1" i="0" u="none" strike="noStrike" dirty="0">
                        <a:solidFill>
                          <a:srgbClr val="000000"/>
                        </a:solidFill>
                        <a:effectLst/>
                        <a:latin typeface="Arial"/>
                      </a:endParaRPr>
                    </a:p>
                  </a:txBody>
                  <a:tcPr marL="7401" marR="72000" marT="7401" marB="0"/>
                </a:tc>
                <a:tc gridSpan="2">
                  <a:txBody>
                    <a:bodyPr/>
                    <a:lstStyle/>
                    <a:p>
                      <a:pPr algn="ctr" fontAlgn="ctr"/>
                      <a:r>
                        <a:rPr lang="en-US" sz="1600" b="1" u="none" strike="noStrike" dirty="0">
                          <a:effectLst/>
                        </a:rPr>
                        <a:t> Actual</a:t>
                      </a:r>
                      <a:br>
                        <a:rPr lang="en-US" sz="1600" b="1" u="none" strike="noStrike" dirty="0">
                          <a:effectLst/>
                        </a:rPr>
                      </a:br>
                      <a:r>
                        <a:rPr lang="en-US" sz="1600" b="1" u="none" strike="noStrike" dirty="0" smtClean="0">
                          <a:effectLst/>
                        </a:rPr>
                        <a:t>Revenue as at 31 December 2017 (Q3 – 75% Guideline)</a:t>
                      </a:r>
                      <a:endParaRPr lang="en-US" sz="1600" b="1" i="0" u="none" strike="noStrike" dirty="0">
                        <a:solidFill>
                          <a:srgbClr val="000000"/>
                        </a:solidFill>
                        <a:effectLst/>
                        <a:latin typeface="Arial"/>
                      </a:endParaRPr>
                    </a:p>
                  </a:txBody>
                  <a:tcPr marL="7401" marR="72000" marT="7401" marB="0"/>
                </a:tc>
                <a:tc hMerge="1">
                  <a:txBody>
                    <a:bodyPr/>
                    <a:lstStyle/>
                    <a:p>
                      <a:pPr algn="r" fontAlgn="ctr"/>
                      <a:endParaRPr lang="en-US" sz="1200" b="1" i="1" u="none" strike="noStrike" dirty="0">
                        <a:solidFill>
                          <a:srgbClr val="000000"/>
                        </a:solidFill>
                        <a:effectLst/>
                        <a:latin typeface="Arial"/>
                      </a:endParaRPr>
                    </a:p>
                  </a:txBody>
                  <a:tcPr marL="7401" marR="72000" marT="7401" marB="0" anchor="ct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u="none" strike="noStrike" dirty="0" smtClean="0">
                          <a:effectLst/>
                        </a:rPr>
                        <a:t>Actual</a:t>
                      </a:r>
                      <a:br>
                        <a:rPr lang="en-US" sz="1600" b="1" u="none" strike="noStrike" dirty="0" smtClean="0">
                          <a:effectLst/>
                        </a:rPr>
                      </a:br>
                      <a:r>
                        <a:rPr lang="en-US" sz="1600" b="1" u="none" strike="noStrike" dirty="0" smtClean="0">
                          <a:effectLst/>
                        </a:rPr>
                        <a:t>Revenue as at 31 March 2018 (</a:t>
                      </a:r>
                      <a:r>
                        <a:rPr lang="en-US" sz="1600" b="1" u="none" strike="noStrike" baseline="0" dirty="0" smtClean="0">
                          <a:effectLst/>
                        </a:rPr>
                        <a:t>Q4 – 100% Guideline)</a:t>
                      </a:r>
                      <a:endParaRPr lang="en-US" sz="1600" b="1" i="0" u="none" strike="noStrike" dirty="0" smtClean="0">
                        <a:solidFill>
                          <a:srgbClr val="000000"/>
                        </a:solidFill>
                        <a:effectLst/>
                        <a:latin typeface="Arial"/>
                      </a:endParaRPr>
                    </a:p>
                  </a:txBody>
                  <a:tcPr marL="7401" marR="72000" marT="7401" marB="0"/>
                </a:tc>
                <a:tc hMerge="1">
                  <a:txBody>
                    <a:bodyPr/>
                    <a:lstStyle/>
                    <a:p>
                      <a:endParaRPr lang="en-ZA"/>
                    </a:p>
                  </a:txBody>
                  <a:tcPr/>
                </a:tc>
              </a:tr>
              <a:tr h="354418">
                <a:tc>
                  <a:txBody>
                    <a:bodyPr/>
                    <a:lstStyle/>
                    <a:p>
                      <a:pPr algn="ctr" fontAlgn="t"/>
                      <a:r>
                        <a:rPr lang="en-US" sz="1800" b="1" u="none" strike="noStrike" dirty="0">
                          <a:effectLst/>
                        </a:rPr>
                        <a:t> </a:t>
                      </a:r>
                      <a:endParaRPr lang="en-US" sz="1800" b="1" i="0" u="none" strike="noStrike" dirty="0">
                        <a:solidFill>
                          <a:srgbClr val="000000"/>
                        </a:solidFill>
                        <a:effectLst/>
                        <a:latin typeface="Arial"/>
                      </a:endParaRPr>
                    </a:p>
                  </a:txBody>
                  <a:tcPr marL="7401" marR="7401" marT="7401" marB="0"/>
                </a:tc>
                <a:tc>
                  <a:txBody>
                    <a:bodyPr/>
                    <a:lstStyle/>
                    <a:p>
                      <a:pPr algn="ctr" fontAlgn="b"/>
                      <a:r>
                        <a:rPr lang="en-US" sz="1600" b="1" i="0" u="none" strike="noStrike" dirty="0" smtClean="0">
                          <a:solidFill>
                            <a:srgbClr val="000000"/>
                          </a:solidFill>
                          <a:effectLst/>
                          <a:latin typeface="+mn-lt"/>
                        </a:rPr>
                        <a:t>%</a:t>
                      </a:r>
                      <a:endParaRPr lang="en-US" sz="1600" b="1" i="0" u="none" strike="noStrike" dirty="0">
                        <a:solidFill>
                          <a:srgbClr val="000000"/>
                        </a:solidFill>
                        <a:effectLst/>
                        <a:latin typeface="+mn-lt"/>
                      </a:endParaRPr>
                    </a:p>
                  </a:txBody>
                  <a:tcPr marL="7401" marR="72000" marT="7401" marB="0" anchor="b"/>
                </a:tc>
                <a:tc>
                  <a:txBody>
                    <a:bodyPr/>
                    <a:lstStyle/>
                    <a:p>
                      <a:pPr algn="ctr" fontAlgn="b"/>
                      <a:r>
                        <a:rPr lang="en-US" sz="1600" b="1" u="none" strike="noStrike" dirty="0">
                          <a:effectLst/>
                          <a:latin typeface="+mn-lt"/>
                        </a:rPr>
                        <a:t> R'000 </a:t>
                      </a:r>
                      <a:endParaRPr lang="en-US" sz="1600" b="1" i="0" u="none" strike="noStrike" dirty="0">
                        <a:solidFill>
                          <a:srgbClr val="000000"/>
                        </a:solidFill>
                        <a:effectLst/>
                        <a:latin typeface="+mn-lt"/>
                      </a:endParaRPr>
                    </a:p>
                  </a:txBody>
                  <a:tcPr marL="7401" marR="72000" marT="7401" marB="0" anchor="b"/>
                </a:tc>
                <a:tc>
                  <a:txBody>
                    <a:bodyPr/>
                    <a:lstStyle/>
                    <a:p>
                      <a:pPr algn="ctr" fontAlgn="b"/>
                      <a:r>
                        <a:rPr lang="en-US" sz="1600" b="1" u="none" strike="noStrike" dirty="0">
                          <a:effectLst/>
                          <a:latin typeface="+mn-lt"/>
                        </a:rPr>
                        <a:t> R'000 </a:t>
                      </a:r>
                      <a:endParaRPr lang="en-US" sz="1600" b="1" i="0" u="none" strike="noStrike" dirty="0">
                        <a:solidFill>
                          <a:srgbClr val="000000"/>
                        </a:solidFill>
                        <a:effectLst/>
                        <a:latin typeface="+mn-lt"/>
                      </a:endParaRPr>
                    </a:p>
                  </a:txBody>
                  <a:tcPr marL="7401" marR="72000" marT="7401" marB="0" anchor="b"/>
                </a:tc>
                <a:tc>
                  <a:txBody>
                    <a:bodyPr/>
                    <a:lstStyle/>
                    <a:p>
                      <a:pPr algn="ctr" fontAlgn="b"/>
                      <a:r>
                        <a:rPr lang="en-US" sz="1600" b="1" i="1" u="none" strike="noStrike" dirty="0" smtClean="0">
                          <a:solidFill>
                            <a:srgbClr val="000000"/>
                          </a:solidFill>
                          <a:effectLst/>
                          <a:latin typeface="+mn-lt"/>
                        </a:rPr>
                        <a:t>%</a:t>
                      </a:r>
                      <a:endParaRPr lang="en-US" sz="1600" b="1" i="1" u="none" strike="noStrike" dirty="0">
                        <a:solidFill>
                          <a:srgbClr val="000000"/>
                        </a:solidFill>
                        <a:effectLst/>
                        <a:latin typeface="+mn-lt"/>
                      </a:endParaRPr>
                    </a:p>
                  </a:txBody>
                  <a:tcPr marL="7401" marR="72000" marT="7401" marB="0" anchor="b"/>
                </a:tc>
                <a:tc>
                  <a:txBody>
                    <a:bodyPr/>
                    <a:lstStyle/>
                    <a:p>
                      <a:pPr algn="ctr" fontAlgn="b"/>
                      <a:r>
                        <a:rPr lang="en-US" sz="1600" b="1" u="none" strike="noStrike" dirty="0">
                          <a:effectLst/>
                          <a:latin typeface="+mn-lt"/>
                        </a:rPr>
                        <a:t> R'000 </a:t>
                      </a:r>
                      <a:endParaRPr lang="en-US" sz="1600" b="1" i="0" u="none" strike="noStrike" dirty="0">
                        <a:solidFill>
                          <a:srgbClr val="000000"/>
                        </a:solidFill>
                        <a:effectLst/>
                        <a:latin typeface="+mn-lt"/>
                      </a:endParaRPr>
                    </a:p>
                  </a:txBody>
                  <a:tcPr marL="7401" marR="72000" marT="7401" marB="0" anchor="b"/>
                </a:tc>
                <a:tc>
                  <a:txBody>
                    <a:bodyPr/>
                    <a:lstStyle/>
                    <a:p>
                      <a:pPr algn="ctr" fontAlgn="b"/>
                      <a:r>
                        <a:rPr lang="en-US" sz="1600" b="1" i="1" u="none" strike="noStrike" dirty="0" smtClean="0">
                          <a:solidFill>
                            <a:srgbClr val="000000"/>
                          </a:solidFill>
                          <a:effectLst/>
                          <a:latin typeface="+mn-lt"/>
                        </a:rPr>
                        <a:t>%</a:t>
                      </a:r>
                      <a:endParaRPr lang="en-US" sz="1600" b="1" i="1" u="none" strike="noStrike" dirty="0">
                        <a:solidFill>
                          <a:srgbClr val="000000"/>
                        </a:solidFill>
                        <a:effectLst/>
                        <a:latin typeface="+mn-lt"/>
                      </a:endParaRPr>
                    </a:p>
                  </a:txBody>
                  <a:tcPr marL="7401" marR="72000" marT="7401" marB="0" anchor="b"/>
                </a:tc>
              </a:tr>
              <a:tr h="410541">
                <a:tc>
                  <a:txBody>
                    <a:bodyPr/>
                    <a:lstStyle/>
                    <a:p>
                      <a:pPr algn="l" fontAlgn="b"/>
                      <a:r>
                        <a:rPr lang="en-ZA" sz="1600" b="0" i="0" u="none" strike="noStrike" dirty="0">
                          <a:solidFill>
                            <a:srgbClr val="000000"/>
                          </a:solidFill>
                          <a:effectLst/>
                          <a:latin typeface="+mn-lt"/>
                        </a:rPr>
                        <a:t>Accommodation Charges Freehold - </a:t>
                      </a:r>
                      <a:r>
                        <a:rPr lang="en-ZA" sz="1600" b="0" i="0" u="none" strike="noStrike" dirty="0" smtClean="0">
                          <a:solidFill>
                            <a:srgbClr val="000000"/>
                          </a:solidFill>
                          <a:effectLst/>
                          <a:latin typeface="+mn-lt"/>
                        </a:rPr>
                        <a:t>Intergovernmental</a:t>
                      </a:r>
                      <a:endParaRPr lang="en-ZA" sz="1600" b="0" i="0" u="none" strike="noStrike" dirty="0">
                        <a:solidFill>
                          <a:srgbClr val="000000"/>
                        </a:solidFill>
                        <a:effectLst/>
                        <a:latin typeface="+mn-lt"/>
                      </a:endParaRP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30%</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4 488 732 </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2 </a:t>
                      </a:r>
                      <a:r>
                        <a:rPr lang="en-ZA" sz="1600" b="0" i="0" u="none" strike="noStrike" dirty="0">
                          <a:solidFill>
                            <a:srgbClr val="000000"/>
                          </a:solidFill>
                          <a:effectLst/>
                          <a:latin typeface="Calibri" panose="020F0502020204030204" pitchFamily="34" charset="0"/>
                        </a:rPr>
                        <a:t>256 076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50%</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3 </a:t>
                      </a:r>
                      <a:r>
                        <a:rPr lang="en-ZA" sz="1600" b="0" i="0" u="none" strike="noStrike" dirty="0">
                          <a:solidFill>
                            <a:srgbClr val="000000"/>
                          </a:solidFill>
                          <a:effectLst/>
                          <a:latin typeface="Calibri" panose="020F0502020204030204" pitchFamily="34" charset="0"/>
                        </a:rPr>
                        <a:t>920 842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87%</a:t>
                      </a:r>
                    </a:p>
                  </a:txBody>
                  <a:tcPr marL="6350" marR="6350" marT="6350" marB="0" anchor="b"/>
                </a:tc>
              </a:tr>
              <a:tr h="360000">
                <a:tc>
                  <a:txBody>
                    <a:bodyPr/>
                    <a:lstStyle/>
                    <a:p>
                      <a:pPr algn="l" fontAlgn="b"/>
                      <a:r>
                        <a:rPr lang="en-US" sz="1600" b="0" i="0" u="none" strike="noStrike" dirty="0">
                          <a:solidFill>
                            <a:srgbClr val="000000"/>
                          </a:solidFill>
                          <a:effectLst/>
                          <a:latin typeface="+mn-lt"/>
                        </a:rPr>
                        <a:t>Accommodation Charges Freehold - Client projects</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15%</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2 </a:t>
                      </a:r>
                      <a:r>
                        <a:rPr lang="en-ZA" sz="1600" b="0" i="0" u="none" strike="noStrike" dirty="0">
                          <a:solidFill>
                            <a:srgbClr val="000000"/>
                          </a:solidFill>
                          <a:effectLst/>
                          <a:latin typeface="Calibri" panose="020F0502020204030204" pitchFamily="34" charset="0"/>
                        </a:rPr>
                        <a:t>274 017 </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1 </a:t>
                      </a:r>
                      <a:r>
                        <a:rPr lang="en-ZA" sz="1600" b="0" i="0" u="none" strike="noStrike" dirty="0">
                          <a:solidFill>
                            <a:srgbClr val="000000"/>
                          </a:solidFill>
                          <a:effectLst/>
                          <a:latin typeface="Calibri" panose="020F0502020204030204" pitchFamily="34" charset="0"/>
                        </a:rPr>
                        <a:t>519 215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67%</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1 761 119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77%</a:t>
                      </a:r>
                    </a:p>
                  </a:txBody>
                  <a:tcPr marL="6350" marR="6350" marT="6350" marB="0" anchor="b"/>
                </a:tc>
              </a:tr>
              <a:tr h="360000">
                <a:tc>
                  <a:txBody>
                    <a:bodyPr/>
                    <a:lstStyle/>
                    <a:p>
                      <a:pPr algn="l" fontAlgn="b"/>
                      <a:r>
                        <a:rPr lang="en-ZA" sz="1600" b="0" i="0" u="none" strike="noStrike" dirty="0">
                          <a:solidFill>
                            <a:srgbClr val="000000"/>
                          </a:solidFill>
                          <a:effectLst/>
                          <a:latin typeface="+mn-lt"/>
                        </a:rPr>
                        <a:t>Accommodation Charges Freehold - Private</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0%</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50 000 </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11 383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23%</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46 </a:t>
                      </a:r>
                      <a:r>
                        <a:rPr lang="en-ZA" sz="1600" b="0" i="0" u="none" strike="noStrike" dirty="0">
                          <a:solidFill>
                            <a:srgbClr val="000000"/>
                          </a:solidFill>
                          <a:effectLst/>
                          <a:latin typeface="Calibri" panose="020F0502020204030204" pitchFamily="34" charset="0"/>
                        </a:rPr>
                        <a:t>148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92%</a:t>
                      </a:r>
                    </a:p>
                  </a:txBody>
                  <a:tcPr marL="6350" marR="6350" marT="6350" marB="0" anchor="b"/>
                </a:tc>
              </a:tr>
              <a:tr h="360000">
                <a:tc>
                  <a:txBody>
                    <a:bodyPr/>
                    <a:lstStyle/>
                    <a:p>
                      <a:pPr algn="l" fontAlgn="b"/>
                      <a:r>
                        <a:rPr lang="en-ZA" sz="1600" b="0" i="0" u="none" strike="noStrike" dirty="0">
                          <a:solidFill>
                            <a:srgbClr val="000000"/>
                          </a:solidFill>
                          <a:effectLst/>
                          <a:latin typeface="+mn-lt"/>
                        </a:rPr>
                        <a:t>Accommodation Charges Leasehold</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29%</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4 </a:t>
                      </a:r>
                      <a:r>
                        <a:rPr lang="en-ZA" sz="1600" b="0" i="0" u="none" strike="noStrike" dirty="0">
                          <a:solidFill>
                            <a:srgbClr val="000000"/>
                          </a:solidFill>
                          <a:effectLst/>
                          <a:latin typeface="Calibri" panose="020F0502020204030204" pitchFamily="34" charset="0"/>
                        </a:rPr>
                        <a:t>292 140 </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2 </a:t>
                      </a:r>
                      <a:r>
                        <a:rPr lang="en-ZA" sz="1600" b="0" i="0" u="none" strike="noStrike" dirty="0">
                          <a:solidFill>
                            <a:srgbClr val="000000"/>
                          </a:solidFill>
                          <a:effectLst/>
                          <a:latin typeface="Calibri" panose="020F0502020204030204" pitchFamily="34" charset="0"/>
                        </a:rPr>
                        <a:t>917 756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68%</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4 115 733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96%</a:t>
                      </a:r>
                    </a:p>
                  </a:txBody>
                  <a:tcPr marL="6350" marR="6350" marT="6350" marB="0" anchor="b"/>
                </a:tc>
              </a:tr>
              <a:tr h="360000">
                <a:tc>
                  <a:txBody>
                    <a:bodyPr/>
                    <a:lstStyle/>
                    <a:p>
                      <a:pPr algn="l" fontAlgn="b"/>
                      <a:r>
                        <a:rPr lang="en-ZA" sz="1600" b="0" i="0" u="none" strike="noStrike" dirty="0">
                          <a:solidFill>
                            <a:srgbClr val="000000"/>
                          </a:solidFill>
                          <a:effectLst/>
                          <a:latin typeface="+mn-lt"/>
                        </a:rPr>
                        <a:t>Municipal Services Management Fees</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1%</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185 </a:t>
                      </a:r>
                      <a:r>
                        <a:rPr lang="en-ZA" sz="1600" b="0" i="0" u="none" strike="noStrike" dirty="0">
                          <a:solidFill>
                            <a:srgbClr val="000000"/>
                          </a:solidFill>
                          <a:effectLst/>
                          <a:latin typeface="Calibri" panose="020F0502020204030204" pitchFamily="34" charset="0"/>
                        </a:rPr>
                        <a:t>285 </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121 985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66%</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158 819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86%</a:t>
                      </a:r>
                    </a:p>
                  </a:txBody>
                  <a:tcPr marL="6350" marR="6350" marT="6350" marB="0" anchor="b"/>
                </a:tc>
              </a:tr>
              <a:tr h="360000">
                <a:tc>
                  <a:txBody>
                    <a:bodyPr/>
                    <a:lstStyle/>
                    <a:p>
                      <a:pPr algn="l" fontAlgn="b"/>
                      <a:r>
                        <a:rPr lang="en-ZA" sz="1600" b="0" i="0" u="none" strike="noStrike" dirty="0">
                          <a:solidFill>
                            <a:srgbClr val="000000"/>
                          </a:solidFill>
                          <a:effectLst/>
                          <a:latin typeface="+mn-lt"/>
                        </a:rPr>
                        <a:t>Other</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0%</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8 594 </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4 980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58%</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7 192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84%</a:t>
                      </a:r>
                    </a:p>
                  </a:txBody>
                  <a:tcPr marL="6350" marR="6350" marT="6350" marB="0" anchor="b"/>
                </a:tc>
              </a:tr>
              <a:tr h="360000">
                <a:tc>
                  <a:txBody>
                    <a:bodyPr/>
                    <a:lstStyle/>
                    <a:p>
                      <a:pPr algn="l" fontAlgn="b"/>
                      <a:r>
                        <a:rPr lang="en-ZA" sz="1600" b="0" i="0" u="none" strike="noStrike" dirty="0">
                          <a:solidFill>
                            <a:srgbClr val="000000"/>
                          </a:solidFill>
                          <a:effectLst/>
                          <a:latin typeface="+mn-lt"/>
                        </a:rPr>
                        <a:t>Augmentation</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25%</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3 682 254 </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2 </a:t>
                      </a:r>
                      <a:r>
                        <a:rPr lang="en-ZA" sz="1600" b="0" i="0" u="none" strike="noStrike" dirty="0">
                          <a:solidFill>
                            <a:srgbClr val="000000"/>
                          </a:solidFill>
                          <a:effectLst/>
                          <a:latin typeface="Calibri" panose="020F0502020204030204" pitchFamily="34" charset="0"/>
                        </a:rPr>
                        <a:t>917 937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79%</a:t>
                      </a:r>
                    </a:p>
                  </a:txBody>
                  <a:tcPr marL="6350" marR="6350" marT="6350" marB="0" anchor="b"/>
                </a:tc>
                <a:tc>
                  <a:txBody>
                    <a:bodyPr/>
                    <a:lstStyle/>
                    <a:p>
                      <a:pPr algn="r" fontAlgn="b"/>
                      <a:r>
                        <a:rPr lang="en-ZA" sz="1600" b="0" i="0" u="none" strike="noStrike" dirty="0" smtClean="0">
                          <a:solidFill>
                            <a:srgbClr val="000000"/>
                          </a:solidFill>
                          <a:effectLst/>
                          <a:latin typeface="Calibri" panose="020F0502020204030204" pitchFamily="34" charset="0"/>
                        </a:rPr>
                        <a:t> </a:t>
                      </a:r>
                      <a:r>
                        <a:rPr lang="en-ZA" sz="1600" b="0" i="0" u="none" strike="noStrike" dirty="0">
                          <a:solidFill>
                            <a:srgbClr val="000000"/>
                          </a:solidFill>
                          <a:effectLst/>
                          <a:latin typeface="Calibri" panose="020F0502020204030204" pitchFamily="34" charset="0"/>
                        </a:rPr>
                        <a:t>3 682 254 </a:t>
                      </a:r>
                    </a:p>
                  </a:txBody>
                  <a:tcPr marL="6350" marR="6350" marT="6350" marB="0" anchor="b"/>
                </a:tc>
                <a:tc>
                  <a:txBody>
                    <a:bodyPr/>
                    <a:lstStyle/>
                    <a:p>
                      <a:pPr algn="r" fontAlgn="b"/>
                      <a:r>
                        <a:rPr lang="en-ZA" sz="1600" b="0" i="0" u="none" strike="noStrike" dirty="0">
                          <a:solidFill>
                            <a:srgbClr val="000000"/>
                          </a:solidFill>
                          <a:effectLst/>
                          <a:latin typeface="Calibri" panose="020F0502020204030204" pitchFamily="34" charset="0"/>
                        </a:rPr>
                        <a:t>100%</a:t>
                      </a:r>
                    </a:p>
                  </a:txBody>
                  <a:tcPr marL="6350" marR="6350" marT="6350" marB="0" anchor="b"/>
                </a:tc>
              </a:tr>
              <a:tr h="360000">
                <a:tc>
                  <a:txBody>
                    <a:bodyPr/>
                    <a:lstStyle/>
                    <a:p>
                      <a:pPr algn="l" fontAlgn="b"/>
                      <a:endParaRPr lang="en-US" sz="1800" b="0" i="0" u="none" strike="noStrike" dirty="0">
                        <a:solidFill>
                          <a:srgbClr val="000000"/>
                        </a:solidFill>
                        <a:effectLst/>
                        <a:latin typeface="Arial"/>
                      </a:endParaRPr>
                    </a:p>
                  </a:txBody>
                  <a:tcPr marL="7401" marR="7401" marT="7401" marB="0" anchor="b"/>
                </a:tc>
                <a:tc>
                  <a:txBody>
                    <a:bodyPr/>
                    <a:lstStyle/>
                    <a:p>
                      <a:pPr marL="0" algn="ctr" defTabSz="914400" rtl="0" eaLnBrk="1" fontAlgn="b" latinLnBrk="0" hangingPunct="1"/>
                      <a:endParaRPr lang="en-US" sz="1800" b="0" u="none" strike="noStrike" kern="1200" dirty="0">
                        <a:solidFill>
                          <a:schemeClr val="dk1"/>
                        </a:solidFill>
                        <a:effectLst/>
                        <a:latin typeface="+mn-lt"/>
                        <a:ea typeface="+mn-ea"/>
                        <a:cs typeface="+mn-cs"/>
                      </a:endParaRPr>
                    </a:p>
                  </a:txBody>
                  <a:tcPr marL="7401" marR="72000" marT="7401" marB="0" anchor="b"/>
                </a:tc>
                <a:tc>
                  <a:txBody>
                    <a:bodyPr/>
                    <a:lstStyle/>
                    <a:p>
                      <a:pPr algn="r" fontAlgn="b"/>
                      <a:endParaRPr lang="en-US" sz="1800" b="0" i="0" u="none" strike="noStrike" dirty="0">
                        <a:solidFill>
                          <a:srgbClr val="000000"/>
                        </a:solidFill>
                        <a:effectLst/>
                        <a:latin typeface="+mn-lt"/>
                      </a:endParaRPr>
                    </a:p>
                  </a:txBody>
                  <a:tcPr marL="7401" marR="72000" marT="7401" marB="0" anchor="b"/>
                </a:tc>
                <a:tc>
                  <a:txBody>
                    <a:bodyPr/>
                    <a:lstStyle/>
                    <a:p>
                      <a:pPr algn="r" fontAlgn="b"/>
                      <a:endParaRPr lang="en-US" sz="1800" b="0" i="0" u="none" strike="noStrike" dirty="0">
                        <a:solidFill>
                          <a:srgbClr val="000000"/>
                        </a:solidFill>
                        <a:effectLst/>
                        <a:latin typeface="+mn-lt"/>
                      </a:endParaRPr>
                    </a:p>
                  </a:txBody>
                  <a:tcPr marL="7401" marR="72000" marT="7401" marB="0" anchor="b"/>
                </a:tc>
                <a:tc>
                  <a:txBody>
                    <a:bodyPr/>
                    <a:lstStyle/>
                    <a:p>
                      <a:pPr algn="r" fontAlgn="b"/>
                      <a:endParaRPr lang="en-US" sz="1800" b="0" i="0" u="none" strike="noStrike" dirty="0">
                        <a:solidFill>
                          <a:srgbClr val="000000"/>
                        </a:solidFill>
                        <a:effectLst/>
                        <a:latin typeface="+mn-lt"/>
                      </a:endParaRPr>
                    </a:p>
                  </a:txBody>
                  <a:tcPr marL="7401" marR="72000" marT="7401" marB="0" anchor="b"/>
                </a:tc>
                <a:tc>
                  <a:txBody>
                    <a:bodyPr/>
                    <a:lstStyle/>
                    <a:p>
                      <a:pPr algn="r" fontAlgn="b"/>
                      <a:endParaRPr lang="en-US" sz="1800" b="0" i="0" u="none" strike="noStrike" dirty="0">
                        <a:solidFill>
                          <a:srgbClr val="000000"/>
                        </a:solidFill>
                        <a:effectLst/>
                        <a:latin typeface="+mn-lt"/>
                      </a:endParaRPr>
                    </a:p>
                  </a:txBody>
                  <a:tcPr marL="7401" marR="72000" marT="7401" marB="0" anchor="b"/>
                </a:tc>
                <a:tc>
                  <a:txBody>
                    <a:bodyPr/>
                    <a:lstStyle/>
                    <a:p>
                      <a:endParaRPr lang="en-ZA" dirty="0"/>
                    </a:p>
                  </a:txBody>
                  <a:tcPr marL="7401" marR="72000" marT="7401" marB="0" anchor="b"/>
                </a:tc>
              </a:tr>
              <a:tr h="360000">
                <a:tc>
                  <a:txBody>
                    <a:bodyPr/>
                    <a:lstStyle/>
                    <a:p>
                      <a:pPr algn="l" fontAlgn="b"/>
                      <a:r>
                        <a:rPr lang="en-US" sz="1800" b="1" u="none" strike="noStrike" dirty="0">
                          <a:effectLst/>
                        </a:rPr>
                        <a:t> </a:t>
                      </a:r>
                      <a:r>
                        <a:rPr lang="en-US" sz="1800" b="1" u="none" strike="noStrike" dirty="0" smtClean="0">
                          <a:effectLst/>
                        </a:rPr>
                        <a:t>Total</a:t>
                      </a:r>
                      <a:endParaRPr lang="en-US" sz="1800" b="1" i="0" u="none" strike="noStrike" dirty="0">
                        <a:solidFill>
                          <a:srgbClr val="000000"/>
                        </a:solidFill>
                        <a:effectLst/>
                        <a:latin typeface="Arial"/>
                      </a:endParaRPr>
                    </a:p>
                  </a:txBody>
                  <a:tcPr marL="7401" marR="7401" marT="7401" marB="0" anchor="b"/>
                </a:tc>
                <a:tc>
                  <a:txBody>
                    <a:bodyPr/>
                    <a:lstStyle/>
                    <a:p>
                      <a:pPr marL="0" algn="l" defTabSz="914400" rtl="0" eaLnBrk="1" fontAlgn="b" latinLnBrk="0" hangingPunct="1"/>
                      <a:endParaRPr lang="en-US" sz="1800" u="none" strike="noStrike" kern="1200" dirty="0">
                        <a:solidFill>
                          <a:schemeClr val="dk1"/>
                        </a:solidFill>
                        <a:effectLst/>
                        <a:latin typeface="+mn-lt"/>
                        <a:ea typeface="+mn-ea"/>
                        <a:cs typeface="+mn-cs"/>
                      </a:endParaRPr>
                    </a:p>
                  </a:txBody>
                  <a:tcPr marL="7401" marR="72000" marT="7401" marB="0" anchor="b"/>
                </a:tc>
                <a:tc>
                  <a:txBody>
                    <a:bodyPr/>
                    <a:lstStyle/>
                    <a:p>
                      <a:pPr algn="r" fontAlgn="b"/>
                      <a:r>
                        <a:rPr lang="en-ZA" sz="1600" b="1" i="0" u="none" strike="noStrike" dirty="0" smtClean="0">
                          <a:solidFill>
                            <a:srgbClr val="000000"/>
                          </a:solidFill>
                          <a:effectLst/>
                          <a:latin typeface="Calibri" panose="020F0502020204030204" pitchFamily="34" charset="0"/>
                        </a:rPr>
                        <a:t> </a:t>
                      </a:r>
                      <a:r>
                        <a:rPr lang="en-ZA" sz="1600" b="1" i="0" u="none" strike="noStrike" dirty="0">
                          <a:solidFill>
                            <a:srgbClr val="000000"/>
                          </a:solidFill>
                          <a:effectLst/>
                          <a:latin typeface="Calibri" panose="020F0502020204030204" pitchFamily="34" charset="0"/>
                        </a:rPr>
                        <a:t>14 981 022 </a:t>
                      </a:r>
                    </a:p>
                  </a:txBody>
                  <a:tcPr marL="6350" marR="6350" marT="6350" marB="0" anchor="b"/>
                </a:tc>
                <a:tc>
                  <a:txBody>
                    <a:bodyPr/>
                    <a:lstStyle/>
                    <a:p>
                      <a:pPr algn="r" fontAlgn="b"/>
                      <a:r>
                        <a:rPr lang="en-ZA" sz="1600" b="1" i="0" u="none" strike="noStrike" dirty="0" smtClean="0">
                          <a:solidFill>
                            <a:srgbClr val="000000"/>
                          </a:solidFill>
                          <a:effectLst/>
                          <a:latin typeface="Calibri" panose="020F0502020204030204" pitchFamily="34" charset="0"/>
                        </a:rPr>
                        <a:t>9 </a:t>
                      </a:r>
                      <a:r>
                        <a:rPr lang="en-ZA" sz="1600" b="1" i="0" u="none" strike="noStrike" dirty="0">
                          <a:solidFill>
                            <a:srgbClr val="000000"/>
                          </a:solidFill>
                          <a:effectLst/>
                          <a:latin typeface="Calibri" panose="020F0502020204030204" pitchFamily="34" charset="0"/>
                        </a:rPr>
                        <a:t>749 331 </a:t>
                      </a:r>
                    </a:p>
                  </a:txBody>
                  <a:tcPr marL="6350" marR="6350" marT="6350" marB="0" anchor="b"/>
                </a:tc>
                <a:tc>
                  <a:txBody>
                    <a:bodyPr/>
                    <a:lstStyle/>
                    <a:p>
                      <a:pPr algn="r" fontAlgn="b"/>
                      <a:r>
                        <a:rPr lang="en-ZA" sz="1600" b="1" i="0" u="none" strike="noStrike" dirty="0">
                          <a:solidFill>
                            <a:srgbClr val="000000"/>
                          </a:solidFill>
                          <a:effectLst/>
                          <a:latin typeface="Calibri" panose="020F0502020204030204" pitchFamily="34" charset="0"/>
                        </a:rPr>
                        <a:t>65%</a:t>
                      </a:r>
                    </a:p>
                  </a:txBody>
                  <a:tcPr marL="6350" marR="6350" marT="6350" marB="0" anchor="b"/>
                </a:tc>
                <a:tc>
                  <a:txBody>
                    <a:bodyPr/>
                    <a:lstStyle/>
                    <a:p>
                      <a:pPr algn="r" fontAlgn="b"/>
                      <a:r>
                        <a:rPr lang="en-ZA" sz="1600" b="1" i="0" u="none" strike="noStrike" dirty="0" smtClean="0">
                          <a:solidFill>
                            <a:srgbClr val="000000"/>
                          </a:solidFill>
                          <a:effectLst/>
                          <a:latin typeface="Calibri" panose="020F0502020204030204" pitchFamily="34" charset="0"/>
                        </a:rPr>
                        <a:t>13 </a:t>
                      </a:r>
                      <a:r>
                        <a:rPr lang="en-ZA" sz="1600" b="1" i="0" u="none" strike="noStrike" dirty="0">
                          <a:solidFill>
                            <a:srgbClr val="000000"/>
                          </a:solidFill>
                          <a:effectLst/>
                          <a:latin typeface="Calibri" panose="020F0502020204030204" pitchFamily="34" charset="0"/>
                        </a:rPr>
                        <a:t>692 107 </a:t>
                      </a:r>
                    </a:p>
                  </a:txBody>
                  <a:tcPr marL="6350" marR="6350" marT="6350" marB="0" anchor="b"/>
                </a:tc>
                <a:tc>
                  <a:txBody>
                    <a:bodyPr/>
                    <a:lstStyle/>
                    <a:p>
                      <a:pPr algn="r" fontAlgn="b"/>
                      <a:r>
                        <a:rPr lang="en-ZA" sz="1600" b="1" i="0" u="none" strike="noStrike" dirty="0">
                          <a:solidFill>
                            <a:srgbClr val="000000"/>
                          </a:solidFill>
                          <a:effectLst/>
                          <a:latin typeface="Calibri" panose="020F0502020204030204" pitchFamily="34" charset="0"/>
                        </a:rPr>
                        <a:t>91%</a:t>
                      </a:r>
                    </a:p>
                  </a:txBody>
                  <a:tcPr marL="6350" marR="6350" marT="6350" marB="0" anchor="b"/>
                </a:tc>
              </a:tr>
            </a:tbl>
          </a:graphicData>
        </a:graphic>
      </p:graphicFrame>
    </p:spTree>
    <p:extLst>
      <p:ext uri="{BB962C8B-B14F-4D97-AF65-F5344CB8AC3E}">
        <p14:creationId xmlns:p14="http://schemas.microsoft.com/office/powerpoint/2010/main" xmlns="" val="23223833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200" b="1" dirty="0">
                <a:solidFill>
                  <a:schemeClr val="bg1"/>
                </a:solidFill>
              </a:rPr>
              <a:t>Summary Expenditure per Economic Classification - 30 </a:t>
            </a:r>
            <a:r>
              <a:rPr lang="en-ZA" sz="2200" b="1" dirty="0" smtClean="0">
                <a:solidFill>
                  <a:schemeClr val="bg1"/>
                </a:solidFill>
              </a:rPr>
              <a:t>March 2018</a:t>
            </a:r>
            <a:endParaRPr lang="en-US" sz="2200" b="1" dirty="0">
              <a:solidFill>
                <a:schemeClr val="bg1"/>
              </a:solidFill>
            </a:endParaRPr>
          </a:p>
        </p:txBody>
      </p:sp>
      <p:sp>
        <p:nvSpPr>
          <p:cNvPr id="2" name="Slide Number Placeholder 1"/>
          <p:cNvSpPr>
            <a:spLocks noGrp="1"/>
          </p:cNvSpPr>
          <p:nvPr>
            <p:ph type="sldNum" sz="quarter" idx="12"/>
          </p:nvPr>
        </p:nvSpPr>
        <p:spPr/>
        <p:txBody>
          <a:bodyPr/>
          <a:lstStyle/>
          <a:p>
            <a:fld id="{06FDB8B8-F605-4586-B934-FF56C8C71DDE}" type="slidenum">
              <a:rPr lang="en-US" smtClean="0"/>
              <a:pPr/>
              <a:t>39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968501342"/>
              </p:ext>
            </p:extLst>
          </p:nvPr>
        </p:nvGraphicFramePr>
        <p:xfrm>
          <a:off x="89409" y="748244"/>
          <a:ext cx="8947087" cy="5423956"/>
        </p:xfrm>
        <a:graphic>
          <a:graphicData uri="http://schemas.openxmlformats.org/drawingml/2006/table">
            <a:tbl>
              <a:tblPr>
                <a:tableStyleId>{08FB837D-C827-4EFA-A057-4D05807E0F7C}</a:tableStyleId>
              </a:tblPr>
              <a:tblGrid>
                <a:gridCol w="3424271"/>
                <a:gridCol w="858533"/>
                <a:gridCol w="1036507"/>
                <a:gridCol w="1258616"/>
                <a:gridCol w="592290"/>
                <a:gridCol w="1141637"/>
                <a:gridCol w="635233"/>
              </a:tblGrid>
              <a:tr h="806088">
                <a:tc>
                  <a:txBody>
                    <a:bodyPr/>
                    <a:lstStyle/>
                    <a:p>
                      <a:pPr algn="ctr" fontAlgn="t"/>
                      <a:r>
                        <a:rPr lang="en-US" sz="1400" b="1" u="none" strike="noStrike" dirty="0">
                          <a:effectLst/>
                        </a:rPr>
                        <a:t> </a:t>
                      </a:r>
                      <a:endParaRPr lang="en-US" sz="1400" b="1" i="0" u="none" strike="noStrike" dirty="0">
                        <a:solidFill>
                          <a:srgbClr val="000000"/>
                        </a:solidFill>
                        <a:effectLst/>
                        <a:latin typeface="Arial"/>
                      </a:endParaRPr>
                    </a:p>
                  </a:txBody>
                  <a:tcPr marL="7401" marR="7401" marT="7401" marB="0"/>
                </a:tc>
                <a:tc>
                  <a:txBody>
                    <a:bodyPr/>
                    <a:lstStyle/>
                    <a:p>
                      <a:pPr marL="0" algn="l" defTabSz="914400" rtl="0" eaLnBrk="1" fontAlgn="ctr" latinLnBrk="0" hangingPunct="1"/>
                      <a:r>
                        <a:rPr lang="en-US" sz="1400" b="1" u="none" strike="noStrike" kern="1200" dirty="0" smtClean="0">
                          <a:solidFill>
                            <a:schemeClr val="dk1"/>
                          </a:solidFill>
                          <a:effectLst/>
                          <a:latin typeface="+mn-lt"/>
                          <a:ea typeface="+mn-ea"/>
                          <a:cs typeface="+mn-cs"/>
                        </a:rPr>
                        <a:t>% of total budget </a:t>
                      </a:r>
                      <a:endParaRPr lang="en-US" sz="1400" b="1" u="none" strike="noStrike" kern="1200" dirty="0">
                        <a:solidFill>
                          <a:schemeClr val="dk1"/>
                        </a:solidFill>
                        <a:effectLst/>
                        <a:latin typeface="+mn-lt"/>
                        <a:ea typeface="+mn-ea"/>
                        <a:cs typeface="+mn-cs"/>
                      </a:endParaRPr>
                    </a:p>
                  </a:txBody>
                  <a:tcPr marL="7401" marR="72000" marT="7401" marB="0"/>
                </a:tc>
                <a:tc>
                  <a:txBody>
                    <a:bodyPr/>
                    <a:lstStyle/>
                    <a:p>
                      <a:pPr algn="r" fontAlgn="ctr"/>
                      <a:r>
                        <a:rPr lang="en-US" sz="1400" b="1" u="none" strike="noStrike" dirty="0" smtClean="0">
                          <a:effectLst/>
                        </a:rPr>
                        <a:t>Annual Budget </a:t>
                      </a:r>
                      <a:endParaRPr lang="en-US" sz="1400" b="1" i="0" u="none" strike="noStrike" dirty="0">
                        <a:solidFill>
                          <a:srgbClr val="000000"/>
                        </a:solidFill>
                        <a:effectLst/>
                        <a:latin typeface="Arial"/>
                      </a:endParaRPr>
                    </a:p>
                  </a:txBody>
                  <a:tcPr marL="7401" marR="72000" marT="7401" marB="0"/>
                </a:tc>
                <a:tc gridSpan="2">
                  <a:txBody>
                    <a:bodyPr/>
                    <a:lstStyle/>
                    <a:p>
                      <a:pPr algn="ctr" fontAlgn="ctr"/>
                      <a:r>
                        <a:rPr lang="en-US" sz="1400" b="1" u="none" strike="noStrike" dirty="0">
                          <a:effectLst/>
                        </a:rPr>
                        <a:t> Actual</a:t>
                      </a:r>
                      <a:br>
                        <a:rPr lang="en-US" sz="1400" b="1" u="none" strike="noStrike" dirty="0">
                          <a:effectLst/>
                        </a:rPr>
                      </a:br>
                      <a:r>
                        <a:rPr lang="en-US" sz="1400" b="1" u="none" strike="noStrike" dirty="0" smtClean="0">
                          <a:effectLst/>
                        </a:rPr>
                        <a:t>Revenue as at 31 December 2017 (Q3 – 75% Guideline)</a:t>
                      </a:r>
                      <a:endParaRPr lang="en-US" sz="1400" b="1" i="0" u="none" strike="noStrike" dirty="0">
                        <a:solidFill>
                          <a:srgbClr val="000000"/>
                        </a:solidFill>
                        <a:effectLst/>
                        <a:latin typeface="Arial"/>
                      </a:endParaRPr>
                    </a:p>
                  </a:txBody>
                  <a:tcPr marL="7401" marR="72000" marT="7401" marB="0"/>
                </a:tc>
                <a:tc hMerge="1">
                  <a:txBody>
                    <a:bodyPr/>
                    <a:lstStyle/>
                    <a:p>
                      <a:pPr algn="r" fontAlgn="ctr"/>
                      <a:endParaRPr lang="en-US" sz="1200" b="1" i="1" u="none" strike="noStrike" dirty="0">
                        <a:solidFill>
                          <a:srgbClr val="000000"/>
                        </a:solidFill>
                        <a:effectLst/>
                        <a:latin typeface="Arial"/>
                      </a:endParaRPr>
                    </a:p>
                  </a:txBody>
                  <a:tcPr marL="7401" marR="72000" marT="7401" marB="0" anchor="ct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u="none" strike="noStrike" dirty="0" smtClean="0">
                          <a:effectLst/>
                        </a:rPr>
                        <a:t>Actual</a:t>
                      </a:r>
                      <a:br>
                        <a:rPr lang="en-US" sz="1400" b="1" u="none" strike="noStrike" dirty="0" smtClean="0">
                          <a:effectLst/>
                        </a:rPr>
                      </a:br>
                      <a:r>
                        <a:rPr lang="en-US" sz="1400" b="1" u="none" strike="noStrike" dirty="0" smtClean="0">
                          <a:effectLst/>
                        </a:rPr>
                        <a:t>Revenue as at 31 March 2018 (</a:t>
                      </a:r>
                      <a:r>
                        <a:rPr lang="en-US" sz="1400" b="1" u="none" strike="noStrike" baseline="0" dirty="0" smtClean="0">
                          <a:effectLst/>
                        </a:rPr>
                        <a:t>Q4 – 100% Guideline)</a:t>
                      </a:r>
                      <a:endParaRPr lang="en-US" sz="1400" b="1" i="0" u="none" strike="noStrike" dirty="0" smtClean="0">
                        <a:solidFill>
                          <a:srgbClr val="000000"/>
                        </a:solidFill>
                        <a:effectLst/>
                        <a:latin typeface="Arial"/>
                      </a:endParaRPr>
                    </a:p>
                  </a:txBody>
                  <a:tcPr marL="7401" marR="72000" marT="7401" marB="0"/>
                </a:tc>
                <a:tc hMerge="1">
                  <a:txBody>
                    <a:bodyPr/>
                    <a:lstStyle/>
                    <a:p>
                      <a:endParaRPr lang="en-ZA"/>
                    </a:p>
                  </a:txBody>
                  <a:tcPr/>
                </a:tc>
              </a:tr>
              <a:tr h="240828">
                <a:tc>
                  <a:txBody>
                    <a:bodyPr/>
                    <a:lstStyle/>
                    <a:p>
                      <a:pPr algn="ctr" fontAlgn="t"/>
                      <a:r>
                        <a:rPr lang="en-US" sz="1400" b="1" u="none" strike="noStrike" dirty="0">
                          <a:effectLst/>
                        </a:rPr>
                        <a:t> </a:t>
                      </a:r>
                      <a:endParaRPr lang="en-US" sz="1400" b="1" i="0" u="none" strike="noStrike" dirty="0">
                        <a:solidFill>
                          <a:srgbClr val="000000"/>
                        </a:solidFill>
                        <a:effectLst/>
                        <a:latin typeface="Arial"/>
                      </a:endParaRPr>
                    </a:p>
                  </a:txBody>
                  <a:tcPr marL="7401" marR="7401" marT="7401" marB="0"/>
                </a:tc>
                <a:tc>
                  <a:txBody>
                    <a:bodyPr/>
                    <a:lstStyle/>
                    <a:p>
                      <a:pPr algn="ctr" fontAlgn="b"/>
                      <a:r>
                        <a:rPr lang="en-US" sz="1400" b="1" i="0" u="none" strike="noStrike" dirty="0" smtClean="0">
                          <a:solidFill>
                            <a:srgbClr val="000000"/>
                          </a:solidFill>
                          <a:effectLst/>
                          <a:latin typeface="Arial"/>
                        </a:rPr>
                        <a:t>%</a:t>
                      </a:r>
                      <a:endParaRPr lang="en-US" sz="1400" b="1" i="0" u="none" strike="noStrike" dirty="0">
                        <a:solidFill>
                          <a:srgbClr val="000000"/>
                        </a:solidFill>
                        <a:effectLst/>
                        <a:latin typeface="Arial"/>
                      </a:endParaRPr>
                    </a:p>
                  </a:txBody>
                  <a:tcPr marL="7401" marR="72000" marT="7401" marB="0" anchor="b"/>
                </a:tc>
                <a:tc>
                  <a:txBody>
                    <a:bodyPr/>
                    <a:lstStyle/>
                    <a:p>
                      <a:pPr algn="r" fontAlgn="b"/>
                      <a:r>
                        <a:rPr lang="en-US" sz="1400" b="1" u="none" strike="noStrike" dirty="0">
                          <a:effectLst/>
                        </a:rPr>
                        <a:t> R'000 </a:t>
                      </a:r>
                      <a:endParaRPr lang="en-US" sz="1400" b="1" i="0" u="none" strike="noStrike" dirty="0">
                        <a:solidFill>
                          <a:srgbClr val="000000"/>
                        </a:solidFill>
                        <a:effectLst/>
                        <a:latin typeface="Arial"/>
                      </a:endParaRPr>
                    </a:p>
                  </a:txBody>
                  <a:tcPr marL="7401" marR="72000" marT="7401" marB="0" anchor="b"/>
                </a:tc>
                <a:tc>
                  <a:txBody>
                    <a:bodyPr/>
                    <a:lstStyle/>
                    <a:p>
                      <a:pPr algn="r" fontAlgn="b"/>
                      <a:r>
                        <a:rPr lang="en-US" sz="1400" b="1" u="none" strike="noStrike" dirty="0">
                          <a:effectLst/>
                        </a:rPr>
                        <a:t> R'000 </a:t>
                      </a:r>
                      <a:endParaRPr lang="en-US" sz="1400" b="1" i="0" u="none" strike="noStrike" dirty="0">
                        <a:solidFill>
                          <a:srgbClr val="000000"/>
                        </a:solidFill>
                        <a:effectLst/>
                        <a:latin typeface="Arial"/>
                      </a:endParaRPr>
                    </a:p>
                  </a:txBody>
                  <a:tcPr marL="7401" marR="72000" marT="7401" marB="0" anchor="b"/>
                </a:tc>
                <a:tc>
                  <a:txBody>
                    <a:bodyPr/>
                    <a:lstStyle/>
                    <a:p>
                      <a:pPr algn="r" fontAlgn="b"/>
                      <a:r>
                        <a:rPr lang="en-US" sz="1400" b="1" i="1" u="none" strike="noStrike" dirty="0" smtClean="0">
                          <a:solidFill>
                            <a:srgbClr val="000000"/>
                          </a:solidFill>
                          <a:effectLst/>
                          <a:latin typeface="Arial"/>
                        </a:rPr>
                        <a:t>%</a:t>
                      </a:r>
                      <a:endParaRPr lang="en-US" sz="1400" b="1" i="1" u="none" strike="noStrike" dirty="0">
                        <a:solidFill>
                          <a:srgbClr val="000000"/>
                        </a:solidFill>
                        <a:effectLst/>
                        <a:latin typeface="Arial"/>
                      </a:endParaRPr>
                    </a:p>
                  </a:txBody>
                  <a:tcPr marL="7401" marR="72000" marT="7401" marB="0" anchor="b"/>
                </a:tc>
                <a:tc>
                  <a:txBody>
                    <a:bodyPr/>
                    <a:lstStyle/>
                    <a:p>
                      <a:pPr algn="r" fontAlgn="b"/>
                      <a:r>
                        <a:rPr lang="en-US" sz="1400" b="1" u="none" strike="noStrike" dirty="0">
                          <a:effectLst/>
                        </a:rPr>
                        <a:t> R'000 </a:t>
                      </a:r>
                      <a:endParaRPr lang="en-US" sz="1400" b="1" i="0" u="none" strike="noStrike" dirty="0">
                        <a:solidFill>
                          <a:srgbClr val="000000"/>
                        </a:solidFill>
                        <a:effectLst/>
                        <a:latin typeface="Arial"/>
                      </a:endParaRPr>
                    </a:p>
                  </a:txBody>
                  <a:tcPr marL="7401" marR="72000" marT="7401" marB="0" anchor="b"/>
                </a:tc>
                <a:tc>
                  <a:txBody>
                    <a:bodyPr/>
                    <a:lstStyle/>
                    <a:p>
                      <a:pPr algn="r" fontAlgn="b"/>
                      <a:r>
                        <a:rPr lang="en-US" sz="1400" b="1" i="1" u="none" strike="noStrike" dirty="0" smtClean="0">
                          <a:solidFill>
                            <a:srgbClr val="000000"/>
                          </a:solidFill>
                          <a:effectLst/>
                          <a:latin typeface="Arial"/>
                        </a:rPr>
                        <a:t>%</a:t>
                      </a:r>
                      <a:endParaRPr lang="en-US" sz="1400" b="1" i="1" u="none" strike="noStrike" dirty="0">
                        <a:solidFill>
                          <a:srgbClr val="000000"/>
                        </a:solidFill>
                        <a:effectLst/>
                        <a:latin typeface="Arial"/>
                      </a:endParaRPr>
                    </a:p>
                  </a:txBody>
                  <a:tcPr marL="7401" marR="72000" marT="7401" marB="0" anchor="b"/>
                </a:tc>
              </a:tr>
              <a:tr h="240828">
                <a:tc>
                  <a:txBody>
                    <a:bodyPr/>
                    <a:lstStyle/>
                    <a:p>
                      <a:pPr algn="l" fontAlgn="b"/>
                      <a:r>
                        <a:rPr lang="en-US" sz="1400" b="1" u="none" strike="noStrike" dirty="0">
                          <a:effectLst/>
                        </a:rPr>
                        <a:t> Current payments </a:t>
                      </a:r>
                      <a:endParaRPr lang="en-US" sz="1400" b="1" i="0" u="none" strike="noStrike" dirty="0">
                        <a:solidFill>
                          <a:srgbClr val="000000"/>
                        </a:solidFill>
                        <a:effectLst/>
                        <a:latin typeface="Arial"/>
                      </a:endParaRPr>
                    </a:p>
                  </a:txBody>
                  <a:tcPr marL="7401" marR="7401" marT="7401" marB="0" anchor="b"/>
                </a:tc>
                <a:tc>
                  <a:txBody>
                    <a:bodyPr/>
                    <a:lstStyle/>
                    <a:p>
                      <a:pPr algn="r" fontAlgn="b"/>
                      <a:r>
                        <a:rPr lang="en-ZA" sz="1400" b="1" i="0" u="none" strike="noStrike" dirty="0">
                          <a:solidFill>
                            <a:srgbClr val="000000"/>
                          </a:solidFill>
                          <a:effectLst/>
                          <a:latin typeface="Calibri" panose="020F0502020204030204" pitchFamily="34" charset="0"/>
                        </a:rPr>
                        <a:t>64%</a:t>
                      </a:r>
                    </a:p>
                  </a:txBody>
                  <a:tcPr marL="6350" marR="6350" marT="6350" marB="0" anchor="b"/>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9 535 104 </a:t>
                      </a:r>
                    </a:p>
                  </a:txBody>
                  <a:tcPr marL="6350" marR="6350" marT="6350" marB="0" anchor="b"/>
                </a:tc>
                <a:tc>
                  <a:txBody>
                    <a:bodyPr/>
                    <a:lstStyle/>
                    <a:p>
                      <a:pPr algn="r" fontAlgn="b"/>
                      <a:r>
                        <a:rPr lang="en-ZA" sz="1400" b="1" i="0" u="none" strike="noStrike" dirty="0">
                          <a:solidFill>
                            <a:srgbClr val="000000"/>
                          </a:solidFill>
                          <a:effectLst/>
                          <a:latin typeface="Calibri" panose="020F0502020204030204" pitchFamily="34" charset="0"/>
                        </a:rPr>
                        <a:t>       6 978 131 </a:t>
                      </a:r>
                    </a:p>
                  </a:txBody>
                  <a:tcPr marL="6350" marR="6350" marT="6350" marB="0" anchor="b"/>
                </a:tc>
                <a:tc>
                  <a:txBody>
                    <a:bodyPr/>
                    <a:lstStyle/>
                    <a:p>
                      <a:pPr algn="r" fontAlgn="b"/>
                      <a:r>
                        <a:rPr lang="en-ZA" sz="1400" b="1" i="0" u="none" strike="noStrike" dirty="0">
                          <a:solidFill>
                            <a:srgbClr val="000000"/>
                          </a:solidFill>
                          <a:effectLst/>
                          <a:latin typeface="Calibri" panose="020F0502020204030204" pitchFamily="34" charset="0"/>
                        </a:rPr>
                        <a:t>73%</a:t>
                      </a:r>
                    </a:p>
                  </a:txBody>
                  <a:tcPr marL="6350" marR="6350" marT="6350" marB="0" anchor="b"/>
                </a:tc>
                <a:tc>
                  <a:txBody>
                    <a:bodyPr/>
                    <a:lstStyle/>
                    <a:p>
                      <a:pPr algn="r" fontAlgn="b"/>
                      <a:r>
                        <a:rPr lang="en-ZA" sz="1400" b="1" i="0" u="none" strike="noStrike" dirty="0" smtClean="0">
                          <a:solidFill>
                            <a:srgbClr val="000000"/>
                          </a:solidFill>
                          <a:effectLst/>
                          <a:latin typeface="Calibri" panose="020F0502020204030204" pitchFamily="34" charset="0"/>
                        </a:rPr>
                        <a:t>9 </a:t>
                      </a:r>
                      <a:r>
                        <a:rPr lang="en-ZA" sz="1400" b="1" i="0" u="none" strike="noStrike" dirty="0">
                          <a:solidFill>
                            <a:srgbClr val="000000"/>
                          </a:solidFill>
                          <a:effectLst/>
                          <a:latin typeface="Calibri" panose="020F0502020204030204" pitchFamily="34" charset="0"/>
                        </a:rPr>
                        <a:t>463 053 </a:t>
                      </a:r>
                    </a:p>
                  </a:txBody>
                  <a:tcPr marL="6350" marR="6350" marT="6350" marB="0" anchor="b"/>
                </a:tc>
                <a:tc>
                  <a:txBody>
                    <a:bodyPr/>
                    <a:lstStyle/>
                    <a:p>
                      <a:pPr algn="r" fontAlgn="b"/>
                      <a:r>
                        <a:rPr lang="en-ZA" sz="1400" b="1" i="0" u="none" strike="noStrike" dirty="0">
                          <a:solidFill>
                            <a:srgbClr val="000000"/>
                          </a:solidFill>
                          <a:effectLst/>
                          <a:latin typeface="Calibri" panose="020F0502020204030204" pitchFamily="34" charset="0"/>
                        </a:rPr>
                        <a:t>99%</a:t>
                      </a:r>
                    </a:p>
                  </a:txBody>
                  <a:tcPr marL="6350" marR="6350" marT="6350" marB="0" anchor="b"/>
                </a:tc>
              </a:tr>
              <a:tr h="239681">
                <a:tc>
                  <a:txBody>
                    <a:bodyPr/>
                    <a:lstStyle/>
                    <a:p>
                      <a:pPr algn="l" fontAlgn="b"/>
                      <a:r>
                        <a:rPr lang="en-ZA" sz="1400" b="0" i="0" u="none" strike="noStrike" dirty="0">
                          <a:solidFill>
                            <a:srgbClr val="000000"/>
                          </a:solidFill>
                          <a:effectLst/>
                          <a:latin typeface="+mn-lt"/>
                        </a:rPr>
                        <a:t>Cleaning and Gardening</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2%</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284 270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          201 774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71%</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270 </a:t>
                      </a:r>
                      <a:r>
                        <a:rPr lang="en-ZA" sz="1400" b="0" i="0" u="none" strike="noStrike" dirty="0">
                          <a:solidFill>
                            <a:srgbClr val="000000"/>
                          </a:solidFill>
                          <a:effectLst/>
                          <a:latin typeface="Calibri" panose="020F0502020204030204" pitchFamily="34" charset="0"/>
                        </a:rPr>
                        <a:t>914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95%</a:t>
                      </a:r>
                    </a:p>
                  </a:txBody>
                  <a:tcPr marL="6350" marR="6350" marT="6350" marB="0" anchor="b"/>
                </a:tc>
              </a:tr>
              <a:tr h="239681">
                <a:tc>
                  <a:txBody>
                    <a:bodyPr/>
                    <a:lstStyle/>
                    <a:p>
                      <a:pPr algn="l" fontAlgn="b"/>
                      <a:r>
                        <a:rPr lang="en-ZA" sz="1400" b="0" i="0" u="none" strike="noStrike" dirty="0">
                          <a:solidFill>
                            <a:srgbClr val="000000"/>
                          </a:solidFill>
                          <a:effectLst/>
                          <a:latin typeface="+mn-lt"/>
                        </a:rPr>
                        <a:t>Leases</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30%</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4 423 869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       3 236 171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73%</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4 414 701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100%</a:t>
                      </a:r>
                    </a:p>
                  </a:txBody>
                  <a:tcPr marL="6350" marR="6350" marT="6350" marB="0" anchor="b"/>
                </a:tc>
              </a:tr>
              <a:tr h="239681">
                <a:tc>
                  <a:txBody>
                    <a:bodyPr/>
                    <a:lstStyle/>
                    <a:p>
                      <a:pPr algn="l" fontAlgn="b"/>
                      <a:r>
                        <a:rPr lang="en-ZA" sz="1400" b="0" i="0" u="none" strike="noStrike" dirty="0">
                          <a:solidFill>
                            <a:srgbClr val="000000"/>
                          </a:solidFill>
                          <a:effectLst/>
                          <a:latin typeface="+mn-lt"/>
                        </a:rPr>
                        <a:t>Maintenance</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9%</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1 367 580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          984 107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72%</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1 315 049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96%</a:t>
                      </a:r>
                    </a:p>
                  </a:txBody>
                  <a:tcPr marL="6350" marR="6350" marT="6350" marB="0" anchor="b"/>
                </a:tc>
              </a:tr>
              <a:tr h="239681">
                <a:tc>
                  <a:txBody>
                    <a:bodyPr/>
                    <a:lstStyle/>
                    <a:p>
                      <a:pPr algn="l" fontAlgn="b"/>
                      <a:r>
                        <a:rPr lang="en-ZA" sz="1400" b="0" i="0" u="none" strike="noStrike" dirty="0">
                          <a:solidFill>
                            <a:srgbClr val="000000"/>
                          </a:solidFill>
                          <a:effectLst/>
                          <a:latin typeface="+mn-lt"/>
                        </a:rPr>
                        <a:t>Repair</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6%</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943 594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          750 387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80%</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951 936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101%</a:t>
                      </a:r>
                    </a:p>
                  </a:txBody>
                  <a:tcPr marL="6350" marR="6350" marT="6350" marB="0" anchor="b"/>
                </a:tc>
              </a:tr>
              <a:tr h="239681">
                <a:tc>
                  <a:txBody>
                    <a:bodyPr/>
                    <a:lstStyle/>
                    <a:p>
                      <a:pPr algn="l" fontAlgn="b"/>
                      <a:r>
                        <a:rPr lang="en-ZA" sz="1400" b="0" i="0" u="none" strike="noStrike" dirty="0">
                          <a:solidFill>
                            <a:srgbClr val="000000"/>
                          </a:solidFill>
                          <a:effectLst/>
                          <a:latin typeface="+mn-lt"/>
                        </a:rPr>
                        <a:t>Municipal Services - PMTE</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2%</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356 008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          244 904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69%</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341 181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96%</a:t>
                      </a:r>
                    </a:p>
                  </a:txBody>
                  <a:tcPr marL="6350" marR="6350" marT="6350" marB="0" anchor="b"/>
                </a:tc>
              </a:tr>
              <a:tr h="239681">
                <a:tc>
                  <a:txBody>
                    <a:bodyPr/>
                    <a:lstStyle/>
                    <a:p>
                      <a:pPr algn="l" fontAlgn="b"/>
                      <a:r>
                        <a:rPr lang="en-ZA" sz="1400" b="0" i="0" u="none" strike="noStrike" dirty="0">
                          <a:solidFill>
                            <a:srgbClr val="000000"/>
                          </a:solidFill>
                          <a:effectLst/>
                          <a:latin typeface="+mn-lt"/>
                        </a:rPr>
                        <a:t>Compensation of Employees</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10%</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1 546 599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       1 241 720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80%</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1 589 689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103%</a:t>
                      </a:r>
                    </a:p>
                  </a:txBody>
                  <a:tcPr marL="6350" marR="6350" marT="6350" marB="0" anchor="b"/>
                </a:tc>
              </a:tr>
              <a:tr h="239681">
                <a:tc>
                  <a:txBody>
                    <a:bodyPr/>
                    <a:lstStyle/>
                    <a:p>
                      <a:pPr algn="l" fontAlgn="b"/>
                      <a:r>
                        <a:rPr lang="en-ZA" sz="1400" b="0" i="0" u="none" strike="noStrike" dirty="0">
                          <a:solidFill>
                            <a:srgbClr val="000000"/>
                          </a:solidFill>
                          <a:effectLst/>
                          <a:latin typeface="+mn-lt"/>
                        </a:rPr>
                        <a:t>Goods and Services*</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4%</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613 183 </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319 068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52%</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579 583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95%</a:t>
                      </a:r>
                    </a:p>
                  </a:txBody>
                  <a:tcPr marL="6350" marR="6350" marT="6350" marB="0" anchor="b"/>
                </a:tc>
              </a:tr>
              <a:tr h="240828">
                <a:tc>
                  <a:txBody>
                    <a:bodyPr/>
                    <a:lstStyle/>
                    <a:p>
                      <a:pPr algn="l" fontAlgn="b"/>
                      <a:endParaRPr lang="en-US" sz="1400" b="0" i="0" u="none" strike="noStrike" dirty="0">
                        <a:solidFill>
                          <a:srgbClr val="000000"/>
                        </a:solidFill>
                        <a:effectLst/>
                        <a:latin typeface="+mn-lt"/>
                      </a:endParaRPr>
                    </a:p>
                  </a:txBody>
                  <a:tcPr marL="7401" marR="7401" marT="7401" marB="0" anchor="b"/>
                </a:tc>
                <a:tc>
                  <a:txBody>
                    <a:bodyPr/>
                    <a:lstStyle/>
                    <a:p>
                      <a:pPr marL="0" algn="ctr" defTabSz="914400" rtl="0" eaLnBrk="1" fontAlgn="b" latinLnBrk="0" hangingPunct="1"/>
                      <a:endParaRPr lang="en-US" sz="1400" b="0" u="none" strike="noStrike" kern="1200" dirty="0">
                        <a:solidFill>
                          <a:schemeClr val="dk1"/>
                        </a:solidFill>
                        <a:effectLst/>
                        <a:latin typeface="+mn-lt"/>
                        <a:ea typeface="+mn-ea"/>
                        <a:cs typeface="+mn-cs"/>
                      </a:endParaRPr>
                    </a:p>
                  </a:txBody>
                  <a:tcPr marL="7401" marR="72000" marT="7401" marB="0"/>
                </a:tc>
                <a:tc>
                  <a:txBody>
                    <a:bodyPr/>
                    <a:lstStyle/>
                    <a:p>
                      <a:pPr algn="r" fontAlgn="b"/>
                      <a:endParaRPr lang="en-US" sz="1400" b="0" i="0" u="none" strike="noStrike" dirty="0">
                        <a:solidFill>
                          <a:srgbClr val="000000"/>
                        </a:solidFill>
                        <a:effectLst/>
                        <a:latin typeface="+mn-lt"/>
                      </a:endParaRPr>
                    </a:p>
                  </a:txBody>
                  <a:tcPr marL="7401" marR="72000" marT="7401" marB="0" anchor="b"/>
                </a:tc>
                <a:tc>
                  <a:txBody>
                    <a:bodyPr/>
                    <a:lstStyle/>
                    <a:p>
                      <a:pPr algn="r" fontAlgn="b"/>
                      <a:endParaRPr lang="en-US" sz="1400" b="0" i="0" u="none" strike="noStrike" dirty="0">
                        <a:solidFill>
                          <a:srgbClr val="000000"/>
                        </a:solidFill>
                        <a:effectLst/>
                        <a:latin typeface="+mn-lt"/>
                      </a:endParaRPr>
                    </a:p>
                  </a:txBody>
                  <a:tcPr marL="7401" marR="72000" marT="7401" marB="0" anchor="b"/>
                </a:tc>
                <a:tc>
                  <a:txBody>
                    <a:bodyPr/>
                    <a:lstStyle/>
                    <a:p>
                      <a:pPr algn="r" fontAlgn="b"/>
                      <a:endParaRPr lang="en-US" sz="1400" b="0" i="0" u="none" strike="noStrike" dirty="0">
                        <a:solidFill>
                          <a:srgbClr val="000000"/>
                        </a:solidFill>
                        <a:effectLst/>
                        <a:latin typeface="+mn-lt"/>
                      </a:endParaRPr>
                    </a:p>
                  </a:txBody>
                  <a:tcPr marL="7401" marR="72000" marT="7401" marB="0" anchor="b"/>
                </a:tc>
                <a:tc>
                  <a:txBody>
                    <a:bodyPr/>
                    <a:lstStyle/>
                    <a:p>
                      <a:pPr algn="r" fontAlgn="b"/>
                      <a:endParaRPr lang="en-US" sz="1400" b="0" i="0" u="none" strike="noStrike" dirty="0">
                        <a:solidFill>
                          <a:srgbClr val="000000"/>
                        </a:solidFill>
                        <a:effectLst/>
                        <a:latin typeface="+mn-lt"/>
                      </a:endParaRPr>
                    </a:p>
                  </a:txBody>
                  <a:tcPr marL="7401" marR="72000" marT="7401" marB="0" anchor="b"/>
                </a:tc>
                <a:tc>
                  <a:txBody>
                    <a:bodyPr/>
                    <a:lstStyle/>
                    <a:p>
                      <a:pPr algn="r" fontAlgn="b"/>
                      <a:endParaRPr lang="en-US" sz="1400" b="0" i="0" u="none" strike="noStrike" dirty="0">
                        <a:solidFill>
                          <a:srgbClr val="000000"/>
                        </a:solidFill>
                        <a:effectLst/>
                        <a:latin typeface="+mn-lt"/>
                      </a:endParaRPr>
                    </a:p>
                  </a:txBody>
                  <a:tcPr marL="7401" marR="72000" marT="7401" marB="0" anchor="b"/>
                </a:tc>
              </a:tr>
              <a:tr h="240828">
                <a:tc>
                  <a:txBody>
                    <a:bodyPr/>
                    <a:lstStyle/>
                    <a:p>
                      <a:pPr algn="l" fontAlgn="b"/>
                      <a:r>
                        <a:rPr lang="en-US" sz="1400" b="1" u="none" strike="noStrike" dirty="0">
                          <a:effectLst/>
                        </a:rPr>
                        <a:t> Transfers </a:t>
                      </a:r>
                      <a:r>
                        <a:rPr lang="en-US" sz="1400" b="1" u="none" strike="noStrike" dirty="0" smtClean="0">
                          <a:effectLst/>
                        </a:rPr>
                        <a:t>and </a:t>
                      </a:r>
                      <a:r>
                        <a:rPr lang="en-US" sz="1400" b="1" u="none" strike="noStrike" dirty="0">
                          <a:effectLst/>
                        </a:rPr>
                        <a:t>subsidies </a:t>
                      </a:r>
                      <a:endParaRPr lang="en-US" sz="1400" b="1" i="0" u="none" strike="noStrike" dirty="0">
                        <a:solidFill>
                          <a:srgbClr val="000000"/>
                        </a:solidFill>
                        <a:effectLst/>
                        <a:latin typeface="Arial"/>
                      </a:endParaRPr>
                    </a:p>
                  </a:txBody>
                  <a:tcPr marL="7401" marR="7401" marT="7401" marB="0" anchor="b"/>
                </a:tc>
                <a:tc>
                  <a:txBody>
                    <a:bodyPr/>
                    <a:lstStyle/>
                    <a:p>
                      <a:pPr algn="r" fontAlgn="b"/>
                      <a:r>
                        <a:rPr lang="en-ZA" sz="1400" b="1" i="0" u="none" strike="noStrike" dirty="0">
                          <a:solidFill>
                            <a:srgbClr val="000000"/>
                          </a:solidFill>
                          <a:effectLst/>
                          <a:latin typeface="Calibri" panose="020F0502020204030204" pitchFamily="34" charset="0"/>
                        </a:rPr>
                        <a:t>9%</a:t>
                      </a:r>
                    </a:p>
                  </a:txBody>
                  <a:tcPr marL="6350" marR="6350" marT="6350" marB="0" anchor="b"/>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1 339 679 </a:t>
                      </a:r>
                    </a:p>
                  </a:txBody>
                  <a:tcPr marL="6350" marR="6350" marT="6350" marB="0" anchor="b"/>
                </a:tc>
                <a:tc>
                  <a:txBody>
                    <a:bodyPr/>
                    <a:lstStyle/>
                    <a:p>
                      <a:pPr algn="r" fontAlgn="b"/>
                      <a:r>
                        <a:rPr lang="en-ZA" sz="1400" b="1" i="0" u="none" strike="noStrike" dirty="0">
                          <a:solidFill>
                            <a:srgbClr val="000000"/>
                          </a:solidFill>
                          <a:effectLst/>
                          <a:latin typeface="Calibri" panose="020F0502020204030204" pitchFamily="34" charset="0"/>
                        </a:rPr>
                        <a:t>       1 021 291 </a:t>
                      </a:r>
                    </a:p>
                  </a:txBody>
                  <a:tcPr marL="6350" marR="6350" marT="6350" marB="0" anchor="b"/>
                </a:tc>
                <a:tc>
                  <a:txBody>
                    <a:bodyPr/>
                    <a:lstStyle/>
                    <a:p>
                      <a:pPr algn="r" fontAlgn="b"/>
                      <a:r>
                        <a:rPr lang="en-ZA" sz="1400" b="1" i="0" u="none" strike="noStrike" dirty="0">
                          <a:solidFill>
                            <a:srgbClr val="000000"/>
                          </a:solidFill>
                          <a:effectLst/>
                          <a:latin typeface="Calibri" panose="020F0502020204030204" pitchFamily="34" charset="0"/>
                        </a:rPr>
                        <a:t>76%</a:t>
                      </a:r>
                    </a:p>
                  </a:txBody>
                  <a:tcPr marL="6350" marR="6350" marT="6350" marB="0" anchor="b"/>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1 242 621 </a:t>
                      </a:r>
                    </a:p>
                  </a:txBody>
                  <a:tcPr marL="6350" marR="6350" marT="6350" marB="0" anchor="b"/>
                </a:tc>
                <a:tc>
                  <a:txBody>
                    <a:bodyPr/>
                    <a:lstStyle/>
                    <a:p>
                      <a:pPr algn="r" fontAlgn="b"/>
                      <a:r>
                        <a:rPr lang="en-ZA" sz="1400" b="1" i="0" u="none" strike="noStrike" dirty="0">
                          <a:solidFill>
                            <a:srgbClr val="000000"/>
                          </a:solidFill>
                          <a:effectLst/>
                          <a:latin typeface="Calibri" panose="020F0502020204030204" pitchFamily="34" charset="0"/>
                        </a:rPr>
                        <a:t>93%</a:t>
                      </a:r>
                    </a:p>
                  </a:txBody>
                  <a:tcPr marL="6350" marR="6350" marT="6350" marB="0" anchor="b"/>
                </a:tc>
              </a:tr>
              <a:tr h="240828">
                <a:tc>
                  <a:txBody>
                    <a:bodyPr/>
                    <a:lstStyle/>
                    <a:p>
                      <a:pPr algn="l" fontAlgn="b"/>
                      <a:r>
                        <a:rPr lang="en-US" sz="1400" b="1" i="0" u="none" strike="noStrike" dirty="0" smtClean="0">
                          <a:solidFill>
                            <a:srgbClr val="000000"/>
                          </a:solidFill>
                          <a:effectLst/>
                          <a:latin typeface="Arial"/>
                        </a:rPr>
                        <a:t> </a:t>
                      </a:r>
                      <a:r>
                        <a:rPr lang="en-US" sz="1400" b="0" i="0" u="none" strike="noStrike" dirty="0" smtClean="0">
                          <a:solidFill>
                            <a:srgbClr val="000000"/>
                          </a:solidFill>
                          <a:effectLst/>
                          <a:latin typeface="+mn-lt"/>
                        </a:rPr>
                        <a:t>Property</a:t>
                      </a:r>
                      <a:r>
                        <a:rPr lang="en-US" sz="1400" b="0" i="0" u="none" strike="noStrike" baseline="0" dirty="0" smtClean="0">
                          <a:solidFill>
                            <a:srgbClr val="000000"/>
                          </a:solidFill>
                          <a:effectLst/>
                          <a:latin typeface="+mn-lt"/>
                        </a:rPr>
                        <a:t> Rates</a:t>
                      </a:r>
                      <a:endParaRPr lang="en-US" sz="1400" b="1" i="0" u="none" strike="noStrike" dirty="0">
                        <a:solidFill>
                          <a:srgbClr val="000000"/>
                        </a:solidFill>
                        <a:effectLst/>
                        <a:latin typeface="Arial"/>
                      </a:endParaRPr>
                    </a:p>
                  </a:txBody>
                  <a:tcPr marL="7401" marR="7401" marT="7401" marB="0" anchor="b"/>
                </a:tc>
                <a:tc>
                  <a:txBody>
                    <a:bodyPr/>
                    <a:lstStyle/>
                    <a:p>
                      <a:pPr algn="r" fontAlgn="b"/>
                      <a:r>
                        <a:rPr lang="en-ZA" sz="1400" b="0" i="0" u="none" strike="noStrike" dirty="0">
                          <a:solidFill>
                            <a:srgbClr val="000000"/>
                          </a:solidFill>
                          <a:effectLst/>
                          <a:latin typeface="Calibri" panose="020F0502020204030204" pitchFamily="34" charset="0"/>
                        </a:rPr>
                        <a:t>9%</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1 339 679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       1 021 291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76%</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1 242 621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93%</a:t>
                      </a:r>
                    </a:p>
                  </a:txBody>
                  <a:tcPr marL="6350" marR="6350" marT="6350" marB="0" anchor="b"/>
                </a:tc>
              </a:tr>
              <a:tr h="240828">
                <a:tc>
                  <a:txBody>
                    <a:bodyPr/>
                    <a:lstStyle/>
                    <a:p>
                      <a:pPr algn="l" fontAlgn="b"/>
                      <a:endParaRPr lang="en-US" sz="1400" b="1" i="0" u="none" strike="noStrike" dirty="0">
                        <a:solidFill>
                          <a:srgbClr val="000000"/>
                        </a:solidFill>
                        <a:effectLst/>
                        <a:latin typeface="Arial"/>
                      </a:endParaRPr>
                    </a:p>
                  </a:txBody>
                  <a:tcPr marL="7401" marR="7401" marT="7401" marB="0" anchor="b"/>
                </a:tc>
                <a:tc>
                  <a:txBody>
                    <a:bodyPr/>
                    <a:lstStyle/>
                    <a:p>
                      <a:pPr marL="0" algn="ctr" defTabSz="914400" rtl="0" eaLnBrk="1" fontAlgn="b" latinLnBrk="0" hangingPunct="1"/>
                      <a:endParaRPr lang="en-US" sz="1400" b="1" u="none" strike="noStrike" kern="1200" dirty="0">
                        <a:solidFill>
                          <a:schemeClr val="dk1"/>
                        </a:solidFill>
                        <a:effectLst/>
                        <a:latin typeface="+mn-lt"/>
                        <a:ea typeface="+mn-ea"/>
                        <a:cs typeface="+mn-cs"/>
                      </a:endParaRPr>
                    </a:p>
                  </a:txBody>
                  <a:tcPr marL="7401" marR="72000" marT="7401" marB="0"/>
                </a:tc>
                <a:tc>
                  <a:txBody>
                    <a:bodyPr/>
                    <a:lstStyle/>
                    <a:p>
                      <a:pPr algn="r" fontAlgn="b"/>
                      <a:endParaRPr lang="en-US" sz="1400" b="1" i="0" u="none" strike="noStrike" dirty="0">
                        <a:solidFill>
                          <a:srgbClr val="000000"/>
                        </a:solidFill>
                        <a:effectLst/>
                        <a:latin typeface="Arial"/>
                      </a:endParaRPr>
                    </a:p>
                  </a:txBody>
                  <a:tcPr marL="7401" marR="72000" marT="7401" marB="0" anchor="b"/>
                </a:tc>
                <a:tc>
                  <a:txBody>
                    <a:bodyPr/>
                    <a:lstStyle/>
                    <a:p>
                      <a:pPr algn="r" fontAlgn="b"/>
                      <a:endParaRPr lang="en-US" sz="1400" b="1" i="0" u="none" strike="noStrike" dirty="0">
                        <a:solidFill>
                          <a:srgbClr val="000000"/>
                        </a:solidFill>
                        <a:effectLst/>
                        <a:latin typeface="Arial"/>
                      </a:endParaRPr>
                    </a:p>
                  </a:txBody>
                  <a:tcPr marL="7401" marR="72000" marT="7401" marB="0" anchor="b"/>
                </a:tc>
                <a:tc>
                  <a:txBody>
                    <a:bodyPr/>
                    <a:lstStyle/>
                    <a:p>
                      <a:pPr algn="r" fontAlgn="b"/>
                      <a:endParaRPr lang="en-US" sz="1400" b="1" i="0" u="none" strike="noStrike" dirty="0">
                        <a:solidFill>
                          <a:srgbClr val="000000"/>
                        </a:solidFill>
                        <a:effectLst/>
                        <a:latin typeface="Arial"/>
                      </a:endParaRPr>
                    </a:p>
                  </a:txBody>
                  <a:tcPr marL="7401" marR="72000" marT="7401" marB="0" anchor="b"/>
                </a:tc>
                <a:tc>
                  <a:txBody>
                    <a:bodyPr/>
                    <a:lstStyle/>
                    <a:p>
                      <a:pPr algn="r" fontAlgn="b"/>
                      <a:endParaRPr lang="en-US" sz="1400" b="1" i="0" u="none" strike="noStrike" dirty="0">
                        <a:solidFill>
                          <a:srgbClr val="000000"/>
                        </a:solidFill>
                        <a:effectLst/>
                        <a:latin typeface="Arial"/>
                      </a:endParaRPr>
                    </a:p>
                  </a:txBody>
                  <a:tcPr marL="7401" marR="72000" marT="7401" marB="0" anchor="b"/>
                </a:tc>
                <a:tc>
                  <a:txBody>
                    <a:bodyPr/>
                    <a:lstStyle/>
                    <a:p>
                      <a:pPr algn="r" fontAlgn="b"/>
                      <a:endParaRPr lang="en-US" sz="1400" b="1" i="0" u="none" strike="noStrike" dirty="0">
                        <a:solidFill>
                          <a:srgbClr val="000000"/>
                        </a:solidFill>
                        <a:effectLst/>
                        <a:latin typeface="Arial"/>
                      </a:endParaRPr>
                    </a:p>
                  </a:txBody>
                  <a:tcPr marL="7401" marR="72000" marT="7401" marB="0" anchor="b"/>
                </a:tc>
              </a:tr>
              <a:tr h="240828">
                <a:tc>
                  <a:txBody>
                    <a:bodyPr/>
                    <a:lstStyle/>
                    <a:p>
                      <a:pPr algn="l" fontAlgn="b"/>
                      <a:r>
                        <a:rPr lang="en-US" sz="1400" b="1" u="none" strike="noStrike" dirty="0">
                          <a:effectLst/>
                        </a:rPr>
                        <a:t> Payment for capital assets </a:t>
                      </a:r>
                      <a:endParaRPr lang="en-US" sz="1400" b="1" i="0" u="none" strike="noStrike" dirty="0">
                        <a:solidFill>
                          <a:srgbClr val="000000"/>
                        </a:solidFill>
                        <a:effectLst/>
                        <a:latin typeface="Arial"/>
                      </a:endParaRPr>
                    </a:p>
                  </a:txBody>
                  <a:tcPr marL="7401" marR="7401" marT="7401" marB="0" anchor="b"/>
                </a:tc>
                <a:tc>
                  <a:txBody>
                    <a:bodyPr/>
                    <a:lstStyle/>
                    <a:p>
                      <a:pPr algn="r" fontAlgn="b"/>
                      <a:r>
                        <a:rPr lang="en-ZA" sz="1400" b="1" i="0" u="none" strike="noStrike" dirty="0">
                          <a:solidFill>
                            <a:srgbClr val="000000"/>
                          </a:solidFill>
                          <a:effectLst/>
                          <a:latin typeface="Calibri" panose="020F0502020204030204" pitchFamily="34" charset="0"/>
                        </a:rPr>
                        <a:t>27%</a:t>
                      </a:r>
                    </a:p>
                  </a:txBody>
                  <a:tcPr marL="6350" marR="6350" marT="6350" marB="0" anchor="b"/>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4 106 239 </a:t>
                      </a:r>
                    </a:p>
                  </a:txBody>
                  <a:tcPr marL="6350" marR="6350" marT="6350" marB="0" anchor="b"/>
                </a:tc>
                <a:tc>
                  <a:txBody>
                    <a:bodyPr/>
                    <a:lstStyle/>
                    <a:p>
                      <a:pPr algn="r" fontAlgn="b"/>
                      <a:r>
                        <a:rPr lang="en-ZA" sz="1400" b="1" i="0" u="none" strike="noStrike" dirty="0">
                          <a:solidFill>
                            <a:srgbClr val="000000"/>
                          </a:solidFill>
                          <a:effectLst/>
                          <a:latin typeface="Calibri" panose="020F0502020204030204" pitchFamily="34" charset="0"/>
                        </a:rPr>
                        <a:t>       2 877 007 </a:t>
                      </a:r>
                    </a:p>
                  </a:txBody>
                  <a:tcPr marL="6350" marR="6350" marT="6350" marB="0" anchor="b"/>
                </a:tc>
                <a:tc>
                  <a:txBody>
                    <a:bodyPr/>
                    <a:lstStyle/>
                    <a:p>
                      <a:pPr algn="r" fontAlgn="b"/>
                      <a:r>
                        <a:rPr lang="en-ZA" sz="1400" b="1" i="0" u="none" strike="noStrike" dirty="0">
                          <a:solidFill>
                            <a:srgbClr val="000000"/>
                          </a:solidFill>
                          <a:effectLst/>
                          <a:latin typeface="Calibri" panose="020F0502020204030204" pitchFamily="34" charset="0"/>
                        </a:rPr>
                        <a:t>70%</a:t>
                      </a:r>
                    </a:p>
                  </a:txBody>
                  <a:tcPr marL="6350" marR="6350" marT="6350" marB="0" anchor="b"/>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3 762 368 </a:t>
                      </a:r>
                    </a:p>
                  </a:txBody>
                  <a:tcPr marL="6350" marR="6350" marT="6350" marB="0" anchor="b"/>
                </a:tc>
                <a:tc>
                  <a:txBody>
                    <a:bodyPr/>
                    <a:lstStyle/>
                    <a:p>
                      <a:pPr algn="r" fontAlgn="b"/>
                      <a:r>
                        <a:rPr lang="en-ZA" sz="1400" b="1" i="0" u="none" strike="noStrike" dirty="0">
                          <a:solidFill>
                            <a:srgbClr val="000000"/>
                          </a:solidFill>
                          <a:effectLst/>
                          <a:latin typeface="Calibri" panose="020F0502020204030204" pitchFamily="34" charset="0"/>
                        </a:rPr>
                        <a:t>92%</a:t>
                      </a:r>
                    </a:p>
                  </a:txBody>
                  <a:tcPr marL="6350" marR="6350" marT="6350" marB="0" anchor="b"/>
                </a:tc>
              </a:tr>
              <a:tr h="239681">
                <a:tc>
                  <a:txBody>
                    <a:bodyPr/>
                    <a:lstStyle/>
                    <a:p>
                      <a:pPr algn="l" fontAlgn="b"/>
                      <a:r>
                        <a:rPr lang="en-ZA" sz="1400" b="0" i="0" u="none" strike="noStrike" dirty="0">
                          <a:solidFill>
                            <a:srgbClr val="000000"/>
                          </a:solidFill>
                          <a:effectLst/>
                          <a:latin typeface="+mn-lt"/>
                        </a:rPr>
                        <a:t>Refurbishments</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7%</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1 034 464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          818 598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79%</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1 033 399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100%</a:t>
                      </a:r>
                    </a:p>
                  </a:txBody>
                  <a:tcPr marL="6350" marR="6350" marT="6350" marB="0" anchor="b"/>
                </a:tc>
              </a:tr>
              <a:tr h="239681">
                <a:tc>
                  <a:txBody>
                    <a:bodyPr/>
                    <a:lstStyle/>
                    <a:p>
                      <a:pPr algn="l" fontAlgn="b"/>
                      <a:r>
                        <a:rPr lang="en-ZA" sz="1400" b="0" i="0" u="none" strike="noStrike" dirty="0">
                          <a:solidFill>
                            <a:srgbClr val="000000"/>
                          </a:solidFill>
                          <a:effectLst/>
                          <a:latin typeface="+mn-lt"/>
                        </a:rPr>
                        <a:t>DPW Capital</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5%</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748 239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          527 908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71%</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700 300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94%</a:t>
                      </a:r>
                    </a:p>
                  </a:txBody>
                  <a:tcPr marL="6350" marR="6350" marT="6350" marB="0" anchor="b"/>
                </a:tc>
              </a:tr>
              <a:tr h="239681">
                <a:tc>
                  <a:txBody>
                    <a:bodyPr/>
                    <a:lstStyle/>
                    <a:p>
                      <a:pPr algn="l" fontAlgn="b"/>
                      <a:r>
                        <a:rPr lang="en-ZA" sz="1400" b="0" i="0" u="none" strike="noStrike" dirty="0">
                          <a:solidFill>
                            <a:srgbClr val="000000"/>
                          </a:solidFill>
                          <a:effectLst/>
                          <a:latin typeface="+mn-lt"/>
                        </a:rPr>
                        <a:t>Machinery and Equipment</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0%</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49 519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            24 352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49%</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42 431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86%</a:t>
                      </a:r>
                    </a:p>
                  </a:txBody>
                  <a:tcPr marL="6350" marR="6350" marT="6350" marB="0" anchor="b"/>
                </a:tc>
              </a:tr>
              <a:tr h="239681">
                <a:tc>
                  <a:txBody>
                    <a:bodyPr/>
                    <a:lstStyle/>
                    <a:p>
                      <a:pPr algn="l" fontAlgn="b"/>
                      <a:r>
                        <a:rPr lang="en-ZA" sz="1400" b="0" i="0" u="none" strike="noStrike" dirty="0">
                          <a:solidFill>
                            <a:srgbClr val="000000"/>
                          </a:solidFill>
                          <a:effectLst/>
                          <a:latin typeface="+mn-lt"/>
                        </a:rPr>
                        <a:t>Client Capital</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15%</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2 274 017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       1 506 149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66%</a:t>
                      </a:r>
                    </a:p>
                  </a:txBody>
                  <a:tcPr marL="6350" marR="6350" marT="6350" marB="0" anchor="b"/>
                </a:tc>
                <a:tc>
                  <a:txBody>
                    <a:bodyPr/>
                    <a:lstStyle/>
                    <a:p>
                      <a:pPr algn="r" fontAlgn="b"/>
                      <a:r>
                        <a:rPr lang="en-ZA" sz="1400" b="0" i="0" u="none" strike="noStrike" dirty="0" smtClean="0">
                          <a:solidFill>
                            <a:srgbClr val="000000"/>
                          </a:solidFill>
                          <a:effectLst/>
                          <a:latin typeface="Calibri" panose="020F0502020204030204" pitchFamily="34" charset="0"/>
                        </a:rPr>
                        <a:t>    </a:t>
                      </a:r>
                      <a:r>
                        <a:rPr lang="en-ZA" sz="1400" b="0" i="0" u="none" strike="noStrike" dirty="0">
                          <a:solidFill>
                            <a:srgbClr val="000000"/>
                          </a:solidFill>
                          <a:effectLst/>
                          <a:latin typeface="Calibri" panose="020F0502020204030204" pitchFamily="34" charset="0"/>
                        </a:rPr>
                        <a:t>1 986 238 </a:t>
                      </a:r>
                    </a:p>
                  </a:txBody>
                  <a:tcPr marL="6350" marR="6350" marT="6350" marB="0" anchor="b"/>
                </a:tc>
                <a:tc>
                  <a:txBody>
                    <a:bodyPr/>
                    <a:lstStyle/>
                    <a:p>
                      <a:pPr algn="r" fontAlgn="b"/>
                      <a:r>
                        <a:rPr lang="en-ZA" sz="1400" b="0" i="0" u="none" strike="noStrike" dirty="0">
                          <a:solidFill>
                            <a:srgbClr val="000000"/>
                          </a:solidFill>
                          <a:effectLst/>
                          <a:latin typeface="Calibri" panose="020F0502020204030204" pitchFamily="34" charset="0"/>
                        </a:rPr>
                        <a:t>87%</a:t>
                      </a:r>
                    </a:p>
                  </a:txBody>
                  <a:tcPr marL="6350" marR="6350" marT="6350" marB="0" anchor="b"/>
                </a:tc>
              </a:tr>
              <a:tr h="240828">
                <a:tc>
                  <a:txBody>
                    <a:bodyPr/>
                    <a:lstStyle/>
                    <a:p>
                      <a:pPr algn="l" fontAlgn="b"/>
                      <a:r>
                        <a:rPr lang="en-US" sz="1400" b="1" u="none" strike="noStrike" dirty="0">
                          <a:effectLst/>
                        </a:rPr>
                        <a:t> </a:t>
                      </a:r>
                      <a:r>
                        <a:rPr lang="en-US" sz="1400" b="1" u="none" strike="noStrike" dirty="0" smtClean="0">
                          <a:effectLst/>
                        </a:rPr>
                        <a:t>Total</a:t>
                      </a:r>
                      <a:endParaRPr lang="en-US" sz="1400" b="1" i="0" u="none" strike="noStrike" dirty="0">
                        <a:solidFill>
                          <a:srgbClr val="000000"/>
                        </a:solidFill>
                        <a:effectLst/>
                        <a:latin typeface="Arial"/>
                      </a:endParaRPr>
                    </a:p>
                  </a:txBody>
                  <a:tcPr marL="7401" marR="7401" marT="7401" marB="0" anchor="b"/>
                </a:tc>
                <a:tc>
                  <a:txBody>
                    <a:bodyPr/>
                    <a:lstStyle/>
                    <a:p>
                      <a:pPr algn="r" fontAlgn="b"/>
                      <a:r>
                        <a:rPr lang="en-ZA" sz="1400" b="1" i="0" u="none" strike="noStrike" dirty="0">
                          <a:solidFill>
                            <a:srgbClr val="000000"/>
                          </a:solidFill>
                          <a:effectLst/>
                          <a:latin typeface="Calibri" panose="020F0502020204030204" pitchFamily="34" charset="0"/>
                        </a:rPr>
                        <a:t>100%</a:t>
                      </a:r>
                    </a:p>
                  </a:txBody>
                  <a:tcPr marL="6350" marR="6350" marT="6350" marB="0" anchor="b"/>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14 981 022 </a:t>
                      </a:r>
                    </a:p>
                  </a:txBody>
                  <a:tcPr marL="6350" marR="6350" marT="6350" marB="0" anchor="b"/>
                </a:tc>
                <a:tc>
                  <a:txBody>
                    <a:bodyPr/>
                    <a:lstStyle/>
                    <a:p>
                      <a:pPr algn="r" fontAlgn="b"/>
                      <a:r>
                        <a:rPr lang="en-ZA" sz="1400" b="1" i="0" u="none" strike="noStrike" dirty="0">
                          <a:solidFill>
                            <a:srgbClr val="000000"/>
                          </a:solidFill>
                          <a:effectLst/>
                          <a:latin typeface="Calibri" panose="020F0502020204030204" pitchFamily="34" charset="0"/>
                        </a:rPr>
                        <a:t>     10 876 429 </a:t>
                      </a:r>
                    </a:p>
                  </a:txBody>
                  <a:tcPr marL="6350" marR="6350" marT="6350" marB="0" anchor="b"/>
                </a:tc>
                <a:tc>
                  <a:txBody>
                    <a:bodyPr/>
                    <a:lstStyle/>
                    <a:p>
                      <a:pPr algn="r" fontAlgn="b"/>
                      <a:r>
                        <a:rPr lang="en-ZA" sz="1400" b="1" i="0" u="none" strike="noStrike" dirty="0">
                          <a:solidFill>
                            <a:srgbClr val="000000"/>
                          </a:solidFill>
                          <a:effectLst/>
                          <a:latin typeface="Calibri" panose="020F0502020204030204" pitchFamily="34" charset="0"/>
                        </a:rPr>
                        <a:t>73%</a:t>
                      </a:r>
                    </a:p>
                  </a:txBody>
                  <a:tcPr marL="6350" marR="6350" marT="6350" marB="0" anchor="b"/>
                </a:tc>
                <a:tc>
                  <a:txBody>
                    <a:bodyPr/>
                    <a:lstStyle/>
                    <a:p>
                      <a:pPr algn="r" fontAlgn="b"/>
                      <a:r>
                        <a:rPr lang="en-ZA" sz="1400" b="1" i="0" u="none" strike="noStrike" dirty="0" smtClean="0">
                          <a:solidFill>
                            <a:srgbClr val="000000"/>
                          </a:solidFill>
                          <a:effectLst/>
                          <a:latin typeface="Calibri" panose="020F0502020204030204" pitchFamily="34" charset="0"/>
                        </a:rPr>
                        <a:t>      </a:t>
                      </a:r>
                      <a:r>
                        <a:rPr lang="en-ZA" sz="1400" b="1" i="0" u="none" strike="noStrike" dirty="0">
                          <a:solidFill>
                            <a:srgbClr val="000000"/>
                          </a:solidFill>
                          <a:effectLst/>
                          <a:latin typeface="Calibri" panose="020F0502020204030204" pitchFamily="34" charset="0"/>
                        </a:rPr>
                        <a:t>14 468 042 </a:t>
                      </a:r>
                    </a:p>
                  </a:txBody>
                  <a:tcPr marL="6350" marR="6350" marT="6350" marB="0" anchor="b"/>
                </a:tc>
                <a:tc>
                  <a:txBody>
                    <a:bodyPr/>
                    <a:lstStyle/>
                    <a:p>
                      <a:pPr algn="r" fontAlgn="b"/>
                      <a:r>
                        <a:rPr lang="en-ZA" sz="1400" b="1" i="0" u="none" strike="noStrike" dirty="0">
                          <a:solidFill>
                            <a:srgbClr val="000000"/>
                          </a:solidFill>
                          <a:effectLst/>
                          <a:latin typeface="Calibri" panose="020F0502020204030204" pitchFamily="34" charset="0"/>
                        </a:rPr>
                        <a:t>97%</a:t>
                      </a:r>
                    </a:p>
                  </a:txBody>
                  <a:tcPr marL="6350" marR="6350" marT="6350" marB="0" anchor="b"/>
                </a:tc>
              </a:tr>
            </a:tbl>
          </a:graphicData>
        </a:graphic>
      </p:graphicFrame>
    </p:spTree>
    <p:extLst>
      <p:ext uri="{BB962C8B-B14F-4D97-AF65-F5344CB8AC3E}">
        <p14:creationId xmlns:p14="http://schemas.microsoft.com/office/powerpoint/2010/main" xmlns="" val="14846431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0"/>
            <a:ext cx="8763000" cy="5287963"/>
          </a:xfrm>
        </p:spPr>
        <p:txBody>
          <a:bodyPr>
            <a:noAutofit/>
          </a:bodyPr>
          <a:lstStyle/>
          <a:p>
            <a:pPr marL="0" indent="0" algn="just" fontAlgn="base">
              <a:spcBef>
                <a:spcPct val="0"/>
              </a:spcBef>
              <a:spcAft>
                <a:spcPct val="0"/>
              </a:spcAft>
              <a:buNone/>
              <a:defRPr/>
            </a:pPr>
            <a:r>
              <a:rPr lang="en-GB" sz="1800" b="1" dirty="0">
                <a:solidFill>
                  <a:srgbClr val="000000"/>
                </a:solidFill>
                <a:ea typeface="Arial Unicode MS" pitchFamily="34" charset="-128"/>
                <a:cs typeface="Arial Unicode MS" pitchFamily="34" charset="-128"/>
              </a:rPr>
              <a:t>Constitutional </a:t>
            </a:r>
            <a:r>
              <a:rPr lang="en-GB" sz="1800" b="1" dirty="0" smtClean="0">
                <a:solidFill>
                  <a:srgbClr val="000000"/>
                </a:solidFill>
                <a:ea typeface="Arial Unicode MS" pitchFamily="34" charset="-128"/>
                <a:cs typeface="Arial Unicode MS" pitchFamily="34" charset="-128"/>
              </a:rPr>
              <a:t>mandate</a:t>
            </a:r>
          </a:p>
          <a:p>
            <a:pPr marL="0" indent="0" algn="just" fontAlgn="base">
              <a:spcBef>
                <a:spcPct val="0"/>
              </a:spcBef>
              <a:spcAft>
                <a:spcPct val="0"/>
              </a:spcAft>
              <a:buNone/>
              <a:defRPr/>
            </a:pPr>
            <a:endParaRPr lang="en-GB" sz="1800" b="1"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GB" sz="1800" dirty="0">
                <a:solidFill>
                  <a:srgbClr val="000000"/>
                </a:solidFill>
                <a:ea typeface="Arial Unicode MS" pitchFamily="34" charset="-128"/>
                <a:cs typeface="Arial Unicode MS" pitchFamily="34" charset="-128"/>
              </a:rPr>
              <a:t>The Constitutional mandate is provided for in Schedule 4, Part A, of the Constitution of the Republic of South Africa: Functional Areas of Concurrent National and Provincial Legislative Competence.</a:t>
            </a:r>
          </a:p>
          <a:p>
            <a:pPr algn="just" fontAlgn="base">
              <a:spcBef>
                <a:spcPct val="0"/>
              </a:spcBef>
              <a:spcAft>
                <a:spcPct val="0"/>
              </a:spcAft>
              <a:defRPr/>
            </a:pPr>
            <a:endParaRPr lang="en-GB" sz="1800" dirty="0" smtClean="0">
              <a:solidFill>
                <a:srgbClr val="000000"/>
              </a:solidFill>
              <a:ea typeface="Arial Unicode MS" pitchFamily="34" charset="-128"/>
              <a:cs typeface="Arial Unicode MS" pitchFamily="34" charset="-128"/>
            </a:endParaRPr>
          </a:p>
          <a:p>
            <a:pPr algn="just" fontAlgn="base">
              <a:spcBef>
                <a:spcPct val="0"/>
              </a:spcBef>
              <a:spcAft>
                <a:spcPct val="0"/>
              </a:spcAft>
              <a:defRPr/>
            </a:pPr>
            <a:endParaRPr lang="en-GB" sz="1800" dirty="0">
              <a:solidFill>
                <a:srgbClr val="000000"/>
              </a:solidFill>
              <a:ea typeface="Arial Unicode MS" pitchFamily="34" charset="-128"/>
              <a:cs typeface="Arial Unicode MS" pitchFamily="34" charset="-128"/>
            </a:endParaRPr>
          </a:p>
          <a:p>
            <a:pPr marL="0" indent="0" algn="just" fontAlgn="base">
              <a:spcBef>
                <a:spcPct val="0"/>
              </a:spcBef>
              <a:spcAft>
                <a:spcPct val="0"/>
              </a:spcAft>
              <a:buNone/>
              <a:defRPr/>
            </a:pPr>
            <a:r>
              <a:rPr lang="en-GB" sz="1800" b="1" dirty="0">
                <a:solidFill>
                  <a:srgbClr val="000000"/>
                </a:solidFill>
                <a:ea typeface="Arial Unicode MS" pitchFamily="34" charset="-128"/>
                <a:cs typeface="Arial Unicode MS" pitchFamily="34" charset="-128"/>
              </a:rPr>
              <a:t>Legislative </a:t>
            </a:r>
            <a:r>
              <a:rPr lang="en-GB" sz="1800" b="1" dirty="0" smtClean="0">
                <a:solidFill>
                  <a:srgbClr val="000000"/>
                </a:solidFill>
                <a:ea typeface="Arial Unicode MS" pitchFamily="34" charset="-128"/>
                <a:cs typeface="Arial Unicode MS" pitchFamily="34" charset="-128"/>
              </a:rPr>
              <a:t>mandate</a:t>
            </a:r>
          </a:p>
          <a:p>
            <a:pPr marL="0" indent="0" algn="just" fontAlgn="base">
              <a:spcBef>
                <a:spcPct val="0"/>
              </a:spcBef>
              <a:spcAft>
                <a:spcPct val="0"/>
              </a:spcAft>
              <a:buNone/>
              <a:defRPr/>
            </a:pPr>
            <a:endParaRPr lang="en-GB" sz="1800" b="1"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GB" sz="1800" dirty="0">
                <a:solidFill>
                  <a:srgbClr val="000000"/>
                </a:solidFill>
                <a:ea typeface="Arial Unicode MS" pitchFamily="34" charset="-128"/>
                <a:cs typeface="Arial Unicode MS" pitchFamily="34" charset="-128"/>
              </a:rPr>
              <a:t>The legislative mandate is primarily governed by the Government Immovable Asset Management Act, 2007.</a:t>
            </a:r>
          </a:p>
          <a:p>
            <a:pPr marL="0" indent="0" algn="just" fontAlgn="base">
              <a:spcBef>
                <a:spcPct val="0"/>
              </a:spcBef>
              <a:spcAft>
                <a:spcPct val="0"/>
              </a:spcAft>
              <a:buNone/>
              <a:defRPr/>
            </a:pPr>
            <a:endParaRPr lang="en-GB" sz="1800" dirty="0">
              <a:solidFill>
                <a:srgbClr val="000000"/>
              </a:solidFill>
              <a:ea typeface="Arial Unicode MS" pitchFamily="34" charset="-128"/>
              <a:cs typeface="Arial Unicode MS" pitchFamily="34" charset="-128"/>
            </a:endParaRPr>
          </a:p>
          <a:p>
            <a:pPr algn="just" fontAlgn="base">
              <a:spcBef>
                <a:spcPct val="0"/>
              </a:spcBef>
              <a:spcAft>
                <a:spcPct val="0"/>
              </a:spcAft>
              <a:defRPr/>
            </a:pPr>
            <a:r>
              <a:rPr lang="en-US" sz="1800" dirty="0">
                <a:solidFill>
                  <a:srgbClr val="000000"/>
                </a:solidFill>
                <a:ea typeface="Arial Unicode MS" pitchFamily="34" charset="-128"/>
                <a:cs typeface="Arial Unicode MS" pitchFamily="34" charset="-128"/>
              </a:rPr>
              <a:t>The Department regulates the construction industry and built environment through the Construction Industry Development Board Act, 2000 (Act No. 38 of 2000) and the six Professional Council Acts that regulate the six Built Environment Professions (BEPs), and through the Council for the Built Environment Act (Act No. 43 of 2000)</a:t>
            </a:r>
          </a:p>
          <a:p>
            <a:pPr marL="0" indent="0" algn="just" fontAlgn="base">
              <a:spcBef>
                <a:spcPct val="0"/>
              </a:spcBef>
              <a:spcAft>
                <a:spcPct val="0"/>
              </a:spcAft>
              <a:buNone/>
              <a:defRPr/>
            </a:pPr>
            <a:endParaRPr lang="en-US" sz="1800" dirty="0">
              <a:solidFill>
                <a:srgbClr val="FF0000"/>
              </a:solidFill>
              <a:ea typeface="Arial Unicode MS" pitchFamily="34" charset="-128"/>
              <a:cs typeface="Arial Unicode MS" pitchFamily="34" charset="-128"/>
            </a:endParaRPr>
          </a:p>
        </p:txBody>
      </p:sp>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4</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147935"/>
            <a:ext cx="5791200" cy="461665"/>
          </a:xfrm>
          <a:prstGeom prst="rect">
            <a:avLst/>
          </a:prstGeom>
          <a:noFill/>
        </p:spPr>
        <p:txBody>
          <a:bodyPr wrap="square" rtlCol="0">
            <a:spAutoFit/>
          </a:bodyPr>
          <a:lstStyle/>
          <a:p>
            <a:r>
              <a:rPr lang="en-ZA" sz="2400" b="1" dirty="0" smtClean="0">
                <a:solidFill>
                  <a:schemeClr val="bg1"/>
                </a:solidFill>
              </a:rPr>
              <a:t>1. Mandate </a:t>
            </a:r>
            <a:r>
              <a:rPr lang="en-ZA" sz="2400" b="1" dirty="0">
                <a:solidFill>
                  <a:schemeClr val="bg1"/>
                </a:solidFill>
              </a:rPr>
              <a:t>of the Department </a:t>
            </a:r>
          </a:p>
        </p:txBody>
      </p:sp>
    </p:spTree>
    <p:extLst>
      <p:ext uri="{BB962C8B-B14F-4D97-AF65-F5344CB8AC3E}">
        <p14:creationId xmlns:p14="http://schemas.microsoft.com/office/powerpoint/2010/main" xmlns="" val="20018654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schemeClr val="bg1"/>
                </a:solidFill>
              </a:rPr>
              <a:t>Notes to Expenditure Summary per Economic Classification</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06FDB8B8-F605-4586-B934-FF56C8C71DDE}" type="slidenum">
              <a:rPr lang="en-US" smtClean="0"/>
              <a:pPr/>
              <a:t>42</a:t>
            </a:fld>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xmlns="" val="2294976491"/>
              </p:ext>
            </p:extLst>
          </p:nvPr>
        </p:nvGraphicFramePr>
        <p:xfrm>
          <a:off x="76200" y="730763"/>
          <a:ext cx="9032304" cy="5362533"/>
        </p:xfrm>
        <a:graphic>
          <a:graphicData uri="http://schemas.openxmlformats.org/drawingml/2006/table">
            <a:tbl>
              <a:tblPr firstRow="1" bandRow="1">
                <a:tableStyleId>{93296810-A885-4BE3-A3E7-6D5BEEA58F35}</a:tableStyleId>
              </a:tblPr>
              <a:tblGrid>
                <a:gridCol w="9032304"/>
              </a:tblGrid>
              <a:tr h="379933">
                <a:tc>
                  <a:txBody>
                    <a:bodyPr/>
                    <a:lstStyle/>
                    <a:p>
                      <a:r>
                        <a:rPr lang="en-ZA" sz="1600" dirty="0" smtClean="0">
                          <a:solidFill>
                            <a:schemeClr val="tx1"/>
                          </a:solidFill>
                        </a:rPr>
                        <a:t>Current year</a:t>
                      </a:r>
                      <a:r>
                        <a:rPr lang="en-ZA" sz="1600" baseline="0" dirty="0" smtClean="0">
                          <a:solidFill>
                            <a:schemeClr val="tx1"/>
                          </a:solidFill>
                        </a:rPr>
                        <a:t> budget </a:t>
                      </a:r>
                      <a:r>
                        <a:rPr lang="en-ZA" sz="1600" baseline="0" dirty="0" err="1" smtClean="0">
                          <a:solidFill>
                            <a:schemeClr val="tx1"/>
                          </a:solidFill>
                        </a:rPr>
                        <a:t>vs</a:t>
                      </a:r>
                      <a:r>
                        <a:rPr lang="en-ZA" sz="1600" baseline="0" dirty="0" smtClean="0">
                          <a:solidFill>
                            <a:schemeClr val="tx1"/>
                          </a:solidFill>
                        </a:rPr>
                        <a:t> expenditure analysis</a:t>
                      </a:r>
                      <a:endParaRPr lang="en-ZA" sz="1600" dirty="0">
                        <a:solidFill>
                          <a:schemeClr val="tx1"/>
                        </a:solidFill>
                      </a:endParaRPr>
                    </a:p>
                  </a:txBody>
                  <a:tcPr/>
                </a:tc>
              </a:tr>
              <a:tr h="268139">
                <a:tc>
                  <a:txBody>
                    <a:bodyPr/>
                    <a:lstStyle/>
                    <a:p>
                      <a:r>
                        <a:rPr lang="en-ZA" sz="1400" b="1" dirty="0" smtClean="0"/>
                        <a:t>Compensation of employees</a:t>
                      </a:r>
                      <a:endParaRPr lang="en-ZA" sz="1400" b="1" dirty="0"/>
                    </a:p>
                  </a:txBody>
                  <a:tcPr/>
                </a:tc>
              </a:tr>
              <a:tr h="464270">
                <a:tc>
                  <a:txBody>
                    <a:bodyPr/>
                    <a:lstStyle/>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dirty="0" smtClean="0"/>
                        <a:t>The budget was overspent</a:t>
                      </a:r>
                      <a:r>
                        <a:rPr lang="en-ZA" sz="1200" baseline="0" dirty="0" smtClean="0"/>
                        <a:t> due to contract positions additional to the establishment. This was necessary while the new establishment was being implemented and matching and placing concluded</a:t>
                      </a:r>
                    </a:p>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baseline="0" dirty="0" smtClean="0"/>
                        <a:t>The shortfall will be financed by savings under other items as the total budget was not overspent</a:t>
                      </a:r>
                    </a:p>
                  </a:txBody>
                  <a:tcPr/>
                </a:tc>
              </a:tr>
              <a:tr h="288032">
                <a:tc>
                  <a:txBody>
                    <a:bodyPr/>
                    <a:lstStyle/>
                    <a:p>
                      <a:r>
                        <a:rPr lang="en-ZA" sz="1400" b="1" dirty="0" smtClean="0"/>
                        <a:t>Goods and services</a:t>
                      </a:r>
                      <a:endParaRPr lang="en-ZA" sz="1400" b="1" dirty="0"/>
                    </a:p>
                  </a:txBody>
                  <a:tcPr/>
                </a:tc>
              </a:tr>
              <a:tr h="468410">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dirty="0" smtClean="0"/>
                        <a:t>The budget was underspent due to savings realised on travel expenditure through the implementation</a:t>
                      </a:r>
                      <a:r>
                        <a:rPr lang="en-ZA" sz="1200" baseline="0" dirty="0" smtClean="0"/>
                        <a:t> of video conferencing facilities.</a:t>
                      </a:r>
                    </a:p>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baseline="0" dirty="0" smtClean="0"/>
                        <a:t>Some of the savings can also be attributed to the finalisation and implementation of the staff establishment</a:t>
                      </a:r>
                      <a:endParaRPr lang="en-ZA" sz="1200" dirty="0"/>
                    </a:p>
                  </a:txBody>
                  <a:tcPr/>
                </a:tc>
              </a:tr>
              <a:tr h="276131">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ZA" sz="1400" b="1" dirty="0" smtClean="0"/>
                        <a:t>Cleaning and Gardening</a:t>
                      </a:r>
                      <a:endParaRPr lang="en-ZA" sz="1400" b="1" dirty="0"/>
                    </a:p>
                  </a:txBody>
                  <a:tcPr/>
                </a:tc>
              </a:tr>
              <a:tr h="468410">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smtClean="0">
                          <a:solidFill>
                            <a:schemeClr val="dk1"/>
                          </a:solidFill>
                          <a:effectLst/>
                          <a:latin typeface="+mn-lt"/>
                          <a:ea typeface="+mn-ea"/>
                          <a:cs typeface="+mn-cs"/>
                        </a:rPr>
                        <a:t>This line item represents two percent of the total budget and relates to cleaning and horticultural services in the PMTE, Justice and Prestige facilities. These services are delivered partially through in-house capability and partially through the use of external service providers. </a:t>
                      </a:r>
                      <a:r>
                        <a:rPr lang="en-ZA" sz="1200" b="0" baseline="0" dirty="0" smtClean="0"/>
                        <a:t> </a:t>
                      </a:r>
                      <a:endParaRPr lang="en-ZA" sz="1200" b="0" dirty="0"/>
                    </a:p>
                  </a:txBody>
                  <a:tcPr/>
                </a:tc>
              </a:tr>
              <a:tr h="264230">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ZA" sz="1400" b="1" dirty="0" smtClean="0"/>
                        <a:t>Operating</a:t>
                      </a:r>
                      <a:r>
                        <a:rPr lang="en-ZA" sz="1400" b="1" baseline="0" dirty="0" smtClean="0"/>
                        <a:t> Leases</a:t>
                      </a:r>
                      <a:endParaRPr lang="en-ZA" sz="1400" b="1" dirty="0"/>
                    </a:p>
                  </a:txBody>
                  <a:tcPr/>
                </a:tc>
              </a:tr>
              <a:tr h="468410">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b="0" dirty="0" smtClean="0"/>
                        <a:t>100% of the budget was spent</a:t>
                      </a:r>
                      <a:endParaRPr lang="en-ZA" sz="1200" b="0" dirty="0"/>
                    </a:p>
                  </a:txBody>
                  <a:tcPr/>
                </a:tc>
              </a:tr>
              <a:tr h="279983">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ZA" sz="1400" b="1" dirty="0" smtClean="0"/>
                        <a:t>Repairs</a:t>
                      </a:r>
                      <a:endParaRPr lang="en-ZA" sz="1400" b="1" dirty="0"/>
                    </a:p>
                  </a:txBody>
                  <a:tcPr/>
                </a:tc>
              </a:tr>
              <a:tr h="468410">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smtClean="0">
                          <a:solidFill>
                            <a:schemeClr val="dk1"/>
                          </a:solidFill>
                          <a:effectLst/>
                          <a:latin typeface="+mn-lt"/>
                          <a:ea typeface="+mn-ea"/>
                          <a:cs typeface="+mn-cs"/>
                        </a:rPr>
                        <a:t>The budget is based on the cash flow projection relating to the planned projects roll-out of an extensive project portfolio. The expenditure is monitored closely and the over-expenditure will be funded from savings against the Maintenance budget.</a:t>
                      </a:r>
                      <a:endParaRPr lang="en-ZA" sz="1000" b="0" dirty="0" smtClean="0"/>
                    </a:p>
                  </a:txBody>
                  <a:tcPr/>
                </a:tc>
              </a:tr>
              <a:tr h="283707">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ZA" sz="1400" b="1" dirty="0" smtClean="0"/>
                        <a:t>Maintenance</a:t>
                      </a:r>
                    </a:p>
                  </a:txBody>
                  <a:tcPr/>
                </a:tc>
              </a:tr>
              <a:tr h="468410">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smtClean="0">
                          <a:solidFill>
                            <a:schemeClr val="dk1"/>
                          </a:solidFill>
                          <a:effectLst/>
                          <a:latin typeface="+mn-lt"/>
                          <a:ea typeface="+mn-ea"/>
                          <a:cs typeface="+mn-cs"/>
                        </a:rPr>
                        <a:t>This budget relates to day-to-day breakdowns and routine maintenance done on installations such as air conditioners, boilers, water treatment plants, etc. Due to the nature of the expense, the budget is monitored and adjusted frequently but needs to be flexible as the number of breakdowns cannot be predicted.</a:t>
                      </a:r>
                      <a:endParaRPr lang="en-ZA" sz="1000" b="0" baseline="0" dirty="0" smtClean="0"/>
                    </a:p>
                  </a:txBody>
                  <a:tcPr/>
                </a:tc>
              </a:tr>
            </a:tbl>
          </a:graphicData>
        </a:graphic>
      </p:graphicFrame>
    </p:spTree>
    <p:extLst>
      <p:ext uri="{BB962C8B-B14F-4D97-AF65-F5344CB8AC3E}">
        <p14:creationId xmlns:p14="http://schemas.microsoft.com/office/powerpoint/2010/main" xmlns="" val="215832303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400" b="1" dirty="0">
                <a:solidFill>
                  <a:schemeClr val="bg1"/>
                </a:solidFill>
              </a:rPr>
              <a:t>Notes to Expenditure Summary per Economic Classification (</a:t>
            </a:r>
            <a:r>
              <a:rPr lang="en-ZA" sz="2400" b="1" dirty="0" err="1">
                <a:solidFill>
                  <a:schemeClr val="bg1"/>
                </a:solidFill>
              </a:rPr>
              <a:t>cont</a:t>
            </a:r>
            <a:r>
              <a:rPr lang="en-ZA" sz="2400" b="1" dirty="0">
                <a:solidFill>
                  <a:schemeClr val="bg1"/>
                </a:solidFill>
              </a:rPr>
              <a:t>)</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06FDB8B8-F605-4586-B934-FF56C8C71DDE}" type="slidenum">
              <a:rPr lang="en-US" smtClean="0"/>
              <a:pPr/>
              <a:t>43</a:t>
            </a:fld>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xmlns="" val="1706762539"/>
              </p:ext>
            </p:extLst>
          </p:nvPr>
        </p:nvGraphicFramePr>
        <p:xfrm>
          <a:off x="107950" y="764704"/>
          <a:ext cx="8928546" cy="5604088"/>
        </p:xfrm>
        <a:graphic>
          <a:graphicData uri="http://schemas.openxmlformats.org/drawingml/2006/table">
            <a:tbl>
              <a:tblPr firstRow="1" bandRow="1">
                <a:tableStyleId>{93296810-A885-4BE3-A3E7-6D5BEEA58F35}</a:tableStyleId>
              </a:tblPr>
              <a:tblGrid>
                <a:gridCol w="8928546"/>
              </a:tblGrid>
              <a:tr h="381223">
                <a:tc>
                  <a:txBody>
                    <a:bodyPr/>
                    <a:lstStyle/>
                    <a:p>
                      <a:r>
                        <a:rPr lang="en-ZA" sz="1600" dirty="0" smtClean="0">
                          <a:solidFill>
                            <a:schemeClr val="tx1"/>
                          </a:solidFill>
                        </a:rPr>
                        <a:t>Current year</a:t>
                      </a:r>
                      <a:r>
                        <a:rPr lang="en-ZA" sz="1600" baseline="0" dirty="0" smtClean="0">
                          <a:solidFill>
                            <a:schemeClr val="tx1"/>
                          </a:solidFill>
                        </a:rPr>
                        <a:t> budget vs. expenditure analysis</a:t>
                      </a:r>
                      <a:endParaRPr lang="en-ZA" sz="1600" dirty="0">
                        <a:solidFill>
                          <a:schemeClr val="tx1"/>
                        </a:solidFill>
                      </a:endParaRPr>
                    </a:p>
                  </a:txBody>
                  <a:tcPr/>
                </a:tc>
              </a:tr>
              <a:tr h="266849">
                <a:tc>
                  <a:txBody>
                    <a:bodyPr/>
                    <a:lstStyle/>
                    <a:p>
                      <a:pPr marL="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ZA" sz="1400" b="1" dirty="0" smtClean="0"/>
                        <a:t>Municipal Services</a:t>
                      </a:r>
                    </a:p>
                  </a:txBody>
                  <a:tcPr/>
                </a:tc>
              </a:tr>
              <a:tr h="538113">
                <a:tc>
                  <a:txBody>
                    <a:bodyPr/>
                    <a:lstStyle/>
                    <a:p>
                      <a:pPr marL="1714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smtClean="0">
                          <a:solidFill>
                            <a:schemeClr val="dk1"/>
                          </a:solidFill>
                          <a:effectLst/>
                          <a:latin typeface="+mn-lt"/>
                          <a:ea typeface="+mn-ea"/>
                          <a:cs typeface="+mn-cs"/>
                        </a:rPr>
                        <a:t>Slow expenditure which was due to late receipt of invoices from the municipalities.  This lead to the underspending on the Municipal Services budget.</a:t>
                      </a:r>
                      <a:endParaRPr lang="en-ZA" sz="1000" b="0" baseline="0" dirty="0" smtClean="0"/>
                    </a:p>
                  </a:txBody>
                  <a:tcPr/>
                </a:tc>
              </a:tr>
              <a:tr h="268176">
                <a:tc>
                  <a:txBody>
                    <a:bodyPr/>
                    <a:lstStyle/>
                    <a:p>
                      <a:r>
                        <a:rPr lang="en-ZA" sz="1400" b="1" dirty="0" smtClean="0"/>
                        <a:t>Transfers and subsidies</a:t>
                      </a:r>
                      <a:endParaRPr lang="en-ZA" sz="1400" b="1" dirty="0"/>
                    </a:p>
                  </a:txBody>
                  <a:tcPr/>
                </a:tc>
              </a:tr>
              <a:tr h="658001">
                <a:tc>
                  <a:txBody>
                    <a:bodyPr/>
                    <a:lstStyle/>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kern="1200" dirty="0" smtClean="0">
                          <a:solidFill>
                            <a:schemeClr val="dk1"/>
                          </a:solidFill>
                          <a:latin typeface="+mn-lt"/>
                          <a:ea typeface="+mn-ea"/>
                          <a:cs typeface="+mn-cs"/>
                        </a:rPr>
                        <a:t>All expenditure</a:t>
                      </a:r>
                      <a:r>
                        <a:rPr lang="en-ZA" sz="1200" kern="1200" baseline="0" dirty="0" smtClean="0">
                          <a:solidFill>
                            <a:schemeClr val="dk1"/>
                          </a:solidFill>
                          <a:latin typeface="+mn-lt"/>
                          <a:ea typeface="+mn-ea"/>
                          <a:cs typeface="+mn-cs"/>
                        </a:rPr>
                        <a:t> against this classification relates to Property Rates payable to Local Government</a:t>
                      </a:r>
                    </a:p>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smtClean="0">
                          <a:solidFill>
                            <a:schemeClr val="dk1"/>
                          </a:solidFill>
                          <a:effectLst/>
                          <a:latin typeface="+mn-lt"/>
                          <a:ea typeface="+mn-ea"/>
                          <a:cs typeface="+mn-cs"/>
                        </a:rPr>
                        <a:t>The underspending on this budget was due to disputed properties which are still being investigated and reconciled between the Regions and the Municipalities. </a:t>
                      </a:r>
                      <a:endParaRPr lang="en-ZA" sz="1000" kern="1200" baseline="0" dirty="0" smtClean="0">
                        <a:solidFill>
                          <a:schemeClr val="dk1"/>
                        </a:solidFill>
                        <a:latin typeface="+mn-lt"/>
                        <a:ea typeface="+mn-ea"/>
                        <a:cs typeface="+mn-cs"/>
                      </a:endParaRPr>
                    </a:p>
                  </a:txBody>
                  <a:tcPr/>
                </a:tc>
              </a:tr>
              <a:tr h="241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t>Machinery and equipment</a:t>
                      </a:r>
                    </a:p>
                  </a:txBody>
                  <a:tcPr/>
                </a:tc>
              </a:tr>
              <a:tr h="460591">
                <a:tc>
                  <a:txBody>
                    <a:bodyPr/>
                    <a:lstStyle/>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kern="1200" dirty="0" smtClean="0">
                          <a:solidFill>
                            <a:schemeClr val="dk1"/>
                          </a:solidFill>
                          <a:effectLst/>
                          <a:latin typeface="+mn-lt"/>
                          <a:ea typeface="+mn-ea"/>
                          <a:cs typeface="+mn-cs"/>
                        </a:rPr>
                        <a:t>There were challenges with the procurement of ICT equipment, which has caused under spending on this budget. </a:t>
                      </a:r>
                    </a:p>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kern="1200" baseline="0" dirty="0" smtClean="0">
                          <a:solidFill>
                            <a:schemeClr val="dk1"/>
                          </a:solidFill>
                          <a:effectLst/>
                          <a:latin typeface="+mn-lt"/>
                          <a:ea typeface="+mn-ea"/>
                          <a:cs typeface="+mn-cs"/>
                        </a:rPr>
                        <a:t>This item represents less than 1% of the budget</a:t>
                      </a:r>
                      <a:endParaRPr lang="en-ZA" sz="1000" baseline="0" dirty="0" smtClean="0">
                        <a:solidFill>
                          <a:schemeClr val="tx1"/>
                        </a:solidFill>
                      </a:endParaRPr>
                    </a:p>
                  </a:txBody>
                  <a:tcPr/>
                </a:tc>
              </a:tr>
              <a:tr h="2867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smtClean="0"/>
                        <a:t>Refurbishments</a:t>
                      </a:r>
                    </a:p>
                  </a:txBody>
                  <a:tcPr/>
                </a:tc>
              </a:tr>
              <a:tr h="271264">
                <a:tc>
                  <a: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b="0" dirty="0" smtClean="0"/>
                        <a:t>The full budget was spent</a:t>
                      </a:r>
                    </a:p>
                  </a:txBody>
                  <a:tcPr/>
                </a:tc>
              </a:tr>
              <a:tr h="304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dirty="0" err="1" smtClean="0"/>
                        <a:t>DPW</a:t>
                      </a:r>
                      <a:r>
                        <a:rPr lang="en-ZA" sz="1400" b="1" baseline="0" dirty="0" smtClean="0"/>
                        <a:t> Capital Infrastructure</a:t>
                      </a:r>
                      <a:endParaRPr lang="en-ZA" sz="1400" b="1" dirty="0" smtClean="0"/>
                    </a:p>
                  </a:txBody>
                  <a:tcPr/>
                </a:tc>
              </a:tr>
              <a:tr h="381223">
                <a:tc>
                  <a:txBody>
                    <a:bodyPr/>
                    <a:lstStyle/>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ZA" sz="1200" kern="1200" dirty="0" smtClean="0">
                          <a:solidFill>
                            <a:schemeClr val="dk1"/>
                          </a:solidFill>
                          <a:effectLst/>
                          <a:latin typeface="+mn-lt"/>
                          <a:ea typeface="+mn-ea"/>
                          <a:cs typeface="+mn-cs"/>
                        </a:rPr>
                        <a:t>Funding was earmarked for the acquisition of two sites in the City of Tshwane under the Precinct Planning and Development Programme. These acquisition were not finalised in the 2017/18 financial year due to a delay in obtaining a Council Resolution. Application will be made to roll this funding over to the next financial year as it is expected that the process will be finalised during the first quarter of the 2018/19 financial year.</a:t>
                      </a:r>
                      <a:endParaRPr lang="en-ZA" sz="1200" baseline="0" dirty="0" smtClean="0">
                        <a:solidFill>
                          <a:schemeClr val="tx1"/>
                        </a:solidFill>
                      </a:endParaRPr>
                    </a:p>
                  </a:txBody>
                  <a:tcPr/>
                </a:tc>
              </a:tr>
              <a:tr h="204285">
                <a:tc>
                  <a:txBody>
                    <a:bodyPr/>
                    <a:lstStyle/>
                    <a:p>
                      <a:pPr marL="0" marR="0" lvl="1"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ZA" sz="1400" b="1" baseline="0" dirty="0" smtClean="0">
                          <a:solidFill>
                            <a:schemeClr val="tx1"/>
                          </a:solidFill>
                        </a:rPr>
                        <a:t>Client Capital Projects</a:t>
                      </a:r>
                    </a:p>
                  </a:txBody>
                  <a:tcPr/>
                </a:tc>
              </a:tr>
              <a:tr h="381223">
                <a:tc>
                  <a:txBody>
                    <a:bodyPr/>
                    <a:lstStyle/>
                    <a:p>
                      <a:pPr marL="171450" marR="0" lvl="1"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smtClean="0">
                          <a:solidFill>
                            <a:schemeClr val="dk1"/>
                          </a:solidFill>
                          <a:effectLst/>
                          <a:latin typeface="+mn-lt"/>
                          <a:ea typeface="+mn-ea"/>
                          <a:cs typeface="+mn-cs"/>
                        </a:rPr>
                        <a:t>The underspending on this budget occurred on projects against Arts and Culture, Justice and SAPS.  The reasons for the underspending was due to the delay in the execution of projects which was caused by some of the contractors being liquidated and in financial distress.  There were engagements between the contractors and the Department and the extension of time was approved on some of the projects.   </a:t>
                      </a:r>
                      <a:endParaRPr lang="en-ZA" sz="12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xmlns="" val="10538693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44</a:t>
            </a:fld>
            <a:endParaRPr lang="en-US" altLang="en-US" sz="1400" smtClean="0">
              <a:latin typeface="Times" pitchFamily="18" charset="0"/>
            </a:endParaRPr>
          </a:p>
        </p:txBody>
      </p:sp>
      <p:sp>
        <p:nvSpPr>
          <p:cNvPr id="5" name="Rectangle 4"/>
          <p:cNvSpPr/>
          <p:nvPr/>
        </p:nvSpPr>
        <p:spPr>
          <a:xfrm>
            <a:off x="0" y="0"/>
            <a:ext cx="9144000" cy="4572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160096" cy="461665"/>
          </a:xfrm>
          <a:prstGeom prst="rect">
            <a:avLst/>
          </a:prstGeom>
          <a:noFill/>
        </p:spPr>
        <p:txBody>
          <a:bodyPr wrap="square" rtlCol="0">
            <a:spAutoFit/>
          </a:bodyPr>
          <a:lstStyle/>
          <a:p>
            <a:r>
              <a:rPr lang="en-ZA" sz="2400" b="1" dirty="0" smtClean="0">
                <a:solidFill>
                  <a:schemeClr val="bg1"/>
                </a:solidFill>
              </a:rPr>
              <a:t>Recommendation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76200" y="692696"/>
            <a:ext cx="8888288" cy="3539430"/>
          </a:xfrm>
          <a:prstGeom prst="rect">
            <a:avLst/>
          </a:prstGeom>
        </p:spPr>
        <p:txBody>
          <a:bodyPr wrap="square">
            <a:spAutoFit/>
          </a:bodyPr>
          <a:lstStyle/>
          <a:p>
            <a:r>
              <a:rPr lang="en-ZA" sz="2800" dirty="0" smtClean="0"/>
              <a:t>It is recommended that </a:t>
            </a:r>
            <a:r>
              <a:rPr lang="en-US" sz="2800" dirty="0" smtClean="0"/>
              <a:t>the Portfolio Committee:</a:t>
            </a:r>
          </a:p>
          <a:p>
            <a:endParaRPr lang="en-US" sz="2800" dirty="0"/>
          </a:p>
          <a:p>
            <a:pPr marL="457200" indent="-457200">
              <a:buFont typeface="Arial" panose="020B0604020202020204" pitchFamily="34" charset="0"/>
              <a:buChar char="•"/>
            </a:pPr>
            <a:r>
              <a:rPr lang="en-US" sz="2800" dirty="0" smtClean="0"/>
              <a:t>Notes the Q3 and Q4 non-financial and financial performance of the Department for the 2017/18 Financial Year</a:t>
            </a:r>
          </a:p>
          <a:p>
            <a:endParaRPr lang="en-US" sz="2800" dirty="0" smtClean="0"/>
          </a:p>
          <a:p>
            <a:pPr marL="457200" indent="-457200">
              <a:buFont typeface="Arial" panose="020B0604020202020204" pitchFamily="34" charset="0"/>
              <a:buChar char="•"/>
            </a:pPr>
            <a:r>
              <a:rPr lang="en-US" sz="2800" dirty="0" smtClean="0"/>
              <a:t>Advice the Department as part of its oversight on ways to improve the performance towards service delivery   </a:t>
            </a:r>
            <a:endParaRPr lang="en-ZA" sz="2800" dirty="0"/>
          </a:p>
        </p:txBody>
      </p:sp>
    </p:spTree>
    <p:extLst>
      <p:ext uri="{BB962C8B-B14F-4D97-AF65-F5344CB8AC3E}">
        <p14:creationId xmlns:p14="http://schemas.microsoft.com/office/powerpoint/2010/main" xmlns="" val="63709434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kululeko Mahlangu\Pictures\imagesCA0CNHJ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0573" y="3505200"/>
            <a:ext cx="1511817" cy="20002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
          </p:nvPr>
        </p:nvSpPr>
        <p:spPr>
          <a:xfrm>
            <a:off x="3124200" y="3338852"/>
            <a:ext cx="5486400" cy="2332946"/>
          </a:xfrm>
          <a:prstGeom prst="rect">
            <a:avLst/>
          </a:prstGeom>
        </p:spPr>
        <p:txBody>
          <a:bodyPr wrap="square">
            <a:spAutoFit/>
          </a:bodyPr>
          <a:lstStyle/>
          <a:p>
            <a:pPr marL="0" indent="0">
              <a:buNone/>
            </a:pPr>
            <a:r>
              <a:rPr lang="en-US" sz="1400" b="1" dirty="0" smtClean="0"/>
              <a:t>National Department of Public Works (NDPW)</a:t>
            </a:r>
          </a:p>
          <a:p>
            <a:pPr marL="0" indent="0">
              <a:buNone/>
            </a:pPr>
            <a:r>
              <a:rPr lang="en-US" sz="1400" b="1" dirty="0" smtClean="0"/>
              <a:t>Head </a:t>
            </a:r>
            <a:r>
              <a:rPr lang="en-US" sz="1400" b="1" dirty="0"/>
              <a:t>Office: Public Works</a:t>
            </a:r>
            <a:r>
              <a:rPr lang="en-US" sz="1400" dirty="0"/>
              <a:t/>
            </a:r>
            <a:br>
              <a:rPr lang="en-US" sz="1400" dirty="0"/>
            </a:br>
            <a:r>
              <a:rPr lang="en-US" sz="1400" b="1" dirty="0"/>
              <a:t>CGO Building</a:t>
            </a:r>
            <a:r>
              <a:rPr lang="en-US" sz="1400" dirty="0"/>
              <a:t/>
            </a:r>
            <a:br>
              <a:rPr lang="en-US" sz="1400" dirty="0"/>
            </a:br>
            <a:r>
              <a:rPr lang="en-US" sz="1400" b="1" dirty="0" err="1"/>
              <a:t>Cnr</a:t>
            </a:r>
            <a:r>
              <a:rPr lang="en-US" sz="1400" b="1" dirty="0"/>
              <a:t> </a:t>
            </a:r>
            <a:r>
              <a:rPr lang="en-US" sz="1400" b="1" dirty="0" err="1"/>
              <a:t>Bosman</a:t>
            </a:r>
            <a:r>
              <a:rPr lang="en-US" sz="1400" b="1" dirty="0"/>
              <a:t> and </a:t>
            </a:r>
            <a:r>
              <a:rPr lang="en-US" sz="1400" b="1" dirty="0" err="1" smtClean="0"/>
              <a:t>Madiba</a:t>
            </a:r>
            <a:r>
              <a:rPr lang="en-US" sz="1400" dirty="0"/>
              <a:t/>
            </a:r>
            <a:br>
              <a:rPr lang="en-US" sz="1400" dirty="0"/>
            </a:br>
            <a:r>
              <a:rPr lang="en-US" sz="1400" b="1" dirty="0"/>
              <a:t>Pretoria Central</a:t>
            </a:r>
            <a:r>
              <a:rPr lang="en-US" sz="1400" dirty="0"/>
              <a:t/>
            </a:r>
            <a:br>
              <a:rPr lang="en-US" sz="1400" dirty="0"/>
            </a:br>
            <a:r>
              <a:rPr lang="en-US" sz="1400" b="1" dirty="0"/>
              <a:t>Private Bag</a:t>
            </a:r>
            <a:r>
              <a:rPr lang="en-US" sz="1400" dirty="0"/>
              <a:t/>
            </a:r>
            <a:br>
              <a:rPr lang="en-US" sz="1400" dirty="0"/>
            </a:br>
            <a:r>
              <a:rPr lang="en-US" sz="1400" b="1" dirty="0"/>
              <a:t>X65</a:t>
            </a:r>
            <a:r>
              <a:rPr lang="en-US" sz="1400" dirty="0"/>
              <a:t/>
            </a:r>
            <a:br>
              <a:rPr lang="en-US" sz="1400" dirty="0"/>
            </a:br>
            <a:r>
              <a:rPr lang="en-US" sz="1400" b="1" dirty="0"/>
              <a:t>Pretoria</a:t>
            </a:r>
            <a:r>
              <a:rPr lang="en-US" sz="1400" dirty="0"/>
              <a:t/>
            </a:r>
            <a:br>
              <a:rPr lang="en-US" sz="1400" dirty="0"/>
            </a:br>
            <a:r>
              <a:rPr lang="en-US" sz="1400" b="1" dirty="0" smtClean="0"/>
              <a:t>0001</a:t>
            </a:r>
          </a:p>
          <a:p>
            <a:pPr marL="0" indent="0">
              <a:buNone/>
            </a:pPr>
            <a:r>
              <a:rPr lang="en-US" sz="1400" b="1" dirty="0"/>
              <a:t>Website: </a:t>
            </a:r>
            <a:r>
              <a:rPr lang="en-US" sz="1400" b="1" dirty="0">
                <a:hlinkClick r:id="rId3"/>
              </a:rPr>
              <a:t>http://</a:t>
            </a:r>
            <a:r>
              <a:rPr lang="en-US" sz="1400" b="1" dirty="0" smtClean="0">
                <a:hlinkClick r:id="rId3"/>
              </a:rPr>
              <a:t>www.publicworks.gov.za</a:t>
            </a:r>
            <a:r>
              <a:rPr lang="en-US" sz="1400" b="1" dirty="0" smtClean="0"/>
              <a:t> </a:t>
            </a:r>
            <a:endParaRPr lang="en-US" sz="1400" dirty="0">
              <a:effectLst/>
            </a:endParaRPr>
          </a:p>
        </p:txBody>
      </p:sp>
      <p:sp>
        <p:nvSpPr>
          <p:cNvPr id="8" name="Slide Number Placeholder 7"/>
          <p:cNvSpPr>
            <a:spLocks noGrp="1"/>
          </p:cNvSpPr>
          <p:nvPr>
            <p:ph type="sldNum" sz="quarter" idx="12"/>
          </p:nvPr>
        </p:nvSpPr>
        <p:spPr/>
        <p:txBody>
          <a:bodyPr/>
          <a:lstStyle/>
          <a:p>
            <a:fld id="{F0CD0AED-B4D5-4032-9A76-11BCD2D1BB13}" type="slidenum">
              <a:rPr lang="en-US" smtClean="0"/>
              <a:pPr/>
              <a:t>45</a:t>
            </a:fld>
            <a:endParaRPr lang="en-US"/>
          </a:p>
        </p:txBody>
      </p:sp>
      <p:sp>
        <p:nvSpPr>
          <p:cNvPr id="7" name="Rectangle 6"/>
          <p:cNvSpPr/>
          <p:nvPr/>
        </p:nvSpPr>
        <p:spPr>
          <a:xfrm>
            <a:off x="0" y="838200"/>
            <a:ext cx="9144000" cy="19050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1219200"/>
            <a:ext cx="8229600" cy="1143000"/>
          </a:xfrm>
        </p:spPr>
        <p:txBody>
          <a:bodyPr/>
          <a:lstStyle/>
          <a:p>
            <a:r>
              <a:rPr lang="en-US" b="1" dirty="0" smtClean="0">
                <a:solidFill>
                  <a:schemeClr val="bg1"/>
                </a:solidFill>
              </a:rPr>
              <a:t>Thank You</a:t>
            </a:r>
            <a:endParaRPr lang="en-US" b="1" dirty="0">
              <a:solidFill>
                <a:schemeClr val="bg1"/>
              </a:solidFill>
            </a:endParaRPr>
          </a:p>
        </p:txBody>
      </p:sp>
    </p:spTree>
    <p:extLst>
      <p:ext uri="{BB962C8B-B14F-4D97-AF65-F5344CB8AC3E}">
        <p14:creationId xmlns:p14="http://schemas.microsoft.com/office/powerpoint/2010/main" xmlns="" val="28582514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76200" y="762000"/>
            <a:ext cx="8763000" cy="5287963"/>
          </a:xfrm>
        </p:spPr>
        <p:txBody>
          <a:bodyPr>
            <a:noAutofit/>
          </a:bodyPr>
          <a:lstStyle/>
          <a:p>
            <a:pPr marL="0" indent="0" algn="just" fontAlgn="base">
              <a:lnSpc>
                <a:spcPct val="120000"/>
              </a:lnSpc>
              <a:spcBef>
                <a:spcPct val="0"/>
              </a:spcBef>
              <a:spcAft>
                <a:spcPct val="0"/>
              </a:spcAft>
              <a:buNone/>
              <a:defRPr/>
            </a:pPr>
            <a:r>
              <a:rPr lang="en-US" sz="1800" b="1" dirty="0" smtClean="0">
                <a:ea typeface="Arial Unicode MS" pitchFamily="34" charset="-128"/>
                <a:cs typeface="Arial Unicode MS" pitchFamily="34" charset="-128"/>
              </a:rPr>
              <a:t>Policy </a:t>
            </a:r>
            <a:r>
              <a:rPr lang="en-US" sz="1800" b="1" dirty="0">
                <a:ea typeface="Arial Unicode MS" pitchFamily="34" charset="-128"/>
                <a:cs typeface="Arial Unicode MS" pitchFamily="34" charset="-128"/>
              </a:rPr>
              <a:t>mandates</a:t>
            </a:r>
          </a:p>
          <a:p>
            <a:pPr marL="285750" indent="-285750" algn="just" fontAlgn="base">
              <a:lnSpc>
                <a:spcPct val="120000"/>
              </a:lnSpc>
              <a:spcBef>
                <a:spcPct val="0"/>
              </a:spcBef>
              <a:spcAft>
                <a:spcPct val="0"/>
              </a:spcAft>
              <a:defRPr/>
            </a:pPr>
            <a:endParaRPr lang="en-US" sz="1800" dirty="0" smtClean="0">
              <a:solidFill>
                <a:srgbClr val="000000"/>
              </a:solidFill>
              <a:ea typeface="Arial Unicode MS" pitchFamily="34" charset="-128"/>
              <a:cs typeface="Arial Unicode MS" pitchFamily="34" charset="-128"/>
            </a:endParaRPr>
          </a:p>
          <a:p>
            <a:pPr marL="285750" indent="-285750" algn="just" fontAlgn="base">
              <a:lnSpc>
                <a:spcPct val="120000"/>
              </a:lnSpc>
              <a:spcBef>
                <a:spcPct val="0"/>
              </a:spcBef>
              <a:spcAft>
                <a:spcPct val="0"/>
              </a:spcAft>
              <a:defRPr/>
            </a:pPr>
            <a:r>
              <a:rPr lang="en-US" sz="1800" dirty="0" smtClean="0">
                <a:solidFill>
                  <a:srgbClr val="000000"/>
                </a:solidFill>
                <a:ea typeface="Arial Unicode MS" pitchFamily="34" charset="-128"/>
                <a:cs typeface="Arial Unicode MS" pitchFamily="34" charset="-128"/>
              </a:rPr>
              <a:t>DPW </a:t>
            </a:r>
            <a:r>
              <a:rPr lang="en-US" sz="1800" dirty="0">
                <a:solidFill>
                  <a:srgbClr val="000000"/>
                </a:solidFill>
                <a:ea typeface="Arial Unicode MS" pitchFamily="34" charset="-128"/>
                <a:cs typeface="Arial Unicode MS" pitchFamily="34" charset="-128"/>
              </a:rPr>
              <a:t>White Paper: Public Works, Towards the 21st Century, 1997</a:t>
            </a:r>
          </a:p>
          <a:p>
            <a:pPr marL="285750" indent="-285750" algn="just" fontAlgn="base">
              <a:lnSpc>
                <a:spcPct val="120000"/>
              </a:lnSpc>
              <a:spcBef>
                <a:spcPct val="0"/>
              </a:spcBef>
              <a:spcAft>
                <a:spcPct val="0"/>
              </a:spcAft>
              <a:defRPr/>
            </a:pPr>
            <a:r>
              <a:rPr lang="en-US" sz="1800" dirty="0">
                <a:solidFill>
                  <a:srgbClr val="000000"/>
                </a:solidFill>
                <a:ea typeface="Arial Unicode MS" pitchFamily="34" charset="-128"/>
                <a:cs typeface="Arial Unicode MS" pitchFamily="34" charset="-128"/>
              </a:rPr>
              <a:t>DPW White Paper: Creating an Enabling Environment for Reconstruction, Growth and Development in the Construction Industry, 1999</a:t>
            </a:r>
          </a:p>
          <a:p>
            <a:pPr marL="285750" indent="-285750" algn="just" fontAlgn="base">
              <a:lnSpc>
                <a:spcPct val="120000"/>
              </a:lnSpc>
              <a:spcBef>
                <a:spcPct val="0"/>
              </a:spcBef>
              <a:spcAft>
                <a:spcPct val="0"/>
              </a:spcAft>
              <a:defRPr/>
            </a:pPr>
            <a:r>
              <a:rPr lang="en-US" sz="1800" dirty="0">
                <a:solidFill>
                  <a:srgbClr val="000000"/>
                </a:solidFill>
                <a:ea typeface="Arial Unicode MS" pitchFamily="34" charset="-128"/>
                <a:cs typeface="Arial Unicode MS" pitchFamily="34" charset="-128"/>
              </a:rPr>
              <a:t>Construction Sector Transformation Charter, 2006</a:t>
            </a:r>
          </a:p>
          <a:p>
            <a:pPr marL="285750" indent="-285750" algn="just" fontAlgn="base">
              <a:lnSpc>
                <a:spcPct val="120000"/>
              </a:lnSpc>
              <a:spcBef>
                <a:spcPct val="0"/>
              </a:spcBef>
              <a:spcAft>
                <a:spcPct val="0"/>
              </a:spcAft>
              <a:defRPr/>
            </a:pPr>
            <a:r>
              <a:rPr lang="en-US" sz="1800" dirty="0">
                <a:solidFill>
                  <a:srgbClr val="000000"/>
                </a:solidFill>
                <a:ea typeface="Arial Unicode MS" pitchFamily="34" charset="-128"/>
                <a:cs typeface="Arial Unicode MS" pitchFamily="34" charset="-128"/>
              </a:rPr>
              <a:t>Property Sector Transformation Charter, 2007</a:t>
            </a:r>
          </a:p>
          <a:p>
            <a:pPr marL="285750" indent="-285750" algn="just" fontAlgn="base">
              <a:lnSpc>
                <a:spcPct val="120000"/>
              </a:lnSpc>
              <a:spcBef>
                <a:spcPct val="0"/>
              </a:spcBef>
              <a:spcAft>
                <a:spcPct val="0"/>
              </a:spcAft>
              <a:defRPr/>
            </a:pPr>
            <a:r>
              <a:rPr lang="en-US" sz="1800" dirty="0">
                <a:solidFill>
                  <a:srgbClr val="000000"/>
                </a:solidFill>
                <a:ea typeface="Arial Unicode MS" pitchFamily="34" charset="-128"/>
                <a:cs typeface="Arial Unicode MS" pitchFamily="34" charset="-128"/>
              </a:rPr>
              <a:t>DPW Broad-based Black Economic Empowerment Strategy, 2006</a:t>
            </a:r>
          </a:p>
          <a:p>
            <a:pPr marL="285750" indent="-285750" algn="just" fontAlgn="base">
              <a:lnSpc>
                <a:spcPct val="120000"/>
              </a:lnSpc>
              <a:spcBef>
                <a:spcPct val="0"/>
              </a:spcBef>
              <a:spcAft>
                <a:spcPct val="0"/>
              </a:spcAft>
              <a:defRPr/>
            </a:pPr>
            <a:r>
              <a:rPr lang="en-US" sz="1800" dirty="0">
                <a:solidFill>
                  <a:srgbClr val="000000"/>
                </a:solidFill>
                <a:ea typeface="Arial Unicode MS" pitchFamily="34" charset="-128"/>
                <a:cs typeface="Arial Unicode MS" pitchFamily="34" charset="-128"/>
              </a:rPr>
              <a:t>Property Management Strategy on BBBEE, Job Creation and Poverty Alleviation, 2007</a:t>
            </a:r>
          </a:p>
          <a:p>
            <a:pPr marL="285750" indent="-285750" algn="just" fontAlgn="base">
              <a:lnSpc>
                <a:spcPct val="120000"/>
              </a:lnSpc>
              <a:spcBef>
                <a:spcPct val="0"/>
              </a:spcBef>
              <a:spcAft>
                <a:spcPct val="0"/>
              </a:spcAft>
              <a:defRPr/>
            </a:pPr>
            <a:r>
              <a:rPr lang="en-US" sz="1800" dirty="0">
                <a:solidFill>
                  <a:srgbClr val="000000"/>
                </a:solidFill>
                <a:ea typeface="Arial Unicode MS" pitchFamily="34" charset="-128"/>
                <a:cs typeface="Arial Unicode MS" pitchFamily="34" charset="-128"/>
              </a:rPr>
              <a:t>Green Building Framework, </a:t>
            </a:r>
            <a:r>
              <a:rPr lang="en-US" sz="1800" dirty="0" smtClean="0">
                <a:solidFill>
                  <a:srgbClr val="000000"/>
                </a:solidFill>
                <a:ea typeface="Arial Unicode MS" pitchFamily="34" charset="-128"/>
                <a:cs typeface="Arial Unicode MS" pitchFamily="34" charset="-128"/>
              </a:rPr>
              <a:t>2011</a:t>
            </a:r>
          </a:p>
          <a:p>
            <a:pPr marL="0" indent="0" algn="just" fontAlgn="base">
              <a:lnSpc>
                <a:spcPct val="120000"/>
              </a:lnSpc>
              <a:spcBef>
                <a:spcPct val="0"/>
              </a:spcBef>
              <a:spcAft>
                <a:spcPct val="0"/>
              </a:spcAft>
              <a:buNone/>
              <a:defRPr/>
            </a:pPr>
            <a:endParaRPr lang="en-US" sz="1800" dirty="0" smtClean="0">
              <a:solidFill>
                <a:srgbClr val="000000"/>
              </a:solidFill>
              <a:ea typeface="Arial Unicode MS" pitchFamily="34" charset="-128"/>
              <a:cs typeface="Arial Unicode MS" pitchFamily="34" charset="-128"/>
            </a:endParaRPr>
          </a:p>
          <a:p>
            <a:pPr marL="0" indent="0" algn="just" fontAlgn="base">
              <a:lnSpc>
                <a:spcPct val="120000"/>
              </a:lnSpc>
              <a:spcBef>
                <a:spcPct val="0"/>
              </a:spcBef>
              <a:spcAft>
                <a:spcPct val="0"/>
              </a:spcAft>
              <a:buNone/>
              <a:defRPr/>
            </a:pPr>
            <a:endParaRPr lang="en-US" sz="1500" dirty="0">
              <a:solidFill>
                <a:srgbClr val="000000"/>
              </a:solidFill>
              <a:ea typeface="Arial Unicode MS" pitchFamily="34" charset="-128"/>
              <a:cs typeface="Arial Unicode MS" pitchFamily="34" charset="-128"/>
            </a:endParaRPr>
          </a:p>
        </p:txBody>
      </p:sp>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5</a:t>
            </a:fld>
            <a:endParaRPr lang="en-US"/>
          </a:p>
        </p:txBody>
      </p:sp>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147935"/>
            <a:ext cx="5791200" cy="461665"/>
          </a:xfrm>
          <a:prstGeom prst="rect">
            <a:avLst/>
          </a:prstGeom>
          <a:noFill/>
        </p:spPr>
        <p:txBody>
          <a:bodyPr wrap="square" rtlCol="0">
            <a:spAutoFit/>
          </a:bodyPr>
          <a:lstStyle/>
          <a:p>
            <a:pPr algn="just" fontAlgn="base">
              <a:spcBef>
                <a:spcPct val="0"/>
              </a:spcBef>
              <a:spcAft>
                <a:spcPct val="0"/>
              </a:spcAft>
              <a:defRPr/>
            </a:pPr>
            <a:r>
              <a:rPr lang="en-ZA" sz="2400" b="1" dirty="0">
                <a:solidFill>
                  <a:schemeClr val="bg1"/>
                </a:solidFill>
              </a:rPr>
              <a:t>Mandate of the Department </a:t>
            </a:r>
            <a:r>
              <a:rPr lang="en-US" sz="2400" b="1" dirty="0" smtClean="0">
                <a:solidFill>
                  <a:schemeClr val="bg1"/>
                </a:solidFill>
                <a:ea typeface="Arial Unicode MS" pitchFamily="34" charset="-128"/>
                <a:cs typeface="Arial Unicode MS" pitchFamily="34" charset="-128"/>
              </a:rPr>
              <a:t>Cont.</a:t>
            </a:r>
            <a:endParaRPr lang="en-US" sz="2400" b="1" dirty="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xmlns="" val="35550830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6</a:t>
            </a:fld>
            <a:endParaRPr lang="en-US" altLang="en-US" sz="1400" smtClean="0">
              <a:latin typeface="Times" pitchFamily="18" charset="0"/>
            </a:endParaRPr>
          </a:p>
        </p:txBody>
      </p:sp>
      <p:sp>
        <p:nvSpPr>
          <p:cNvPr id="5" name="Rectangle 4"/>
          <p:cNvSpPr/>
          <p:nvPr/>
        </p:nvSpPr>
        <p:spPr>
          <a:xfrm>
            <a:off x="3851920" y="2204864"/>
            <a:ext cx="4240325" cy="194421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851921" y="2253488"/>
            <a:ext cx="3808278" cy="1938992"/>
          </a:xfrm>
          <a:prstGeom prst="rect">
            <a:avLst/>
          </a:prstGeom>
          <a:noFill/>
        </p:spPr>
        <p:txBody>
          <a:bodyPr wrap="square" rtlCol="0">
            <a:spAutoFit/>
          </a:bodyPr>
          <a:lstStyle/>
          <a:p>
            <a:r>
              <a:rPr lang="en-ZA" sz="2400" b="1" dirty="0" smtClean="0">
                <a:solidFill>
                  <a:schemeClr val="bg1"/>
                </a:solidFill>
              </a:rPr>
              <a:t>Part A </a:t>
            </a:r>
          </a:p>
          <a:p>
            <a:endParaRPr lang="en-ZA" sz="2400" b="1" dirty="0">
              <a:solidFill>
                <a:schemeClr val="bg1"/>
              </a:solidFill>
            </a:endParaRPr>
          </a:p>
          <a:p>
            <a:r>
              <a:rPr lang="en-ZA" sz="2400" b="1" dirty="0" smtClean="0">
                <a:solidFill>
                  <a:schemeClr val="bg1"/>
                </a:solidFill>
              </a:rPr>
              <a:t>Structure of the Department (Main Vote) and PMTE Programmes</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1124744"/>
            <a:ext cx="3851920" cy="3768362"/>
          </a:xfrm>
          <a:prstGeom prst="rect">
            <a:avLst/>
          </a:prstGeom>
        </p:spPr>
      </p:pic>
    </p:spTree>
    <p:extLst>
      <p:ext uri="{BB962C8B-B14F-4D97-AF65-F5344CB8AC3E}">
        <p14:creationId xmlns:p14="http://schemas.microsoft.com/office/powerpoint/2010/main" xmlns="" val="124849271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7</a:t>
            </a:fld>
            <a:endParaRPr lang="en-US" altLang="en-US" sz="1400" smtClean="0">
              <a:latin typeface="Times" pitchFamily="18" charset="0"/>
            </a:endParaRPr>
          </a:p>
        </p:txBody>
      </p:sp>
      <p:sp>
        <p:nvSpPr>
          <p:cNvPr id="5" name="Rectangle 4"/>
          <p:cNvSpPr/>
          <p:nvPr/>
        </p:nvSpPr>
        <p:spPr>
          <a:xfrm>
            <a:off x="0" y="0"/>
            <a:ext cx="9144000" cy="506289"/>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76200" y="44624"/>
            <a:ext cx="7799670" cy="461665"/>
          </a:xfrm>
          <a:prstGeom prst="rect">
            <a:avLst/>
          </a:prstGeom>
          <a:noFill/>
        </p:spPr>
        <p:txBody>
          <a:bodyPr wrap="square" rtlCol="0">
            <a:spAutoFit/>
          </a:bodyPr>
          <a:lstStyle/>
          <a:p>
            <a:r>
              <a:rPr lang="en-ZA" sz="2400" b="1" dirty="0" smtClean="0">
                <a:solidFill>
                  <a:schemeClr val="bg1"/>
                </a:solidFill>
              </a:rPr>
              <a:t>2. Programmes of the Department and PMTE </a:t>
            </a:r>
            <a:endParaRPr lang="en-ZA" sz="2400" b="1" dirty="0">
              <a:solidFill>
                <a:schemeClr val="bg1"/>
              </a:solidFill>
            </a:endParaRPr>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2028746598"/>
              </p:ext>
            </p:extLst>
          </p:nvPr>
        </p:nvGraphicFramePr>
        <p:xfrm>
          <a:off x="97262" y="620688"/>
          <a:ext cx="8939234" cy="5040560"/>
        </p:xfrm>
        <a:graphic>
          <a:graphicData uri="http://schemas.openxmlformats.org/drawingml/2006/table">
            <a:tbl>
              <a:tblPr firstRow="1" bandRow="1">
                <a:tableStyleId>{93296810-A885-4BE3-A3E7-6D5BEEA58F35}</a:tableStyleId>
              </a:tblPr>
              <a:tblGrid>
                <a:gridCol w="4469617"/>
                <a:gridCol w="4469617"/>
              </a:tblGrid>
              <a:tr h="608803">
                <a:tc>
                  <a:txBody>
                    <a:bodyPr/>
                    <a:lstStyle/>
                    <a:p>
                      <a:r>
                        <a:rPr lang="en-ZA" sz="1600" dirty="0" smtClean="0"/>
                        <a:t>DPW (Main Vote) </a:t>
                      </a:r>
                    </a:p>
                  </a:txBody>
                  <a:tcPr/>
                </a:tc>
                <a:tc>
                  <a:txBody>
                    <a:bodyPr/>
                    <a:lstStyle/>
                    <a:p>
                      <a:r>
                        <a:rPr lang="en-ZA" sz="1600" dirty="0" smtClean="0"/>
                        <a:t>PMTE </a:t>
                      </a:r>
                    </a:p>
                  </a:txBody>
                  <a:tcPr/>
                </a:tc>
              </a:tr>
              <a:tr h="1611537">
                <a:tc>
                  <a:txBody>
                    <a:bodyPr/>
                    <a:lstStyle/>
                    <a:p>
                      <a:r>
                        <a:rPr lang="en-ZA" sz="1600" dirty="0" smtClean="0"/>
                        <a:t>Programme 1: Administration </a:t>
                      </a:r>
                    </a:p>
                    <a:p>
                      <a:pPr marL="285750" indent="-285750">
                        <a:buFont typeface="Arial" charset="0"/>
                        <a:buChar char="•"/>
                      </a:pPr>
                      <a:r>
                        <a:rPr lang="en-ZA" sz="1600" dirty="0" smtClean="0"/>
                        <a:t>Management</a:t>
                      </a:r>
                    </a:p>
                    <a:p>
                      <a:pPr marL="285750" indent="-285750">
                        <a:buFont typeface="Arial" charset="0"/>
                        <a:buChar char="•"/>
                      </a:pPr>
                      <a:r>
                        <a:rPr lang="en-ZA" sz="1600" dirty="0" smtClean="0"/>
                        <a:t>Corporate</a:t>
                      </a:r>
                      <a:r>
                        <a:rPr lang="en-ZA" sz="1600" baseline="0" dirty="0" smtClean="0"/>
                        <a:t> Services</a:t>
                      </a:r>
                    </a:p>
                    <a:p>
                      <a:pPr marL="285750" indent="-285750">
                        <a:buFont typeface="Arial" charset="0"/>
                        <a:buChar char="•"/>
                      </a:pPr>
                      <a:r>
                        <a:rPr lang="en-ZA" sz="1600" baseline="0" dirty="0" smtClean="0"/>
                        <a:t>Finance and Supply Chain Management </a:t>
                      </a:r>
                    </a:p>
                    <a:p>
                      <a:endParaRPr lang="en-ZA" sz="1600" dirty="0"/>
                    </a:p>
                  </a:txBody>
                  <a:tcPr/>
                </a:tc>
                <a:tc>
                  <a:txBody>
                    <a:bodyPr/>
                    <a:lstStyle/>
                    <a:p>
                      <a:r>
                        <a:rPr lang="en-ZA" sz="1600" dirty="0" smtClean="0"/>
                        <a:t>Programme 1: Administration and</a:t>
                      </a:r>
                      <a:r>
                        <a:rPr lang="en-ZA" sz="1600" baseline="0" dirty="0" smtClean="0"/>
                        <a:t> Management</a:t>
                      </a:r>
                      <a:r>
                        <a:rPr lang="en-ZA" sz="1600" dirty="0" smtClean="0"/>
                        <a:t> </a:t>
                      </a:r>
                    </a:p>
                    <a:p>
                      <a:pPr marL="285750" indent="-285750">
                        <a:buFont typeface="Arial" charset="0"/>
                        <a:buChar char="•"/>
                      </a:pPr>
                      <a:r>
                        <a:rPr lang="en-ZA" sz="1600" baseline="0" dirty="0" smtClean="0"/>
                        <a:t>Finance and Supply Chain Management </a:t>
                      </a:r>
                    </a:p>
                    <a:p>
                      <a:endParaRPr lang="en-ZA" sz="1600" dirty="0"/>
                    </a:p>
                  </a:txBody>
                  <a:tcPr/>
                </a:tc>
              </a:tr>
              <a:tr h="537179">
                <a:tc>
                  <a:txBody>
                    <a:bodyPr/>
                    <a:lstStyle/>
                    <a:p>
                      <a:r>
                        <a:rPr lang="en-ZA" sz="1600" dirty="0" smtClean="0"/>
                        <a:t>Programme 2: Inter-Governmental Coordination </a:t>
                      </a:r>
                    </a:p>
                  </a:txBody>
                  <a:tcPr/>
                </a:tc>
                <a:tc>
                  <a:txBody>
                    <a:bodyPr/>
                    <a:lstStyle/>
                    <a:p>
                      <a:r>
                        <a:rPr lang="en-ZA" sz="1600" dirty="0" smtClean="0"/>
                        <a:t>Programme 2:  Real Estate and Investment Services</a:t>
                      </a:r>
                      <a:endParaRPr lang="en-ZA" sz="1600" dirty="0"/>
                    </a:p>
                  </a:txBody>
                  <a:tcPr/>
                </a:tc>
              </a:tr>
              <a:tr h="608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Programme 3: Expanded Public Works Programme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(EPWP) </a:t>
                      </a:r>
                    </a:p>
                  </a:txBody>
                  <a:tcPr/>
                </a:tc>
                <a:tc>
                  <a:txBody>
                    <a:bodyPr/>
                    <a:lstStyle/>
                    <a:p>
                      <a:r>
                        <a:rPr lang="en-ZA" sz="1600" dirty="0" smtClean="0"/>
                        <a:t>Programme 3: Construction Project Management </a:t>
                      </a:r>
                      <a:endParaRPr lang="en-ZA" sz="1600" dirty="0"/>
                    </a:p>
                  </a:txBody>
                  <a:tcPr/>
                </a:tc>
              </a:tr>
              <a:tr h="608803">
                <a:tc>
                  <a:txBody>
                    <a:bodyPr/>
                    <a:lstStyle/>
                    <a:p>
                      <a:r>
                        <a:rPr lang="en-ZA" sz="1600" dirty="0" smtClean="0"/>
                        <a:t>Programme 4: </a:t>
                      </a:r>
                      <a:r>
                        <a:rPr lang="en-US" sz="1600" dirty="0" smtClean="0"/>
                        <a:t>Property and Construction Industry Policy and Research </a:t>
                      </a:r>
                      <a:endParaRPr lang="en-ZA" sz="1600" dirty="0" smtClean="0"/>
                    </a:p>
                  </a:txBody>
                  <a:tcPr/>
                </a:tc>
                <a:tc>
                  <a:txBody>
                    <a:bodyPr/>
                    <a:lstStyle/>
                    <a:p>
                      <a:r>
                        <a:rPr lang="en-ZA" sz="1600" dirty="0" smtClean="0"/>
                        <a:t>Programme 4: Real Estate Management Services </a:t>
                      </a:r>
                      <a:endParaRPr lang="en-ZA" sz="1600" dirty="0"/>
                    </a:p>
                  </a:txBody>
                  <a:tcPr/>
                </a:tc>
              </a:tr>
              <a:tr h="608803">
                <a:tc>
                  <a:txBody>
                    <a:bodyPr/>
                    <a:lstStyle/>
                    <a:p>
                      <a:r>
                        <a:rPr lang="en-ZA" sz="1600" dirty="0" smtClean="0"/>
                        <a:t>Programme 5: Prestige Policy</a:t>
                      </a:r>
                    </a:p>
                  </a:txBody>
                  <a:tcPr/>
                </a:tc>
                <a:tc>
                  <a:txBody>
                    <a:bodyPr/>
                    <a:lstStyle/>
                    <a:p>
                      <a:r>
                        <a:rPr lang="en-ZA" sz="1600" dirty="0" smtClean="0"/>
                        <a:t>Programme 5: Real Estate Information &amp; Registry Services </a:t>
                      </a:r>
                      <a:endParaRPr lang="en-ZA" sz="1600" dirty="0"/>
                    </a:p>
                  </a:txBody>
                  <a:tcPr/>
                </a:tc>
              </a:tr>
              <a:tr h="456632">
                <a:tc>
                  <a:txBody>
                    <a:bodyPr/>
                    <a:lstStyle/>
                    <a:p>
                      <a:endParaRPr lang="en-ZA" sz="1600" dirty="0" smtClean="0"/>
                    </a:p>
                  </a:txBody>
                  <a:tcPr/>
                </a:tc>
                <a:tc>
                  <a:txBody>
                    <a:bodyPr/>
                    <a:lstStyle/>
                    <a:p>
                      <a:r>
                        <a:rPr lang="en-ZA" sz="1600" dirty="0" smtClean="0"/>
                        <a:t>Programme 6: Facilities Management </a:t>
                      </a:r>
                      <a:endParaRPr lang="en-ZA" sz="1600" dirty="0"/>
                    </a:p>
                  </a:txBody>
                  <a:tcPr/>
                </a:tc>
              </a:tr>
            </a:tbl>
          </a:graphicData>
        </a:graphic>
      </p:graphicFrame>
    </p:spTree>
    <p:extLst>
      <p:ext uri="{BB962C8B-B14F-4D97-AF65-F5344CB8AC3E}">
        <p14:creationId xmlns:p14="http://schemas.microsoft.com/office/powerpoint/2010/main" xmlns="" val="2959872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F0CD0AED-B4D5-4032-9A76-11BCD2D1BB13}" type="slidenum">
              <a:rPr lang="en-US" smtClean="0"/>
              <a:pPr/>
              <a:t>8</a:t>
            </a:fld>
            <a:endParaRPr lang="en-US"/>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0" y="0"/>
            <a:ext cx="9144000" cy="6858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Shared Services </a:t>
            </a:r>
            <a:endParaRPr lang="en-US" sz="2800" b="1" dirty="0"/>
          </a:p>
        </p:txBody>
      </p:sp>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960195"/>
            <a:ext cx="7419975" cy="2706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3347864" y="3970277"/>
            <a:ext cx="2304256" cy="1600438"/>
          </a:xfrm>
          <a:prstGeom prst="rect">
            <a:avLst/>
          </a:prstGeom>
        </p:spPr>
        <p:txBody>
          <a:bodyPr wrap="square">
            <a:spAutoFit/>
          </a:bodyPr>
          <a:lstStyle/>
          <a:p>
            <a:pPr marL="171450" indent="-171450">
              <a:buFont typeface="Arial" panose="020B0604020202020204" pitchFamily="34" charset="0"/>
              <a:buChar char="•"/>
            </a:pPr>
            <a:r>
              <a:rPr lang="en-ZA" sz="1400" dirty="0" smtClean="0"/>
              <a:t>Finance </a:t>
            </a:r>
            <a:r>
              <a:rPr lang="en-ZA" sz="1400" dirty="0"/>
              <a:t>and Supply Chain Management</a:t>
            </a:r>
          </a:p>
          <a:p>
            <a:pPr marL="171450" indent="-171450">
              <a:buFont typeface="Arial" panose="020B0604020202020204" pitchFamily="34" charset="0"/>
              <a:buChar char="•"/>
            </a:pPr>
            <a:r>
              <a:rPr lang="en-ZA" sz="1400" dirty="0"/>
              <a:t>Corporate </a:t>
            </a:r>
            <a:r>
              <a:rPr lang="en-ZA" sz="1400" dirty="0" smtClean="0"/>
              <a:t>Services</a:t>
            </a:r>
          </a:p>
          <a:p>
            <a:pPr marL="171450" indent="-171450">
              <a:buFont typeface="Arial" panose="020B0604020202020204" pitchFamily="34" charset="0"/>
              <a:buChar char="•"/>
            </a:pPr>
            <a:r>
              <a:rPr lang="en-ZA" sz="1400" dirty="0" smtClean="0"/>
              <a:t>Governance, Risk and Compliance </a:t>
            </a:r>
          </a:p>
          <a:p>
            <a:pPr marL="171450" indent="-171450">
              <a:buFont typeface="Arial" panose="020B0604020202020204" pitchFamily="34" charset="0"/>
              <a:buChar char="•"/>
            </a:pPr>
            <a:r>
              <a:rPr lang="en-ZA" sz="1400" dirty="0" smtClean="0"/>
              <a:t>Inter-Governmental Coordination </a:t>
            </a:r>
            <a:endParaRPr lang="en-ZA" sz="1400" dirty="0"/>
          </a:p>
        </p:txBody>
      </p:sp>
      <p:sp>
        <p:nvSpPr>
          <p:cNvPr id="10" name="Rectangle 9"/>
          <p:cNvSpPr/>
          <p:nvPr/>
        </p:nvSpPr>
        <p:spPr>
          <a:xfrm>
            <a:off x="5868144" y="3966642"/>
            <a:ext cx="3135822" cy="1600438"/>
          </a:xfrm>
          <a:prstGeom prst="rect">
            <a:avLst/>
          </a:prstGeom>
        </p:spPr>
        <p:txBody>
          <a:bodyPr wrap="square">
            <a:spAutoFit/>
          </a:bodyPr>
          <a:lstStyle/>
          <a:p>
            <a:pPr marL="285750" indent="-285750" fontAlgn="b">
              <a:buFont typeface="Arial" panose="020B0604020202020204" pitchFamily="34" charset="0"/>
              <a:buChar char="•"/>
            </a:pPr>
            <a:r>
              <a:rPr lang="en-ZA" sz="1400" dirty="0" smtClean="0">
                <a:solidFill>
                  <a:srgbClr val="000000"/>
                </a:solidFill>
              </a:rPr>
              <a:t>Real </a:t>
            </a:r>
            <a:r>
              <a:rPr lang="en-ZA" sz="1400" dirty="0">
                <a:solidFill>
                  <a:srgbClr val="000000"/>
                </a:solidFill>
              </a:rPr>
              <a:t>Estate and Investment Services </a:t>
            </a:r>
            <a:endParaRPr lang="en-ZA" sz="1400" dirty="0" smtClean="0">
              <a:solidFill>
                <a:srgbClr val="000000"/>
              </a:solidFill>
            </a:endParaRPr>
          </a:p>
          <a:p>
            <a:pPr marL="285750" indent="-285750" fontAlgn="b">
              <a:buFont typeface="Arial" panose="020B0604020202020204" pitchFamily="34" charset="0"/>
              <a:buChar char="•"/>
            </a:pPr>
            <a:r>
              <a:rPr lang="fr-FR" sz="1400" dirty="0">
                <a:solidFill>
                  <a:srgbClr val="000000"/>
                </a:solidFill>
              </a:rPr>
              <a:t>Construction Project </a:t>
            </a:r>
            <a:r>
              <a:rPr lang="fr-FR" sz="1400" dirty="0" smtClean="0">
                <a:solidFill>
                  <a:srgbClr val="000000"/>
                </a:solidFill>
              </a:rPr>
              <a:t>Management</a:t>
            </a:r>
          </a:p>
          <a:p>
            <a:pPr marL="285750" indent="-285750" fontAlgn="b">
              <a:buFont typeface="Arial" panose="020B0604020202020204" pitchFamily="34" charset="0"/>
              <a:buChar char="•"/>
            </a:pPr>
            <a:r>
              <a:rPr lang="en-ZA" sz="1400" dirty="0">
                <a:solidFill>
                  <a:srgbClr val="000000"/>
                </a:solidFill>
              </a:rPr>
              <a:t>Real Estate Management </a:t>
            </a:r>
            <a:r>
              <a:rPr lang="en-ZA" sz="1400" dirty="0" smtClean="0">
                <a:solidFill>
                  <a:srgbClr val="000000"/>
                </a:solidFill>
              </a:rPr>
              <a:t>Services</a:t>
            </a:r>
          </a:p>
          <a:p>
            <a:pPr marL="285750" indent="-285750" fontAlgn="b">
              <a:buFont typeface="Arial" panose="020B0604020202020204" pitchFamily="34" charset="0"/>
              <a:buChar char="•"/>
            </a:pPr>
            <a:r>
              <a:rPr lang="en-ZA" sz="1400" dirty="0">
                <a:solidFill>
                  <a:srgbClr val="000000"/>
                </a:solidFill>
              </a:rPr>
              <a:t>Real Estate Information and </a:t>
            </a:r>
            <a:r>
              <a:rPr lang="en-ZA" sz="1400" dirty="0" smtClean="0">
                <a:solidFill>
                  <a:srgbClr val="000000"/>
                </a:solidFill>
              </a:rPr>
              <a:t>Registry Services </a:t>
            </a:r>
          </a:p>
          <a:p>
            <a:pPr marL="285750" indent="-285750" fontAlgn="b">
              <a:buFont typeface="Arial" panose="020B0604020202020204" pitchFamily="34" charset="0"/>
              <a:buChar char="•"/>
            </a:pPr>
            <a:r>
              <a:rPr lang="en-ZA" sz="1400" dirty="0" smtClean="0">
                <a:solidFill>
                  <a:srgbClr val="000000"/>
                </a:solidFill>
              </a:rPr>
              <a:t>Facilities </a:t>
            </a:r>
            <a:r>
              <a:rPr lang="en-ZA" sz="1400" dirty="0">
                <a:solidFill>
                  <a:srgbClr val="000000"/>
                </a:solidFill>
              </a:rPr>
              <a:t>Management  </a:t>
            </a:r>
            <a:endParaRPr lang="fr-FR" sz="1400" dirty="0">
              <a:solidFill>
                <a:srgbClr val="000000"/>
              </a:solidFill>
            </a:endParaRPr>
          </a:p>
          <a:p>
            <a:pPr fontAlgn="b"/>
            <a:endParaRPr lang="en-ZA" sz="1400" dirty="0">
              <a:solidFill>
                <a:srgbClr val="000000"/>
              </a:solidFill>
            </a:endParaRPr>
          </a:p>
        </p:txBody>
      </p:sp>
      <p:sp>
        <p:nvSpPr>
          <p:cNvPr id="11" name="Rectangle 10"/>
          <p:cNvSpPr/>
          <p:nvPr/>
        </p:nvSpPr>
        <p:spPr>
          <a:xfrm>
            <a:off x="305781" y="3992008"/>
            <a:ext cx="2826060" cy="1169551"/>
          </a:xfrm>
          <a:prstGeom prst="rect">
            <a:avLst/>
          </a:prstGeom>
        </p:spPr>
        <p:txBody>
          <a:bodyPr wrap="square">
            <a:spAutoFit/>
          </a:bodyPr>
          <a:lstStyle/>
          <a:p>
            <a:pPr marL="171450" indent="-171450">
              <a:buFont typeface="Arial" charset="0"/>
              <a:buChar char="•"/>
            </a:pPr>
            <a:r>
              <a:rPr lang="en-ZA" sz="1400" dirty="0" smtClean="0"/>
              <a:t>Expanded Public Works Programme (EPWP)</a:t>
            </a:r>
          </a:p>
          <a:p>
            <a:pPr marL="171450" indent="-171450">
              <a:buFont typeface="Arial" charset="0"/>
              <a:buChar char="•"/>
            </a:pPr>
            <a:r>
              <a:rPr lang="en-US" sz="1400" dirty="0"/>
              <a:t>Property and Construction Industry Policy and </a:t>
            </a:r>
            <a:r>
              <a:rPr lang="en-US" sz="1400" dirty="0" smtClean="0"/>
              <a:t>Research</a:t>
            </a:r>
          </a:p>
          <a:p>
            <a:pPr marL="171450" indent="-171450">
              <a:buFont typeface="Arial" charset="0"/>
              <a:buChar char="•"/>
            </a:pPr>
            <a:r>
              <a:rPr lang="en-ZA" sz="1400" dirty="0" smtClean="0"/>
              <a:t>Prestige Policy</a:t>
            </a:r>
            <a:endParaRPr lang="en-ZA" sz="1400" dirty="0"/>
          </a:p>
        </p:txBody>
      </p:sp>
      <p:cxnSp>
        <p:nvCxnSpPr>
          <p:cNvPr id="13" name="Straight Connector 12"/>
          <p:cNvCxnSpPr/>
          <p:nvPr/>
        </p:nvCxnSpPr>
        <p:spPr>
          <a:xfrm>
            <a:off x="3203848" y="3992008"/>
            <a:ext cx="0" cy="152522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52120" y="3992008"/>
            <a:ext cx="0" cy="152522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678226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2"/>
          <p:cNvSpPr>
            <a:spLocks noGrp="1"/>
          </p:cNvSpPr>
          <p:nvPr>
            <p:ph type="sldNum" sz="quarter" idx="12"/>
          </p:nvPr>
        </p:nvSpPr>
        <p:spPr>
          <a:noFill/>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fld id="{B56ED39E-909D-498E-8299-064382ADB707}" type="slidenum">
              <a:rPr lang="en-US" altLang="en-US" sz="1400" smtClean="0">
                <a:latin typeface="Times" pitchFamily="18" charset="0"/>
              </a:rPr>
              <a:pPr/>
              <a:t>9</a:t>
            </a:fld>
            <a:endParaRPr lang="en-US" altLang="en-US" sz="1400" smtClean="0">
              <a:latin typeface="Times" pitchFamily="18" charset="0"/>
            </a:endParaRPr>
          </a:p>
        </p:txBody>
      </p:sp>
      <p:sp>
        <p:nvSpPr>
          <p:cNvPr id="5" name="Rectangle 4"/>
          <p:cNvSpPr/>
          <p:nvPr/>
        </p:nvSpPr>
        <p:spPr>
          <a:xfrm>
            <a:off x="3851921" y="2121176"/>
            <a:ext cx="4608511" cy="1944216"/>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2400" b="1" dirty="0"/>
          </a:p>
        </p:txBody>
      </p:sp>
      <p:cxnSp>
        <p:nvCxnSpPr>
          <p:cNvPr id="6" name="Straight Connector 5"/>
          <p:cNvCxnSpPr/>
          <p:nvPr/>
        </p:nvCxnSpPr>
        <p:spPr>
          <a:xfrm>
            <a:off x="0" y="6096000"/>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6172200"/>
            <a:ext cx="1371600" cy="6576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4049238" y="2157554"/>
            <a:ext cx="4483202" cy="1569660"/>
          </a:xfrm>
          <a:prstGeom prst="rect">
            <a:avLst/>
          </a:prstGeom>
          <a:noFill/>
        </p:spPr>
        <p:txBody>
          <a:bodyPr wrap="square" rtlCol="0">
            <a:spAutoFit/>
          </a:bodyPr>
          <a:lstStyle/>
          <a:p>
            <a:r>
              <a:rPr lang="en-ZA" sz="2400" b="1" dirty="0" smtClean="0">
                <a:solidFill>
                  <a:schemeClr val="bg1"/>
                </a:solidFill>
              </a:rPr>
              <a:t>Part B-1 </a:t>
            </a:r>
          </a:p>
          <a:p>
            <a:endParaRPr lang="en-ZA" sz="2400" b="1" dirty="0">
              <a:solidFill>
                <a:schemeClr val="bg1"/>
              </a:solidFill>
            </a:endParaRPr>
          </a:p>
          <a:p>
            <a:r>
              <a:rPr lang="en-ZA" sz="2400" b="1" dirty="0" smtClean="0">
                <a:solidFill>
                  <a:schemeClr val="bg1"/>
                </a:solidFill>
              </a:rPr>
              <a:t>Programme </a:t>
            </a:r>
          </a:p>
          <a:p>
            <a:r>
              <a:rPr lang="en-ZA" sz="2400" b="1" dirty="0" smtClean="0">
                <a:solidFill>
                  <a:schemeClr val="bg1"/>
                </a:solidFill>
              </a:rPr>
              <a:t>Performance – DPW (Main Vote)</a:t>
            </a:r>
            <a:endParaRPr lang="en-ZA" sz="2400" b="1" dirty="0" smtClean="0"/>
          </a:p>
        </p:txBody>
      </p:sp>
      <p:pic>
        <p:nvPicPr>
          <p:cNvPr id="8" name="Picture 7" descr="southafrica-flag1"/>
          <p:cNvPicPr>
            <a:picLocks noChangeAspect="1" noChangeArrowheads="1" noCrop="1"/>
          </p:cNvPicPr>
          <p:nvPr/>
        </p:nvPicPr>
        <p:blipFill>
          <a:blip r:embed="rId3" cstate="print"/>
          <a:srcRect/>
          <a:stretch>
            <a:fillRect/>
          </a:stretch>
        </p:blipFill>
        <p:spPr bwMode="auto">
          <a:xfrm>
            <a:off x="7668344" y="6263640"/>
            <a:ext cx="415052" cy="274320"/>
          </a:xfrm>
          <a:prstGeom prst="rect">
            <a:avLst/>
          </a:prstGeom>
          <a:noFill/>
          <a:ln w="9525">
            <a:noFill/>
            <a:miter lim="800000"/>
            <a:headEnd/>
            <a:tailEnd/>
          </a:ln>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 y="1124744"/>
            <a:ext cx="3851920" cy="3768362"/>
          </a:xfrm>
          <a:prstGeom prst="rect">
            <a:avLst/>
          </a:prstGeom>
        </p:spPr>
      </p:pic>
    </p:spTree>
    <p:extLst>
      <p:ext uri="{BB962C8B-B14F-4D97-AF65-F5344CB8AC3E}">
        <p14:creationId xmlns:p14="http://schemas.microsoft.com/office/powerpoint/2010/main" xmlns="" val="30317490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20564</TotalTime>
  <Words>7352</Words>
  <Application>Microsoft Office PowerPoint</Application>
  <PresentationFormat>On-screen Show (4:3)</PresentationFormat>
  <Paragraphs>1471</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Summary Expenditure per Economic Classification (Preliminary)  – 31 March 2018</vt:lpstr>
      <vt:lpstr>Allocation per Economic Classification Chart – 2017/18</vt:lpstr>
      <vt:lpstr>Notes to Expenditure Summary per Economic Classification</vt:lpstr>
      <vt:lpstr>Transfers and subsidies expenditure (Preliminary): 31 December 2017 </vt:lpstr>
      <vt:lpstr>Summary Expenditure per Programme (Preliminary)  – 31 March 2018</vt:lpstr>
      <vt:lpstr>Budget Allocation per Programme Chart - 2017/18</vt:lpstr>
      <vt:lpstr>Slide 36</vt:lpstr>
      <vt:lpstr>Slide 37</vt:lpstr>
      <vt:lpstr>Slide 38</vt:lpstr>
      <vt:lpstr>Slide 39</vt:lpstr>
      <vt:lpstr>Slide 40</vt:lpstr>
      <vt:lpstr>Slide 41</vt:lpstr>
      <vt:lpstr>Slide 42</vt:lpstr>
      <vt:lpstr>Slide 43</vt:lpstr>
      <vt:lpstr>Slide 44</vt:lpstr>
      <vt:lpstr>Thank You</vt:lpstr>
    </vt:vector>
  </TitlesOfParts>
  <Company>NDPW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Lwazi Mahlangu</dc:creator>
  <cp:lastModifiedBy>PUMZA</cp:lastModifiedBy>
  <cp:revision>477</cp:revision>
  <cp:lastPrinted>2018-05-30T07:14:11Z</cp:lastPrinted>
  <dcterms:created xsi:type="dcterms:W3CDTF">2015-12-31T08:31:13Z</dcterms:created>
  <dcterms:modified xsi:type="dcterms:W3CDTF">2018-06-06T10:00:11Z</dcterms:modified>
</cp:coreProperties>
</file>