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84" r:id="rId4"/>
    <p:sldId id="285" r:id="rId5"/>
    <p:sldId id="325" r:id="rId6"/>
    <p:sldId id="326" r:id="rId7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846" autoAdjust="0"/>
  </p:normalViewPr>
  <p:slideViewPr>
    <p:cSldViewPr snapToGrid="0" snapToObjects="1">
      <p:cViewPr>
        <p:scale>
          <a:sx n="110" d="100"/>
          <a:sy n="110" d="100"/>
        </p:scale>
        <p:origin x="-237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AEBD1-8CA5-45CB-854B-B16B4A88386E}" type="datetimeFigureOut">
              <a:rPr lang="en-ZA" smtClean="0"/>
              <a:pPr/>
              <a:t>2018/06/06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994"/>
            <a:ext cx="5438775" cy="4443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07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407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55920-62A5-4F18-BC50-5625FD91557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5052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63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52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423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125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644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633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70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107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597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988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94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883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8485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846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02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73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69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13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17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21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48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00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41437-F2BA-984B-AE1B-7E1B178AA294}" type="datetimeFigureOut">
              <a:rPr lang="en-US" smtClean="0"/>
              <a:pPr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C218-FFD2-D948-93E0-5AE4940B0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03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41437-F2BA-984B-AE1B-7E1B178AA2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C218-FFD2-D948-93E0-5AE4940B0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99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8765" y="142406"/>
            <a:ext cx="60043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altLang="en-US" sz="3600" dirty="0" smtClean="0"/>
              <a:t>SABC </a:t>
            </a:r>
          </a:p>
          <a:p>
            <a:pPr algn="r"/>
            <a:r>
              <a:rPr lang="en-ZA" altLang="en-US" sz="3600" i="1" dirty="0" smtClean="0"/>
              <a:t>Feedback to Parliamentary </a:t>
            </a:r>
            <a:r>
              <a:rPr lang="en-ZA" altLang="en-US" sz="3600" i="1" dirty="0" smtClean="0">
                <a:solidFill>
                  <a:schemeClr val="bg1"/>
                </a:solidFill>
              </a:rPr>
              <a:t>Comm</a:t>
            </a:r>
            <a:r>
              <a:rPr lang="en-ZA" altLang="en-US" sz="3600" i="1" dirty="0" smtClean="0"/>
              <a:t>ittee of Communications</a:t>
            </a:r>
            <a:endParaRPr lang="en-ZA" altLang="en-US" sz="3600" i="1" dirty="0"/>
          </a:p>
        </p:txBody>
      </p:sp>
      <p:sp>
        <p:nvSpPr>
          <p:cNvPr id="2" name="Rectangle 1"/>
          <p:cNvSpPr/>
          <p:nvPr/>
        </p:nvSpPr>
        <p:spPr>
          <a:xfrm>
            <a:off x="7747821" y="3737842"/>
            <a:ext cx="1175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b="1" dirty="0" smtClean="0">
                <a:latin typeface="Arial"/>
                <a:cs typeface="Arial"/>
              </a:rPr>
              <a:t>June 2018</a:t>
            </a:r>
          </a:p>
          <a:p>
            <a:pPr algn="r"/>
            <a:r>
              <a:rPr lang="en-US" sz="1200" b="1" dirty="0" smtClean="0">
                <a:latin typeface="Arial"/>
                <a:cs typeface="Arial"/>
              </a:rPr>
              <a:t> 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07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4175" y="-41738"/>
            <a:ext cx="8986838" cy="555625"/>
          </a:xfrm>
        </p:spPr>
        <p:txBody>
          <a:bodyPr>
            <a:normAutofit/>
          </a:bodyPr>
          <a:lstStyle/>
          <a:p>
            <a:pPr algn="l"/>
            <a:r>
              <a:rPr lang="en-ZA" altLang="en-US" sz="2600" dirty="0" smtClean="0">
                <a:solidFill>
                  <a:schemeClr val="bg1"/>
                </a:solidFill>
              </a:rPr>
              <a:t>Overview of the SABC</a:t>
            </a: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10"/>
          </p:nvPr>
        </p:nvSpPr>
        <p:spPr bwMode="auto">
          <a:xfrm>
            <a:off x="129041" y="6583681"/>
            <a:ext cx="628197" cy="2743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eaLnBrk="0" hangingPunct="0">
              <a:spcAft>
                <a:spcPts val="288"/>
              </a:spcAft>
              <a:buFont typeface="Arial" charset="0"/>
              <a:buChar char="•"/>
              <a:defRPr sz="23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288"/>
              </a:spcAft>
              <a:buFont typeface="Arial" charset="0"/>
              <a:buChar char="•"/>
              <a:defRPr sz="23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288"/>
              </a:spcAft>
              <a:buFont typeface="Arial" charset="0"/>
              <a:buChar char="‒"/>
              <a:defRPr sz="23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563"/>
              </a:spcAft>
              <a:buFont typeface="Arial" charset="0"/>
              <a:buChar char="•"/>
              <a:defRPr sz="19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fld id="{C2D88150-F543-4785-8675-06B647F2206E}" type="slidenum">
              <a:rPr lang="en-US" altLang="en-US" sz="900" smtClean="0">
                <a:solidFill>
                  <a:schemeClr val="bg1"/>
                </a:solidFill>
              </a:rPr>
              <a:pPr eaLnBrk="1" hangingPunct="1"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900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958" y="1371600"/>
            <a:ext cx="85778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The SABC is South Africa’s public broadcaster and provides entertainment, </a:t>
            </a:r>
          </a:p>
          <a:p>
            <a:pPr indent="266700"/>
            <a:r>
              <a:rPr lang="en-ZA" dirty="0" smtClean="0"/>
              <a:t>news and education to audiences across all nine provinces.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The SABC currently has a headcount of 3 423 employees consisting of various</a:t>
            </a:r>
          </a:p>
          <a:p>
            <a:pPr indent="266700"/>
            <a:r>
              <a:rPr lang="en-ZA" dirty="0" smtClean="0"/>
              <a:t>categories of employees including permanent, fixed term contract and non-permanent</a:t>
            </a:r>
          </a:p>
          <a:p>
            <a:pPr marL="266700" lvl="1"/>
            <a:r>
              <a:rPr lang="en-ZA" dirty="0" smtClean="0"/>
              <a:t>employees.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The organisation also makes use of Independent Contractors.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Employees and Independent Contractors are defined as follows from an</a:t>
            </a:r>
          </a:p>
          <a:p>
            <a:pPr marL="266700"/>
            <a:r>
              <a:rPr lang="en-ZA" dirty="0" smtClean="0"/>
              <a:t> organisational perspective:</a:t>
            </a:r>
          </a:p>
          <a:p>
            <a:pPr marL="285750" indent="-285750">
              <a:buFont typeface="Arial" pitchFamily="34" charset="0"/>
              <a:buChar char="•"/>
            </a:pP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29041" y="3866289"/>
            <a:ext cx="39612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/>
              <a:t>“Employee”</a:t>
            </a:r>
            <a:r>
              <a:rPr lang="en-GB" sz="1600" i="1" dirty="0"/>
              <a:t> shall mean all the employees in the employ of the SABC </a:t>
            </a:r>
            <a:r>
              <a:rPr lang="en-ZA" sz="1600" i="1" dirty="0"/>
              <a:t>(including Top, Senior, Middle and Junior levels of management and Interns) all of whom are either employed permanently or on a fixed term contract of employment </a:t>
            </a:r>
            <a:r>
              <a:rPr lang="en-GB" sz="1600" i="1" dirty="0"/>
              <a:t>in accordance with the provisions of the LRA and any other employment legislation as amended from time to </a:t>
            </a:r>
            <a:r>
              <a:rPr lang="en-GB" sz="1600" i="1" dirty="0" smtClean="0"/>
              <a:t>time. </a:t>
            </a:r>
            <a:endParaRPr lang="en-ZA" sz="1600" i="1" dirty="0"/>
          </a:p>
        </p:txBody>
      </p:sp>
      <p:sp>
        <p:nvSpPr>
          <p:cNvPr id="3" name="Rectangle 2"/>
          <p:cNvSpPr/>
          <p:nvPr/>
        </p:nvSpPr>
        <p:spPr>
          <a:xfrm>
            <a:off x="4244196" y="3866289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600" b="1" i="1" dirty="0"/>
              <a:t>“Independent Contractor</a:t>
            </a:r>
            <a:r>
              <a:rPr lang="en-GB" sz="1600" b="1" dirty="0"/>
              <a:t>” </a:t>
            </a:r>
            <a:r>
              <a:rPr lang="en-GB" sz="1600" i="1" dirty="0"/>
              <a:t>shall mean a natural and/or a juristic person, excluding an employee as defined in labour legislation, rendering services in respect of a particular assignment/project/programme. Independent contractors are</a:t>
            </a:r>
            <a:r>
              <a:rPr lang="en-ZA" sz="1600" i="1" dirty="0"/>
              <a:t> responsible for the means and methods for completing a </a:t>
            </a:r>
            <a:r>
              <a:rPr lang="en-GB" sz="1600" i="1" dirty="0"/>
              <a:t>particular assignment/project/programme </a:t>
            </a:r>
            <a:r>
              <a:rPr lang="en-ZA" sz="1600" i="1" dirty="0"/>
              <a:t>based on specifications in the </a:t>
            </a:r>
            <a:r>
              <a:rPr lang="en-GB" sz="1600" i="1" dirty="0"/>
              <a:t>Independent Contractor’s Agreement. 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xmlns="" val="26535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4175" y="-41738"/>
            <a:ext cx="8986838" cy="555625"/>
          </a:xfrm>
        </p:spPr>
        <p:txBody>
          <a:bodyPr>
            <a:normAutofit/>
          </a:bodyPr>
          <a:lstStyle/>
          <a:p>
            <a:pPr algn="l"/>
            <a:r>
              <a:rPr lang="en-ZA" altLang="en-US" sz="2600" dirty="0" smtClean="0">
                <a:solidFill>
                  <a:schemeClr val="bg1"/>
                </a:solidFill>
              </a:rPr>
              <a:t>Overview of the SABC</a:t>
            </a: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10"/>
          </p:nvPr>
        </p:nvSpPr>
        <p:spPr bwMode="auto">
          <a:xfrm>
            <a:off x="129041" y="6583681"/>
            <a:ext cx="628197" cy="2743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eaLnBrk="0" hangingPunct="0">
              <a:spcAft>
                <a:spcPts val="288"/>
              </a:spcAft>
              <a:buFont typeface="Arial" charset="0"/>
              <a:buChar char="•"/>
              <a:defRPr sz="23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288"/>
              </a:spcAft>
              <a:buFont typeface="Arial" charset="0"/>
              <a:buChar char="•"/>
              <a:defRPr sz="23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288"/>
              </a:spcAft>
              <a:buFont typeface="Arial" charset="0"/>
              <a:buChar char="‒"/>
              <a:defRPr sz="23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563"/>
              </a:spcAft>
              <a:buFont typeface="Arial" charset="0"/>
              <a:buChar char="•"/>
              <a:defRPr sz="19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fld id="{C2D88150-F543-4785-8675-06B647F2206E}" type="slidenum">
              <a:rPr lang="en-US" altLang="en-US" sz="900" smtClean="0">
                <a:solidFill>
                  <a:schemeClr val="bg1"/>
                </a:solidFill>
              </a:rPr>
              <a:pPr eaLnBrk="1" hangingPunct="1">
                <a:spcAft>
                  <a:spcPct val="0"/>
                </a:spcAft>
                <a:buFontTx/>
                <a:buNone/>
              </a:pPr>
              <a:t>3</a:t>
            </a:fld>
            <a:endParaRPr lang="en-US" altLang="en-US" sz="9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487" y="1302589"/>
            <a:ext cx="7573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Two recognised Unions, namely </a:t>
            </a:r>
            <a:r>
              <a:rPr lang="en-ZA" dirty="0"/>
              <a:t>Communication Workers Union </a:t>
            </a:r>
            <a:r>
              <a:rPr lang="en-ZA" dirty="0" smtClean="0"/>
              <a:t>(CWU) and </a:t>
            </a:r>
            <a:r>
              <a:rPr lang="en-ZA" dirty="0"/>
              <a:t>Broadcasting Electronic Media and Allied Workers Union </a:t>
            </a:r>
            <a:r>
              <a:rPr lang="en-ZA" dirty="0" smtClean="0"/>
              <a:t>(BEMAWU) and one limited rights union namely </a:t>
            </a:r>
            <a:r>
              <a:rPr lang="en-ZA" dirty="0"/>
              <a:t>Media Workers’ Association of South Africa </a:t>
            </a:r>
            <a:r>
              <a:rPr lang="en-ZA" dirty="0" smtClean="0"/>
              <a:t>(MWASA) is currently operational within the SABC.</a:t>
            </a:r>
          </a:p>
          <a:p>
            <a:pPr marL="285750" indent="-285750">
              <a:buFont typeface="Arial" pitchFamily="34" charset="0"/>
              <a:buChar char="•"/>
            </a:pPr>
            <a:endParaRPr lang="en-ZA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ZA" dirty="0"/>
              <a:t>On 18 April 2011 the SABC and </a:t>
            </a:r>
            <a:r>
              <a:rPr lang="en-ZA" dirty="0" smtClean="0"/>
              <a:t>CWU concluded </a:t>
            </a:r>
            <a:r>
              <a:rPr lang="en-ZA" dirty="0"/>
              <a:t>a recognition </a:t>
            </a:r>
            <a:r>
              <a:rPr lang="en-ZA" dirty="0" smtClean="0"/>
              <a:t>agreement. The </a:t>
            </a:r>
            <a:r>
              <a:rPr lang="en-ZA" dirty="0"/>
              <a:t>membership of CWU stands at </a:t>
            </a:r>
            <a:r>
              <a:rPr lang="en-ZA" u="sng" dirty="0"/>
              <a:t>861</a:t>
            </a:r>
            <a:r>
              <a:rPr lang="en-ZA" dirty="0" smtClean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ZA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ZA" dirty="0"/>
              <a:t>On 20 April 2011 the SABC and </a:t>
            </a:r>
            <a:r>
              <a:rPr lang="en-ZA" dirty="0" smtClean="0"/>
              <a:t>BEMAWU </a:t>
            </a:r>
            <a:r>
              <a:rPr lang="en-ZA" dirty="0"/>
              <a:t>concluded a recognition </a:t>
            </a:r>
            <a:r>
              <a:rPr lang="en-ZA" dirty="0" smtClean="0"/>
              <a:t>agreement. The </a:t>
            </a:r>
            <a:r>
              <a:rPr lang="en-ZA" dirty="0"/>
              <a:t>membership of BEWAMU stands at </a:t>
            </a:r>
            <a:r>
              <a:rPr lang="en-ZA" u="sng" dirty="0"/>
              <a:t>1 122</a:t>
            </a:r>
            <a:r>
              <a:rPr lang="en-ZA" dirty="0" smtClean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ZA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ZA" dirty="0"/>
              <a:t>On 22 December 2017 the SABC and Media Workers’ Association of South Africa (“MWASA”) concluded a limited organisational rights </a:t>
            </a:r>
            <a:r>
              <a:rPr lang="en-ZA" dirty="0" smtClean="0"/>
              <a:t>agreement. The </a:t>
            </a:r>
            <a:r>
              <a:rPr lang="en-ZA" dirty="0"/>
              <a:t>membership of MWASA stands at </a:t>
            </a:r>
            <a:r>
              <a:rPr lang="en-ZA" u="sng" dirty="0"/>
              <a:t>386</a:t>
            </a:r>
            <a:r>
              <a:rPr lang="en-ZA" dirty="0"/>
              <a:t>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389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4175" y="-41738"/>
            <a:ext cx="8986838" cy="555625"/>
          </a:xfrm>
        </p:spPr>
        <p:txBody>
          <a:bodyPr>
            <a:normAutofit/>
          </a:bodyPr>
          <a:lstStyle/>
          <a:p>
            <a:pPr algn="l"/>
            <a:r>
              <a:rPr lang="en-ZA" altLang="en-US" sz="2600" dirty="0" smtClean="0">
                <a:solidFill>
                  <a:schemeClr val="bg1"/>
                </a:solidFill>
              </a:rPr>
              <a:t>Union Matters Presented to PCC</a:t>
            </a: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10"/>
          </p:nvPr>
        </p:nvSpPr>
        <p:spPr bwMode="auto">
          <a:xfrm>
            <a:off x="129041" y="6583681"/>
            <a:ext cx="628197" cy="2743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eaLnBrk="0" hangingPunct="0">
              <a:spcAft>
                <a:spcPts val="288"/>
              </a:spcAft>
              <a:buFont typeface="Arial" charset="0"/>
              <a:buChar char="•"/>
              <a:defRPr sz="23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288"/>
              </a:spcAft>
              <a:buFont typeface="Arial" charset="0"/>
              <a:buChar char="•"/>
              <a:defRPr sz="23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288"/>
              </a:spcAft>
              <a:buFont typeface="Arial" charset="0"/>
              <a:buChar char="‒"/>
              <a:defRPr sz="23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563"/>
              </a:spcAft>
              <a:buFont typeface="Arial" charset="0"/>
              <a:buChar char="•"/>
              <a:defRPr sz="19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fld id="{C2D88150-F543-4785-8675-06B647F2206E}" type="slidenum">
              <a:rPr lang="en-US" altLang="en-US" sz="900" smtClean="0">
                <a:solidFill>
                  <a:prstClr val="white"/>
                </a:solidFill>
              </a:rPr>
              <a:pPr eaLnBrk="1" hangingPunct="1"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900" dirty="0" smtClean="0">
              <a:solidFill>
                <a:prstClr val="white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52663" y="154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4175" y="1145731"/>
            <a:ext cx="844927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600" dirty="0"/>
              <a:t>The Chairperson and </a:t>
            </a:r>
            <a:r>
              <a:rPr lang="en-ZA" sz="1600" dirty="0" smtClean="0"/>
              <a:t>Board conducted engagements </a:t>
            </a:r>
            <a:r>
              <a:rPr lang="en-ZA" sz="1600" dirty="0"/>
              <a:t>with BEMAWU, CWU and MWASA on 28 May 2018.  </a:t>
            </a:r>
            <a:r>
              <a:rPr lang="en-ZA" sz="1600" dirty="0" smtClean="0"/>
              <a:t>The </a:t>
            </a:r>
            <a:r>
              <a:rPr lang="en-ZA" sz="1600" dirty="0"/>
              <a:t>Board took cognisance of all matters raised by the Unions but indicated that these matters will be addressed in the relevant forums.  </a:t>
            </a:r>
            <a:endParaRPr lang="en-ZA" sz="1600" dirty="0" smtClean="0"/>
          </a:p>
          <a:p>
            <a:r>
              <a:rPr lang="en-ZA" sz="1600" dirty="0" smtClean="0"/>
              <a:t>Agreement </a:t>
            </a:r>
            <a:r>
              <a:rPr lang="en-ZA" sz="1600" dirty="0"/>
              <a:t>between the Board and Unions was reached on the following: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That the </a:t>
            </a:r>
            <a:r>
              <a:rPr lang="en-ZA" sz="1200" dirty="0" smtClean="0"/>
              <a:t>relationship </a:t>
            </a:r>
            <a:r>
              <a:rPr lang="en-ZA" sz="1200" dirty="0"/>
              <a:t>between management and Unions might not have been optimal;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The SABC is going through a renewal process and the Corporation is now re-establishing and resetting its relationship with Organised Labour;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Unions are seen as an important stakeholder;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The future and sustainability of the public broadcaster and its employees are a high priority for all parties;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Trust is of utmost importance and both the Board and Organised Labour are committed to re-establish and build on its trust relationship;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The Board, management and Unions undertook to comply with policies and following the correct processes and procedures.  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Organised Labour will be part of the strategic input process via various forums. 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Communication channels will be improved in order to ensure that Organised Labour is informed of future plans, regulatory matters, challenges and risks to the organisation;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That Unions will follow the correct escalation process to deal with matters of labour and that going to the media and other parties must be a last resort;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200" dirty="0"/>
              <a:t>That SABC’s information is confidential and need to be protected and not leaked to external parties as this has a detrimental effect on the Corporation’s reputation and revenue</a:t>
            </a:r>
            <a:r>
              <a:rPr lang="en-ZA" sz="1200" dirty="0" smtClean="0"/>
              <a:t>.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xmlns="" val="25594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4175" y="-41738"/>
            <a:ext cx="8986838" cy="555625"/>
          </a:xfrm>
        </p:spPr>
        <p:txBody>
          <a:bodyPr>
            <a:normAutofit/>
          </a:bodyPr>
          <a:lstStyle/>
          <a:p>
            <a:pPr algn="l"/>
            <a:r>
              <a:rPr lang="en-ZA" altLang="en-US" sz="2600" dirty="0" smtClean="0">
                <a:solidFill>
                  <a:schemeClr val="bg1"/>
                </a:solidFill>
              </a:rPr>
              <a:t>New Approach to Interaction with Organised Labour</a:t>
            </a: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10"/>
          </p:nvPr>
        </p:nvSpPr>
        <p:spPr bwMode="auto">
          <a:xfrm>
            <a:off x="129041" y="6583681"/>
            <a:ext cx="628197" cy="2743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eaLnBrk="0" hangingPunct="0">
              <a:spcAft>
                <a:spcPts val="288"/>
              </a:spcAft>
              <a:buFont typeface="Arial" charset="0"/>
              <a:buChar char="•"/>
              <a:defRPr sz="23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288"/>
              </a:spcAft>
              <a:buFont typeface="Arial" charset="0"/>
              <a:buChar char="•"/>
              <a:defRPr sz="23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288"/>
              </a:spcAft>
              <a:buFont typeface="Arial" charset="0"/>
              <a:buChar char="‒"/>
              <a:defRPr sz="23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563"/>
              </a:spcAft>
              <a:buFont typeface="Arial" charset="0"/>
              <a:buChar char="•"/>
              <a:defRPr sz="19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563"/>
              </a:spcAft>
              <a:buFont typeface="Arial" charset="0"/>
              <a:buChar char="‒"/>
              <a:defRPr sz="19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fld id="{C2D88150-F543-4785-8675-06B647F2206E}" type="slidenum">
              <a:rPr lang="en-US" altLang="en-US" sz="900" smtClean="0">
                <a:solidFill>
                  <a:prstClr val="white"/>
                </a:solidFill>
              </a:rPr>
              <a:pPr eaLnBrk="1" hangingPunct="1"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900" dirty="0" smtClean="0">
              <a:solidFill>
                <a:prstClr val="white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52663" y="154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4175" y="1551406"/>
            <a:ext cx="8449274" cy="3378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600" dirty="0"/>
              <a:t>The GE:  Human Resources instituted monthly workshops with Organised Labour in order to create a platform for the discussion of matters pertaining to the unions. </a:t>
            </a:r>
            <a:endParaRPr lang="en-ZA" sz="1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600" dirty="0" smtClean="0"/>
              <a:t> </a:t>
            </a:r>
            <a:r>
              <a:rPr lang="en-ZA" sz="1600" dirty="0"/>
              <a:t>A standard Agenda item for these workshops will be an update on strategic organisational matters by the Group Chief Executive Officer.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600" dirty="0"/>
              <a:t>Two workshops and one special workshop have been conducted to date.  </a:t>
            </a:r>
            <a:endParaRPr lang="en-ZA" sz="1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600" dirty="0" smtClean="0"/>
              <a:t>This </a:t>
            </a:r>
            <a:r>
              <a:rPr lang="en-ZA" sz="1600" dirty="0"/>
              <a:t>change in approach to interaction with the Unions has brought about a transformation in the relationship between management and Organised Labour.  </a:t>
            </a:r>
            <a:endParaRPr lang="en-ZA" sz="1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600" dirty="0" smtClean="0"/>
              <a:t>The </a:t>
            </a:r>
            <a:r>
              <a:rPr lang="en-ZA" sz="1600" dirty="0"/>
              <a:t>Unions are very receptive to this new direction and are supporting the workshops.  </a:t>
            </a:r>
            <a:endParaRPr lang="en-ZA" sz="1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ZA" sz="1600" dirty="0" smtClean="0"/>
              <a:t>The </a:t>
            </a:r>
            <a:r>
              <a:rPr lang="en-ZA" sz="1600" dirty="0"/>
              <a:t>tide is changing at the SABC.</a:t>
            </a:r>
          </a:p>
        </p:txBody>
      </p:sp>
    </p:spTree>
    <p:extLst>
      <p:ext uri="{BB962C8B-B14F-4D97-AF65-F5344CB8AC3E}">
        <p14:creationId xmlns:p14="http://schemas.microsoft.com/office/powerpoint/2010/main" xmlns="" val="31473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13536</TotalTime>
  <Words>707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Slide 1</vt:lpstr>
      <vt:lpstr>Overview of the SABC</vt:lpstr>
      <vt:lpstr>Overview of the SABC</vt:lpstr>
      <vt:lpstr>Union Matters Presented to PCC</vt:lpstr>
      <vt:lpstr>New Approach to Interaction with Organised Labour</vt:lpstr>
    </vt:vector>
  </TitlesOfParts>
  <Company>sabc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Coutinho</dc:creator>
  <cp:lastModifiedBy>PUMZA</cp:lastModifiedBy>
  <cp:revision>353</cp:revision>
  <cp:lastPrinted>2017-11-23T10:35:16Z</cp:lastPrinted>
  <dcterms:created xsi:type="dcterms:W3CDTF">2016-10-18T07:19:55Z</dcterms:created>
  <dcterms:modified xsi:type="dcterms:W3CDTF">2018-06-06T09:57:27Z</dcterms:modified>
</cp:coreProperties>
</file>