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664" r:id="rId2"/>
    <p:sldId id="623" r:id="rId3"/>
    <p:sldId id="665" r:id="rId4"/>
    <p:sldId id="680" r:id="rId5"/>
    <p:sldId id="688" r:id="rId6"/>
    <p:sldId id="682" r:id="rId7"/>
    <p:sldId id="683" r:id="rId8"/>
    <p:sldId id="687" r:id="rId9"/>
    <p:sldId id="672" r:id="rId10"/>
    <p:sldId id="685" r:id="rId11"/>
    <p:sldId id="666" r:id="rId12"/>
    <p:sldId id="663" r:id="rId13"/>
    <p:sldId id="684" r:id="rId14"/>
    <p:sldId id="686" r:id="rId15"/>
    <p:sldId id="667" r:id="rId16"/>
    <p:sldId id="519" r:id="rId17"/>
    <p:sldId id="611" r:id="rId18"/>
    <p:sldId id="657" r:id="rId19"/>
    <p:sldId id="612" r:id="rId20"/>
    <p:sldId id="613" r:id="rId21"/>
    <p:sldId id="668" r:id="rId22"/>
    <p:sldId id="520" r:id="rId23"/>
    <p:sldId id="614" r:id="rId24"/>
    <p:sldId id="615" r:id="rId25"/>
    <p:sldId id="616" r:id="rId26"/>
    <p:sldId id="650" r:id="rId27"/>
    <p:sldId id="669" r:id="rId28"/>
    <p:sldId id="521" r:id="rId29"/>
    <p:sldId id="617" r:id="rId30"/>
    <p:sldId id="618" r:id="rId31"/>
    <p:sldId id="619" r:id="rId32"/>
    <p:sldId id="620" r:id="rId33"/>
    <p:sldId id="652" r:id="rId34"/>
    <p:sldId id="658" r:id="rId35"/>
    <p:sldId id="671" r:id="rId36"/>
    <p:sldId id="673" r:id="rId37"/>
    <p:sldId id="640" r:id="rId38"/>
    <p:sldId id="674" r:id="rId39"/>
    <p:sldId id="675" r:id="rId40"/>
    <p:sldId id="676" r:id="rId41"/>
    <p:sldId id="661" r:id="rId42"/>
    <p:sldId id="662" r:id="rId43"/>
    <p:sldId id="677" r:id="rId44"/>
    <p:sldId id="678" r:id="rId45"/>
    <p:sldId id="681" r:id="rId46"/>
    <p:sldId id="670" r:id="rId4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matlou SEBOGODI" initials="MS" lastIdx="1" clrIdx="0">
    <p:extLst>
      <p:ext uri="{19B8F6BF-5375-455C-9EA6-DF929625EA0E}">
        <p15:presenceInfo xmlns:p15="http://schemas.microsoft.com/office/powerpoint/2012/main" xmlns="" userId="S-1-5-21-1978103657-1549888100-4040819284-2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73105"/>
    <a:srgbClr val="FDF3B9"/>
    <a:srgbClr val="FEF7CE"/>
    <a:srgbClr val="FEF9DA"/>
    <a:srgbClr val="CC9B00"/>
    <a:srgbClr val="D59A43"/>
    <a:srgbClr val="FCDCA2"/>
    <a:srgbClr val="FFFF99"/>
    <a:srgbClr val="D7B85F"/>
    <a:srgbClr val="CEA73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6357" autoAdjust="0"/>
  </p:normalViewPr>
  <p:slideViewPr>
    <p:cSldViewPr>
      <p:cViewPr varScale="1">
        <p:scale>
          <a:sx n="112" d="100"/>
          <a:sy n="112" d="100"/>
        </p:scale>
        <p:origin x="-1650" y="-84"/>
      </p:cViewPr>
      <p:guideLst>
        <p:guide orient="horz" pos="2160"/>
        <p:guide pos="2880"/>
      </p:guideLst>
    </p:cSldViewPr>
  </p:slideViewPr>
  <p:notesTextViewPr>
    <p:cViewPr>
      <p:scale>
        <a:sx n="150" d="100"/>
        <a:sy n="150" d="100"/>
      </p:scale>
      <p:origin x="0" y="0"/>
    </p:cViewPr>
  </p:notesTextViewPr>
  <p:sorterViewPr>
    <p:cViewPr>
      <p:scale>
        <a:sx n="118" d="100"/>
        <a:sy n="118" d="100"/>
      </p:scale>
      <p:origin x="0" y="-9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psira-my.sharepoint.com/personal/mmatlou_sebogodi_psira_co_za/Documents/Desktop/Year-end%20Planner%202017-2018.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https://psira-my.sharepoint.com/personal/mmatlou_sebogodi_psira_co_za/Documents/Documents/Copy%20of%20Budget%20Presentation%20%20revis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dirty="0"/>
              <a:t>Quarter 3</a:t>
            </a:r>
            <a:r>
              <a:rPr lang="en-ZA" baseline="0" dirty="0"/>
              <a:t> Performance Information</a:t>
            </a:r>
            <a:endParaRPr lang="en-ZA" dirty="0"/>
          </a:p>
        </c:rich>
      </c:tx>
      <c:layout/>
      <c:spPr>
        <a:noFill/>
        <a:ln>
          <a:noFill/>
        </a:ln>
        <a:effectLst/>
      </c:spPr>
    </c:title>
    <c:plotArea>
      <c:layout>
        <c:manualLayout>
          <c:layoutTarget val="inner"/>
          <c:xMode val="edge"/>
          <c:yMode val="edge"/>
          <c:x val="1.8302473729334065E-2"/>
          <c:y val="0.15240247832162315"/>
          <c:w val="0.96339505254133195"/>
          <c:h val="0.70163898908683597"/>
        </c:manualLayout>
      </c:layout>
      <c:barChart>
        <c:barDir val="col"/>
        <c:grouping val="clustered"/>
        <c:ser>
          <c:idx val="0"/>
          <c:order val="0"/>
          <c:tx>
            <c:strRef>
              <c:f>Sheet1!$B$11</c:f>
              <c:strCache>
                <c:ptCount val="1"/>
                <c:pt idx="0">
                  <c:v>Targets </c:v>
                </c:pt>
              </c:strCache>
            </c:strRef>
          </c:tx>
          <c:spPr>
            <a:solidFill>
              <a:srgbClr val="673105"/>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Sheet1!$C$10:$E$10</c:f>
              <c:strCache>
                <c:ptCount val="3"/>
                <c:pt idx="0">
                  <c:v>Programme 1</c:v>
                </c:pt>
                <c:pt idx="1">
                  <c:v>Programme 2</c:v>
                </c:pt>
                <c:pt idx="2">
                  <c:v>Programme 3</c:v>
                </c:pt>
              </c:strCache>
            </c:strRef>
          </c:cat>
          <c:val>
            <c:numRef>
              <c:f>Sheet1!$C$11:$E$11</c:f>
              <c:numCache>
                <c:formatCode>General</c:formatCode>
                <c:ptCount val="3"/>
                <c:pt idx="0">
                  <c:v>4</c:v>
                </c:pt>
                <c:pt idx="1">
                  <c:v>7</c:v>
                </c:pt>
                <c:pt idx="2">
                  <c:v>11</c:v>
                </c:pt>
              </c:numCache>
            </c:numRef>
          </c:val>
          <c:extLst xmlns:c16r2="http://schemas.microsoft.com/office/drawing/2015/06/chart">
            <c:ext xmlns:c16="http://schemas.microsoft.com/office/drawing/2014/chart" uri="{C3380CC4-5D6E-409C-BE32-E72D297353CC}">
              <c16:uniqueId val="{00000000-55B5-469D-8351-CBEA0C8DF74E}"/>
            </c:ext>
          </c:extLst>
        </c:ser>
        <c:ser>
          <c:idx val="1"/>
          <c:order val="1"/>
          <c:tx>
            <c:strRef>
              <c:f>Sheet1!$B$12</c:f>
              <c:strCache>
                <c:ptCount val="1"/>
                <c:pt idx="0">
                  <c:v>Achieved </c:v>
                </c:pt>
              </c:strCache>
            </c:strRef>
          </c:tx>
          <c:spPr>
            <a:solidFill>
              <a:schemeClr val="accent6">
                <a:lumMod val="7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Sheet1!$C$10:$E$10</c:f>
              <c:strCache>
                <c:ptCount val="3"/>
                <c:pt idx="0">
                  <c:v>Programme 1</c:v>
                </c:pt>
                <c:pt idx="1">
                  <c:v>Programme 2</c:v>
                </c:pt>
                <c:pt idx="2">
                  <c:v>Programme 3</c:v>
                </c:pt>
              </c:strCache>
            </c:strRef>
          </c:cat>
          <c:val>
            <c:numRef>
              <c:f>Sheet1!$C$12:$E$12</c:f>
              <c:numCache>
                <c:formatCode>General</c:formatCode>
                <c:ptCount val="3"/>
                <c:pt idx="0">
                  <c:v>4</c:v>
                </c:pt>
                <c:pt idx="1">
                  <c:v>5</c:v>
                </c:pt>
                <c:pt idx="2">
                  <c:v>8</c:v>
                </c:pt>
              </c:numCache>
            </c:numRef>
          </c:val>
          <c:extLst xmlns:c16r2="http://schemas.microsoft.com/office/drawing/2015/06/chart">
            <c:ext xmlns:c16="http://schemas.microsoft.com/office/drawing/2014/chart" uri="{C3380CC4-5D6E-409C-BE32-E72D297353CC}">
              <c16:uniqueId val="{00000001-55B5-469D-8351-CBEA0C8DF74E}"/>
            </c:ext>
          </c:extLst>
        </c:ser>
        <c:ser>
          <c:idx val="2"/>
          <c:order val="2"/>
          <c:tx>
            <c:strRef>
              <c:f>Sheet1!$B$13</c:f>
              <c:strCache>
                <c:ptCount val="1"/>
                <c:pt idx="0">
                  <c:v>Not Achieved </c:v>
                </c:pt>
              </c:strCache>
            </c:strRef>
          </c:tx>
          <c:spPr>
            <a:solidFill>
              <a:schemeClr val="accent6">
                <a:lumMod val="60000"/>
                <a:lumOff val="40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Sheet1!$C$10:$E$10</c:f>
              <c:strCache>
                <c:ptCount val="3"/>
                <c:pt idx="0">
                  <c:v>Programme 1</c:v>
                </c:pt>
                <c:pt idx="1">
                  <c:v>Programme 2</c:v>
                </c:pt>
                <c:pt idx="2">
                  <c:v>Programme 3</c:v>
                </c:pt>
              </c:strCache>
            </c:strRef>
          </c:cat>
          <c:val>
            <c:numRef>
              <c:f>Sheet1!$C$13:$E$13</c:f>
              <c:numCache>
                <c:formatCode>General</c:formatCode>
                <c:ptCount val="3"/>
                <c:pt idx="0">
                  <c:v>0</c:v>
                </c:pt>
                <c:pt idx="1">
                  <c:v>2</c:v>
                </c:pt>
                <c:pt idx="2">
                  <c:v>3</c:v>
                </c:pt>
              </c:numCache>
            </c:numRef>
          </c:val>
          <c:extLst xmlns:c16r2="http://schemas.microsoft.com/office/drawing/2015/06/chart">
            <c:ext xmlns:c16="http://schemas.microsoft.com/office/drawing/2014/chart" uri="{C3380CC4-5D6E-409C-BE32-E72D297353CC}">
              <c16:uniqueId val="{00000002-55B5-469D-8351-CBEA0C8DF74E}"/>
            </c:ext>
          </c:extLst>
        </c:ser>
        <c:dLbls>
          <c:showVal val="1"/>
        </c:dLbls>
        <c:gapWidth val="65"/>
        <c:axId val="61006208"/>
        <c:axId val="61007744"/>
      </c:barChart>
      <c:catAx>
        <c:axId val="61006208"/>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61007744"/>
        <c:crosses val="autoZero"/>
        <c:auto val="1"/>
        <c:lblAlgn val="ctr"/>
        <c:lblOffset val="100"/>
      </c:catAx>
      <c:valAx>
        <c:axId val="6100774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one"/>
        <c:crossAx val="61006208"/>
        <c:crosses val="autoZero"/>
        <c:crossBetween val="between"/>
      </c:valAx>
      <c:spPr>
        <a:noFill/>
        <a:ln>
          <a:noFill/>
        </a:ln>
        <a:effectLst/>
      </c:spPr>
    </c:plotArea>
    <c:legend>
      <c:legendPos val="b"/>
      <c:layout/>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5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6">
                  <a:lumMod val="5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DD2E-4507-AC7E-5310DC29AE6E}"/>
              </c:ext>
            </c:extLst>
          </c:dPt>
          <c:dPt>
            <c:idx val="1"/>
            <c:spPr>
              <a:solidFill>
                <a:srgbClr val="FEF7CE"/>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DD2E-4507-AC7E-5310DC29AE6E}"/>
              </c:ext>
            </c:extLst>
          </c:dPt>
          <c:dPt>
            <c:idx val="2"/>
            <c:spPr>
              <a:solidFill>
                <a:schemeClr val="accent6">
                  <a:lumMod val="60000"/>
                  <a:lumOff val="40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DD2E-4507-AC7E-5310DC29AE6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Percent val="1"/>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Sheet3!$C$4:$E$4</c:f>
              <c:strCache>
                <c:ptCount val="3"/>
                <c:pt idx="0">
                  <c:v>Achieved</c:v>
                </c:pt>
                <c:pt idx="1">
                  <c:v>Partially Achieved </c:v>
                </c:pt>
                <c:pt idx="2">
                  <c:v>Not Achieved</c:v>
                </c:pt>
              </c:strCache>
            </c:strRef>
          </c:cat>
          <c:val>
            <c:numRef>
              <c:f>Sheet3!$C$5:$E$5</c:f>
              <c:numCache>
                <c:formatCode>General</c:formatCode>
                <c:ptCount val="3"/>
                <c:pt idx="0">
                  <c:v>17</c:v>
                </c:pt>
                <c:pt idx="1">
                  <c:v>2</c:v>
                </c:pt>
                <c:pt idx="2">
                  <c:v>3</c:v>
                </c:pt>
              </c:numCache>
            </c:numRef>
          </c:val>
          <c:extLst xmlns:c16r2="http://schemas.microsoft.com/office/drawing/2015/06/chart">
            <c:ext xmlns:c16="http://schemas.microsoft.com/office/drawing/2014/chart" uri="{C3380CC4-5D6E-409C-BE32-E72D297353CC}">
              <c16:uniqueId val="{00000006-DD2E-4507-AC7E-5310DC29AE6E}"/>
            </c:ext>
          </c:extLst>
        </c:ser>
        <c:dLbls>
          <c:showPercent val="1"/>
        </c:dLbls>
      </c:pie3DChart>
      <c:spPr>
        <a:noFill/>
        <a:ln>
          <a:noFill/>
        </a:ln>
        <a:effectLst/>
      </c:spPr>
    </c:plotArea>
    <c:legend>
      <c:legendPos val="r"/>
      <c:layout>
        <c:manualLayout>
          <c:xMode val="edge"/>
          <c:yMode val="edge"/>
          <c:x val="0.84227761870675244"/>
          <c:y val="0.43601926955988712"/>
          <c:w val="0.14863147220233835"/>
          <c:h val="0.1911515661741803"/>
        </c:manualLayout>
      </c:layout>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a:t>Revenue</a:t>
            </a:r>
            <a:r>
              <a:rPr lang="en-ZA" baseline="0"/>
              <a:t> and Expenditure Growth</a:t>
            </a:r>
            <a:endParaRPr lang="en-ZA"/>
          </a:p>
        </c:rich>
      </c:tx>
      <c:spPr>
        <a:noFill/>
        <a:ln>
          <a:noFill/>
        </a:ln>
        <a:effectLst/>
      </c:spPr>
    </c:title>
    <c:plotArea>
      <c:layout>
        <c:manualLayout>
          <c:layoutTarget val="inner"/>
          <c:xMode val="edge"/>
          <c:yMode val="edge"/>
          <c:x val="3.1007751937984496E-3"/>
          <c:y val="0.10031813086513883"/>
          <c:w val="0.9658914728682173"/>
          <c:h val="0.8047687405264512"/>
        </c:manualLayout>
      </c:layout>
      <c:barChart>
        <c:barDir val="col"/>
        <c:grouping val="clustered"/>
        <c:ser>
          <c:idx val="0"/>
          <c:order val="0"/>
          <c:tx>
            <c:strRef>
              <c:f>Sheet2!$A$4</c:f>
              <c:strCache>
                <c:ptCount val="1"/>
                <c:pt idx="0">
                  <c:v>Revenue </c:v>
                </c:pt>
              </c:strCache>
            </c:strRef>
          </c:tx>
          <c:spPr>
            <a:solidFill>
              <a:schemeClr val="accent6">
                <a:lumMod val="60000"/>
                <a:lumOff val="40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val>
            <c:numRef>
              <c:f>Sheet2!$B$4:$I$4</c:f>
              <c:numCache>
                <c:formatCode>General</c:formatCode>
                <c:ptCount val="8"/>
                <c:pt idx="0">
                  <c:v>98</c:v>
                </c:pt>
                <c:pt idx="1">
                  <c:v>129</c:v>
                </c:pt>
                <c:pt idx="2">
                  <c:v>160</c:v>
                </c:pt>
                <c:pt idx="3">
                  <c:v>131</c:v>
                </c:pt>
                <c:pt idx="4">
                  <c:v>135</c:v>
                </c:pt>
                <c:pt idx="5" formatCode="#,##0">
                  <c:v>216</c:v>
                </c:pt>
                <c:pt idx="6" formatCode="#,##0">
                  <c:v>218</c:v>
                </c:pt>
                <c:pt idx="7" formatCode="#,##0">
                  <c:v>241</c:v>
                </c:pt>
              </c:numCache>
            </c:numRef>
          </c:val>
          <c:extLst xmlns:c16r2="http://schemas.microsoft.com/office/drawing/2015/06/chart">
            <c:ext xmlns:c16="http://schemas.microsoft.com/office/drawing/2014/chart" uri="{C3380CC4-5D6E-409C-BE32-E72D297353CC}">
              <c16:uniqueId val="{00000000-ACEA-405D-9F55-69BE8BF790B9}"/>
            </c:ext>
          </c:extLst>
        </c:ser>
        <c:ser>
          <c:idx val="1"/>
          <c:order val="1"/>
          <c:tx>
            <c:strRef>
              <c:f>Sheet2!$A$5</c:f>
              <c:strCache>
                <c:ptCount val="1"/>
                <c:pt idx="0">
                  <c:v>Expenditure </c:v>
                </c:pt>
              </c:strCache>
            </c:strRef>
          </c:tx>
          <c:spPr>
            <a:solidFill>
              <a:schemeClr val="accent6">
                <a:lumMod val="50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val>
            <c:numRef>
              <c:f>Sheet2!$B$5:$I$5</c:f>
              <c:numCache>
                <c:formatCode>General</c:formatCode>
                <c:ptCount val="8"/>
                <c:pt idx="0">
                  <c:v>121</c:v>
                </c:pt>
                <c:pt idx="1">
                  <c:v>138</c:v>
                </c:pt>
                <c:pt idx="2">
                  <c:v>129</c:v>
                </c:pt>
                <c:pt idx="3">
                  <c:v>137</c:v>
                </c:pt>
                <c:pt idx="4">
                  <c:v>149</c:v>
                </c:pt>
                <c:pt idx="5" formatCode="#,##0">
                  <c:v>185</c:v>
                </c:pt>
                <c:pt idx="6" formatCode="#,##0">
                  <c:v>211</c:v>
                </c:pt>
                <c:pt idx="7" formatCode="#,##0">
                  <c:v>245</c:v>
                </c:pt>
              </c:numCache>
            </c:numRef>
          </c:val>
          <c:extLst xmlns:c16r2="http://schemas.microsoft.com/office/drawing/2015/06/chart">
            <c:ext xmlns:c16="http://schemas.microsoft.com/office/drawing/2014/chart" uri="{C3380CC4-5D6E-409C-BE32-E72D297353CC}">
              <c16:uniqueId val="{00000001-ACEA-405D-9F55-69BE8BF790B9}"/>
            </c:ext>
          </c:extLst>
        </c:ser>
        <c:ser>
          <c:idx val="2"/>
          <c:order val="2"/>
          <c:tx>
            <c:strRef>
              <c:f>Sheet2!$A$6</c:f>
              <c:strCache>
                <c:ptCount val="1"/>
                <c:pt idx="0">
                  <c:v>Surplus </c:v>
                </c:pt>
              </c:strCache>
            </c:strRef>
          </c:tx>
          <c:spPr>
            <a:solidFill>
              <a:srgbClr val="673105"/>
            </a:solidFill>
            <a:ln w="9525" cap="flat" cmpd="sng" algn="ctr">
              <a:solidFill>
                <a:schemeClr val="lt1">
                  <a:alpha val="50000"/>
                </a:schemeClr>
              </a:solidFill>
              <a:round/>
            </a:ln>
            <a:effectLst/>
          </c:spPr>
          <c:dLbls>
            <c:dLbl>
              <c:idx val="0"/>
              <c:layout>
                <c:manualLayout>
                  <c:x val="-1.4211722129882794E-17"/>
                  <c:y val="-2.6124143795880654E-3"/>
                </c:manualLayout>
              </c:layout>
              <c:dLblPos val="out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ACEA-405D-9F55-69BE8BF790B9}"/>
                </c:ext>
              </c:extLst>
            </c:dLbl>
            <c:dLbl>
              <c:idx val="1"/>
              <c:layout>
                <c:manualLayout>
                  <c:x val="-2.8423444259765594E-17"/>
                  <c:y val="-7.6189677092206483E-3"/>
                </c:manualLayout>
              </c:layout>
              <c:dLblPos val="out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ACEA-405D-9F55-69BE8BF790B9}"/>
                </c:ext>
              </c:extLst>
            </c:dLbl>
            <c:dLbl>
              <c:idx val="2"/>
              <c:layout>
                <c:manualLayout>
                  <c:x val="1.5503875968992254E-3"/>
                  <c:y val="-7.7602285953784532E-3"/>
                </c:manualLayout>
              </c:layout>
              <c:dLblPos val="out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ACEA-405D-9F55-69BE8BF790B9}"/>
                </c:ext>
              </c:extLst>
            </c:dLbl>
            <c:dLbl>
              <c:idx val="4"/>
              <c:layout>
                <c:manualLayout>
                  <c:x val="0"/>
                  <c:y val="-8.991853279998737E-3"/>
                </c:manualLayout>
              </c:layout>
              <c:dLblPos val="out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ACEA-405D-9F55-69BE8BF790B9}"/>
                </c:ext>
              </c:extLst>
            </c:dLbl>
            <c:dLbl>
              <c:idx val="5"/>
              <c:layout>
                <c:manualLayout>
                  <c:x val="0"/>
                  <c:y val="-2.3203671242749236E-2"/>
                </c:manualLayout>
              </c:layout>
              <c:dLblPos val="outEnd"/>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ACEA-405D-9F55-69BE8BF790B9}"/>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val>
            <c:numRef>
              <c:f>Sheet2!$B$6:$I$6</c:f>
              <c:numCache>
                <c:formatCode>General</c:formatCode>
                <c:ptCount val="8"/>
                <c:pt idx="0">
                  <c:v>-23</c:v>
                </c:pt>
                <c:pt idx="1">
                  <c:v>-9</c:v>
                </c:pt>
                <c:pt idx="2">
                  <c:v>31</c:v>
                </c:pt>
                <c:pt idx="3">
                  <c:v>-6</c:v>
                </c:pt>
                <c:pt idx="4">
                  <c:v>-14</c:v>
                </c:pt>
                <c:pt idx="5">
                  <c:v>31</c:v>
                </c:pt>
                <c:pt idx="6">
                  <c:v>7</c:v>
                </c:pt>
                <c:pt idx="7">
                  <c:v>-4</c:v>
                </c:pt>
              </c:numCache>
            </c:numRef>
          </c:val>
          <c:extLst xmlns:c16r2="http://schemas.microsoft.com/office/drawing/2015/06/chart">
            <c:ext xmlns:c16="http://schemas.microsoft.com/office/drawing/2014/chart" uri="{C3380CC4-5D6E-409C-BE32-E72D297353CC}">
              <c16:uniqueId val="{00000002-ACEA-405D-9F55-69BE8BF790B9}"/>
            </c:ext>
          </c:extLst>
        </c:ser>
        <c:dLbls>
          <c:showVal val="1"/>
        </c:dLbls>
        <c:gapWidth val="65"/>
        <c:axId val="28160000"/>
        <c:axId val="28161536"/>
      </c:barChart>
      <c:catAx>
        <c:axId val="28160000"/>
        <c:scaling>
          <c:orientation val="minMax"/>
        </c:scaling>
        <c:delete val="1"/>
        <c:axPos val="b"/>
        <c:majorTickMark val="none"/>
        <c:tickLblPos val="none"/>
        <c:crossAx val="28161536"/>
        <c:crosses val="autoZero"/>
        <c:auto val="1"/>
        <c:lblAlgn val="ctr"/>
        <c:lblOffset val="100"/>
      </c:catAx>
      <c:valAx>
        <c:axId val="28161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one"/>
        <c:crossAx val="28160000"/>
        <c:crossesAt val="1"/>
        <c:crossBetween val="between"/>
      </c:valAx>
      <c:spPr>
        <a:noFill/>
        <a:ln>
          <a:noFill/>
        </a:ln>
        <a:effectLst>
          <a:outerShdw blurRad="50800" dist="38100" dir="2700000" algn="tl" rotWithShape="0">
            <a:prstClr val="black">
              <a:alpha val="40000"/>
            </a:prstClr>
          </a:outerShdw>
        </a:effectLst>
      </c:spPr>
    </c:plotArea>
    <c:legend>
      <c:legendPos val="b"/>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9EB0B772-BC58-41F0-99C7-3E4919C00BE5}" type="datetimeFigureOut">
              <a:rPr lang="en-ZA" smtClean="0"/>
              <a:pPr/>
              <a:t>2018/06/08</a:t>
            </a:fld>
            <a:endParaRPr lang="en-ZA" dirty="0"/>
          </a:p>
        </p:txBody>
      </p:sp>
      <p:sp>
        <p:nvSpPr>
          <p:cNvPr id="4" name="Footer Placeholder 3"/>
          <p:cNvSpPr>
            <a:spLocks noGrp="1"/>
          </p:cNvSpPr>
          <p:nvPr>
            <p:ph type="ftr" sz="quarter" idx="2"/>
          </p:nvPr>
        </p:nvSpPr>
        <p:spPr>
          <a:xfrm>
            <a:off x="0" y="9376899"/>
            <a:ext cx="2946400" cy="49418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376899"/>
            <a:ext cx="2946400" cy="494185"/>
          </a:xfrm>
          <a:prstGeom prst="rect">
            <a:avLst/>
          </a:prstGeom>
        </p:spPr>
        <p:txBody>
          <a:bodyPr vert="horz" lIns="91440" tIns="45720" rIns="91440" bIns="45720" rtlCol="0" anchor="b"/>
          <a:lstStyle>
            <a:lvl1pPr algn="r">
              <a:defRPr sz="1200"/>
            </a:lvl1pPr>
          </a:lstStyle>
          <a:p>
            <a:fld id="{F6546595-EA72-4622-8774-544CF50F6721}" type="slidenum">
              <a:rPr lang="en-ZA" smtClean="0"/>
              <a:pPr/>
              <a:t>‹#›</a:t>
            </a:fld>
            <a:endParaRPr lang="en-ZA" dirty="0"/>
          </a:p>
        </p:txBody>
      </p:sp>
    </p:spTree>
    <p:extLst>
      <p:ext uri="{BB962C8B-B14F-4D97-AF65-F5344CB8AC3E}">
        <p14:creationId xmlns:p14="http://schemas.microsoft.com/office/powerpoint/2010/main" xmlns="" val="2078455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0202C94E-3CEE-4E63-954D-5291A2884557}" type="datetimeFigureOut">
              <a:rPr lang="en-ZA" smtClean="0"/>
              <a:pPr/>
              <a:t>2018/06/08</a:t>
            </a:fld>
            <a:endParaRPr lang="en-ZA"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lvl1pPr algn="r">
              <a:defRPr sz="1200"/>
            </a:lvl1pPr>
          </a:lstStyle>
          <a:p>
            <a:fld id="{00C55302-20BC-4F9E-AD06-12DC39B4120F}" type="slidenum">
              <a:rPr lang="en-ZA" smtClean="0"/>
              <a:pPr/>
              <a:t>‹#›</a:t>
            </a:fld>
            <a:endParaRPr lang="en-ZA" dirty="0"/>
          </a:p>
        </p:txBody>
      </p:sp>
    </p:spTree>
    <p:extLst>
      <p:ext uri="{BB962C8B-B14F-4D97-AF65-F5344CB8AC3E}">
        <p14:creationId xmlns:p14="http://schemas.microsoft.com/office/powerpoint/2010/main" xmlns="" val="4290708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12</a:t>
            </a:fld>
            <a:endParaRPr lang="en-ZA" dirty="0"/>
          </a:p>
        </p:txBody>
      </p:sp>
    </p:spTree>
    <p:extLst>
      <p:ext uri="{BB962C8B-B14F-4D97-AF65-F5344CB8AC3E}">
        <p14:creationId xmlns:p14="http://schemas.microsoft.com/office/powerpoint/2010/main" xmlns="" val="3961542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25</a:t>
            </a:fld>
            <a:endParaRPr lang="en-ZA" dirty="0"/>
          </a:p>
        </p:txBody>
      </p:sp>
    </p:spTree>
    <p:extLst>
      <p:ext uri="{BB962C8B-B14F-4D97-AF65-F5344CB8AC3E}">
        <p14:creationId xmlns:p14="http://schemas.microsoft.com/office/powerpoint/2010/main" xmlns="" val="3988525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26</a:t>
            </a:fld>
            <a:endParaRPr lang="en-ZA" dirty="0"/>
          </a:p>
        </p:txBody>
      </p:sp>
    </p:spTree>
    <p:extLst>
      <p:ext uri="{BB962C8B-B14F-4D97-AF65-F5344CB8AC3E}">
        <p14:creationId xmlns:p14="http://schemas.microsoft.com/office/powerpoint/2010/main" xmlns="" val="533500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28</a:t>
            </a:fld>
            <a:endParaRPr lang="en-ZA" dirty="0"/>
          </a:p>
        </p:txBody>
      </p:sp>
    </p:spTree>
    <p:extLst>
      <p:ext uri="{BB962C8B-B14F-4D97-AF65-F5344CB8AC3E}">
        <p14:creationId xmlns:p14="http://schemas.microsoft.com/office/powerpoint/2010/main" xmlns="" val="155877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29</a:t>
            </a:fld>
            <a:endParaRPr lang="en-ZA" dirty="0"/>
          </a:p>
        </p:txBody>
      </p:sp>
    </p:spTree>
    <p:extLst>
      <p:ext uri="{BB962C8B-B14F-4D97-AF65-F5344CB8AC3E}">
        <p14:creationId xmlns:p14="http://schemas.microsoft.com/office/powerpoint/2010/main" xmlns="" val="4104282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30</a:t>
            </a:fld>
            <a:endParaRPr lang="en-ZA" dirty="0"/>
          </a:p>
        </p:txBody>
      </p:sp>
    </p:spTree>
    <p:extLst>
      <p:ext uri="{BB962C8B-B14F-4D97-AF65-F5344CB8AC3E}">
        <p14:creationId xmlns:p14="http://schemas.microsoft.com/office/powerpoint/2010/main" xmlns="" val="4105404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31</a:t>
            </a:fld>
            <a:endParaRPr lang="en-ZA" dirty="0"/>
          </a:p>
        </p:txBody>
      </p:sp>
    </p:spTree>
    <p:extLst>
      <p:ext uri="{BB962C8B-B14F-4D97-AF65-F5344CB8AC3E}">
        <p14:creationId xmlns:p14="http://schemas.microsoft.com/office/powerpoint/2010/main" xmlns="" val="3830167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32</a:t>
            </a:fld>
            <a:endParaRPr lang="en-ZA" dirty="0"/>
          </a:p>
        </p:txBody>
      </p:sp>
    </p:spTree>
    <p:extLst>
      <p:ext uri="{BB962C8B-B14F-4D97-AF65-F5344CB8AC3E}">
        <p14:creationId xmlns:p14="http://schemas.microsoft.com/office/powerpoint/2010/main" xmlns="" val="538090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33</a:t>
            </a:fld>
            <a:endParaRPr lang="en-ZA" dirty="0"/>
          </a:p>
        </p:txBody>
      </p:sp>
    </p:spTree>
    <p:extLst>
      <p:ext uri="{BB962C8B-B14F-4D97-AF65-F5344CB8AC3E}">
        <p14:creationId xmlns:p14="http://schemas.microsoft.com/office/powerpoint/2010/main" xmlns="" val="2948982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34</a:t>
            </a:fld>
            <a:endParaRPr lang="en-ZA" dirty="0"/>
          </a:p>
        </p:txBody>
      </p:sp>
    </p:spTree>
    <p:extLst>
      <p:ext uri="{BB962C8B-B14F-4D97-AF65-F5344CB8AC3E}">
        <p14:creationId xmlns:p14="http://schemas.microsoft.com/office/powerpoint/2010/main" xmlns="" val="3871256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37</a:t>
            </a:fld>
            <a:endParaRPr lang="en-ZA" dirty="0"/>
          </a:p>
        </p:txBody>
      </p:sp>
    </p:spTree>
    <p:extLst>
      <p:ext uri="{BB962C8B-B14F-4D97-AF65-F5344CB8AC3E}">
        <p14:creationId xmlns:p14="http://schemas.microsoft.com/office/powerpoint/2010/main" xmlns="" val="108655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16</a:t>
            </a:fld>
            <a:endParaRPr lang="en-ZA" dirty="0"/>
          </a:p>
        </p:txBody>
      </p:sp>
    </p:spTree>
    <p:extLst>
      <p:ext uri="{BB962C8B-B14F-4D97-AF65-F5344CB8AC3E}">
        <p14:creationId xmlns:p14="http://schemas.microsoft.com/office/powerpoint/2010/main" xmlns="" val="1181586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39</a:t>
            </a:fld>
            <a:endParaRPr lang="en-ZA" dirty="0"/>
          </a:p>
        </p:txBody>
      </p:sp>
    </p:spTree>
    <p:extLst>
      <p:ext uri="{BB962C8B-B14F-4D97-AF65-F5344CB8AC3E}">
        <p14:creationId xmlns:p14="http://schemas.microsoft.com/office/powerpoint/2010/main" xmlns="" val="3280717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41</a:t>
            </a:fld>
            <a:endParaRPr lang="en-ZA" dirty="0"/>
          </a:p>
        </p:txBody>
      </p:sp>
    </p:spTree>
    <p:extLst>
      <p:ext uri="{BB962C8B-B14F-4D97-AF65-F5344CB8AC3E}">
        <p14:creationId xmlns:p14="http://schemas.microsoft.com/office/powerpoint/2010/main" xmlns="" val="2515551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42</a:t>
            </a:fld>
            <a:endParaRPr lang="en-ZA" dirty="0"/>
          </a:p>
        </p:txBody>
      </p:sp>
    </p:spTree>
    <p:extLst>
      <p:ext uri="{BB962C8B-B14F-4D97-AF65-F5344CB8AC3E}">
        <p14:creationId xmlns:p14="http://schemas.microsoft.com/office/powerpoint/2010/main" xmlns="" val="1931732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17</a:t>
            </a:fld>
            <a:endParaRPr lang="en-ZA" dirty="0"/>
          </a:p>
        </p:txBody>
      </p:sp>
    </p:spTree>
    <p:extLst>
      <p:ext uri="{BB962C8B-B14F-4D97-AF65-F5344CB8AC3E}">
        <p14:creationId xmlns:p14="http://schemas.microsoft.com/office/powerpoint/2010/main" xmlns="" val="2661090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18</a:t>
            </a:fld>
            <a:endParaRPr lang="en-ZA" dirty="0"/>
          </a:p>
        </p:txBody>
      </p:sp>
    </p:spTree>
    <p:extLst>
      <p:ext uri="{BB962C8B-B14F-4D97-AF65-F5344CB8AC3E}">
        <p14:creationId xmlns:p14="http://schemas.microsoft.com/office/powerpoint/2010/main" xmlns="" val="348261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19</a:t>
            </a:fld>
            <a:endParaRPr lang="en-ZA" dirty="0"/>
          </a:p>
        </p:txBody>
      </p:sp>
    </p:spTree>
    <p:extLst>
      <p:ext uri="{BB962C8B-B14F-4D97-AF65-F5344CB8AC3E}">
        <p14:creationId xmlns:p14="http://schemas.microsoft.com/office/powerpoint/2010/main" xmlns="" val="2926795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20</a:t>
            </a:fld>
            <a:endParaRPr lang="en-ZA" dirty="0"/>
          </a:p>
        </p:txBody>
      </p:sp>
    </p:spTree>
    <p:extLst>
      <p:ext uri="{BB962C8B-B14F-4D97-AF65-F5344CB8AC3E}">
        <p14:creationId xmlns:p14="http://schemas.microsoft.com/office/powerpoint/2010/main" xmlns="" val="180083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22</a:t>
            </a:fld>
            <a:endParaRPr lang="en-ZA" dirty="0"/>
          </a:p>
        </p:txBody>
      </p:sp>
    </p:spTree>
    <p:extLst>
      <p:ext uri="{BB962C8B-B14F-4D97-AF65-F5344CB8AC3E}">
        <p14:creationId xmlns:p14="http://schemas.microsoft.com/office/powerpoint/2010/main" xmlns="" val="173492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23</a:t>
            </a:fld>
            <a:endParaRPr lang="en-ZA" dirty="0"/>
          </a:p>
        </p:txBody>
      </p:sp>
    </p:spTree>
    <p:extLst>
      <p:ext uri="{BB962C8B-B14F-4D97-AF65-F5344CB8AC3E}">
        <p14:creationId xmlns:p14="http://schemas.microsoft.com/office/powerpoint/2010/main" xmlns="" val="1080424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0C55302-20BC-4F9E-AD06-12DC39B4120F}" type="slidenum">
              <a:rPr lang="en-ZA" smtClean="0"/>
              <a:pPr/>
              <a:t>24</a:t>
            </a:fld>
            <a:endParaRPr lang="en-ZA" dirty="0"/>
          </a:p>
        </p:txBody>
      </p:sp>
    </p:spTree>
    <p:extLst>
      <p:ext uri="{BB962C8B-B14F-4D97-AF65-F5344CB8AC3E}">
        <p14:creationId xmlns:p14="http://schemas.microsoft.com/office/powerpoint/2010/main" xmlns="" val="3936147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D234307-BFBC-49DA-BC68-3B236F804104}" type="datetime1">
              <a:rPr lang="en-ZA" smtClean="0"/>
              <a:pPr/>
              <a:t>2018/06/08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4BD0CEF-3274-4329-8528-A95F3740F9AD}" type="datetime1">
              <a:rPr lang="en-ZA" smtClean="0"/>
              <a:pPr/>
              <a:t>2018/06/08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98369A0-DE74-4952-91EB-C80CF9252DD7}" type="datetime1">
              <a:rPr lang="en-ZA" smtClean="0"/>
              <a:pPr/>
              <a:t>2018/06/08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FFFC186-5068-42AE-BDEE-ACBFAC2D7C10}" type="datetime1">
              <a:rPr lang="en-ZA" smtClean="0"/>
              <a:pPr/>
              <a:t>2018/06/08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19D937-7B45-4859-8627-4C664D4B9C7B}" type="datetime1">
              <a:rPr lang="en-ZA" smtClean="0"/>
              <a:pPr/>
              <a:t>2018/06/08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63D2CEAB-DAB1-429A-AE2E-38D617042A26}" type="datetime1">
              <a:rPr lang="en-ZA" smtClean="0"/>
              <a:pPr/>
              <a:t>2018/06/08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7FF640AA-C850-4604-AC8C-34CB781E22FC}" type="datetime1">
              <a:rPr lang="en-ZA" smtClean="0"/>
              <a:pPr/>
              <a:t>2018/06/08</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DBEEC9D-D7EF-4189-B4DF-4B953CDE9A07}" type="datetime1">
              <a:rPr lang="en-ZA" smtClean="0"/>
              <a:pPr/>
              <a:t>2018/06/08</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93CBB-5226-4895-811D-2145FC846698}" type="datetime1">
              <a:rPr lang="en-ZA" smtClean="0"/>
              <a:pPr/>
              <a:t>2018/06/08</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397196-04DE-44A6-9CA0-55131322E462}" type="datetime1">
              <a:rPr lang="en-ZA" smtClean="0"/>
              <a:pPr/>
              <a:t>2018/06/08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0C3554-E9FB-423C-9039-C061C5EF80A6}" type="datetime1">
              <a:rPr lang="en-ZA" smtClean="0"/>
              <a:pPr/>
              <a:t>2018/06/08</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3768D19B-385E-42EE-B476-10BD5D90A849}"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C9911-1295-43B3-A9C5-0DBFC3B3BDA4}" type="datetime1">
              <a:rPr lang="en-ZA" smtClean="0"/>
              <a:pPr/>
              <a:t>2018/06/08</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8D19B-385E-42EE-B476-10BD5D90A849}"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600C6-4F50-477F-84D6-1B3CA2778456}"/>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xmlns="" id="{45F13098-0973-4AB1-AEE3-655F477B1C53}"/>
              </a:ext>
            </a:extLst>
          </p:cNvPr>
          <p:cNvSpPr>
            <a:spLocks noGrp="1"/>
          </p:cNvSpPr>
          <p:nvPr>
            <p:ph idx="1"/>
          </p:nvPr>
        </p:nvSpPr>
        <p:spPr/>
        <p:txBody>
          <a:bodyPr/>
          <a:lstStyle/>
          <a:p>
            <a:endParaRPr lang="en-ZA"/>
          </a:p>
        </p:txBody>
      </p:sp>
      <p:sp>
        <p:nvSpPr>
          <p:cNvPr id="4" name="Slide Number Placeholder 3">
            <a:extLst>
              <a:ext uri="{FF2B5EF4-FFF2-40B4-BE49-F238E27FC236}">
                <a16:creationId xmlns:a16="http://schemas.microsoft.com/office/drawing/2014/main" xmlns="" id="{DE173ACB-858B-4AC8-B096-7A7F78FA4010}"/>
              </a:ext>
            </a:extLst>
          </p:cNvPr>
          <p:cNvSpPr>
            <a:spLocks noGrp="1"/>
          </p:cNvSpPr>
          <p:nvPr>
            <p:ph type="sldNum" sz="quarter" idx="12"/>
          </p:nvPr>
        </p:nvSpPr>
        <p:spPr/>
        <p:txBody>
          <a:bodyPr/>
          <a:lstStyle/>
          <a:p>
            <a:fld id="{3768D19B-385E-42EE-B476-10BD5D90A849}" type="slidenum">
              <a:rPr lang="en-ZA" smtClean="0"/>
              <a:pPr/>
              <a:t>1</a:t>
            </a:fld>
            <a:endParaRPr lang="en-ZA" dirty="0"/>
          </a:p>
        </p:txBody>
      </p:sp>
      <p:pic>
        <p:nvPicPr>
          <p:cNvPr id="5" name="Picture 1">
            <a:extLst>
              <a:ext uri="{FF2B5EF4-FFF2-40B4-BE49-F238E27FC236}">
                <a16:creationId xmlns:a16="http://schemas.microsoft.com/office/drawing/2014/main" xmlns="" id="{69D8E628-E052-417A-8907-307474B4922A}"/>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5964" y="-136844"/>
            <a:ext cx="9252520" cy="69948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a:extLst>
              <a:ext uri="{FF2B5EF4-FFF2-40B4-BE49-F238E27FC236}">
                <a16:creationId xmlns:a16="http://schemas.microsoft.com/office/drawing/2014/main" xmlns="" id="{C3DF35C0-3EF3-4CED-9603-C3099CF8EDA6}"/>
              </a:ext>
            </a:extLst>
          </p:cNvPr>
          <p:cNvSpPr/>
          <p:nvPr/>
        </p:nvSpPr>
        <p:spPr>
          <a:xfrm>
            <a:off x="2411760" y="1829120"/>
            <a:ext cx="6408712" cy="1754326"/>
          </a:xfrm>
          <a:prstGeom prst="rect">
            <a:avLst/>
          </a:prstGeom>
        </p:spPr>
        <p:txBody>
          <a:bodyPr wrap="square">
            <a:spAutoFit/>
          </a:bodyPr>
          <a:lstStyle/>
          <a:p>
            <a:pPr algn="ctr" fontAlgn="base">
              <a:spcBef>
                <a:spcPct val="0"/>
              </a:spcBef>
              <a:spcAft>
                <a:spcPct val="0"/>
              </a:spcAft>
              <a:defRPr/>
            </a:pPr>
            <a:r>
              <a:rPr lang="en-ZA" sz="3600" b="1" dirty="0">
                <a:solidFill>
                  <a:srgbClr val="FDF3B9"/>
                </a:solidFill>
                <a:latin typeface="Verdana" panose="020B0604030504040204" pitchFamily="34" charset="0"/>
                <a:ea typeface="ＭＳ Ｐゴシック" panose="020B0600070205080204" pitchFamily="34" charset="-128"/>
              </a:rPr>
              <a:t>QUARTER 4 PERFORMANCE AND FINANCE REPORT</a:t>
            </a:r>
          </a:p>
        </p:txBody>
      </p:sp>
      <p:sp>
        <p:nvSpPr>
          <p:cNvPr id="7" name="Rectangle 2">
            <a:extLst>
              <a:ext uri="{FF2B5EF4-FFF2-40B4-BE49-F238E27FC236}">
                <a16:creationId xmlns:a16="http://schemas.microsoft.com/office/drawing/2014/main" xmlns="" id="{CA91A995-9731-483C-9507-E1CF182A5BE7}"/>
              </a:ext>
            </a:extLst>
          </p:cNvPr>
          <p:cNvSpPr>
            <a:spLocks noChangeArrowheads="1"/>
          </p:cNvSpPr>
          <p:nvPr/>
        </p:nvSpPr>
        <p:spPr bwMode="auto">
          <a:xfrm>
            <a:off x="3131840" y="4202142"/>
            <a:ext cx="555496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ZA" altLang="en-US" b="1" dirty="0">
                <a:solidFill>
                  <a:srgbClr val="DCA83A"/>
                </a:solidFill>
                <a:latin typeface="Verdana" panose="020B0604030504040204" pitchFamily="34" charset="0"/>
              </a:rPr>
              <a:t>Manabela Chauke, Director, PSiRA</a:t>
            </a:r>
          </a:p>
          <a:p>
            <a:pPr algn="ctr" eaLnBrk="1" hangingPunct="1">
              <a:spcBef>
                <a:spcPct val="0"/>
              </a:spcBef>
              <a:buFontTx/>
              <a:buNone/>
            </a:pPr>
            <a:r>
              <a:rPr lang="en-ZA" altLang="en-US" b="1" dirty="0">
                <a:solidFill>
                  <a:srgbClr val="DCA83A"/>
                </a:solidFill>
                <a:latin typeface="Verdana" panose="020B0604030504040204" pitchFamily="34" charset="0"/>
              </a:rPr>
              <a:t>15 May 2018 </a:t>
            </a:r>
          </a:p>
        </p:txBody>
      </p:sp>
    </p:spTree>
    <p:extLst>
      <p:ext uri="{BB962C8B-B14F-4D97-AF65-F5344CB8AC3E}">
        <p14:creationId xmlns:p14="http://schemas.microsoft.com/office/powerpoint/2010/main" xmlns="" val="155426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QUARTER 3 FINANCIAL PERFORMANCE </a:t>
            </a:r>
            <a:r>
              <a:rPr lang="en-US" sz="2000" b="1" dirty="0" err="1">
                <a:solidFill>
                  <a:schemeClr val="accent6">
                    <a:lumMod val="50000"/>
                  </a:schemeClr>
                </a:solidFill>
                <a:latin typeface="Verdana" pitchFamily="34" charset="0"/>
                <a:ea typeface="Verdana" pitchFamily="34" charset="0"/>
                <a:cs typeface="Verdana" pitchFamily="34" charset="0"/>
              </a:rPr>
              <a:t>Cont</a:t>
            </a:r>
            <a:r>
              <a:rPr lang="en-US" sz="2000" b="1" dirty="0">
                <a:solidFill>
                  <a:schemeClr val="accent6">
                    <a:lumMod val="50000"/>
                  </a:schemeClr>
                </a:solidFill>
                <a:latin typeface="Verdana" pitchFamily="34" charset="0"/>
                <a:ea typeface="Verdana" pitchFamily="34" charset="0"/>
                <a:cs typeface="Verdana" pitchFamily="34" charset="0"/>
              </a:rPr>
              <a:t>… </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457201" y="608073"/>
            <a:ext cx="8512174" cy="6113397"/>
          </a:xfrm>
          <a:prstGeom prst="rect">
            <a:avLst/>
          </a:prstGeom>
          <a:noFill/>
          <a:ln w="9525">
            <a:noFill/>
            <a:miter lim="800000"/>
            <a:headEnd/>
            <a:tailEnd/>
          </a:ln>
        </p:spPr>
        <p:txBody>
          <a:bodyPr/>
          <a:lstStyle/>
          <a:p>
            <a:pPr marR="5080" indent="12700">
              <a:lnSpc>
                <a:spcPct val="200000"/>
              </a:lnSpc>
              <a:tabLst>
                <a:tab pos="195580" algn="l"/>
              </a:tabLst>
            </a:pPr>
            <a:r>
              <a:rPr lang="en-ZA" sz="2000" b="1" spc="-5" dirty="0">
                <a:solidFill>
                  <a:srgbClr val="974707"/>
                </a:solidFill>
                <a:latin typeface="Verdana"/>
                <a:cs typeface="Verdana"/>
              </a:rPr>
              <a:t>Cash Flow Analysis </a:t>
            </a:r>
          </a:p>
          <a:p>
            <a:pPr marR="5080" indent="12700">
              <a:lnSpc>
                <a:spcPct val="200000"/>
              </a:lnSpc>
              <a:tabLst>
                <a:tab pos="195580" algn="l"/>
              </a:tabLst>
            </a:pPr>
            <a:r>
              <a:rPr lang="en-ZA" sz="2000" b="1" spc="-5" dirty="0">
                <a:solidFill>
                  <a:srgbClr val="974707"/>
                </a:solidFill>
                <a:latin typeface="Verdana"/>
                <a:cs typeface="Verdana"/>
              </a:rPr>
              <a:t>Cash flow collection target on Annual Fees 80%</a:t>
            </a:r>
            <a:endParaRPr lang="en-US" sz="2000" spc="-5" dirty="0">
              <a:solidFill>
                <a:srgbClr val="974707"/>
              </a:solidFill>
              <a:latin typeface="Verdana"/>
              <a:cs typeface="Verdana"/>
            </a:endParaRPr>
          </a:p>
          <a:p>
            <a:pPr marL="742950" marR="5080" lvl="1" indent="-285750">
              <a:lnSpc>
                <a:spcPct val="200000"/>
              </a:lnSpc>
              <a:buFont typeface="Arial" panose="020B0604020202020204" pitchFamily="34" charset="0"/>
              <a:buChar char="•"/>
              <a:tabLst>
                <a:tab pos="195580" algn="l"/>
              </a:tabLst>
            </a:pPr>
            <a:r>
              <a:rPr lang="en-US" sz="2000" spc="-5" dirty="0">
                <a:solidFill>
                  <a:srgbClr val="974707"/>
                </a:solidFill>
                <a:latin typeface="Verdana"/>
                <a:cs typeface="Verdana"/>
              </a:rPr>
              <a:t>Cash Flow as a percentage of Billing </a:t>
            </a:r>
            <a:r>
              <a:rPr lang="en-US" sz="2000" b="1" i="1" spc="-5" dirty="0">
                <a:solidFill>
                  <a:srgbClr val="974707"/>
                </a:solidFill>
                <a:latin typeface="Verdana"/>
                <a:cs typeface="Verdana"/>
              </a:rPr>
              <a:t>67%</a:t>
            </a:r>
            <a:r>
              <a:rPr lang="en-ZA" sz="2000" spc="-5" dirty="0">
                <a:solidFill>
                  <a:srgbClr val="974707"/>
                </a:solidFill>
                <a:latin typeface="Verdana"/>
                <a:cs typeface="Verdana"/>
              </a:rPr>
              <a:t>;</a:t>
            </a:r>
          </a:p>
          <a:p>
            <a:pPr marL="742950" lvl="1" indent="-285750">
              <a:lnSpc>
                <a:spcPct val="200000"/>
              </a:lnSpc>
              <a:buFont typeface="Arial" panose="020B0604020202020204" pitchFamily="34" charset="0"/>
              <a:buChar char="•"/>
            </a:pPr>
            <a:r>
              <a:rPr lang="en-US" sz="2000" spc="-5" dirty="0">
                <a:solidFill>
                  <a:srgbClr val="974707"/>
                </a:solidFill>
                <a:latin typeface="Verdana"/>
                <a:cs typeface="Verdana"/>
              </a:rPr>
              <a:t>Cash Flow as a percentage of Budget </a:t>
            </a:r>
            <a:r>
              <a:rPr lang="en-ZA" sz="2000" b="1" i="1" spc="-5" dirty="0">
                <a:solidFill>
                  <a:srgbClr val="974707"/>
                </a:solidFill>
                <a:latin typeface="Verdana"/>
                <a:cs typeface="Verdana"/>
              </a:rPr>
              <a:t>66%;</a:t>
            </a:r>
            <a:endParaRPr lang="en-ZA" sz="20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US" sz="2000" spc="-5" dirty="0">
                <a:solidFill>
                  <a:srgbClr val="974707"/>
                </a:solidFill>
                <a:latin typeface="Verdana"/>
                <a:cs typeface="Verdana"/>
              </a:rPr>
              <a:t>Billing as a Percentage of Budget </a:t>
            </a:r>
            <a:r>
              <a:rPr lang="en-ZA" sz="2000" b="1" i="1" spc="-5" dirty="0">
                <a:solidFill>
                  <a:srgbClr val="974707"/>
                </a:solidFill>
                <a:latin typeface="Verdana"/>
                <a:cs typeface="Verdana"/>
              </a:rPr>
              <a:t>99</a:t>
            </a:r>
            <a:r>
              <a:rPr lang="en-ZA" sz="2000" b="1" i="1" spc="-5" dirty="0" smtClean="0">
                <a:solidFill>
                  <a:srgbClr val="974707"/>
                </a:solidFill>
                <a:latin typeface="Verdana"/>
                <a:cs typeface="Verdana"/>
              </a:rPr>
              <a:t>%. </a:t>
            </a:r>
            <a:endParaRPr lang="en-ZA" sz="2000" spc="-5" dirty="0">
              <a:solidFill>
                <a:srgbClr val="974707"/>
              </a:solidFill>
              <a:latin typeface="Verdana"/>
              <a:cs typeface="Verdana"/>
            </a:endParaRPr>
          </a:p>
          <a:p>
            <a:pPr marL="742950" lvl="1" indent="-285750">
              <a:lnSpc>
                <a:spcPct val="200000"/>
              </a:lnSpc>
              <a:buFont typeface="Arial" panose="020B0604020202020204" pitchFamily="34" charset="0"/>
              <a:buChar char="•"/>
            </a:pPr>
            <a:endParaRPr lang="en-ZA" sz="2000" spc="-5" dirty="0">
              <a:solidFill>
                <a:srgbClr val="974707"/>
              </a:solidFill>
              <a:latin typeface="Verdana"/>
              <a:cs typeface="Verdana"/>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10</a:t>
            </a:fld>
            <a:endParaRPr lang="en-ZA" dirty="0"/>
          </a:p>
        </p:txBody>
      </p:sp>
    </p:spTree>
    <p:extLst>
      <p:ext uri="{BB962C8B-B14F-4D97-AF65-F5344CB8AC3E}">
        <p14:creationId xmlns:p14="http://schemas.microsoft.com/office/powerpoint/2010/main" xmlns="" val="1499331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SIRA Presentation2.jpg">
            <a:extLst>
              <a:ext uri="{FF2B5EF4-FFF2-40B4-BE49-F238E27FC236}">
                <a16:creationId xmlns:a16="http://schemas.microsoft.com/office/drawing/2014/main" xmlns="" id="{B2ADBE64-0DDF-458B-930F-29B88D0846B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2" descr="PSIRA Presentation2.jpg">
            <a:extLst>
              <a:ext uri="{FF2B5EF4-FFF2-40B4-BE49-F238E27FC236}">
                <a16:creationId xmlns:a16="http://schemas.microsoft.com/office/drawing/2014/main" xmlns="" id="{CAB5781F-46C9-461D-A476-6390A55264A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51F18446-CA2D-4A66-A087-62A0526DA9BE}"/>
              </a:ext>
            </a:extLst>
          </p:cNvPr>
          <p:cNvSpPr txBox="1"/>
          <p:nvPr/>
        </p:nvSpPr>
        <p:spPr>
          <a:xfrm>
            <a:off x="4763" y="1981200"/>
            <a:ext cx="9144000" cy="2062103"/>
          </a:xfrm>
          <a:prstGeom prst="rect">
            <a:avLst/>
          </a:prstGeom>
          <a:solidFill>
            <a:schemeClr val="accent6">
              <a:lumMod val="50000"/>
            </a:schemeClr>
          </a:solidFill>
          <a:effectLst>
            <a:outerShdw blurRad="50800" dist="50800" dir="5400000" algn="ctr" rotWithShape="0">
              <a:srgbClr val="663300"/>
            </a:outerShdw>
          </a:effectLst>
        </p:spPr>
        <p:txBody>
          <a:bodyPr>
            <a:spAutoFit/>
          </a:bodyPr>
          <a:lstStyle/>
          <a:p>
            <a:pPr algn="ctr">
              <a:defRPr/>
            </a:pPr>
            <a:endParaRPr lang="en-ZA" sz="3200" b="1" dirty="0">
              <a:latin typeface="Verdana" pitchFamily="34" charset="0"/>
              <a:ea typeface="Verdana" pitchFamily="34" charset="0"/>
              <a:cs typeface="Verdana" pitchFamily="34" charset="0"/>
            </a:endParaRPr>
          </a:p>
          <a:p>
            <a:pPr algn="ctr">
              <a:defRPr/>
            </a:pPr>
            <a:r>
              <a:rPr lang="en-ZA" sz="3200" b="1" dirty="0">
                <a:solidFill>
                  <a:srgbClr val="FDF3B9"/>
                </a:solidFill>
                <a:latin typeface="Verdana" pitchFamily="34" charset="0"/>
                <a:ea typeface="Verdana" pitchFamily="34" charset="0"/>
                <a:cs typeface="Verdana" pitchFamily="34" charset="0"/>
              </a:rPr>
              <a:t>QUARTER 4</a:t>
            </a:r>
          </a:p>
          <a:p>
            <a:pPr algn="ctr">
              <a:defRPr/>
            </a:pPr>
            <a:r>
              <a:rPr lang="en-ZA" sz="3200" b="1" dirty="0">
                <a:solidFill>
                  <a:srgbClr val="FDF3B9"/>
                </a:solidFill>
                <a:latin typeface="Verdana" pitchFamily="34" charset="0"/>
                <a:ea typeface="Verdana" pitchFamily="34" charset="0"/>
                <a:cs typeface="Verdana" pitchFamily="34" charset="0"/>
              </a:rPr>
              <a:t>PREDETERMINED OBJECTIVES</a:t>
            </a:r>
          </a:p>
          <a:p>
            <a:pPr algn="ctr">
              <a:defRPr/>
            </a:pPr>
            <a:endParaRPr lang="en-ZA" sz="3200" b="1" dirty="0">
              <a:latin typeface="Verdana" pitchFamily="34" charset="0"/>
              <a:ea typeface="Verdana" pitchFamily="34" charset="0"/>
              <a:cs typeface="Verdana" pitchFamily="34" charset="0"/>
            </a:endParaRPr>
          </a:p>
        </p:txBody>
      </p:sp>
      <p:sp>
        <p:nvSpPr>
          <p:cNvPr id="7173" name="Slide Number Placeholder 2">
            <a:extLst>
              <a:ext uri="{FF2B5EF4-FFF2-40B4-BE49-F238E27FC236}">
                <a16:creationId xmlns:a16="http://schemas.microsoft.com/office/drawing/2014/main" xmlns="" id="{488A58FF-56F9-4EE1-95B2-5B9F08E3592C}"/>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307BA2-43A1-424A-B6C8-05A61F8A3B9E}" type="slidenum">
              <a:rPr lang="en-ZA" altLang="en-US" sz="1200" smtClean="0">
                <a:solidFill>
                  <a:srgbClr val="898989"/>
                </a:solidFill>
              </a:rPr>
              <a:pPr>
                <a:spcBef>
                  <a:spcPct val="0"/>
                </a:spcBef>
                <a:buFontTx/>
                <a:buNone/>
              </a:pPr>
              <a:t>11</a:t>
            </a:fld>
            <a:endParaRPr lang="en-ZA" altLang="en-US" sz="1200">
              <a:solidFill>
                <a:srgbClr val="898989"/>
              </a:solidFill>
            </a:endParaRPr>
          </a:p>
        </p:txBody>
      </p:sp>
    </p:spTree>
    <p:extLst>
      <p:ext uri="{BB962C8B-B14F-4D97-AF65-F5344CB8AC3E}">
        <p14:creationId xmlns:p14="http://schemas.microsoft.com/office/powerpoint/2010/main" xmlns="" val="3886967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3"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3"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304800" y="207963"/>
            <a:ext cx="8659688" cy="369332"/>
          </a:xfrm>
          <a:prstGeom prst="rect">
            <a:avLst/>
          </a:prstGeom>
          <a:noFill/>
          <a:ln w="9525">
            <a:noFill/>
            <a:miter lim="800000"/>
            <a:headEnd/>
            <a:tailEnd/>
          </a:ln>
          <a:effectLst/>
        </p:spPr>
        <p:txBody>
          <a:bodyPr wrap="square">
            <a:spAutoFit/>
          </a:bodyPr>
          <a:lstStyle/>
          <a:p>
            <a:pPr marL="342900" indent="-342900">
              <a:defRPr/>
            </a:pPr>
            <a:r>
              <a:rPr lang="en-US" b="1" dirty="0">
                <a:solidFill>
                  <a:schemeClr val="accent6">
                    <a:lumMod val="50000"/>
                  </a:schemeClr>
                </a:solidFill>
                <a:latin typeface="Verdana" pitchFamily="34" charset="0"/>
                <a:ea typeface="Verdana" pitchFamily="34" charset="0"/>
                <a:cs typeface="Verdana" pitchFamily="34" charset="0"/>
              </a:rPr>
              <a:t>PERFORMANCE OVERVIEW AS AT 31 MARCH 2018</a:t>
            </a:r>
            <a:endParaRPr lang="en-US"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889248" y="908720"/>
            <a:ext cx="7211144" cy="5040560"/>
          </a:xfrm>
          <a:prstGeom prst="rect">
            <a:avLst/>
          </a:prstGeom>
          <a:noFill/>
          <a:ln w="9525">
            <a:noFill/>
            <a:miter lim="800000"/>
            <a:headEnd/>
            <a:tailEnd/>
          </a:ln>
        </p:spPr>
        <p:txBody>
          <a:bodyPr/>
          <a:lstStyle/>
          <a:p>
            <a:pPr marL="342900" indent="-342900" defTabSz="914400">
              <a:spcBef>
                <a:spcPct val="20000"/>
              </a:spcBef>
              <a:buFont typeface="Arial" charset="0"/>
              <a:buNone/>
            </a:pPr>
            <a:endParaRPr lang="en-US" altLang="en-US" sz="1500" b="1"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12</a:t>
            </a:fld>
            <a:endParaRPr lang="en-ZA" dirty="0"/>
          </a:p>
        </p:txBody>
      </p:sp>
      <p:graphicFrame>
        <p:nvGraphicFramePr>
          <p:cNvPr id="8" name="Content Placeholder 4">
            <a:extLst>
              <a:ext uri="{FF2B5EF4-FFF2-40B4-BE49-F238E27FC236}">
                <a16:creationId xmlns:a16="http://schemas.microsoft.com/office/drawing/2014/main" xmlns="" id="{2F61BEE5-ABD9-4907-8B38-4D604F337AA7}"/>
              </a:ext>
            </a:extLst>
          </p:cNvPr>
          <p:cNvGraphicFramePr>
            <a:graphicFrameLocks noGrp="1"/>
          </p:cNvGraphicFramePr>
          <p:nvPr>
            <p:ph idx="1"/>
            <p:extLst>
              <p:ext uri="{D42A27DB-BD31-4B8C-83A1-F6EECF244321}">
                <p14:modId xmlns:p14="http://schemas.microsoft.com/office/powerpoint/2010/main" xmlns="" val="4217380986"/>
              </p:ext>
            </p:extLst>
          </p:nvPr>
        </p:nvGraphicFramePr>
        <p:xfrm>
          <a:off x="457200" y="777321"/>
          <a:ext cx="8382000" cy="502450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701127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FINANCIAL  OVERVIEW AS AT 31 MARCH 2018</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457201" y="608073"/>
            <a:ext cx="8512174" cy="6113397"/>
          </a:xfrm>
          <a:prstGeom prst="rect">
            <a:avLst/>
          </a:prstGeom>
          <a:noFill/>
          <a:ln w="9525">
            <a:noFill/>
            <a:miter lim="800000"/>
            <a:headEnd/>
            <a:tailEnd/>
          </a:ln>
        </p:spPr>
        <p:txBody>
          <a:bodyPr/>
          <a:lstStyle/>
          <a:p>
            <a:pPr marR="5080" indent="12700">
              <a:lnSpc>
                <a:spcPct val="200000"/>
              </a:lnSpc>
              <a:tabLst>
                <a:tab pos="195580" algn="l"/>
              </a:tabLst>
            </a:pPr>
            <a:r>
              <a:rPr lang="en-ZA" sz="1600" b="1" spc="-5" dirty="0">
                <a:solidFill>
                  <a:srgbClr val="974707"/>
                </a:solidFill>
                <a:latin typeface="Verdana"/>
                <a:cs typeface="Verdana"/>
              </a:rPr>
              <a:t>Total Revenue is 8% above budget </a:t>
            </a:r>
          </a:p>
          <a:p>
            <a:pPr marL="742950" marR="5080" lvl="1" indent="-285750">
              <a:lnSpc>
                <a:spcPct val="200000"/>
              </a:lnSpc>
              <a:buFont typeface="Arial" panose="020B0604020202020204" pitchFamily="34" charset="0"/>
              <a:buChar char="•"/>
              <a:tabLst>
                <a:tab pos="195580" algn="l"/>
              </a:tabLst>
            </a:pPr>
            <a:r>
              <a:rPr lang="en-US" sz="1400" spc="-5" dirty="0">
                <a:solidFill>
                  <a:srgbClr val="974707"/>
                </a:solidFill>
                <a:latin typeface="Verdana"/>
                <a:cs typeface="Verdana"/>
              </a:rPr>
              <a:t>Registration fees are </a:t>
            </a:r>
            <a:r>
              <a:rPr lang="en-US" sz="1400" b="1" i="1" spc="-5" dirty="0">
                <a:solidFill>
                  <a:srgbClr val="974707"/>
                </a:solidFill>
                <a:latin typeface="Verdana"/>
                <a:cs typeface="Verdana"/>
              </a:rPr>
              <a:t>30% </a:t>
            </a:r>
            <a:r>
              <a:rPr lang="en-US" sz="1400" spc="-5" dirty="0">
                <a:solidFill>
                  <a:srgbClr val="974707"/>
                </a:solidFill>
                <a:latin typeface="Verdana"/>
                <a:cs typeface="Verdana"/>
              </a:rPr>
              <a:t>above budget; </a:t>
            </a:r>
          </a:p>
          <a:p>
            <a:pPr marL="742950" marR="5080" lvl="1" indent="-285750">
              <a:lnSpc>
                <a:spcPct val="200000"/>
              </a:lnSpc>
              <a:buFont typeface="Arial" panose="020B0604020202020204" pitchFamily="34" charset="0"/>
              <a:buChar char="•"/>
              <a:tabLst>
                <a:tab pos="195580" algn="l"/>
              </a:tabLst>
            </a:pPr>
            <a:r>
              <a:rPr lang="en-ZA" sz="1400" spc="-5" dirty="0">
                <a:solidFill>
                  <a:srgbClr val="974707"/>
                </a:solidFill>
                <a:latin typeface="Verdana"/>
                <a:cs typeface="Verdana"/>
              </a:rPr>
              <a:t>Course Reports income is </a:t>
            </a:r>
            <a:r>
              <a:rPr lang="en-ZA" sz="1400" b="1" i="1" spc="-5" dirty="0">
                <a:solidFill>
                  <a:srgbClr val="974707"/>
                </a:solidFill>
                <a:latin typeface="Verdana"/>
                <a:cs typeface="Verdana"/>
              </a:rPr>
              <a:t>32% </a:t>
            </a:r>
            <a:r>
              <a:rPr lang="en-ZA" sz="1400" spc="-5" dirty="0">
                <a:solidFill>
                  <a:srgbClr val="974707"/>
                </a:solidFill>
                <a:latin typeface="Verdana"/>
                <a:cs typeface="Verdana"/>
              </a:rPr>
              <a:t>above budget;</a:t>
            </a:r>
          </a:p>
          <a:p>
            <a:pPr marL="742950" lvl="1" indent="-285750">
              <a:lnSpc>
                <a:spcPct val="200000"/>
              </a:lnSpc>
              <a:buFont typeface="Arial" panose="020B0604020202020204" pitchFamily="34" charset="0"/>
              <a:buChar char="•"/>
            </a:pPr>
            <a:r>
              <a:rPr lang="en-ZA" sz="1400" spc="-5" dirty="0">
                <a:solidFill>
                  <a:srgbClr val="974707"/>
                </a:solidFill>
                <a:latin typeface="Verdana"/>
                <a:cs typeface="Verdana"/>
              </a:rPr>
              <a:t>Fines and penalties are </a:t>
            </a:r>
            <a:r>
              <a:rPr lang="en-ZA" sz="1400" b="1" i="1" spc="-5" dirty="0">
                <a:solidFill>
                  <a:srgbClr val="974707"/>
                </a:solidFill>
                <a:latin typeface="Verdana"/>
                <a:cs typeface="Verdana"/>
              </a:rPr>
              <a:t>148% </a:t>
            </a:r>
            <a:r>
              <a:rPr lang="en-ZA" sz="1400" spc="-5" dirty="0">
                <a:solidFill>
                  <a:srgbClr val="974707"/>
                </a:solidFill>
                <a:latin typeface="Verdana"/>
                <a:cs typeface="Verdana"/>
              </a:rPr>
              <a:t>above budget; </a:t>
            </a:r>
          </a:p>
          <a:p>
            <a:pPr marL="742950" lvl="1" indent="-285750">
              <a:lnSpc>
                <a:spcPct val="200000"/>
              </a:lnSpc>
              <a:buFont typeface="Arial" panose="020B0604020202020204" pitchFamily="34" charset="0"/>
              <a:buChar char="•"/>
            </a:pPr>
            <a:r>
              <a:rPr lang="en-ZA" sz="1400" spc="-5" dirty="0">
                <a:solidFill>
                  <a:srgbClr val="974707"/>
                </a:solidFill>
                <a:latin typeface="Verdana"/>
                <a:cs typeface="Verdana"/>
              </a:rPr>
              <a:t>Annual Fees are</a:t>
            </a:r>
            <a:r>
              <a:rPr lang="en-ZA" sz="1400" b="1" i="1" spc="-5" dirty="0">
                <a:solidFill>
                  <a:srgbClr val="974707"/>
                </a:solidFill>
                <a:latin typeface="Verdana"/>
                <a:cs typeface="Verdana"/>
              </a:rPr>
              <a:t> 1% </a:t>
            </a:r>
            <a:r>
              <a:rPr lang="en-ZA" sz="1400" spc="-5" dirty="0">
                <a:solidFill>
                  <a:srgbClr val="974707"/>
                </a:solidFill>
                <a:latin typeface="Verdana"/>
                <a:cs typeface="Verdana"/>
              </a:rPr>
              <a:t>below budget; and </a:t>
            </a:r>
          </a:p>
          <a:p>
            <a:pPr marL="742950" lvl="1" indent="-285750">
              <a:lnSpc>
                <a:spcPct val="200000"/>
              </a:lnSpc>
              <a:buFont typeface="Arial" panose="020B0604020202020204" pitchFamily="34" charset="0"/>
              <a:buChar char="•"/>
            </a:pPr>
            <a:r>
              <a:rPr lang="en-ZA" sz="1400" spc="-5" dirty="0">
                <a:solidFill>
                  <a:srgbClr val="974707"/>
                </a:solidFill>
                <a:latin typeface="Verdana"/>
                <a:cs typeface="Verdana"/>
              </a:rPr>
              <a:t>Sale of Goods </a:t>
            </a:r>
            <a:r>
              <a:rPr lang="en-ZA" sz="1400" b="1" i="1" spc="-5" dirty="0">
                <a:solidFill>
                  <a:srgbClr val="974707"/>
                </a:solidFill>
                <a:latin typeface="Verdana"/>
                <a:cs typeface="Verdana"/>
              </a:rPr>
              <a:t>19% </a:t>
            </a:r>
            <a:r>
              <a:rPr lang="en-ZA" sz="1400" spc="-5" dirty="0">
                <a:solidFill>
                  <a:srgbClr val="974707"/>
                </a:solidFill>
                <a:latin typeface="Verdana"/>
                <a:cs typeface="Verdana"/>
              </a:rPr>
              <a:t>below budget.</a:t>
            </a:r>
          </a:p>
          <a:p>
            <a:pPr marR="5080" indent="12700">
              <a:lnSpc>
                <a:spcPct val="200000"/>
              </a:lnSpc>
              <a:tabLst>
                <a:tab pos="195580" algn="l"/>
              </a:tabLst>
            </a:pPr>
            <a:r>
              <a:rPr lang="en-US" sz="1600" b="1" spc="-5" dirty="0">
                <a:solidFill>
                  <a:srgbClr val="974707"/>
                </a:solidFill>
                <a:latin typeface="Verdana"/>
                <a:cs typeface="Verdana"/>
              </a:rPr>
              <a:t>Expenditure is 10% above </a:t>
            </a:r>
            <a:r>
              <a:rPr lang="en-US" sz="1600" b="1" spc="-5" dirty="0" smtClean="0">
                <a:solidFill>
                  <a:srgbClr val="974707"/>
                </a:solidFill>
                <a:latin typeface="Verdana"/>
                <a:cs typeface="Verdana"/>
              </a:rPr>
              <a:t>budget</a:t>
            </a:r>
            <a:endParaRPr lang="en-ZA" sz="1600" b="1"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Travel and accommodation </a:t>
            </a:r>
            <a:r>
              <a:rPr lang="en-GB" sz="1400" b="1" i="1" spc="-5" dirty="0">
                <a:solidFill>
                  <a:srgbClr val="974707"/>
                </a:solidFill>
                <a:latin typeface="Verdana"/>
                <a:cs typeface="Verdana"/>
              </a:rPr>
              <a:t>24% </a:t>
            </a:r>
            <a:r>
              <a:rPr lang="en-GB" sz="1400" spc="-5" dirty="0">
                <a:solidFill>
                  <a:srgbClr val="974707"/>
                </a:solidFill>
                <a:latin typeface="Verdana"/>
                <a:cs typeface="Verdana"/>
              </a:rPr>
              <a:t>above budget;</a:t>
            </a:r>
            <a:endParaRPr lang="en-ZA" sz="14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Seminars, conferences and venue hire </a:t>
            </a:r>
            <a:r>
              <a:rPr lang="en-GB" sz="1400" b="1" i="1" spc="-5" dirty="0">
                <a:solidFill>
                  <a:srgbClr val="974707"/>
                </a:solidFill>
                <a:latin typeface="Verdana"/>
                <a:cs typeface="Verdana"/>
              </a:rPr>
              <a:t>17% </a:t>
            </a:r>
            <a:r>
              <a:rPr lang="en-GB" sz="1400" spc="-5" dirty="0">
                <a:solidFill>
                  <a:srgbClr val="974707"/>
                </a:solidFill>
                <a:latin typeface="Verdana"/>
                <a:cs typeface="Verdana"/>
              </a:rPr>
              <a:t>above budget;</a:t>
            </a:r>
            <a:endParaRPr lang="en-ZA" sz="14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Fingerprints </a:t>
            </a:r>
            <a:r>
              <a:rPr lang="en-GB" sz="1400" b="1" i="1" spc="-5" dirty="0">
                <a:solidFill>
                  <a:srgbClr val="974707"/>
                </a:solidFill>
                <a:latin typeface="Verdana"/>
                <a:cs typeface="Verdana"/>
              </a:rPr>
              <a:t>22% </a:t>
            </a:r>
            <a:r>
              <a:rPr lang="en-GB" sz="1400" spc="-5" dirty="0">
                <a:solidFill>
                  <a:srgbClr val="974707"/>
                </a:solidFill>
                <a:latin typeface="Verdana"/>
                <a:cs typeface="Verdana"/>
              </a:rPr>
              <a:t>above budget; and </a:t>
            </a:r>
            <a:endParaRPr lang="en-ZA" sz="14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Legal fees </a:t>
            </a:r>
            <a:r>
              <a:rPr lang="en-GB" sz="1400" b="1" i="1" spc="-5" dirty="0">
                <a:solidFill>
                  <a:srgbClr val="974707"/>
                </a:solidFill>
                <a:latin typeface="Verdana"/>
                <a:cs typeface="Verdana"/>
              </a:rPr>
              <a:t>33% </a:t>
            </a:r>
            <a:r>
              <a:rPr lang="en-GB" sz="1400" spc="-5" dirty="0">
                <a:solidFill>
                  <a:srgbClr val="974707"/>
                </a:solidFill>
                <a:latin typeface="Verdana"/>
                <a:cs typeface="Verdana"/>
              </a:rPr>
              <a:t>above </a:t>
            </a:r>
            <a:r>
              <a:rPr lang="en-GB" sz="1400" spc="-5" dirty="0" smtClean="0">
                <a:solidFill>
                  <a:srgbClr val="974707"/>
                </a:solidFill>
                <a:latin typeface="Verdana"/>
                <a:cs typeface="Verdana"/>
              </a:rPr>
              <a:t>budget.</a:t>
            </a:r>
            <a:endParaRPr lang="en-GB" sz="1400" spc="-5" dirty="0">
              <a:solidFill>
                <a:srgbClr val="974707"/>
              </a:solidFill>
              <a:latin typeface="Verdana"/>
              <a:cs typeface="Verdana"/>
            </a:endParaRPr>
          </a:p>
          <a:p>
            <a:pPr marR="5080" indent="12700">
              <a:lnSpc>
                <a:spcPct val="200000"/>
              </a:lnSpc>
              <a:tabLst>
                <a:tab pos="195580" algn="l"/>
              </a:tabLst>
            </a:pPr>
            <a:r>
              <a:rPr lang="en-US" sz="1600" b="1" spc="-5" dirty="0">
                <a:solidFill>
                  <a:srgbClr val="974707"/>
                </a:solidFill>
                <a:latin typeface="Verdana"/>
                <a:cs typeface="Verdana"/>
              </a:rPr>
              <a:t>Deficit for the year is R4 million</a:t>
            </a:r>
            <a:endParaRPr lang="en-ZA" sz="1600" b="1" spc="-5" dirty="0">
              <a:solidFill>
                <a:srgbClr val="974707"/>
              </a:solidFill>
              <a:latin typeface="Verdana"/>
              <a:cs typeface="Verdana"/>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13</a:t>
            </a:fld>
            <a:endParaRPr lang="en-ZA" dirty="0"/>
          </a:p>
        </p:txBody>
      </p:sp>
    </p:spTree>
    <p:extLst>
      <p:ext uri="{BB962C8B-B14F-4D97-AF65-F5344CB8AC3E}">
        <p14:creationId xmlns:p14="http://schemas.microsoft.com/office/powerpoint/2010/main" xmlns="" val="127972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SIRA Presentation2.jpg">
            <a:extLst>
              <a:ext uri="{FF2B5EF4-FFF2-40B4-BE49-F238E27FC236}">
                <a16:creationId xmlns:a16="http://schemas.microsoft.com/office/drawing/2014/main" xmlns="" id="{B2ADBE64-0DDF-458B-930F-29B88D0846B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2" descr="PSIRA Presentation2.jpg">
            <a:extLst>
              <a:ext uri="{FF2B5EF4-FFF2-40B4-BE49-F238E27FC236}">
                <a16:creationId xmlns:a16="http://schemas.microsoft.com/office/drawing/2014/main" xmlns="" id="{CAB5781F-46C9-461D-A476-6390A55264A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51F18446-CA2D-4A66-A087-62A0526DA9BE}"/>
              </a:ext>
            </a:extLst>
          </p:cNvPr>
          <p:cNvSpPr txBox="1"/>
          <p:nvPr/>
        </p:nvSpPr>
        <p:spPr>
          <a:xfrm>
            <a:off x="4763" y="1981200"/>
            <a:ext cx="9144000" cy="2062103"/>
          </a:xfrm>
          <a:prstGeom prst="rect">
            <a:avLst/>
          </a:prstGeom>
          <a:solidFill>
            <a:schemeClr val="accent6">
              <a:lumMod val="50000"/>
            </a:schemeClr>
          </a:solidFill>
          <a:effectLst>
            <a:outerShdw blurRad="50800" dist="50800" dir="5400000" algn="ctr" rotWithShape="0">
              <a:srgbClr val="663300"/>
            </a:outerShdw>
          </a:effectLst>
        </p:spPr>
        <p:txBody>
          <a:bodyPr>
            <a:spAutoFit/>
          </a:bodyPr>
          <a:lstStyle/>
          <a:p>
            <a:pPr algn="ctr">
              <a:defRPr/>
            </a:pPr>
            <a:endParaRPr lang="en-ZA" sz="3200" b="1" dirty="0">
              <a:latin typeface="Verdana" pitchFamily="34" charset="0"/>
              <a:ea typeface="Verdana" pitchFamily="34" charset="0"/>
              <a:cs typeface="Verdana" pitchFamily="34" charset="0"/>
            </a:endParaRPr>
          </a:p>
          <a:p>
            <a:pPr algn="ctr">
              <a:defRPr/>
            </a:pPr>
            <a:r>
              <a:rPr lang="en-ZA" sz="3200" b="1" dirty="0">
                <a:solidFill>
                  <a:srgbClr val="FDF3B9"/>
                </a:solidFill>
                <a:latin typeface="Verdana" pitchFamily="34" charset="0"/>
                <a:ea typeface="Verdana" pitchFamily="34" charset="0"/>
                <a:cs typeface="Verdana" pitchFamily="34" charset="0"/>
              </a:rPr>
              <a:t>QUARTER 4</a:t>
            </a:r>
          </a:p>
          <a:p>
            <a:pPr algn="ctr">
              <a:defRPr/>
            </a:pPr>
            <a:r>
              <a:rPr lang="en-ZA" sz="3200" b="1" dirty="0">
                <a:solidFill>
                  <a:srgbClr val="FDF3B9"/>
                </a:solidFill>
                <a:latin typeface="Verdana" pitchFamily="34" charset="0"/>
                <a:ea typeface="Verdana" pitchFamily="34" charset="0"/>
                <a:cs typeface="Verdana" pitchFamily="34" charset="0"/>
              </a:rPr>
              <a:t>PREDETERMINED OBJECTIVES</a:t>
            </a:r>
          </a:p>
          <a:p>
            <a:pPr algn="ctr">
              <a:defRPr/>
            </a:pPr>
            <a:endParaRPr lang="en-ZA" sz="3200" b="1" dirty="0">
              <a:latin typeface="Verdana" pitchFamily="34" charset="0"/>
              <a:ea typeface="Verdana" pitchFamily="34" charset="0"/>
              <a:cs typeface="Verdana" pitchFamily="34" charset="0"/>
            </a:endParaRPr>
          </a:p>
        </p:txBody>
      </p:sp>
      <p:sp>
        <p:nvSpPr>
          <p:cNvPr id="7173" name="Slide Number Placeholder 2">
            <a:extLst>
              <a:ext uri="{FF2B5EF4-FFF2-40B4-BE49-F238E27FC236}">
                <a16:creationId xmlns:a16="http://schemas.microsoft.com/office/drawing/2014/main" xmlns="" id="{488A58FF-56F9-4EE1-95B2-5B9F08E3592C}"/>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307BA2-43A1-424A-B6C8-05A61F8A3B9E}" type="slidenum">
              <a:rPr lang="en-ZA" altLang="en-US" sz="1200" smtClean="0">
                <a:solidFill>
                  <a:srgbClr val="898989"/>
                </a:solidFill>
              </a:rPr>
              <a:pPr>
                <a:spcBef>
                  <a:spcPct val="0"/>
                </a:spcBef>
                <a:buFontTx/>
                <a:buNone/>
              </a:pPr>
              <a:t>14</a:t>
            </a:fld>
            <a:endParaRPr lang="en-ZA" altLang="en-US" sz="1200">
              <a:solidFill>
                <a:srgbClr val="898989"/>
              </a:solidFill>
            </a:endParaRPr>
          </a:p>
        </p:txBody>
      </p:sp>
    </p:spTree>
    <p:extLst>
      <p:ext uri="{BB962C8B-B14F-4D97-AF65-F5344CB8AC3E}">
        <p14:creationId xmlns:p14="http://schemas.microsoft.com/office/powerpoint/2010/main" xmlns="" val="3680731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a:extLst>
              <a:ext uri="{FF2B5EF4-FFF2-40B4-BE49-F238E27FC236}">
                <a16:creationId xmlns:a16="http://schemas.microsoft.com/office/drawing/2014/main" xmlns="" id="{821675D2-15D2-4A41-AC24-6B5A13DBBB55}"/>
              </a:ext>
            </a:extLst>
          </p:cNvPr>
          <p:cNvSpPr txBox="1">
            <a:spLocks noChangeArrowheads="1"/>
          </p:cNvSpPr>
          <p:nvPr/>
        </p:nvSpPr>
        <p:spPr bwMode="auto">
          <a:xfrm>
            <a:off x="520700" y="5637213"/>
            <a:ext cx="604678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2400">
                <a:solidFill>
                  <a:schemeClr val="bg1"/>
                </a:solidFill>
                <a:latin typeface="Verdana" panose="020B0604030504040204" pitchFamily="34" charset="0"/>
              </a:rPr>
              <a:t>Tittle Goes here…</a:t>
            </a:r>
          </a:p>
        </p:txBody>
      </p:sp>
      <p:pic>
        <p:nvPicPr>
          <p:cNvPr id="14339" name="Picture 2" descr="PSIRA Presentation2.jpg">
            <a:extLst>
              <a:ext uri="{FF2B5EF4-FFF2-40B4-BE49-F238E27FC236}">
                <a16:creationId xmlns:a16="http://schemas.microsoft.com/office/drawing/2014/main" xmlns="" id="{15B1CC50-85CB-4FCC-A629-6CA0FBAC0A25}"/>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340" name="Picture 2" descr="PSIRA Presentation2.jpg">
            <a:extLst>
              <a:ext uri="{FF2B5EF4-FFF2-40B4-BE49-F238E27FC236}">
                <a16:creationId xmlns:a16="http://schemas.microsoft.com/office/drawing/2014/main" xmlns="" id="{E84FBB07-3DEF-4F1D-81D1-263E1ADC7B8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41" name="Rectangle 6">
            <a:extLst>
              <a:ext uri="{FF2B5EF4-FFF2-40B4-BE49-F238E27FC236}">
                <a16:creationId xmlns:a16="http://schemas.microsoft.com/office/drawing/2014/main" xmlns="" id="{AA5B8247-B381-4109-95DA-7462846502D5}"/>
              </a:ext>
            </a:extLst>
          </p:cNvPr>
          <p:cNvSpPr>
            <a:spLocks noChangeArrowheads="1"/>
          </p:cNvSpPr>
          <p:nvPr/>
        </p:nvSpPr>
        <p:spPr bwMode="auto">
          <a:xfrm>
            <a:off x="769938" y="2468563"/>
            <a:ext cx="7834312" cy="2800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ZA" altLang="en-US" sz="3600" b="1">
                <a:solidFill>
                  <a:srgbClr val="673105"/>
                </a:solidFill>
                <a:latin typeface="Verdana" panose="020B0604030504040204" pitchFamily="34" charset="0"/>
              </a:rPr>
              <a:t>PROGRAMME 1</a:t>
            </a:r>
          </a:p>
          <a:p>
            <a:pPr algn="ctr">
              <a:spcBef>
                <a:spcPct val="0"/>
              </a:spcBef>
              <a:buFontTx/>
              <a:buNone/>
            </a:pPr>
            <a:r>
              <a:rPr lang="en-ZA" altLang="en-US" sz="3600" b="1">
                <a:solidFill>
                  <a:srgbClr val="673105"/>
                </a:solidFill>
                <a:latin typeface="Verdana" panose="020B0604030504040204" pitchFamily="34" charset="0"/>
              </a:rPr>
              <a:t>FINANCE</a:t>
            </a:r>
          </a:p>
          <a:p>
            <a:pPr algn="ctr">
              <a:spcBef>
                <a:spcPct val="0"/>
              </a:spcBef>
              <a:buFontTx/>
              <a:buNone/>
            </a:pPr>
            <a:r>
              <a:rPr lang="en-ZA" altLang="en-US" sz="3600" b="1">
                <a:solidFill>
                  <a:srgbClr val="673105"/>
                </a:solidFill>
                <a:latin typeface="Verdana" panose="020B0604030504040204" pitchFamily="34" charset="0"/>
              </a:rPr>
              <a:t> AND </a:t>
            </a:r>
          </a:p>
          <a:p>
            <a:pPr algn="ctr">
              <a:spcBef>
                <a:spcPct val="0"/>
              </a:spcBef>
              <a:buFontTx/>
              <a:buNone/>
            </a:pPr>
            <a:r>
              <a:rPr lang="en-ZA" altLang="en-US" sz="3600" b="1">
                <a:solidFill>
                  <a:srgbClr val="673105"/>
                </a:solidFill>
                <a:latin typeface="Verdana" panose="020B0604030504040204" pitchFamily="34" charset="0"/>
              </a:rPr>
              <a:t>ADMINISTRATION</a:t>
            </a:r>
          </a:p>
          <a:p>
            <a:pPr algn="ctr">
              <a:spcBef>
                <a:spcPct val="0"/>
              </a:spcBef>
              <a:buFontTx/>
              <a:buNone/>
            </a:pPr>
            <a:endParaRPr lang="en-ZA" altLang="en-US" b="1">
              <a:solidFill>
                <a:srgbClr val="673105"/>
              </a:solidFill>
              <a:latin typeface="Verdana" panose="020B0604030504040204" pitchFamily="34" charset="0"/>
            </a:endParaRPr>
          </a:p>
        </p:txBody>
      </p:sp>
      <p:sp>
        <p:nvSpPr>
          <p:cNvPr id="14342" name="Slide Number Placeholder 2">
            <a:extLst>
              <a:ext uri="{FF2B5EF4-FFF2-40B4-BE49-F238E27FC236}">
                <a16:creationId xmlns:a16="http://schemas.microsoft.com/office/drawing/2014/main" xmlns="" id="{E3A60F28-F21B-4FBF-A894-AAA2ACD03785}"/>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61C86F6-CC32-4307-91F1-C0EC220B402E}" type="slidenum">
              <a:rPr lang="en-ZA" altLang="en-US" sz="1200" smtClean="0">
                <a:solidFill>
                  <a:srgbClr val="898989"/>
                </a:solidFill>
              </a:rPr>
              <a:pPr>
                <a:spcBef>
                  <a:spcPct val="0"/>
                </a:spcBef>
                <a:buFontTx/>
                <a:buNone/>
              </a:pPr>
              <a:t>15</a:t>
            </a:fld>
            <a:endParaRPr lang="en-ZA" altLang="en-US" sz="1200">
              <a:solidFill>
                <a:srgbClr val="898989"/>
              </a:solidFill>
            </a:endParaRPr>
          </a:p>
        </p:txBody>
      </p:sp>
    </p:spTree>
    <p:extLst>
      <p:ext uri="{BB962C8B-B14F-4D97-AF65-F5344CB8AC3E}">
        <p14:creationId xmlns:p14="http://schemas.microsoft.com/office/powerpoint/2010/main" xmlns="" val="2293067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1 -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4136755055"/>
              </p:ext>
            </p:extLst>
          </p:nvPr>
        </p:nvGraphicFramePr>
        <p:xfrm>
          <a:off x="395537" y="980728"/>
          <a:ext cx="8352927" cy="3002280"/>
        </p:xfrm>
        <a:graphic>
          <a:graphicData uri="http://schemas.openxmlformats.org/drawingml/2006/table">
            <a:tbl>
              <a:tblPr/>
              <a:tblGrid>
                <a:gridCol w="1570636">
                  <a:extLst>
                    <a:ext uri="{9D8B030D-6E8A-4147-A177-3AD203B41FA5}">
                      <a16:colId xmlns:a16="http://schemas.microsoft.com/office/drawing/2014/main" xmlns="" val="20000"/>
                    </a:ext>
                  </a:extLst>
                </a:gridCol>
                <a:gridCol w="214178">
                  <a:extLst>
                    <a:ext uri="{9D8B030D-6E8A-4147-A177-3AD203B41FA5}">
                      <a16:colId xmlns:a16="http://schemas.microsoft.com/office/drawing/2014/main" xmlns="" val="20001"/>
                    </a:ext>
                  </a:extLst>
                </a:gridCol>
                <a:gridCol w="6568113">
                  <a:extLst>
                    <a:ext uri="{9D8B030D-6E8A-4147-A177-3AD203B41FA5}">
                      <a16:colId xmlns:a16="http://schemas.microsoft.com/office/drawing/2014/main" xmlns="" val="20002"/>
                    </a:ext>
                  </a:extLst>
                </a:gridCol>
              </a:tblGrid>
              <a:tr h="864096">
                <a:tc>
                  <a:txBody>
                    <a:bodyPr/>
                    <a:lstStyle/>
                    <a:p>
                      <a:pPr algn="just">
                        <a:lnSpc>
                          <a:spcPct val="150000"/>
                        </a:lnSpc>
                        <a:spcBef>
                          <a:spcPts val="300"/>
                        </a:spcBef>
                        <a:spcAft>
                          <a:spcPts val="300"/>
                        </a:spcAft>
                      </a:pPr>
                      <a:r>
                        <a:rPr lang="en-GB" sz="1600" b="1" dirty="0">
                          <a:solidFill>
                            <a:schemeClr val="accent6">
                              <a:lumMod val="50000"/>
                            </a:schemeClr>
                          </a:solidFill>
                          <a:latin typeface="Verdana"/>
                          <a:ea typeface="Times New Roman"/>
                          <a:cs typeface="Arial"/>
                        </a:rPr>
                        <a:t>Purpose</a:t>
                      </a:r>
                      <a:endParaRPr lang="en-ZA" sz="1600" dirty="0">
                        <a:solidFill>
                          <a:schemeClr val="accent6">
                            <a:lumMod val="50000"/>
                          </a:schemeClr>
                        </a:solidFill>
                        <a:latin typeface="Calibri"/>
                        <a:ea typeface="Calibri"/>
                        <a:cs typeface="Times New Roman"/>
                      </a:endParaRPr>
                    </a:p>
                  </a:txBody>
                  <a:tcPr marL="64369" marR="64369"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300"/>
                        </a:spcBef>
                        <a:spcAft>
                          <a:spcPts val="300"/>
                        </a:spcAft>
                      </a:pPr>
                      <a:r>
                        <a:rPr lang="en-GB" sz="1600" dirty="0">
                          <a:solidFill>
                            <a:schemeClr val="accent6">
                              <a:lumMod val="50000"/>
                            </a:schemeClr>
                          </a:solidFill>
                          <a:latin typeface="Verdana"/>
                          <a:ea typeface="Times New Roman"/>
                          <a:cs typeface="Arial"/>
                        </a:rPr>
                        <a:t>:</a:t>
                      </a:r>
                      <a:endParaRPr lang="en-ZA" sz="1600" dirty="0">
                        <a:solidFill>
                          <a:schemeClr val="accent6">
                            <a:lumMod val="50000"/>
                          </a:schemeClr>
                        </a:solidFill>
                        <a:latin typeface="Calibri"/>
                        <a:ea typeface="Calibri"/>
                        <a:cs typeface="Times New Roman"/>
                      </a:endParaRPr>
                    </a:p>
                  </a:txBody>
                  <a:tcPr marL="64369" marR="64369"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n-US" sz="1600" dirty="0">
                          <a:solidFill>
                            <a:schemeClr val="accent6">
                              <a:lumMod val="50000"/>
                            </a:schemeClr>
                          </a:solidFill>
                          <a:latin typeface="Verdana"/>
                          <a:ea typeface="Calibri"/>
                          <a:cs typeface="Times New Roman"/>
                        </a:rPr>
                        <a:t>Provide </a:t>
                      </a:r>
                      <a:r>
                        <a:rPr lang="en-ZA" sz="1600" dirty="0">
                          <a:solidFill>
                            <a:schemeClr val="accent6">
                              <a:lumMod val="50000"/>
                            </a:schemeClr>
                          </a:solidFill>
                          <a:latin typeface="Verdana"/>
                          <a:ea typeface="Calibri"/>
                          <a:cs typeface="Arial"/>
                        </a:rPr>
                        <a:t>leadership, strategic management and administrative support to the </a:t>
                      </a:r>
                      <a:r>
                        <a:rPr lang="en-ZA" sz="1600" dirty="0" smtClean="0">
                          <a:solidFill>
                            <a:schemeClr val="accent6">
                              <a:lumMod val="50000"/>
                            </a:schemeClr>
                          </a:solidFill>
                          <a:latin typeface="Verdana"/>
                          <a:ea typeface="Calibri"/>
                          <a:cs typeface="Arial"/>
                        </a:rPr>
                        <a:t>Authority.</a:t>
                      </a:r>
                      <a:endParaRPr lang="en-ZA" sz="1600" dirty="0">
                        <a:solidFill>
                          <a:schemeClr val="accent6">
                            <a:lumMod val="50000"/>
                          </a:schemeClr>
                        </a:solidFill>
                        <a:latin typeface="Verdana"/>
                        <a:ea typeface="Calibri"/>
                        <a:cs typeface="Arial"/>
                      </a:endParaRPr>
                    </a:p>
                    <a:p>
                      <a:pPr algn="just">
                        <a:lnSpc>
                          <a:spcPct val="150000"/>
                        </a:lnSpc>
                        <a:spcBef>
                          <a:spcPts val="300"/>
                        </a:spcBef>
                        <a:spcAft>
                          <a:spcPts val="300"/>
                        </a:spcAft>
                      </a:pPr>
                      <a:endParaRPr lang="en-ZA" sz="1600" dirty="0">
                        <a:solidFill>
                          <a:schemeClr val="accent6">
                            <a:lumMod val="50000"/>
                          </a:schemeClr>
                        </a:solidFill>
                        <a:latin typeface="Calibri"/>
                        <a:ea typeface="Calibri"/>
                        <a:cs typeface="Times New Roman"/>
                      </a:endParaRPr>
                    </a:p>
                  </a:txBody>
                  <a:tcPr marL="64369" marR="64369"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728192">
                <a:tc>
                  <a:txBody>
                    <a:bodyPr/>
                    <a:lstStyle/>
                    <a:p>
                      <a:pPr algn="just">
                        <a:lnSpc>
                          <a:spcPct val="150000"/>
                        </a:lnSpc>
                        <a:spcBef>
                          <a:spcPts val="300"/>
                        </a:spcBef>
                        <a:spcAft>
                          <a:spcPts val="300"/>
                        </a:spcAft>
                      </a:pPr>
                      <a:r>
                        <a:rPr lang="en-GB" sz="1600" b="1" dirty="0">
                          <a:solidFill>
                            <a:schemeClr val="accent6">
                              <a:lumMod val="50000"/>
                            </a:schemeClr>
                          </a:solidFill>
                          <a:latin typeface="Verdana"/>
                          <a:ea typeface="Times New Roman"/>
                          <a:cs typeface="Arial"/>
                        </a:rPr>
                        <a:t>Measurable Objectives</a:t>
                      </a:r>
                      <a:endParaRPr lang="en-ZA" sz="1600" dirty="0">
                        <a:solidFill>
                          <a:schemeClr val="accent6">
                            <a:lumMod val="50000"/>
                          </a:schemeClr>
                        </a:solidFill>
                        <a:latin typeface="Calibri"/>
                        <a:ea typeface="Calibri"/>
                        <a:cs typeface="Times New Roman"/>
                      </a:endParaRPr>
                    </a:p>
                  </a:txBody>
                  <a:tcPr marL="64369" marR="64369"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300"/>
                        </a:spcBef>
                        <a:spcAft>
                          <a:spcPts val="300"/>
                        </a:spcAft>
                      </a:pPr>
                      <a:r>
                        <a:rPr lang="en-GB" sz="1600" dirty="0">
                          <a:solidFill>
                            <a:schemeClr val="accent6">
                              <a:lumMod val="50000"/>
                            </a:schemeClr>
                          </a:solidFill>
                          <a:latin typeface="Verdana"/>
                          <a:ea typeface="Times New Roman"/>
                          <a:cs typeface="Arial"/>
                        </a:rPr>
                        <a:t>:</a:t>
                      </a:r>
                      <a:endParaRPr lang="en-ZA" sz="1600" dirty="0">
                        <a:solidFill>
                          <a:schemeClr val="accent6">
                            <a:lumMod val="50000"/>
                          </a:schemeClr>
                        </a:solidFill>
                        <a:latin typeface="Calibri"/>
                        <a:ea typeface="Calibri"/>
                        <a:cs typeface="Times New Roman"/>
                      </a:endParaRPr>
                    </a:p>
                  </a:txBody>
                  <a:tcPr marL="64369" marR="64369"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n-ZA" sz="1600" dirty="0">
                          <a:solidFill>
                            <a:schemeClr val="accent6">
                              <a:lumMod val="50000"/>
                            </a:schemeClr>
                          </a:solidFill>
                          <a:latin typeface="Verdana"/>
                          <a:ea typeface="MyriadPro-Regular"/>
                          <a:cs typeface="Arial"/>
                        </a:rPr>
                        <a:t>The</a:t>
                      </a:r>
                      <a:r>
                        <a:rPr lang="en-ZA" sz="1600" baseline="0" dirty="0">
                          <a:solidFill>
                            <a:schemeClr val="accent6">
                              <a:lumMod val="50000"/>
                            </a:schemeClr>
                          </a:solidFill>
                          <a:latin typeface="Verdana"/>
                          <a:ea typeface="MyriadPro-Regular"/>
                          <a:cs typeface="Arial"/>
                        </a:rPr>
                        <a:t> </a:t>
                      </a:r>
                      <a:r>
                        <a:rPr lang="en-ZA" sz="1600" dirty="0">
                          <a:solidFill>
                            <a:schemeClr val="accent6">
                              <a:lumMod val="50000"/>
                            </a:schemeClr>
                          </a:solidFill>
                          <a:latin typeface="Verdana"/>
                          <a:ea typeface="MyriadPro-Regular"/>
                          <a:cs typeface="Arial"/>
                        </a:rPr>
                        <a:t>programme aims to ensure effective leadership, management and administrative support to the</a:t>
                      </a:r>
                      <a:r>
                        <a:rPr lang="en-ZA" sz="1600" baseline="0" dirty="0">
                          <a:solidFill>
                            <a:schemeClr val="accent6">
                              <a:lumMod val="50000"/>
                            </a:schemeClr>
                          </a:solidFill>
                          <a:latin typeface="Verdana"/>
                          <a:ea typeface="MyriadPro-Regular"/>
                          <a:cs typeface="Arial"/>
                        </a:rPr>
                        <a:t> </a:t>
                      </a:r>
                      <a:r>
                        <a:rPr lang="en-ZA" sz="1600" dirty="0">
                          <a:solidFill>
                            <a:schemeClr val="accent6">
                              <a:lumMod val="50000"/>
                            </a:schemeClr>
                          </a:solidFill>
                          <a:latin typeface="Verdana"/>
                          <a:ea typeface="MyriadPro-Regular"/>
                          <a:cs typeface="Arial"/>
                        </a:rPr>
                        <a:t>Authority through continuous refinement of organisational strategy and structure in line with appropriate legislation and best </a:t>
                      </a:r>
                      <a:r>
                        <a:rPr lang="en-ZA" sz="1600" dirty="0" smtClean="0">
                          <a:solidFill>
                            <a:schemeClr val="accent6">
                              <a:lumMod val="50000"/>
                            </a:schemeClr>
                          </a:solidFill>
                          <a:latin typeface="Verdana"/>
                          <a:ea typeface="MyriadPro-Regular"/>
                          <a:cs typeface="Arial"/>
                        </a:rPr>
                        <a:t>practices.</a:t>
                      </a:r>
                      <a:endParaRPr lang="en-ZA" sz="1600" dirty="0">
                        <a:solidFill>
                          <a:schemeClr val="accent6">
                            <a:lumMod val="50000"/>
                          </a:schemeClr>
                        </a:solidFill>
                        <a:latin typeface="Calibri"/>
                        <a:ea typeface="Calibri"/>
                        <a:cs typeface="Times New Roman"/>
                      </a:endParaRPr>
                    </a:p>
                  </a:txBody>
                  <a:tcPr marL="64369" marR="64369"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2049" name="Rectangle 1"/>
          <p:cNvSpPr>
            <a:spLocks noChangeArrowheads="1"/>
          </p:cNvSpPr>
          <p:nvPr/>
        </p:nvSpPr>
        <p:spPr bwMode="auto">
          <a:xfrm>
            <a:off x="395536" y="4005064"/>
            <a:ext cx="604867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ZA" sz="1600" b="1" i="0" u="none" strike="noStrike" cap="none" normalizeH="0" baseline="0" dirty="0">
                <a:ln>
                  <a:noFill/>
                </a:ln>
                <a:solidFill>
                  <a:schemeClr val="accent6">
                    <a:lumMod val="50000"/>
                  </a:schemeClr>
                </a:solidFill>
                <a:effectLst/>
                <a:latin typeface="Verdana" pitchFamily="34" charset="0"/>
                <a:ea typeface="MyriadPro-Regular"/>
                <a:cs typeface="Arial" pitchFamily="34" charset="0"/>
              </a:rPr>
              <a:t>There are three sub- programmes:</a:t>
            </a:r>
            <a:endParaRPr kumimoji="0" lang="en-ZA" sz="1600" b="1"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Sub-Programme: Finance and Administration</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Sub-Programme: Business Information Technology</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Sub-Programme: Human Capital</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16</a:t>
            </a:fld>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1: ADMINISTRATION</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673175792"/>
              </p:ext>
            </p:extLst>
          </p:nvPr>
        </p:nvGraphicFramePr>
        <p:xfrm>
          <a:off x="72010" y="1124747"/>
          <a:ext cx="9071990" cy="5328589"/>
        </p:xfrm>
        <a:graphic>
          <a:graphicData uri="http://schemas.openxmlformats.org/drawingml/2006/table">
            <a:tbl>
              <a:tblPr/>
              <a:tblGrid>
                <a:gridCol w="146502">
                  <a:extLst>
                    <a:ext uri="{9D8B030D-6E8A-4147-A177-3AD203B41FA5}">
                      <a16:colId xmlns:a16="http://schemas.microsoft.com/office/drawing/2014/main" xmlns="" val="20000"/>
                    </a:ext>
                  </a:extLst>
                </a:gridCol>
                <a:gridCol w="751344">
                  <a:extLst>
                    <a:ext uri="{9D8B030D-6E8A-4147-A177-3AD203B41FA5}">
                      <a16:colId xmlns:a16="http://schemas.microsoft.com/office/drawing/2014/main" xmlns="" val="20001"/>
                    </a:ext>
                  </a:extLst>
                </a:gridCol>
                <a:gridCol w="1369896">
                  <a:extLst>
                    <a:ext uri="{9D8B030D-6E8A-4147-A177-3AD203B41FA5}">
                      <a16:colId xmlns:a16="http://schemas.microsoft.com/office/drawing/2014/main" xmlns="" val="20002"/>
                    </a:ext>
                  </a:extLst>
                </a:gridCol>
                <a:gridCol w="1397769">
                  <a:extLst>
                    <a:ext uri="{9D8B030D-6E8A-4147-A177-3AD203B41FA5}">
                      <a16:colId xmlns:a16="http://schemas.microsoft.com/office/drawing/2014/main" xmlns="" val="20003"/>
                    </a:ext>
                  </a:extLst>
                </a:gridCol>
                <a:gridCol w="1410543">
                  <a:extLst>
                    <a:ext uri="{9D8B030D-6E8A-4147-A177-3AD203B41FA5}">
                      <a16:colId xmlns:a16="http://schemas.microsoft.com/office/drawing/2014/main" xmlns="" val="20007"/>
                    </a:ext>
                  </a:extLst>
                </a:gridCol>
                <a:gridCol w="1255665">
                  <a:extLst>
                    <a:ext uri="{9D8B030D-6E8A-4147-A177-3AD203B41FA5}">
                      <a16:colId xmlns:a16="http://schemas.microsoft.com/office/drawing/2014/main" xmlns="" val="20004"/>
                    </a:ext>
                  </a:extLst>
                </a:gridCol>
                <a:gridCol w="1552647">
                  <a:extLst>
                    <a:ext uri="{9D8B030D-6E8A-4147-A177-3AD203B41FA5}">
                      <a16:colId xmlns:a16="http://schemas.microsoft.com/office/drawing/2014/main" xmlns="" val="20005"/>
                    </a:ext>
                  </a:extLst>
                </a:gridCol>
                <a:gridCol w="1187624">
                  <a:extLst>
                    <a:ext uri="{9D8B030D-6E8A-4147-A177-3AD203B41FA5}">
                      <a16:colId xmlns:a16="http://schemas.microsoft.com/office/drawing/2014/main" xmlns="" val="20006"/>
                    </a:ext>
                  </a:extLst>
                </a:gridCol>
              </a:tblGrid>
              <a:tr h="288029">
                <a:tc gridSpan="8">
                  <a:txBody>
                    <a:bodyPr/>
                    <a:lstStyle/>
                    <a:p>
                      <a:pPr algn="ctr">
                        <a:spcAft>
                          <a:spcPts val="0"/>
                        </a:spcAft>
                      </a:pPr>
                      <a:endParaRPr lang="en-GB" sz="11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1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3 : Ensure good governance</a:t>
                      </a:r>
                      <a:r>
                        <a:rPr lang="en-GB" sz="11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across the organisation</a:t>
                      </a:r>
                      <a:endParaRPr lang="en-GB" sz="11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endParaRPr lang="en-ZA" sz="1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69681">
                <a:tc gridSpan="8">
                  <a:txBody>
                    <a:bodyPr/>
                    <a:lstStyle/>
                    <a:p>
                      <a:pPr marL="1350010" indent="-1350010"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Strategic Objective : </a:t>
                      </a:r>
                      <a:r>
                        <a:rPr lang="en-ZA" sz="1100" b="1" dirty="0">
                          <a:latin typeface="Verdana" panose="020B0604030504040204" pitchFamily="34" charset="0"/>
                          <a:ea typeface="Verdana" panose="020B0604030504040204" pitchFamily="34" charset="0"/>
                          <a:cs typeface="Verdana" panose="020B0604030504040204" pitchFamily="34" charset="0"/>
                        </a:rPr>
                        <a:t>Effective financial management</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4841">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100" b="1" dirty="0">
                          <a:latin typeface="Verdana" panose="020B0604030504040204" pitchFamily="34" charset="0"/>
                          <a:ea typeface="Verdana" panose="020B0604030504040204" pitchFamily="34" charset="0"/>
                          <a:cs typeface="Verdana" panose="020B0604030504040204" pitchFamily="34" charset="0"/>
                        </a:rPr>
                        <a:t>Annual targets </a:t>
                      </a:r>
                      <a:endParaRPr lang="en-ZA" sz="11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2017/18</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1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QUARTELY  TARGETS</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471735">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3785428">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mj-lt"/>
                        <a:buNone/>
                      </a:pPr>
                      <a:r>
                        <a:rPr lang="en-ZA" sz="1100" dirty="0"/>
                        <a:t>(a)</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Unqualified audit opinion with no significant audit </a:t>
                      </a:r>
                      <a:r>
                        <a:rPr lang="en-US"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findings.</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a:lnSpc>
                          <a:spcPct val="150000"/>
                        </a:lnSpc>
                      </a:pPr>
                      <a:endParaRPr lang="en-ZA" sz="1100" dirty="0"/>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Unqualified opinion with no significant audit </a:t>
                      </a:r>
                      <a:r>
                        <a:rPr lang="en-US"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findings.</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a:lnSpc>
                          <a:spcPct val="150000"/>
                        </a:lnSpc>
                      </a:pPr>
                      <a:endParaRPr lang="en-ZA" sz="1100" dirty="0"/>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marR="0" lvl="0" indent="-92075"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Review &amp; implementation of controls done for Q1 &amp; </a:t>
                      </a:r>
                      <a:r>
                        <a:rPr lang="en-US"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Q4.</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marL="92075" marR="0" lvl="0" indent="-92075"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Internal &amp; External audit action plan developed and </a:t>
                      </a:r>
                      <a:r>
                        <a:rPr lang="en-US"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implemented.</a:t>
                      </a:r>
                      <a:endPar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marL="92075" marR="0" lvl="0" indent="-92075"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Review of internal controls by Internal Auditors conducted.</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a:lnSpc>
                          <a:spcPct val="150000"/>
                        </a:lnSpc>
                      </a:pP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100" kern="1200" dirty="0">
                          <a:solidFill>
                            <a:schemeClr val="tx1"/>
                          </a:solidFill>
                          <a:effectLst/>
                          <a:latin typeface="Verdana" panose="020B0604030504040204" pitchFamily="34" charset="0"/>
                          <a:ea typeface="+mn-ea"/>
                          <a:cs typeface="Arial" panose="020B0604020202020204" pitchFamily="34" charset="0"/>
                        </a:rPr>
                        <a:t>Review and monitor implementation of internal </a:t>
                      </a:r>
                      <a:r>
                        <a:rPr lang="en-US" sz="1100" kern="1200" dirty="0" smtClean="0">
                          <a:solidFill>
                            <a:schemeClr val="tx1"/>
                          </a:solidFill>
                          <a:effectLst/>
                          <a:latin typeface="Verdana" panose="020B0604030504040204" pitchFamily="34" charset="0"/>
                          <a:ea typeface="+mn-ea"/>
                          <a:cs typeface="Arial" panose="020B0604020202020204" pitchFamily="34" charset="0"/>
                        </a:rPr>
                        <a:t>controls.</a:t>
                      </a:r>
                      <a:endParaRPr lang="en-ZA" sz="1100" kern="1200" dirty="0">
                        <a:solidFill>
                          <a:schemeClr val="tx1"/>
                        </a:solidFill>
                        <a:effectLst/>
                        <a:latin typeface="Verdana" panose="020B0604030504040204" pitchFamily="34" charset="0"/>
                        <a:cs typeface="Arial" panose="020B0604020202020204" pitchFamily="34" charset="0"/>
                      </a:endParaRPr>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Review of internal controls by Internal Auditors conducted.</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Review of implementation and effectiveness of internal </a:t>
                      </a:r>
                      <a:r>
                        <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action plan to address AGSA </a:t>
                      </a:r>
                      <a:r>
                        <a:rPr lang="en-ZA"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findings. </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p>
                      <a:pPr>
                        <a:lnSpc>
                          <a:spcPct val="115000"/>
                        </a:lnSpc>
                        <a:spcAft>
                          <a:spcPts val="0"/>
                        </a:spcAft>
                      </a:pP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ZA" sz="1100" kern="1200" dirty="0">
                          <a:solidFill>
                            <a:schemeClr val="tx1"/>
                          </a:solidFill>
                          <a:effectLst/>
                          <a:latin typeface="Verdana" panose="020B0604030504040204" pitchFamily="34" charset="0"/>
                          <a:cs typeface="Arial" panose="020B0604020202020204" pitchFamily="34" charset="0"/>
                        </a:rPr>
                        <a:t>Waiting for the Audit to be completed.</a:t>
                      </a:r>
                    </a:p>
                  </a:txBody>
                  <a:tcPr marL="40542" marR="40542"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683568" y="836712"/>
            <a:ext cx="7992888" cy="584775"/>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SUB-PROGRAMME: 	FINANCE AND ADMINISTRATION</a:t>
            </a:r>
            <a:r>
              <a:rPr lang="en-GB" sz="1600" b="1" dirty="0"/>
              <a:t>  </a:t>
            </a:r>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17</a:t>
            </a:fld>
            <a:endParaRPr lang="en-ZA" dirty="0"/>
          </a:p>
        </p:txBody>
      </p:sp>
    </p:spTree>
    <p:extLst>
      <p:ext uri="{BB962C8B-B14F-4D97-AF65-F5344CB8AC3E}">
        <p14:creationId xmlns:p14="http://schemas.microsoft.com/office/powerpoint/2010/main" xmlns="" val="65067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1: ADMINISTRATION CONT..</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2164954552"/>
              </p:ext>
            </p:extLst>
          </p:nvPr>
        </p:nvGraphicFramePr>
        <p:xfrm>
          <a:off x="161765" y="1125701"/>
          <a:ext cx="8820470" cy="4890270"/>
        </p:xfrm>
        <a:graphic>
          <a:graphicData uri="http://schemas.openxmlformats.org/drawingml/2006/table">
            <a:tbl>
              <a:tblPr/>
              <a:tblGrid>
                <a:gridCol w="142440">
                  <a:extLst>
                    <a:ext uri="{9D8B030D-6E8A-4147-A177-3AD203B41FA5}">
                      <a16:colId xmlns:a16="http://schemas.microsoft.com/office/drawing/2014/main" xmlns="" val="20000"/>
                    </a:ext>
                  </a:extLst>
                </a:gridCol>
                <a:gridCol w="595387">
                  <a:extLst>
                    <a:ext uri="{9D8B030D-6E8A-4147-A177-3AD203B41FA5}">
                      <a16:colId xmlns:a16="http://schemas.microsoft.com/office/drawing/2014/main" xmlns="" val="20001"/>
                    </a:ext>
                  </a:extLst>
                </a:gridCol>
                <a:gridCol w="1224136">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7"/>
                    </a:ext>
                  </a:extLst>
                </a:gridCol>
                <a:gridCol w="1224136">
                  <a:extLst>
                    <a:ext uri="{9D8B030D-6E8A-4147-A177-3AD203B41FA5}">
                      <a16:colId xmlns:a16="http://schemas.microsoft.com/office/drawing/2014/main" xmlns="" val="20004"/>
                    </a:ext>
                  </a:extLst>
                </a:gridCol>
                <a:gridCol w="1296144">
                  <a:extLst>
                    <a:ext uri="{9D8B030D-6E8A-4147-A177-3AD203B41FA5}">
                      <a16:colId xmlns:a16="http://schemas.microsoft.com/office/drawing/2014/main" xmlns="" val="20005"/>
                    </a:ext>
                  </a:extLst>
                </a:gridCol>
                <a:gridCol w="2249995">
                  <a:extLst>
                    <a:ext uri="{9D8B030D-6E8A-4147-A177-3AD203B41FA5}">
                      <a16:colId xmlns:a16="http://schemas.microsoft.com/office/drawing/2014/main" xmlns="" val="20006"/>
                    </a:ext>
                  </a:extLst>
                </a:gridCol>
              </a:tblGrid>
              <a:tr h="0">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3 : Ensure good governance</a:t>
                      </a:r>
                      <a:r>
                        <a:rPr lang="en-GB" sz="12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across the organisation</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02090">
                <a:tc gridSpan="8">
                  <a:txBody>
                    <a:bodyPr/>
                    <a:lstStyle/>
                    <a:p>
                      <a:pPr marL="1350010" indent="-1350010"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Strategic Objective : </a:t>
                      </a:r>
                      <a:r>
                        <a:rPr lang="en-ZA" sz="1200" b="1" dirty="0">
                          <a:latin typeface="Verdana" panose="020B0604030504040204" pitchFamily="34" charset="0"/>
                          <a:ea typeface="Verdana" panose="020B0604030504040204" pitchFamily="34" charset="0"/>
                          <a:cs typeface="Verdana" panose="020B0604030504040204" pitchFamily="34" charset="0"/>
                        </a:rPr>
                        <a:t>Effective financial management</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01046">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100" b="1" dirty="0">
                          <a:latin typeface="Verdana" panose="020B0604030504040204" pitchFamily="34" charset="0"/>
                          <a:ea typeface="Verdana" panose="020B0604030504040204" pitchFamily="34" charset="0"/>
                          <a:cs typeface="Verdana" panose="020B0604030504040204" pitchFamily="34" charset="0"/>
                        </a:rPr>
                        <a:t>Annual targets </a:t>
                      </a:r>
                      <a:endParaRPr lang="en-ZA" sz="11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2017/18</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1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QUARTELY  TARGETS</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08172">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1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354839">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(b)</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 of revenue </a:t>
                      </a:r>
                      <a:r>
                        <a:rPr lang="en-ZA"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collected. </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80% revenue </a:t>
                      </a:r>
                      <a:r>
                        <a:rPr lang="en-ZA" sz="1100" kern="1200" dirty="0" smtClean="0">
                          <a:solidFill>
                            <a:schemeClr val="tx1"/>
                          </a:solidFill>
                          <a:effectLst/>
                          <a:latin typeface="Verdana" panose="020B0604030504040204" pitchFamily="34" charset="0"/>
                          <a:ea typeface="Verdana" panose="020B0604030504040204" pitchFamily="34" charset="0"/>
                          <a:cs typeface="Arial" panose="020B0604020202020204" pitchFamily="34" charset="0"/>
                        </a:rPr>
                        <a:t>collected. </a:t>
                      </a:r>
                      <a:endParaRPr lang="en-US"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72%</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revenue </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Collected.</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80% revenue </a:t>
                      </a:r>
                      <a:r>
                        <a:rPr lang="en-US"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collected.</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72%</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revenue </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algn="l"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90% of the debt is for Small Security Businesses </a:t>
                      </a:r>
                      <a:r>
                        <a:rPr lang="en-US" sz="1100" b="1" i="1" kern="1200" dirty="0">
                          <a:solidFill>
                            <a:schemeClr val="tx1"/>
                          </a:solidFill>
                          <a:latin typeface="Verdana" panose="020B0604030504040204" pitchFamily="34" charset="0"/>
                          <a:ea typeface="Verdana" panose="020B0604030504040204" pitchFamily="34" charset="0"/>
                          <a:cs typeface="Verdana" panose="020B0604030504040204" pitchFamily="34" charset="0"/>
                        </a:rPr>
                        <a:t>with 0 to 5 security </a:t>
                      </a: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officers employed and are the ones struggling to get contracts which is  affecting revenue collection. </a:t>
                      </a:r>
                    </a:p>
                    <a:p>
                      <a:pPr marL="0" algn="l"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Provision for bad debts has also increased by </a:t>
                      </a:r>
                      <a:r>
                        <a:rPr lang="en-US" sz="1100" b="1" i="1" kern="1200" dirty="0">
                          <a:solidFill>
                            <a:schemeClr val="tx1"/>
                          </a:solidFill>
                          <a:latin typeface="Verdana" panose="020B0604030504040204" pitchFamily="34" charset="0"/>
                          <a:ea typeface="Verdana" panose="020B0604030504040204" pitchFamily="34" charset="0"/>
                          <a:cs typeface="Verdana" panose="020B0604030504040204" pitchFamily="34" charset="0"/>
                        </a:rPr>
                        <a:t>R18,8 million with a total of R63 million</a:t>
                      </a: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Most of this debt is however a </a:t>
                      </a:r>
                      <a:r>
                        <a:rPr lang="en-US" sz="1100" b="1" i="1" kern="1200" dirty="0">
                          <a:solidFill>
                            <a:schemeClr val="tx1"/>
                          </a:solidFill>
                          <a:latin typeface="Verdana" panose="020B0604030504040204" pitchFamily="34" charset="0"/>
                          <a:ea typeface="Verdana" panose="020B0604030504040204" pitchFamily="34" charset="0"/>
                          <a:cs typeface="Verdana" panose="020B0604030504040204" pitchFamily="34" charset="0"/>
                        </a:rPr>
                        <a:t>historic debt with over 90% </a:t>
                      </a: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being owed more than 90 days. </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20" name="TextBox 19"/>
          <p:cNvSpPr txBox="1"/>
          <p:nvPr/>
        </p:nvSpPr>
        <p:spPr>
          <a:xfrm>
            <a:off x="683568" y="836712"/>
            <a:ext cx="7992888" cy="584775"/>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SUB-PROGRAMME: 	FINANCE AND ADMINISTRATION</a:t>
            </a:r>
            <a:r>
              <a:rPr lang="en-GB" sz="1600" b="1" dirty="0"/>
              <a:t>  </a:t>
            </a:r>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18</a:t>
            </a:fld>
            <a:endParaRPr lang="en-ZA" dirty="0"/>
          </a:p>
        </p:txBody>
      </p:sp>
    </p:spTree>
    <p:extLst>
      <p:ext uri="{BB962C8B-B14F-4D97-AF65-F5344CB8AC3E}">
        <p14:creationId xmlns:p14="http://schemas.microsoft.com/office/powerpoint/2010/main" xmlns="" val="2977799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1: ADMINISTRATION</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3766748420"/>
              </p:ext>
            </p:extLst>
          </p:nvPr>
        </p:nvGraphicFramePr>
        <p:xfrm>
          <a:off x="0" y="1268760"/>
          <a:ext cx="9143999" cy="4600714"/>
        </p:xfrm>
        <a:graphic>
          <a:graphicData uri="http://schemas.openxmlformats.org/drawingml/2006/table">
            <a:tbl>
              <a:tblPr/>
              <a:tblGrid>
                <a:gridCol w="147665">
                  <a:extLst>
                    <a:ext uri="{9D8B030D-6E8A-4147-A177-3AD203B41FA5}">
                      <a16:colId xmlns:a16="http://schemas.microsoft.com/office/drawing/2014/main" xmlns="" val="20000"/>
                    </a:ext>
                  </a:extLst>
                </a:gridCol>
                <a:gridCol w="757308">
                  <a:extLst>
                    <a:ext uri="{9D8B030D-6E8A-4147-A177-3AD203B41FA5}">
                      <a16:colId xmlns:a16="http://schemas.microsoft.com/office/drawing/2014/main" xmlns="" val="20001"/>
                    </a:ext>
                  </a:extLst>
                </a:gridCol>
                <a:gridCol w="1612487">
                  <a:extLst>
                    <a:ext uri="{9D8B030D-6E8A-4147-A177-3AD203B41FA5}">
                      <a16:colId xmlns:a16="http://schemas.microsoft.com/office/drawing/2014/main" xmlns="" val="20002"/>
                    </a:ext>
                  </a:extLst>
                </a:gridCol>
                <a:gridCol w="1177147">
                  <a:extLst>
                    <a:ext uri="{9D8B030D-6E8A-4147-A177-3AD203B41FA5}">
                      <a16:colId xmlns:a16="http://schemas.microsoft.com/office/drawing/2014/main" xmlns="" val="20003"/>
                    </a:ext>
                  </a:extLst>
                </a:gridCol>
                <a:gridCol w="1119738">
                  <a:extLst>
                    <a:ext uri="{9D8B030D-6E8A-4147-A177-3AD203B41FA5}">
                      <a16:colId xmlns:a16="http://schemas.microsoft.com/office/drawing/2014/main" xmlns="" val="20007"/>
                    </a:ext>
                  </a:extLst>
                </a:gridCol>
                <a:gridCol w="1045089">
                  <a:extLst>
                    <a:ext uri="{9D8B030D-6E8A-4147-A177-3AD203B41FA5}">
                      <a16:colId xmlns:a16="http://schemas.microsoft.com/office/drawing/2014/main" xmlns="" val="20004"/>
                    </a:ext>
                  </a:extLst>
                </a:gridCol>
                <a:gridCol w="1279531">
                  <a:extLst>
                    <a:ext uri="{9D8B030D-6E8A-4147-A177-3AD203B41FA5}">
                      <a16:colId xmlns:a16="http://schemas.microsoft.com/office/drawing/2014/main" xmlns="" val="20005"/>
                    </a:ext>
                  </a:extLst>
                </a:gridCol>
                <a:gridCol w="2005034">
                  <a:extLst>
                    <a:ext uri="{9D8B030D-6E8A-4147-A177-3AD203B41FA5}">
                      <a16:colId xmlns:a16="http://schemas.microsoft.com/office/drawing/2014/main" xmlns="" val="20006"/>
                    </a:ext>
                  </a:extLst>
                </a:gridCol>
              </a:tblGrid>
              <a:tr h="611561">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3 : Ensure good governance</a:t>
                      </a:r>
                      <a:r>
                        <a:rPr lang="en-GB" sz="12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across the organisation</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86760">
                <a:tc gridSpan="8">
                  <a:txBody>
                    <a:bodyPr/>
                    <a:lstStyle/>
                    <a:p>
                      <a:pPr marL="1350010" indent="-1350010"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Strategic Objective : </a:t>
                      </a:r>
                      <a:r>
                        <a:rPr lang="en-ZA" sz="1200" b="1" dirty="0">
                          <a:latin typeface="Verdana" panose="020B0604030504040204" pitchFamily="34" charset="0"/>
                          <a:ea typeface="Verdana" panose="020B0604030504040204" pitchFamily="34" charset="0"/>
                          <a:cs typeface="Verdana" panose="020B0604030504040204" pitchFamily="34" charset="0"/>
                        </a:rPr>
                        <a:t>Efficient and effective processes and systems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43382">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492951">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2673829">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indent="0">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(a)</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50000"/>
                        </a:lnSpc>
                        <a:spcAft>
                          <a:spcPts val="0"/>
                        </a:spcAft>
                        <a:buFont typeface="Symbol"/>
                        <a:buNone/>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Critical IT infrastructure restored within the set timeline. </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50000"/>
                        </a:lnSpc>
                        <a:spcAft>
                          <a:spcPts val="0"/>
                        </a:spcAft>
                        <a:buFont typeface="Symbol"/>
                        <a:buNone/>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Average of 24 </a:t>
                      </a:r>
                      <a:r>
                        <a:rPr lang="en-US"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hours. </a:t>
                      </a: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endPar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Average of </a:t>
                      </a:r>
                      <a:r>
                        <a:rPr lang="en-GB"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7:09:39.</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Average of 24 </a:t>
                      </a:r>
                      <a:r>
                        <a:rPr lang="en-US"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hours.</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Average of 14:10:17</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50000"/>
                        </a:lnSpc>
                        <a:spcAft>
                          <a:spcPts val="0"/>
                        </a:spcAft>
                      </a:pPr>
                      <a:r>
                        <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Implementation of IT Business Continuity side.</a:t>
                      </a:r>
                    </a:p>
                  </a:txBody>
                  <a:tcPr marL="40542" marR="40542"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683568" y="836712"/>
            <a:ext cx="7992888" cy="830997"/>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SUB-PROGRAMME: 	BUSINESS INFORMATION SYSTEMS</a:t>
            </a:r>
            <a:endParaRPr lang="en-GB" sz="1600" b="1" dirty="0"/>
          </a:p>
          <a:p>
            <a:endParaRPr lang="en-GB" sz="16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19</a:t>
            </a:fld>
            <a:endParaRPr lang="en-ZA" dirty="0"/>
          </a:p>
        </p:txBody>
      </p:sp>
    </p:spTree>
    <p:extLst>
      <p:ext uri="{BB962C8B-B14F-4D97-AF65-F5344CB8AC3E}">
        <p14:creationId xmlns:p14="http://schemas.microsoft.com/office/powerpoint/2010/main" xmlns="" val="327963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DELEGATION</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611560" y="908720"/>
            <a:ext cx="8075240" cy="5040560"/>
          </a:xfrm>
          <a:prstGeom prst="rect">
            <a:avLst/>
          </a:prstGeom>
          <a:noFill/>
          <a:ln w="9525">
            <a:noFill/>
            <a:miter lim="800000"/>
            <a:headEnd/>
            <a:tailEnd/>
          </a:ln>
        </p:spPr>
        <p:txBody>
          <a:bodyPr/>
          <a:lstStyle/>
          <a:p>
            <a:pPr marL="342900" indent="-342900" defTabSz="914400">
              <a:spcBef>
                <a:spcPct val="20000"/>
              </a:spcBef>
              <a:buFont typeface="Arial" charset="0"/>
              <a:buNone/>
            </a:pPr>
            <a:endParaRPr lang="en-US" altLang="en-US" b="1" dirty="0">
              <a:solidFill>
                <a:schemeClr val="accent6">
                  <a:lumMod val="50000"/>
                </a:schemeClr>
              </a:solidFill>
              <a:latin typeface="Verdana" pitchFamily="34" charset="0"/>
              <a:ea typeface="Verdana" pitchFamily="34" charset="0"/>
              <a:cs typeface="Verdana" pitchFamily="34" charset="0"/>
            </a:endParaRPr>
          </a:p>
          <a:p>
            <a:pPr>
              <a:lnSpc>
                <a:spcPct val="150000"/>
              </a:lnSpc>
              <a:defRPr/>
            </a:pPr>
            <a:r>
              <a:rPr lang="en-US" b="1" dirty="0">
                <a:solidFill>
                  <a:schemeClr val="accent6">
                    <a:lumMod val="50000"/>
                  </a:schemeClr>
                </a:solidFill>
                <a:latin typeface="Verdana" pitchFamily="34" charset="0"/>
                <a:ea typeface="Verdana" pitchFamily="34" charset="0"/>
                <a:cs typeface="Verdana" pitchFamily="34" charset="0"/>
              </a:rPr>
              <a:t>COUNCIL MEMBERS:</a:t>
            </a:r>
          </a:p>
          <a:p>
            <a:pPr>
              <a:lnSpc>
                <a:spcPct val="150000"/>
              </a:lnSpc>
              <a:defRPr/>
            </a:pPr>
            <a:r>
              <a:rPr lang="en-US" dirty="0">
                <a:solidFill>
                  <a:schemeClr val="accent6">
                    <a:lumMod val="50000"/>
                  </a:schemeClr>
                </a:solidFill>
                <a:latin typeface="Verdana" pitchFamily="34" charset="0"/>
                <a:ea typeface="Verdana" pitchFamily="34" charset="0"/>
                <a:cs typeface="Verdana" pitchFamily="34" charset="0"/>
              </a:rPr>
              <a:t>Mr. Nhlanhla Ngubane		: Acting Chairperson of Council</a:t>
            </a:r>
          </a:p>
          <a:p>
            <a:pPr>
              <a:lnSpc>
                <a:spcPct val="150000"/>
              </a:lnSpc>
              <a:buNone/>
              <a:defRPr/>
            </a:pPr>
            <a:endParaRPr lang="en-US" dirty="0">
              <a:solidFill>
                <a:schemeClr val="accent6">
                  <a:lumMod val="50000"/>
                </a:schemeClr>
              </a:solidFill>
              <a:latin typeface="Verdana" pitchFamily="34" charset="0"/>
              <a:ea typeface="Verdana" pitchFamily="34" charset="0"/>
              <a:cs typeface="Verdana" pitchFamily="34" charset="0"/>
            </a:endParaRPr>
          </a:p>
          <a:p>
            <a:pPr>
              <a:lnSpc>
                <a:spcPct val="150000"/>
              </a:lnSpc>
              <a:defRPr/>
            </a:pPr>
            <a:r>
              <a:rPr lang="en-US" b="1" dirty="0">
                <a:solidFill>
                  <a:schemeClr val="accent6">
                    <a:lumMod val="50000"/>
                  </a:schemeClr>
                </a:solidFill>
                <a:latin typeface="Verdana" pitchFamily="34" charset="0"/>
                <a:ea typeface="Verdana" pitchFamily="34" charset="0"/>
                <a:cs typeface="Verdana" pitchFamily="34" charset="0"/>
              </a:rPr>
              <a:t>MANAGEMENT TEAM</a:t>
            </a:r>
          </a:p>
          <a:p>
            <a:pPr>
              <a:lnSpc>
                <a:spcPct val="150000"/>
              </a:lnSpc>
              <a:defRPr/>
            </a:pPr>
            <a:r>
              <a:rPr lang="en-US" dirty="0">
                <a:solidFill>
                  <a:schemeClr val="accent6">
                    <a:lumMod val="50000"/>
                  </a:schemeClr>
                </a:solidFill>
                <a:latin typeface="Verdana" pitchFamily="34" charset="0"/>
                <a:ea typeface="Verdana" pitchFamily="34" charset="0"/>
                <a:cs typeface="Verdana" pitchFamily="34" charset="0"/>
              </a:rPr>
              <a:t>Mr. Manabela(Sam) Chauke	: Director</a:t>
            </a:r>
          </a:p>
          <a:p>
            <a:pPr marL="3765550" indent="-3765550">
              <a:lnSpc>
                <a:spcPct val="150000"/>
              </a:lnSpc>
              <a:defRPr/>
            </a:pPr>
            <a:r>
              <a:rPr lang="en-US" dirty="0">
                <a:solidFill>
                  <a:schemeClr val="accent6">
                    <a:lumMod val="50000"/>
                  </a:schemeClr>
                </a:solidFill>
                <a:latin typeface="Verdana" pitchFamily="34" charset="0"/>
                <a:ea typeface="Verdana" pitchFamily="34" charset="0"/>
                <a:cs typeface="Verdana" pitchFamily="34" charset="0"/>
              </a:rPr>
              <a:t>Mrs. Mmatlou Sebogodi            : Deputy Director Finance and Admin</a:t>
            </a:r>
          </a:p>
          <a:p>
            <a:pPr marL="342900" indent="-342900">
              <a:spcBef>
                <a:spcPct val="20000"/>
              </a:spcBef>
              <a:defRPr/>
            </a:pPr>
            <a:endParaRPr lang="en-US" sz="1600" b="1"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charset="0"/>
              <a:buNone/>
            </a:pPr>
            <a:endParaRPr lang="en-US" altLang="en-US" sz="1600"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a:t>
            </a:fld>
            <a:endParaRPr lang="en-ZA" dirty="0"/>
          </a:p>
        </p:txBody>
      </p:sp>
    </p:spTree>
    <p:extLst>
      <p:ext uri="{BB962C8B-B14F-4D97-AF65-F5344CB8AC3E}">
        <p14:creationId xmlns:p14="http://schemas.microsoft.com/office/powerpoint/2010/main" xmlns="" val="1993650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1: ADMINISTRATION</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602885706"/>
              </p:ext>
            </p:extLst>
          </p:nvPr>
        </p:nvGraphicFramePr>
        <p:xfrm>
          <a:off x="72011" y="1351771"/>
          <a:ext cx="8820470" cy="3805419"/>
        </p:xfrm>
        <a:graphic>
          <a:graphicData uri="http://schemas.openxmlformats.org/drawingml/2006/table">
            <a:tbl>
              <a:tblPr/>
              <a:tblGrid>
                <a:gridCol w="142440">
                  <a:extLst>
                    <a:ext uri="{9D8B030D-6E8A-4147-A177-3AD203B41FA5}">
                      <a16:colId xmlns:a16="http://schemas.microsoft.com/office/drawing/2014/main" xmlns="" val="20000"/>
                    </a:ext>
                  </a:extLst>
                </a:gridCol>
                <a:gridCol w="469117">
                  <a:extLst>
                    <a:ext uri="{9D8B030D-6E8A-4147-A177-3AD203B41FA5}">
                      <a16:colId xmlns:a16="http://schemas.microsoft.com/office/drawing/2014/main" xmlns="" val="20001"/>
                    </a:ext>
                  </a:extLst>
                </a:gridCol>
                <a:gridCol w="1816830">
                  <a:extLst>
                    <a:ext uri="{9D8B030D-6E8A-4147-A177-3AD203B41FA5}">
                      <a16:colId xmlns:a16="http://schemas.microsoft.com/office/drawing/2014/main" xmlns="" val="20002"/>
                    </a:ext>
                  </a:extLst>
                </a:gridCol>
                <a:gridCol w="1135498">
                  <a:extLst>
                    <a:ext uri="{9D8B030D-6E8A-4147-A177-3AD203B41FA5}">
                      <a16:colId xmlns:a16="http://schemas.microsoft.com/office/drawing/2014/main" xmlns="" val="20003"/>
                    </a:ext>
                  </a:extLst>
                </a:gridCol>
                <a:gridCol w="1224136">
                  <a:extLst>
                    <a:ext uri="{9D8B030D-6E8A-4147-A177-3AD203B41FA5}">
                      <a16:colId xmlns:a16="http://schemas.microsoft.com/office/drawing/2014/main" xmlns="" val="20007"/>
                    </a:ext>
                  </a:extLst>
                </a:gridCol>
                <a:gridCol w="1080120">
                  <a:extLst>
                    <a:ext uri="{9D8B030D-6E8A-4147-A177-3AD203B41FA5}">
                      <a16:colId xmlns:a16="http://schemas.microsoft.com/office/drawing/2014/main" xmlns="" val="20004"/>
                    </a:ext>
                  </a:extLst>
                </a:gridCol>
                <a:gridCol w="1368152">
                  <a:extLst>
                    <a:ext uri="{9D8B030D-6E8A-4147-A177-3AD203B41FA5}">
                      <a16:colId xmlns:a16="http://schemas.microsoft.com/office/drawing/2014/main" xmlns="" val="20005"/>
                    </a:ext>
                  </a:extLst>
                </a:gridCol>
                <a:gridCol w="1584177">
                  <a:extLst>
                    <a:ext uri="{9D8B030D-6E8A-4147-A177-3AD203B41FA5}">
                      <a16:colId xmlns:a16="http://schemas.microsoft.com/office/drawing/2014/main" xmlns="" val="20006"/>
                    </a:ext>
                  </a:extLst>
                </a:gridCol>
              </a:tblGrid>
              <a:tr h="778317">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3 : Ensure good governance</a:t>
                      </a:r>
                      <a:r>
                        <a:rPr lang="en-GB" sz="1200" b="1" baseline="0" dirty="0">
                          <a:solidFill>
                            <a:schemeClr val="bg1"/>
                          </a:solidFill>
                          <a:latin typeface="Verdana" panose="020B0604030504040204" pitchFamily="34" charset="0"/>
                          <a:ea typeface="Verdana" panose="020B0604030504040204" pitchFamily="34" charset="0"/>
                          <a:cs typeface="Verdana" panose="020B0604030504040204" pitchFamily="34" charset="0"/>
                        </a:rPr>
                        <a:t> across the organisation</a:t>
                      </a: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259439">
                <a:tc gridSpan="8">
                  <a:txBody>
                    <a:bodyPr/>
                    <a:lstStyle/>
                    <a:p>
                      <a:pPr marL="1350010" indent="-1350010" algn="ctr">
                        <a:spcAft>
                          <a:spcPts val="0"/>
                        </a:spcAft>
                      </a:pPr>
                      <a:r>
                        <a:rPr lang="en-GB" sz="1200" b="1" dirty="0">
                          <a:latin typeface="Verdana"/>
                          <a:ea typeface="Times New Roman"/>
                          <a:cs typeface="Arial"/>
                        </a:rPr>
                        <a:t>Strategic Objective : To </a:t>
                      </a:r>
                      <a:r>
                        <a:rPr lang="en-ZA" sz="1200" b="1" dirty="0">
                          <a:latin typeface="Verdana"/>
                          <a:ea typeface="Times New Roman"/>
                          <a:cs typeface="Arial"/>
                        </a:rPr>
                        <a:t>improve</a:t>
                      </a:r>
                      <a:r>
                        <a:rPr lang="en-ZA" sz="1200" b="1" baseline="0" dirty="0">
                          <a:latin typeface="Verdana"/>
                          <a:ea typeface="Times New Roman"/>
                          <a:cs typeface="Arial"/>
                        </a:rPr>
                        <a:t> the performance of the organisation</a:t>
                      </a:r>
                      <a:endParaRPr lang="en-ZA" sz="1200" b="1" dirty="0">
                        <a:latin typeface="Verdana"/>
                        <a:ea typeface="MyriadPro-Semibold"/>
                        <a:cs typeface="Arial"/>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59439">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l">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518877">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989347">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indent="0">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(a)</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313" lvl="0" indent="-87313" algn="l" defTabSz="914400" rtl="0" eaLnBrk="1" latinLnBrk="0" hangingPunct="1">
                        <a:lnSpc>
                          <a:spcPct val="150000"/>
                        </a:lnSpc>
                        <a:spcAft>
                          <a:spcPts val="0"/>
                        </a:spcAft>
                        <a:buFont typeface="Symbol"/>
                        <a:buChar char=""/>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 of implementation of the Performance Management System (PMS</a:t>
                      </a:r>
                      <a:r>
                        <a:rPr lang="en-US"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313" lvl="0" indent="-87313" algn="l" defTabSz="914400" rtl="0" eaLnBrk="1" latinLnBrk="0" hangingPunct="1">
                        <a:lnSpc>
                          <a:spcPct val="150000"/>
                        </a:lnSpc>
                        <a:spcAft>
                          <a:spcPts val="0"/>
                        </a:spcAft>
                        <a:buFont typeface="Symbol"/>
                        <a:buChar char=""/>
                      </a:pP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100%</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a:lnSpc>
                          <a:spcPct val="150000"/>
                        </a:lnSpc>
                        <a:spcAft>
                          <a:spcPts val="0"/>
                        </a:spcAft>
                      </a:pPr>
                      <a:r>
                        <a:rPr lang="en-GB" sz="1100" dirty="0">
                          <a:effectLst/>
                          <a:latin typeface="Verdana" panose="020B0604030504040204" pitchFamily="34" charset="0"/>
                          <a:ea typeface="Times New Roman" panose="02020603050405020304" pitchFamily="18" charset="0"/>
                          <a:cs typeface="Arial" panose="020B0604020202020204" pitchFamily="34" charset="0"/>
                        </a:rPr>
                        <a:t>100%</a:t>
                      </a:r>
                      <a:endParaRPr lang="en-ZA" sz="11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a:lnSpc>
                          <a:spcPct val="150000"/>
                        </a:lnSpc>
                        <a:spcAft>
                          <a:spcPts val="0"/>
                        </a:spcAft>
                      </a:pPr>
                      <a:r>
                        <a:rPr lang="en-GB" sz="1100" dirty="0">
                          <a:effectLst/>
                          <a:latin typeface="Verdana" panose="020B0604030504040204" pitchFamily="34" charset="0"/>
                          <a:ea typeface="Times New Roman" panose="02020603050405020304" pitchFamily="18" charset="0"/>
                          <a:cs typeface="Arial" panose="020B0604020202020204" pitchFamily="34" charset="0"/>
                        </a:rPr>
                        <a:t>100%</a:t>
                      </a:r>
                      <a:endParaRPr lang="en-ZA" sz="1100" dirty="0">
                        <a:effectLst/>
                        <a:latin typeface="Trebuchet MS" panose="020B0603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7313" lvl="0" indent="-87313" algn="l" defTabSz="914400" rtl="0" eaLnBrk="1" latinLnBrk="0" hangingPunct="1">
                        <a:lnSpc>
                          <a:spcPct val="150000"/>
                        </a:lnSpc>
                        <a:spcAft>
                          <a:spcPts val="0"/>
                        </a:spcAft>
                        <a:buFont typeface="Symbol"/>
                        <a:buChar char=""/>
                      </a:pPr>
                      <a:r>
                        <a:rPr lang="en-GB"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Quarterly assessment </a:t>
                      </a:r>
                      <a:r>
                        <a:rPr lang="en-GB"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done.</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87313" lvl="0" indent="-87313" algn="l" defTabSz="914400" rtl="0" eaLnBrk="1" latinLnBrk="0" hangingPunct="1">
                        <a:lnSpc>
                          <a:spcPct val="150000"/>
                        </a:lnSpc>
                        <a:spcAft>
                          <a:spcPts val="0"/>
                        </a:spcAft>
                        <a:buFont typeface="Symbol"/>
                        <a:buChar char=""/>
                      </a:pPr>
                      <a:r>
                        <a:rPr lang="en-GB"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26 Training done.   </a:t>
                      </a: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50000"/>
                        </a:lnSpc>
                        <a:spcAft>
                          <a:spcPts val="0"/>
                        </a:spcAft>
                      </a:pPr>
                      <a:r>
                        <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A detail key deliverables of </a:t>
                      </a:r>
                      <a:r>
                        <a:rPr lang="en-US"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Performance Management System (PMS) </a:t>
                      </a:r>
                      <a:r>
                        <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to support the targets are unpacked for Audit purpose.</a:t>
                      </a:r>
                    </a:p>
                  </a:txBody>
                  <a:tcPr marL="40542" marR="40542"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683568" y="836712"/>
            <a:ext cx="7992888" cy="830997"/>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SUB-PROGRAMME 3: 	HUMAN CAPITAL</a:t>
            </a:r>
            <a:endParaRPr lang="en-GB" sz="1600" b="1" dirty="0"/>
          </a:p>
          <a:p>
            <a:endParaRPr lang="en-GB" sz="16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20</a:t>
            </a:fld>
            <a:endParaRPr lang="en-ZA" dirty="0"/>
          </a:p>
        </p:txBody>
      </p:sp>
    </p:spTree>
    <p:extLst>
      <p:ext uri="{BB962C8B-B14F-4D97-AF65-F5344CB8AC3E}">
        <p14:creationId xmlns:p14="http://schemas.microsoft.com/office/powerpoint/2010/main" xmlns="" val="2537626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a:extLst>
              <a:ext uri="{FF2B5EF4-FFF2-40B4-BE49-F238E27FC236}">
                <a16:creationId xmlns:a16="http://schemas.microsoft.com/office/drawing/2014/main" xmlns="" id="{83689675-BC93-466D-8F58-96E6137E5D2C}"/>
              </a:ext>
            </a:extLst>
          </p:cNvPr>
          <p:cNvSpPr txBox="1">
            <a:spLocks noChangeArrowheads="1"/>
          </p:cNvSpPr>
          <p:nvPr/>
        </p:nvSpPr>
        <p:spPr bwMode="auto">
          <a:xfrm>
            <a:off x="520700" y="5637213"/>
            <a:ext cx="604678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2400">
                <a:solidFill>
                  <a:schemeClr val="bg1"/>
                </a:solidFill>
                <a:latin typeface="Verdana" panose="020B0604030504040204" pitchFamily="34" charset="0"/>
              </a:rPr>
              <a:t>Tittle Goes here…</a:t>
            </a:r>
          </a:p>
        </p:txBody>
      </p:sp>
      <p:pic>
        <p:nvPicPr>
          <p:cNvPr id="20483" name="Picture 2" descr="PSIRA Presentation2.jpg">
            <a:extLst>
              <a:ext uri="{FF2B5EF4-FFF2-40B4-BE49-F238E27FC236}">
                <a16:creationId xmlns:a16="http://schemas.microsoft.com/office/drawing/2014/main" xmlns="" id="{FA507C28-B8D0-4565-ABAD-567E657B74B5}"/>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84" name="Picture 2" descr="PSIRA Presentation2.jpg">
            <a:extLst>
              <a:ext uri="{FF2B5EF4-FFF2-40B4-BE49-F238E27FC236}">
                <a16:creationId xmlns:a16="http://schemas.microsoft.com/office/drawing/2014/main" xmlns="" id="{041BEB00-0456-4705-978A-101E06C9E1A4}"/>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5" name="Rectangle 8">
            <a:extLst>
              <a:ext uri="{FF2B5EF4-FFF2-40B4-BE49-F238E27FC236}">
                <a16:creationId xmlns:a16="http://schemas.microsoft.com/office/drawing/2014/main" xmlns="" id="{A1AA6B17-DBD1-4C76-B57D-D2E47EAD77EB}"/>
              </a:ext>
            </a:extLst>
          </p:cNvPr>
          <p:cNvSpPr>
            <a:spLocks noChangeArrowheads="1"/>
          </p:cNvSpPr>
          <p:nvPr/>
        </p:nvSpPr>
        <p:spPr bwMode="auto">
          <a:xfrm>
            <a:off x="376238" y="2386013"/>
            <a:ext cx="8443912" cy="1692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ZA" altLang="en-US" sz="3600" b="1">
                <a:solidFill>
                  <a:srgbClr val="673105"/>
                </a:solidFill>
                <a:latin typeface="Verdana" panose="020B0604030504040204" pitchFamily="34" charset="0"/>
              </a:rPr>
              <a:t>PROGRAMME 2</a:t>
            </a:r>
          </a:p>
          <a:p>
            <a:pPr algn="ctr">
              <a:spcBef>
                <a:spcPct val="0"/>
              </a:spcBef>
              <a:buFontTx/>
              <a:buNone/>
            </a:pPr>
            <a:r>
              <a:rPr lang="en-ZA" altLang="en-US" sz="3600" b="1">
                <a:solidFill>
                  <a:srgbClr val="673105"/>
                </a:solidFill>
                <a:latin typeface="Verdana" panose="020B0604030504040204" pitchFamily="34" charset="0"/>
              </a:rPr>
              <a:t>LAW ENFORCEMENT</a:t>
            </a:r>
          </a:p>
          <a:p>
            <a:pPr algn="ctr">
              <a:spcBef>
                <a:spcPct val="0"/>
              </a:spcBef>
              <a:buFontTx/>
              <a:buNone/>
            </a:pPr>
            <a:endParaRPr lang="en-ZA" altLang="en-US" b="1">
              <a:latin typeface="Verdana" panose="020B0604030504040204" pitchFamily="34" charset="0"/>
            </a:endParaRPr>
          </a:p>
        </p:txBody>
      </p:sp>
      <p:sp>
        <p:nvSpPr>
          <p:cNvPr id="20486" name="Slide Number Placeholder 2">
            <a:extLst>
              <a:ext uri="{FF2B5EF4-FFF2-40B4-BE49-F238E27FC236}">
                <a16:creationId xmlns:a16="http://schemas.microsoft.com/office/drawing/2014/main" xmlns="" id="{BBC5EFC8-853E-405A-BAC9-EADDB0CD6485}"/>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FBBC591-8890-49F1-B306-F083FEEDBF41}" type="slidenum">
              <a:rPr lang="en-ZA" altLang="en-US" sz="1200" smtClean="0">
                <a:solidFill>
                  <a:srgbClr val="898989"/>
                </a:solidFill>
              </a:rPr>
              <a:pPr>
                <a:spcBef>
                  <a:spcPct val="0"/>
                </a:spcBef>
                <a:buFontTx/>
                <a:buNone/>
              </a:pPr>
              <a:t>21</a:t>
            </a:fld>
            <a:endParaRPr lang="en-ZA" altLang="en-US" sz="1200">
              <a:solidFill>
                <a:srgbClr val="898989"/>
              </a:solidFill>
            </a:endParaRPr>
          </a:p>
        </p:txBody>
      </p:sp>
    </p:spTree>
    <p:extLst>
      <p:ext uri="{BB962C8B-B14F-4D97-AF65-F5344CB8AC3E}">
        <p14:creationId xmlns:p14="http://schemas.microsoft.com/office/powerpoint/2010/main" xmlns="" val="4023212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2 -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562702420"/>
              </p:ext>
            </p:extLst>
          </p:nvPr>
        </p:nvGraphicFramePr>
        <p:xfrm>
          <a:off x="395537" y="980728"/>
          <a:ext cx="8352927" cy="3267432"/>
        </p:xfrm>
        <a:graphic>
          <a:graphicData uri="http://schemas.openxmlformats.org/drawingml/2006/table">
            <a:tbl>
              <a:tblPr/>
              <a:tblGrid>
                <a:gridCol w="1570636">
                  <a:extLst>
                    <a:ext uri="{9D8B030D-6E8A-4147-A177-3AD203B41FA5}">
                      <a16:colId xmlns:a16="http://schemas.microsoft.com/office/drawing/2014/main" xmlns="" val="20000"/>
                    </a:ext>
                  </a:extLst>
                </a:gridCol>
                <a:gridCol w="214178">
                  <a:extLst>
                    <a:ext uri="{9D8B030D-6E8A-4147-A177-3AD203B41FA5}">
                      <a16:colId xmlns:a16="http://schemas.microsoft.com/office/drawing/2014/main" xmlns="" val="20001"/>
                    </a:ext>
                  </a:extLst>
                </a:gridCol>
                <a:gridCol w="6568113">
                  <a:extLst>
                    <a:ext uri="{9D8B030D-6E8A-4147-A177-3AD203B41FA5}">
                      <a16:colId xmlns:a16="http://schemas.microsoft.com/office/drawing/2014/main" xmlns="" val="20002"/>
                    </a:ext>
                  </a:extLst>
                </a:gridCol>
              </a:tblGrid>
              <a:tr h="864096">
                <a:tc>
                  <a:txBody>
                    <a:bodyPr/>
                    <a:lstStyle/>
                    <a:p>
                      <a:pPr algn="just">
                        <a:lnSpc>
                          <a:spcPct val="150000"/>
                        </a:lnSpc>
                        <a:spcBef>
                          <a:spcPts val="300"/>
                        </a:spcBef>
                        <a:spcAft>
                          <a:spcPts val="300"/>
                        </a:spcAft>
                      </a:pPr>
                      <a:r>
                        <a:rPr lang="en-GB" sz="1600" b="1" dirty="0">
                          <a:solidFill>
                            <a:schemeClr val="accent6">
                              <a:lumMod val="50000"/>
                            </a:schemeClr>
                          </a:solidFill>
                          <a:latin typeface="Verdana" pitchFamily="34" charset="0"/>
                          <a:ea typeface="Verdana" pitchFamily="34" charset="0"/>
                          <a:cs typeface="Verdana" pitchFamily="34" charset="0"/>
                        </a:rPr>
                        <a:t>Purpose</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300"/>
                        </a:spcBef>
                        <a:spcAft>
                          <a:spcPts val="300"/>
                        </a:spcAft>
                      </a:pPr>
                      <a:r>
                        <a:rPr lang="en-GB" sz="1600" dirty="0">
                          <a:solidFill>
                            <a:schemeClr val="accent6">
                              <a:lumMod val="50000"/>
                            </a:schemeClr>
                          </a:solidFill>
                          <a:latin typeface="Verdana" pitchFamily="34" charset="0"/>
                          <a:ea typeface="Verdana" pitchFamily="34" charset="0"/>
                          <a:cs typeface="Verdana" pitchFamily="34" charset="0"/>
                        </a:rPr>
                        <a:t>:</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spcBef>
                          <a:spcPts val="300"/>
                        </a:spcBef>
                        <a:spcAft>
                          <a:spcPts val="300"/>
                        </a:spcAft>
                      </a:pPr>
                      <a:r>
                        <a:rPr lang="en-GB" sz="1600" kern="1200" dirty="0">
                          <a:solidFill>
                            <a:schemeClr val="accent6">
                              <a:lumMod val="50000"/>
                            </a:schemeClr>
                          </a:solidFill>
                          <a:latin typeface="Verdana" pitchFamily="34" charset="0"/>
                          <a:ea typeface="Verdana" pitchFamily="34" charset="0"/>
                          <a:cs typeface="Verdana" pitchFamily="34" charset="0"/>
                        </a:rPr>
                        <a:t>Ensure that there are effective regulations in the security industry and enforcement of law and compliance to the </a:t>
                      </a:r>
                      <a:r>
                        <a:rPr lang="en-GB" sz="1600" kern="1200" dirty="0" smtClean="0">
                          <a:solidFill>
                            <a:schemeClr val="accent6">
                              <a:lumMod val="50000"/>
                            </a:schemeClr>
                          </a:solidFill>
                          <a:latin typeface="Verdana" pitchFamily="34" charset="0"/>
                          <a:ea typeface="Verdana" pitchFamily="34" charset="0"/>
                          <a:cs typeface="Verdana" pitchFamily="34" charset="0"/>
                        </a:rPr>
                        <a:t>regulations.</a:t>
                      </a:r>
                      <a:endParaRPr lang="en-ZA" sz="1600" dirty="0">
                        <a:solidFill>
                          <a:schemeClr val="accent6">
                            <a:lumMod val="50000"/>
                          </a:schemeClr>
                        </a:solidFill>
                        <a:latin typeface="Verdana" pitchFamily="34" charset="0"/>
                        <a:ea typeface="Verdana" pitchFamily="34" charset="0"/>
                        <a:cs typeface="Verdana" pitchFamily="34" charset="0"/>
                      </a:endParaRPr>
                    </a:p>
                    <a:p>
                      <a:pPr algn="just">
                        <a:lnSpc>
                          <a:spcPct val="150000"/>
                        </a:lnSpc>
                        <a:spcBef>
                          <a:spcPts val="300"/>
                        </a:spcBef>
                        <a:spcAft>
                          <a:spcPts val="300"/>
                        </a:spcAft>
                      </a:pP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728192">
                <a:tc>
                  <a:txBody>
                    <a:bodyPr/>
                    <a:lstStyle/>
                    <a:p>
                      <a:pPr algn="just">
                        <a:lnSpc>
                          <a:spcPct val="150000"/>
                        </a:lnSpc>
                        <a:spcBef>
                          <a:spcPts val="300"/>
                        </a:spcBef>
                        <a:spcAft>
                          <a:spcPts val="300"/>
                        </a:spcAft>
                      </a:pPr>
                      <a:r>
                        <a:rPr lang="en-GB" sz="1600" b="1" dirty="0">
                          <a:solidFill>
                            <a:schemeClr val="accent6">
                              <a:lumMod val="50000"/>
                            </a:schemeClr>
                          </a:solidFill>
                          <a:latin typeface="Verdana" pitchFamily="34" charset="0"/>
                          <a:ea typeface="Verdana" pitchFamily="34" charset="0"/>
                          <a:cs typeface="Verdana" pitchFamily="34" charset="0"/>
                        </a:rPr>
                        <a:t>Measurable Objectives</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300"/>
                        </a:spcBef>
                        <a:spcAft>
                          <a:spcPts val="300"/>
                        </a:spcAft>
                      </a:pPr>
                      <a:r>
                        <a:rPr lang="en-GB" sz="1600" dirty="0">
                          <a:solidFill>
                            <a:schemeClr val="accent6">
                              <a:lumMod val="50000"/>
                            </a:schemeClr>
                          </a:solidFill>
                          <a:latin typeface="Verdana" pitchFamily="34" charset="0"/>
                          <a:ea typeface="Verdana" pitchFamily="34" charset="0"/>
                          <a:cs typeface="Verdana" pitchFamily="34" charset="0"/>
                        </a:rPr>
                        <a:t>:</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ZA" sz="1600" kern="1200" dirty="0">
                          <a:solidFill>
                            <a:schemeClr val="accent6">
                              <a:lumMod val="50000"/>
                            </a:schemeClr>
                          </a:solidFill>
                          <a:latin typeface="Verdana" pitchFamily="34" charset="0"/>
                          <a:ea typeface="Verdana" pitchFamily="34" charset="0"/>
                          <a:cs typeface="Verdana" pitchFamily="34" charset="0"/>
                        </a:rPr>
                        <a:t>The programme aims to ensure that Security</a:t>
                      </a:r>
                      <a:r>
                        <a:rPr lang="en-ZA" sz="1600" kern="1200" baseline="0" dirty="0">
                          <a:solidFill>
                            <a:schemeClr val="accent6">
                              <a:lumMod val="50000"/>
                            </a:schemeClr>
                          </a:solidFill>
                          <a:latin typeface="Verdana" pitchFamily="34" charset="0"/>
                          <a:ea typeface="Verdana" pitchFamily="34" charset="0"/>
                          <a:cs typeface="Verdana" pitchFamily="34" charset="0"/>
                        </a:rPr>
                        <a:t> </a:t>
                      </a:r>
                      <a:r>
                        <a:rPr lang="en-ZA" sz="1600" kern="1200" dirty="0">
                          <a:solidFill>
                            <a:schemeClr val="accent6">
                              <a:lumMod val="50000"/>
                            </a:schemeClr>
                          </a:solidFill>
                          <a:latin typeface="Verdana" pitchFamily="34" charset="0"/>
                          <a:ea typeface="Verdana" pitchFamily="34" charset="0"/>
                          <a:cs typeface="Verdana" pitchFamily="34" charset="0"/>
                        </a:rPr>
                        <a:t>Service Providers comply with the regulations by doing regular inspections for both security officers and security businesses.</a:t>
                      </a:r>
                    </a:p>
                    <a:p>
                      <a:endParaRPr lang="en-ZA" sz="1600" kern="1200" dirty="0">
                        <a:solidFill>
                          <a:schemeClr val="accent6">
                            <a:lumMod val="50000"/>
                          </a:schemeClr>
                        </a:solidFill>
                        <a:latin typeface="Verdana" pitchFamily="34" charset="0"/>
                        <a:ea typeface="Verdana" pitchFamily="34" charset="0"/>
                        <a:cs typeface="Verdana" pitchFamily="34" charset="0"/>
                      </a:endParaRPr>
                    </a:p>
                    <a:p>
                      <a:r>
                        <a:rPr lang="en-ZA" sz="1600" kern="1200" dirty="0">
                          <a:solidFill>
                            <a:schemeClr val="accent6">
                              <a:lumMod val="50000"/>
                            </a:schemeClr>
                          </a:solidFill>
                          <a:latin typeface="Verdana" pitchFamily="34" charset="0"/>
                          <a:ea typeface="Verdana" pitchFamily="34" charset="0"/>
                          <a:cs typeface="Verdana" pitchFamily="34" charset="0"/>
                        </a:rPr>
                        <a:t>Ensure that those who are not complying with the regulations are charged and prosecuted.</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2049" name="Rectangle 1"/>
          <p:cNvSpPr>
            <a:spLocks noChangeArrowheads="1"/>
          </p:cNvSpPr>
          <p:nvPr/>
        </p:nvSpPr>
        <p:spPr bwMode="auto">
          <a:xfrm>
            <a:off x="251520" y="4235604"/>
            <a:ext cx="604867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ZA" sz="1600" b="1" i="0" u="none" strike="noStrike" cap="none" normalizeH="0" baseline="0" dirty="0">
                <a:ln>
                  <a:noFill/>
                </a:ln>
                <a:solidFill>
                  <a:schemeClr val="accent6">
                    <a:lumMod val="50000"/>
                  </a:schemeClr>
                </a:solidFill>
                <a:effectLst/>
                <a:latin typeface="Verdana" pitchFamily="34" charset="0"/>
                <a:ea typeface="Verdana" pitchFamily="34" charset="0"/>
                <a:cs typeface="Verdana" pitchFamily="34" charset="0"/>
              </a:rPr>
              <a:t>There are three sub- programmes:</a:t>
            </a:r>
            <a:endParaRPr lang="en-ZA" sz="1600" dirty="0">
              <a:solidFill>
                <a:schemeClr val="accent6">
                  <a:lumMod val="50000"/>
                </a:schemeClr>
              </a:solidFill>
              <a:latin typeface="Verdana" pitchFamily="34" charset="0"/>
              <a:ea typeface="Verdana" pitchFamily="34" charset="0"/>
              <a:cs typeface="Verdana" pitchFamily="34" charset="0"/>
            </a:endParaRPr>
          </a:p>
          <a:p>
            <a:pPr marL="365125" lvl="0" indent="-365125">
              <a:lnSpc>
                <a:spcPct val="150000"/>
              </a:lnSpc>
              <a:buFont typeface="Wingdings" pitchFamily="2" charset="2"/>
              <a:buChar char="v"/>
            </a:pPr>
            <a:r>
              <a:rPr lang="en-ZA" sz="1600" dirty="0">
                <a:solidFill>
                  <a:schemeClr val="accent6">
                    <a:lumMod val="50000"/>
                  </a:schemeClr>
                </a:solidFill>
                <a:latin typeface="Verdana" pitchFamily="34" charset="0"/>
                <a:ea typeface="Verdana" pitchFamily="34" charset="0"/>
                <a:cs typeface="Verdana" pitchFamily="34" charset="0"/>
              </a:rPr>
              <a:t>Sub-Programmes: Enforcement</a:t>
            </a:r>
          </a:p>
          <a:p>
            <a:pPr marL="365125" lvl="0" indent="-365125">
              <a:lnSpc>
                <a:spcPct val="150000"/>
              </a:lnSpc>
              <a:buFont typeface="Wingdings" pitchFamily="2" charset="2"/>
              <a:buChar char="v"/>
            </a:pPr>
            <a:r>
              <a:rPr lang="en-ZA" sz="1600" dirty="0">
                <a:solidFill>
                  <a:schemeClr val="accent6">
                    <a:lumMod val="50000"/>
                  </a:schemeClr>
                </a:solidFill>
                <a:latin typeface="Verdana" pitchFamily="34" charset="0"/>
                <a:ea typeface="Verdana" pitchFamily="34" charset="0"/>
                <a:cs typeface="Verdana" pitchFamily="34" charset="0"/>
              </a:rPr>
              <a:t>Sub-Programmes: Compliance</a:t>
            </a:r>
          </a:p>
          <a:p>
            <a:pPr marL="365125" indent="-365125">
              <a:lnSpc>
                <a:spcPct val="150000"/>
              </a:lnSpc>
              <a:buFont typeface="Wingdings" pitchFamily="2" charset="2"/>
              <a:buChar char="v"/>
            </a:pPr>
            <a:r>
              <a:rPr lang="en-ZA" sz="1600" dirty="0">
                <a:solidFill>
                  <a:schemeClr val="accent6">
                    <a:lumMod val="50000"/>
                  </a:schemeClr>
                </a:solidFill>
                <a:latin typeface="Verdana" pitchFamily="34" charset="0"/>
                <a:ea typeface="Verdana" pitchFamily="34" charset="0"/>
                <a:cs typeface="Verdana" pitchFamily="34" charset="0"/>
              </a:rPr>
              <a:t>Sub-Programmes: Legal Services and Prosecution</a:t>
            </a:r>
            <a:endParaRPr kumimoji="0" lang="en-ZA" sz="1600" b="1" i="0" u="none" strike="noStrike" cap="none" normalizeH="0" baseline="0" dirty="0">
              <a:ln>
                <a:noFill/>
              </a:ln>
              <a:solidFill>
                <a:schemeClr val="accent6">
                  <a:lumMod val="50000"/>
                </a:schemeClr>
              </a:solidFill>
              <a:effectLst/>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22</a:t>
            </a:fld>
            <a:endParaRPr lang="en-Z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2: LAW ENFORCEMENT</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371274640"/>
              </p:ext>
            </p:extLst>
          </p:nvPr>
        </p:nvGraphicFramePr>
        <p:xfrm>
          <a:off x="72011" y="1124744"/>
          <a:ext cx="8964485" cy="4987631"/>
        </p:xfrm>
        <a:graphic>
          <a:graphicData uri="http://schemas.openxmlformats.org/drawingml/2006/table">
            <a:tbl>
              <a:tblPr/>
              <a:tblGrid>
                <a:gridCol w="142440">
                  <a:extLst>
                    <a:ext uri="{9D8B030D-6E8A-4147-A177-3AD203B41FA5}">
                      <a16:colId xmlns:a16="http://schemas.microsoft.com/office/drawing/2014/main" xmlns="" val="20000"/>
                    </a:ext>
                  </a:extLst>
                </a:gridCol>
                <a:gridCol w="469117">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gridCol w="1224136">
                  <a:extLst>
                    <a:ext uri="{9D8B030D-6E8A-4147-A177-3AD203B41FA5}">
                      <a16:colId xmlns:a16="http://schemas.microsoft.com/office/drawing/2014/main" xmlns="" val="20003"/>
                    </a:ext>
                  </a:extLst>
                </a:gridCol>
                <a:gridCol w="864096">
                  <a:extLst>
                    <a:ext uri="{9D8B030D-6E8A-4147-A177-3AD203B41FA5}">
                      <a16:colId xmlns:a16="http://schemas.microsoft.com/office/drawing/2014/main" xmlns="" val="20007"/>
                    </a:ext>
                  </a:extLst>
                </a:gridCol>
                <a:gridCol w="1152128">
                  <a:extLst>
                    <a:ext uri="{9D8B030D-6E8A-4147-A177-3AD203B41FA5}">
                      <a16:colId xmlns:a16="http://schemas.microsoft.com/office/drawing/2014/main" xmlns="" val="20004"/>
                    </a:ext>
                  </a:extLst>
                </a:gridCol>
                <a:gridCol w="1152128">
                  <a:extLst>
                    <a:ext uri="{9D8B030D-6E8A-4147-A177-3AD203B41FA5}">
                      <a16:colId xmlns:a16="http://schemas.microsoft.com/office/drawing/2014/main" xmlns="" val="20005"/>
                    </a:ext>
                  </a:extLst>
                </a:gridCol>
                <a:gridCol w="2232248">
                  <a:extLst>
                    <a:ext uri="{9D8B030D-6E8A-4147-A177-3AD203B41FA5}">
                      <a16:colId xmlns:a16="http://schemas.microsoft.com/office/drawing/2014/main" xmlns="" val="20006"/>
                    </a:ext>
                  </a:extLst>
                </a:gridCol>
              </a:tblGrid>
              <a:tr h="802092">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a:t>
                      </a:r>
                      <a:r>
                        <a:rPr lang="en-ZA"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To ensure excellent service delivery (effective regulation) in the security industry</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94052">
                <a:tc gridSpan="8">
                  <a:txBody>
                    <a:bodyPr/>
                    <a:lstStyle/>
                    <a:p>
                      <a:pPr marL="1350010" marR="0" lvl="0" indent="-135001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Verdana"/>
                          <a:ea typeface="Verdana" panose="020B0604030504040204" pitchFamily="34" charset="0"/>
                          <a:cs typeface="Arial"/>
                        </a:rPr>
                        <a:t>Strategic Objective : </a:t>
                      </a:r>
                      <a:r>
                        <a:rPr lang="en-ZA" sz="1200" b="1" kern="1200" dirty="0">
                          <a:solidFill>
                            <a:schemeClr val="tx1"/>
                          </a:solidFill>
                          <a:latin typeface="Verdana"/>
                          <a:ea typeface="Verdana" panose="020B0604030504040204" pitchFamily="34" charset="0"/>
                          <a:cs typeface="Arial"/>
                        </a:rPr>
                        <a:t>Increased monitoring and investigation of security service providers to enforce compliance with applicable legislation</a:t>
                      </a:r>
                    </a:p>
                    <a:p>
                      <a:pPr marL="1350010" indent="-1350010" algn="ctr">
                        <a:spcAft>
                          <a:spcPts val="0"/>
                        </a:spcAft>
                      </a:pPr>
                      <a:endParaRPr lang="en-ZA" sz="1200" b="1" dirty="0">
                        <a:latin typeface="Verdana"/>
                        <a:ea typeface="MyriadPro-Semibold"/>
                        <a:cs typeface="Arial"/>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00523">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401046">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379146">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indent="0">
                        <a:lnSpc>
                          <a:spcPct val="150000"/>
                        </a:lnSpc>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(a)</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b="1" i="1" dirty="0">
                          <a:effectLst/>
                          <a:latin typeface="Verdana" panose="020B0604030504040204" pitchFamily="34" charset="0"/>
                          <a:ea typeface="Times New Roman" panose="02020603050405020304" pitchFamily="18" charset="0"/>
                          <a:cs typeface="Arial" panose="020B0604020202020204" pitchFamily="34" charset="0"/>
                        </a:rPr>
                        <a:t>Number</a:t>
                      </a:r>
                      <a:r>
                        <a:rPr lang="en-US" sz="1100" b="1" dirty="0">
                          <a:effectLst/>
                          <a:latin typeface="Verdana" panose="020B0604030504040204" pitchFamily="34" charset="0"/>
                          <a:ea typeface="Times New Roman" panose="02020603050405020304" pitchFamily="18" charset="0"/>
                          <a:cs typeface="Arial" panose="020B0604020202020204" pitchFamily="34" charset="0"/>
                        </a:rPr>
                        <a:t> </a:t>
                      </a:r>
                      <a:r>
                        <a:rPr lang="en-US" sz="1100" dirty="0">
                          <a:effectLst/>
                          <a:latin typeface="Verdana" panose="020B0604030504040204" pitchFamily="34" charset="0"/>
                          <a:ea typeface="Times New Roman" panose="02020603050405020304" pitchFamily="18" charset="0"/>
                          <a:cs typeface="Arial" panose="020B0604020202020204" pitchFamily="34" charset="0"/>
                        </a:rPr>
                        <a:t>of security businesses inspected to enforce compliance with applicable </a:t>
                      </a:r>
                      <a:r>
                        <a:rPr lang="en-US" sz="1100" dirty="0" smtClean="0">
                          <a:effectLst/>
                          <a:latin typeface="Verdana" panose="020B0604030504040204" pitchFamily="34" charset="0"/>
                          <a:ea typeface="Times New Roman" panose="02020603050405020304" pitchFamily="18" charset="0"/>
                          <a:cs typeface="Arial" panose="020B0604020202020204" pitchFamily="34" charset="0"/>
                        </a:rPr>
                        <a:t>legislation.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100" dirty="0">
                          <a:effectLst/>
                          <a:latin typeface="Verdana" panose="020B0604030504040204" pitchFamily="34" charset="0"/>
                          <a:ea typeface="Calibri" panose="020F0502020204030204" pitchFamily="34" charset="0"/>
                          <a:cs typeface="Arial" panose="020B0604020202020204" pitchFamily="34" charset="0"/>
                        </a:rPr>
                        <a:t>5 400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6 253</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1 215</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1 735</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50000"/>
                        </a:lnSpc>
                        <a:spcAft>
                          <a:spcPts val="0"/>
                        </a:spcAft>
                      </a:pPr>
                      <a:r>
                        <a:rPr lang="en-GB" sz="1100" b="1" kern="1200" dirty="0">
                          <a:solidFill>
                            <a:schemeClr val="tx1"/>
                          </a:solidFill>
                          <a:effectLst/>
                          <a:latin typeface="Verdana" panose="020B0604030504040204" pitchFamily="34" charset="0"/>
                          <a:ea typeface="+mn-ea"/>
                          <a:cs typeface="Arial" panose="020B0604020202020204" pitchFamily="34" charset="0"/>
                        </a:rPr>
                        <a:t>+520</a:t>
                      </a:r>
                    </a:p>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mn-ea"/>
                          <a:cs typeface="Arial" panose="020B0604020202020204" pitchFamily="34" charset="0"/>
                        </a:rPr>
                        <a:t> </a:t>
                      </a:r>
                    </a:p>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mn-ea"/>
                          <a:cs typeface="Arial" panose="020B0604020202020204" pitchFamily="34" charset="0"/>
                        </a:rPr>
                        <a:t>Additional resources (5 inspectors) in Compliance </a:t>
                      </a:r>
                      <a:r>
                        <a:rPr lang="en-GB" sz="1100" kern="1200" dirty="0" smtClean="0">
                          <a:solidFill>
                            <a:schemeClr val="tx1"/>
                          </a:solidFill>
                          <a:effectLst/>
                          <a:latin typeface="Verdana" panose="020B0604030504040204" pitchFamily="34" charset="0"/>
                          <a:ea typeface="+mn-ea"/>
                          <a:cs typeface="Arial" panose="020B0604020202020204" pitchFamily="34" charset="0"/>
                        </a:rPr>
                        <a:t>Department.</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56184">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marR="0" lvl="0" indent="0" algn="l" defTabSz="914400" rtl="0" eaLnBrk="1" fontAlgn="auto" latinLnBrk="0" hangingPunct="1">
                        <a:lnSpc>
                          <a:spcPct val="150000"/>
                        </a:lnSpc>
                        <a:spcBef>
                          <a:spcPts val="0"/>
                        </a:spcBef>
                        <a:spcAft>
                          <a:spcPts val="0"/>
                        </a:spcAft>
                        <a:buClrTx/>
                        <a:buSzTx/>
                        <a:buFontTx/>
                        <a:buNone/>
                        <a:tabLst/>
                        <a:defRPr/>
                      </a:pPr>
                      <a:r>
                        <a:rPr lang="en-ZA" sz="1100" dirty="0">
                          <a:latin typeface="Verdana" panose="020B0604030504040204" pitchFamily="34" charset="0"/>
                          <a:ea typeface="Verdana" panose="020B0604030504040204" pitchFamily="34" charset="0"/>
                          <a:cs typeface="Verdana" panose="020B0604030504040204" pitchFamily="34" charset="0"/>
                        </a:rPr>
                        <a:t>(b)</a:t>
                      </a:r>
                    </a:p>
                    <a:p>
                      <a:pPr marL="82550" indent="0">
                        <a:lnSpc>
                          <a:spcPct val="150000"/>
                        </a:lnSpc>
                        <a:spcAft>
                          <a:spcPts val="0"/>
                        </a:spcAft>
                      </a:pP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b="1" i="1" dirty="0">
                          <a:effectLst/>
                          <a:latin typeface="Verdana" panose="020B0604030504040204" pitchFamily="34" charset="0"/>
                          <a:ea typeface="Times New Roman" panose="02020603050405020304" pitchFamily="18" charset="0"/>
                          <a:cs typeface="Arial" panose="020B0604020202020204" pitchFamily="34" charset="0"/>
                        </a:rPr>
                        <a:t>Number</a:t>
                      </a:r>
                      <a:r>
                        <a:rPr lang="en-US" sz="1100" b="1" dirty="0">
                          <a:effectLst/>
                          <a:latin typeface="Verdana" panose="020B0604030504040204" pitchFamily="34" charset="0"/>
                          <a:ea typeface="Times New Roman" panose="02020603050405020304" pitchFamily="18" charset="0"/>
                          <a:cs typeface="Arial" panose="020B0604020202020204" pitchFamily="34" charset="0"/>
                        </a:rPr>
                        <a:t> </a:t>
                      </a:r>
                      <a:r>
                        <a:rPr lang="en-US" sz="1100" dirty="0">
                          <a:effectLst/>
                          <a:latin typeface="Verdana" panose="020B0604030504040204" pitchFamily="34" charset="0"/>
                          <a:ea typeface="Times New Roman" panose="02020603050405020304" pitchFamily="18" charset="0"/>
                          <a:cs typeface="Arial" panose="020B0604020202020204" pitchFamily="34" charset="0"/>
                        </a:rPr>
                        <a:t>of security officers inspected to enforce compliance with applicable </a:t>
                      </a:r>
                      <a:r>
                        <a:rPr lang="en-US" sz="1100" dirty="0" smtClean="0">
                          <a:effectLst/>
                          <a:latin typeface="Verdana" panose="020B0604030504040204" pitchFamily="34" charset="0"/>
                          <a:ea typeface="Times New Roman" panose="02020603050405020304" pitchFamily="18" charset="0"/>
                          <a:cs typeface="Arial" panose="020B0604020202020204" pitchFamily="34" charset="0"/>
                        </a:rPr>
                        <a:t>legislation.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100" dirty="0">
                          <a:effectLst/>
                          <a:latin typeface="Verdana" panose="020B0604030504040204" pitchFamily="34" charset="0"/>
                          <a:ea typeface="Calibri" panose="020F0502020204030204" pitchFamily="34" charset="0"/>
                          <a:cs typeface="Arial" panose="020B0604020202020204" pitchFamily="34" charset="0"/>
                        </a:rPr>
                        <a:t>31 000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34 439</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6 980</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7 912</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algn="l" defTabSz="914400" rtl="0" eaLnBrk="1" latinLnBrk="0" hangingPunct="1">
                        <a:lnSpc>
                          <a:spcPct val="150000"/>
                        </a:lnSpc>
                        <a:spcAft>
                          <a:spcPts val="0"/>
                        </a:spcAft>
                      </a:pPr>
                      <a:r>
                        <a:rPr lang="en-GB" sz="1100" b="1" kern="1200" dirty="0">
                          <a:solidFill>
                            <a:schemeClr val="tx1"/>
                          </a:solidFill>
                          <a:effectLst/>
                          <a:latin typeface="Verdana" panose="020B0604030504040204" pitchFamily="34" charset="0"/>
                          <a:ea typeface="+mn-ea"/>
                          <a:cs typeface="Arial" panose="020B0604020202020204" pitchFamily="34" charset="0"/>
                        </a:rPr>
                        <a:t>+932</a:t>
                      </a:r>
                    </a:p>
                    <a:p>
                      <a:pPr>
                        <a:lnSpc>
                          <a:spcPct val="100000"/>
                        </a:lnSpc>
                        <a:spcAft>
                          <a:spcPts val="0"/>
                        </a:spcAft>
                      </a:pPr>
                      <a:endParaRPr lang="en-GB" sz="1100" b="1" kern="1200" dirty="0">
                        <a:solidFill>
                          <a:schemeClr val="tx1"/>
                        </a:solidFill>
                        <a:effectLst/>
                        <a:latin typeface="Verdana" panose="020B0604030504040204" pitchFamily="34" charset="0"/>
                        <a:ea typeface="+mn-ea"/>
                        <a:cs typeface="Arial" panose="020B0604020202020204" pitchFamily="34" charset="0"/>
                      </a:endParaRPr>
                    </a:p>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mn-ea"/>
                          <a:cs typeface="Arial" panose="020B0604020202020204" pitchFamily="34" charset="0"/>
                        </a:rPr>
                        <a:t>Additional resources (5 inspectors) in Compliance </a:t>
                      </a:r>
                      <a:r>
                        <a:rPr lang="en-GB" sz="1100" kern="1200" dirty="0" smtClean="0">
                          <a:solidFill>
                            <a:schemeClr val="tx1"/>
                          </a:solidFill>
                          <a:effectLst/>
                          <a:latin typeface="Verdana" panose="020B0604030504040204" pitchFamily="34" charset="0"/>
                          <a:ea typeface="+mn-ea"/>
                          <a:cs typeface="Arial" panose="020B0604020202020204" pitchFamily="34" charset="0"/>
                        </a:rPr>
                        <a:t>Department.</a:t>
                      </a:r>
                      <a:endParaRPr lang="en-ZA" sz="1100" kern="1200" dirty="0">
                        <a:solidFill>
                          <a:schemeClr val="tx1"/>
                        </a:solidFill>
                        <a:effectLst/>
                        <a:latin typeface="Verdana" panose="020B060403050404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20" name="TextBox 19"/>
          <p:cNvSpPr txBox="1"/>
          <p:nvPr/>
        </p:nvSpPr>
        <p:spPr>
          <a:xfrm>
            <a:off x="683568" y="836712"/>
            <a:ext cx="7992888" cy="830997"/>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PROGRAMME 2: 	LAW ENFORCEMENT</a:t>
            </a:r>
            <a:endParaRPr lang="en-GB" sz="1600" b="1" dirty="0"/>
          </a:p>
          <a:p>
            <a:endParaRPr lang="en-GB" sz="16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23</a:t>
            </a:fld>
            <a:endParaRPr lang="en-ZA" dirty="0"/>
          </a:p>
        </p:txBody>
      </p:sp>
    </p:spTree>
    <p:extLst>
      <p:ext uri="{BB962C8B-B14F-4D97-AF65-F5344CB8AC3E}">
        <p14:creationId xmlns:p14="http://schemas.microsoft.com/office/powerpoint/2010/main" xmlns="" val="3529460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2: LAW ENFORCEMENT</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3579247735"/>
              </p:ext>
            </p:extLst>
          </p:nvPr>
        </p:nvGraphicFramePr>
        <p:xfrm>
          <a:off x="70707" y="1233094"/>
          <a:ext cx="8964486" cy="4478835"/>
        </p:xfrm>
        <a:graphic>
          <a:graphicData uri="http://schemas.openxmlformats.org/drawingml/2006/table">
            <a:tbl>
              <a:tblPr/>
              <a:tblGrid>
                <a:gridCol w="144766">
                  <a:extLst>
                    <a:ext uri="{9D8B030D-6E8A-4147-A177-3AD203B41FA5}">
                      <a16:colId xmlns:a16="http://schemas.microsoft.com/office/drawing/2014/main" xmlns="" val="20000"/>
                    </a:ext>
                  </a:extLst>
                </a:gridCol>
                <a:gridCol w="549960">
                  <a:extLst>
                    <a:ext uri="{9D8B030D-6E8A-4147-A177-3AD203B41FA5}">
                      <a16:colId xmlns:a16="http://schemas.microsoft.com/office/drawing/2014/main" xmlns="" val="20001"/>
                    </a:ext>
                  </a:extLst>
                </a:gridCol>
                <a:gridCol w="1902776">
                  <a:extLst>
                    <a:ext uri="{9D8B030D-6E8A-4147-A177-3AD203B41FA5}">
                      <a16:colId xmlns:a16="http://schemas.microsoft.com/office/drawing/2014/main" xmlns="" val="20002"/>
                    </a:ext>
                  </a:extLst>
                </a:gridCol>
                <a:gridCol w="1024572">
                  <a:extLst>
                    <a:ext uri="{9D8B030D-6E8A-4147-A177-3AD203B41FA5}">
                      <a16:colId xmlns:a16="http://schemas.microsoft.com/office/drawing/2014/main" xmlns="" val="20003"/>
                    </a:ext>
                  </a:extLst>
                </a:gridCol>
                <a:gridCol w="1244123">
                  <a:extLst>
                    <a:ext uri="{9D8B030D-6E8A-4147-A177-3AD203B41FA5}">
                      <a16:colId xmlns:a16="http://schemas.microsoft.com/office/drawing/2014/main" xmlns="" val="20007"/>
                    </a:ext>
                  </a:extLst>
                </a:gridCol>
                <a:gridCol w="1097756">
                  <a:extLst>
                    <a:ext uri="{9D8B030D-6E8A-4147-A177-3AD203B41FA5}">
                      <a16:colId xmlns:a16="http://schemas.microsoft.com/office/drawing/2014/main" xmlns="" val="20004"/>
                    </a:ext>
                  </a:extLst>
                </a:gridCol>
                <a:gridCol w="1244123">
                  <a:extLst>
                    <a:ext uri="{9D8B030D-6E8A-4147-A177-3AD203B41FA5}">
                      <a16:colId xmlns:a16="http://schemas.microsoft.com/office/drawing/2014/main" xmlns="" val="20005"/>
                    </a:ext>
                  </a:extLst>
                </a:gridCol>
                <a:gridCol w="1756410">
                  <a:extLst>
                    <a:ext uri="{9D8B030D-6E8A-4147-A177-3AD203B41FA5}">
                      <a16:colId xmlns:a16="http://schemas.microsoft.com/office/drawing/2014/main" xmlns="" val="20006"/>
                    </a:ext>
                  </a:extLst>
                </a:gridCol>
              </a:tblGrid>
              <a:tr h="765345">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a:t>
                      </a:r>
                      <a:r>
                        <a:rPr lang="en-ZA"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To ensure excellent service delivery (effective regulation) in the security industry</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74009">
                <a:tc gridSpan="8">
                  <a:txBody>
                    <a:bodyPr/>
                    <a:lstStyle/>
                    <a:p>
                      <a:pPr marL="1350010" marR="0" lvl="0" indent="-135001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Verdana"/>
                          <a:ea typeface="Verdana" panose="020B0604030504040204" pitchFamily="34" charset="0"/>
                          <a:cs typeface="Arial"/>
                        </a:rPr>
                        <a:t>Strategic Objective : </a:t>
                      </a:r>
                      <a:r>
                        <a:rPr lang="en-ZA" sz="1200" b="1" kern="1200" dirty="0">
                          <a:solidFill>
                            <a:schemeClr val="tx1"/>
                          </a:solidFill>
                          <a:latin typeface="Verdana"/>
                          <a:ea typeface="Verdana" panose="020B0604030504040204" pitchFamily="34" charset="0"/>
                          <a:cs typeface="Arial"/>
                        </a:rPr>
                        <a:t>Increased monitoring and investigation of security service providers to enforce compliance with applicable legislation</a:t>
                      </a:r>
                    </a:p>
                    <a:p>
                      <a:pPr marL="1350010" indent="-1350010" algn="ctr">
                        <a:spcAft>
                          <a:spcPts val="0"/>
                        </a:spcAft>
                      </a:pPr>
                      <a:endParaRPr lang="en-ZA" sz="1200" b="1" dirty="0">
                        <a:latin typeface="Verdana"/>
                        <a:ea typeface="MyriadPro-Semibold"/>
                        <a:cs typeface="Arial"/>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93187">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86374">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279960">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indent="0">
                        <a:lnSpc>
                          <a:spcPct val="150000"/>
                        </a:lnSpc>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(c)</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228600" algn="l"/>
                        </a:tabLst>
                      </a:pPr>
                      <a:r>
                        <a:rPr lang="en-US" sz="1100" b="1" i="1" dirty="0">
                          <a:effectLst/>
                          <a:latin typeface="Verdana" panose="020B0604030504040204" pitchFamily="34" charset="0"/>
                          <a:ea typeface="Calibri" panose="020F0502020204030204" pitchFamily="34" charset="0"/>
                          <a:cs typeface="Arial" panose="020B0604020202020204" pitchFamily="34" charset="0"/>
                        </a:rPr>
                        <a:t>% </a:t>
                      </a:r>
                      <a:r>
                        <a:rPr lang="en-US" sz="1100" dirty="0">
                          <a:effectLst/>
                          <a:latin typeface="Verdana" panose="020B0604030504040204" pitchFamily="34" charset="0"/>
                          <a:ea typeface="Calibri" panose="020F0502020204030204" pitchFamily="34" charset="0"/>
                          <a:cs typeface="Arial" panose="020B0604020202020204" pitchFamily="34" charset="0"/>
                        </a:rPr>
                        <a:t>of investigations finalized against non-compliant </a:t>
                      </a:r>
                      <a:r>
                        <a:rPr lang="en-US" sz="1100" dirty="0" smtClean="0">
                          <a:effectLst/>
                          <a:latin typeface="Verdana" panose="020B0604030504040204" pitchFamily="34" charset="0"/>
                          <a:ea typeface="Calibri" panose="020F0502020204030204" pitchFamily="34" charset="0"/>
                          <a:cs typeface="Arial" panose="020B0604020202020204" pitchFamily="34" charset="0"/>
                        </a:rPr>
                        <a:t>SSP’s.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dirty="0">
                          <a:effectLst/>
                          <a:latin typeface="Verdana" panose="020B0604030504040204" pitchFamily="34" charset="0"/>
                          <a:ea typeface="Calibri" panose="020F0502020204030204" pitchFamily="34" charset="0"/>
                          <a:cs typeface="Arial" panose="020B0604020202020204" pitchFamily="34" charset="0"/>
                        </a:rPr>
                        <a:t>83%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87%</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83%</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87%</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gn="l" defTabSz="914400" rtl="0" eaLnBrk="1" latinLnBrk="0" hangingPunct="1">
                        <a:lnSpc>
                          <a:spcPct val="150000"/>
                        </a:lnSpc>
                        <a:spcAft>
                          <a:spcPts val="0"/>
                        </a:spcAft>
                        <a:buFont typeface="Arial" panose="020B0604020202020204" pitchFamily="34" charset="0"/>
                        <a:buNone/>
                      </a:pPr>
                      <a:r>
                        <a:rPr lang="en-GB" sz="1100" b="1" kern="1200" dirty="0">
                          <a:solidFill>
                            <a:schemeClr val="tx1"/>
                          </a:solidFill>
                          <a:effectLst/>
                          <a:latin typeface="Verdana" panose="020B0604030504040204" pitchFamily="34" charset="0"/>
                          <a:ea typeface="+mn-ea"/>
                          <a:cs typeface="Arial" panose="020B0604020202020204" pitchFamily="34" charset="0"/>
                        </a:rPr>
                        <a:t>+4%</a:t>
                      </a:r>
                    </a:p>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chemeClr val="tx1"/>
                          </a:solidFill>
                          <a:effectLst/>
                          <a:latin typeface="Verdana" panose="020B0604030504040204" pitchFamily="34" charset="0"/>
                          <a:ea typeface="+mn-ea"/>
                          <a:cs typeface="Arial" panose="020B0604020202020204" pitchFamily="34" charset="0"/>
                        </a:rPr>
                        <a:t>Additional resources (staff) within Enforcement </a:t>
                      </a:r>
                      <a:r>
                        <a:rPr lang="en-GB" sz="1100" kern="1200" dirty="0" smtClean="0">
                          <a:solidFill>
                            <a:schemeClr val="tx1"/>
                          </a:solidFill>
                          <a:effectLst/>
                          <a:latin typeface="Verdana" panose="020B0604030504040204" pitchFamily="34" charset="0"/>
                          <a:ea typeface="+mn-ea"/>
                          <a:cs typeface="Arial" panose="020B0604020202020204" pitchFamily="34" charset="0"/>
                        </a:rPr>
                        <a:t>Department.</a:t>
                      </a:r>
                      <a:endParaRPr lang="en-ZA" sz="1100" kern="1200" dirty="0">
                        <a:solidFill>
                          <a:schemeClr val="tx1"/>
                        </a:solidFill>
                        <a:effectLst/>
                        <a:latin typeface="Verdana" panose="020B060403050404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79960">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marR="0" lvl="0" indent="0" algn="l" defTabSz="914400" rtl="0" eaLnBrk="1" fontAlgn="auto" latinLnBrk="0" hangingPunct="1">
                        <a:lnSpc>
                          <a:spcPct val="150000"/>
                        </a:lnSpc>
                        <a:spcBef>
                          <a:spcPts val="0"/>
                        </a:spcBef>
                        <a:spcAft>
                          <a:spcPts val="0"/>
                        </a:spcAft>
                        <a:buClrTx/>
                        <a:buSzTx/>
                        <a:buFontTx/>
                        <a:buNone/>
                        <a:tabLst/>
                        <a:defRPr/>
                      </a:pPr>
                      <a:r>
                        <a:rPr lang="en-ZA" sz="1100" dirty="0">
                          <a:latin typeface="Verdana" panose="020B0604030504040204" pitchFamily="34" charset="0"/>
                          <a:ea typeface="Verdana" panose="020B0604030504040204" pitchFamily="34" charset="0"/>
                          <a:cs typeface="Verdana" panose="020B0604030504040204" pitchFamily="34" charset="0"/>
                        </a:rPr>
                        <a:t>(d)</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228600" algn="l"/>
                        </a:tabLst>
                      </a:pPr>
                      <a:r>
                        <a:rPr lang="en-US" sz="1100" b="1" i="1" dirty="0">
                          <a:effectLst/>
                          <a:latin typeface="Verdana" panose="020B0604030504040204" pitchFamily="34" charset="0"/>
                          <a:ea typeface="Calibri" panose="020F0502020204030204" pitchFamily="34" charset="0"/>
                          <a:cs typeface="Arial" panose="020B0604020202020204" pitchFamily="34" charset="0"/>
                        </a:rPr>
                        <a:t>% </a:t>
                      </a:r>
                      <a:r>
                        <a:rPr lang="en-US" sz="1100" dirty="0">
                          <a:effectLst/>
                          <a:latin typeface="Verdana" panose="020B0604030504040204" pitchFamily="34" charset="0"/>
                          <a:ea typeface="Calibri" panose="020F0502020204030204" pitchFamily="34" charset="0"/>
                          <a:cs typeface="Arial" panose="020B0604020202020204" pitchFamily="34" charset="0"/>
                        </a:rPr>
                        <a:t>of criminal cases opened against non-compliant </a:t>
                      </a:r>
                      <a:r>
                        <a:rPr lang="en-US" sz="1100" dirty="0" smtClean="0">
                          <a:effectLst/>
                          <a:latin typeface="Verdana" panose="020B0604030504040204" pitchFamily="34" charset="0"/>
                          <a:ea typeface="Calibri" panose="020F0502020204030204" pitchFamily="34" charset="0"/>
                          <a:cs typeface="Arial" panose="020B0604020202020204" pitchFamily="34" charset="0"/>
                        </a:rPr>
                        <a:t>SSP’s.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a:solidFill>
                            <a:schemeClr val="tx1"/>
                          </a:solidFill>
                          <a:effectLst/>
                          <a:latin typeface="Verdana" panose="020B0604030504040204" pitchFamily="34" charset="0"/>
                          <a:ea typeface="Times New Roman" panose="02020603050405020304" pitchFamily="18" charset="0"/>
                          <a:cs typeface="Arial" panose="020B0604020202020204" pitchFamily="34" charset="0"/>
                        </a:rPr>
                        <a:t>96%</a:t>
                      </a:r>
                      <a:endParaRPr lang="en-ZA" sz="1100" kern="120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93%</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96%</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gn="l" defTabSz="914400" rtl="0" eaLnBrk="1" latinLnBrk="0" hangingPunct="1">
                        <a:lnSpc>
                          <a:spcPct val="150000"/>
                        </a:lnSpc>
                        <a:spcAft>
                          <a:spcPts val="0"/>
                        </a:spcAft>
                        <a:buFont typeface="Arial" panose="020B0604020202020204" pitchFamily="34" charset="0"/>
                        <a:buNone/>
                      </a:pPr>
                      <a:r>
                        <a:rPr lang="en-GB" sz="1100" b="1" kern="1200" dirty="0">
                          <a:solidFill>
                            <a:schemeClr val="tx1"/>
                          </a:solidFill>
                          <a:effectLst/>
                          <a:latin typeface="Verdana" panose="020B0604030504040204" pitchFamily="34" charset="0"/>
                          <a:ea typeface="+mn-ea"/>
                          <a:cs typeface="Arial" panose="020B0604020202020204" pitchFamily="34" charset="0"/>
                        </a:rPr>
                        <a:t>+3%</a:t>
                      </a:r>
                    </a:p>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chemeClr val="tx1"/>
                          </a:solidFill>
                          <a:effectLst/>
                          <a:latin typeface="Verdana" panose="020B0604030504040204" pitchFamily="34" charset="0"/>
                          <a:ea typeface="+mn-ea"/>
                          <a:cs typeface="Arial" panose="020B0604020202020204" pitchFamily="34" charset="0"/>
                        </a:rPr>
                        <a:t>Additional resources (staff) within Enforcement </a:t>
                      </a:r>
                      <a:r>
                        <a:rPr lang="en-GB" sz="1100" kern="1200" dirty="0" smtClean="0">
                          <a:solidFill>
                            <a:schemeClr val="tx1"/>
                          </a:solidFill>
                          <a:effectLst/>
                          <a:latin typeface="Verdana" panose="020B0604030504040204" pitchFamily="34" charset="0"/>
                          <a:ea typeface="+mn-ea"/>
                          <a:cs typeface="Arial" panose="020B0604020202020204" pitchFamily="34" charset="0"/>
                        </a:rPr>
                        <a:t>Department.</a:t>
                      </a:r>
                      <a:endParaRPr lang="en-ZA" sz="1100" kern="1200" dirty="0">
                        <a:solidFill>
                          <a:schemeClr val="tx1"/>
                        </a:solidFill>
                        <a:effectLst/>
                        <a:latin typeface="Verdana" panose="020B060403050404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20" name="TextBox 19"/>
          <p:cNvSpPr txBox="1"/>
          <p:nvPr/>
        </p:nvSpPr>
        <p:spPr>
          <a:xfrm>
            <a:off x="683568" y="836712"/>
            <a:ext cx="7992888" cy="830997"/>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PROGRAMME 2: 	LAW ENFORCEMENT</a:t>
            </a:r>
            <a:endParaRPr lang="en-GB" sz="1600" b="1" dirty="0"/>
          </a:p>
          <a:p>
            <a:endParaRPr lang="en-GB" sz="16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24</a:t>
            </a:fld>
            <a:endParaRPr lang="en-ZA" dirty="0"/>
          </a:p>
        </p:txBody>
      </p:sp>
    </p:spTree>
    <p:extLst>
      <p:ext uri="{BB962C8B-B14F-4D97-AF65-F5344CB8AC3E}">
        <p14:creationId xmlns:p14="http://schemas.microsoft.com/office/powerpoint/2010/main" xmlns="" val="1952623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2: LAW ENFORCEMENT</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617731277"/>
              </p:ext>
            </p:extLst>
          </p:nvPr>
        </p:nvGraphicFramePr>
        <p:xfrm>
          <a:off x="72010" y="1196754"/>
          <a:ext cx="9071990" cy="4832348"/>
        </p:xfrm>
        <a:graphic>
          <a:graphicData uri="http://schemas.openxmlformats.org/drawingml/2006/table">
            <a:tbl>
              <a:tblPr/>
              <a:tblGrid>
                <a:gridCol w="146502">
                  <a:extLst>
                    <a:ext uri="{9D8B030D-6E8A-4147-A177-3AD203B41FA5}">
                      <a16:colId xmlns:a16="http://schemas.microsoft.com/office/drawing/2014/main" xmlns="" val="20000"/>
                    </a:ext>
                  </a:extLst>
                </a:gridCol>
                <a:gridCol w="537064">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1080120">
                  <a:extLst>
                    <a:ext uri="{9D8B030D-6E8A-4147-A177-3AD203B41FA5}">
                      <a16:colId xmlns:a16="http://schemas.microsoft.com/office/drawing/2014/main" xmlns="" val="20003"/>
                    </a:ext>
                  </a:extLst>
                </a:gridCol>
                <a:gridCol w="1440160">
                  <a:extLst>
                    <a:ext uri="{9D8B030D-6E8A-4147-A177-3AD203B41FA5}">
                      <a16:colId xmlns:a16="http://schemas.microsoft.com/office/drawing/2014/main" xmlns="" val="20007"/>
                    </a:ext>
                  </a:extLst>
                </a:gridCol>
                <a:gridCol w="1031429">
                  <a:extLst>
                    <a:ext uri="{9D8B030D-6E8A-4147-A177-3AD203B41FA5}">
                      <a16:colId xmlns:a16="http://schemas.microsoft.com/office/drawing/2014/main" xmlns="" val="20004"/>
                    </a:ext>
                  </a:extLst>
                </a:gridCol>
                <a:gridCol w="1344835">
                  <a:extLst>
                    <a:ext uri="{9D8B030D-6E8A-4147-A177-3AD203B41FA5}">
                      <a16:colId xmlns:a16="http://schemas.microsoft.com/office/drawing/2014/main" xmlns="" val="20005"/>
                    </a:ext>
                  </a:extLst>
                </a:gridCol>
                <a:gridCol w="1691680">
                  <a:extLst>
                    <a:ext uri="{9D8B030D-6E8A-4147-A177-3AD203B41FA5}">
                      <a16:colId xmlns:a16="http://schemas.microsoft.com/office/drawing/2014/main" xmlns="" val="20006"/>
                    </a:ext>
                  </a:extLst>
                </a:gridCol>
              </a:tblGrid>
              <a:tr h="296005">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a:t>
                      </a:r>
                      <a:r>
                        <a:rPr lang="en-ZA"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To ensure excellent service delivery (effective regulation) in the security industry</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25137">
                <a:tc gridSpan="8">
                  <a:txBody>
                    <a:bodyPr/>
                    <a:lstStyle/>
                    <a:p>
                      <a:pPr marL="1350010" marR="0" lvl="0" indent="-1350010" algn="ctr"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latin typeface="Verdana"/>
                          <a:ea typeface="Verdana" panose="020B0604030504040204" pitchFamily="34" charset="0"/>
                          <a:cs typeface="Arial"/>
                        </a:rPr>
                        <a:t>Strategic Objective : </a:t>
                      </a:r>
                      <a:r>
                        <a:rPr lang="en-ZA" sz="1200" b="1" kern="1200" dirty="0">
                          <a:solidFill>
                            <a:schemeClr val="tx1"/>
                          </a:solidFill>
                          <a:latin typeface="Verdana"/>
                          <a:ea typeface="Verdana" panose="020B0604030504040204" pitchFamily="34" charset="0"/>
                          <a:cs typeface="Arial"/>
                        </a:rPr>
                        <a:t>Increased monitoring and investigation of security service providers to enforce compliance with applicable legislation</a:t>
                      </a:r>
                    </a:p>
                    <a:p>
                      <a:pPr marL="1350010" indent="-1350010" algn="ctr">
                        <a:spcAft>
                          <a:spcPts val="0"/>
                        </a:spcAft>
                      </a:pPr>
                      <a:endParaRPr lang="en-ZA" sz="1200" b="1" dirty="0">
                        <a:latin typeface="Verdana"/>
                        <a:ea typeface="MyriadPro-Semibold"/>
                        <a:cs typeface="Arial"/>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69732">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2016/17</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39465">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107282">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indent="0">
                        <a:lnSpc>
                          <a:spcPct val="150000"/>
                        </a:lnSpc>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(e)</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228600" algn="l"/>
                        </a:tabLst>
                      </a:pPr>
                      <a:r>
                        <a:rPr lang="en-US" sz="1100" b="1" i="1" dirty="0">
                          <a:effectLst/>
                          <a:latin typeface="Verdana" panose="020B0604030504040204" pitchFamily="34" charset="0"/>
                          <a:ea typeface="Calibri" panose="020F0502020204030204" pitchFamily="34" charset="0"/>
                          <a:cs typeface="Arial" panose="020B0604020202020204" pitchFamily="34" charset="0"/>
                        </a:rPr>
                        <a:t>Number</a:t>
                      </a:r>
                      <a:r>
                        <a:rPr lang="en-US" sz="1100" dirty="0">
                          <a:effectLst/>
                          <a:latin typeface="Verdana" panose="020B0604030504040204" pitchFamily="34" charset="0"/>
                          <a:ea typeface="Calibri" panose="020F0502020204030204" pitchFamily="34" charset="0"/>
                          <a:cs typeface="Arial" panose="020B0604020202020204" pitchFamily="34" charset="0"/>
                        </a:rPr>
                        <a:t> of security businesses licensed to possess firearms </a:t>
                      </a:r>
                      <a:r>
                        <a:rPr lang="en-US" sz="1100" dirty="0" smtClean="0">
                          <a:effectLst/>
                          <a:latin typeface="Verdana" panose="020B0604030504040204" pitchFamily="34" charset="0"/>
                          <a:ea typeface="Calibri" panose="020F0502020204030204" pitchFamily="34" charset="0"/>
                          <a:cs typeface="Arial" panose="020B0604020202020204" pitchFamily="34" charset="0"/>
                        </a:rPr>
                        <a:t>inspected.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dirty="0">
                          <a:effectLst/>
                          <a:latin typeface="Verdana" panose="020B0604030504040204" pitchFamily="34" charset="0"/>
                          <a:ea typeface="Calibri" panose="020F0502020204030204" pitchFamily="34" charset="0"/>
                          <a:cs typeface="Arial" panose="020B0604020202020204" pitchFamily="34" charset="0"/>
                        </a:rPr>
                        <a:t>1 200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1 324</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270</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354</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chemeClr val="tx1"/>
                          </a:solidFill>
                          <a:effectLst/>
                          <a:latin typeface="Verdana" panose="020B0604030504040204" pitchFamily="34" charset="0"/>
                          <a:ea typeface="+mn-ea"/>
                          <a:cs typeface="Arial" panose="020B0604020202020204" pitchFamily="34" charset="0"/>
                        </a:rPr>
                        <a:t>+84</a:t>
                      </a:r>
                    </a:p>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chemeClr val="tx1"/>
                          </a:solidFill>
                          <a:effectLst/>
                          <a:latin typeface="Verdana" panose="020B0604030504040204" pitchFamily="34" charset="0"/>
                          <a:ea typeface="+mn-ea"/>
                          <a:cs typeface="Arial" panose="020B0604020202020204" pitchFamily="34" charset="0"/>
                        </a:rPr>
                        <a:t>Introduction of new target for assistant inspectors and additional resources (5 inspectors) in Compliance </a:t>
                      </a:r>
                      <a:r>
                        <a:rPr lang="en-GB" sz="1100" kern="1200" dirty="0" smtClean="0">
                          <a:solidFill>
                            <a:schemeClr val="tx1"/>
                          </a:solidFill>
                          <a:effectLst/>
                          <a:latin typeface="Verdana" panose="020B0604030504040204" pitchFamily="34" charset="0"/>
                          <a:ea typeface="+mn-ea"/>
                          <a:cs typeface="Arial" panose="020B0604020202020204" pitchFamily="34" charset="0"/>
                        </a:rPr>
                        <a:t>Department.</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991868">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2550" marR="0" lvl="0" indent="0" algn="l" defTabSz="914400" rtl="0" eaLnBrk="1" fontAlgn="auto" latinLnBrk="0" hangingPunct="1">
                        <a:lnSpc>
                          <a:spcPct val="150000"/>
                        </a:lnSpc>
                        <a:spcBef>
                          <a:spcPts val="0"/>
                        </a:spcBef>
                        <a:spcAft>
                          <a:spcPts val="0"/>
                        </a:spcAft>
                        <a:buClrTx/>
                        <a:buSzTx/>
                        <a:buFontTx/>
                        <a:buNone/>
                        <a:tabLst/>
                        <a:defRPr/>
                      </a:pPr>
                      <a:r>
                        <a:rPr lang="en-ZA" sz="1100" dirty="0">
                          <a:latin typeface="Verdana" panose="020B0604030504040204" pitchFamily="34" charset="0"/>
                          <a:ea typeface="Verdana" panose="020B0604030504040204" pitchFamily="34" charset="0"/>
                          <a:cs typeface="Verdana" panose="020B0604030504040204" pitchFamily="34" charset="0"/>
                        </a:rPr>
                        <a:t>(f)</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1100" b="1" i="1" dirty="0">
                          <a:effectLst/>
                          <a:latin typeface="Verdana" panose="020B0604030504040204" pitchFamily="34" charset="0"/>
                          <a:ea typeface="Calibri" panose="020F0502020204030204" pitchFamily="34" charset="0"/>
                          <a:cs typeface="Arial" panose="020B0604020202020204" pitchFamily="34" charset="0"/>
                        </a:rPr>
                        <a:t>% </a:t>
                      </a:r>
                      <a:r>
                        <a:rPr lang="en-US" sz="1100" dirty="0">
                          <a:effectLst/>
                          <a:latin typeface="Verdana" panose="020B0604030504040204" pitchFamily="34" charset="0"/>
                          <a:ea typeface="Calibri" panose="020F0502020204030204" pitchFamily="34" charset="0"/>
                          <a:cs typeface="Arial" panose="020B0604020202020204" pitchFamily="34" charset="0"/>
                        </a:rPr>
                        <a:t>of cases of non-compliant SSP’s prosecuted per </a:t>
                      </a:r>
                      <a:r>
                        <a:rPr lang="en-US" sz="1100" dirty="0" smtClean="0">
                          <a:effectLst/>
                          <a:latin typeface="Verdana" panose="020B0604030504040204" pitchFamily="34" charset="0"/>
                          <a:ea typeface="Calibri" panose="020F0502020204030204" pitchFamily="34" charset="0"/>
                          <a:cs typeface="Arial" panose="020B0604020202020204" pitchFamily="34" charset="0"/>
                        </a:rPr>
                        <a:t>year.</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US" sz="1100" dirty="0">
                          <a:effectLst/>
                          <a:latin typeface="Verdana" panose="020B0604030504040204" pitchFamily="34" charset="0"/>
                          <a:ea typeface="Calibri" panose="020F0502020204030204" pitchFamily="34" charset="0"/>
                          <a:cs typeface="Arial" panose="020B0604020202020204" pitchFamily="34" charset="0"/>
                        </a:rPr>
                        <a:t>90%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90%</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90%</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90%</a:t>
                      </a:r>
                      <a:endParaRPr lang="en-ZA" sz="110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indent="0" algn="l" defTabSz="914400" rtl="0" eaLnBrk="1" latinLnBrk="0" hangingPunct="1">
                        <a:lnSpc>
                          <a:spcPct val="150000"/>
                        </a:lnSpc>
                        <a:spcAft>
                          <a:spcPts val="0"/>
                        </a:spcAft>
                        <a:buFont typeface="Arial" panose="020B0604020202020204" pitchFamily="34" charset="0"/>
                        <a:buNone/>
                      </a:pPr>
                      <a:r>
                        <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rPr>
                        <a:t>N/A</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20" name="TextBox 19"/>
          <p:cNvSpPr txBox="1"/>
          <p:nvPr/>
        </p:nvSpPr>
        <p:spPr>
          <a:xfrm>
            <a:off x="683568" y="836712"/>
            <a:ext cx="7992888" cy="830997"/>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PROGRAMME 2: 	LAW ENFORCEMENT</a:t>
            </a:r>
            <a:endParaRPr lang="en-GB" sz="1600" b="1" dirty="0"/>
          </a:p>
          <a:p>
            <a:endParaRPr lang="en-GB" sz="16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25</a:t>
            </a:fld>
            <a:endParaRPr lang="en-ZA" dirty="0"/>
          </a:p>
        </p:txBody>
      </p:sp>
      <p:graphicFrame>
        <p:nvGraphicFramePr>
          <p:cNvPr id="2" name="Table 1"/>
          <p:cNvGraphicFramePr>
            <a:graphicFrameLocks noGrp="1"/>
          </p:cNvGraphicFramePr>
          <p:nvPr/>
        </p:nvGraphicFramePr>
        <p:xfrm>
          <a:off x="-1875692" y="3739662"/>
          <a:ext cx="208280" cy="365760"/>
        </p:xfrm>
        <a:graphic>
          <a:graphicData uri="http://schemas.openxmlformats.org/drawingml/2006/table">
            <a:tbl>
              <a:tblPr/>
              <a:tblGrid>
                <a:gridCol w="208280">
                  <a:extLst>
                    <a:ext uri="{9D8B030D-6E8A-4147-A177-3AD203B41FA5}">
                      <a16:colId xmlns:a16="http://schemas.microsoft.com/office/drawing/2014/main" xmlns="" val="20000"/>
                    </a:ext>
                  </a:extLst>
                </a:gridCol>
              </a:tblGrid>
              <a:tr h="0">
                <a:tc>
                  <a:txBody>
                    <a:bodyPr/>
                    <a:lstStyle/>
                    <a:p>
                      <a:endParaRPr lang="en-ZA"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836792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2: LAW ENFORCEMENT</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1851243944"/>
              </p:ext>
            </p:extLst>
          </p:nvPr>
        </p:nvGraphicFramePr>
        <p:xfrm>
          <a:off x="72010" y="1196754"/>
          <a:ext cx="9071990" cy="3629000"/>
        </p:xfrm>
        <a:graphic>
          <a:graphicData uri="http://schemas.openxmlformats.org/drawingml/2006/table">
            <a:tbl>
              <a:tblPr/>
              <a:tblGrid>
                <a:gridCol w="146502">
                  <a:extLst>
                    <a:ext uri="{9D8B030D-6E8A-4147-A177-3AD203B41FA5}">
                      <a16:colId xmlns:a16="http://schemas.microsoft.com/office/drawing/2014/main" xmlns="" val="20000"/>
                    </a:ext>
                  </a:extLst>
                </a:gridCol>
                <a:gridCol w="751344">
                  <a:extLst>
                    <a:ext uri="{9D8B030D-6E8A-4147-A177-3AD203B41FA5}">
                      <a16:colId xmlns:a16="http://schemas.microsoft.com/office/drawing/2014/main" xmlns="" val="20001"/>
                    </a:ext>
                  </a:extLst>
                </a:gridCol>
                <a:gridCol w="1730806">
                  <a:extLst>
                    <a:ext uri="{9D8B030D-6E8A-4147-A177-3AD203B41FA5}">
                      <a16:colId xmlns:a16="http://schemas.microsoft.com/office/drawing/2014/main" xmlns="" val="20002"/>
                    </a:ext>
                  </a:extLst>
                </a:gridCol>
                <a:gridCol w="1295274">
                  <a:extLst>
                    <a:ext uri="{9D8B030D-6E8A-4147-A177-3AD203B41FA5}">
                      <a16:colId xmlns:a16="http://schemas.microsoft.com/office/drawing/2014/main" xmlns="" val="20003"/>
                    </a:ext>
                  </a:extLst>
                </a:gridCol>
                <a:gridCol w="1080120">
                  <a:extLst>
                    <a:ext uri="{9D8B030D-6E8A-4147-A177-3AD203B41FA5}">
                      <a16:colId xmlns:a16="http://schemas.microsoft.com/office/drawing/2014/main" xmlns="" val="20007"/>
                    </a:ext>
                  </a:extLst>
                </a:gridCol>
                <a:gridCol w="1031429">
                  <a:extLst>
                    <a:ext uri="{9D8B030D-6E8A-4147-A177-3AD203B41FA5}">
                      <a16:colId xmlns:a16="http://schemas.microsoft.com/office/drawing/2014/main" xmlns="" val="20004"/>
                    </a:ext>
                  </a:extLst>
                </a:gridCol>
                <a:gridCol w="1488851">
                  <a:extLst>
                    <a:ext uri="{9D8B030D-6E8A-4147-A177-3AD203B41FA5}">
                      <a16:colId xmlns:a16="http://schemas.microsoft.com/office/drawing/2014/main" xmlns="" val="20005"/>
                    </a:ext>
                  </a:extLst>
                </a:gridCol>
                <a:gridCol w="1547664">
                  <a:extLst>
                    <a:ext uri="{9D8B030D-6E8A-4147-A177-3AD203B41FA5}">
                      <a16:colId xmlns:a16="http://schemas.microsoft.com/office/drawing/2014/main" xmlns="" val="20006"/>
                    </a:ext>
                  </a:extLst>
                </a:gridCol>
              </a:tblGrid>
              <a:tr h="678929">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a:t>
                      </a:r>
                      <a:r>
                        <a:rPr lang="en-ZA" sz="1200" b="1" dirty="0">
                          <a:solidFill>
                            <a:schemeClr val="bg1"/>
                          </a:solidFill>
                          <a:latin typeface="Verdana" panose="020B0604030504040204" pitchFamily="34" charset="0"/>
                          <a:ea typeface="Verdana" panose="020B0604030504040204" pitchFamily="34" charset="0"/>
                          <a:cs typeface="Verdana" panose="020B0604030504040204" pitchFamily="34" charset="0"/>
                        </a:rPr>
                        <a:t>Strategic Goal 1 : To ensure excellent service delivery (effective regulation) in the security industry</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09197">
                <a:tc gridSpan="8">
                  <a:txBody>
                    <a:bodyPr/>
                    <a:lstStyle/>
                    <a:p>
                      <a:pPr marL="1350010" marR="0" lvl="0" indent="-1350010" algn="ctr" defTabSz="914400" rtl="0" eaLnBrk="1" fontAlgn="auto" latinLnBrk="0" hangingPunct="1">
                        <a:lnSpc>
                          <a:spcPct val="100000"/>
                        </a:lnSpc>
                        <a:spcBef>
                          <a:spcPts val="0"/>
                        </a:spcBef>
                        <a:spcAft>
                          <a:spcPts val="0"/>
                        </a:spcAft>
                        <a:buClrTx/>
                        <a:buSzTx/>
                        <a:buFontTx/>
                        <a:buNone/>
                        <a:tabLst/>
                        <a:defRPr/>
                      </a:pPr>
                      <a:r>
                        <a:rPr lang="en-GB" sz="1200" b="1" dirty="0">
                          <a:latin typeface="Verdana" panose="020B0604030504040204" pitchFamily="34" charset="0"/>
                          <a:ea typeface="Verdana" panose="020B0604030504040204" pitchFamily="34" charset="0"/>
                          <a:cs typeface="Verdana" panose="020B0604030504040204" pitchFamily="34" charset="0"/>
                        </a:rPr>
                        <a:t>Strategic Objective : </a:t>
                      </a:r>
                      <a:r>
                        <a:rPr lang="en-ZA" sz="1200" b="1" dirty="0">
                          <a:latin typeface="Verdana" panose="020B0604030504040204" pitchFamily="34" charset="0"/>
                          <a:ea typeface="Verdana" panose="020B0604030504040204" pitchFamily="34" charset="0"/>
                          <a:cs typeface="Verdana" panose="020B0604030504040204" pitchFamily="34" charset="0"/>
                        </a:rPr>
                        <a:t>Increased monitoring and investigation of security service providers to enforce compliance with applicable legislation</a:t>
                      </a:r>
                    </a:p>
                    <a:p>
                      <a:pPr marL="1350010" indent="-1350010" algn="ctr">
                        <a:spcAft>
                          <a:spcPts val="0"/>
                        </a:spcAft>
                      </a:pPr>
                      <a:endParaRPr lang="en-ZA" sz="1200" b="1" dirty="0">
                        <a:latin typeface="Verdana"/>
                        <a:ea typeface="MyriadPro-Semibold"/>
                        <a:cs typeface="Arial"/>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69732">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2016/17</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39465">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800200">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marR="0" lvl="0" indent="0" algn="l" defTabSz="914400" rtl="0" eaLnBrk="1" fontAlgn="auto" latinLnBrk="0" hangingPunct="1">
                        <a:lnSpc>
                          <a:spcPct val="150000"/>
                        </a:lnSpc>
                        <a:spcBef>
                          <a:spcPts val="0"/>
                        </a:spcBef>
                        <a:spcAft>
                          <a:spcPts val="0"/>
                        </a:spcAft>
                        <a:buClrTx/>
                        <a:buSzTx/>
                        <a:buFont typeface="+mj-lt"/>
                        <a:buNone/>
                        <a:tabLst/>
                        <a:defRPr/>
                      </a:pPr>
                      <a:r>
                        <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(g)</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ZA" sz="1100" b="1" i="1"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Number </a:t>
                      </a:r>
                      <a:r>
                        <a:rPr lang="en-ZA"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of new draft regulations </a:t>
                      </a:r>
                      <a:r>
                        <a:rPr lang="en-ZA" sz="1100" b="0" i="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compiled. </a:t>
                      </a:r>
                      <a:endParaRPr lang="en-ZA"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ZA"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2 Draft regulations </a:t>
                      </a:r>
                      <a:r>
                        <a:rPr lang="en-ZA" sz="1100" b="0" i="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compiled. </a:t>
                      </a:r>
                      <a:endParaRPr lang="en-ZA"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GB" sz="1100" b="0" i="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2 </a:t>
                      </a:r>
                      <a:r>
                        <a:rPr lang="en-ZA"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Draft regulations </a:t>
                      </a:r>
                      <a:r>
                        <a:rPr lang="en-ZA" sz="1100" b="0" i="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compiled. </a:t>
                      </a:r>
                      <a:endParaRPr lang="en-ZA" sz="1100" b="0" i="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Submit draft regulations and obtain Director’s </a:t>
                      </a:r>
                      <a:r>
                        <a:rPr lang="en-US" sz="1100" b="0" i="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approval.</a:t>
                      </a:r>
                      <a:endParaRPr lang="en-ZA" sz="1100" b="0" i="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GB" sz="1100" b="0" i="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rPr>
                        <a:t>2 Draft regulations compiled and submitted to the Office of the </a:t>
                      </a:r>
                      <a:r>
                        <a:rPr lang="en-GB" sz="1100" b="0" i="0" kern="1200" dirty="0" smtClean="0">
                          <a:solidFill>
                            <a:schemeClr val="tx1"/>
                          </a:solidFill>
                          <a:effectLst/>
                          <a:latin typeface="Verdana" panose="020B0604030504040204" pitchFamily="34" charset="0"/>
                          <a:ea typeface="Times New Roman" panose="02020603050405020304" pitchFamily="18" charset="0"/>
                          <a:cs typeface="Arial" panose="020B0604020202020204" pitchFamily="34" charset="0"/>
                        </a:rPr>
                        <a:t>Minister.</a:t>
                      </a:r>
                      <a:endParaRPr lang="en-ZA" sz="1100" b="0" i="0" kern="1200" dirty="0">
                        <a:solidFill>
                          <a:schemeClr val="tx1"/>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nSpc>
                          <a:spcPct val="150000"/>
                        </a:lnSpc>
                        <a:spcAft>
                          <a:spcPts val="0"/>
                        </a:spcAft>
                        <a:buFont typeface="Arial" panose="020B0604020202020204" pitchFamily="34" charset="0"/>
                        <a:buNone/>
                      </a:pPr>
                      <a:r>
                        <a:rPr lang="en-ZA" sz="1100" b="0" i="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N/A</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683568" y="836712"/>
            <a:ext cx="7992888" cy="830997"/>
          </a:xfrm>
          <a:prstGeom prst="rect">
            <a:avLst/>
          </a:prstGeom>
          <a:noFill/>
        </p:spPr>
        <p:txBody>
          <a:bodyPr wrap="square" rtlCol="0">
            <a:spAutoFit/>
          </a:bodyPr>
          <a:lstStyle/>
          <a:p>
            <a:r>
              <a:rPr lang="en-GB" sz="1600" b="1" dirty="0">
                <a:solidFill>
                  <a:srgbClr val="CC9B00"/>
                </a:solidFill>
                <a:latin typeface="Verdana" pitchFamily="34" charset="0"/>
                <a:ea typeface="Verdana" pitchFamily="34" charset="0"/>
                <a:cs typeface="Verdana" pitchFamily="34" charset="0"/>
              </a:rPr>
              <a:t>PROGRAMME 2: 	LAW ENFORCEMENT</a:t>
            </a:r>
            <a:endParaRPr lang="en-GB" sz="1600" b="1" dirty="0"/>
          </a:p>
          <a:p>
            <a:endParaRPr lang="en-GB" sz="16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26</a:t>
            </a:fld>
            <a:endParaRPr lang="en-ZA" dirty="0"/>
          </a:p>
        </p:txBody>
      </p:sp>
      <p:graphicFrame>
        <p:nvGraphicFramePr>
          <p:cNvPr id="2" name="Table 1"/>
          <p:cNvGraphicFramePr>
            <a:graphicFrameLocks noGrp="1"/>
          </p:cNvGraphicFramePr>
          <p:nvPr/>
        </p:nvGraphicFramePr>
        <p:xfrm>
          <a:off x="-1875692" y="3739662"/>
          <a:ext cx="208280" cy="365760"/>
        </p:xfrm>
        <a:graphic>
          <a:graphicData uri="http://schemas.openxmlformats.org/drawingml/2006/table">
            <a:tbl>
              <a:tblPr/>
              <a:tblGrid>
                <a:gridCol w="208280">
                  <a:extLst>
                    <a:ext uri="{9D8B030D-6E8A-4147-A177-3AD203B41FA5}">
                      <a16:colId xmlns:a16="http://schemas.microsoft.com/office/drawing/2014/main" xmlns="" val="20000"/>
                    </a:ext>
                  </a:extLst>
                </a:gridCol>
              </a:tblGrid>
              <a:tr h="0">
                <a:tc>
                  <a:txBody>
                    <a:bodyPr/>
                    <a:lstStyle/>
                    <a:p>
                      <a:endParaRPr lang="en-ZA"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4223641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a:extLst>
              <a:ext uri="{FF2B5EF4-FFF2-40B4-BE49-F238E27FC236}">
                <a16:creationId xmlns:a16="http://schemas.microsoft.com/office/drawing/2014/main" xmlns="" id="{FA37C7CC-86D3-40B4-BEA7-8BF83A081103}"/>
              </a:ext>
            </a:extLst>
          </p:cNvPr>
          <p:cNvSpPr txBox="1">
            <a:spLocks noChangeArrowheads="1"/>
          </p:cNvSpPr>
          <p:nvPr/>
        </p:nvSpPr>
        <p:spPr bwMode="auto">
          <a:xfrm>
            <a:off x="520700" y="5637213"/>
            <a:ext cx="6046788"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r>
              <a:rPr lang="en-US" altLang="en-US" sz="2400">
                <a:solidFill>
                  <a:schemeClr val="bg1"/>
                </a:solidFill>
                <a:latin typeface="Verdana" panose="020B0604030504040204" pitchFamily="34" charset="0"/>
              </a:rPr>
              <a:t>Tittle Goes here…</a:t>
            </a:r>
          </a:p>
        </p:txBody>
      </p:sp>
      <p:pic>
        <p:nvPicPr>
          <p:cNvPr id="24579" name="Picture 2" descr="PSIRA Presentation2.jpg">
            <a:extLst>
              <a:ext uri="{FF2B5EF4-FFF2-40B4-BE49-F238E27FC236}">
                <a16:creationId xmlns:a16="http://schemas.microsoft.com/office/drawing/2014/main" xmlns="" id="{4ECB78C3-44A6-4070-A6E2-F82B530791C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0" name="Picture 2" descr="PSIRA Presentation2.jpg">
            <a:extLst>
              <a:ext uri="{FF2B5EF4-FFF2-40B4-BE49-F238E27FC236}">
                <a16:creationId xmlns:a16="http://schemas.microsoft.com/office/drawing/2014/main" xmlns="" id="{96DA63D1-6479-4BD4-9738-78316F93ED6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581" name="Rectangle 7">
            <a:extLst>
              <a:ext uri="{FF2B5EF4-FFF2-40B4-BE49-F238E27FC236}">
                <a16:creationId xmlns:a16="http://schemas.microsoft.com/office/drawing/2014/main" xmlns="" id="{02723426-89DF-4661-8B6F-6E43A0704A27}"/>
              </a:ext>
            </a:extLst>
          </p:cNvPr>
          <p:cNvSpPr>
            <a:spLocks noChangeArrowheads="1"/>
          </p:cNvSpPr>
          <p:nvPr/>
        </p:nvSpPr>
        <p:spPr bwMode="auto">
          <a:xfrm>
            <a:off x="876300" y="2190750"/>
            <a:ext cx="7832725" cy="224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ZA" altLang="en-US" sz="3600" b="1">
                <a:solidFill>
                  <a:srgbClr val="673105"/>
                </a:solidFill>
                <a:latin typeface="Verdana" panose="020B0604030504040204" pitchFamily="34" charset="0"/>
              </a:rPr>
              <a:t>PROGRAMME 3</a:t>
            </a:r>
          </a:p>
          <a:p>
            <a:pPr algn="ctr">
              <a:spcBef>
                <a:spcPct val="0"/>
              </a:spcBef>
              <a:buFontTx/>
              <a:buNone/>
            </a:pPr>
            <a:r>
              <a:rPr lang="en-ZA" altLang="en-US" sz="3600" b="1">
                <a:solidFill>
                  <a:srgbClr val="673105"/>
                </a:solidFill>
                <a:latin typeface="Verdana" panose="020B0604030504040204" pitchFamily="34" charset="0"/>
              </a:rPr>
              <a:t>COMMUNICATIONS, REGISTRATION &amp; TRAINING</a:t>
            </a:r>
          </a:p>
          <a:p>
            <a:pPr algn="ctr">
              <a:spcBef>
                <a:spcPct val="0"/>
              </a:spcBef>
              <a:buFontTx/>
              <a:buNone/>
            </a:pPr>
            <a:endParaRPr lang="en-ZA" altLang="en-US" b="1">
              <a:latin typeface="Verdana" panose="020B0604030504040204" pitchFamily="34" charset="0"/>
            </a:endParaRPr>
          </a:p>
        </p:txBody>
      </p:sp>
      <p:sp>
        <p:nvSpPr>
          <p:cNvPr id="24582" name="Slide Number Placeholder 2">
            <a:extLst>
              <a:ext uri="{FF2B5EF4-FFF2-40B4-BE49-F238E27FC236}">
                <a16:creationId xmlns:a16="http://schemas.microsoft.com/office/drawing/2014/main" xmlns="" id="{CA8E1AB8-FA90-4415-97D3-A75DA5F72A44}"/>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6020E22-0092-4EEA-A6AA-642B18C2B914}" type="slidenum">
              <a:rPr lang="en-ZA" altLang="en-US" sz="1200" smtClean="0">
                <a:solidFill>
                  <a:srgbClr val="898989"/>
                </a:solidFill>
              </a:rPr>
              <a:pPr>
                <a:spcBef>
                  <a:spcPct val="0"/>
                </a:spcBef>
                <a:buFontTx/>
                <a:buNone/>
              </a:pPr>
              <a:t>27</a:t>
            </a:fld>
            <a:endParaRPr lang="en-ZA" altLang="en-US" sz="1200">
              <a:solidFill>
                <a:srgbClr val="898989"/>
              </a:solidFill>
            </a:endParaRPr>
          </a:p>
        </p:txBody>
      </p:sp>
    </p:spTree>
    <p:extLst>
      <p:ext uri="{BB962C8B-B14F-4D97-AF65-F5344CB8AC3E}">
        <p14:creationId xmlns:p14="http://schemas.microsoft.com/office/powerpoint/2010/main" xmlns="" val="113310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2528654420"/>
              </p:ext>
            </p:extLst>
          </p:nvPr>
        </p:nvGraphicFramePr>
        <p:xfrm>
          <a:off x="174625" y="764704"/>
          <a:ext cx="8789864" cy="3535680"/>
        </p:xfrm>
        <a:graphic>
          <a:graphicData uri="http://schemas.openxmlformats.org/drawingml/2006/table">
            <a:tbl>
              <a:tblPr/>
              <a:tblGrid>
                <a:gridCol w="1652795">
                  <a:extLst>
                    <a:ext uri="{9D8B030D-6E8A-4147-A177-3AD203B41FA5}">
                      <a16:colId xmlns:a16="http://schemas.microsoft.com/office/drawing/2014/main" xmlns="" val="20000"/>
                    </a:ext>
                  </a:extLst>
                </a:gridCol>
                <a:gridCol w="225381">
                  <a:extLst>
                    <a:ext uri="{9D8B030D-6E8A-4147-A177-3AD203B41FA5}">
                      <a16:colId xmlns:a16="http://schemas.microsoft.com/office/drawing/2014/main" xmlns="" val="20001"/>
                    </a:ext>
                  </a:extLst>
                </a:gridCol>
                <a:gridCol w="6911688">
                  <a:extLst>
                    <a:ext uri="{9D8B030D-6E8A-4147-A177-3AD203B41FA5}">
                      <a16:colId xmlns:a16="http://schemas.microsoft.com/office/drawing/2014/main" xmlns="" val="20002"/>
                    </a:ext>
                  </a:extLst>
                </a:gridCol>
              </a:tblGrid>
              <a:tr h="864096">
                <a:tc>
                  <a:txBody>
                    <a:bodyPr/>
                    <a:lstStyle/>
                    <a:p>
                      <a:pPr algn="just">
                        <a:lnSpc>
                          <a:spcPct val="150000"/>
                        </a:lnSpc>
                        <a:spcBef>
                          <a:spcPts val="300"/>
                        </a:spcBef>
                        <a:spcAft>
                          <a:spcPts val="300"/>
                        </a:spcAft>
                      </a:pPr>
                      <a:r>
                        <a:rPr lang="en-GB" sz="1600" b="1" dirty="0">
                          <a:solidFill>
                            <a:schemeClr val="accent6">
                              <a:lumMod val="50000"/>
                            </a:schemeClr>
                          </a:solidFill>
                          <a:latin typeface="Verdana" pitchFamily="34" charset="0"/>
                          <a:ea typeface="Verdana" pitchFamily="34" charset="0"/>
                          <a:cs typeface="Verdana" pitchFamily="34" charset="0"/>
                        </a:rPr>
                        <a:t>Purpose</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300"/>
                        </a:spcBef>
                        <a:spcAft>
                          <a:spcPts val="300"/>
                        </a:spcAft>
                      </a:pPr>
                      <a:r>
                        <a:rPr lang="en-GB" sz="1600" dirty="0">
                          <a:solidFill>
                            <a:schemeClr val="accent6">
                              <a:lumMod val="50000"/>
                            </a:schemeClr>
                          </a:solidFill>
                          <a:latin typeface="Verdana" pitchFamily="34" charset="0"/>
                          <a:ea typeface="Verdana" pitchFamily="34" charset="0"/>
                          <a:cs typeface="Verdana" pitchFamily="34" charset="0"/>
                        </a:rPr>
                        <a:t>:</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en-US" sz="1600" kern="1200" dirty="0">
                          <a:solidFill>
                            <a:schemeClr val="accent6">
                              <a:lumMod val="50000"/>
                            </a:schemeClr>
                          </a:solidFill>
                          <a:latin typeface="Verdana" pitchFamily="34" charset="0"/>
                          <a:ea typeface="Verdana" pitchFamily="34" charset="0"/>
                          <a:cs typeface="Verdana" pitchFamily="34" charset="0"/>
                        </a:rPr>
                        <a:t>Provide effective stakeholder</a:t>
                      </a:r>
                      <a:r>
                        <a:rPr lang="en-US" sz="1600" kern="1200" baseline="0" dirty="0">
                          <a:solidFill>
                            <a:schemeClr val="accent6">
                              <a:lumMod val="50000"/>
                            </a:schemeClr>
                          </a:solidFill>
                          <a:latin typeface="Verdana" pitchFamily="34" charset="0"/>
                          <a:ea typeface="Verdana" pitchFamily="34" charset="0"/>
                          <a:cs typeface="Verdana" pitchFamily="34" charset="0"/>
                        </a:rPr>
                        <a:t> engagement</a:t>
                      </a:r>
                      <a:r>
                        <a:rPr lang="en-US" sz="1600" kern="1200" dirty="0">
                          <a:solidFill>
                            <a:schemeClr val="accent6">
                              <a:lumMod val="50000"/>
                            </a:schemeClr>
                          </a:solidFill>
                          <a:latin typeface="Verdana" pitchFamily="34" charset="0"/>
                          <a:ea typeface="Verdana" pitchFamily="34" charset="0"/>
                          <a:cs typeface="Verdana" pitchFamily="34" charset="0"/>
                        </a:rPr>
                        <a:t>.</a:t>
                      </a:r>
                      <a:endParaRPr lang="en-ZA" sz="1600" kern="1200" dirty="0">
                        <a:solidFill>
                          <a:schemeClr val="accent6">
                            <a:lumMod val="50000"/>
                          </a:schemeClr>
                        </a:solidFill>
                        <a:latin typeface="Verdana" pitchFamily="34" charset="0"/>
                        <a:ea typeface="Verdana" pitchFamily="34" charset="0"/>
                        <a:cs typeface="Verdana" pitchFamily="34" charset="0"/>
                      </a:endParaRPr>
                    </a:p>
                    <a:p>
                      <a:pPr>
                        <a:lnSpc>
                          <a:spcPct val="150000"/>
                        </a:lnSpc>
                      </a:pPr>
                      <a:r>
                        <a:rPr lang="en-US" sz="1600" kern="1200" dirty="0">
                          <a:solidFill>
                            <a:schemeClr val="accent6">
                              <a:lumMod val="50000"/>
                            </a:schemeClr>
                          </a:solidFill>
                          <a:latin typeface="Verdana" pitchFamily="34" charset="0"/>
                          <a:ea typeface="Verdana" pitchFamily="34" charset="0"/>
                          <a:cs typeface="Verdana" pitchFamily="34" charset="0"/>
                        </a:rPr>
                        <a:t>Ensure that training standards are adhered to and t</a:t>
                      </a:r>
                      <a:r>
                        <a:rPr lang="en-GB" sz="1600" kern="1200" dirty="0">
                          <a:solidFill>
                            <a:schemeClr val="accent6">
                              <a:lumMod val="50000"/>
                            </a:schemeClr>
                          </a:solidFill>
                          <a:latin typeface="Verdana" pitchFamily="34" charset="0"/>
                          <a:ea typeface="Verdana" pitchFamily="34" charset="0"/>
                          <a:cs typeface="Verdana" pitchFamily="34" charset="0"/>
                        </a:rPr>
                        <a:t>he registration process is done in accordance with the PSiR Act.</a:t>
                      </a:r>
                    </a:p>
                    <a:p>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1728192">
                <a:tc>
                  <a:txBody>
                    <a:bodyPr/>
                    <a:lstStyle/>
                    <a:p>
                      <a:pPr algn="just">
                        <a:lnSpc>
                          <a:spcPct val="150000"/>
                        </a:lnSpc>
                        <a:spcBef>
                          <a:spcPts val="300"/>
                        </a:spcBef>
                        <a:spcAft>
                          <a:spcPts val="300"/>
                        </a:spcAft>
                      </a:pPr>
                      <a:r>
                        <a:rPr lang="en-GB" sz="1600" b="1" dirty="0">
                          <a:solidFill>
                            <a:schemeClr val="accent6">
                              <a:lumMod val="50000"/>
                            </a:schemeClr>
                          </a:solidFill>
                          <a:latin typeface="Verdana" pitchFamily="34" charset="0"/>
                          <a:ea typeface="Verdana" pitchFamily="34" charset="0"/>
                          <a:cs typeface="Verdana" pitchFamily="34" charset="0"/>
                        </a:rPr>
                        <a:t>Measurable Objectives</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Bef>
                          <a:spcPts val="300"/>
                        </a:spcBef>
                        <a:spcAft>
                          <a:spcPts val="300"/>
                        </a:spcAft>
                      </a:pPr>
                      <a:r>
                        <a:rPr lang="en-GB" sz="1600" dirty="0">
                          <a:solidFill>
                            <a:schemeClr val="accent6">
                              <a:lumMod val="50000"/>
                            </a:schemeClr>
                          </a:solidFill>
                          <a:latin typeface="Verdana" pitchFamily="34" charset="0"/>
                          <a:ea typeface="Verdana" pitchFamily="34" charset="0"/>
                          <a:cs typeface="Verdana" pitchFamily="34" charset="0"/>
                        </a:rPr>
                        <a:t>:</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50000"/>
                        </a:lnSpc>
                      </a:pPr>
                      <a:r>
                        <a:rPr lang="en-ZA" sz="1600" kern="1200" dirty="0">
                          <a:solidFill>
                            <a:schemeClr val="accent6">
                              <a:lumMod val="50000"/>
                            </a:schemeClr>
                          </a:solidFill>
                          <a:latin typeface="Verdana" pitchFamily="34" charset="0"/>
                          <a:ea typeface="Verdana" pitchFamily="34" charset="0"/>
                          <a:cs typeface="Verdana" pitchFamily="34" charset="0"/>
                        </a:rPr>
                        <a:t>Ensure effective and meaningful stakeholder communication. Ensure that all training institutions are aligned to the required standard of training. </a:t>
                      </a:r>
                    </a:p>
                    <a:p>
                      <a:pPr algn="just">
                        <a:lnSpc>
                          <a:spcPct val="150000"/>
                        </a:lnSpc>
                      </a:pPr>
                      <a:r>
                        <a:rPr lang="en-ZA" sz="1600" kern="1200" dirty="0">
                          <a:solidFill>
                            <a:schemeClr val="accent6">
                              <a:lumMod val="50000"/>
                            </a:schemeClr>
                          </a:solidFill>
                          <a:latin typeface="Verdana" pitchFamily="34" charset="0"/>
                          <a:ea typeface="Verdana" pitchFamily="34" charset="0"/>
                          <a:cs typeface="Verdana" pitchFamily="34" charset="0"/>
                        </a:rPr>
                        <a:t>Ensure that the registration process is effective and authentic.</a:t>
                      </a:r>
                    </a:p>
                    <a:p>
                      <a:pPr algn="just">
                        <a:lnSpc>
                          <a:spcPct val="150000"/>
                        </a:lnSpc>
                      </a:pPr>
                      <a:r>
                        <a:rPr lang="en-ZA" sz="1600" kern="1200" dirty="0">
                          <a:solidFill>
                            <a:schemeClr val="accent6">
                              <a:lumMod val="50000"/>
                            </a:schemeClr>
                          </a:solidFill>
                          <a:latin typeface="Verdana" pitchFamily="34" charset="0"/>
                          <a:ea typeface="Verdana" pitchFamily="34" charset="0"/>
                          <a:cs typeface="Verdana" pitchFamily="34" charset="0"/>
                        </a:rPr>
                        <a:t>Continuous research</a:t>
                      </a:r>
                      <a:r>
                        <a:rPr lang="en-ZA" sz="1600" kern="1200" baseline="0" dirty="0">
                          <a:solidFill>
                            <a:schemeClr val="accent6">
                              <a:lumMod val="50000"/>
                            </a:schemeClr>
                          </a:solidFill>
                          <a:latin typeface="Verdana" pitchFamily="34" charset="0"/>
                          <a:ea typeface="Verdana" pitchFamily="34" charset="0"/>
                          <a:cs typeface="Verdana" pitchFamily="34" charset="0"/>
                        </a:rPr>
                        <a:t> to support core business </a:t>
                      </a:r>
                      <a:r>
                        <a:rPr lang="en-ZA" sz="1600" kern="1200" dirty="0">
                          <a:solidFill>
                            <a:schemeClr val="accent6">
                              <a:lumMod val="50000"/>
                            </a:schemeClr>
                          </a:solidFill>
                          <a:latin typeface="Verdana" pitchFamily="34" charset="0"/>
                          <a:ea typeface="Verdana" pitchFamily="34" charset="0"/>
                          <a:cs typeface="Verdana" pitchFamily="34" charset="0"/>
                        </a:rPr>
                        <a:t> </a:t>
                      </a:r>
                      <a:r>
                        <a:rPr lang="en-ZA" sz="1600" kern="1200" baseline="0" dirty="0">
                          <a:solidFill>
                            <a:schemeClr val="accent6">
                              <a:lumMod val="50000"/>
                            </a:schemeClr>
                          </a:solidFill>
                          <a:latin typeface="Verdana" pitchFamily="34" charset="0"/>
                          <a:ea typeface="Verdana" pitchFamily="34" charset="0"/>
                          <a:cs typeface="Verdana" pitchFamily="34" charset="0"/>
                        </a:rPr>
                        <a:t>initiatives </a:t>
                      </a:r>
                      <a:r>
                        <a:rPr lang="en-ZA" sz="1600" kern="1200" dirty="0">
                          <a:solidFill>
                            <a:schemeClr val="accent6">
                              <a:lumMod val="50000"/>
                            </a:schemeClr>
                          </a:solidFill>
                          <a:latin typeface="Verdana" pitchFamily="34" charset="0"/>
                          <a:ea typeface="Verdana" pitchFamily="34" charset="0"/>
                          <a:cs typeface="Verdana" pitchFamily="34" charset="0"/>
                        </a:rPr>
                        <a:t>and</a:t>
                      </a:r>
                      <a:r>
                        <a:rPr lang="en-ZA" sz="1600" kern="1200" baseline="0" dirty="0">
                          <a:solidFill>
                            <a:schemeClr val="accent6">
                              <a:lumMod val="50000"/>
                            </a:schemeClr>
                          </a:solidFill>
                          <a:latin typeface="Verdana" pitchFamily="34" charset="0"/>
                          <a:ea typeface="Verdana" pitchFamily="34" charset="0"/>
                          <a:cs typeface="Verdana" pitchFamily="34" charset="0"/>
                        </a:rPr>
                        <a:t> policy development</a:t>
                      </a:r>
                      <a:r>
                        <a:rPr lang="en-ZA" sz="1600" kern="1200" dirty="0">
                          <a:solidFill>
                            <a:schemeClr val="accent6">
                              <a:lumMod val="50000"/>
                            </a:schemeClr>
                          </a:solidFill>
                          <a:latin typeface="Verdana" pitchFamily="34" charset="0"/>
                          <a:ea typeface="Verdana" pitchFamily="34" charset="0"/>
                          <a:cs typeface="Verdana" pitchFamily="34" charset="0"/>
                        </a:rPr>
                        <a:t>.</a:t>
                      </a:r>
                      <a:endParaRPr lang="en-ZA" sz="1600" dirty="0">
                        <a:solidFill>
                          <a:schemeClr val="accent6">
                            <a:lumMod val="50000"/>
                          </a:schemeClr>
                        </a:solidFill>
                        <a:latin typeface="Verdana" pitchFamily="34" charset="0"/>
                        <a:ea typeface="Verdana" pitchFamily="34" charset="0"/>
                        <a:cs typeface="Verdana" pitchFamily="34" charset="0"/>
                      </a:endParaRPr>
                    </a:p>
                  </a:txBody>
                  <a:tcPr marL="64369" marR="64369"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bl>
          </a:graphicData>
        </a:graphic>
      </p:graphicFrame>
      <p:sp>
        <p:nvSpPr>
          <p:cNvPr id="2049" name="Rectangle 1"/>
          <p:cNvSpPr>
            <a:spLocks noChangeArrowheads="1"/>
          </p:cNvSpPr>
          <p:nvPr/>
        </p:nvSpPr>
        <p:spPr bwMode="auto">
          <a:xfrm>
            <a:off x="395536" y="4604936"/>
            <a:ext cx="604867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endParaRPr kumimoji="0" lang="en-ZA" sz="1600" b="1" i="0" u="none" strike="noStrike" cap="none" normalizeH="0" baseline="0" dirty="0">
              <a:ln>
                <a:noFill/>
              </a:ln>
              <a:solidFill>
                <a:schemeClr val="accent6">
                  <a:lumMod val="50000"/>
                </a:schemeClr>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lang="en-ZA" sz="1600" dirty="0">
              <a:solidFill>
                <a:schemeClr val="accent6">
                  <a:lumMod val="50000"/>
                </a:schemeClr>
              </a:solidFill>
              <a:latin typeface="Verdana" pitchFamily="34" charset="0"/>
              <a:ea typeface="Verdana" pitchFamily="34" charset="0"/>
              <a:cs typeface="Verdana" pitchFamily="34" charset="0"/>
            </a:endParaRPr>
          </a:p>
        </p:txBody>
      </p:sp>
      <p:sp>
        <p:nvSpPr>
          <p:cNvPr id="87041" name="Rectangle 1"/>
          <p:cNvSpPr>
            <a:spLocks noChangeArrowheads="1"/>
          </p:cNvSpPr>
          <p:nvPr/>
        </p:nvSpPr>
        <p:spPr bwMode="auto">
          <a:xfrm>
            <a:off x="755576" y="4370328"/>
            <a:ext cx="734481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ZA" sz="1600" b="1" i="0" u="none" strike="noStrike" cap="none" normalizeH="0" baseline="0" dirty="0">
                <a:ln>
                  <a:noFill/>
                </a:ln>
                <a:solidFill>
                  <a:schemeClr val="accent6">
                    <a:lumMod val="50000"/>
                  </a:schemeClr>
                </a:solidFill>
                <a:effectLst/>
                <a:latin typeface="Verdana" pitchFamily="34" charset="0"/>
                <a:ea typeface="MyriadPro-Regular"/>
                <a:cs typeface="Arial" pitchFamily="34" charset="0"/>
              </a:rPr>
              <a:t>There are four sub-programmes within this programme:</a:t>
            </a:r>
            <a:endParaRPr kumimoji="0" lang="en-ZA" sz="1600" b="1"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Arial" pitchFamily="34" charset="0"/>
              </a:rPr>
              <a:t>Sub-Programme: </a:t>
            </a: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Communications and Stakeholder Management </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Arial" pitchFamily="34" charset="0"/>
              </a:rPr>
              <a:t>Sub-Programme: Industry </a:t>
            </a: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Registration (CRM)</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Arial" pitchFamily="34" charset="0"/>
              </a:rPr>
              <a:t>Sub-Programme: Industry </a:t>
            </a: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Training </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a:p>
            <a:pPr marL="365125" marR="0" lvl="0" indent="-365125" algn="l" defTabSz="914400" rtl="0" eaLnBrk="0" fontAlgn="base" latinLnBrk="0" hangingPunct="0">
              <a:lnSpc>
                <a:spcPct val="150000"/>
              </a:lnSpc>
              <a:spcBef>
                <a:spcPct val="0"/>
              </a:spcBef>
              <a:spcAft>
                <a:spcPct val="0"/>
              </a:spcAft>
              <a:buClrTx/>
              <a:buSzTx/>
              <a:buFont typeface="Wingdings" pitchFamily="2" charset="2"/>
              <a:buChar char="v"/>
              <a:tabLst/>
            </a:pP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Arial" pitchFamily="34" charset="0"/>
              </a:rPr>
              <a:t>Sub-Programme: Industry </a:t>
            </a:r>
            <a:r>
              <a:rPr kumimoji="0" lang="en-ZA" sz="1600" b="0" i="0" u="none" strike="noStrike" cap="none" normalizeH="0" baseline="0" dirty="0">
                <a:ln>
                  <a:noFill/>
                </a:ln>
                <a:solidFill>
                  <a:schemeClr val="accent6">
                    <a:lumMod val="50000"/>
                  </a:schemeClr>
                </a:solidFill>
                <a:effectLst/>
                <a:latin typeface="Verdana" pitchFamily="34" charset="0"/>
                <a:ea typeface="MyriadPro-Regular"/>
                <a:cs typeface="MyriadPro-Light"/>
              </a:rPr>
              <a:t>Research and Development</a:t>
            </a:r>
            <a:endParaRPr kumimoji="0" lang="en-ZA" sz="1600" b="0" i="0" u="none" strike="noStrike" cap="none" normalizeH="0" baseline="0" dirty="0">
              <a:ln>
                <a:noFill/>
              </a:ln>
              <a:solidFill>
                <a:schemeClr val="accent6">
                  <a:lumMod val="50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28</a:t>
            </a:fld>
            <a:endParaRPr lang="en-Z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COMMUNICATIONS, CRM &amp; TRAINING</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3919391093"/>
              </p:ext>
            </p:extLst>
          </p:nvPr>
        </p:nvGraphicFramePr>
        <p:xfrm>
          <a:off x="72010" y="1196754"/>
          <a:ext cx="9071989" cy="3325235"/>
        </p:xfrm>
        <a:graphic>
          <a:graphicData uri="http://schemas.openxmlformats.org/drawingml/2006/table">
            <a:tbl>
              <a:tblPr/>
              <a:tblGrid>
                <a:gridCol w="146502">
                  <a:extLst>
                    <a:ext uri="{9D8B030D-6E8A-4147-A177-3AD203B41FA5}">
                      <a16:colId xmlns:a16="http://schemas.microsoft.com/office/drawing/2014/main" xmlns="" val="20000"/>
                    </a:ext>
                  </a:extLst>
                </a:gridCol>
                <a:gridCol w="465056">
                  <a:extLst>
                    <a:ext uri="{9D8B030D-6E8A-4147-A177-3AD203B41FA5}">
                      <a16:colId xmlns:a16="http://schemas.microsoft.com/office/drawing/2014/main" xmlns="" val="20001"/>
                    </a:ext>
                  </a:extLst>
                </a:gridCol>
                <a:gridCol w="2017094">
                  <a:extLst>
                    <a:ext uri="{9D8B030D-6E8A-4147-A177-3AD203B41FA5}">
                      <a16:colId xmlns:a16="http://schemas.microsoft.com/office/drawing/2014/main" xmlns="" val="20002"/>
                    </a:ext>
                  </a:extLst>
                </a:gridCol>
                <a:gridCol w="1036859">
                  <a:extLst>
                    <a:ext uri="{9D8B030D-6E8A-4147-A177-3AD203B41FA5}">
                      <a16:colId xmlns:a16="http://schemas.microsoft.com/office/drawing/2014/main" xmlns="" val="20003"/>
                    </a:ext>
                  </a:extLst>
                </a:gridCol>
                <a:gridCol w="1259042">
                  <a:extLst>
                    <a:ext uri="{9D8B030D-6E8A-4147-A177-3AD203B41FA5}">
                      <a16:colId xmlns:a16="http://schemas.microsoft.com/office/drawing/2014/main" xmlns="" val="20007"/>
                    </a:ext>
                  </a:extLst>
                </a:gridCol>
                <a:gridCol w="1110921">
                  <a:extLst>
                    <a:ext uri="{9D8B030D-6E8A-4147-A177-3AD203B41FA5}">
                      <a16:colId xmlns:a16="http://schemas.microsoft.com/office/drawing/2014/main" xmlns="" val="20004"/>
                    </a:ext>
                  </a:extLst>
                </a:gridCol>
                <a:gridCol w="1407165">
                  <a:extLst>
                    <a:ext uri="{9D8B030D-6E8A-4147-A177-3AD203B41FA5}">
                      <a16:colId xmlns:a16="http://schemas.microsoft.com/office/drawing/2014/main" xmlns="" val="20005"/>
                    </a:ext>
                  </a:extLst>
                </a:gridCol>
                <a:gridCol w="1629350">
                  <a:extLst>
                    <a:ext uri="{9D8B030D-6E8A-4147-A177-3AD203B41FA5}">
                      <a16:colId xmlns:a16="http://schemas.microsoft.com/office/drawing/2014/main" xmlns="" val="20006"/>
                    </a:ext>
                  </a:extLst>
                </a:gridCol>
              </a:tblGrid>
              <a:tr h="678929">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ZA" sz="1200" b="1" dirty="0">
                          <a:solidFill>
                            <a:schemeClr val="bg1"/>
                          </a:solidFill>
                          <a:latin typeface="Verdana" pitchFamily="34" charset="0"/>
                          <a:ea typeface="Verdana" pitchFamily="34" charset="0"/>
                          <a:cs typeface="Verdana" pitchFamily="34" charset="0"/>
                        </a:rPr>
                        <a:t>Strategic Goal 2 : Stakeholder and Customer</a:t>
                      </a:r>
                    </a:p>
                    <a:p>
                      <a:pPr algn="ctr">
                        <a:spcAft>
                          <a:spcPts val="0"/>
                        </a:spcAft>
                      </a:pPr>
                      <a:r>
                        <a:rPr lang="en-ZA" sz="1200" b="1" dirty="0">
                          <a:solidFill>
                            <a:schemeClr val="bg1"/>
                          </a:solidFill>
                          <a:latin typeface="Verdana" pitchFamily="34" charset="0"/>
                          <a:ea typeface="Verdana" pitchFamily="34" charset="0"/>
                          <a:cs typeface="Verdana" pitchFamily="34" charset="0"/>
                        </a:rPr>
                        <a:t>Relations Management</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lnL w="28575" cap="flat" cmpd="sng" algn="ctr">
                      <a:solidFill>
                        <a:srgbClr val="000000"/>
                      </a:solidFill>
                      <a:prstDash val="solid"/>
                      <a:round/>
                      <a:headEnd type="none" w="med" len="med"/>
                      <a:tailEnd type="none" w="med" len="med"/>
                    </a:ln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09197">
                <a:tc gridSpan="8">
                  <a:txBody>
                    <a:bodyPr/>
                    <a:lstStyle/>
                    <a:p>
                      <a:pPr marL="96838" indent="0" algn="ctr">
                        <a:spcAft>
                          <a:spcPts val="0"/>
                        </a:spcAft>
                      </a:pPr>
                      <a:r>
                        <a:rPr lang="en-GB" sz="1200" b="1" dirty="0">
                          <a:latin typeface="Verdana" pitchFamily="34" charset="0"/>
                          <a:ea typeface="Verdana" pitchFamily="34" charset="0"/>
                          <a:cs typeface="Verdana" pitchFamily="34" charset="0"/>
                        </a:rPr>
                        <a:t>Strategic Objective  : Increased awareness on</a:t>
                      </a:r>
                      <a:r>
                        <a:rPr lang="en-GB" sz="1200" b="1" baseline="0" dirty="0">
                          <a:latin typeface="Verdana" pitchFamily="34" charset="0"/>
                          <a:ea typeface="Verdana" pitchFamily="34" charset="0"/>
                          <a:cs typeface="Verdana" pitchFamily="34" charset="0"/>
                        </a:rPr>
                        <a:t> </a:t>
                      </a:r>
                      <a:r>
                        <a:rPr lang="en-GB" sz="1200" b="1" dirty="0">
                          <a:latin typeface="Verdana" pitchFamily="34" charset="0"/>
                          <a:ea typeface="Verdana" pitchFamily="34" charset="0"/>
                          <a:cs typeface="Verdana" pitchFamily="34" charset="0"/>
                        </a:rPr>
                        <a:t> the functions and role of PSiRA</a:t>
                      </a:r>
                      <a:r>
                        <a:rPr lang="en-GB" sz="1200" b="1" baseline="0" dirty="0">
                          <a:latin typeface="Verdana" pitchFamily="34" charset="0"/>
                          <a:ea typeface="Verdana" pitchFamily="34" charset="0"/>
                          <a:cs typeface="Verdana" pitchFamily="34" charset="0"/>
                        </a:rPr>
                        <a:t> and its</a:t>
                      </a:r>
                      <a:r>
                        <a:rPr lang="en-GB" sz="1200" b="1" dirty="0">
                          <a:latin typeface="Verdana" pitchFamily="34" charset="0"/>
                          <a:ea typeface="Verdana" pitchFamily="34" charset="0"/>
                          <a:cs typeface="Verdana" pitchFamily="34" charset="0"/>
                        </a:rPr>
                        <a:t> stakeholders  within the security industry </a:t>
                      </a:r>
                      <a:endParaRPr lang="en-ZA" sz="1200" b="1" dirty="0">
                        <a:latin typeface="Verdana" pitchFamily="34" charset="0"/>
                        <a:ea typeface="Verdana" pitchFamily="34" charset="0"/>
                        <a:cs typeface="Verdana"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lnL w="28575" cap="flat" cmpd="sng" algn="ctr">
                      <a:solidFill>
                        <a:srgbClr val="000000"/>
                      </a:solidFill>
                      <a:prstDash val="solid"/>
                      <a:round/>
                      <a:headEnd type="none" w="med" len="med"/>
                      <a:tailEnd type="none" w="med" len="med"/>
                    </a:ln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69732">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50306">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535878">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550" indent="0">
                        <a:lnSpc>
                          <a:spcPct val="150000"/>
                        </a:lnSpc>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(a)</a:t>
                      </a: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US" sz="1100" b="1" i="1"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Number</a:t>
                      </a: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 of public awareness programmes on PSiRA’s role and </a:t>
                      </a:r>
                      <a:r>
                        <a:rPr lang="en-US" sz="110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functions.</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p>
                      <a:pPr marL="0" algn="l" defTabSz="914400" rtl="0" eaLnBrk="1" latinLnBrk="0" hangingPunct="1">
                        <a:lnSpc>
                          <a:spcPct val="150000"/>
                        </a:lnSpc>
                        <a:spcAft>
                          <a:spcPts val="0"/>
                        </a:spcAft>
                        <a:tabLst>
                          <a:tab pos="228600" algn="l"/>
                        </a:tabLst>
                      </a:pP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140 Public Awareness </a:t>
                      </a:r>
                      <a:r>
                        <a:rPr lang="en-US" sz="1100" kern="1200" dirty="0" err="1"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Programmes</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193 Public Awareness </a:t>
                      </a:r>
                      <a:r>
                        <a:rPr lang="en-US" sz="1100" kern="1200" dirty="0" err="1"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Programmes</a:t>
                      </a:r>
                      <a:r>
                        <a:rPr lang="en-US" sz="110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35 Public Awareness </a:t>
                      </a:r>
                      <a:r>
                        <a:rPr lang="en-US" sz="1100" kern="1200" dirty="0" err="1"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Programmes</a:t>
                      </a:r>
                      <a:r>
                        <a:rPr lang="en-US" sz="110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10 Public </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US"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rPr>
                        <a:t>Awareness </a:t>
                      </a:r>
                      <a:r>
                        <a:rPr lang="en-US" sz="1100" kern="1200" dirty="0" err="1"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Programmes</a:t>
                      </a:r>
                      <a:r>
                        <a:rPr lang="en-US" sz="1100" kern="1200" dirty="0" smtClean="0">
                          <a:solidFill>
                            <a:schemeClr val="tx1"/>
                          </a:solidFill>
                          <a:effectLst/>
                          <a:latin typeface="Verdana" panose="020B0604030504040204" pitchFamily="34" charset="0"/>
                          <a:ea typeface="Calibri" panose="020F0502020204030204" pitchFamily="34" charset="0"/>
                          <a:cs typeface="Arial" panose="020B0604020202020204" pitchFamily="34" charset="0"/>
                        </a:rPr>
                        <a:t>.</a:t>
                      </a:r>
                      <a:endParaRPr lang="en-ZA" sz="1100" kern="1200" dirty="0">
                        <a:solidFill>
                          <a:schemeClr val="tx1"/>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tab pos="228600" algn="l"/>
                        </a:tabLst>
                        <a:defRPr/>
                      </a:pPr>
                      <a:r>
                        <a:rPr lang="en-GB" sz="1100" kern="1200" dirty="0">
                          <a:solidFill>
                            <a:schemeClr val="tx1"/>
                          </a:solidFill>
                          <a:effectLst/>
                          <a:latin typeface="Verdana" panose="020B0604030504040204" pitchFamily="34" charset="0"/>
                          <a:ea typeface="+mn-ea"/>
                          <a:cs typeface="Arial" panose="020B0604020202020204" pitchFamily="34" charset="0"/>
                        </a:rPr>
                        <a:t>The resources were redirected because the annual target was already reached.</a:t>
                      </a:r>
                      <a:endParaRPr lang="en-ZA" sz="1100" kern="1200" dirty="0">
                        <a:solidFill>
                          <a:schemeClr val="tx1"/>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251520" y="836712"/>
            <a:ext cx="8784976" cy="553998"/>
          </a:xfrm>
          <a:prstGeom prst="rect">
            <a:avLst/>
          </a:prstGeom>
          <a:noFill/>
        </p:spPr>
        <p:txBody>
          <a:bodyPr wrap="square" rtlCol="0">
            <a:spAutoFit/>
          </a:bodyPr>
          <a:lstStyle/>
          <a:p>
            <a:r>
              <a:rPr lang="en-GB" sz="1400" b="1" dirty="0">
                <a:solidFill>
                  <a:srgbClr val="CC9B00"/>
                </a:solidFill>
                <a:latin typeface="Verdana" pitchFamily="34" charset="0"/>
                <a:ea typeface="Verdana" pitchFamily="34" charset="0"/>
                <a:cs typeface="Verdana" pitchFamily="34" charset="0"/>
              </a:rPr>
              <a:t>SUB PROGRAMME 1:     COMMUNICATIONS AND STAKEHOLDER MANAGEMENT</a:t>
            </a:r>
            <a:endParaRPr lang="en-GB" sz="1400" b="1" dirty="0"/>
          </a:p>
          <a:p>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29</a:t>
            </a:fld>
            <a:endParaRPr lang="en-ZA" dirty="0"/>
          </a:p>
        </p:txBody>
      </p:sp>
    </p:spTree>
    <p:extLst>
      <p:ext uri="{BB962C8B-B14F-4D97-AF65-F5344CB8AC3E}">
        <p14:creationId xmlns:p14="http://schemas.microsoft.com/office/powerpoint/2010/main" xmlns="" val="2562339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PRESENTATION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755576" y="908720"/>
            <a:ext cx="7344816" cy="5040560"/>
          </a:xfrm>
          <a:prstGeom prst="rect">
            <a:avLst/>
          </a:prstGeom>
          <a:noFill/>
          <a:ln w="9525">
            <a:noFill/>
            <a:miter lim="800000"/>
            <a:headEnd/>
            <a:tailEnd/>
          </a:ln>
        </p:spPr>
        <p:txBody>
          <a:bodyPr/>
          <a:lstStyle/>
          <a:p>
            <a:pPr marL="342900" indent="-342900" defTabSz="914400">
              <a:spcBef>
                <a:spcPct val="20000"/>
              </a:spcBef>
              <a:buFont typeface="Arial" charset="0"/>
              <a:buNone/>
            </a:pPr>
            <a:endParaRPr lang="en-US" altLang="en-US" b="1"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charset="0"/>
              <a:buNone/>
            </a:pPr>
            <a:r>
              <a:rPr lang="en-US" altLang="en-US" b="1" dirty="0">
                <a:solidFill>
                  <a:schemeClr val="accent6">
                    <a:lumMod val="50000"/>
                  </a:schemeClr>
                </a:solidFill>
                <a:latin typeface="Verdana" pitchFamily="34" charset="0"/>
                <a:ea typeface="Verdana" pitchFamily="34" charset="0"/>
                <a:cs typeface="Verdana" pitchFamily="34" charset="0"/>
              </a:rPr>
              <a:t>PART A:  KEY HIGHLIGHTS</a:t>
            </a:r>
          </a:p>
          <a:p>
            <a:pPr marL="342900" indent="-342900" defTabSz="914400">
              <a:spcBef>
                <a:spcPct val="20000"/>
              </a:spcBef>
              <a:buFont typeface="Arial" charset="0"/>
              <a:buNone/>
            </a:pPr>
            <a:endParaRPr lang="en-US" altLang="en-US" b="1" dirty="0">
              <a:solidFill>
                <a:schemeClr val="accent6">
                  <a:lumMod val="50000"/>
                </a:schemeClr>
              </a:solidFill>
              <a:latin typeface="Verdana" pitchFamily="34" charset="0"/>
              <a:ea typeface="Verdana" pitchFamily="34" charset="0"/>
              <a:cs typeface="Verdana" pitchFamily="34" charset="0"/>
            </a:endParaRPr>
          </a:p>
          <a:p>
            <a:pPr marL="342900" indent="-342900">
              <a:spcBef>
                <a:spcPct val="20000"/>
              </a:spcBef>
            </a:pPr>
            <a:r>
              <a:rPr lang="en-US" altLang="en-US" b="1" dirty="0">
                <a:solidFill>
                  <a:schemeClr val="accent6">
                    <a:lumMod val="50000"/>
                  </a:schemeClr>
                </a:solidFill>
                <a:latin typeface="Verdana" pitchFamily="34" charset="0"/>
                <a:ea typeface="Verdana" pitchFamily="34" charset="0"/>
                <a:cs typeface="Verdana" pitchFamily="34" charset="0"/>
              </a:rPr>
              <a:t>PART B:  3</a:t>
            </a:r>
            <a:r>
              <a:rPr lang="en-US" altLang="en-US" b="1" baseline="30000" dirty="0">
                <a:solidFill>
                  <a:schemeClr val="accent6">
                    <a:lumMod val="50000"/>
                  </a:schemeClr>
                </a:solidFill>
                <a:latin typeface="Verdana" pitchFamily="34" charset="0"/>
                <a:ea typeface="Verdana" pitchFamily="34" charset="0"/>
                <a:cs typeface="Verdana" pitchFamily="34" charset="0"/>
              </a:rPr>
              <a:t>rd</a:t>
            </a:r>
            <a:r>
              <a:rPr lang="en-US" altLang="en-US" b="1" dirty="0">
                <a:solidFill>
                  <a:schemeClr val="accent6">
                    <a:lumMod val="50000"/>
                  </a:schemeClr>
                </a:solidFill>
                <a:latin typeface="Verdana" pitchFamily="34" charset="0"/>
                <a:ea typeface="Verdana" pitchFamily="34" charset="0"/>
                <a:cs typeface="Verdana" pitchFamily="34" charset="0"/>
              </a:rPr>
              <a:t> </a:t>
            </a:r>
            <a:r>
              <a:rPr lang="en-US" b="1" dirty="0">
                <a:solidFill>
                  <a:schemeClr val="accent6">
                    <a:lumMod val="50000"/>
                  </a:schemeClr>
                </a:solidFill>
                <a:latin typeface="Verdana" pitchFamily="34" charset="0"/>
                <a:ea typeface="Verdana" pitchFamily="34" charset="0"/>
                <a:cs typeface="Verdana" pitchFamily="34" charset="0"/>
              </a:rPr>
              <a:t>QUARTER PREDETERMINED OBJECTIVES </a:t>
            </a:r>
          </a:p>
          <a:p>
            <a:pPr marL="342900" indent="-342900">
              <a:spcBef>
                <a:spcPct val="20000"/>
              </a:spcBef>
            </a:pPr>
            <a:r>
              <a:rPr lang="en-US" altLang="en-US" b="1" dirty="0">
                <a:solidFill>
                  <a:schemeClr val="accent6">
                    <a:lumMod val="50000"/>
                  </a:schemeClr>
                </a:solidFill>
                <a:latin typeface="Verdana" pitchFamily="34" charset="0"/>
                <a:ea typeface="Verdana" pitchFamily="34" charset="0"/>
                <a:cs typeface="Verdana" pitchFamily="34" charset="0"/>
              </a:rPr>
              <a:t>	</a:t>
            </a:r>
          </a:p>
          <a:p>
            <a:pPr marL="342900" indent="-342900">
              <a:spcBef>
                <a:spcPct val="20000"/>
              </a:spcBef>
            </a:pPr>
            <a:r>
              <a:rPr lang="en-US" altLang="en-US" b="1" dirty="0">
                <a:solidFill>
                  <a:schemeClr val="accent6">
                    <a:lumMod val="50000"/>
                  </a:schemeClr>
                </a:solidFill>
                <a:latin typeface="Verdana" pitchFamily="34" charset="0"/>
                <a:ea typeface="Verdana" pitchFamily="34" charset="0"/>
                <a:cs typeface="Verdana" pitchFamily="34" charset="0"/>
              </a:rPr>
              <a:t>PART B:  3</a:t>
            </a:r>
            <a:r>
              <a:rPr lang="en-US" altLang="en-US" b="1" baseline="30000" dirty="0">
                <a:solidFill>
                  <a:schemeClr val="accent6">
                    <a:lumMod val="50000"/>
                  </a:schemeClr>
                </a:solidFill>
                <a:latin typeface="Verdana" pitchFamily="34" charset="0"/>
                <a:ea typeface="Verdana" pitchFamily="34" charset="0"/>
                <a:cs typeface="Verdana" pitchFamily="34" charset="0"/>
              </a:rPr>
              <a:t>rd</a:t>
            </a:r>
            <a:r>
              <a:rPr lang="en-US" b="1" dirty="0">
                <a:solidFill>
                  <a:schemeClr val="accent6">
                    <a:lumMod val="50000"/>
                  </a:schemeClr>
                </a:solidFill>
                <a:latin typeface="Verdana" pitchFamily="34" charset="0"/>
                <a:ea typeface="Verdana" pitchFamily="34" charset="0"/>
                <a:cs typeface="Verdana" pitchFamily="34" charset="0"/>
              </a:rPr>
              <a:t> QUARTER</a:t>
            </a:r>
            <a:r>
              <a:rPr lang="en-US" altLang="en-US" b="1" dirty="0">
                <a:solidFill>
                  <a:schemeClr val="accent6">
                    <a:lumMod val="50000"/>
                  </a:schemeClr>
                </a:solidFill>
                <a:latin typeface="Verdana" pitchFamily="34" charset="0"/>
                <a:ea typeface="Verdana" pitchFamily="34" charset="0"/>
                <a:cs typeface="Verdana" pitchFamily="34" charset="0"/>
              </a:rPr>
              <a:t> </a:t>
            </a:r>
            <a:r>
              <a:rPr lang="en-US" b="1" dirty="0">
                <a:solidFill>
                  <a:schemeClr val="accent6">
                    <a:lumMod val="50000"/>
                  </a:schemeClr>
                </a:solidFill>
                <a:latin typeface="Verdana" pitchFamily="34" charset="0"/>
                <a:ea typeface="Verdana" pitchFamily="34" charset="0"/>
                <a:cs typeface="Verdana" pitchFamily="34" charset="0"/>
              </a:rPr>
              <a:t>FINANCIAL PERFORMANCE</a:t>
            </a:r>
          </a:p>
          <a:p>
            <a:pPr marL="342900" indent="-342900" defTabSz="914400">
              <a:spcBef>
                <a:spcPct val="20000"/>
              </a:spcBef>
              <a:buFont typeface="Arial" charset="0"/>
              <a:buNone/>
            </a:pPr>
            <a:r>
              <a:rPr lang="en-US" altLang="en-US" b="1" dirty="0">
                <a:solidFill>
                  <a:schemeClr val="accent6">
                    <a:lumMod val="50000"/>
                  </a:schemeClr>
                </a:solidFill>
                <a:latin typeface="Verdana" pitchFamily="34" charset="0"/>
                <a:ea typeface="Verdana" pitchFamily="34" charset="0"/>
                <a:cs typeface="Verdana" pitchFamily="34" charset="0"/>
              </a:rPr>
              <a:t>	 </a:t>
            </a:r>
          </a:p>
          <a:p>
            <a:pPr marL="342900" indent="-342900">
              <a:spcBef>
                <a:spcPct val="20000"/>
              </a:spcBef>
            </a:pPr>
            <a:r>
              <a:rPr lang="en-US" altLang="en-US" b="1" dirty="0">
                <a:solidFill>
                  <a:schemeClr val="accent6">
                    <a:lumMod val="50000"/>
                  </a:schemeClr>
                </a:solidFill>
                <a:latin typeface="Verdana" pitchFamily="34" charset="0"/>
                <a:ea typeface="Verdana" pitchFamily="34" charset="0"/>
                <a:cs typeface="Verdana" pitchFamily="34" charset="0"/>
              </a:rPr>
              <a:t>PART B:  4</a:t>
            </a:r>
            <a:r>
              <a:rPr lang="en-US" altLang="en-US" b="1" baseline="30000" dirty="0">
                <a:solidFill>
                  <a:schemeClr val="accent6">
                    <a:lumMod val="50000"/>
                  </a:schemeClr>
                </a:solidFill>
                <a:latin typeface="Verdana" pitchFamily="34" charset="0"/>
                <a:ea typeface="Verdana" pitchFamily="34" charset="0"/>
                <a:cs typeface="Verdana" pitchFamily="34" charset="0"/>
              </a:rPr>
              <a:t>th</a:t>
            </a:r>
            <a:r>
              <a:rPr lang="en-US" altLang="en-US" b="1" dirty="0">
                <a:solidFill>
                  <a:schemeClr val="accent6">
                    <a:lumMod val="50000"/>
                  </a:schemeClr>
                </a:solidFill>
                <a:latin typeface="Verdana" pitchFamily="34" charset="0"/>
                <a:ea typeface="Verdana" pitchFamily="34" charset="0"/>
                <a:cs typeface="Verdana" pitchFamily="34" charset="0"/>
              </a:rPr>
              <a:t> </a:t>
            </a:r>
            <a:r>
              <a:rPr lang="en-US" b="1" dirty="0">
                <a:solidFill>
                  <a:schemeClr val="accent6">
                    <a:lumMod val="50000"/>
                  </a:schemeClr>
                </a:solidFill>
                <a:latin typeface="Verdana" pitchFamily="34" charset="0"/>
                <a:ea typeface="Verdana" pitchFamily="34" charset="0"/>
                <a:cs typeface="Verdana" pitchFamily="34" charset="0"/>
              </a:rPr>
              <a:t>QUARTER PREDETERMINED OBJECTIVES </a:t>
            </a:r>
          </a:p>
          <a:p>
            <a:pPr marL="342900" indent="-342900">
              <a:spcBef>
                <a:spcPct val="20000"/>
              </a:spcBef>
            </a:pPr>
            <a:endParaRPr lang="en-US" altLang="en-US" dirty="0">
              <a:solidFill>
                <a:schemeClr val="accent6">
                  <a:lumMod val="50000"/>
                </a:schemeClr>
              </a:solidFill>
              <a:latin typeface="Verdana" pitchFamily="34" charset="0"/>
              <a:ea typeface="Verdana" pitchFamily="34" charset="0"/>
              <a:cs typeface="Verdana" pitchFamily="34" charset="0"/>
            </a:endParaRPr>
          </a:p>
          <a:p>
            <a:pPr marL="342900" indent="-342900">
              <a:spcBef>
                <a:spcPct val="20000"/>
              </a:spcBef>
              <a:defRPr/>
            </a:pPr>
            <a:r>
              <a:rPr lang="en-US" b="1" dirty="0">
                <a:solidFill>
                  <a:schemeClr val="accent6">
                    <a:lumMod val="50000"/>
                  </a:schemeClr>
                </a:solidFill>
                <a:latin typeface="Verdana" pitchFamily="34" charset="0"/>
                <a:ea typeface="Verdana" pitchFamily="34" charset="0"/>
                <a:cs typeface="Verdana" pitchFamily="34" charset="0"/>
              </a:rPr>
              <a:t>PART C:  4</a:t>
            </a:r>
            <a:r>
              <a:rPr lang="en-US" b="1" baseline="30000" dirty="0">
                <a:solidFill>
                  <a:schemeClr val="accent6">
                    <a:lumMod val="50000"/>
                  </a:schemeClr>
                </a:solidFill>
                <a:latin typeface="Verdana" pitchFamily="34" charset="0"/>
                <a:ea typeface="Verdana" pitchFamily="34" charset="0"/>
                <a:cs typeface="Verdana" pitchFamily="34" charset="0"/>
              </a:rPr>
              <a:t>th</a:t>
            </a:r>
            <a:r>
              <a:rPr lang="en-US" b="1" dirty="0">
                <a:solidFill>
                  <a:schemeClr val="accent6">
                    <a:lumMod val="50000"/>
                  </a:schemeClr>
                </a:solidFill>
                <a:latin typeface="Verdana" pitchFamily="34" charset="0"/>
                <a:ea typeface="Verdana" pitchFamily="34" charset="0"/>
                <a:cs typeface="Verdana" pitchFamily="34" charset="0"/>
              </a:rPr>
              <a:t> QUARTER FINANCIAL PERFORMANCE</a:t>
            </a:r>
            <a:endParaRPr lang="en-US" altLang="en-US" dirty="0">
              <a:solidFill>
                <a:schemeClr val="accent6">
                  <a:lumMod val="50000"/>
                </a:schemeClr>
              </a:solidFill>
              <a:latin typeface="Verdana" pitchFamily="34" charset="0"/>
              <a:ea typeface="Verdana" pitchFamily="34" charset="0"/>
              <a:cs typeface="Verdana" pitchFamily="34" charset="0"/>
            </a:endParaRPr>
          </a:p>
          <a:p>
            <a:pPr marL="342900" indent="-342900">
              <a:spcBef>
                <a:spcPct val="20000"/>
              </a:spcBef>
              <a:defRPr/>
            </a:pPr>
            <a:endParaRPr lang="en-US" altLang="en-US"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a:t>
            </a:fld>
            <a:endParaRPr lang="en-ZA" dirty="0"/>
          </a:p>
        </p:txBody>
      </p:sp>
    </p:spTree>
    <p:extLst>
      <p:ext uri="{BB962C8B-B14F-4D97-AF65-F5344CB8AC3E}">
        <p14:creationId xmlns:p14="http://schemas.microsoft.com/office/powerpoint/2010/main" xmlns="" val="3016205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COMMUNICATIONS, CRM &amp; TRAINING</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573224234"/>
              </p:ext>
            </p:extLst>
          </p:nvPr>
        </p:nvGraphicFramePr>
        <p:xfrm>
          <a:off x="72010" y="1196756"/>
          <a:ext cx="9071990" cy="5478979"/>
        </p:xfrm>
        <a:graphic>
          <a:graphicData uri="http://schemas.openxmlformats.org/drawingml/2006/table">
            <a:tbl>
              <a:tblPr/>
              <a:tblGrid>
                <a:gridCol w="146502">
                  <a:extLst>
                    <a:ext uri="{9D8B030D-6E8A-4147-A177-3AD203B41FA5}">
                      <a16:colId xmlns:a16="http://schemas.microsoft.com/office/drawing/2014/main" xmlns="" val="20000"/>
                    </a:ext>
                  </a:extLst>
                </a:gridCol>
                <a:gridCol w="321040">
                  <a:extLst>
                    <a:ext uri="{9D8B030D-6E8A-4147-A177-3AD203B41FA5}">
                      <a16:colId xmlns:a16="http://schemas.microsoft.com/office/drawing/2014/main" xmlns="" val="20001"/>
                    </a:ext>
                  </a:extLst>
                </a:gridCol>
                <a:gridCol w="2161110">
                  <a:extLst>
                    <a:ext uri="{9D8B030D-6E8A-4147-A177-3AD203B41FA5}">
                      <a16:colId xmlns:a16="http://schemas.microsoft.com/office/drawing/2014/main" xmlns="" val="20002"/>
                    </a:ext>
                  </a:extLst>
                </a:gridCol>
                <a:gridCol w="1223266">
                  <a:extLst>
                    <a:ext uri="{9D8B030D-6E8A-4147-A177-3AD203B41FA5}">
                      <a16:colId xmlns:a16="http://schemas.microsoft.com/office/drawing/2014/main" xmlns="" val="20003"/>
                    </a:ext>
                  </a:extLst>
                </a:gridCol>
                <a:gridCol w="1072636">
                  <a:extLst>
                    <a:ext uri="{9D8B030D-6E8A-4147-A177-3AD203B41FA5}">
                      <a16:colId xmlns:a16="http://schemas.microsoft.com/office/drawing/2014/main" xmlns="" val="20007"/>
                    </a:ext>
                  </a:extLst>
                </a:gridCol>
                <a:gridCol w="1110921">
                  <a:extLst>
                    <a:ext uri="{9D8B030D-6E8A-4147-A177-3AD203B41FA5}">
                      <a16:colId xmlns:a16="http://schemas.microsoft.com/office/drawing/2014/main" xmlns="" val="20004"/>
                    </a:ext>
                  </a:extLst>
                </a:gridCol>
                <a:gridCol w="1407165">
                  <a:extLst>
                    <a:ext uri="{9D8B030D-6E8A-4147-A177-3AD203B41FA5}">
                      <a16:colId xmlns:a16="http://schemas.microsoft.com/office/drawing/2014/main" xmlns="" val="20005"/>
                    </a:ext>
                  </a:extLst>
                </a:gridCol>
                <a:gridCol w="1629350">
                  <a:extLst>
                    <a:ext uri="{9D8B030D-6E8A-4147-A177-3AD203B41FA5}">
                      <a16:colId xmlns:a16="http://schemas.microsoft.com/office/drawing/2014/main" xmlns="" val="20006"/>
                    </a:ext>
                  </a:extLst>
                </a:gridCol>
              </a:tblGrid>
              <a:tr h="678563">
                <a:tc gridSpan="8">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ZA" sz="1200" b="1" dirty="0">
                          <a:solidFill>
                            <a:schemeClr val="bg1"/>
                          </a:solidFill>
                          <a:latin typeface="Verdana" pitchFamily="34" charset="0"/>
                          <a:ea typeface="Verdana" pitchFamily="34" charset="0"/>
                          <a:cs typeface="Verdana" pitchFamily="34" charset="0"/>
                        </a:rPr>
                        <a:t>Strategic Goal 2 : Stakeholder and Customer</a:t>
                      </a:r>
                    </a:p>
                    <a:p>
                      <a:pPr algn="ctr">
                        <a:spcAft>
                          <a:spcPts val="0"/>
                        </a:spcAft>
                      </a:pPr>
                      <a:r>
                        <a:rPr lang="en-ZA" sz="1200" b="1" dirty="0">
                          <a:solidFill>
                            <a:schemeClr val="bg1"/>
                          </a:solidFill>
                          <a:latin typeface="Verdana" pitchFamily="34" charset="0"/>
                          <a:ea typeface="Verdana" pitchFamily="34" charset="0"/>
                          <a:cs typeface="Verdana" pitchFamily="34" charset="0"/>
                        </a:rPr>
                        <a:t>Relations Management</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38586">
                <a:tc gridSpan="8">
                  <a:txBody>
                    <a:bodyPr/>
                    <a:lstStyle/>
                    <a:p>
                      <a:pPr marL="1350010" indent="-1350010" algn="ctr">
                        <a:spcAft>
                          <a:spcPts val="0"/>
                        </a:spcAft>
                      </a:pPr>
                      <a:r>
                        <a:rPr lang="en-GB" sz="1200" b="1" dirty="0">
                          <a:latin typeface="Verdana" pitchFamily="34" charset="0"/>
                          <a:ea typeface="Verdana" pitchFamily="34" charset="0"/>
                          <a:cs typeface="Verdana" pitchFamily="34" charset="0"/>
                        </a:rPr>
                        <a:t>Strategic Objective  : </a:t>
                      </a:r>
                      <a:r>
                        <a:rPr lang="en-GB" sz="12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Improve the integrity and the turnaround time of registration</a:t>
                      </a:r>
                      <a:endParaRPr lang="en-GB" sz="1200" b="1" dirty="0">
                        <a:latin typeface="Verdana" pitchFamily="34" charset="0"/>
                        <a:ea typeface="Verdana" pitchFamily="34" charset="0"/>
                        <a:cs typeface="Verdana"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69641">
                <a:tc rowSpan="2" grid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hMerge="1">
                  <a:txBody>
                    <a:bodyPr/>
                    <a:lstStyle/>
                    <a:p>
                      <a:endParaRPr lang="en-ZA"/>
                    </a:p>
                  </a:txBody>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39282">
                <a:tc gridSpan="2" vMerge="1">
                  <a:txBody>
                    <a:bodyPr/>
                    <a:lstStyle/>
                    <a:p>
                      <a:endParaRPr lang="en-ZA"/>
                    </a:p>
                  </a:txBody>
                  <a:tcPr/>
                </a:tc>
                <a:tc hMerge="1"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345486">
                <a:tc rowSpan="2" gridSpan="2">
                  <a:txBody>
                    <a:bodyPr/>
                    <a:lstStyle/>
                    <a:p>
                      <a:pPr marL="82550" indent="0" algn="ctr">
                        <a:lnSpc>
                          <a:spcPct val="150000"/>
                        </a:lnSpc>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(a)</a:t>
                      </a: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marL="82550" indent="0">
                        <a:lnSpc>
                          <a:spcPct val="150000"/>
                        </a:lnSpc>
                        <a:spcAft>
                          <a:spcPts val="0"/>
                        </a:spcAft>
                      </a:pP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100" b="1" i="1" dirty="0">
                          <a:solidFill>
                            <a:srgbClr val="000000"/>
                          </a:solidFill>
                          <a:effectLst/>
                          <a:latin typeface="Verdana" panose="020B0604030504040204" pitchFamily="34" charset="0"/>
                          <a:ea typeface="Calibri" panose="020F0502020204030204" pitchFamily="34" charset="0"/>
                          <a:cs typeface="Arial" panose="020B0604020202020204" pitchFamily="34" charset="0"/>
                        </a:rPr>
                        <a:t>Average turnaround time</a:t>
                      </a:r>
                      <a:r>
                        <a:rPr lang="en-US" sz="1100" b="1" dirty="0">
                          <a:solidFill>
                            <a:srgbClr val="000000"/>
                          </a:solidFill>
                          <a:effectLst/>
                          <a:latin typeface="Verdana" panose="020B0604030504040204" pitchFamily="34" charset="0"/>
                          <a:ea typeface="Calibri" panose="020F0502020204030204" pitchFamily="34" charset="0"/>
                          <a:cs typeface="Arial" panose="020B0604020202020204" pitchFamily="34" charset="0"/>
                        </a:rPr>
                        <a:t> </a:t>
                      </a:r>
                      <a:r>
                        <a:rPr lang="en-US" sz="11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of applications for registration meeting all the requirements for security businesses (working days</a:t>
                      </a:r>
                      <a:r>
                        <a:rPr lang="en-US" sz="11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Average of 15 </a:t>
                      </a:r>
                      <a:r>
                        <a:rPr lang="en-US" sz="110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days.</a:t>
                      </a:r>
                      <a:endParaRPr lang="en-ZA" sz="110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mn-ea"/>
                          <a:cs typeface="Arial" panose="020B0604020202020204" pitchFamily="34" charset="0"/>
                        </a:rPr>
                        <a:t>Average of 17 </a:t>
                      </a:r>
                      <a:r>
                        <a:rPr lang="en-US" sz="1100" kern="1200" dirty="0" smtClean="0">
                          <a:solidFill>
                            <a:srgbClr val="000000"/>
                          </a:solidFill>
                          <a:effectLst/>
                          <a:latin typeface="Verdana" panose="020B0604030504040204" pitchFamily="34" charset="0"/>
                          <a:ea typeface="+mn-ea"/>
                          <a:cs typeface="Arial" panose="020B0604020202020204" pitchFamily="34" charset="0"/>
                        </a:rPr>
                        <a:t>days.</a:t>
                      </a:r>
                      <a:endParaRPr lang="en-ZA" sz="1100" kern="1200" dirty="0">
                        <a:solidFill>
                          <a:srgbClr val="000000"/>
                        </a:solidFill>
                        <a:effectLst/>
                        <a:latin typeface="Verdana" panose="020B060403050404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mn-ea"/>
                          <a:cs typeface="Arial" panose="020B0604020202020204" pitchFamily="34" charset="0"/>
                        </a:rPr>
                        <a:t>Average of 15 </a:t>
                      </a:r>
                      <a:r>
                        <a:rPr lang="en-US" sz="1100" kern="1200" dirty="0" smtClean="0">
                          <a:solidFill>
                            <a:srgbClr val="000000"/>
                          </a:solidFill>
                          <a:effectLst/>
                          <a:latin typeface="Verdana" panose="020B0604030504040204" pitchFamily="34" charset="0"/>
                          <a:ea typeface="+mn-ea"/>
                          <a:cs typeface="Arial" panose="020B0604020202020204" pitchFamily="34" charset="0"/>
                        </a:rPr>
                        <a:t>days.</a:t>
                      </a:r>
                      <a:endParaRPr lang="en-ZA" sz="1100" kern="1200" dirty="0">
                        <a:solidFill>
                          <a:srgbClr val="000000"/>
                        </a:solidFill>
                        <a:effectLst/>
                        <a:latin typeface="Verdana" panose="020B060403050404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mn-ea"/>
                          <a:cs typeface="Arial" panose="020B0604020202020204" pitchFamily="34" charset="0"/>
                        </a:rPr>
                        <a:t>Average of 15 </a:t>
                      </a:r>
                      <a:r>
                        <a:rPr lang="en-US" sz="1100" kern="1200" dirty="0" smtClean="0">
                          <a:solidFill>
                            <a:srgbClr val="000000"/>
                          </a:solidFill>
                          <a:effectLst/>
                          <a:latin typeface="Verdana" panose="020B0604030504040204" pitchFamily="34" charset="0"/>
                          <a:ea typeface="+mn-ea"/>
                          <a:cs typeface="Arial" panose="020B0604020202020204" pitchFamily="34" charset="0"/>
                        </a:rPr>
                        <a:t>days.</a:t>
                      </a:r>
                      <a:endParaRPr lang="en-ZA" sz="1100" kern="1200" dirty="0">
                        <a:solidFill>
                          <a:srgbClr val="000000"/>
                        </a:solidFill>
                        <a:effectLst/>
                        <a:latin typeface="Verdana" panose="020B060403050404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just">
                        <a:lnSpc>
                          <a:spcPct val="150000"/>
                        </a:lnSpc>
                        <a:spcAft>
                          <a:spcPts val="0"/>
                        </a:spcAft>
                      </a:pPr>
                      <a:r>
                        <a:rPr lang="en-ZA"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-2 days Yearly target was not achieved **</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36518">
                <a:tc gridSpan="2" vMerge="1">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pPr marL="82550" marR="0" lvl="0" indent="0" algn="l" defTabSz="914400" rtl="0" eaLnBrk="1" fontAlgn="auto" latinLnBrk="0" hangingPunct="1">
                        <a:lnSpc>
                          <a:spcPct val="150000"/>
                        </a:lnSpc>
                        <a:spcBef>
                          <a:spcPts val="0"/>
                        </a:spcBef>
                        <a:spcAft>
                          <a:spcPts val="0"/>
                        </a:spcAft>
                        <a:buClrTx/>
                        <a:buSzTx/>
                        <a:buFontTx/>
                        <a:buNone/>
                        <a:tabLst/>
                        <a:defRPr/>
                      </a:pP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100" b="1" i="1" dirty="0">
                          <a:solidFill>
                            <a:srgbClr val="000000"/>
                          </a:solidFill>
                          <a:effectLst/>
                          <a:latin typeface="Verdana" panose="020B0604030504040204" pitchFamily="34" charset="0"/>
                          <a:ea typeface="Calibri" panose="020F0502020204030204" pitchFamily="34" charset="0"/>
                          <a:cs typeface="Arial" panose="020B0604020202020204" pitchFamily="34" charset="0"/>
                        </a:rPr>
                        <a:t>Average turnaround time</a:t>
                      </a:r>
                      <a:r>
                        <a:rPr lang="en-US" sz="1100" b="1" dirty="0">
                          <a:solidFill>
                            <a:srgbClr val="000000"/>
                          </a:solidFill>
                          <a:effectLst/>
                          <a:latin typeface="Verdana" panose="020B0604030504040204" pitchFamily="34" charset="0"/>
                          <a:ea typeface="Calibri" panose="020F0502020204030204" pitchFamily="34" charset="0"/>
                          <a:cs typeface="Arial" panose="020B0604020202020204" pitchFamily="34" charset="0"/>
                        </a:rPr>
                        <a:t> </a:t>
                      </a:r>
                      <a:r>
                        <a:rPr lang="en-US" sz="11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of applications for registration meeting all the requirements for security officers (working days</a:t>
                      </a:r>
                      <a:r>
                        <a:rPr lang="en-US" sz="11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Average of 15 </a:t>
                      </a:r>
                      <a:r>
                        <a:rPr lang="en-US" sz="110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days.</a:t>
                      </a:r>
                      <a:endParaRPr lang="en-ZA" sz="110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mn-ea"/>
                          <a:cs typeface="Arial" panose="020B0604020202020204" pitchFamily="34" charset="0"/>
                        </a:rPr>
                        <a:t>Average of </a:t>
                      </a:r>
                      <a:r>
                        <a:rPr lang="en-US"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11 </a:t>
                      </a:r>
                      <a:r>
                        <a:rPr lang="en-US" sz="110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days.</a:t>
                      </a:r>
                      <a:endParaRPr lang="en-ZA" sz="110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Average of 15 </a:t>
                      </a:r>
                      <a:r>
                        <a:rPr lang="en-US" sz="110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days.</a:t>
                      </a:r>
                      <a:endParaRPr lang="en-ZA" sz="110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mn-ea"/>
                          <a:cs typeface="Arial" panose="020B0604020202020204" pitchFamily="34" charset="0"/>
                        </a:rPr>
                        <a:t>Average of </a:t>
                      </a:r>
                      <a:r>
                        <a:rPr lang="en-US"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10 days</a:t>
                      </a:r>
                      <a:endParaRPr lang="en-ZA" sz="110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gn="just" defTabSz="914400" rtl="0" eaLnBrk="1" latinLnBrk="0" hangingPunct="1">
                        <a:lnSpc>
                          <a:spcPct val="150000"/>
                        </a:lnSpc>
                        <a:spcAft>
                          <a:spcPts val="0"/>
                        </a:spcAft>
                        <a:buFont typeface="Arial" panose="020B0604020202020204" pitchFamily="34" charset="0"/>
                        <a:buNone/>
                      </a:pPr>
                      <a:r>
                        <a:rPr lang="en-ZA" sz="1100" kern="1200" dirty="0">
                          <a:solidFill>
                            <a:srgbClr val="000000"/>
                          </a:solidFill>
                          <a:effectLst/>
                          <a:latin typeface="Verdana" panose="020B0604030504040204" pitchFamily="34" charset="0"/>
                          <a:ea typeface="+mn-ea"/>
                          <a:cs typeface="Arial" panose="020B0604020202020204" pitchFamily="34" charset="0"/>
                        </a:rPr>
                        <a:t>+5 days </a:t>
                      </a:r>
                    </a:p>
                    <a:p>
                      <a:pPr marL="0" indent="0" algn="just" defTabSz="914400" rtl="0" eaLnBrk="1" latinLnBrk="0" hangingPunct="1">
                        <a:lnSpc>
                          <a:spcPct val="150000"/>
                        </a:lnSpc>
                        <a:spcAft>
                          <a:spcPts val="0"/>
                        </a:spcAft>
                        <a:buFont typeface="Arial" panose="020B0604020202020204" pitchFamily="34" charset="0"/>
                        <a:buNone/>
                      </a:pPr>
                      <a:r>
                        <a:rPr lang="en-ZA" sz="1100" kern="1200" dirty="0">
                          <a:solidFill>
                            <a:srgbClr val="000000"/>
                          </a:solidFill>
                          <a:effectLst/>
                          <a:latin typeface="Verdana" panose="020B0604030504040204" pitchFamily="34" charset="0"/>
                          <a:ea typeface="+mn-ea"/>
                          <a:cs typeface="Arial" panose="020B0604020202020204" pitchFamily="34" charset="0"/>
                        </a:rPr>
                        <a:t>Registration process redefined.</a:t>
                      </a:r>
                    </a:p>
                    <a:p>
                      <a:pPr marL="0" indent="0" algn="just" defTabSz="914400" rtl="0" eaLnBrk="1" latinLnBrk="0" hangingPunct="1">
                        <a:lnSpc>
                          <a:spcPct val="150000"/>
                        </a:lnSpc>
                        <a:spcAft>
                          <a:spcPts val="0"/>
                        </a:spcAft>
                        <a:buFont typeface="Arial" panose="020B0604020202020204" pitchFamily="34" charset="0"/>
                        <a:buNone/>
                      </a:pPr>
                      <a:endParaRPr lang="en-ZA" sz="1100" kern="1200" dirty="0">
                        <a:solidFill>
                          <a:srgbClr val="000000"/>
                        </a:solidFill>
                        <a:effectLst/>
                        <a:latin typeface="Verdana" panose="020B0604030504040204" pitchFamily="34" charset="0"/>
                        <a:ea typeface="Verdana" panose="020B060403050404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78229">
                <a:tc>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marL="0" algn="ctr" defTabSz="914400" rtl="0" eaLnBrk="1" latinLnBrk="0" hangingPunct="1">
                        <a:spcAft>
                          <a:spcPts val="0"/>
                        </a:spcAft>
                      </a:pPr>
                      <a:endPar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a:noFill/>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6"/>
                  </a:ext>
                </a:extLst>
              </a:tr>
            </a:tbl>
          </a:graphicData>
        </a:graphic>
      </p:graphicFrame>
      <p:sp>
        <p:nvSpPr>
          <p:cNvPr id="20" name="TextBox 19"/>
          <p:cNvSpPr txBox="1"/>
          <p:nvPr/>
        </p:nvSpPr>
        <p:spPr>
          <a:xfrm>
            <a:off x="251520" y="836712"/>
            <a:ext cx="8784976" cy="584775"/>
          </a:xfrm>
          <a:prstGeom prst="rect">
            <a:avLst/>
          </a:prstGeom>
          <a:noFill/>
        </p:spPr>
        <p:txBody>
          <a:bodyPr wrap="square" rtlCol="0">
            <a:spAutoFit/>
          </a:bodyPr>
          <a:lstStyle/>
          <a:p>
            <a:r>
              <a:rPr lang="en-GB" sz="1400" b="1" dirty="0">
                <a:solidFill>
                  <a:srgbClr val="CC9B00"/>
                </a:solidFill>
                <a:latin typeface="Verdana" pitchFamily="34" charset="0"/>
                <a:ea typeface="Verdana" pitchFamily="34" charset="0"/>
                <a:cs typeface="Verdana" pitchFamily="34" charset="0"/>
              </a:rPr>
              <a:t>SUB PROGRAMME 2:     REGISTRATION</a:t>
            </a:r>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30</a:t>
            </a:fld>
            <a:endParaRPr lang="en-ZA" dirty="0"/>
          </a:p>
        </p:txBody>
      </p:sp>
    </p:spTree>
    <p:extLst>
      <p:ext uri="{BB962C8B-B14F-4D97-AF65-F5344CB8AC3E}">
        <p14:creationId xmlns:p14="http://schemas.microsoft.com/office/powerpoint/2010/main" xmlns="" val="1964298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COMMUNICATIONS, CRM &amp; TRAINING</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505214044"/>
              </p:ext>
            </p:extLst>
          </p:nvPr>
        </p:nvGraphicFramePr>
        <p:xfrm>
          <a:off x="72010" y="1196756"/>
          <a:ext cx="9071990" cy="4656490"/>
        </p:xfrm>
        <a:graphic>
          <a:graphicData uri="http://schemas.openxmlformats.org/drawingml/2006/table">
            <a:tbl>
              <a:tblPr/>
              <a:tblGrid>
                <a:gridCol w="683566">
                  <a:extLst>
                    <a:ext uri="{9D8B030D-6E8A-4147-A177-3AD203B41FA5}">
                      <a16:colId xmlns:a16="http://schemas.microsoft.com/office/drawing/2014/main" xmlns="" val="20000"/>
                    </a:ext>
                  </a:extLst>
                </a:gridCol>
                <a:gridCol w="1800200">
                  <a:extLst>
                    <a:ext uri="{9D8B030D-6E8A-4147-A177-3AD203B41FA5}">
                      <a16:colId xmlns:a16="http://schemas.microsoft.com/office/drawing/2014/main" xmlns="" val="20002"/>
                    </a:ext>
                  </a:extLst>
                </a:gridCol>
                <a:gridCol w="1181745">
                  <a:extLst>
                    <a:ext uri="{9D8B030D-6E8A-4147-A177-3AD203B41FA5}">
                      <a16:colId xmlns:a16="http://schemas.microsoft.com/office/drawing/2014/main" xmlns="" val="20003"/>
                    </a:ext>
                  </a:extLst>
                </a:gridCol>
                <a:gridCol w="1259043">
                  <a:extLst>
                    <a:ext uri="{9D8B030D-6E8A-4147-A177-3AD203B41FA5}">
                      <a16:colId xmlns:a16="http://schemas.microsoft.com/office/drawing/2014/main" xmlns="" val="20007"/>
                    </a:ext>
                  </a:extLst>
                </a:gridCol>
                <a:gridCol w="1110921">
                  <a:extLst>
                    <a:ext uri="{9D8B030D-6E8A-4147-A177-3AD203B41FA5}">
                      <a16:colId xmlns:a16="http://schemas.microsoft.com/office/drawing/2014/main" xmlns="" val="20004"/>
                    </a:ext>
                  </a:extLst>
                </a:gridCol>
                <a:gridCol w="1407165">
                  <a:extLst>
                    <a:ext uri="{9D8B030D-6E8A-4147-A177-3AD203B41FA5}">
                      <a16:colId xmlns:a16="http://schemas.microsoft.com/office/drawing/2014/main" xmlns="" val="20005"/>
                    </a:ext>
                  </a:extLst>
                </a:gridCol>
                <a:gridCol w="1629350">
                  <a:extLst>
                    <a:ext uri="{9D8B030D-6E8A-4147-A177-3AD203B41FA5}">
                      <a16:colId xmlns:a16="http://schemas.microsoft.com/office/drawing/2014/main" xmlns="" val="20006"/>
                    </a:ext>
                  </a:extLst>
                </a:gridCol>
              </a:tblGrid>
              <a:tr h="720076">
                <a:tc gridSpan="7">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ZA" sz="1200" b="1" dirty="0">
                          <a:solidFill>
                            <a:schemeClr val="bg1"/>
                          </a:solidFill>
                          <a:latin typeface="Verdana" pitchFamily="34" charset="0"/>
                          <a:ea typeface="Verdana" pitchFamily="34" charset="0"/>
                          <a:cs typeface="Verdana" pitchFamily="34" charset="0"/>
                        </a:rPr>
                        <a:t>Strategic Goal 2 : Stakeholder and Customer</a:t>
                      </a:r>
                    </a:p>
                    <a:p>
                      <a:pPr algn="ctr">
                        <a:spcAft>
                          <a:spcPts val="0"/>
                        </a:spcAft>
                      </a:pPr>
                      <a:r>
                        <a:rPr lang="en-ZA" sz="1200" b="1" dirty="0">
                          <a:solidFill>
                            <a:schemeClr val="bg1"/>
                          </a:solidFill>
                          <a:latin typeface="Verdana" pitchFamily="34" charset="0"/>
                          <a:ea typeface="Verdana" pitchFamily="34" charset="0"/>
                          <a:cs typeface="Verdana" pitchFamily="34" charset="0"/>
                        </a:rPr>
                        <a:t>Relations Management</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506710">
                <a:tc gridSpan="7">
                  <a:txBody>
                    <a:bodyPr/>
                    <a:lstStyle/>
                    <a:p>
                      <a:pPr marL="96838" marR="0" lvl="0" indent="0" algn="ctr" defTabSz="914400" rtl="0" eaLnBrk="1" fontAlgn="auto" latinLnBrk="0" hangingPunct="1">
                        <a:lnSpc>
                          <a:spcPct val="100000"/>
                        </a:lnSpc>
                        <a:spcBef>
                          <a:spcPts val="0"/>
                        </a:spcBef>
                        <a:spcAft>
                          <a:spcPts val="0"/>
                        </a:spcAft>
                        <a:buClrTx/>
                        <a:buSzTx/>
                        <a:buFontTx/>
                        <a:buNone/>
                        <a:tabLst/>
                        <a:defRPr/>
                      </a:pPr>
                      <a:r>
                        <a:rPr lang="en-GB" sz="1100" b="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Strategic Objective : Improve the integrity and the turnaround time of registration</a:t>
                      </a:r>
                    </a:p>
                    <a:p>
                      <a:pPr marL="96838" indent="0" algn="ctr">
                        <a:spcAft>
                          <a:spcPts val="0"/>
                        </a:spcAft>
                      </a:pP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11286">
                <a:tc row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QUARTELY  TARGETS</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42257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Performance Variance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275641">
                <a:tc>
                  <a:txBody>
                    <a:bodyPr/>
                    <a:lstStyle/>
                    <a:p>
                      <a:pPr marL="438150" indent="-255588" algn="ctr">
                        <a:spcAft>
                          <a:spcPts val="0"/>
                        </a:spcAft>
                      </a:pPr>
                      <a:r>
                        <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a:t>
                      </a: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228600" algn="l"/>
                        </a:tabLst>
                      </a:pPr>
                      <a:r>
                        <a:rPr lang="en-US" sz="1100" b="1" i="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 </a:t>
                      </a:r>
                      <a:r>
                        <a:rPr lang="en-US" sz="11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 new registration certificates rolled out (on active Security officers) </a:t>
                      </a:r>
                      <a:r>
                        <a:rPr lang="en-US" sz="11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226695">
                        <a:lnSpc>
                          <a:spcPct val="150000"/>
                        </a:lnSpc>
                        <a:spcAft>
                          <a:spcPts val="0"/>
                        </a:spcAft>
                      </a:pPr>
                      <a:r>
                        <a:rPr lang="en-US" sz="1100" b="1" i="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60%</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84%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30%</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142%</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+112%</a:t>
                      </a:r>
                    </a:p>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Communique was issued to enforce compliance in relation to renewal of certificate.</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75641">
                <a:tc>
                  <a:txBody>
                    <a:bodyPr/>
                    <a:lstStyle/>
                    <a:p>
                      <a:pPr marL="438150" indent="-255588" algn="ctr">
                        <a:spcAft>
                          <a:spcPts val="0"/>
                        </a:spcAft>
                      </a:pP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228600" algn="l"/>
                        </a:tabLst>
                      </a:pPr>
                      <a:r>
                        <a:rPr lang="en-US" sz="1100" b="1" i="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 </a:t>
                      </a:r>
                      <a:r>
                        <a:rPr lang="en-US" sz="11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 new registration certificates rolled out (on active Security Businesses</a:t>
                      </a:r>
                      <a:r>
                        <a:rPr lang="en-US" sz="11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226695">
                        <a:lnSpc>
                          <a:spcPct val="150000"/>
                        </a:lnSpc>
                        <a:spcAft>
                          <a:spcPts val="0"/>
                        </a:spcAft>
                      </a:pPr>
                      <a:r>
                        <a:rPr lang="en-US" sz="1100" b="1" i="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60%</a:t>
                      </a:r>
                    </a:p>
                    <a:p>
                      <a:pPr marL="0" algn="ctr" defTabSz="914400" rtl="0" eaLnBrk="1" latinLnBrk="0" hangingPunct="1">
                        <a:lnSpc>
                          <a:spcPct val="150000"/>
                        </a:lnSpc>
                        <a:spcAft>
                          <a:spcPts val="0"/>
                        </a:spcAft>
                      </a:pPr>
                      <a:r>
                        <a:rPr lang="en-US"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205%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10%</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142%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algn="ctr" defTabSz="914400" rtl="0" eaLnBrk="1" latinLnBrk="0" hangingPunct="1">
                        <a:lnSpc>
                          <a:spcPct val="150000"/>
                        </a:lnSpc>
                        <a:spcAft>
                          <a:spcPts val="0"/>
                        </a:spcAft>
                      </a:pPr>
                      <a:r>
                        <a:rPr lang="en-GB"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lvl="0" indent="0" algn="l" defTabSz="914400" rtl="0" eaLnBrk="1" latinLnBrk="0" hangingPunct="1">
                        <a:lnSpc>
                          <a:spcPct val="150000"/>
                        </a:lnSpc>
                        <a:spcAft>
                          <a:spcPts val="0"/>
                        </a:spcAft>
                        <a:buFont typeface="Arial" panose="020B0604020202020204" pitchFamily="34" charset="0"/>
                        <a:buNone/>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Persistent renewal reminders to SSPs</a:t>
                      </a:r>
                    </a:p>
                    <a:p>
                      <a:pPr marL="0" indent="0" algn="l" defTabSz="914400" rtl="0" eaLnBrk="1" latinLnBrk="0" hangingPunct="1">
                        <a:lnSpc>
                          <a:spcPct val="150000"/>
                        </a:lnSpc>
                        <a:spcAft>
                          <a:spcPts val="0"/>
                        </a:spcAft>
                        <a:buFont typeface="Arial" panose="020B0604020202020204" pitchFamily="34" charset="0"/>
                        <a:buNone/>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Renewal requirements were </a:t>
                      </a:r>
                      <a:r>
                        <a:rPr lang="en-GB"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revised.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114300" marR="11430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14212511"/>
                  </a:ext>
                </a:extLst>
              </a:tr>
            </a:tbl>
          </a:graphicData>
        </a:graphic>
      </p:graphicFrame>
      <p:sp>
        <p:nvSpPr>
          <p:cNvPr id="20" name="TextBox 19"/>
          <p:cNvSpPr txBox="1"/>
          <p:nvPr/>
        </p:nvSpPr>
        <p:spPr>
          <a:xfrm>
            <a:off x="251520" y="836712"/>
            <a:ext cx="8784976" cy="584775"/>
          </a:xfrm>
          <a:prstGeom prst="rect">
            <a:avLst/>
          </a:prstGeom>
          <a:noFill/>
        </p:spPr>
        <p:txBody>
          <a:bodyPr wrap="square" rtlCol="0">
            <a:spAutoFit/>
          </a:bodyPr>
          <a:lstStyle/>
          <a:p>
            <a:r>
              <a:rPr lang="en-GB" sz="1400" b="1" dirty="0">
                <a:solidFill>
                  <a:srgbClr val="CC9B00"/>
                </a:solidFill>
                <a:latin typeface="Verdana" pitchFamily="34" charset="0"/>
                <a:ea typeface="Verdana" pitchFamily="34" charset="0"/>
                <a:cs typeface="Verdana" pitchFamily="34" charset="0"/>
              </a:rPr>
              <a:t>SUB PROGRAMME 2:     REGISTRATION </a:t>
            </a:r>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31</a:t>
            </a:fld>
            <a:endParaRPr lang="en-ZA" dirty="0"/>
          </a:p>
        </p:txBody>
      </p:sp>
    </p:spTree>
    <p:extLst>
      <p:ext uri="{BB962C8B-B14F-4D97-AF65-F5344CB8AC3E}">
        <p14:creationId xmlns:p14="http://schemas.microsoft.com/office/powerpoint/2010/main" xmlns="" val="4191099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COMMUNICATIONS, CRM &amp; TRAINING</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3011230407"/>
              </p:ext>
            </p:extLst>
          </p:nvPr>
        </p:nvGraphicFramePr>
        <p:xfrm>
          <a:off x="72010" y="1196756"/>
          <a:ext cx="9071990" cy="2983812"/>
        </p:xfrm>
        <a:graphic>
          <a:graphicData uri="http://schemas.openxmlformats.org/drawingml/2006/table">
            <a:tbl>
              <a:tblPr/>
              <a:tblGrid>
                <a:gridCol w="897846">
                  <a:extLst>
                    <a:ext uri="{9D8B030D-6E8A-4147-A177-3AD203B41FA5}">
                      <a16:colId xmlns:a16="http://schemas.microsoft.com/office/drawing/2014/main" xmlns="" val="20000"/>
                    </a:ext>
                  </a:extLst>
                </a:gridCol>
                <a:gridCol w="1730806">
                  <a:extLst>
                    <a:ext uri="{9D8B030D-6E8A-4147-A177-3AD203B41FA5}">
                      <a16:colId xmlns:a16="http://schemas.microsoft.com/office/drawing/2014/main" xmlns="" val="20002"/>
                    </a:ext>
                  </a:extLst>
                </a:gridCol>
                <a:gridCol w="1036859">
                  <a:extLst>
                    <a:ext uri="{9D8B030D-6E8A-4147-A177-3AD203B41FA5}">
                      <a16:colId xmlns:a16="http://schemas.microsoft.com/office/drawing/2014/main" xmlns="" val="20003"/>
                    </a:ext>
                  </a:extLst>
                </a:gridCol>
                <a:gridCol w="1259043">
                  <a:extLst>
                    <a:ext uri="{9D8B030D-6E8A-4147-A177-3AD203B41FA5}">
                      <a16:colId xmlns:a16="http://schemas.microsoft.com/office/drawing/2014/main" xmlns="" val="20007"/>
                    </a:ext>
                  </a:extLst>
                </a:gridCol>
                <a:gridCol w="1110921">
                  <a:extLst>
                    <a:ext uri="{9D8B030D-6E8A-4147-A177-3AD203B41FA5}">
                      <a16:colId xmlns:a16="http://schemas.microsoft.com/office/drawing/2014/main" xmlns="" val="20004"/>
                    </a:ext>
                  </a:extLst>
                </a:gridCol>
                <a:gridCol w="1056803">
                  <a:extLst>
                    <a:ext uri="{9D8B030D-6E8A-4147-A177-3AD203B41FA5}">
                      <a16:colId xmlns:a16="http://schemas.microsoft.com/office/drawing/2014/main" xmlns="" val="20005"/>
                    </a:ext>
                  </a:extLst>
                </a:gridCol>
                <a:gridCol w="1979712">
                  <a:extLst>
                    <a:ext uri="{9D8B030D-6E8A-4147-A177-3AD203B41FA5}">
                      <a16:colId xmlns:a16="http://schemas.microsoft.com/office/drawing/2014/main" xmlns="" val="20006"/>
                    </a:ext>
                  </a:extLst>
                </a:gridCol>
              </a:tblGrid>
              <a:tr h="845145">
                <a:tc gridSpan="7">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ZA" sz="1200" b="1" dirty="0">
                          <a:solidFill>
                            <a:schemeClr val="bg1"/>
                          </a:solidFill>
                          <a:latin typeface="Verdana" pitchFamily="34" charset="0"/>
                          <a:ea typeface="Verdana" pitchFamily="34" charset="0"/>
                          <a:cs typeface="Verdana" pitchFamily="34" charset="0"/>
                        </a:rPr>
                        <a:t>Strategic Goal 2 : Stakeholder and Customer</a:t>
                      </a:r>
                    </a:p>
                    <a:p>
                      <a:pPr algn="ctr">
                        <a:spcAft>
                          <a:spcPts val="0"/>
                        </a:spcAft>
                      </a:pPr>
                      <a:r>
                        <a:rPr lang="en-ZA" sz="1200" b="1" dirty="0">
                          <a:solidFill>
                            <a:schemeClr val="bg1"/>
                          </a:solidFill>
                          <a:latin typeface="Verdana" pitchFamily="34" charset="0"/>
                          <a:ea typeface="Verdana" pitchFamily="34" charset="0"/>
                          <a:cs typeface="Verdana" pitchFamily="34" charset="0"/>
                        </a:rPr>
                        <a:t>Relations Management</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50995">
                <a:tc gridSpan="7">
                  <a:txBody>
                    <a:bodyPr/>
                    <a:lstStyle/>
                    <a:p>
                      <a:pPr marL="1350010" indent="-1350010" algn="ctr">
                        <a:spcAft>
                          <a:spcPts val="0"/>
                        </a:spcAft>
                      </a:pPr>
                      <a:endParaRPr lang="en-GB" sz="1000" b="1" dirty="0">
                        <a:latin typeface="Verdana" pitchFamily="34" charset="0"/>
                        <a:ea typeface="Verdana" pitchFamily="34" charset="0"/>
                        <a:cs typeface="Verdana" pitchFamily="34" charset="0"/>
                      </a:endParaRPr>
                    </a:p>
                    <a:p>
                      <a:pPr marL="1350010" indent="-1350010" algn="ctr">
                        <a:spcAft>
                          <a:spcPts val="0"/>
                        </a:spcAft>
                      </a:pPr>
                      <a:r>
                        <a:rPr lang="en-GB" sz="1200" b="1" dirty="0">
                          <a:latin typeface="Verdana" pitchFamily="34" charset="0"/>
                          <a:ea typeface="Verdana" pitchFamily="34" charset="0"/>
                          <a:cs typeface="Verdana" pitchFamily="34" charset="0"/>
                        </a:rPr>
                        <a:t>Strategic Objective  : </a:t>
                      </a:r>
                      <a:r>
                        <a:rPr lang="en-GB" sz="12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Promote compliance with minimum professional training standards by the SSPs</a:t>
                      </a:r>
                      <a:endParaRPr lang="en-GB" sz="1200" b="1" dirty="0">
                        <a:latin typeface="Verdana" pitchFamily="34" charset="0"/>
                        <a:ea typeface="Verdana" pitchFamily="34" charset="0"/>
                        <a:cs typeface="Verdana"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11286">
                <a:tc row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364778">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1110626">
                <a:tc>
                  <a:txBody>
                    <a:bodyPr/>
                    <a:lstStyle/>
                    <a:p>
                      <a:pPr marL="82550" indent="0" algn="ctr">
                        <a:lnSpc>
                          <a:spcPct val="150000"/>
                        </a:lnSpc>
                        <a:spcAft>
                          <a:spcPts val="0"/>
                        </a:spcAft>
                      </a:pPr>
                      <a:r>
                        <a:rPr lang="en-ZA" sz="1100" dirty="0">
                          <a:latin typeface="Verdana" panose="020B0604030504040204" pitchFamily="34" charset="0"/>
                          <a:ea typeface="Verdana" panose="020B0604030504040204" pitchFamily="34" charset="0"/>
                          <a:cs typeface="Verdana" panose="020B0604030504040204" pitchFamily="34" charset="0"/>
                        </a:rPr>
                        <a:t>(a)</a:t>
                      </a:r>
                    </a:p>
                    <a:p>
                      <a:pPr marL="457200" algn="ctr">
                        <a:spcAft>
                          <a:spcPts val="0"/>
                        </a:spcAft>
                      </a:pPr>
                      <a:endParaRPr lang="en-ZA" sz="11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sz="1100" b="1" i="1"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Number</a:t>
                      </a: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 of capacity building activities for SSP training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institutions. </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12 Capacity building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activities.</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12 Capacity building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activities.</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2 Capacity building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activities.</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2 Capacity building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workshops.  </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lvl="0" indent="0">
                        <a:buFont typeface="Arial" panose="020B0604020202020204" pitchFamily="34" charset="0"/>
                        <a:buNone/>
                      </a:pPr>
                      <a:r>
                        <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N/A</a:t>
                      </a: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251520" y="836712"/>
            <a:ext cx="8784976" cy="584775"/>
          </a:xfrm>
          <a:prstGeom prst="rect">
            <a:avLst/>
          </a:prstGeom>
          <a:noFill/>
        </p:spPr>
        <p:txBody>
          <a:bodyPr wrap="square" rtlCol="0">
            <a:spAutoFit/>
          </a:bodyPr>
          <a:lstStyle/>
          <a:p>
            <a:r>
              <a:rPr lang="en-GB" sz="1400" b="1" dirty="0">
                <a:solidFill>
                  <a:srgbClr val="CC9B00"/>
                </a:solidFill>
                <a:latin typeface="Verdana" pitchFamily="34" charset="0"/>
                <a:ea typeface="Verdana" pitchFamily="34" charset="0"/>
                <a:cs typeface="Verdana" pitchFamily="34" charset="0"/>
              </a:rPr>
              <a:t>SUB PROGRAMME 3:     INDUSTRY TRAINING </a:t>
            </a:r>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32</a:t>
            </a:fld>
            <a:endParaRPr lang="en-ZA" dirty="0"/>
          </a:p>
        </p:txBody>
      </p:sp>
    </p:spTree>
    <p:extLst>
      <p:ext uri="{BB962C8B-B14F-4D97-AF65-F5344CB8AC3E}">
        <p14:creationId xmlns:p14="http://schemas.microsoft.com/office/powerpoint/2010/main" xmlns="" val="1531827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COMMUNICATIONS, CRM &amp; TRAINING</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3124413513"/>
              </p:ext>
            </p:extLst>
          </p:nvPr>
        </p:nvGraphicFramePr>
        <p:xfrm>
          <a:off x="72010" y="1252716"/>
          <a:ext cx="9071990" cy="4333058"/>
        </p:xfrm>
        <a:graphic>
          <a:graphicData uri="http://schemas.openxmlformats.org/drawingml/2006/table">
            <a:tbl>
              <a:tblPr/>
              <a:tblGrid>
                <a:gridCol w="897846">
                  <a:extLst>
                    <a:ext uri="{9D8B030D-6E8A-4147-A177-3AD203B41FA5}">
                      <a16:colId xmlns:a16="http://schemas.microsoft.com/office/drawing/2014/main" xmlns="" val="20000"/>
                    </a:ext>
                  </a:extLst>
                </a:gridCol>
                <a:gridCol w="1441904">
                  <a:extLst>
                    <a:ext uri="{9D8B030D-6E8A-4147-A177-3AD203B41FA5}">
                      <a16:colId xmlns:a16="http://schemas.microsoft.com/office/drawing/2014/main" xmlns="" val="20002"/>
                    </a:ext>
                  </a:extLst>
                </a:gridCol>
                <a:gridCol w="1325761">
                  <a:extLst>
                    <a:ext uri="{9D8B030D-6E8A-4147-A177-3AD203B41FA5}">
                      <a16:colId xmlns:a16="http://schemas.microsoft.com/office/drawing/2014/main" xmlns="" val="20003"/>
                    </a:ext>
                  </a:extLst>
                </a:gridCol>
                <a:gridCol w="1259043">
                  <a:extLst>
                    <a:ext uri="{9D8B030D-6E8A-4147-A177-3AD203B41FA5}">
                      <a16:colId xmlns:a16="http://schemas.microsoft.com/office/drawing/2014/main" xmlns="" val="20007"/>
                    </a:ext>
                  </a:extLst>
                </a:gridCol>
                <a:gridCol w="1110921">
                  <a:extLst>
                    <a:ext uri="{9D8B030D-6E8A-4147-A177-3AD203B41FA5}">
                      <a16:colId xmlns:a16="http://schemas.microsoft.com/office/drawing/2014/main" xmlns="" val="20004"/>
                    </a:ext>
                  </a:extLst>
                </a:gridCol>
                <a:gridCol w="1056803">
                  <a:extLst>
                    <a:ext uri="{9D8B030D-6E8A-4147-A177-3AD203B41FA5}">
                      <a16:colId xmlns:a16="http://schemas.microsoft.com/office/drawing/2014/main" xmlns="" val="20005"/>
                    </a:ext>
                  </a:extLst>
                </a:gridCol>
                <a:gridCol w="1979712">
                  <a:extLst>
                    <a:ext uri="{9D8B030D-6E8A-4147-A177-3AD203B41FA5}">
                      <a16:colId xmlns:a16="http://schemas.microsoft.com/office/drawing/2014/main" xmlns="" val="20006"/>
                    </a:ext>
                  </a:extLst>
                </a:gridCol>
              </a:tblGrid>
              <a:tr h="864092">
                <a:tc gridSpan="7">
                  <a:txBody>
                    <a:bodyPr/>
                    <a:lstStyle/>
                    <a:p>
                      <a:pPr algn="ctr">
                        <a:spcAft>
                          <a:spcPts val="0"/>
                        </a:spcAft>
                      </a:pPr>
                      <a:endParaRPr lang="en-GB"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l">
                        <a:spcAft>
                          <a:spcPts val="0"/>
                        </a:spcAft>
                      </a:pPr>
                      <a:r>
                        <a:rPr lang="en-ZA" sz="1200" b="1" dirty="0">
                          <a:solidFill>
                            <a:schemeClr val="bg1"/>
                          </a:solidFill>
                          <a:latin typeface="Verdana" pitchFamily="34" charset="0"/>
                          <a:ea typeface="Verdana" pitchFamily="34" charset="0"/>
                          <a:cs typeface="Verdana" pitchFamily="34" charset="0"/>
                        </a:rPr>
                        <a:t>Strategic Goal 2 : Stakeholder and Customer Relations Management</a:t>
                      </a:r>
                    </a:p>
                    <a:p>
                      <a:pPr algn="ctr">
                        <a:spcAft>
                          <a:spcPts val="0"/>
                        </a:spcAft>
                      </a:pPr>
                      <a:endParaRPr lang="en-ZA"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490967">
                <a:tc gridSpan="7">
                  <a:txBody>
                    <a:bodyPr/>
                    <a:lstStyle/>
                    <a:p>
                      <a:pPr marL="1350010" indent="-1350010" algn="ctr">
                        <a:spcAft>
                          <a:spcPts val="0"/>
                        </a:spcAft>
                      </a:pPr>
                      <a:endParaRPr lang="en-GB" sz="1000" b="1" dirty="0">
                        <a:latin typeface="Verdana" pitchFamily="34" charset="0"/>
                        <a:ea typeface="Verdana" pitchFamily="34" charset="0"/>
                        <a:cs typeface="Verdana" pitchFamily="34" charset="0"/>
                      </a:endParaRPr>
                    </a:p>
                    <a:p>
                      <a:pPr marL="1350010" indent="-1350010" algn="ctr">
                        <a:spcAft>
                          <a:spcPts val="0"/>
                        </a:spcAft>
                      </a:pPr>
                      <a:r>
                        <a:rPr lang="en-GB" sz="1200" b="1" dirty="0">
                          <a:latin typeface="Verdana" pitchFamily="34" charset="0"/>
                          <a:ea typeface="Verdana" pitchFamily="34" charset="0"/>
                          <a:cs typeface="Verdana" pitchFamily="34" charset="0"/>
                        </a:rPr>
                        <a:t>Strategic Objective  : </a:t>
                      </a:r>
                      <a:r>
                        <a:rPr lang="en-GB" sz="1200" b="1"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Promote compliance with minimum professional training standards by the SSPs</a:t>
                      </a:r>
                      <a:endParaRPr lang="en-GB" sz="1200" b="1" dirty="0">
                        <a:latin typeface="Verdana" pitchFamily="34" charset="0"/>
                        <a:ea typeface="Verdana" pitchFamily="34" charset="0"/>
                        <a:cs typeface="Verdana" pitchFamily="34" charset="0"/>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230013">
                <a:tc row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566343">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2181643">
                <a:tc>
                  <a:txBody>
                    <a:bodyPr/>
                    <a:lstStyle/>
                    <a:p>
                      <a:pPr marL="82550" marR="0" lvl="0" indent="0" algn="ctr" defTabSz="914400" rtl="0" eaLnBrk="1" fontAlgn="auto" latinLnBrk="0" hangingPunct="1">
                        <a:lnSpc>
                          <a:spcPct val="150000"/>
                        </a:lnSpc>
                        <a:spcBef>
                          <a:spcPts val="0"/>
                        </a:spcBef>
                        <a:spcAft>
                          <a:spcPts val="0"/>
                        </a:spcAft>
                        <a:buClrTx/>
                        <a:buSzTx/>
                        <a:buFontTx/>
                        <a:buNone/>
                        <a:tabLst/>
                        <a:defRPr/>
                      </a:pPr>
                      <a:r>
                        <a:rPr lang="en-ZA" sz="1100" kern="1200" dirty="0">
                          <a:solidFill>
                            <a:schemeClr val="tx1"/>
                          </a:solidFill>
                          <a:latin typeface="Verdana" panose="020B0604030504040204" pitchFamily="34" charset="0"/>
                          <a:ea typeface="Verdana" panose="020B0604030504040204" pitchFamily="34" charset="0"/>
                          <a:cs typeface="Verdana" panose="020B0604030504040204" pitchFamily="34" charset="0"/>
                        </a:rPr>
                        <a:t>(b)</a:t>
                      </a:r>
                    </a:p>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228600" algn="l"/>
                        </a:tabLs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 </a:t>
                      </a:r>
                      <a:r>
                        <a:rPr lang="en-GB"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 of training security service providers currently registered with PSiRA accredited for NQF </a:t>
                      </a:r>
                      <a:r>
                        <a:rPr lang="en-GB"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qualifications.</a:t>
                      </a: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 </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50%</a:t>
                      </a:r>
                      <a:r>
                        <a:rPr lang="en-GB"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 of currently registered training SSP accredited</a:t>
                      </a:r>
                      <a:r>
                        <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21%</a:t>
                      </a:r>
                      <a:r>
                        <a:rPr lang="en-GB" sz="1100" b="0" i="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 of currently </a:t>
                      </a:r>
                      <a:r>
                        <a:rPr lang="en-GB" sz="1100" b="0" i="0" kern="1200" dirty="0" smtClean="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registered.</a:t>
                      </a:r>
                      <a:endParaRPr lang="en-ZA" sz="1100" b="0" i="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20% training security service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providers.</a:t>
                      </a:r>
                      <a:endParaRPr lang="en-ZA" sz="1100" b="0" i="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16% </a:t>
                      </a:r>
                      <a:endParaRPr lang="en-ZA" sz="1100" b="0" i="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p>
                      <a:pPr algn="l">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of training security service </a:t>
                      </a:r>
                      <a:r>
                        <a:rPr lang="en-US" sz="1100" b="0" i="0" kern="1200" dirty="0" smtClean="0">
                          <a:solidFill>
                            <a:srgbClr val="000000"/>
                          </a:solidFill>
                          <a:effectLst/>
                          <a:latin typeface="Verdana" panose="020B0604030504040204" pitchFamily="34" charset="0"/>
                          <a:ea typeface="Calibri" panose="020F0502020204030204" pitchFamily="34" charset="0"/>
                          <a:cs typeface="Arial" panose="020B0604020202020204" pitchFamily="34" charset="0"/>
                        </a:rPr>
                        <a:t>providers. </a:t>
                      </a:r>
                      <a:endParaRPr lang="en-ZA" sz="1100" b="0" i="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p>
                      <a:pPr algn="l">
                        <a:lnSpc>
                          <a:spcPct val="150000"/>
                        </a:lnSpc>
                        <a:spcAft>
                          <a:spcPts val="0"/>
                        </a:spcAft>
                      </a:pPr>
                      <a:r>
                        <a:rPr lang="en-US"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rPr>
                        <a:t> </a:t>
                      </a:r>
                      <a:endParaRPr lang="en-ZA" sz="1100" b="0" i="0" kern="120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GB" sz="1100" b="0" i="0" kern="1200" dirty="0">
                          <a:solidFill>
                            <a:srgbClr val="000000"/>
                          </a:solidFill>
                          <a:effectLst/>
                          <a:latin typeface="Verdana" panose="020B0604030504040204" pitchFamily="34" charset="0"/>
                          <a:ea typeface="+mn-ea"/>
                          <a:cs typeface="Arial" panose="020B0604020202020204" pitchFamily="34" charset="0"/>
                        </a:rPr>
                        <a:t>-4%</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GB" sz="1100" b="0" i="0" kern="1200" dirty="0">
                          <a:solidFill>
                            <a:srgbClr val="000000"/>
                          </a:solidFill>
                          <a:effectLst/>
                          <a:latin typeface="Verdana" panose="020B0604030504040204" pitchFamily="34" charset="0"/>
                          <a:ea typeface="+mn-ea"/>
                          <a:cs typeface="Arial" panose="020B0604020202020204" pitchFamily="34" charset="0"/>
                        </a:rPr>
                        <a:t>Reluctance by training service providers to be NQF-accredited as a result of the current non-binding </a:t>
                      </a:r>
                      <a:r>
                        <a:rPr lang="en-GB" sz="1100" b="0" i="0" kern="1200" dirty="0" smtClean="0">
                          <a:solidFill>
                            <a:srgbClr val="000000"/>
                          </a:solidFill>
                          <a:effectLst/>
                          <a:latin typeface="Verdana" panose="020B0604030504040204" pitchFamily="34" charset="0"/>
                          <a:ea typeface="+mn-ea"/>
                          <a:cs typeface="Arial" panose="020B0604020202020204" pitchFamily="34" charset="0"/>
                        </a:rPr>
                        <a:t>legislation.</a:t>
                      </a:r>
                      <a:endParaRPr lang="en-ZA" sz="1100" b="0" i="0" kern="1200" dirty="0">
                        <a:solidFill>
                          <a:srgbClr val="000000"/>
                        </a:solidFill>
                        <a:effectLst/>
                        <a:latin typeface="Verdana" panose="020B060403050404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20" name="TextBox 19"/>
          <p:cNvSpPr txBox="1"/>
          <p:nvPr/>
        </p:nvSpPr>
        <p:spPr>
          <a:xfrm>
            <a:off x="251520" y="836712"/>
            <a:ext cx="8784976" cy="584775"/>
          </a:xfrm>
          <a:prstGeom prst="rect">
            <a:avLst/>
          </a:prstGeom>
          <a:noFill/>
        </p:spPr>
        <p:txBody>
          <a:bodyPr wrap="square" rtlCol="0">
            <a:spAutoFit/>
          </a:bodyPr>
          <a:lstStyle/>
          <a:p>
            <a:r>
              <a:rPr lang="en-GB" sz="1400" b="1" dirty="0">
                <a:solidFill>
                  <a:srgbClr val="CC9B00"/>
                </a:solidFill>
                <a:latin typeface="Verdana" pitchFamily="34" charset="0"/>
                <a:ea typeface="Verdana" pitchFamily="34" charset="0"/>
                <a:cs typeface="Verdana" pitchFamily="34" charset="0"/>
              </a:rPr>
              <a:t>SUB PROGRAMME 3:     INDUSTRY TRAINING </a:t>
            </a:r>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33</a:t>
            </a:fld>
            <a:endParaRPr lang="en-ZA" dirty="0"/>
          </a:p>
        </p:txBody>
      </p:sp>
    </p:spTree>
    <p:extLst>
      <p:ext uri="{BB962C8B-B14F-4D97-AF65-F5344CB8AC3E}">
        <p14:creationId xmlns:p14="http://schemas.microsoft.com/office/powerpoint/2010/main" xmlns="" val="36796287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bwMode="auto">
          <a:xfrm>
            <a:off x="457200" y="764704"/>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 name="Text Box 9"/>
          <p:cNvSpPr txBox="1">
            <a:spLocks noChangeArrowheads="1"/>
          </p:cNvSpPr>
          <p:nvPr/>
        </p:nvSpPr>
        <p:spPr bwMode="auto">
          <a:xfrm>
            <a:off x="457200" y="250801"/>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PROGRAMME 3: COMMUNICATIONS, CRM &amp; TRAINING</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graphicFrame>
        <p:nvGraphicFramePr>
          <p:cNvPr id="18" name="Table 17"/>
          <p:cNvGraphicFramePr>
            <a:graphicFrameLocks noGrp="1"/>
          </p:cNvGraphicFramePr>
          <p:nvPr>
            <p:extLst>
              <p:ext uri="{D42A27DB-BD31-4B8C-83A1-F6EECF244321}">
                <p14:modId xmlns:p14="http://schemas.microsoft.com/office/powerpoint/2010/main" xmlns="" val="1284532565"/>
              </p:ext>
            </p:extLst>
          </p:nvPr>
        </p:nvGraphicFramePr>
        <p:xfrm>
          <a:off x="251520" y="1124745"/>
          <a:ext cx="8892480" cy="5597194"/>
        </p:xfrm>
        <a:graphic>
          <a:graphicData uri="http://schemas.openxmlformats.org/drawingml/2006/table">
            <a:tbl>
              <a:tblPr/>
              <a:tblGrid>
                <a:gridCol w="592832">
                  <a:extLst>
                    <a:ext uri="{9D8B030D-6E8A-4147-A177-3AD203B41FA5}">
                      <a16:colId xmlns:a16="http://schemas.microsoft.com/office/drawing/2014/main" xmlns="" val="20000"/>
                    </a:ext>
                  </a:extLst>
                </a:gridCol>
                <a:gridCol w="1852600">
                  <a:extLst>
                    <a:ext uri="{9D8B030D-6E8A-4147-A177-3AD203B41FA5}">
                      <a16:colId xmlns:a16="http://schemas.microsoft.com/office/drawing/2014/main" xmlns="" val="20002"/>
                    </a:ext>
                  </a:extLst>
                </a:gridCol>
                <a:gridCol w="1147548">
                  <a:extLst>
                    <a:ext uri="{9D8B030D-6E8A-4147-A177-3AD203B41FA5}">
                      <a16:colId xmlns:a16="http://schemas.microsoft.com/office/drawing/2014/main" xmlns="" val="20003"/>
                    </a:ext>
                  </a:extLst>
                </a:gridCol>
                <a:gridCol w="1234130">
                  <a:extLst>
                    <a:ext uri="{9D8B030D-6E8A-4147-A177-3AD203B41FA5}">
                      <a16:colId xmlns:a16="http://schemas.microsoft.com/office/drawing/2014/main" xmlns="" val="20007"/>
                    </a:ext>
                  </a:extLst>
                </a:gridCol>
                <a:gridCol w="1088939">
                  <a:extLst>
                    <a:ext uri="{9D8B030D-6E8A-4147-A177-3AD203B41FA5}">
                      <a16:colId xmlns:a16="http://schemas.microsoft.com/office/drawing/2014/main" xmlns="" val="20004"/>
                    </a:ext>
                  </a:extLst>
                </a:gridCol>
                <a:gridCol w="1035892">
                  <a:extLst>
                    <a:ext uri="{9D8B030D-6E8A-4147-A177-3AD203B41FA5}">
                      <a16:colId xmlns:a16="http://schemas.microsoft.com/office/drawing/2014/main" xmlns="" val="20005"/>
                    </a:ext>
                  </a:extLst>
                </a:gridCol>
                <a:gridCol w="1940539">
                  <a:extLst>
                    <a:ext uri="{9D8B030D-6E8A-4147-A177-3AD203B41FA5}">
                      <a16:colId xmlns:a16="http://schemas.microsoft.com/office/drawing/2014/main" xmlns="" val="20006"/>
                    </a:ext>
                  </a:extLst>
                </a:gridCol>
              </a:tblGrid>
              <a:tr h="359932">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a:ln>
                            <a:noFill/>
                          </a:ln>
                          <a:solidFill>
                            <a:prstClr val="white"/>
                          </a:solidFill>
                          <a:effectLst/>
                          <a:uLnTx/>
                          <a:uFillTx/>
                          <a:latin typeface="Verdana" pitchFamily="34" charset="0"/>
                          <a:ea typeface="Verdana" pitchFamily="34" charset="0"/>
                          <a:cs typeface="Verdana" pitchFamily="34" charset="0"/>
                        </a:rPr>
                        <a:t>Strategic Goal 4 : </a:t>
                      </a:r>
                      <a:r>
                        <a:rPr kumimoji="0" lang="en-ZA" sz="1200" b="1" i="0" u="none" strike="noStrike" kern="1200" cap="none" spc="0" normalizeH="0" baseline="0" noProof="0">
                          <a:ln>
                            <a:noFill/>
                          </a:ln>
                          <a:solidFill>
                            <a:prstClr val="white"/>
                          </a:solidFill>
                          <a:effectLst/>
                          <a:uLnTx/>
                          <a:uFillTx/>
                          <a:latin typeface="Verdana"/>
                          <a:ea typeface="Times New Roman"/>
                          <a:cs typeface="Arial"/>
                        </a:rPr>
                        <a:t>Private Security Industry Stewardship through Research and Development</a:t>
                      </a:r>
                      <a:endParaRPr kumimoji="0" lang="en-GB" sz="1200" b="1" i="0" u="none" strike="noStrike" kern="1200" cap="none" spc="0" normalizeH="0" baseline="0" noProof="0" dirty="0">
                        <a:ln>
                          <a:noFill/>
                        </a:ln>
                        <a:solidFill>
                          <a:prstClr val="white"/>
                        </a:solidFill>
                        <a:effectLst/>
                        <a:uLnTx/>
                        <a:uFillTx/>
                        <a:latin typeface="Verdana"/>
                        <a:ea typeface="Times New Roman"/>
                        <a:cs typeface="Arial"/>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6">
                        <a:lumMod val="5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0"/>
                  </a:ext>
                </a:extLst>
              </a:tr>
              <a:tr h="355911">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Verdana"/>
                          <a:ea typeface="Times New Roman"/>
                          <a:cs typeface="Arial"/>
                        </a:rPr>
                        <a:t>Strategic Objective : Research</a:t>
                      </a:r>
                      <a:r>
                        <a:rPr lang="en-GB" sz="1200" b="1" baseline="0" dirty="0">
                          <a:latin typeface="Verdana"/>
                          <a:ea typeface="Times New Roman"/>
                          <a:cs typeface="Arial"/>
                        </a:rPr>
                        <a:t> conducted to influence policy direction for PSiRA and the private security industry</a:t>
                      </a:r>
                      <a:endParaRPr lang="en-ZA" sz="1200" dirty="0">
                        <a:latin typeface="Trebuchet MS"/>
                        <a:ea typeface="Times New Roman"/>
                        <a:cs typeface="Times New Roman"/>
                      </a:endParaRPr>
                    </a:p>
                  </a:txBody>
                  <a:tcPr marL="40542" marR="4054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82520">
                <a:tc rowSpan="2">
                  <a:txBody>
                    <a:bodyPr/>
                    <a:lstStyle/>
                    <a:p>
                      <a:pPr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Key Performance Indicators (KPI’s)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dirty="0">
                          <a:latin typeface="Verdana" panose="020B0604030504040204" pitchFamily="34" charset="0"/>
                          <a:ea typeface="Verdana" panose="020B0604030504040204" pitchFamily="34" charset="0"/>
                          <a:cs typeface="Verdana" panose="020B0604030504040204" pitchFamily="34" charset="0"/>
                        </a:rPr>
                        <a:t>Annual targets </a:t>
                      </a:r>
                      <a:endParaRPr lang="en-ZA" sz="1200" dirty="0">
                        <a:latin typeface="Verdana" panose="020B0604030504040204" pitchFamily="34" charset="0"/>
                        <a:ea typeface="Verdana" panose="020B0604030504040204" pitchFamily="34" charset="0"/>
                        <a:cs typeface="Verdana" panose="020B0604030504040204" pitchFamily="34" charset="0"/>
                      </a:endParaRPr>
                    </a:p>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2017/18</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rowSpan="2">
                  <a:txBody>
                    <a:bodyPr/>
                    <a:lstStyle/>
                    <a:p>
                      <a:pPr algn="ctr">
                        <a:spcAft>
                          <a:spcPts val="0"/>
                        </a:spcAft>
                      </a:pPr>
                      <a:r>
                        <a:rPr lang="en-ZA" sz="1200" b="1" kern="1200" dirty="0">
                          <a:solidFill>
                            <a:schemeClr val="tx1"/>
                          </a:solidFill>
                          <a:latin typeface="Verdana" panose="020B0604030504040204" pitchFamily="34" charset="0"/>
                          <a:ea typeface="Verdana" panose="020B0604030504040204" pitchFamily="34" charset="0"/>
                          <a:cs typeface="Verdana" panose="020B0604030504040204" pitchFamily="34" charset="0"/>
                        </a:rPr>
                        <a:t>Year to date </a:t>
                      </a: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gridSpan="3">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QUARTELY  TARGETS</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2"/>
                  </a:ext>
                </a:extLst>
              </a:tr>
              <a:tr h="54755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a:t>
                      </a:r>
                      <a:r>
                        <a:rPr lang="en-GB" sz="1200" b="1" baseline="0" dirty="0">
                          <a:latin typeface="Verdana" panose="020B0604030504040204" pitchFamily="34" charset="0"/>
                          <a:ea typeface="Verdana" panose="020B0604030504040204" pitchFamily="34" charset="0"/>
                          <a:cs typeface="Verdana" panose="020B0604030504040204" pitchFamily="34" charset="0"/>
                        </a:rPr>
                        <a:t> </a:t>
                      </a:r>
                      <a:r>
                        <a:rPr lang="en-GB" sz="1200" b="1" dirty="0">
                          <a:latin typeface="Verdana" panose="020B0604030504040204" pitchFamily="34" charset="0"/>
                          <a:ea typeface="Verdana" panose="020B0604030504040204" pitchFamily="34" charset="0"/>
                          <a:cs typeface="Verdana" panose="020B0604030504040204" pitchFamily="34" charset="0"/>
                        </a:rPr>
                        <a:t>Targets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Quarter 4 Actual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tc>
                  <a:txBody>
                    <a:bodyPr/>
                    <a:lstStyle/>
                    <a:p>
                      <a:pPr algn="ctr">
                        <a:spcAft>
                          <a:spcPts val="0"/>
                        </a:spcAft>
                      </a:pPr>
                      <a:r>
                        <a:rPr lang="en-GB" sz="1200" b="1" dirty="0">
                          <a:latin typeface="Verdana" panose="020B0604030504040204" pitchFamily="34" charset="0"/>
                          <a:ea typeface="Verdana" panose="020B0604030504040204" pitchFamily="34" charset="0"/>
                          <a:cs typeface="Verdana" panose="020B0604030504040204" pitchFamily="34" charset="0"/>
                        </a:rPr>
                        <a:t>Performance Variance </a:t>
                      </a: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F3B9"/>
                    </a:solidFill>
                  </a:tcPr>
                </a:tc>
                <a:extLst>
                  <a:ext uri="{0D108BD9-81ED-4DB2-BD59-A6C34878D82A}">
                    <a16:rowId xmlns:a16="http://schemas.microsoft.com/office/drawing/2014/main" xmlns="" val="10003"/>
                  </a:ext>
                </a:extLst>
              </a:tr>
              <a:tr h="63210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dirty="0">
                          <a:latin typeface="Verdana" panose="020B0604030504040204" pitchFamily="34" charset="0"/>
                          <a:ea typeface="Verdana" panose="020B0604030504040204" pitchFamily="34" charset="0"/>
                          <a:cs typeface="Verdana" panose="020B0604030504040204" pitchFamily="34" charset="0"/>
                        </a:rPr>
                        <a:t>(a)</a:t>
                      </a:r>
                    </a:p>
                    <a:p>
                      <a:pPr marL="457200" algn="ctr">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b="1" i="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Number</a:t>
                      </a: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of completed research topics per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year.</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4 Research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Topics</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4 Research Topics</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 Research topics </a:t>
                      </a:r>
                      <a:r>
                        <a:rPr lang="en-GB"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completed.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2 Research topics </a:t>
                      </a:r>
                      <a:r>
                        <a:rPr lang="en-GB"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completed.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95288">
                <a:tc vMerge="1">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b="1" i="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Number </a:t>
                      </a: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of completed surveys per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year.</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4 Surveys</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4 Surveys</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Survey</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a:t>
                      </a: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Survey</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nSpc>
                          <a:spcPct val="115000"/>
                        </a:lnSpc>
                        <a:spcAft>
                          <a:spcPts val="0"/>
                        </a:spcAft>
                        <a:buFont typeface="Arial" panose="020B0604020202020204" pitchFamily="34" charset="0"/>
                        <a:buNone/>
                      </a:pP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52450640"/>
                  </a:ext>
                </a:extLst>
              </a:tr>
              <a:tr h="1210050">
                <a:tc vMerge="1">
                  <a:txBody>
                    <a:bodyPr/>
                    <a:lstStyle/>
                    <a:p>
                      <a:pPr marL="457200">
                        <a:spcAft>
                          <a:spcPts val="0"/>
                        </a:spcAft>
                      </a:pPr>
                      <a:endParaRPr lang="en-ZA" sz="1200" dirty="0">
                        <a:latin typeface="Verdana" panose="020B0604030504040204" pitchFamily="34" charset="0"/>
                        <a:ea typeface="Verdana" panose="020B0604030504040204" pitchFamily="34" charset="0"/>
                        <a:cs typeface="Verdana" panose="020B0604030504040204" pitchFamily="34" charset="0"/>
                      </a:endParaRP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100" b="1" i="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Number</a:t>
                      </a: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of policy documents completed.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4 policy documents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completed.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5 policy documents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completed.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Approved policy in </a:t>
                      </a:r>
                      <a:r>
                        <a:rPr lang="en-GB"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place.</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5 policy documents completed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indent="0">
                        <a:lnSpc>
                          <a:spcPct val="115000"/>
                        </a:lnSpc>
                        <a:spcAft>
                          <a:spcPts val="0"/>
                        </a:spcAft>
                        <a:buFont typeface="Arial" panose="020B0604020202020204" pitchFamily="34" charset="0"/>
                        <a:buNone/>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Policies for Close Protection and Special Events informed by research carried out in 2016/2017 were approved. </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26280903"/>
                  </a:ext>
                </a:extLst>
              </a:tr>
              <a:tr h="15815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latin typeface="Verdana" panose="020B0604030504040204" pitchFamily="34" charset="0"/>
                          <a:ea typeface="Verdana" panose="020B0604030504040204" pitchFamily="34" charset="0"/>
                          <a:cs typeface="Verdana" panose="020B0604030504040204" pitchFamily="34" charset="0"/>
                        </a:rPr>
                        <a:t>(b)</a:t>
                      </a:r>
                    </a:p>
                  </a:txBody>
                  <a:tcPr marL="40542" marR="40542"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latin typeface="Verdana" panose="020B0604030504040204" pitchFamily="34" charset="0"/>
                          <a:ea typeface="Verdana" panose="020B0604030504040204" pitchFamily="34" charset="0"/>
                          <a:cs typeface="Verdana" panose="020B0604030504040204" pitchFamily="34" charset="0"/>
                        </a:rPr>
                        <a:t>Number </a:t>
                      </a:r>
                      <a:r>
                        <a:rPr lang="en-US" sz="1200" kern="1200" dirty="0">
                          <a:solidFill>
                            <a:schemeClr val="tx1"/>
                          </a:solidFill>
                          <a:latin typeface="Verdana" panose="020B0604030504040204" pitchFamily="34" charset="0"/>
                          <a:ea typeface="Verdana" panose="020B0604030504040204" pitchFamily="34" charset="0"/>
                          <a:cs typeface="Verdana" panose="020B0604030504040204" pitchFamily="34" charset="0"/>
                        </a:rPr>
                        <a:t>of partnerships </a:t>
                      </a:r>
                      <a:r>
                        <a:rPr lang="en-US" sz="12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established.</a:t>
                      </a:r>
                      <a:endParaRPr lang="en-ZA" sz="12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partnership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established.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partnership </a:t>
                      </a:r>
                      <a:r>
                        <a:rPr lang="en-US"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established.</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Formalise the partnership with the identified learning </a:t>
                      </a:r>
                      <a:r>
                        <a:rPr lang="en-GB"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institution.</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0</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indent="0" algn="l" defTabSz="914400" rtl="0" eaLnBrk="1" latinLnBrk="0" hangingPunct="1">
                        <a:lnSpc>
                          <a:spcPct val="115000"/>
                        </a:lnSpc>
                        <a:spcAft>
                          <a:spcPts val="0"/>
                        </a:spcAft>
                        <a:buFont typeface="Arial" panose="020B0604020202020204" pitchFamily="34" charset="0"/>
                        <a:buNone/>
                        <a:tabLst/>
                      </a:pPr>
                      <a:r>
                        <a:rPr lang="en-US"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1 </a:t>
                      </a: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Partnership concluded with UCT in 2016/17 and an addendum was </a:t>
                      </a:r>
                      <a:r>
                        <a:rPr lang="en-GB" sz="1100" kern="1200" dirty="0" smtClean="0">
                          <a:solidFill>
                            <a:srgbClr val="000000"/>
                          </a:solidFill>
                          <a:effectLst/>
                          <a:latin typeface="Verdana" panose="020B0604030504040204" pitchFamily="34" charset="0"/>
                          <a:ea typeface="Verdana" panose="020B0604030504040204" pitchFamily="34" charset="0"/>
                          <a:cs typeface="Verdana" panose="020B0604030504040204" pitchFamily="34" charset="0"/>
                        </a:rPr>
                        <a:t>concluded, </a:t>
                      </a:r>
                      <a:r>
                        <a:rPr lang="en-GB"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done for the partnership to be utilised in the 2017/18 financial year.</a:t>
                      </a:r>
                      <a:endParaRPr lang="en-ZA" sz="11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25718711"/>
                  </a:ext>
                </a:extLst>
              </a:tr>
            </a:tbl>
          </a:graphicData>
        </a:graphic>
      </p:graphicFrame>
      <p:sp>
        <p:nvSpPr>
          <p:cNvPr id="20" name="TextBox 19"/>
          <p:cNvSpPr txBox="1"/>
          <p:nvPr/>
        </p:nvSpPr>
        <p:spPr>
          <a:xfrm>
            <a:off x="251520" y="836712"/>
            <a:ext cx="8784976" cy="584775"/>
          </a:xfrm>
          <a:prstGeom prst="rect">
            <a:avLst/>
          </a:prstGeom>
          <a:noFill/>
        </p:spPr>
        <p:txBody>
          <a:bodyPr wrap="square" rtlCol="0">
            <a:spAutoFit/>
          </a:bodyPr>
          <a:lstStyle/>
          <a:p>
            <a:r>
              <a:rPr lang="en-GB" sz="1400" b="1" dirty="0">
                <a:solidFill>
                  <a:srgbClr val="CC9B00"/>
                </a:solidFill>
                <a:latin typeface="Verdana" pitchFamily="34" charset="0"/>
                <a:ea typeface="Verdana" pitchFamily="34" charset="0"/>
                <a:cs typeface="Verdana" pitchFamily="34" charset="0"/>
              </a:rPr>
              <a:t>SUB PROGRAMME 4:     RESEARCH </a:t>
            </a:r>
            <a:r>
              <a:rPr lang="en-GB" sz="1600" b="1" dirty="0">
                <a:solidFill>
                  <a:schemeClr val="accent6">
                    <a:lumMod val="50000"/>
                  </a:schemeClr>
                </a:solidFill>
              </a:rPr>
              <a:t>							</a:t>
            </a:r>
            <a:endParaRPr lang="en-GB" sz="1600" b="1"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34</a:t>
            </a:fld>
            <a:endParaRPr lang="en-ZA" dirty="0"/>
          </a:p>
        </p:txBody>
      </p:sp>
    </p:spTree>
    <p:extLst>
      <p:ext uri="{BB962C8B-B14F-4D97-AF65-F5344CB8AC3E}">
        <p14:creationId xmlns:p14="http://schemas.microsoft.com/office/powerpoint/2010/main" xmlns="" val="2330177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SIRA Presentation2.jpg">
            <a:extLst>
              <a:ext uri="{FF2B5EF4-FFF2-40B4-BE49-F238E27FC236}">
                <a16:creationId xmlns:a16="http://schemas.microsoft.com/office/drawing/2014/main" xmlns="" id="{B2ADBE64-0DDF-458B-930F-29B88D0846B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2" descr="PSIRA Presentation2.jpg">
            <a:extLst>
              <a:ext uri="{FF2B5EF4-FFF2-40B4-BE49-F238E27FC236}">
                <a16:creationId xmlns:a16="http://schemas.microsoft.com/office/drawing/2014/main" xmlns="" id="{CAB5781F-46C9-461D-A476-6390A55264A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51F18446-CA2D-4A66-A087-62A0526DA9BE}"/>
              </a:ext>
            </a:extLst>
          </p:cNvPr>
          <p:cNvSpPr txBox="1"/>
          <p:nvPr/>
        </p:nvSpPr>
        <p:spPr>
          <a:xfrm>
            <a:off x="4763" y="1981200"/>
            <a:ext cx="9144000" cy="2062103"/>
          </a:xfrm>
          <a:prstGeom prst="rect">
            <a:avLst/>
          </a:prstGeom>
          <a:solidFill>
            <a:schemeClr val="accent6">
              <a:lumMod val="50000"/>
            </a:schemeClr>
          </a:solidFill>
          <a:effectLst>
            <a:outerShdw blurRad="50800" dist="50800" dir="5400000" algn="ctr" rotWithShape="0">
              <a:srgbClr val="663300"/>
            </a:outerShdw>
          </a:effectLst>
        </p:spPr>
        <p:txBody>
          <a:bodyPr>
            <a:spAutoFit/>
          </a:bodyPr>
          <a:lstStyle/>
          <a:p>
            <a:pPr algn="ctr">
              <a:defRPr/>
            </a:pPr>
            <a:endParaRPr lang="en-ZA" sz="3200" b="1" dirty="0">
              <a:latin typeface="Verdana" pitchFamily="34" charset="0"/>
              <a:ea typeface="Verdana" pitchFamily="34" charset="0"/>
              <a:cs typeface="Verdana" pitchFamily="34" charset="0"/>
            </a:endParaRPr>
          </a:p>
          <a:p>
            <a:pPr algn="ctr">
              <a:defRPr/>
            </a:pPr>
            <a:r>
              <a:rPr lang="en-ZA" sz="3200" b="1" dirty="0">
                <a:solidFill>
                  <a:srgbClr val="FDF3B9"/>
                </a:solidFill>
                <a:latin typeface="Verdana" pitchFamily="34" charset="0"/>
                <a:ea typeface="Verdana" pitchFamily="34" charset="0"/>
                <a:cs typeface="Verdana" pitchFamily="34" charset="0"/>
              </a:rPr>
              <a:t>QUARTER 4</a:t>
            </a:r>
          </a:p>
          <a:p>
            <a:pPr algn="ctr">
              <a:defRPr/>
            </a:pPr>
            <a:r>
              <a:rPr lang="en-ZA" sz="3200" b="1" dirty="0">
                <a:solidFill>
                  <a:srgbClr val="FDF3B9"/>
                </a:solidFill>
                <a:latin typeface="Verdana" pitchFamily="34" charset="0"/>
                <a:ea typeface="Verdana" pitchFamily="34" charset="0"/>
                <a:cs typeface="Verdana" pitchFamily="34" charset="0"/>
              </a:rPr>
              <a:t> FINANCIAL PERFORMANCE</a:t>
            </a:r>
          </a:p>
          <a:p>
            <a:pPr algn="ctr">
              <a:defRPr/>
            </a:pPr>
            <a:endParaRPr lang="en-ZA" sz="3200" b="1" dirty="0">
              <a:latin typeface="Verdana" pitchFamily="34" charset="0"/>
              <a:ea typeface="Verdana" pitchFamily="34" charset="0"/>
              <a:cs typeface="Verdana" pitchFamily="34" charset="0"/>
            </a:endParaRPr>
          </a:p>
        </p:txBody>
      </p:sp>
      <p:sp>
        <p:nvSpPr>
          <p:cNvPr id="7173" name="Slide Number Placeholder 2">
            <a:extLst>
              <a:ext uri="{FF2B5EF4-FFF2-40B4-BE49-F238E27FC236}">
                <a16:creationId xmlns:a16="http://schemas.microsoft.com/office/drawing/2014/main" xmlns="" id="{488A58FF-56F9-4EE1-95B2-5B9F08E3592C}"/>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307BA2-43A1-424A-B6C8-05A61F8A3B9E}" type="slidenum">
              <a:rPr lang="en-ZA" altLang="en-US" sz="1200" smtClean="0">
                <a:solidFill>
                  <a:srgbClr val="898989"/>
                </a:solidFill>
              </a:rPr>
              <a:pPr>
                <a:spcBef>
                  <a:spcPct val="0"/>
                </a:spcBef>
                <a:buFontTx/>
                <a:buNone/>
              </a:pPr>
              <a:t>35</a:t>
            </a:fld>
            <a:endParaRPr lang="en-ZA" altLang="en-US" sz="1200">
              <a:solidFill>
                <a:srgbClr val="898989"/>
              </a:solidFill>
            </a:endParaRPr>
          </a:p>
        </p:txBody>
      </p:sp>
    </p:spTree>
    <p:extLst>
      <p:ext uri="{BB962C8B-B14F-4D97-AF65-F5344CB8AC3E}">
        <p14:creationId xmlns:p14="http://schemas.microsoft.com/office/powerpoint/2010/main" xmlns="" val="3898512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REVENUE AND EXPENDITURE GROWTH</a:t>
            </a:r>
          </a:p>
        </p:txBody>
      </p:sp>
      <p:sp>
        <p:nvSpPr>
          <p:cNvPr id="9" name="Content Placeholder 2"/>
          <p:cNvSpPr txBox="1">
            <a:spLocks/>
          </p:cNvSpPr>
          <p:nvPr/>
        </p:nvSpPr>
        <p:spPr bwMode="auto">
          <a:xfrm>
            <a:off x="755576" y="908720"/>
            <a:ext cx="7344816" cy="5040560"/>
          </a:xfrm>
          <a:prstGeom prst="rect">
            <a:avLst/>
          </a:prstGeom>
          <a:noFill/>
          <a:ln w="9525">
            <a:noFill/>
            <a:miter lim="800000"/>
            <a:headEnd/>
            <a:tailEnd/>
          </a:ln>
        </p:spPr>
        <p:txBody>
          <a:bodyPr/>
          <a:lstStyle/>
          <a:p>
            <a:pPr marL="342900" indent="-342900" defTabSz="914400">
              <a:spcBef>
                <a:spcPct val="20000"/>
              </a:spcBef>
              <a:buFont typeface="Arial" charset="0"/>
              <a:buNone/>
            </a:pPr>
            <a:endParaRPr lang="en-US" altLang="en-US" sz="1500" b="1"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36</a:t>
            </a:fld>
            <a:endParaRPr lang="en-ZA" dirty="0"/>
          </a:p>
        </p:txBody>
      </p:sp>
      <p:graphicFrame>
        <p:nvGraphicFramePr>
          <p:cNvPr id="8" name="Chart 7">
            <a:extLst>
              <a:ext uri="{FF2B5EF4-FFF2-40B4-BE49-F238E27FC236}">
                <a16:creationId xmlns:a16="http://schemas.microsoft.com/office/drawing/2014/main" xmlns="" id="{56CEF4B6-8AD9-47AE-873F-71A322509254}"/>
              </a:ext>
            </a:extLst>
          </p:cNvPr>
          <p:cNvGraphicFramePr>
            <a:graphicFrameLocks/>
          </p:cNvGraphicFramePr>
          <p:nvPr>
            <p:extLst>
              <p:ext uri="{D42A27DB-BD31-4B8C-83A1-F6EECF244321}">
                <p14:modId xmlns:p14="http://schemas.microsoft.com/office/powerpoint/2010/main" xmlns="" val="3065113141"/>
              </p:ext>
            </p:extLst>
          </p:nvPr>
        </p:nvGraphicFramePr>
        <p:xfrm>
          <a:off x="457200" y="1015142"/>
          <a:ext cx="8191500" cy="49341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092685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3" cstate="print">
            <a:clrChange>
              <a:clrFrom>
                <a:srgbClr val="DE9D49"/>
              </a:clrFrom>
              <a:clrTo>
                <a:srgbClr val="DE9D49">
                  <a:alpha val="0"/>
                </a:srgbClr>
              </a:clrTo>
            </a:clrChange>
            <a:extLst>
              <a:ext uri="{28A0092B-C50C-407E-A947-70E740481C1C}">
                <a14:useLocalDpi xmlns:a14="http://schemas.microsoft.com/office/drawing/2010/main" xmlns="" val="0"/>
              </a:ext>
            </a:extLst>
          </a:blip>
          <a:srcRect l="79710" t="71941" r="5000" b="5000"/>
          <a:stretch>
            <a:fillRect/>
          </a:stretch>
        </p:blipFill>
        <p:spPr bwMode="auto">
          <a:xfrm>
            <a:off x="174625" y="5889625"/>
            <a:ext cx="86042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bwMode="auto">
          <a:xfrm>
            <a:off x="457200" y="765175"/>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7172" name="Picture 3"/>
          <p:cNvPicPr>
            <a:picLocks noChangeAspect="1"/>
          </p:cNvPicPr>
          <p:nvPr/>
        </p:nvPicPr>
        <p:blipFill>
          <a:blip r:embed="rId3" cstate="print">
            <a:clrChange>
              <a:clrFrom>
                <a:srgbClr val="DE9D49"/>
              </a:clrFrom>
              <a:clrTo>
                <a:srgbClr val="DE9D49">
                  <a:alpha val="0"/>
                </a:srgbClr>
              </a:clrTo>
            </a:clrChange>
            <a:extLst>
              <a:ext uri="{28A0092B-C50C-407E-A947-70E740481C1C}">
                <a14:useLocalDpi xmlns:a14="http://schemas.microsoft.com/office/drawing/2010/main" xmlns="" val="0"/>
              </a:ext>
            </a:extLst>
          </a:blip>
          <a:srcRect l="79710" t="71941" r="5000" b="5000"/>
          <a:stretch>
            <a:fillRect/>
          </a:stretch>
        </p:blipFill>
        <p:spPr bwMode="auto">
          <a:xfrm>
            <a:off x="174625" y="5886450"/>
            <a:ext cx="86042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Text Box 9"/>
          <p:cNvSpPr txBox="1">
            <a:spLocks noChangeArrowheads="1"/>
          </p:cNvSpPr>
          <p:nvPr/>
        </p:nvSpPr>
        <p:spPr bwMode="auto">
          <a:xfrm>
            <a:off x="604837" y="161132"/>
            <a:ext cx="8296275" cy="401637"/>
          </a:xfrm>
          <a:prstGeom prst="rect">
            <a:avLst/>
          </a:prstGeom>
          <a:noFill/>
          <a:ln w="9525">
            <a:noFill/>
            <a:miter lim="800000"/>
            <a:headEnd/>
            <a:tailEnd/>
          </a:ln>
          <a:effectLst/>
        </p:spPr>
        <p:txBody>
          <a:bodyPr>
            <a:spAutoFit/>
          </a:bodyPr>
          <a:lstStyle/>
          <a:p>
            <a:pPr marL="342900" indent="-342900">
              <a:defRPr/>
            </a:pPr>
            <a:r>
              <a:rPr lang="en-GB"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FINANCIAL PERFORMANCE </a:t>
            </a:r>
            <a:endParaRPr lang="en-US"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18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73D3315-40E6-47B5-8B56-90DB19AFCA27}" type="slidenum">
              <a:rPr lang="en-ZA" altLang="en-US" sz="1200" smtClean="0">
                <a:solidFill>
                  <a:srgbClr val="898989"/>
                </a:solidFill>
                <a:latin typeface="Arial Black" panose="020B0A04020102020204" pitchFamily="34" charset="0"/>
              </a:rPr>
              <a:pPr>
                <a:spcBef>
                  <a:spcPct val="0"/>
                </a:spcBef>
                <a:buFontTx/>
                <a:buNone/>
              </a:pPr>
              <a:t>37</a:t>
            </a:fld>
            <a:endParaRPr lang="en-ZA" altLang="en-US" sz="1200" dirty="0">
              <a:solidFill>
                <a:srgbClr val="898989"/>
              </a:solidFill>
              <a:latin typeface="Arial Black" panose="020B0A04020102020204" pitchFamily="34" charset="0"/>
            </a:endParaRPr>
          </a:p>
        </p:txBody>
      </p:sp>
      <p:graphicFrame>
        <p:nvGraphicFramePr>
          <p:cNvPr id="8" name="Content Placeholder 7">
            <a:extLst>
              <a:ext uri="{FF2B5EF4-FFF2-40B4-BE49-F238E27FC236}">
                <a16:creationId xmlns:a16="http://schemas.microsoft.com/office/drawing/2014/main" xmlns="" id="{FF19DC35-0FDB-43A3-B6A9-17AA1D21AECC}"/>
              </a:ext>
            </a:extLst>
          </p:cNvPr>
          <p:cNvGraphicFramePr>
            <a:graphicFrameLocks noGrp="1"/>
          </p:cNvGraphicFramePr>
          <p:nvPr>
            <p:ph idx="1"/>
            <p:extLst>
              <p:ext uri="{D42A27DB-BD31-4B8C-83A1-F6EECF244321}">
                <p14:modId xmlns:p14="http://schemas.microsoft.com/office/powerpoint/2010/main" xmlns="" val="2211978180"/>
              </p:ext>
            </p:extLst>
          </p:nvPr>
        </p:nvGraphicFramePr>
        <p:xfrm>
          <a:off x="604837" y="908723"/>
          <a:ext cx="8054975" cy="5245223"/>
        </p:xfrm>
        <a:graphic>
          <a:graphicData uri="http://schemas.openxmlformats.org/drawingml/2006/table">
            <a:tbl>
              <a:tblPr>
                <a:tableStyleId>{5C22544A-7EE6-4342-B048-85BDC9FD1C3A}</a:tableStyleId>
              </a:tblPr>
              <a:tblGrid>
                <a:gridCol w="3806197">
                  <a:extLst>
                    <a:ext uri="{9D8B030D-6E8A-4147-A177-3AD203B41FA5}">
                      <a16:colId xmlns:a16="http://schemas.microsoft.com/office/drawing/2014/main" xmlns="" val="2977534540"/>
                    </a:ext>
                  </a:extLst>
                </a:gridCol>
                <a:gridCol w="1487072">
                  <a:extLst>
                    <a:ext uri="{9D8B030D-6E8A-4147-A177-3AD203B41FA5}">
                      <a16:colId xmlns:a16="http://schemas.microsoft.com/office/drawing/2014/main" xmlns="" val="3236314669"/>
                    </a:ext>
                  </a:extLst>
                </a:gridCol>
                <a:gridCol w="1487072">
                  <a:extLst>
                    <a:ext uri="{9D8B030D-6E8A-4147-A177-3AD203B41FA5}">
                      <a16:colId xmlns:a16="http://schemas.microsoft.com/office/drawing/2014/main" xmlns="" val="1521982123"/>
                    </a:ext>
                  </a:extLst>
                </a:gridCol>
                <a:gridCol w="1274634">
                  <a:extLst>
                    <a:ext uri="{9D8B030D-6E8A-4147-A177-3AD203B41FA5}">
                      <a16:colId xmlns:a16="http://schemas.microsoft.com/office/drawing/2014/main" xmlns="" val="1852875684"/>
                    </a:ext>
                  </a:extLst>
                </a:gridCol>
              </a:tblGrid>
              <a:tr h="250583">
                <a:tc rowSpan="2">
                  <a:txBody>
                    <a:bodyPr/>
                    <a:lstStyle/>
                    <a:p>
                      <a:pPr algn="l" fontAlgn="b"/>
                      <a:r>
                        <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Details </a:t>
                      </a:r>
                    </a:p>
                  </a:txBody>
                  <a:tcPr marL="9525" marR="9525" marT="9525" marB="0" anchor="b">
                    <a:solidFill>
                      <a:schemeClr val="accent6">
                        <a:lumMod val="50000"/>
                      </a:schemeClr>
                    </a:solidFill>
                  </a:tcPr>
                </a:tc>
                <a:tc gridSpan="3">
                  <a:txBody>
                    <a:bodyPr/>
                    <a:lstStyle/>
                    <a:p>
                      <a:pPr algn="ct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YTD MARCH 2018</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055838378"/>
                  </a:ext>
                </a:extLst>
              </a:tr>
              <a:tr h="250583">
                <a:tc vMerge="1">
                  <a:txBody>
                    <a:bodyPr/>
                    <a:lstStyle/>
                    <a:p>
                      <a:endParaRPr lang="en-ZA"/>
                    </a:p>
                  </a:txBody>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ACTUAL</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BUDGET</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Variance</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extLst>
                  <a:ext uri="{0D108BD9-81ED-4DB2-BD59-A6C34878D82A}">
                    <a16:rowId xmlns:a16="http://schemas.microsoft.com/office/drawing/2014/main" xmlns="" val="4093723016"/>
                  </a:ext>
                </a:extLst>
              </a:tr>
              <a:tr h="46667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Revenue</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l" fontAlgn="b"/>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R'000</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R'000</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314510627"/>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Annual fees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128 755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130 515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-1%</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584728599"/>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Registration fees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34 857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26 752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30%</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63602380"/>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Course reports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38 136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29 000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32%</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640844974"/>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Sale of goods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18 589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23 056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-19%</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187707424"/>
                  </a:ext>
                </a:extLst>
              </a:tr>
              <a:tr h="268050">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Interest Received</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2 100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4 300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-51%</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868017607"/>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Fines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14 888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6 000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148%</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508706198"/>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Other</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3 425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3 324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3%</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827374544"/>
                  </a:ext>
                </a:extLst>
              </a:tr>
              <a:tr h="250583">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Total Revenue</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240 749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222 947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8%</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extLst>
                  <a:ext uri="{0D108BD9-81ED-4DB2-BD59-A6C34878D82A}">
                    <a16:rowId xmlns:a16="http://schemas.microsoft.com/office/drawing/2014/main" xmlns="" val="3695633523"/>
                  </a:ext>
                </a:extLst>
              </a:tr>
              <a:tr h="250583">
                <a:tc>
                  <a:txBody>
                    <a:bodyPr/>
                    <a:lstStyle/>
                    <a:p>
                      <a:pPr algn="l"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gridSpan="3">
                  <a:txBody>
                    <a:bodyPr/>
                    <a:lstStyle/>
                    <a:p>
                      <a:pPr algn="r"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546516089"/>
                  </a:ext>
                </a:extLst>
              </a:tr>
              <a:tr h="25058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Expenditure</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R'000</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R'000</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94205240"/>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Staff costs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130 363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133 973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-3%</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555956746"/>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Office and machine rentals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21 977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21 360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3%</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887427208"/>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Provision for bad debts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a:effectLst/>
                          <a:latin typeface="Verdana" panose="020B0604030504040204" pitchFamily="34" charset="0"/>
                          <a:ea typeface="Verdana" panose="020B0604030504040204" pitchFamily="34" charset="0"/>
                          <a:cs typeface="Verdana" panose="020B0604030504040204" pitchFamily="34" charset="0"/>
                        </a:rPr>
                        <a:t>            18 858 </a:t>
                      </a:r>
                      <a:endParaRPr lang="en-ZA" sz="1400" b="0"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100%</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195240185"/>
                  </a:ext>
                </a:extLst>
              </a:tr>
              <a:tr h="250583">
                <a:tc>
                  <a:txBody>
                    <a:bodyPr/>
                    <a:lstStyle/>
                    <a:p>
                      <a:pPr algn="l"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Other operating expenses</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73 312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            67 615 </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0" u="none" strike="noStrike" dirty="0">
                          <a:effectLst/>
                          <a:latin typeface="Verdana" panose="020B0604030504040204" pitchFamily="34" charset="0"/>
                          <a:ea typeface="Verdana" panose="020B0604030504040204" pitchFamily="34" charset="0"/>
                          <a:cs typeface="Verdana" panose="020B0604030504040204" pitchFamily="34" charset="0"/>
                        </a:rPr>
                        <a:t>8%</a:t>
                      </a:r>
                      <a:endParaRPr lang="en-ZA" sz="14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697472232"/>
                  </a:ext>
                </a:extLst>
              </a:tr>
              <a:tr h="250583">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Total Expenditure</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244 510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222 947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10%</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extLst>
                  <a:ext uri="{0D108BD9-81ED-4DB2-BD59-A6C34878D82A}">
                    <a16:rowId xmlns:a16="http://schemas.microsoft.com/office/drawing/2014/main" xmlns="" val="2090395282"/>
                  </a:ext>
                </a:extLst>
              </a:tr>
              <a:tr h="250583">
                <a:tc>
                  <a:txBody>
                    <a:bodyPr/>
                    <a:lstStyle/>
                    <a:p>
                      <a:pPr algn="l" fontAlgn="b"/>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697459372"/>
                  </a:ext>
                </a:extLst>
              </a:tr>
              <a:tr h="250583">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Deficit</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-3 761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50000"/>
                      </a:schemeClr>
                    </a:solidFill>
                  </a:tcPr>
                </a:tc>
                <a:extLst>
                  <a:ext uri="{0D108BD9-81ED-4DB2-BD59-A6C34878D82A}">
                    <a16:rowId xmlns:a16="http://schemas.microsoft.com/office/drawing/2014/main" xmlns="" val="3424660634"/>
                  </a:ext>
                </a:extLst>
              </a:tr>
            </a:tbl>
          </a:graphicData>
        </a:graphic>
      </p:graphicFrame>
    </p:spTree>
    <p:extLst>
      <p:ext uri="{BB962C8B-B14F-4D97-AF65-F5344CB8AC3E}">
        <p14:creationId xmlns:p14="http://schemas.microsoft.com/office/powerpoint/2010/main" xmlns="" val="931209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FINANCIAL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251520" y="919618"/>
            <a:ext cx="8435280" cy="5051455"/>
          </a:xfrm>
          <a:prstGeom prst="rect">
            <a:avLst/>
          </a:prstGeom>
          <a:noFill/>
          <a:ln w="9525">
            <a:noFill/>
            <a:miter lim="800000"/>
            <a:headEnd/>
            <a:tailEnd/>
          </a:ln>
        </p:spPr>
        <p:txBody>
          <a:bodyPr/>
          <a:lstStyle/>
          <a:p>
            <a:pPr defTabSz="914400">
              <a:lnSpc>
                <a:spcPct val="150000"/>
              </a:lnSpc>
            </a:pPr>
            <a:r>
              <a:rPr lang="en-US" altLang="en-US" sz="1600" b="1" dirty="0">
                <a:solidFill>
                  <a:schemeClr val="accent6">
                    <a:lumMod val="50000"/>
                  </a:schemeClr>
                </a:solidFill>
                <a:latin typeface="Verdana" pitchFamily="34" charset="0"/>
                <a:ea typeface="Verdana" pitchFamily="34" charset="0"/>
                <a:cs typeface="Verdana" pitchFamily="34" charset="0"/>
              </a:rPr>
              <a:t>Revenue</a:t>
            </a:r>
          </a:p>
          <a:p>
            <a:pPr marL="285750" lvl="1" indent="-285750">
              <a:lnSpc>
                <a:spcPct val="150000"/>
              </a:lnSpc>
              <a:buFont typeface="Arial" panose="020B0604020202020204" pitchFamily="34" charset="0"/>
              <a:buChar char="•"/>
            </a:pPr>
            <a:r>
              <a:rPr lang="en-US" sz="1600" dirty="0">
                <a:solidFill>
                  <a:schemeClr val="accent6">
                    <a:lumMod val="50000"/>
                  </a:schemeClr>
                </a:solidFill>
                <a:latin typeface="Verdana" pitchFamily="34" charset="0"/>
                <a:ea typeface="Verdana" pitchFamily="34" charset="0"/>
                <a:cs typeface="Verdana" pitchFamily="34" charset="0"/>
              </a:rPr>
              <a:t>The actual revenue is </a:t>
            </a:r>
            <a:r>
              <a:rPr lang="en-US" sz="1600" b="1" dirty="0">
                <a:solidFill>
                  <a:schemeClr val="accent6">
                    <a:lumMod val="50000"/>
                  </a:schemeClr>
                </a:solidFill>
                <a:latin typeface="Verdana" pitchFamily="34" charset="0"/>
                <a:ea typeface="Verdana" pitchFamily="34" charset="0"/>
                <a:cs typeface="Verdana" pitchFamily="34" charset="0"/>
              </a:rPr>
              <a:t>8%</a:t>
            </a:r>
            <a:r>
              <a:rPr lang="en-US" sz="1600" dirty="0">
                <a:solidFill>
                  <a:schemeClr val="accent6">
                    <a:lumMod val="50000"/>
                  </a:schemeClr>
                </a:solidFill>
                <a:latin typeface="Verdana" pitchFamily="34" charset="0"/>
                <a:ea typeface="Verdana" pitchFamily="34" charset="0"/>
                <a:cs typeface="Verdana" pitchFamily="34" charset="0"/>
              </a:rPr>
              <a:t> above budget,</a:t>
            </a:r>
            <a:r>
              <a:rPr lang="en-US" sz="1600" b="1" dirty="0">
                <a:solidFill>
                  <a:schemeClr val="accent6">
                    <a:lumMod val="50000"/>
                  </a:schemeClr>
                </a:solidFill>
                <a:latin typeface="Verdana" pitchFamily="34" charset="0"/>
                <a:ea typeface="Verdana" pitchFamily="34" charset="0"/>
                <a:cs typeface="Verdana" pitchFamily="34" charset="0"/>
              </a:rPr>
              <a:t> </a:t>
            </a:r>
            <a:r>
              <a:rPr lang="en-US" sz="1600" dirty="0">
                <a:solidFill>
                  <a:schemeClr val="accent6">
                    <a:lumMod val="50000"/>
                  </a:schemeClr>
                </a:solidFill>
                <a:latin typeface="Verdana" pitchFamily="34" charset="0"/>
                <a:ea typeface="Verdana" pitchFamily="34" charset="0"/>
                <a:cs typeface="Verdana" pitchFamily="34" charset="0"/>
              </a:rPr>
              <a:t>which equates to the variance of </a:t>
            </a:r>
            <a:r>
              <a:rPr lang="en-US" sz="1600" b="1" dirty="0">
                <a:solidFill>
                  <a:schemeClr val="accent6">
                    <a:lumMod val="50000"/>
                  </a:schemeClr>
                </a:solidFill>
                <a:latin typeface="Verdana" pitchFamily="34" charset="0"/>
                <a:ea typeface="Verdana" pitchFamily="34" charset="0"/>
                <a:cs typeface="Verdana" pitchFamily="34" charset="0"/>
              </a:rPr>
              <a:t>R17.8 million</a:t>
            </a:r>
            <a:r>
              <a:rPr lang="en-US" sz="1600" dirty="0">
                <a:solidFill>
                  <a:schemeClr val="accent6">
                    <a:lumMod val="50000"/>
                  </a:schemeClr>
                </a:solidFill>
                <a:latin typeface="Verdana" pitchFamily="34" charset="0"/>
                <a:ea typeface="Verdana" pitchFamily="34" charset="0"/>
                <a:cs typeface="Verdana" pitchFamily="34" charset="0"/>
              </a:rPr>
              <a:t>, however the expenditure was more than the revenue hence the deficit of </a:t>
            </a:r>
            <a:r>
              <a:rPr lang="en-US" sz="1600" b="1" dirty="0">
                <a:solidFill>
                  <a:schemeClr val="accent6">
                    <a:lumMod val="50000"/>
                  </a:schemeClr>
                </a:solidFill>
                <a:latin typeface="Verdana" pitchFamily="34" charset="0"/>
                <a:ea typeface="Verdana" pitchFamily="34" charset="0"/>
                <a:cs typeface="Verdana" pitchFamily="34" charset="0"/>
              </a:rPr>
              <a:t>R4 million</a:t>
            </a:r>
            <a:r>
              <a:rPr lang="en-US" sz="1600" dirty="0">
                <a:solidFill>
                  <a:schemeClr val="accent6">
                    <a:lumMod val="50000"/>
                  </a:schemeClr>
                </a:solidFill>
                <a:latin typeface="Verdana" pitchFamily="34" charset="0"/>
                <a:ea typeface="Verdana" pitchFamily="34" charset="0"/>
                <a:cs typeface="Verdana" pitchFamily="34" charset="0"/>
              </a:rPr>
              <a:t>.  The positive variance under the Registration, Course Reports, Fines and Penalties  assisted the Authority to reduce the deficit to </a:t>
            </a:r>
            <a:r>
              <a:rPr lang="en-US" sz="1600" b="1" dirty="0">
                <a:solidFill>
                  <a:schemeClr val="accent6">
                    <a:lumMod val="50000"/>
                  </a:schemeClr>
                </a:solidFill>
                <a:latin typeface="Verdana" pitchFamily="34" charset="0"/>
                <a:ea typeface="Verdana" pitchFamily="34" charset="0"/>
                <a:cs typeface="Verdana" pitchFamily="34" charset="0"/>
              </a:rPr>
              <a:t>R4 million.</a:t>
            </a:r>
          </a:p>
          <a:p>
            <a:pPr marL="0" lvl="1">
              <a:lnSpc>
                <a:spcPct val="150000"/>
              </a:lnSpc>
            </a:pPr>
            <a:endParaRPr lang="en-US" sz="1600" dirty="0">
              <a:solidFill>
                <a:schemeClr val="accent6">
                  <a:lumMod val="50000"/>
                </a:schemeClr>
              </a:solidFill>
              <a:latin typeface="Verdana" pitchFamily="34" charset="0"/>
              <a:ea typeface="Verdana" pitchFamily="34" charset="0"/>
              <a:cs typeface="Verdana" pitchFamily="34" charset="0"/>
            </a:endParaRPr>
          </a:p>
          <a:p>
            <a:pPr marL="285750" lvl="1" indent="-285750">
              <a:lnSpc>
                <a:spcPct val="150000"/>
              </a:lnSpc>
              <a:buFont typeface="Arial" panose="020B0604020202020204" pitchFamily="34" charset="0"/>
              <a:buChar char="•"/>
            </a:pPr>
            <a:r>
              <a:rPr lang="en-US" sz="1600" dirty="0">
                <a:solidFill>
                  <a:schemeClr val="accent6">
                    <a:lumMod val="50000"/>
                  </a:schemeClr>
                </a:solidFill>
                <a:latin typeface="Verdana" pitchFamily="34" charset="0"/>
                <a:ea typeface="Verdana" pitchFamily="34" charset="0"/>
                <a:cs typeface="Verdana" pitchFamily="34" charset="0"/>
              </a:rPr>
              <a:t>At </a:t>
            </a:r>
            <a:r>
              <a:rPr lang="en-US" sz="1600" b="1" dirty="0">
                <a:solidFill>
                  <a:schemeClr val="accent6">
                    <a:lumMod val="50000"/>
                  </a:schemeClr>
                </a:solidFill>
                <a:latin typeface="Verdana" pitchFamily="34" charset="0"/>
                <a:ea typeface="Verdana" pitchFamily="34" charset="0"/>
                <a:cs typeface="Verdana" pitchFamily="34" charset="0"/>
              </a:rPr>
              <a:t>8% (R218 mil in 2017) </a:t>
            </a:r>
            <a:r>
              <a:rPr lang="en-US" sz="1600" dirty="0">
                <a:solidFill>
                  <a:schemeClr val="accent6">
                    <a:lumMod val="50000"/>
                  </a:schemeClr>
                </a:solidFill>
                <a:latin typeface="Verdana" pitchFamily="34" charset="0"/>
                <a:ea typeface="Verdana" pitchFamily="34" charset="0"/>
                <a:cs typeface="Verdana" pitchFamily="34" charset="0"/>
              </a:rPr>
              <a:t>there is a visible </a:t>
            </a:r>
            <a:r>
              <a:rPr lang="en-US" sz="1600" b="1" dirty="0">
                <a:solidFill>
                  <a:schemeClr val="accent6">
                    <a:lumMod val="50000"/>
                  </a:schemeClr>
                </a:solidFill>
                <a:latin typeface="Verdana" pitchFamily="34" charset="0"/>
                <a:ea typeface="Verdana" pitchFamily="34" charset="0"/>
                <a:cs typeface="Verdana" pitchFamily="34" charset="0"/>
              </a:rPr>
              <a:t>(R23 mil) </a:t>
            </a:r>
            <a:r>
              <a:rPr lang="en-US" sz="1600" dirty="0">
                <a:solidFill>
                  <a:schemeClr val="accent6">
                    <a:lumMod val="50000"/>
                  </a:schemeClr>
                </a:solidFill>
                <a:latin typeface="Verdana" pitchFamily="34" charset="0"/>
                <a:ea typeface="Verdana" pitchFamily="34" charset="0"/>
                <a:cs typeface="Verdana" pitchFamily="34" charset="0"/>
              </a:rPr>
              <a:t>increase in the revenue compared to prior financial year.</a:t>
            </a:r>
          </a:p>
          <a:p>
            <a:pPr marL="0" lvl="1">
              <a:lnSpc>
                <a:spcPct val="150000"/>
              </a:lnSpc>
            </a:pPr>
            <a:r>
              <a:rPr lang="en-US" sz="1600" dirty="0">
                <a:solidFill>
                  <a:schemeClr val="accent6">
                    <a:lumMod val="50000"/>
                  </a:schemeClr>
                </a:solidFill>
                <a:latin typeface="Verdana" pitchFamily="34" charset="0"/>
                <a:ea typeface="Verdana" pitchFamily="34" charset="0"/>
                <a:cs typeface="Verdana" pitchFamily="34" charset="0"/>
              </a:rPr>
              <a:t> </a:t>
            </a:r>
          </a:p>
          <a:p>
            <a:pPr marL="285750" lvl="1" indent="-285750">
              <a:lnSpc>
                <a:spcPct val="150000"/>
              </a:lnSpc>
              <a:buFont typeface="Arial" panose="020B0604020202020204" pitchFamily="34" charset="0"/>
              <a:buChar char="•"/>
            </a:pPr>
            <a:r>
              <a:rPr lang="en-US" sz="1600" dirty="0">
                <a:solidFill>
                  <a:schemeClr val="accent6">
                    <a:lumMod val="50000"/>
                  </a:schemeClr>
                </a:solidFill>
                <a:latin typeface="Verdana" pitchFamily="34" charset="0"/>
                <a:ea typeface="Verdana" pitchFamily="34" charset="0"/>
                <a:cs typeface="Verdana" pitchFamily="34" charset="0"/>
              </a:rPr>
              <a:t>The biggest revenue source (Annual Fees)  had a negative variance of </a:t>
            </a:r>
            <a:r>
              <a:rPr lang="en-US" sz="1600" b="1" dirty="0">
                <a:solidFill>
                  <a:schemeClr val="accent6">
                    <a:lumMod val="50000"/>
                  </a:schemeClr>
                </a:solidFill>
                <a:latin typeface="Verdana" pitchFamily="34" charset="0"/>
                <a:ea typeface="Verdana" pitchFamily="34" charset="0"/>
                <a:cs typeface="Verdana" pitchFamily="34" charset="0"/>
              </a:rPr>
              <a:t>R1.7 million</a:t>
            </a:r>
            <a:r>
              <a:rPr lang="en-US" sz="1600" dirty="0">
                <a:solidFill>
                  <a:schemeClr val="accent6">
                    <a:lumMod val="50000"/>
                  </a:schemeClr>
                </a:solidFill>
                <a:latin typeface="Verdana" pitchFamily="34" charset="0"/>
                <a:ea typeface="Verdana" pitchFamily="34" charset="0"/>
                <a:cs typeface="Verdana" pitchFamily="34" charset="0"/>
              </a:rPr>
              <a:t>. The budget was based on the number of Security Officers employed, however it was discovered that some of the Security Officers are employed by more than 2 Security Business.</a:t>
            </a:r>
          </a:p>
          <a:p>
            <a:pPr marL="285750" indent="-285750" defTabSz="914400">
              <a:spcBef>
                <a:spcPct val="20000"/>
              </a:spcBef>
              <a:buFont typeface="Arial" panose="020B0604020202020204" pitchFamily="34" charset="0"/>
              <a:buChar char="•"/>
            </a:pPr>
            <a:endParaRPr lang="en-US" altLang="en-US" sz="1500" b="1"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sz="1500"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38</a:t>
            </a:fld>
            <a:endParaRPr lang="en-ZA" dirty="0"/>
          </a:p>
        </p:txBody>
      </p:sp>
    </p:spTree>
    <p:extLst>
      <p:ext uri="{BB962C8B-B14F-4D97-AF65-F5344CB8AC3E}">
        <p14:creationId xmlns:p14="http://schemas.microsoft.com/office/powerpoint/2010/main" xmlns="" val="294527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3"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3"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707886"/>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FINANCIAL  OVERVIEW: </a:t>
            </a:r>
            <a:r>
              <a:rPr lang="en-US" altLang="en-US" sz="2000" b="1" dirty="0">
                <a:solidFill>
                  <a:schemeClr val="accent6">
                    <a:lumMod val="50000"/>
                  </a:schemeClr>
                </a:solidFill>
                <a:latin typeface="Verdana" pitchFamily="34" charset="0"/>
                <a:ea typeface="Verdana" pitchFamily="34" charset="0"/>
                <a:cs typeface="Verdana" pitchFamily="34" charset="0"/>
              </a:rPr>
              <a:t>Expenditure</a:t>
            </a:r>
          </a:p>
          <a:p>
            <a:pPr marL="342900" indent="-342900">
              <a:defRPr/>
            </a:pP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457200" y="841012"/>
            <a:ext cx="8411716" cy="5264307"/>
          </a:xfrm>
          <a:prstGeom prst="rect">
            <a:avLst/>
          </a:prstGeom>
          <a:noFill/>
          <a:ln w="9525">
            <a:noFill/>
            <a:miter lim="800000"/>
            <a:headEnd/>
            <a:tailEnd/>
          </a:ln>
        </p:spPr>
        <p:txBody>
          <a:bodyPr/>
          <a:lstStyle/>
          <a:p>
            <a:pPr>
              <a:lnSpc>
                <a:spcPct val="200000"/>
              </a:lnSpc>
            </a:pPr>
            <a:r>
              <a:rPr lang="en-US" altLang="en-US" sz="1600" dirty="0">
                <a:solidFill>
                  <a:schemeClr val="accent6">
                    <a:lumMod val="50000"/>
                  </a:schemeClr>
                </a:solidFill>
                <a:latin typeface="Verdana" pitchFamily="34" charset="0"/>
                <a:ea typeface="Verdana" pitchFamily="34" charset="0"/>
                <a:cs typeface="Verdana" pitchFamily="34" charset="0"/>
              </a:rPr>
              <a:t>The total expenditure to date amounts to </a:t>
            </a:r>
            <a:r>
              <a:rPr lang="en-US" altLang="en-US" sz="1600" b="1" dirty="0">
                <a:solidFill>
                  <a:schemeClr val="accent6">
                    <a:lumMod val="50000"/>
                  </a:schemeClr>
                </a:solidFill>
                <a:latin typeface="Verdana" pitchFamily="34" charset="0"/>
                <a:ea typeface="Verdana" pitchFamily="34" charset="0"/>
                <a:cs typeface="Verdana" pitchFamily="34" charset="0"/>
              </a:rPr>
              <a:t>R244 million </a:t>
            </a:r>
            <a:r>
              <a:rPr lang="en-US" altLang="en-US" sz="1600" dirty="0">
                <a:solidFill>
                  <a:schemeClr val="accent6">
                    <a:lumMod val="50000"/>
                  </a:schemeClr>
                </a:solidFill>
                <a:latin typeface="Verdana" pitchFamily="34" charset="0"/>
                <a:ea typeface="Verdana" pitchFamily="34" charset="0"/>
                <a:cs typeface="Verdana" pitchFamily="34" charset="0"/>
              </a:rPr>
              <a:t>and the main expenditure variances are from the following </a:t>
            </a:r>
            <a:r>
              <a:rPr lang="en-US" altLang="en-US" sz="1600" dirty="0" smtClean="0">
                <a:solidFill>
                  <a:schemeClr val="accent6">
                    <a:lumMod val="50000"/>
                  </a:schemeClr>
                </a:solidFill>
                <a:latin typeface="Verdana" pitchFamily="34" charset="0"/>
                <a:ea typeface="Verdana" pitchFamily="34" charset="0"/>
                <a:cs typeface="Verdana" pitchFamily="34" charset="0"/>
              </a:rPr>
              <a:t>items.  </a:t>
            </a:r>
            <a:endParaRPr lang="en-US" altLang="en-US" sz="1600"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US" altLang="en-US" sz="1600" b="1" dirty="0">
                <a:solidFill>
                  <a:schemeClr val="accent6">
                    <a:lumMod val="50000"/>
                  </a:schemeClr>
                </a:solidFill>
                <a:latin typeface="Verdana" pitchFamily="34" charset="0"/>
                <a:ea typeface="Verdana" pitchFamily="34" charset="0"/>
                <a:cs typeface="Verdana" pitchFamily="34" charset="0"/>
              </a:rPr>
              <a:t>Staff Cost 3</a:t>
            </a:r>
            <a:r>
              <a:rPr lang="en-GB" sz="1600" b="1" dirty="0">
                <a:solidFill>
                  <a:schemeClr val="accent6">
                    <a:lumMod val="50000"/>
                  </a:schemeClr>
                </a:solidFill>
                <a:latin typeface="Verdana" pitchFamily="34" charset="0"/>
                <a:ea typeface="Verdana" pitchFamily="34" charset="0"/>
                <a:cs typeface="Verdana" pitchFamily="34" charset="0"/>
              </a:rPr>
              <a:t>% below budget</a:t>
            </a:r>
            <a:endParaRPr lang="en-GB" sz="1600"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dirty="0">
                <a:solidFill>
                  <a:schemeClr val="accent6">
                    <a:lumMod val="50000"/>
                  </a:schemeClr>
                </a:solidFill>
                <a:latin typeface="Verdana" pitchFamily="34" charset="0"/>
                <a:ea typeface="Verdana" pitchFamily="34" charset="0"/>
                <a:cs typeface="Verdana" pitchFamily="34" charset="0"/>
              </a:rPr>
              <a:t>The provision for leave pay and the leave policy was amended to ensure alignment with the budget. </a:t>
            </a:r>
            <a:endParaRPr lang="en-GB" sz="1600" b="1"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Postage and courier 18% below budget</a:t>
            </a:r>
          </a:p>
          <a:p>
            <a:pPr>
              <a:lnSpc>
                <a:spcPct val="200000"/>
              </a:lnSpc>
            </a:pPr>
            <a:r>
              <a:rPr lang="en-GB" sz="1600" dirty="0">
                <a:solidFill>
                  <a:schemeClr val="accent6">
                    <a:lumMod val="50000"/>
                  </a:schemeClr>
                </a:solidFill>
                <a:latin typeface="Verdana" pitchFamily="34" charset="0"/>
                <a:ea typeface="Verdana" pitchFamily="34" charset="0"/>
                <a:cs typeface="Verdana" pitchFamily="34" charset="0"/>
              </a:rPr>
              <a:t>This is mainly due to cost savings in the overnight courier services. </a:t>
            </a:r>
            <a:endParaRPr lang="en-ZA" sz="1600"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Bank Charges 93% above budget</a:t>
            </a:r>
            <a:endParaRPr lang="en-ZA" sz="1600" b="1"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dirty="0">
                <a:solidFill>
                  <a:schemeClr val="accent6">
                    <a:lumMod val="50000"/>
                  </a:schemeClr>
                </a:solidFill>
                <a:latin typeface="Verdana" pitchFamily="34" charset="0"/>
                <a:ea typeface="Verdana" pitchFamily="34" charset="0"/>
                <a:cs typeface="Verdana" pitchFamily="34" charset="0"/>
              </a:rPr>
              <a:t>An increase in cash deposits due to renewal of certificates.</a:t>
            </a:r>
            <a:endParaRPr lang="en-ZA" sz="16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39</a:t>
            </a:fld>
            <a:endParaRPr lang="en-ZA" dirty="0"/>
          </a:p>
        </p:txBody>
      </p:sp>
    </p:spTree>
    <p:extLst>
      <p:ext uri="{BB962C8B-B14F-4D97-AF65-F5344CB8AC3E}">
        <p14:creationId xmlns:p14="http://schemas.microsoft.com/office/powerpoint/2010/main" xmlns="" val="49248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SIRA Presentation2.jpg">
            <a:extLst>
              <a:ext uri="{FF2B5EF4-FFF2-40B4-BE49-F238E27FC236}">
                <a16:creationId xmlns:a16="http://schemas.microsoft.com/office/drawing/2014/main" xmlns="" id="{B2ADBE64-0DDF-458B-930F-29B88D0846B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2" descr="PSIRA Presentation2.jpg">
            <a:extLst>
              <a:ext uri="{FF2B5EF4-FFF2-40B4-BE49-F238E27FC236}">
                <a16:creationId xmlns:a16="http://schemas.microsoft.com/office/drawing/2014/main" xmlns="" id="{CAB5781F-46C9-461D-A476-6390A55264A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51F18446-CA2D-4A66-A087-62A0526DA9BE}"/>
              </a:ext>
            </a:extLst>
          </p:cNvPr>
          <p:cNvSpPr txBox="1"/>
          <p:nvPr/>
        </p:nvSpPr>
        <p:spPr>
          <a:xfrm>
            <a:off x="4763" y="1981200"/>
            <a:ext cx="9144000" cy="1569660"/>
          </a:xfrm>
          <a:prstGeom prst="rect">
            <a:avLst/>
          </a:prstGeom>
          <a:solidFill>
            <a:schemeClr val="accent6">
              <a:lumMod val="50000"/>
            </a:schemeClr>
          </a:solidFill>
          <a:effectLst>
            <a:outerShdw blurRad="50800" dist="50800" dir="5400000" algn="ctr" rotWithShape="0">
              <a:srgbClr val="663300"/>
            </a:outerShdw>
          </a:effectLst>
        </p:spPr>
        <p:txBody>
          <a:bodyPr>
            <a:spAutoFit/>
          </a:bodyPr>
          <a:lstStyle/>
          <a:p>
            <a:pPr algn="ctr">
              <a:defRPr/>
            </a:pPr>
            <a:endParaRPr lang="en-ZA" sz="3200" b="1" dirty="0">
              <a:latin typeface="Verdana" pitchFamily="34" charset="0"/>
              <a:ea typeface="Verdana" pitchFamily="34" charset="0"/>
              <a:cs typeface="Verdana" pitchFamily="34" charset="0"/>
            </a:endParaRPr>
          </a:p>
          <a:p>
            <a:pPr algn="ctr">
              <a:defRPr/>
            </a:pPr>
            <a:r>
              <a:rPr lang="en-ZA" sz="3200" b="1" dirty="0">
                <a:solidFill>
                  <a:srgbClr val="FDF3B9"/>
                </a:solidFill>
                <a:latin typeface="Verdana" pitchFamily="34" charset="0"/>
                <a:ea typeface="Verdana" pitchFamily="34" charset="0"/>
                <a:cs typeface="Verdana" pitchFamily="34" charset="0"/>
              </a:rPr>
              <a:t>KEY HIGHLIGHTS</a:t>
            </a:r>
          </a:p>
          <a:p>
            <a:pPr algn="ctr">
              <a:defRPr/>
            </a:pPr>
            <a:endParaRPr lang="en-ZA" sz="3200" b="1" dirty="0">
              <a:latin typeface="Verdana" pitchFamily="34" charset="0"/>
              <a:ea typeface="Verdana" pitchFamily="34" charset="0"/>
              <a:cs typeface="Verdana" pitchFamily="34" charset="0"/>
            </a:endParaRPr>
          </a:p>
        </p:txBody>
      </p:sp>
      <p:sp>
        <p:nvSpPr>
          <p:cNvPr id="7173" name="Slide Number Placeholder 2">
            <a:extLst>
              <a:ext uri="{FF2B5EF4-FFF2-40B4-BE49-F238E27FC236}">
                <a16:creationId xmlns:a16="http://schemas.microsoft.com/office/drawing/2014/main" xmlns="" id="{488A58FF-56F9-4EE1-95B2-5B9F08E3592C}"/>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307BA2-43A1-424A-B6C8-05A61F8A3B9E}" type="slidenum">
              <a:rPr lang="en-ZA" altLang="en-US" sz="1200" smtClean="0">
                <a:solidFill>
                  <a:srgbClr val="898989"/>
                </a:solidFill>
              </a:rPr>
              <a:pPr>
                <a:spcBef>
                  <a:spcPct val="0"/>
                </a:spcBef>
                <a:buFontTx/>
                <a:buNone/>
              </a:pPr>
              <a:t>4</a:t>
            </a:fld>
            <a:endParaRPr lang="en-ZA" altLang="en-US" sz="1200">
              <a:solidFill>
                <a:srgbClr val="898989"/>
              </a:solidFill>
            </a:endParaRPr>
          </a:p>
        </p:txBody>
      </p:sp>
    </p:spTree>
    <p:extLst>
      <p:ext uri="{BB962C8B-B14F-4D97-AF65-F5344CB8AC3E}">
        <p14:creationId xmlns:p14="http://schemas.microsoft.com/office/powerpoint/2010/main" xmlns="" val="1575395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20831"/>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707886"/>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FINANCIAL  OVERVIEW: </a:t>
            </a:r>
            <a:r>
              <a:rPr lang="en-GB" sz="2000" b="1" dirty="0">
                <a:solidFill>
                  <a:schemeClr val="accent6">
                    <a:lumMod val="50000"/>
                  </a:schemeClr>
                </a:solidFill>
                <a:latin typeface="Verdana" pitchFamily="34" charset="0"/>
                <a:ea typeface="Verdana" pitchFamily="34" charset="0"/>
                <a:cs typeface="Verdana" pitchFamily="34" charset="0"/>
              </a:rPr>
              <a:t>Expenditure cont.….</a:t>
            </a:r>
          </a:p>
          <a:p>
            <a:pPr marL="342900" indent="-342900">
              <a:defRPr/>
            </a:pP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174624" y="624007"/>
            <a:ext cx="8717855" cy="5467642"/>
          </a:xfrm>
          <a:prstGeom prst="rect">
            <a:avLst/>
          </a:prstGeom>
          <a:noFill/>
          <a:ln w="9525">
            <a:noFill/>
            <a:miter lim="800000"/>
            <a:headEnd/>
            <a:tailEnd/>
          </a:ln>
        </p:spPr>
        <p:txBody>
          <a:bodyPr/>
          <a:lstStyle/>
          <a:p>
            <a:pPr lvl="0">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Travel and accommodation 24% above budget</a:t>
            </a:r>
          </a:p>
          <a:p>
            <a:pPr lvl="0">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Seminars, conferences and venue hire 17% above budget</a:t>
            </a:r>
            <a:endParaRPr lang="en-ZA" sz="1600" b="1"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Consultancy 5% above budget  </a:t>
            </a:r>
          </a:p>
          <a:p>
            <a:pPr>
              <a:lnSpc>
                <a:spcPct val="200000"/>
              </a:lnSpc>
            </a:pPr>
            <a:r>
              <a:rPr lang="en-GB" sz="1600" dirty="0">
                <a:solidFill>
                  <a:schemeClr val="accent6">
                    <a:lumMod val="50000"/>
                  </a:schemeClr>
                </a:solidFill>
                <a:latin typeface="Verdana" pitchFamily="34" charset="0"/>
                <a:ea typeface="Verdana" pitchFamily="34" charset="0"/>
                <a:cs typeface="Verdana" pitchFamily="34" charset="0"/>
              </a:rPr>
              <a:t>Increased number of consultation sessions and travelling  in respect of </a:t>
            </a:r>
            <a:r>
              <a:rPr lang="en-GB" sz="1600" dirty="0" smtClean="0">
                <a:solidFill>
                  <a:schemeClr val="accent6">
                    <a:lumMod val="50000"/>
                  </a:schemeClr>
                </a:solidFill>
                <a:latin typeface="Verdana" pitchFamily="34" charset="0"/>
                <a:ea typeface="Verdana" pitchFamily="34" charset="0"/>
                <a:cs typeface="Verdana" pitchFamily="34" charset="0"/>
              </a:rPr>
              <a:t>transformation. </a:t>
            </a:r>
            <a:endParaRPr lang="en-GB" sz="1600" dirty="0">
              <a:solidFill>
                <a:schemeClr val="accent6">
                  <a:lumMod val="50000"/>
                </a:schemeClr>
              </a:solidFill>
              <a:latin typeface="Verdana" pitchFamily="34" charset="0"/>
              <a:ea typeface="Verdana" pitchFamily="34" charset="0"/>
              <a:cs typeface="Verdana" pitchFamily="34" charset="0"/>
            </a:endParaRPr>
          </a:p>
          <a:p>
            <a:pPr lvl="0">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Fingerprints 22% above budget</a:t>
            </a:r>
            <a:endParaRPr lang="en-ZA" sz="1600" b="1"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dirty="0">
                <a:solidFill>
                  <a:schemeClr val="accent6">
                    <a:lumMod val="50000"/>
                  </a:schemeClr>
                </a:solidFill>
                <a:latin typeface="Verdana" pitchFamily="34" charset="0"/>
                <a:ea typeface="Verdana" pitchFamily="34" charset="0"/>
                <a:cs typeface="Verdana" pitchFamily="34" charset="0"/>
              </a:rPr>
              <a:t>This is due to the increase in newly registered Security Officers which was evident in the increase in Registration Fees by 30</a:t>
            </a:r>
            <a:r>
              <a:rPr lang="en-GB" sz="1600" dirty="0" smtClean="0">
                <a:solidFill>
                  <a:schemeClr val="accent6">
                    <a:lumMod val="50000"/>
                  </a:schemeClr>
                </a:solidFill>
                <a:latin typeface="Verdana" pitchFamily="34" charset="0"/>
                <a:ea typeface="Verdana" pitchFamily="34" charset="0"/>
                <a:cs typeface="Verdana" pitchFamily="34" charset="0"/>
              </a:rPr>
              <a:t>%. </a:t>
            </a:r>
            <a:endParaRPr lang="en-GB" sz="1600" dirty="0">
              <a:solidFill>
                <a:schemeClr val="accent6">
                  <a:lumMod val="50000"/>
                </a:schemeClr>
              </a:solidFill>
              <a:latin typeface="Verdana" pitchFamily="34" charset="0"/>
              <a:ea typeface="Verdana" pitchFamily="34" charset="0"/>
              <a:cs typeface="Verdana" pitchFamily="34" charset="0"/>
            </a:endParaRPr>
          </a:p>
          <a:p>
            <a:pPr>
              <a:lnSpc>
                <a:spcPct val="200000"/>
              </a:lnSpc>
            </a:pPr>
            <a:r>
              <a:rPr lang="en-GB" sz="1600" b="1" dirty="0">
                <a:solidFill>
                  <a:schemeClr val="accent6">
                    <a:lumMod val="50000"/>
                  </a:schemeClr>
                </a:solidFill>
                <a:latin typeface="Verdana" pitchFamily="34" charset="0"/>
                <a:ea typeface="Verdana" pitchFamily="34" charset="0"/>
                <a:cs typeface="Verdana" pitchFamily="34" charset="0"/>
              </a:rPr>
              <a:t>Audit Fees 18% above budget </a:t>
            </a:r>
          </a:p>
          <a:p>
            <a:pPr lvl="0">
              <a:lnSpc>
                <a:spcPct val="200000"/>
              </a:lnSpc>
            </a:pPr>
            <a:r>
              <a:rPr lang="en-GB" sz="1600" dirty="0">
                <a:solidFill>
                  <a:schemeClr val="accent6">
                    <a:lumMod val="50000"/>
                  </a:schemeClr>
                </a:solidFill>
                <a:latin typeface="Verdana" pitchFamily="34" charset="0"/>
                <a:ea typeface="Verdana" pitchFamily="34" charset="0"/>
                <a:cs typeface="Verdana" pitchFamily="34" charset="0"/>
              </a:rPr>
              <a:t>Interim Audit covering 9 months of the financial year was conducted in Quarter 4.</a:t>
            </a:r>
            <a:endParaRPr lang="en-ZA" sz="1600" dirty="0">
              <a:solidFill>
                <a:schemeClr val="accent6">
                  <a:lumMod val="50000"/>
                </a:schemeClr>
              </a:solidFill>
              <a:latin typeface="Verdana" pitchFamily="34" charset="0"/>
              <a:ea typeface="Verdana" pitchFamily="34" charset="0"/>
              <a:cs typeface="Verdana" pitchFamily="34" charset="0"/>
            </a:endParaRPr>
          </a:p>
          <a:p>
            <a:pPr marL="285750" indent="-285750" defTabSz="914400">
              <a:lnSpc>
                <a:spcPct val="150000"/>
              </a:lnSpc>
              <a:spcBef>
                <a:spcPct val="20000"/>
              </a:spcBef>
              <a:buFont typeface="Arial" panose="020B0604020202020204" pitchFamily="34" charset="0"/>
              <a:buChar char="•"/>
            </a:pPr>
            <a:endParaRPr lang="en-US" altLang="en-US" sz="1600" dirty="0">
              <a:solidFill>
                <a:schemeClr val="accent6">
                  <a:lumMod val="50000"/>
                </a:schemeClr>
              </a:solidFill>
              <a:latin typeface="Verdana" pitchFamily="34" charset="0"/>
              <a:ea typeface="Verdana" pitchFamily="34" charset="0"/>
              <a:cs typeface="Verdana" pitchFamily="34" charset="0"/>
            </a:endParaRPr>
          </a:p>
          <a:p>
            <a:pPr marL="285750" indent="-285750" defTabSz="914400">
              <a:spcBef>
                <a:spcPct val="20000"/>
              </a:spcBef>
              <a:buFont typeface="Arial" panose="020B0604020202020204" pitchFamily="34" charset="0"/>
              <a:buChar char="•"/>
            </a:pPr>
            <a:endParaRPr lang="en-US" altLang="en-US" sz="1600" dirty="0">
              <a:solidFill>
                <a:schemeClr val="accent6">
                  <a:lumMod val="50000"/>
                </a:schemeClr>
              </a:solidFill>
              <a:latin typeface="Verdana" pitchFamily="34" charset="0"/>
              <a:ea typeface="Verdana" pitchFamily="34" charset="0"/>
              <a:cs typeface="Verdana" pitchFamily="34" charset="0"/>
            </a:endParaRPr>
          </a:p>
          <a:p>
            <a:pPr marL="285750" indent="-285750" defTabSz="914400">
              <a:spcBef>
                <a:spcPct val="20000"/>
              </a:spcBef>
              <a:buFont typeface="Arial" panose="020B0604020202020204" pitchFamily="34" charset="0"/>
              <a:buChar char="•"/>
            </a:pPr>
            <a:endParaRPr lang="en-US" altLang="en-US" sz="1600"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sz="1600"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sz="16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40</a:t>
            </a:fld>
            <a:endParaRPr lang="en-ZA" dirty="0"/>
          </a:p>
        </p:txBody>
      </p:sp>
    </p:spTree>
    <p:extLst>
      <p:ext uri="{BB962C8B-B14F-4D97-AF65-F5344CB8AC3E}">
        <p14:creationId xmlns:p14="http://schemas.microsoft.com/office/powerpoint/2010/main" xmlns="" val="34392590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3" cstate="print">
            <a:clrChange>
              <a:clrFrom>
                <a:srgbClr val="DE9D49"/>
              </a:clrFrom>
              <a:clrTo>
                <a:srgbClr val="DE9D49">
                  <a:alpha val="0"/>
                </a:srgbClr>
              </a:clrTo>
            </a:clrChange>
            <a:extLst>
              <a:ext uri="{28A0092B-C50C-407E-A947-70E740481C1C}">
                <a14:useLocalDpi xmlns:a14="http://schemas.microsoft.com/office/drawing/2010/main" xmlns="" val="0"/>
              </a:ext>
            </a:extLst>
          </a:blip>
          <a:srcRect l="79710" t="71941" r="5000" b="5000"/>
          <a:stretch>
            <a:fillRect/>
          </a:stretch>
        </p:blipFill>
        <p:spPr bwMode="auto">
          <a:xfrm>
            <a:off x="174625" y="5889625"/>
            <a:ext cx="86042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bwMode="auto">
          <a:xfrm>
            <a:off x="457200" y="765175"/>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7172" name="Picture 3"/>
          <p:cNvPicPr>
            <a:picLocks noChangeAspect="1"/>
          </p:cNvPicPr>
          <p:nvPr/>
        </p:nvPicPr>
        <p:blipFill>
          <a:blip r:embed="rId3" cstate="print">
            <a:clrChange>
              <a:clrFrom>
                <a:srgbClr val="DE9D49"/>
              </a:clrFrom>
              <a:clrTo>
                <a:srgbClr val="DE9D49">
                  <a:alpha val="0"/>
                </a:srgbClr>
              </a:clrTo>
            </a:clrChange>
            <a:extLst>
              <a:ext uri="{28A0092B-C50C-407E-A947-70E740481C1C}">
                <a14:useLocalDpi xmlns:a14="http://schemas.microsoft.com/office/drawing/2010/main" xmlns="" val="0"/>
              </a:ext>
            </a:extLst>
          </a:blip>
          <a:srcRect l="79710" t="71941" r="5000" b="5000"/>
          <a:stretch>
            <a:fillRect/>
          </a:stretch>
        </p:blipFill>
        <p:spPr bwMode="auto">
          <a:xfrm>
            <a:off x="174625" y="5886450"/>
            <a:ext cx="86042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Text Box 9"/>
          <p:cNvSpPr txBox="1">
            <a:spLocks noChangeArrowheads="1"/>
          </p:cNvSpPr>
          <p:nvPr/>
        </p:nvSpPr>
        <p:spPr bwMode="auto">
          <a:xfrm>
            <a:off x="604837" y="161132"/>
            <a:ext cx="8296275" cy="401637"/>
          </a:xfrm>
          <a:prstGeom prst="rect">
            <a:avLst/>
          </a:prstGeom>
          <a:noFill/>
          <a:ln w="9525">
            <a:noFill/>
            <a:miter lim="800000"/>
            <a:headEnd/>
            <a:tailEnd/>
          </a:ln>
          <a:effectLst/>
        </p:spPr>
        <p:txBody>
          <a:bodyPr>
            <a:spAutoFit/>
          </a:bodyPr>
          <a:lstStyle/>
          <a:p>
            <a:pPr marL="342900" indent="-342900">
              <a:defRPr/>
            </a:pPr>
            <a:r>
              <a:rPr lang="en-GB"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FINANCIAL POSITION </a:t>
            </a:r>
            <a:endParaRPr lang="en-US"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18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73D3315-40E6-47B5-8B56-90DB19AFCA27}" type="slidenum">
              <a:rPr lang="en-ZA" altLang="en-US" sz="1200" smtClean="0">
                <a:solidFill>
                  <a:srgbClr val="898989"/>
                </a:solidFill>
                <a:latin typeface="Arial Black" panose="020B0A04020102020204" pitchFamily="34" charset="0"/>
              </a:rPr>
              <a:pPr>
                <a:spcBef>
                  <a:spcPct val="0"/>
                </a:spcBef>
                <a:buFontTx/>
                <a:buNone/>
              </a:pPr>
              <a:t>41</a:t>
            </a:fld>
            <a:endParaRPr lang="en-ZA" altLang="en-US" sz="1200" dirty="0">
              <a:solidFill>
                <a:srgbClr val="898989"/>
              </a:solidFill>
              <a:latin typeface="Arial Black" panose="020B0A04020102020204" pitchFamily="34" charset="0"/>
            </a:endParaRPr>
          </a:p>
        </p:txBody>
      </p:sp>
      <p:graphicFrame>
        <p:nvGraphicFramePr>
          <p:cNvPr id="2" name="Table 1">
            <a:extLst>
              <a:ext uri="{FF2B5EF4-FFF2-40B4-BE49-F238E27FC236}">
                <a16:creationId xmlns:a16="http://schemas.microsoft.com/office/drawing/2014/main" xmlns="" id="{ABA83C44-6A62-43F9-AB36-E49FFC2CDC5E}"/>
              </a:ext>
            </a:extLst>
          </p:cNvPr>
          <p:cNvGraphicFramePr>
            <a:graphicFrameLocks noGrp="1"/>
          </p:cNvGraphicFramePr>
          <p:nvPr>
            <p:extLst>
              <p:ext uri="{D42A27DB-BD31-4B8C-83A1-F6EECF244321}">
                <p14:modId xmlns:p14="http://schemas.microsoft.com/office/powerpoint/2010/main" xmlns="" val="3128441468"/>
              </p:ext>
            </p:extLst>
          </p:nvPr>
        </p:nvGraphicFramePr>
        <p:xfrm>
          <a:off x="484188" y="948275"/>
          <a:ext cx="8202612" cy="4136901"/>
        </p:xfrm>
        <a:graphic>
          <a:graphicData uri="http://schemas.openxmlformats.org/drawingml/2006/table">
            <a:tbl>
              <a:tblPr>
                <a:tableStyleId>{5C22544A-7EE6-4342-B048-85BDC9FD1C3A}</a:tableStyleId>
              </a:tblPr>
              <a:tblGrid>
                <a:gridCol w="3818754">
                  <a:extLst>
                    <a:ext uri="{9D8B030D-6E8A-4147-A177-3AD203B41FA5}">
                      <a16:colId xmlns:a16="http://schemas.microsoft.com/office/drawing/2014/main" xmlns="" val="107713911"/>
                    </a:ext>
                  </a:extLst>
                </a:gridCol>
                <a:gridCol w="1461286">
                  <a:extLst>
                    <a:ext uri="{9D8B030D-6E8A-4147-A177-3AD203B41FA5}">
                      <a16:colId xmlns:a16="http://schemas.microsoft.com/office/drawing/2014/main" xmlns="" val="4168922480"/>
                    </a:ext>
                  </a:extLst>
                </a:gridCol>
                <a:gridCol w="1461286">
                  <a:extLst>
                    <a:ext uri="{9D8B030D-6E8A-4147-A177-3AD203B41FA5}">
                      <a16:colId xmlns:a16="http://schemas.microsoft.com/office/drawing/2014/main" xmlns="" val="3968813107"/>
                    </a:ext>
                  </a:extLst>
                </a:gridCol>
                <a:gridCol w="1461286">
                  <a:extLst>
                    <a:ext uri="{9D8B030D-6E8A-4147-A177-3AD203B41FA5}">
                      <a16:colId xmlns:a16="http://schemas.microsoft.com/office/drawing/2014/main" xmlns="" val="3009022513"/>
                    </a:ext>
                  </a:extLst>
                </a:gridCol>
              </a:tblGrid>
              <a:tr h="447104">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Details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Mar-18</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Mar-17</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CHANGE</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extLst>
                  <a:ext uri="{0D108BD9-81ED-4DB2-BD59-A6C34878D82A}">
                    <a16:rowId xmlns:a16="http://schemas.microsoft.com/office/drawing/2014/main" xmlns="" val="1900083005"/>
                  </a:ext>
                </a:extLst>
              </a:tr>
              <a:tr h="49694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400" b="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Assets</a:t>
                      </a:r>
                    </a:p>
                    <a:p>
                      <a:pPr algn="l" fontAlgn="b"/>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ZA" sz="1400" b="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R'000</a:t>
                      </a:r>
                    </a:p>
                  </a:txBody>
                  <a:tcPr marL="9525" marR="9525" marT="9525" marB="0">
                    <a:solidFill>
                      <a:schemeClr val="accent6">
                        <a:lumMod val="7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ZA" sz="1400" b="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R'000</a:t>
                      </a:r>
                    </a:p>
                  </a:txBody>
                  <a:tcPr marL="9525" marR="9525" marT="9525" marB="0">
                    <a:solidFill>
                      <a:schemeClr val="accent6">
                        <a:lumMod val="7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ZA" sz="1400" b="1"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R'000</a:t>
                      </a:r>
                    </a:p>
                  </a:txBody>
                  <a:tcPr marL="9525" marR="9525" marT="9525" marB="0">
                    <a:solidFill>
                      <a:schemeClr val="accent6">
                        <a:lumMod val="75000"/>
                      </a:schemeClr>
                    </a:solidFill>
                  </a:tcPr>
                </a:tc>
                <a:extLst>
                  <a:ext uri="{0D108BD9-81ED-4DB2-BD59-A6C34878D82A}">
                    <a16:rowId xmlns:a16="http://schemas.microsoft.com/office/drawing/2014/main" xmlns="" val="3220827795"/>
                  </a:ext>
                </a:extLst>
              </a:tr>
              <a:tr h="380414">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Non-Current Assets</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20 985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21 547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-562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833040194"/>
                  </a:ext>
                </a:extLst>
              </a:tr>
              <a:tr h="380414">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Current Assets</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             58 455 </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63 648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-5 193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597435694"/>
                  </a:ext>
                </a:extLst>
              </a:tr>
              <a:tr h="380414">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Total Assets</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79 440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85 195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-5 755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extLst>
                  <a:ext uri="{0D108BD9-81ED-4DB2-BD59-A6C34878D82A}">
                    <a16:rowId xmlns:a16="http://schemas.microsoft.com/office/drawing/2014/main" xmlns="" val="3994517995"/>
                  </a:ext>
                </a:extLst>
              </a:tr>
              <a:tr h="380414">
                <a:tc>
                  <a:txBody>
                    <a:bodyPr/>
                    <a:lstStyle/>
                    <a:p>
                      <a:pPr algn="l">
                        <a:spcAft>
                          <a:spcPts val="0"/>
                        </a:spcAft>
                      </a:pPr>
                      <a:r>
                        <a:rPr lang="en-ZA" sz="1400" b="1"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Equity and</a:t>
                      </a:r>
                      <a:r>
                        <a:rPr lang="en-ZA" sz="1400" b="1"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 Liabilities</a:t>
                      </a:r>
                      <a:endParaRPr lang="en-ZA" sz="1400"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124951878"/>
                  </a:ext>
                </a:extLst>
              </a:tr>
              <a:tr h="380414">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Equity</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10 927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14 639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-3 712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006013355"/>
                  </a:ext>
                </a:extLst>
              </a:tr>
              <a:tr h="380414">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Non-Current Liabilities</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4 059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               2 125 </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1 934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483462655"/>
                  </a:ext>
                </a:extLst>
              </a:tr>
              <a:tr h="425878">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Current Liabilities</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             64 454 </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68 431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-3 977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716013004"/>
                  </a:ext>
                </a:extLst>
              </a:tr>
              <a:tr h="48449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ZA" sz="1400" b="1"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Total Equity and</a:t>
                      </a:r>
                      <a:r>
                        <a:rPr lang="en-ZA" sz="1400" b="1" baseline="0"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Liabilities</a:t>
                      </a:r>
                      <a:endParaRPr lang="en-ZA" sz="1400" b="1"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79 440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85 195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             -5 755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extLst>
                  <a:ext uri="{0D108BD9-81ED-4DB2-BD59-A6C34878D82A}">
                    <a16:rowId xmlns:a16="http://schemas.microsoft.com/office/drawing/2014/main" xmlns="" val="3780067171"/>
                  </a:ext>
                </a:extLst>
              </a:tr>
            </a:tbl>
          </a:graphicData>
        </a:graphic>
      </p:graphicFrame>
    </p:spTree>
    <p:extLst>
      <p:ext uri="{BB962C8B-B14F-4D97-AF65-F5344CB8AC3E}">
        <p14:creationId xmlns:p14="http://schemas.microsoft.com/office/powerpoint/2010/main" xmlns="" val="2918122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p:cNvPicPr>
          <p:nvPr/>
        </p:nvPicPr>
        <p:blipFill>
          <a:blip r:embed="rId3" cstate="print">
            <a:clrChange>
              <a:clrFrom>
                <a:srgbClr val="DE9D49"/>
              </a:clrFrom>
              <a:clrTo>
                <a:srgbClr val="DE9D49">
                  <a:alpha val="0"/>
                </a:srgbClr>
              </a:clrTo>
            </a:clrChange>
            <a:extLst>
              <a:ext uri="{28A0092B-C50C-407E-A947-70E740481C1C}">
                <a14:useLocalDpi xmlns:a14="http://schemas.microsoft.com/office/drawing/2010/main" xmlns="" val="0"/>
              </a:ext>
            </a:extLst>
          </a:blip>
          <a:srcRect l="79710" t="71941" r="5000" b="5000"/>
          <a:stretch>
            <a:fillRect/>
          </a:stretch>
        </p:blipFill>
        <p:spPr bwMode="auto">
          <a:xfrm>
            <a:off x="174625" y="5889625"/>
            <a:ext cx="86042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3" name="Straight Connector 12"/>
          <p:cNvCxnSpPr/>
          <p:nvPr/>
        </p:nvCxnSpPr>
        <p:spPr bwMode="auto">
          <a:xfrm>
            <a:off x="457200" y="765175"/>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7172" name="Picture 3"/>
          <p:cNvPicPr>
            <a:picLocks noChangeAspect="1"/>
          </p:cNvPicPr>
          <p:nvPr/>
        </p:nvPicPr>
        <p:blipFill>
          <a:blip r:embed="rId3" cstate="print">
            <a:clrChange>
              <a:clrFrom>
                <a:srgbClr val="DE9D49"/>
              </a:clrFrom>
              <a:clrTo>
                <a:srgbClr val="DE9D49">
                  <a:alpha val="0"/>
                </a:srgbClr>
              </a:clrTo>
            </a:clrChange>
            <a:extLst>
              <a:ext uri="{28A0092B-C50C-407E-A947-70E740481C1C}">
                <a14:useLocalDpi xmlns:a14="http://schemas.microsoft.com/office/drawing/2010/main" xmlns="" val="0"/>
              </a:ext>
            </a:extLst>
          </a:blip>
          <a:srcRect l="79710" t="71941" r="5000" b="5000"/>
          <a:stretch>
            <a:fillRect/>
          </a:stretch>
        </p:blipFill>
        <p:spPr bwMode="auto">
          <a:xfrm>
            <a:off x="174625" y="5886450"/>
            <a:ext cx="86042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Text Box 9"/>
          <p:cNvSpPr txBox="1">
            <a:spLocks noChangeArrowheads="1"/>
          </p:cNvSpPr>
          <p:nvPr/>
        </p:nvSpPr>
        <p:spPr bwMode="auto">
          <a:xfrm>
            <a:off x="604837" y="161132"/>
            <a:ext cx="8296275" cy="401637"/>
          </a:xfrm>
          <a:prstGeom prst="rect">
            <a:avLst/>
          </a:prstGeom>
          <a:noFill/>
          <a:ln w="9525">
            <a:noFill/>
            <a:miter lim="800000"/>
            <a:headEnd/>
            <a:tailEnd/>
          </a:ln>
          <a:effectLst/>
        </p:spPr>
        <p:txBody>
          <a:bodyPr>
            <a:spAutoFit/>
          </a:bodyPr>
          <a:lstStyle/>
          <a:p>
            <a:pPr marL="342900" indent="-342900">
              <a:defRPr/>
            </a:pPr>
            <a:r>
              <a:rPr lang="en-GB"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RATIO ANALYSIS</a:t>
            </a:r>
            <a:endParaRPr lang="en-US" sz="2000" b="1"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18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673D3315-40E6-47B5-8B56-90DB19AFCA27}" type="slidenum">
              <a:rPr lang="en-ZA" altLang="en-US" sz="1200" smtClean="0">
                <a:solidFill>
                  <a:srgbClr val="898989"/>
                </a:solidFill>
                <a:latin typeface="Arial Black" panose="020B0A04020102020204" pitchFamily="34" charset="0"/>
              </a:rPr>
              <a:pPr>
                <a:spcBef>
                  <a:spcPct val="0"/>
                </a:spcBef>
                <a:buFontTx/>
                <a:buNone/>
              </a:pPr>
              <a:t>42</a:t>
            </a:fld>
            <a:endParaRPr lang="en-ZA" altLang="en-US" sz="1200" dirty="0">
              <a:solidFill>
                <a:srgbClr val="898989"/>
              </a:solidFill>
              <a:latin typeface="Arial Black" panose="020B0A04020102020204" pitchFamily="34" charset="0"/>
            </a:endParaRPr>
          </a:p>
        </p:txBody>
      </p:sp>
      <p:graphicFrame>
        <p:nvGraphicFramePr>
          <p:cNvPr id="3" name="Table 2">
            <a:extLst>
              <a:ext uri="{FF2B5EF4-FFF2-40B4-BE49-F238E27FC236}">
                <a16:creationId xmlns:a16="http://schemas.microsoft.com/office/drawing/2014/main" xmlns="" id="{AAEE6327-D9AB-4A6D-BA6A-0AE13FBE45FA}"/>
              </a:ext>
            </a:extLst>
          </p:cNvPr>
          <p:cNvGraphicFramePr>
            <a:graphicFrameLocks noGrp="1"/>
          </p:cNvGraphicFramePr>
          <p:nvPr>
            <p:extLst>
              <p:ext uri="{D42A27DB-BD31-4B8C-83A1-F6EECF244321}">
                <p14:modId xmlns:p14="http://schemas.microsoft.com/office/powerpoint/2010/main" xmlns="" val="1326358461"/>
              </p:ext>
            </p:extLst>
          </p:nvPr>
        </p:nvGraphicFramePr>
        <p:xfrm>
          <a:off x="457200" y="1052735"/>
          <a:ext cx="8147246" cy="4632033"/>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xmlns="" val="3035157279"/>
                    </a:ext>
                  </a:extLst>
                </a:gridCol>
                <a:gridCol w="1200546">
                  <a:extLst>
                    <a:ext uri="{9D8B030D-6E8A-4147-A177-3AD203B41FA5}">
                      <a16:colId xmlns:a16="http://schemas.microsoft.com/office/drawing/2014/main" xmlns="" val="3632010786"/>
                    </a:ext>
                  </a:extLst>
                </a:gridCol>
                <a:gridCol w="1415950">
                  <a:extLst>
                    <a:ext uri="{9D8B030D-6E8A-4147-A177-3AD203B41FA5}">
                      <a16:colId xmlns:a16="http://schemas.microsoft.com/office/drawing/2014/main" xmlns="" val="687080457"/>
                    </a:ext>
                  </a:extLst>
                </a:gridCol>
                <a:gridCol w="1415950">
                  <a:extLst>
                    <a:ext uri="{9D8B030D-6E8A-4147-A177-3AD203B41FA5}">
                      <a16:colId xmlns:a16="http://schemas.microsoft.com/office/drawing/2014/main" xmlns="" val="226001496"/>
                    </a:ext>
                  </a:extLst>
                </a:gridCol>
              </a:tblGrid>
              <a:tr h="439234">
                <a:tc>
                  <a:txBody>
                    <a:bodyPr/>
                    <a:lstStyle/>
                    <a:p>
                      <a:pPr algn="l"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Details </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Mar-18</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Mar-17</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tc>
                  <a:txBody>
                    <a:bodyPr/>
                    <a:lstStyle/>
                    <a:p>
                      <a:pPr algn="r" fontAlgn="b"/>
                      <a:r>
                        <a:rPr lang="en-ZA" sz="1400" b="1"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rPr>
                        <a:t>Change</a:t>
                      </a:r>
                      <a:endParaRPr lang="en-ZA" sz="1400" b="1" i="0" u="none" strike="noStrike" dirty="0">
                        <a:solidFill>
                          <a:srgbClr val="FDF3B9"/>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rgbClr val="673105"/>
                    </a:solidFill>
                  </a:tcPr>
                </a:tc>
                <a:extLst>
                  <a:ext uri="{0D108BD9-81ED-4DB2-BD59-A6C34878D82A}">
                    <a16:rowId xmlns:a16="http://schemas.microsoft.com/office/drawing/2014/main" xmlns="" val="970378963"/>
                  </a:ext>
                </a:extLst>
              </a:tr>
              <a:tr h="270932">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 </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624760194"/>
                  </a:ext>
                </a:extLst>
              </a:tr>
              <a:tr h="418049">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Solvency Ratios</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l"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 </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277611234"/>
                  </a:ext>
                </a:extLst>
              </a:tr>
              <a:tr h="383954">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Debt Ratio</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86%</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83%</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3%</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4136389003"/>
                  </a:ext>
                </a:extLst>
              </a:tr>
              <a:tr h="432048">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Equity Ratio</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14%</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17%</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a:effectLst/>
                          <a:latin typeface="Verdana" panose="020B0604030504040204" pitchFamily="34" charset="0"/>
                          <a:ea typeface="Verdana" panose="020B0604030504040204" pitchFamily="34" charset="0"/>
                          <a:cs typeface="Verdana" panose="020B0604030504040204" pitchFamily="34" charset="0"/>
                        </a:rPr>
                        <a:t>-3%</a:t>
                      </a:r>
                      <a:endParaRPr lang="en-ZA"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263262949"/>
                  </a:ext>
                </a:extLst>
              </a:tr>
              <a:tr h="356891">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Liquidity Ratios</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237475951"/>
                  </a:ext>
                </a:extLst>
              </a:tr>
              <a:tr h="389989">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Working Capital Ratio (Current Ratio)</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0.91 </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0.93 </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-0.02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451254192"/>
                  </a:ext>
                </a:extLst>
              </a:tr>
              <a:tr h="368272">
                <a:tc>
                  <a:txBody>
                    <a:bodyPr/>
                    <a:lstStyle/>
                    <a:p>
                      <a:pPr algn="l"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Quick Asset Ratio</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0.90 </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0.92 </a:t>
                      </a:r>
                      <a:endParaRPr lang="en-ZA" sz="1400" b="0"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u="none" strike="noStrike" dirty="0">
                          <a:effectLst/>
                          <a:latin typeface="Verdana" panose="020B0604030504040204" pitchFamily="34" charset="0"/>
                          <a:ea typeface="Verdana" panose="020B0604030504040204" pitchFamily="34" charset="0"/>
                          <a:cs typeface="Verdana" panose="020B0604030504040204" pitchFamily="34" charset="0"/>
                        </a:rPr>
                        <a:t>              -0.02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2919087696"/>
                  </a:ext>
                </a:extLst>
              </a:tr>
              <a:tr h="432048">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Debt Collection Days (Before Provision)</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a:effectLst/>
                          <a:latin typeface="Verdana" panose="020B0604030504040204" pitchFamily="34" charset="0"/>
                          <a:ea typeface="Verdana" panose="020B0604030504040204" pitchFamily="34" charset="0"/>
                          <a:cs typeface="Verdana" panose="020B0604030504040204" pitchFamily="34" charset="0"/>
                        </a:rPr>
                        <a:t> 106 Days </a:t>
                      </a:r>
                      <a:endParaRPr lang="en-ZA" sz="1400" b="1"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130 Days </a:t>
                      </a:r>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-24 Days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091724888"/>
                  </a:ext>
                </a:extLst>
              </a:tr>
              <a:tr h="360040">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Debt Collection Days (After Provision)</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77 Days </a:t>
                      </a:r>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57 Days </a:t>
                      </a:r>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20 Days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060077574"/>
                  </a:ext>
                </a:extLst>
              </a:tr>
              <a:tr h="420536">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Creditors Payment Period</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a:effectLst/>
                          <a:latin typeface="Verdana" panose="020B0604030504040204" pitchFamily="34" charset="0"/>
                          <a:ea typeface="Verdana" panose="020B0604030504040204" pitchFamily="34" charset="0"/>
                          <a:cs typeface="Verdana" panose="020B0604030504040204" pitchFamily="34" charset="0"/>
                        </a:rPr>
                        <a:t> 3 Days </a:t>
                      </a:r>
                      <a:endParaRPr lang="en-ZA" sz="1400" b="1" i="0" u="none" strike="noStrike">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21 Days </a:t>
                      </a:r>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 14 Days </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3555562263"/>
                  </a:ext>
                </a:extLst>
              </a:tr>
              <a:tr h="360040">
                <a:tc>
                  <a:txBody>
                    <a:bodyPr/>
                    <a:lstStyle/>
                    <a:p>
                      <a:pPr algn="l"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Staff Cost as a % of Expenditure</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60000"/>
                        <a:lumOff val="40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58%</a:t>
                      </a:r>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53%</a:t>
                      </a:r>
                      <a:endParaRPr lang="en-ZA" sz="1400" b="1" i="0" u="none" strike="noStrike" dirty="0">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tc>
                  <a:txBody>
                    <a:bodyPr/>
                    <a:lstStyle/>
                    <a:p>
                      <a:pPr algn="r" fontAlgn="b"/>
                      <a:r>
                        <a:rPr lang="en-ZA" sz="1400" b="1" u="none" strike="noStrike" dirty="0">
                          <a:effectLst/>
                          <a:latin typeface="Verdana" panose="020B0604030504040204" pitchFamily="34" charset="0"/>
                          <a:ea typeface="Verdana" panose="020B0604030504040204" pitchFamily="34" charset="0"/>
                          <a:cs typeface="Verdana" panose="020B0604030504040204" pitchFamily="34" charset="0"/>
                        </a:rPr>
                        <a:t>5%</a:t>
                      </a:r>
                      <a:endParaRPr lang="en-ZA"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9525" marR="9525" marT="9525" marB="0" anchor="b">
                    <a:solidFill>
                      <a:schemeClr val="accent6">
                        <a:lumMod val="75000"/>
                      </a:schemeClr>
                    </a:solidFill>
                  </a:tcPr>
                </a:tc>
                <a:extLst>
                  <a:ext uri="{0D108BD9-81ED-4DB2-BD59-A6C34878D82A}">
                    <a16:rowId xmlns:a16="http://schemas.microsoft.com/office/drawing/2014/main" xmlns="" val="1981449253"/>
                  </a:ext>
                </a:extLst>
              </a:tr>
            </a:tbl>
          </a:graphicData>
        </a:graphic>
      </p:graphicFrame>
    </p:spTree>
    <p:extLst>
      <p:ext uri="{BB962C8B-B14F-4D97-AF65-F5344CB8AC3E}">
        <p14:creationId xmlns:p14="http://schemas.microsoft.com/office/powerpoint/2010/main" xmlns="" val="27706286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FINANCIAL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457200" y="777319"/>
            <a:ext cx="8445624" cy="5575853"/>
          </a:xfrm>
          <a:prstGeom prst="rect">
            <a:avLst/>
          </a:prstGeom>
          <a:noFill/>
          <a:ln w="9525">
            <a:noFill/>
            <a:miter lim="800000"/>
            <a:headEnd/>
            <a:tailEnd/>
          </a:ln>
        </p:spPr>
        <p:txBody>
          <a:bodyPr/>
          <a:lstStyle/>
          <a:p>
            <a:pPr marL="0" lvl="1">
              <a:lnSpc>
                <a:spcPct val="150000"/>
              </a:lnSpc>
            </a:pPr>
            <a:r>
              <a:rPr lang="en-ZA" sz="1600" b="1" dirty="0">
                <a:solidFill>
                  <a:schemeClr val="accent6">
                    <a:lumMod val="50000"/>
                  </a:schemeClr>
                </a:solidFill>
                <a:latin typeface="Verdana" pitchFamily="34" charset="0"/>
                <a:ea typeface="Verdana" pitchFamily="34" charset="0"/>
                <a:cs typeface="Verdana" pitchFamily="34" charset="0"/>
              </a:rPr>
              <a:t>RATIOS </a:t>
            </a:r>
          </a:p>
          <a:p>
            <a:pPr marL="342900" indent="-342900" algn="just">
              <a:lnSpc>
                <a:spcPct val="150000"/>
              </a:lnSpc>
              <a:buFont typeface="+mj-lt"/>
              <a:buAutoNum type="arabicPeriod"/>
            </a:pPr>
            <a:r>
              <a:rPr lang="en-US" sz="1600" b="1" dirty="0">
                <a:solidFill>
                  <a:schemeClr val="accent6">
                    <a:lumMod val="50000"/>
                  </a:schemeClr>
                </a:solidFill>
                <a:latin typeface="Verdana" pitchFamily="34" charset="0"/>
                <a:ea typeface="Verdana" pitchFamily="34" charset="0"/>
                <a:cs typeface="Verdana" pitchFamily="34" charset="0"/>
              </a:rPr>
              <a:t> Debt Ratio</a:t>
            </a:r>
          </a:p>
          <a:p>
            <a:pPr algn="just">
              <a:lnSpc>
                <a:spcPct val="150000"/>
              </a:lnSpc>
            </a:pPr>
            <a:r>
              <a:rPr lang="en-ZA" sz="1600" dirty="0">
                <a:solidFill>
                  <a:schemeClr val="accent6">
                    <a:lumMod val="50000"/>
                  </a:schemeClr>
                </a:solidFill>
                <a:latin typeface="Verdana" pitchFamily="34" charset="0"/>
                <a:ea typeface="Verdana" pitchFamily="34" charset="0"/>
                <a:cs typeface="Verdana" pitchFamily="34" charset="0"/>
              </a:rPr>
              <a:t>The debt ratio indicates how the entity's funds its operations and its ability to pay off its liabilities. The Authority's liabilities amounts to 86% of total assets: - this means that the </a:t>
            </a:r>
            <a:r>
              <a:rPr lang="en-ZA" sz="1600" b="1" dirty="0">
                <a:solidFill>
                  <a:schemeClr val="accent6">
                    <a:lumMod val="50000"/>
                  </a:schemeClr>
                </a:solidFill>
                <a:latin typeface="Verdana" pitchFamily="34" charset="0"/>
                <a:ea typeface="Verdana" pitchFamily="34" charset="0"/>
                <a:cs typeface="Verdana" pitchFamily="34" charset="0"/>
              </a:rPr>
              <a:t>86% </a:t>
            </a:r>
            <a:r>
              <a:rPr lang="en-ZA" sz="1600" dirty="0">
                <a:solidFill>
                  <a:schemeClr val="accent6">
                    <a:lumMod val="50000"/>
                  </a:schemeClr>
                </a:solidFill>
                <a:latin typeface="Verdana" pitchFamily="34" charset="0"/>
                <a:ea typeface="Verdana" pitchFamily="34" charset="0"/>
                <a:cs typeface="Verdana" pitchFamily="34" charset="0"/>
              </a:rPr>
              <a:t>of the Authority’s operations are funded through debt and the entity will be able to pay off its liabilities as they become due.</a:t>
            </a:r>
          </a:p>
          <a:p>
            <a:pPr algn="just">
              <a:lnSpc>
                <a:spcPct val="150000"/>
              </a:lnSpc>
            </a:pPr>
            <a:endParaRPr lang="en-ZA" sz="1600" dirty="0">
              <a:solidFill>
                <a:schemeClr val="accent6">
                  <a:lumMod val="50000"/>
                </a:schemeClr>
              </a:solidFill>
              <a:latin typeface="Verdana" pitchFamily="34" charset="0"/>
              <a:ea typeface="Verdana" pitchFamily="34" charset="0"/>
              <a:cs typeface="Verdana" pitchFamily="34" charset="0"/>
            </a:endParaRPr>
          </a:p>
          <a:p>
            <a:pPr marL="0" lvl="1" algn="just">
              <a:lnSpc>
                <a:spcPct val="150000"/>
              </a:lnSpc>
            </a:pPr>
            <a:r>
              <a:rPr lang="en-US" sz="1600" b="1" dirty="0">
                <a:solidFill>
                  <a:schemeClr val="accent6">
                    <a:lumMod val="50000"/>
                  </a:schemeClr>
                </a:solidFill>
                <a:latin typeface="Verdana" pitchFamily="34" charset="0"/>
                <a:ea typeface="Verdana" pitchFamily="34" charset="0"/>
                <a:cs typeface="Verdana" pitchFamily="34" charset="0"/>
              </a:rPr>
              <a:t>2.   Equity Ratio</a:t>
            </a:r>
            <a:endParaRPr lang="en-ZA" sz="1600" b="1" dirty="0">
              <a:solidFill>
                <a:schemeClr val="accent6">
                  <a:lumMod val="50000"/>
                </a:schemeClr>
              </a:solidFill>
              <a:latin typeface="Verdana" pitchFamily="34" charset="0"/>
              <a:ea typeface="Verdana" pitchFamily="34" charset="0"/>
              <a:cs typeface="Verdana" pitchFamily="34" charset="0"/>
            </a:endParaRPr>
          </a:p>
          <a:p>
            <a:pPr algn="just">
              <a:lnSpc>
                <a:spcPct val="150000"/>
              </a:lnSpc>
            </a:pPr>
            <a:r>
              <a:rPr lang="en-ZA" sz="1600" dirty="0">
                <a:solidFill>
                  <a:schemeClr val="accent6">
                    <a:lumMod val="50000"/>
                  </a:schemeClr>
                </a:solidFill>
                <a:latin typeface="Verdana" pitchFamily="34" charset="0"/>
                <a:ea typeface="Verdana" pitchFamily="34" charset="0"/>
                <a:cs typeface="Verdana" pitchFamily="34" charset="0"/>
              </a:rPr>
              <a:t>PSiRA ratio is 14%. This means </a:t>
            </a:r>
            <a:r>
              <a:rPr lang="en-ZA" sz="1600" b="1" dirty="0">
                <a:solidFill>
                  <a:schemeClr val="accent6">
                    <a:lumMod val="50000"/>
                  </a:schemeClr>
                </a:solidFill>
                <a:latin typeface="Verdana" pitchFamily="34" charset="0"/>
                <a:ea typeface="Verdana" pitchFamily="34" charset="0"/>
                <a:cs typeface="Verdana" pitchFamily="34" charset="0"/>
              </a:rPr>
              <a:t>14% </a:t>
            </a:r>
            <a:r>
              <a:rPr lang="en-ZA" sz="1600" dirty="0">
                <a:solidFill>
                  <a:schemeClr val="accent6">
                    <a:lumMod val="50000"/>
                  </a:schemeClr>
                </a:solidFill>
                <a:latin typeface="Verdana" pitchFamily="34" charset="0"/>
                <a:ea typeface="Verdana" pitchFamily="34" charset="0"/>
                <a:cs typeface="Verdana" pitchFamily="34" charset="0"/>
              </a:rPr>
              <a:t>of the Authority’s operations is funded through equity which is mainly accumulated profits from prior financial year. </a:t>
            </a:r>
          </a:p>
          <a:p>
            <a:pPr algn="just">
              <a:lnSpc>
                <a:spcPct val="150000"/>
              </a:lnSpc>
            </a:pPr>
            <a:endParaRPr lang="en-ZA" sz="1600" dirty="0">
              <a:solidFill>
                <a:schemeClr val="accent6">
                  <a:lumMod val="50000"/>
                </a:schemeClr>
              </a:solidFill>
              <a:latin typeface="Verdana" pitchFamily="34" charset="0"/>
              <a:ea typeface="Verdana" pitchFamily="34" charset="0"/>
              <a:cs typeface="Verdana" pitchFamily="34" charset="0"/>
            </a:endParaRPr>
          </a:p>
          <a:p>
            <a:pPr algn="just">
              <a:lnSpc>
                <a:spcPct val="150000"/>
              </a:lnSpc>
            </a:pPr>
            <a:r>
              <a:rPr lang="en-US" sz="1600" b="1" dirty="0">
                <a:solidFill>
                  <a:schemeClr val="accent6">
                    <a:lumMod val="50000"/>
                  </a:schemeClr>
                </a:solidFill>
                <a:latin typeface="Verdana" pitchFamily="34" charset="0"/>
                <a:ea typeface="Verdana" pitchFamily="34" charset="0"/>
                <a:cs typeface="Verdana" pitchFamily="34" charset="0"/>
              </a:rPr>
              <a:t>3.   Working Capital Ratio</a:t>
            </a:r>
            <a:endParaRPr lang="en-ZA" sz="1600" b="1" dirty="0">
              <a:solidFill>
                <a:schemeClr val="accent6">
                  <a:lumMod val="50000"/>
                </a:schemeClr>
              </a:solidFill>
              <a:latin typeface="Verdana" pitchFamily="34" charset="0"/>
              <a:ea typeface="Verdana" pitchFamily="34" charset="0"/>
              <a:cs typeface="Verdana" pitchFamily="34" charset="0"/>
            </a:endParaRPr>
          </a:p>
          <a:p>
            <a:pPr algn="just">
              <a:lnSpc>
                <a:spcPct val="150000"/>
              </a:lnSpc>
            </a:pPr>
            <a:r>
              <a:rPr lang="en-ZA" sz="1600" dirty="0">
                <a:solidFill>
                  <a:schemeClr val="accent6">
                    <a:lumMod val="50000"/>
                  </a:schemeClr>
                </a:solidFill>
                <a:latin typeface="Verdana" pitchFamily="34" charset="0"/>
                <a:ea typeface="Verdana" pitchFamily="34" charset="0"/>
                <a:cs typeface="Verdana" pitchFamily="34" charset="0"/>
              </a:rPr>
              <a:t>The entity ratio is </a:t>
            </a:r>
            <a:r>
              <a:rPr lang="en-ZA" sz="1600" b="1" dirty="0">
                <a:solidFill>
                  <a:schemeClr val="accent6">
                    <a:lumMod val="50000"/>
                  </a:schemeClr>
                </a:solidFill>
                <a:latin typeface="Verdana" pitchFamily="34" charset="0"/>
                <a:ea typeface="Verdana" pitchFamily="34" charset="0"/>
                <a:cs typeface="Verdana" pitchFamily="34" charset="0"/>
              </a:rPr>
              <a:t>0.91% </a:t>
            </a:r>
            <a:r>
              <a:rPr lang="en-ZA" sz="1600" dirty="0">
                <a:solidFill>
                  <a:schemeClr val="accent6">
                    <a:lumMod val="50000"/>
                  </a:schemeClr>
                </a:solidFill>
                <a:latin typeface="Verdana" pitchFamily="34" charset="0"/>
                <a:ea typeface="Verdana" pitchFamily="34" charset="0"/>
                <a:cs typeface="Verdana" pitchFamily="34" charset="0"/>
              </a:rPr>
              <a:t>which indicates that PSiRA is unable to pay off the total current liabilities using total current assets. This means that for every R1 of current liabilities there is R0.91 of current assets to pay it off. </a:t>
            </a:r>
            <a:endParaRPr lang="en-US" altLang="en-US" sz="1600"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sz="16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43</a:t>
            </a:fld>
            <a:endParaRPr lang="en-ZA" dirty="0"/>
          </a:p>
        </p:txBody>
      </p:sp>
    </p:spTree>
    <p:extLst>
      <p:ext uri="{BB962C8B-B14F-4D97-AF65-F5344CB8AC3E}">
        <p14:creationId xmlns:p14="http://schemas.microsoft.com/office/powerpoint/2010/main" xmlns="" val="2693072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FINANCIAL  OVERVIEW</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611560" y="952411"/>
            <a:ext cx="8147248" cy="5433556"/>
          </a:xfrm>
          <a:prstGeom prst="rect">
            <a:avLst/>
          </a:prstGeom>
          <a:noFill/>
          <a:ln w="9525">
            <a:noFill/>
            <a:miter lim="800000"/>
            <a:headEnd/>
            <a:tailEnd/>
          </a:ln>
        </p:spPr>
        <p:txBody>
          <a:bodyPr/>
          <a:lstStyle/>
          <a:p>
            <a:pPr marL="0" lvl="1" algn="just">
              <a:lnSpc>
                <a:spcPct val="150000"/>
              </a:lnSpc>
            </a:pPr>
            <a:r>
              <a:rPr lang="en-ZA" sz="1600" b="1" dirty="0">
                <a:solidFill>
                  <a:schemeClr val="accent6">
                    <a:lumMod val="50000"/>
                  </a:schemeClr>
                </a:solidFill>
                <a:latin typeface="Verdana" pitchFamily="34" charset="0"/>
                <a:ea typeface="Verdana" pitchFamily="34" charset="0"/>
                <a:cs typeface="Verdana" pitchFamily="34" charset="0"/>
              </a:rPr>
              <a:t>RATIOS </a:t>
            </a:r>
          </a:p>
          <a:p>
            <a:pPr marL="0" lvl="1" algn="just">
              <a:lnSpc>
                <a:spcPct val="150000"/>
              </a:lnSpc>
            </a:pPr>
            <a:endParaRPr lang="en-US" sz="1600" b="1" dirty="0">
              <a:solidFill>
                <a:schemeClr val="accent6">
                  <a:lumMod val="50000"/>
                </a:schemeClr>
              </a:solidFill>
              <a:latin typeface="Verdana" pitchFamily="34" charset="0"/>
              <a:ea typeface="Verdana" pitchFamily="34" charset="0"/>
              <a:cs typeface="Verdana" pitchFamily="34" charset="0"/>
            </a:endParaRPr>
          </a:p>
          <a:p>
            <a:pPr marL="342900" lvl="1" indent="-342900" algn="just">
              <a:lnSpc>
                <a:spcPct val="150000"/>
              </a:lnSpc>
              <a:buAutoNum type="arabicPeriod" startAt="4"/>
            </a:pPr>
            <a:r>
              <a:rPr lang="en-US" b="1" dirty="0">
                <a:solidFill>
                  <a:schemeClr val="accent6">
                    <a:lumMod val="50000"/>
                  </a:schemeClr>
                </a:solidFill>
                <a:latin typeface="Verdana" pitchFamily="34" charset="0"/>
                <a:ea typeface="Verdana" pitchFamily="34" charset="0"/>
                <a:cs typeface="Verdana" pitchFamily="34" charset="0"/>
              </a:rPr>
              <a:t>Debt Collection Days</a:t>
            </a:r>
            <a:endParaRPr lang="en-ZA" b="1" dirty="0">
              <a:solidFill>
                <a:schemeClr val="accent6">
                  <a:lumMod val="50000"/>
                </a:schemeClr>
              </a:solidFill>
              <a:latin typeface="Verdana" pitchFamily="34" charset="0"/>
              <a:ea typeface="Verdana" pitchFamily="34" charset="0"/>
              <a:cs typeface="Verdana" pitchFamily="34" charset="0"/>
            </a:endParaRPr>
          </a:p>
          <a:p>
            <a:pPr algn="just">
              <a:lnSpc>
                <a:spcPct val="150000"/>
              </a:lnSpc>
            </a:pPr>
            <a:r>
              <a:rPr lang="en-US" dirty="0">
                <a:solidFill>
                  <a:schemeClr val="accent6">
                    <a:lumMod val="50000"/>
                  </a:schemeClr>
                </a:solidFill>
                <a:latin typeface="Verdana" pitchFamily="34" charset="0"/>
                <a:ea typeface="Verdana" pitchFamily="34" charset="0"/>
                <a:cs typeface="Verdana" pitchFamily="34" charset="0"/>
              </a:rPr>
              <a:t>The entity currently takes </a:t>
            </a:r>
            <a:r>
              <a:rPr lang="en-US" b="1" dirty="0">
                <a:solidFill>
                  <a:schemeClr val="accent6">
                    <a:lumMod val="50000"/>
                  </a:schemeClr>
                </a:solidFill>
                <a:latin typeface="Verdana" pitchFamily="34" charset="0"/>
                <a:ea typeface="Verdana" pitchFamily="34" charset="0"/>
                <a:cs typeface="Verdana" pitchFamily="34" charset="0"/>
              </a:rPr>
              <a:t>106 days </a:t>
            </a:r>
            <a:r>
              <a:rPr lang="en-US" dirty="0">
                <a:solidFill>
                  <a:schemeClr val="accent6">
                    <a:lumMod val="50000"/>
                  </a:schemeClr>
                </a:solidFill>
                <a:latin typeface="Verdana" pitchFamily="34" charset="0"/>
                <a:ea typeface="Verdana" pitchFamily="34" charset="0"/>
                <a:cs typeface="Verdana" pitchFamily="34" charset="0"/>
              </a:rPr>
              <a:t>to collect debts, however debtors collection strategy is being deployed to enhance collection. </a:t>
            </a:r>
          </a:p>
          <a:p>
            <a:pPr algn="just">
              <a:lnSpc>
                <a:spcPct val="150000"/>
              </a:lnSpc>
            </a:pPr>
            <a:r>
              <a:rPr lang="en-US" dirty="0"/>
              <a:t> </a:t>
            </a:r>
            <a:endParaRPr lang="en-ZA" dirty="0"/>
          </a:p>
          <a:p>
            <a:pPr marL="0" lvl="1" algn="just">
              <a:lnSpc>
                <a:spcPct val="150000"/>
              </a:lnSpc>
            </a:pPr>
            <a:r>
              <a:rPr lang="en-US" b="1" dirty="0">
                <a:solidFill>
                  <a:schemeClr val="accent6">
                    <a:lumMod val="50000"/>
                  </a:schemeClr>
                </a:solidFill>
                <a:latin typeface="Verdana" pitchFamily="34" charset="0"/>
                <a:ea typeface="Verdana" pitchFamily="34" charset="0"/>
                <a:cs typeface="Verdana" pitchFamily="34" charset="0"/>
              </a:rPr>
              <a:t>5.   Staff Costs Ratio</a:t>
            </a:r>
          </a:p>
          <a:p>
            <a:pPr marL="0" lvl="1" algn="just">
              <a:lnSpc>
                <a:spcPct val="150000"/>
              </a:lnSpc>
            </a:pPr>
            <a:r>
              <a:rPr lang="en-US" dirty="0">
                <a:solidFill>
                  <a:schemeClr val="accent6">
                    <a:lumMod val="50000"/>
                  </a:schemeClr>
                </a:solidFill>
                <a:latin typeface="Verdana" pitchFamily="34" charset="0"/>
                <a:ea typeface="Verdana" pitchFamily="34" charset="0"/>
                <a:cs typeface="Verdana" pitchFamily="34" charset="0"/>
              </a:rPr>
              <a:t>The ratio indicates that staff costs are </a:t>
            </a:r>
            <a:r>
              <a:rPr lang="en-US" b="1" dirty="0">
                <a:solidFill>
                  <a:schemeClr val="accent6">
                    <a:lumMod val="50000"/>
                  </a:schemeClr>
                </a:solidFill>
                <a:latin typeface="Verdana" pitchFamily="34" charset="0"/>
                <a:ea typeface="Verdana" pitchFamily="34" charset="0"/>
                <a:cs typeface="Verdana" pitchFamily="34" charset="0"/>
              </a:rPr>
              <a:t>58% </a:t>
            </a:r>
            <a:r>
              <a:rPr lang="en-US" dirty="0">
                <a:solidFill>
                  <a:schemeClr val="accent6">
                    <a:lumMod val="50000"/>
                  </a:schemeClr>
                </a:solidFill>
                <a:latin typeface="Verdana" pitchFamily="34" charset="0"/>
                <a:ea typeface="Verdana" pitchFamily="34" charset="0"/>
                <a:cs typeface="Verdana" pitchFamily="34" charset="0"/>
              </a:rPr>
              <a:t>compared to total expenditure. As PSiRA is a service delivery </a:t>
            </a:r>
            <a:r>
              <a:rPr lang="en-US" dirty="0" smtClean="0">
                <a:solidFill>
                  <a:schemeClr val="accent6">
                    <a:lumMod val="50000"/>
                  </a:schemeClr>
                </a:solidFill>
                <a:latin typeface="Verdana" pitchFamily="34" charset="0"/>
                <a:ea typeface="Verdana" pitchFamily="34" charset="0"/>
                <a:cs typeface="Verdana" pitchFamily="34" charset="0"/>
              </a:rPr>
              <a:t>organization t</a:t>
            </a:r>
            <a:r>
              <a:rPr lang="en-ZA" dirty="0" smtClean="0">
                <a:solidFill>
                  <a:schemeClr val="accent6">
                    <a:lumMod val="50000"/>
                  </a:schemeClr>
                </a:solidFill>
                <a:latin typeface="Verdana" pitchFamily="34" charset="0"/>
                <a:ea typeface="Verdana" pitchFamily="34" charset="0"/>
                <a:cs typeface="Verdana" pitchFamily="34" charset="0"/>
              </a:rPr>
              <a:t>he </a:t>
            </a:r>
            <a:r>
              <a:rPr lang="en-ZA" dirty="0">
                <a:solidFill>
                  <a:schemeClr val="accent6">
                    <a:lumMod val="50000"/>
                  </a:schemeClr>
                </a:solidFill>
                <a:latin typeface="Verdana" pitchFamily="34" charset="0"/>
                <a:ea typeface="Verdana" pitchFamily="34" charset="0"/>
                <a:cs typeface="Verdana" pitchFamily="34" charset="0"/>
              </a:rPr>
              <a:t>authority aims to capacitate its core business (Law enforcement) to improve inspector/security ratio  of 1: 120. </a:t>
            </a:r>
          </a:p>
          <a:p>
            <a:pPr algn="just">
              <a:lnSpc>
                <a:spcPct val="150000"/>
              </a:lnSpc>
            </a:pPr>
            <a:r>
              <a:rPr lang="en-US" dirty="0">
                <a:solidFill>
                  <a:schemeClr val="accent6">
                    <a:lumMod val="50000"/>
                  </a:schemeClr>
                </a:solidFill>
                <a:latin typeface="Verdana" pitchFamily="34" charset="0"/>
                <a:ea typeface="Verdana" pitchFamily="34" charset="0"/>
                <a:cs typeface="Verdana" pitchFamily="34" charset="0"/>
              </a:rPr>
              <a:t> </a:t>
            </a:r>
            <a:endParaRPr lang="en-ZA" dirty="0">
              <a:solidFill>
                <a:schemeClr val="accent6">
                  <a:lumMod val="50000"/>
                </a:schemeClr>
              </a:solidFill>
              <a:latin typeface="Verdana" pitchFamily="34" charset="0"/>
              <a:ea typeface="Verdana" pitchFamily="34" charset="0"/>
              <a:cs typeface="Verdana" pitchFamily="34" charset="0"/>
            </a:endParaRPr>
          </a:p>
          <a:p>
            <a:pPr marL="285750" indent="-285750" defTabSz="914400">
              <a:lnSpc>
                <a:spcPct val="150000"/>
              </a:lnSpc>
              <a:buFont typeface="Arial" panose="020B0604020202020204" pitchFamily="34" charset="0"/>
              <a:buChar char="•"/>
            </a:pPr>
            <a:endParaRPr lang="en-US" altLang="en-US" b="1"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dirty="0">
              <a:solidFill>
                <a:schemeClr val="accent6">
                  <a:lumMod val="50000"/>
                </a:schemeClr>
              </a:solidFill>
              <a:latin typeface="Verdana" pitchFamily="34" charset="0"/>
              <a:ea typeface="Verdana" pitchFamily="34" charset="0"/>
              <a:cs typeface="Verdana" pitchFamily="34" charset="0"/>
            </a:endParaRPr>
          </a:p>
          <a:p>
            <a:pPr marL="342900" indent="-342900" defTabSz="914400">
              <a:spcBef>
                <a:spcPct val="20000"/>
              </a:spcBef>
              <a:buFont typeface="Arial" panose="020B0604020202020204" pitchFamily="34" charset="0"/>
              <a:buChar char="•"/>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44</a:t>
            </a:fld>
            <a:endParaRPr lang="en-ZA" dirty="0"/>
          </a:p>
        </p:txBody>
      </p:sp>
    </p:spTree>
    <p:extLst>
      <p:ext uri="{BB962C8B-B14F-4D97-AF65-F5344CB8AC3E}">
        <p14:creationId xmlns:p14="http://schemas.microsoft.com/office/powerpoint/2010/main" xmlns="" val="3216053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Conclusion </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611560" y="952411"/>
            <a:ext cx="8147248" cy="5433556"/>
          </a:xfrm>
          <a:prstGeom prst="rect">
            <a:avLst/>
          </a:prstGeom>
          <a:noFill/>
          <a:ln w="9525">
            <a:noFill/>
            <a:miter lim="800000"/>
            <a:headEnd/>
            <a:tailEnd/>
          </a:ln>
        </p:spPr>
        <p:txBody>
          <a:bodyPr/>
          <a:lstStyle/>
          <a:p>
            <a:pPr marL="285750" lvl="1" indent="-285750" algn="just">
              <a:lnSpc>
                <a:spcPct val="200000"/>
              </a:lnSpc>
              <a:buFont typeface="Arial" panose="020B0604020202020204" pitchFamily="34" charset="0"/>
              <a:buChar char="•"/>
            </a:pPr>
            <a:r>
              <a:rPr lang="en-ZA" dirty="0">
                <a:solidFill>
                  <a:schemeClr val="accent6">
                    <a:lumMod val="50000"/>
                  </a:schemeClr>
                </a:solidFill>
                <a:latin typeface="Verdana" pitchFamily="34" charset="0"/>
                <a:ea typeface="Verdana" pitchFamily="34" charset="0"/>
                <a:cs typeface="Verdana" pitchFamily="34" charset="0"/>
              </a:rPr>
              <a:t>The current Q4 performance against pre-determined objectives is at </a:t>
            </a:r>
            <a:r>
              <a:rPr lang="en-ZA" b="1" dirty="0">
                <a:solidFill>
                  <a:schemeClr val="accent6">
                    <a:lumMod val="50000"/>
                  </a:schemeClr>
                </a:solidFill>
                <a:latin typeface="Verdana" pitchFamily="34" charset="0"/>
                <a:ea typeface="Verdana" pitchFamily="34" charset="0"/>
                <a:cs typeface="Verdana" pitchFamily="34" charset="0"/>
              </a:rPr>
              <a:t>77%. </a:t>
            </a:r>
            <a:r>
              <a:rPr lang="en-ZA" dirty="0">
                <a:solidFill>
                  <a:schemeClr val="accent6">
                    <a:lumMod val="50000"/>
                  </a:schemeClr>
                </a:solidFill>
                <a:latin typeface="Verdana" pitchFamily="34" charset="0"/>
                <a:ea typeface="Verdana" pitchFamily="34" charset="0"/>
                <a:cs typeface="Verdana" pitchFamily="34" charset="0"/>
              </a:rPr>
              <a:t>A higher annual performance of </a:t>
            </a:r>
            <a:r>
              <a:rPr lang="en-ZA" b="1" dirty="0">
                <a:solidFill>
                  <a:schemeClr val="accent6">
                    <a:lumMod val="50000"/>
                  </a:schemeClr>
                </a:solidFill>
                <a:latin typeface="Verdana" pitchFamily="34" charset="0"/>
                <a:ea typeface="Verdana" pitchFamily="34" charset="0"/>
                <a:cs typeface="Verdana" pitchFamily="34" charset="0"/>
              </a:rPr>
              <a:t>82% </a:t>
            </a:r>
            <a:r>
              <a:rPr lang="en-ZA" dirty="0">
                <a:solidFill>
                  <a:schemeClr val="accent6">
                    <a:lumMod val="50000"/>
                  </a:schemeClr>
                </a:solidFill>
                <a:latin typeface="Verdana" pitchFamily="34" charset="0"/>
                <a:ea typeface="Verdana" pitchFamily="34" charset="0"/>
                <a:cs typeface="Verdana" pitchFamily="34" charset="0"/>
              </a:rPr>
              <a:t>is however anticipated.</a:t>
            </a:r>
          </a:p>
          <a:p>
            <a:pPr marL="285750" lvl="1" indent="-285750" algn="just">
              <a:lnSpc>
                <a:spcPct val="200000"/>
              </a:lnSpc>
              <a:buFont typeface="Arial" panose="020B0604020202020204" pitchFamily="34" charset="0"/>
              <a:buChar char="•"/>
            </a:pPr>
            <a:r>
              <a:rPr lang="en-ZA" dirty="0">
                <a:solidFill>
                  <a:schemeClr val="accent6">
                    <a:lumMod val="50000"/>
                  </a:schemeClr>
                </a:solidFill>
                <a:latin typeface="Verdana" pitchFamily="34" charset="0"/>
                <a:ea typeface="Verdana" pitchFamily="34" charset="0"/>
                <a:cs typeface="Verdana" pitchFamily="34" charset="0"/>
              </a:rPr>
              <a:t>Management with the Council is confident that the entity  will </a:t>
            </a:r>
            <a:r>
              <a:rPr lang="en-ZA" b="1" dirty="0">
                <a:solidFill>
                  <a:schemeClr val="accent6">
                    <a:lumMod val="50000"/>
                  </a:schemeClr>
                </a:solidFill>
                <a:latin typeface="Verdana" pitchFamily="34" charset="0"/>
                <a:ea typeface="Verdana" pitchFamily="34" charset="0"/>
                <a:cs typeface="Verdana" pitchFamily="34" charset="0"/>
              </a:rPr>
              <a:t>achieve an unqualified audit opinion. </a:t>
            </a:r>
            <a:r>
              <a:rPr lang="en-ZA" dirty="0">
                <a:solidFill>
                  <a:schemeClr val="accent6">
                    <a:lumMod val="50000"/>
                  </a:schemeClr>
                </a:solidFill>
                <a:latin typeface="Verdana" pitchFamily="34" charset="0"/>
                <a:ea typeface="Verdana" pitchFamily="34" charset="0"/>
                <a:cs typeface="Verdana" pitchFamily="34" charset="0"/>
              </a:rPr>
              <a:t>PSiRA has implemented and intensified its internal controls, to improve the control environment. </a:t>
            </a:r>
          </a:p>
          <a:p>
            <a:pPr marL="285750" lvl="1" indent="-285750" algn="just">
              <a:lnSpc>
                <a:spcPct val="200000"/>
              </a:lnSpc>
              <a:buFont typeface="Arial" panose="020B0604020202020204" pitchFamily="34" charset="0"/>
              <a:buChar char="•"/>
            </a:pPr>
            <a:r>
              <a:rPr lang="en-ZA" dirty="0">
                <a:solidFill>
                  <a:schemeClr val="accent6">
                    <a:lumMod val="50000"/>
                  </a:schemeClr>
                </a:solidFill>
                <a:latin typeface="Verdana" pitchFamily="34" charset="0"/>
                <a:ea typeface="Verdana" pitchFamily="34" charset="0"/>
                <a:cs typeface="Verdana" pitchFamily="34" charset="0"/>
              </a:rPr>
              <a:t>The entity is also in the process of addressing its financial sustainability by </a:t>
            </a:r>
            <a:r>
              <a:rPr lang="en-ZA" b="1" dirty="0">
                <a:solidFill>
                  <a:schemeClr val="accent6">
                    <a:lumMod val="50000"/>
                  </a:schemeClr>
                </a:solidFill>
                <a:latin typeface="Verdana" pitchFamily="34" charset="0"/>
                <a:ea typeface="Verdana" pitchFamily="34" charset="0"/>
                <a:cs typeface="Verdana" pitchFamily="34" charset="0"/>
              </a:rPr>
              <a:t>reviewing its current funding model</a:t>
            </a:r>
            <a:r>
              <a:rPr lang="en-ZA" dirty="0">
                <a:solidFill>
                  <a:schemeClr val="accent6">
                    <a:lumMod val="50000"/>
                  </a:schemeClr>
                </a:solidFill>
                <a:latin typeface="Verdana" pitchFamily="34" charset="0"/>
                <a:ea typeface="Verdana" pitchFamily="34" charset="0"/>
                <a:cs typeface="Verdana" pitchFamily="34" charset="0"/>
              </a:rPr>
              <a:t>.</a:t>
            </a:r>
          </a:p>
          <a:p>
            <a:pPr marL="285750" lvl="1" indent="-285750" algn="just">
              <a:lnSpc>
                <a:spcPct val="200000"/>
              </a:lnSpc>
              <a:buFont typeface="Arial" panose="020B0604020202020204" pitchFamily="34" charset="0"/>
              <a:buChar char="•"/>
            </a:pPr>
            <a:endParaRPr lang="en-ZA" dirty="0">
              <a:solidFill>
                <a:schemeClr val="accent6">
                  <a:lumMod val="50000"/>
                </a:schemeClr>
              </a:solidFill>
              <a:latin typeface="Verdana" pitchFamily="34" charset="0"/>
              <a:ea typeface="Verdana" pitchFamily="34" charset="0"/>
              <a:cs typeface="Verdana" pitchFamily="34" charset="0"/>
            </a:endParaRPr>
          </a:p>
          <a:p>
            <a:pPr marL="0" lvl="1" algn="just">
              <a:lnSpc>
                <a:spcPct val="200000"/>
              </a:lnSpc>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45</a:t>
            </a:fld>
            <a:endParaRPr lang="en-ZA" dirty="0"/>
          </a:p>
        </p:txBody>
      </p:sp>
    </p:spTree>
    <p:extLst>
      <p:ext uri="{BB962C8B-B14F-4D97-AF65-F5344CB8AC3E}">
        <p14:creationId xmlns:p14="http://schemas.microsoft.com/office/powerpoint/2010/main" xmlns="" val="18054833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1">
            <a:extLst>
              <a:ext uri="{FF2B5EF4-FFF2-40B4-BE49-F238E27FC236}">
                <a16:creationId xmlns:a16="http://schemas.microsoft.com/office/drawing/2014/main" xmlns="" id="{F04A6625-FB26-4F74-A2FA-98D863C04B6C}"/>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7107" name="TextBox 11">
            <a:extLst>
              <a:ext uri="{FF2B5EF4-FFF2-40B4-BE49-F238E27FC236}">
                <a16:creationId xmlns:a16="http://schemas.microsoft.com/office/drawing/2014/main" xmlns="" id="{B45006F7-52E7-4485-B72E-636A8F91B2DE}"/>
              </a:ext>
            </a:extLst>
          </p:cNvPr>
          <p:cNvSpPr txBox="1">
            <a:spLocks noChangeArrowheads="1"/>
          </p:cNvSpPr>
          <p:nvPr/>
        </p:nvSpPr>
        <p:spPr bwMode="auto">
          <a:xfrm>
            <a:off x="4035425" y="5688013"/>
            <a:ext cx="23050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ZA" altLang="en-US" sz="1800"/>
          </a:p>
        </p:txBody>
      </p:sp>
      <p:sp>
        <p:nvSpPr>
          <p:cNvPr id="47108" name="TextBox 2">
            <a:extLst>
              <a:ext uri="{FF2B5EF4-FFF2-40B4-BE49-F238E27FC236}">
                <a16:creationId xmlns:a16="http://schemas.microsoft.com/office/drawing/2014/main" xmlns="" id="{BA704BD5-3226-4274-8134-2272F8747D9D}"/>
              </a:ext>
            </a:extLst>
          </p:cNvPr>
          <p:cNvSpPr txBox="1">
            <a:spLocks noChangeArrowheads="1"/>
          </p:cNvSpPr>
          <p:nvPr/>
        </p:nvSpPr>
        <p:spPr bwMode="auto">
          <a:xfrm>
            <a:off x="4859338" y="2852738"/>
            <a:ext cx="3133725"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ZA" altLang="en-US" sz="1800"/>
          </a:p>
        </p:txBody>
      </p:sp>
      <p:sp>
        <p:nvSpPr>
          <p:cNvPr id="47109" name="TextBox 4">
            <a:extLst>
              <a:ext uri="{FF2B5EF4-FFF2-40B4-BE49-F238E27FC236}">
                <a16:creationId xmlns:a16="http://schemas.microsoft.com/office/drawing/2014/main" xmlns="" id="{1C235111-A9D5-4C10-A466-F0865313D840}"/>
              </a:ext>
            </a:extLst>
          </p:cNvPr>
          <p:cNvSpPr txBox="1">
            <a:spLocks noChangeArrowheads="1"/>
          </p:cNvSpPr>
          <p:nvPr/>
        </p:nvSpPr>
        <p:spPr bwMode="auto">
          <a:xfrm>
            <a:off x="2557463" y="2732088"/>
            <a:ext cx="6335712" cy="175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endParaRPr lang="en-ZA" altLang="en-US" sz="3600" b="1">
              <a:solidFill>
                <a:srgbClr val="FDF3B9"/>
              </a:solidFill>
              <a:latin typeface="Verdana" panose="020B0604030504040204" pitchFamily="34" charset="0"/>
            </a:endParaRPr>
          </a:p>
          <a:p>
            <a:pPr algn="ctr" eaLnBrk="1" hangingPunct="1">
              <a:spcBef>
                <a:spcPct val="0"/>
              </a:spcBef>
              <a:buFontTx/>
              <a:buNone/>
            </a:pPr>
            <a:r>
              <a:rPr lang="en-ZA" altLang="en-US" sz="3600" b="1">
                <a:solidFill>
                  <a:srgbClr val="FDF3B9"/>
                </a:solidFill>
                <a:latin typeface="Verdana" panose="020B0604030504040204" pitchFamily="34" charset="0"/>
              </a:rPr>
              <a:t>Thank you </a:t>
            </a:r>
          </a:p>
          <a:p>
            <a:pPr algn="ctr" eaLnBrk="1" hangingPunct="1">
              <a:spcBef>
                <a:spcPct val="0"/>
              </a:spcBef>
              <a:buFontTx/>
              <a:buNone/>
            </a:pPr>
            <a:endParaRPr lang="en-ZA" altLang="en-US" sz="3600" b="1">
              <a:solidFill>
                <a:srgbClr val="FDF3B9"/>
              </a:solidFill>
              <a:latin typeface="Verdana" panose="020B0604030504040204" pitchFamily="34" charset="0"/>
            </a:endParaRPr>
          </a:p>
        </p:txBody>
      </p:sp>
    </p:spTree>
    <p:extLst>
      <p:ext uri="{BB962C8B-B14F-4D97-AF65-F5344CB8AC3E}">
        <p14:creationId xmlns:p14="http://schemas.microsoft.com/office/powerpoint/2010/main" xmlns="" val="201665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marR="0" lvl="0" indent="-34290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79646">
                    <a:lumMod val="50000"/>
                  </a:srgb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MATTERS OF PROGRESS</a:t>
            </a:r>
            <a:endParaRPr kumimoji="0" lang="en-US" sz="2000" b="1" i="0" u="none" strike="noStrike" kern="1200" cap="none" spc="0" normalizeH="0" baseline="0" noProof="0" dirty="0">
              <a:ln>
                <a:noFill/>
              </a:ln>
              <a:solidFill>
                <a:srgbClr val="F79646">
                  <a:lumMod val="50000"/>
                </a:srgbClr>
              </a:solidFill>
              <a:effectLst>
                <a:outerShdw blurRad="38100" dist="38100" dir="2700000" algn="tl">
                  <a:srgbClr val="000000">
                    <a:alpha val="43137"/>
                  </a:srgbClr>
                </a:outerShdw>
              </a:effectLst>
              <a:uLnTx/>
              <a:uFillTx/>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755576" y="908720"/>
            <a:ext cx="7344816" cy="5040560"/>
          </a:xfrm>
          <a:prstGeom prst="rect">
            <a:avLst/>
          </a:prstGeom>
          <a:noFill/>
          <a:ln w="9525">
            <a:noFill/>
            <a:miter lim="800000"/>
            <a:headEnd/>
            <a:tailEnd/>
          </a:ln>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altLang="en-US" sz="1800" b="1"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altLang="en-US" sz="1800" i="0" u="none" strike="noStrike" kern="1200" cap="none" spc="0" normalizeH="0" baseline="0" noProof="0" dirty="0" smtClean="0">
                <a:ln>
                  <a:noFill/>
                </a:ln>
                <a:solidFill>
                  <a:srgbClr val="F79646">
                    <a:lumMod val="50000"/>
                  </a:srgbClr>
                </a:solidFill>
                <a:effectLst/>
                <a:uLnTx/>
                <a:uFillTx/>
                <a:latin typeface="Verdana" pitchFamily="34" charset="0"/>
                <a:ea typeface="Verdana" pitchFamily="34" charset="0"/>
                <a:cs typeface="Verdana" pitchFamily="34" charset="0"/>
              </a:rPr>
              <a:t>Audit of firearms in the Private</a:t>
            </a:r>
            <a:r>
              <a:rPr kumimoji="0" lang="en-US" altLang="en-US" sz="1800" i="0" u="none" strike="noStrike" kern="1200" cap="none" spc="0" normalizeH="0" noProof="0" dirty="0" smtClean="0">
                <a:ln>
                  <a:noFill/>
                </a:ln>
                <a:solidFill>
                  <a:srgbClr val="F79646">
                    <a:lumMod val="50000"/>
                  </a:srgbClr>
                </a:solidFill>
                <a:effectLst/>
                <a:uLnTx/>
                <a:uFillTx/>
                <a:latin typeface="Verdana" pitchFamily="34" charset="0"/>
                <a:ea typeface="Verdana" pitchFamily="34" charset="0"/>
                <a:cs typeface="Verdana" pitchFamily="34" charset="0"/>
              </a:rPr>
              <a:t> Security Industry.</a:t>
            </a:r>
            <a:endParaRPr kumimoji="0" lang="en-US" altLang="en-US" sz="180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altLang="en-US" sz="180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altLang="en-US" sz="1800" i="0" u="none" strike="noStrike" kern="1200" cap="none" spc="0" normalizeH="0" baseline="0" noProof="0" dirty="0" smtClean="0">
                <a:ln>
                  <a:noFill/>
                </a:ln>
                <a:solidFill>
                  <a:srgbClr val="F79646">
                    <a:lumMod val="50000"/>
                  </a:srgbClr>
                </a:solidFill>
                <a:effectLst/>
                <a:uLnTx/>
                <a:uFillTx/>
                <a:latin typeface="Verdana" pitchFamily="34" charset="0"/>
                <a:ea typeface="Verdana" pitchFamily="34" charset="0"/>
                <a:cs typeface="Verdana" pitchFamily="34" charset="0"/>
              </a:rPr>
              <a:t>Regulations on issue, use and possession of </a:t>
            </a:r>
            <a:r>
              <a:rPr lang="en-US" altLang="en-US" dirty="0" smtClean="0">
                <a:solidFill>
                  <a:srgbClr val="F79646">
                    <a:lumMod val="50000"/>
                  </a:srgbClr>
                </a:solidFill>
                <a:latin typeface="Verdana" pitchFamily="34" charset="0"/>
                <a:ea typeface="Verdana" pitchFamily="34" charset="0"/>
                <a:cs typeface="Verdana" pitchFamily="34" charset="0"/>
              </a:rPr>
              <a:t>fir</a:t>
            </a:r>
            <a:r>
              <a:rPr kumimoji="0" lang="en-US" altLang="en-US" sz="1800" i="0" u="none" strike="noStrike" kern="1200" cap="none" spc="0" normalizeH="0" baseline="0" noProof="0" dirty="0" err="1" smtClean="0">
                <a:ln>
                  <a:noFill/>
                </a:ln>
                <a:solidFill>
                  <a:srgbClr val="F79646">
                    <a:lumMod val="50000"/>
                  </a:srgbClr>
                </a:solidFill>
                <a:effectLst/>
                <a:uLnTx/>
                <a:uFillTx/>
                <a:latin typeface="Verdana" pitchFamily="34" charset="0"/>
                <a:ea typeface="Verdana" pitchFamily="34" charset="0"/>
                <a:cs typeface="Verdana" pitchFamily="34" charset="0"/>
              </a:rPr>
              <a:t>earms</a:t>
            </a:r>
            <a:r>
              <a:rPr kumimoji="0" lang="en-US" altLang="en-US" sz="1800" i="0" u="none" strike="noStrike" kern="1200" cap="none" spc="0" normalizeH="0" baseline="0" noProof="0" dirty="0" smtClean="0">
                <a:ln>
                  <a:noFill/>
                </a:ln>
                <a:solidFill>
                  <a:srgbClr val="F79646">
                    <a:lumMod val="50000"/>
                  </a:srgbClr>
                </a:solidFill>
                <a:effectLst/>
                <a:uLnTx/>
                <a:uFillTx/>
                <a:latin typeface="Verdana" pitchFamily="34" charset="0"/>
                <a:ea typeface="Verdana" pitchFamily="34" charset="0"/>
                <a:cs typeface="Verdana" pitchFamily="34" charset="0"/>
              </a:rPr>
              <a:t>.</a:t>
            </a:r>
            <a:r>
              <a:rPr kumimoji="0" lang="en-US" sz="1800" i="0" u="none" strike="noStrike" kern="1200" cap="none" spc="0" normalizeH="0" baseline="0" noProof="0" dirty="0" smtClean="0">
                <a:ln>
                  <a:noFill/>
                </a:ln>
                <a:solidFill>
                  <a:srgbClr val="F79646">
                    <a:lumMod val="50000"/>
                  </a:srgbClr>
                </a:solidFill>
                <a:effectLst/>
                <a:uLnTx/>
                <a:uFillTx/>
                <a:latin typeface="Verdana" pitchFamily="34" charset="0"/>
                <a:ea typeface="Verdana" pitchFamily="34" charset="0"/>
                <a:cs typeface="Verdana" pitchFamily="34" charset="0"/>
              </a:rPr>
              <a:t> </a:t>
            </a:r>
            <a:endParaRPr kumimoji="0" lang="en-US" sz="180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a:p>
            <a:pPr marR="0" lvl="0" algn="l" defTabSz="914400" rtl="0" eaLnBrk="1" fontAlgn="auto" latinLnBrk="0" hangingPunct="1">
              <a:lnSpc>
                <a:spcPct val="100000"/>
              </a:lnSpc>
              <a:spcBef>
                <a:spcPct val="20000"/>
              </a:spcBef>
              <a:spcAft>
                <a:spcPts val="0"/>
              </a:spcAft>
              <a:buClrTx/>
              <a:buSzTx/>
              <a:tabLst/>
              <a:defRPr/>
            </a:pPr>
            <a:r>
              <a:rPr kumimoji="0" lang="en-US" altLang="en-US" sz="180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rPr>
              <a:t>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altLang="en-US" sz="1800" i="0" u="none" strike="noStrike" kern="1200" cap="none" spc="0" normalizeH="0" baseline="0" noProof="0" dirty="0" smtClean="0">
                <a:ln>
                  <a:noFill/>
                </a:ln>
                <a:solidFill>
                  <a:srgbClr val="F79646">
                    <a:lumMod val="50000"/>
                  </a:srgbClr>
                </a:solidFill>
                <a:effectLst/>
                <a:uLnTx/>
                <a:uFillTx/>
                <a:latin typeface="Verdana" pitchFamily="34" charset="0"/>
                <a:ea typeface="Verdana" pitchFamily="34" charset="0"/>
                <a:cs typeface="Verdana" pitchFamily="34" charset="0"/>
              </a:rPr>
              <a:t>Review of the funding model and introduction of the Private Security Levies</a:t>
            </a:r>
            <a:r>
              <a:rPr kumimoji="0" lang="en-US" altLang="en-US" sz="1800" i="0" u="none" strike="noStrike" kern="1200" cap="none" spc="0" normalizeH="0" noProof="0" dirty="0" smtClean="0">
                <a:ln>
                  <a:noFill/>
                </a:ln>
                <a:solidFill>
                  <a:srgbClr val="F79646">
                    <a:lumMod val="50000"/>
                  </a:srgbClr>
                </a:solidFill>
                <a:effectLst/>
                <a:uLnTx/>
                <a:uFillTx/>
                <a:latin typeface="Verdana" pitchFamily="34" charset="0"/>
                <a:ea typeface="Verdana" pitchFamily="34" charset="0"/>
                <a:cs typeface="Verdana" pitchFamily="34" charset="0"/>
              </a:rPr>
              <a:t> Act.</a:t>
            </a:r>
            <a:endParaRPr kumimoji="0" lang="en-US" sz="180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r>
              <a:rPr kumimoji="0" lang="en-US" altLang="en-US" sz="1800" b="1"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1800" b="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altLang="en-US" sz="1500" b="0" i="0" u="none" strike="noStrike" kern="1200" cap="none" spc="0" normalizeH="0" baseline="0" noProof="0" dirty="0">
              <a:ln>
                <a:noFill/>
              </a:ln>
              <a:solidFill>
                <a:srgbClr val="F79646">
                  <a:lumMod val="50000"/>
                </a:srgbClr>
              </a:solidFill>
              <a:effectLst/>
              <a:uLnTx/>
              <a:uFillTx/>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68D19B-385E-42EE-B476-10BD5D90A849}" type="slidenum">
              <a:rPr kumimoji="0" lang="en-ZA"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xmlns="" val="114613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SIRA Presentation2.jpg">
            <a:extLst>
              <a:ext uri="{FF2B5EF4-FFF2-40B4-BE49-F238E27FC236}">
                <a16:creationId xmlns:a16="http://schemas.microsoft.com/office/drawing/2014/main" xmlns="" id="{B2ADBE64-0DDF-458B-930F-29B88D0846B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2" descr="PSIRA Presentation2.jpg">
            <a:extLst>
              <a:ext uri="{FF2B5EF4-FFF2-40B4-BE49-F238E27FC236}">
                <a16:creationId xmlns:a16="http://schemas.microsoft.com/office/drawing/2014/main" xmlns="" id="{CAB5781F-46C9-461D-A476-6390A55264A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51F18446-CA2D-4A66-A087-62A0526DA9BE}"/>
              </a:ext>
            </a:extLst>
          </p:cNvPr>
          <p:cNvSpPr txBox="1"/>
          <p:nvPr/>
        </p:nvSpPr>
        <p:spPr>
          <a:xfrm>
            <a:off x="4763" y="1981200"/>
            <a:ext cx="9144000" cy="2062103"/>
          </a:xfrm>
          <a:prstGeom prst="rect">
            <a:avLst/>
          </a:prstGeom>
          <a:solidFill>
            <a:schemeClr val="accent6">
              <a:lumMod val="50000"/>
            </a:schemeClr>
          </a:solidFill>
          <a:effectLst>
            <a:outerShdw blurRad="50800" dist="50800" dir="5400000" algn="ctr" rotWithShape="0">
              <a:srgbClr val="663300"/>
            </a:outerShdw>
          </a:effectLst>
        </p:spPr>
        <p:txBody>
          <a:bodyPr>
            <a:spAutoFit/>
          </a:bodyPr>
          <a:lstStyle/>
          <a:p>
            <a:pPr algn="ctr">
              <a:defRPr/>
            </a:pPr>
            <a:endParaRPr lang="en-ZA" sz="3200" b="1" dirty="0">
              <a:latin typeface="Verdana" pitchFamily="34" charset="0"/>
              <a:ea typeface="Verdana" pitchFamily="34" charset="0"/>
              <a:cs typeface="Verdana" pitchFamily="34" charset="0"/>
            </a:endParaRPr>
          </a:p>
          <a:p>
            <a:pPr algn="ctr">
              <a:defRPr/>
            </a:pPr>
            <a:r>
              <a:rPr lang="en-ZA" sz="3200" b="1" dirty="0">
                <a:solidFill>
                  <a:srgbClr val="FDF3B9"/>
                </a:solidFill>
                <a:latin typeface="Verdana" pitchFamily="34" charset="0"/>
                <a:ea typeface="Verdana" pitchFamily="34" charset="0"/>
                <a:cs typeface="Verdana" pitchFamily="34" charset="0"/>
              </a:rPr>
              <a:t>QUARTER 3 </a:t>
            </a:r>
          </a:p>
          <a:p>
            <a:pPr algn="ctr">
              <a:defRPr/>
            </a:pPr>
            <a:r>
              <a:rPr lang="en-ZA" sz="3200" b="1" dirty="0">
                <a:solidFill>
                  <a:srgbClr val="FDF3B9"/>
                </a:solidFill>
                <a:latin typeface="Verdana" pitchFamily="34" charset="0"/>
                <a:ea typeface="Verdana" pitchFamily="34" charset="0"/>
                <a:cs typeface="Verdana" pitchFamily="34" charset="0"/>
              </a:rPr>
              <a:t>PREDETERMINED OBJECTIVES</a:t>
            </a:r>
          </a:p>
          <a:p>
            <a:pPr algn="ctr">
              <a:defRPr/>
            </a:pPr>
            <a:endParaRPr lang="en-ZA" sz="3200" b="1" dirty="0">
              <a:latin typeface="Verdana" pitchFamily="34" charset="0"/>
              <a:ea typeface="Verdana" pitchFamily="34" charset="0"/>
              <a:cs typeface="Verdana" pitchFamily="34" charset="0"/>
            </a:endParaRPr>
          </a:p>
        </p:txBody>
      </p:sp>
      <p:sp>
        <p:nvSpPr>
          <p:cNvPr id="7173" name="Slide Number Placeholder 2">
            <a:extLst>
              <a:ext uri="{FF2B5EF4-FFF2-40B4-BE49-F238E27FC236}">
                <a16:creationId xmlns:a16="http://schemas.microsoft.com/office/drawing/2014/main" xmlns="" id="{488A58FF-56F9-4EE1-95B2-5B9F08E3592C}"/>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307BA2-43A1-424A-B6C8-05A61F8A3B9E}" type="slidenum">
              <a:rPr lang="en-ZA" altLang="en-US" sz="1200" smtClean="0">
                <a:solidFill>
                  <a:srgbClr val="898989"/>
                </a:solidFill>
              </a:rPr>
              <a:pPr>
                <a:spcBef>
                  <a:spcPct val="0"/>
                </a:spcBef>
                <a:buFontTx/>
                <a:buNone/>
              </a:pPr>
              <a:t>6</a:t>
            </a:fld>
            <a:endParaRPr lang="en-ZA" altLang="en-US" sz="1200">
              <a:solidFill>
                <a:srgbClr val="898989"/>
              </a:solidFill>
            </a:endParaRPr>
          </a:p>
        </p:txBody>
      </p:sp>
    </p:spTree>
    <p:extLst>
      <p:ext uri="{BB962C8B-B14F-4D97-AF65-F5344CB8AC3E}">
        <p14:creationId xmlns:p14="http://schemas.microsoft.com/office/powerpoint/2010/main" xmlns="" val="796058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44941" y="141857"/>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QUARTER 3: STATUS PERFORMANCE INFORMATION</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616057" y="602746"/>
            <a:ext cx="8512174" cy="6113397"/>
          </a:xfrm>
          <a:prstGeom prst="rect">
            <a:avLst/>
          </a:prstGeom>
          <a:noFill/>
          <a:ln w="9525">
            <a:noFill/>
            <a:miter lim="800000"/>
            <a:headEnd/>
            <a:tailEnd/>
          </a:ln>
        </p:spPr>
        <p:txBody>
          <a:bodyPr/>
          <a:lstStyle/>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7</a:t>
            </a:fld>
            <a:endParaRPr lang="en-ZA" dirty="0"/>
          </a:p>
        </p:txBody>
      </p:sp>
      <p:graphicFrame>
        <p:nvGraphicFramePr>
          <p:cNvPr id="10" name="Chart 9">
            <a:extLst>
              <a:ext uri="{FF2B5EF4-FFF2-40B4-BE49-F238E27FC236}">
                <a16:creationId xmlns:a16="http://schemas.microsoft.com/office/drawing/2014/main" xmlns="" id="{7590A817-E502-4B9A-99FB-FE2CDFD1B2C9}"/>
              </a:ext>
            </a:extLst>
          </p:cNvPr>
          <p:cNvGraphicFramePr>
            <a:graphicFrameLocks/>
          </p:cNvGraphicFramePr>
          <p:nvPr>
            <p:extLst>
              <p:ext uri="{D42A27DB-BD31-4B8C-83A1-F6EECF244321}">
                <p14:modId xmlns:p14="http://schemas.microsoft.com/office/powerpoint/2010/main" xmlns="" val="3750597003"/>
              </p:ext>
            </p:extLst>
          </p:nvPr>
        </p:nvGraphicFramePr>
        <p:xfrm>
          <a:off x="899592" y="1052741"/>
          <a:ext cx="7632848" cy="37478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7724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SIRA Presentation2.jpg">
            <a:extLst>
              <a:ext uri="{FF2B5EF4-FFF2-40B4-BE49-F238E27FC236}">
                <a16:creationId xmlns:a16="http://schemas.microsoft.com/office/drawing/2014/main" xmlns="" id="{B2ADBE64-0DDF-458B-930F-29B88D0846B4}"/>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13078" t="23334" r="60374" b="22708"/>
          <a:stretch>
            <a:fillRect/>
          </a:stretch>
        </p:blipFill>
        <p:spPr bwMode="auto">
          <a:xfrm>
            <a:off x="174625" y="165100"/>
            <a:ext cx="1192213" cy="1817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1" name="Picture 2" descr="PSIRA Presentation2.jpg">
            <a:extLst>
              <a:ext uri="{FF2B5EF4-FFF2-40B4-BE49-F238E27FC236}">
                <a16:creationId xmlns:a16="http://schemas.microsoft.com/office/drawing/2014/main" xmlns="" id="{CAB5781F-46C9-461D-A476-6390A55264A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l="40770" t="37196" r="10941" b="38231"/>
          <a:stretch>
            <a:fillRect/>
          </a:stretch>
        </p:blipFill>
        <p:spPr bwMode="auto">
          <a:xfrm>
            <a:off x="1366838" y="804863"/>
            <a:ext cx="1817687" cy="649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51F18446-CA2D-4A66-A087-62A0526DA9BE}"/>
              </a:ext>
            </a:extLst>
          </p:cNvPr>
          <p:cNvSpPr txBox="1"/>
          <p:nvPr/>
        </p:nvSpPr>
        <p:spPr>
          <a:xfrm>
            <a:off x="4763" y="1981200"/>
            <a:ext cx="9144000" cy="2062103"/>
          </a:xfrm>
          <a:prstGeom prst="rect">
            <a:avLst/>
          </a:prstGeom>
          <a:solidFill>
            <a:schemeClr val="accent6">
              <a:lumMod val="50000"/>
            </a:schemeClr>
          </a:solidFill>
          <a:effectLst>
            <a:outerShdw blurRad="50800" dist="50800" dir="5400000" algn="ctr" rotWithShape="0">
              <a:srgbClr val="663300"/>
            </a:outerShdw>
          </a:effectLst>
        </p:spPr>
        <p:txBody>
          <a:bodyPr>
            <a:spAutoFit/>
          </a:bodyPr>
          <a:lstStyle/>
          <a:p>
            <a:pPr algn="ctr">
              <a:defRPr/>
            </a:pPr>
            <a:endParaRPr lang="en-ZA" sz="3200" b="1" dirty="0">
              <a:latin typeface="Verdana" pitchFamily="34" charset="0"/>
              <a:ea typeface="Verdana" pitchFamily="34" charset="0"/>
              <a:cs typeface="Verdana" pitchFamily="34" charset="0"/>
            </a:endParaRPr>
          </a:p>
          <a:p>
            <a:pPr algn="ctr">
              <a:defRPr/>
            </a:pPr>
            <a:r>
              <a:rPr lang="en-ZA" sz="3200" b="1" dirty="0">
                <a:solidFill>
                  <a:srgbClr val="FDF3B9"/>
                </a:solidFill>
                <a:latin typeface="Verdana" pitchFamily="34" charset="0"/>
                <a:ea typeface="Verdana" pitchFamily="34" charset="0"/>
                <a:cs typeface="Verdana" pitchFamily="34" charset="0"/>
              </a:rPr>
              <a:t>QUARTER 3 </a:t>
            </a:r>
          </a:p>
          <a:p>
            <a:pPr algn="ctr">
              <a:defRPr/>
            </a:pPr>
            <a:r>
              <a:rPr lang="en-ZA" sz="3200" b="1" dirty="0">
                <a:solidFill>
                  <a:srgbClr val="FDF3B9"/>
                </a:solidFill>
                <a:latin typeface="Verdana" pitchFamily="34" charset="0"/>
                <a:ea typeface="Verdana" pitchFamily="34" charset="0"/>
                <a:cs typeface="Verdana" pitchFamily="34" charset="0"/>
              </a:rPr>
              <a:t>FINANCIAL PERFORMANCE</a:t>
            </a:r>
          </a:p>
          <a:p>
            <a:pPr algn="ctr">
              <a:defRPr/>
            </a:pPr>
            <a:endParaRPr lang="en-ZA" sz="3200" b="1" dirty="0">
              <a:latin typeface="Verdana" pitchFamily="34" charset="0"/>
              <a:ea typeface="Verdana" pitchFamily="34" charset="0"/>
              <a:cs typeface="Verdana" pitchFamily="34" charset="0"/>
            </a:endParaRPr>
          </a:p>
        </p:txBody>
      </p:sp>
      <p:sp>
        <p:nvSpPr>
          <p:cNvPr id="7173" name="Slide Number Placeholder 2">
            <a:extLst>
              <a:ext uri="{FF2B5EF4-FFF2-40B4-BE49-F238E27FC236}">
                <a16:creationId xmlns:a16="http://schemas.microsoft.com/office/drawing/2014/main" xmlns="" id="{488A58FF-56F9-4EE1-95B2-5B9F08E3592C}"/>
              </a:ext>
            </a:extLst>
          </p:cNvPr>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9307BA2-43A1-424A-B6C8-05A61F8A3B9E}" type="slidenum">
              <a:rPr lang="en-ZA" altLang="en-US" sz="1200" smtClean="0">
                <a:solidFill>
                  <a:srgbClr val="898989"/>
                </a:solidFill>
              </a:rPr>
              <a:pPr>
                <a:spcBef>
                  <a:spcPct val="0"/>
                </a:spcBef>
                <a:buFontTx/>
                <a:buNone/>
              </a:pPr>
              <a:t>8</a:t>
            </a:fld>
            <a:endParaRPr lang="en-ZA" altLang="en-US" sz="1200">
              <a:solidFill>
                <a:srgbClr val="898989"/>
              </a:solidFill>
            </a:endParaRPr>
          </a:p>
        </p:txBody>
      </p:sp>
    </p:spTree>
    <p:extLst>
      <p:ext uri="{BB962C8B-B14F-4D97-AF65-F5344CB8AC3E}">
        <p14:creationId xmlns:p14="http://schemas.microsoft.com/office/powerpoint/2010/main" xmlns="" val="4098105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9625"/>
            <a:ext cx="860425" cy="971550"/>
          </a:xfrm>
          <a:prstGeom prst="rect">
            <a:avLst/>
          </a:prstGeom>
          <a:noFill/>
          <a:ln w="9525">
            <a:noFill/>
            <a:miter lim="800000"/>
            <a:headEnd/>
            <a:tailEnd/>
          </a:ln>
        </p:spPr>
      </p:pic>
      <p:cxnSp>
        <p:nvCxnSpPr>
          <p:cNvPr id="13" name="Straight Connector 12"/>
          <p:cNvCxnSpPr/>
          <p:nvPr/>
        </p:nvCxnSpPr>
        <p:spPr bwMode="auto">
          <a:xfrm>
            <a:off x="457200" y="692696"/>
            <a:ext cx="8202613"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18441" name="Picture 3"/>
          <p:cNvPicPr>
            <a:picLocks noChangeAspect="1"/>
          </p:cNvPicPr>
          <p:nvPr/>
        </p:nvPicPr>
        <p:blipFill>
          <a:blip r:embed="rId2" cstate="print">
            <a:clrChange>
              <a:clrFrom>
                <a:srgbClr val="DE9D49"/>
              </a:clrFrom>
              <a:clrTo>
                <a:srgbClr val="DE9D49">
                  <a:alpha val="0"/>
                </a:srgbClr>
              </a:clrTo>
            </a:clrChange>
          </a:blip>
          <a:srcRect l="79710" t="71941" r="5000" b="5000"/>
          <a:stretch>
            <a:fillRect/>
          </a:stretch>
        </p:blipFill>
        <p:spPr bwMode="auto">
          <a:xfrm>
            <a:off x="174625" y="5886450"/>
            <a:ext cx="860425" cy="971550"/>
          </a:xfrm>
          <a:prstGeom prst="rect">
            <a:avLst/>
          </a:prstGeom>
          <a:noFill/>
          <a:ln w="9525">
            <a:noFill/>
            <a:miter lim="800000"/>
            <a:headEnd/>
            <a:tailEnd/>
          </a:ln>
        </p:spPr>
      </p:pic>
      <p:sp>
        <p:nvSpPr>
          <p:cNvPr id="14" name="Text Box 9"/>
          <p:cNvSpPr txBox="1">
            <a:spLocks noChangeArrowheads="1"/>
          </p:cNvSpPr>
          <p:nvPr/>
        </p:nvSpPr>
        <p:spPr bwMode="auto">
          <a:xfrm>
            <a:off x="457200" y="207963"/>
            <a:ext cx="8191500" cy="400110"/>
          </a:xfrm>
          <a:prstGeom prst="rect">
            <a:avLst/>
          </a:prstGeom>
          <a:noFill/>
          <a:ln w="9525">
            <a:noFill/>
            <a:miter lim="800000"/>
            <a:headEnd/>
            <a:tailEnd/>
          </a:ln>
          <a:effectLst/>
        </p:spPr>
        <p:txBody>
          <a:bodyPr>
            <a:spAutoFit/>
          </a:bodyPr>
          <a:lstStyle/>
          <a:p>
            <a:pPr marL="342900" indent="-342900">
              <a:defRPr/>
            </a:pPr>
            <a:r>
              <a:rPr lang="en-US" sz="2000" b="1" dirty="0">
                <a:solidFill>
                  <a:schemeClr val="accent6">
                    <a:lumMod val="50000"/>
                  </a:schemeClr>
                </a:solidFill>
                <a:latin typeface="Verdana" pitchFamily="34" charset="0"/>
                <a:ea typeface="Verdana" pitchFamily="34" charset="0"/>
                <a:cs typeface="Verdana" pitchFamily="34" charset="0"/>
              </a:rPr>
              <a:t>QUARTER 3 FINANCIAL PERFORMANCE </a:t>
            </a:r>
            <a:endParaRPr lang="en-US" sz="2000" b="1" dirty="0">
              <a:solidFill>
                <a:schemeClr val="accent6">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9" name="Content Placeholder 2"/>
          <p:cNvSpPr txBox="1">
            <a:spLocks/>
          </p:cNvSpPr>
          <p:nvPr/>
        </p:nvSpPr>
        <p:spPr bwMode="auto">
          <a:xfrm>
            <a:off x="457201" y="608073"/>
            <a:ext cx="8512174" cy="6113397"/>
          </a:xfrm>
          <a:prstGeom prst="rect">
            <a:avLst/>
          </a:prstGeom>
          <a:noFill/>
          <a:ln w="9525">
            <a:noFill/>
            <a:miter lim="800000"/>
            <a:headEnd/>
            <a:tailEnd/>
          </a:ln>
        </p:spPr>
        <p:txBody>
          <a:bodyPr/>
          <a:lstStyle/>
          <a:p>
            <a:pPr marR="5080" indent="12700">
              <a:lnSpc>
                <a:spcPct val="200000"/>
              </a:lnSpc>
              <a:tabLst>
                <a:tab pos="195580" algn="l"/>
              </a:tabLst>
            </a:pPr>
            <a:r>
              <a:rPr lang="en-ZA" sz="1600" b="1" spc="-5" dirty="0">
                <a:solidFill>
                  <a:srgbClr val="974707"/>
                </a:solidFill>
                <a:latin typeface="Verdana"/>
                <a:cs typeface="Verdana"/>
              </a:rPr>
              <a:t>Performance information: 77% </a:t>
            </a:r>
          </a:p>
          <a:p>
            <a:pPr marL="742950" marR="5080" lvl="1" indent="-285750">
              <a:lnSpc>
                <a:spcPct val="200000"/>
              </a:lnSpc>
              <a:buFont typeface="Arial" panose="020B0604020202020204" pitchFamily="34" charset="0"/>
              <a:buChar char="•"/>
              <a:tabLst>
                <a:tab pos="195580" algn="l"/>
              </a:tabLst>
            </a:pPr>
            <a:r>
              <a:rPr lang="en-US" sz="1400" spc="-5" dirty="0">
                <a:solidFill>
                  <a:srgbClr val="974707"/>
                </a:solidFill>
                <a:latin typeface="Verdana"/>
                <a:cs typeface="Verdana"/>
              </a:rPr>
              <a:t>Registration fees are </a:t>
            </a:r>
            <a:r>
              <a:rPr lang="en-US" sz="1400" b="1" i="1" spc="-5" dirty="0">
                <a:solidFill>
                  <a:srgbClr val="974707"/>
                </a:solidFill>
                <a:latin typeface="Verdana"/>
                <a:cs typeface="Verdana"/>
              </a:rPr>
              <a:t>27% </a:t>
            </a:r>
            <a:r>
              <a:rPr lang="en-US" sz="1400" spc="-5" dirty="0">
                <a:solidFill>
                  <a:srgbClr val="974707"/>
                </a:solidFill>
                <a:latin typeface="Verdana"/>
                <a:cs typeface="Verdana"/>
              </a:rPr>
              <a:t>above budget; </a:t>
            </a:r>
          </a:p>
          <a:p>
            <a:pPr marL="742950" marR="5080" lvl="1" indent="-285750">
              <a:lnSpc>
                <a:spcPct val="200000"/>
              </a:lnSpc>
              <a:buFont typeface="Arial" panose="020B0604020202020204" pitchFamily="34" charset="0"/>
              <a:buChar char="•"/>
              <a:tabLst>
                <a:tab pos="195580" algn="l"/>
              </a:tabLst>
            </a:pPr>
            <a:r>
              <a:rPr lang="en-ZA" sz="1400" spc="-5" dirty="0">
                <a:solidFill>
                  <a:srgbClr val="974707"/>
                </a:solidFill>
                <a:latin typeface="Verdana"/>
                <a:cs typeface="Verdana"/>
              </a:rPr>
              <a:t>Course Reports income is </a:t>
            </a:r>
            <a:r>
              <a:rPr lang="en-ZA" sz="1400" b="1" i="1" spc="-5" dirty="0">
                <a:solidFill>
                  <a:srgbClr val="974707"/>
                </a:solidFill>
                <a:latin typeface="Verdana"/>
                <a:cs typeface="Verdana"/>
              </a:rPr>
              <a:t>31% </a:t>
            </a:r>
            <a:r>
              <a:rPr lang="en-ZA" sz="1400" spc="-5" dirty="0">
                <a:solidFill>
                  <a:srgbClr val="974707"/>
                </a:solidFill>
                <a:latin typeface="Verdana"/>
                <a:cs typeface="Verdana"/>
              </a:rPr>
              <a:t>above budget;</a:t>
            </a:r>
          </a:p>
          <a:p>
            <a:pPr marL="742950" lvl="1" indent="-285750">
              <a:lnSpc>
                <a:spcPct val="200000"/>
              </a:lnSpc>
              <a:buFont typeface="Arial" panose="020B0604020202020204" pitchFamily="34" charset="0"/>
              <a:buChar char="•"/>
            </a:pPr>
            <a:r>
              <a:rPr lang="en-ZA" sz="1400" spc="-5" dirty="0">
                <a:solidFill>
                  <a:srgbClr val="974707"/>
                </a:solidFill>
                <a:latin typeface="Verdana"/>
                <a:cs typeface="Verdana"/>
              </a:rPr>
              <a:t>Fines and penalties are </a:t>
            </a:r>
            <a:r>
              <a:rPr lang="en-ZA" sz="1400" b="1" i="1" spc="-5" dirty="0">
                <a:solidFill>
                  <a:srgbClr val="974707"/>
                </a:solidFill>
                <a:latin typeface="Verdana"/>
                <a:cs typeface="Verdana"/>
              </a:rPr>
              <a:t>115% </a:t>
            </a:r>
            <a:r>
              <a:rPr lang="en-ZA" sz="1400" spc="-5" dirty="0">
                <a:solidFill>
                  <a:srgbClr val="974707"/>
                </a:solidFill>
                <a:latin typeface="Verdana"/>
                <a:cs typeface="Verdana"/>
              </a:rPr>
              <a:t>above budget; </a:t>
            </a:r>
          </a:p>
          <a:p>
            <a:pPr marL="742950" lvl="1" indent="-285750">
              <a:lnSpc>
                <a:spcPct val="200000"/>
              </a:lnSpc>
              <a:buFont typeface="Arial" panose="020B0604020202020204" pitchFamily="34" charset="0"/>
              <a:buChar char="•"/>
            </a:pPr>
            <a:r>
              <a:rPr lang="en-ZA" sz="1400" spc="-5" dirty="0">
                <a:solidFill>
                  <a:srgbClr val="974707"/>
                </a:solidFill>
                <a:latin typeface="Verdana"/>
                <a:cs typeface="Verdana"/>
              </a:rPr>
              <a:t>Annual Fees are</a:t>
            </a:r>
            <a:r>
              <a:rPr lang="en-ZA" sz="1400" b="1" i="1" spc="-5" dirty="0">
                <a:solidFill>
                  <a:srgbClr val="974707"/>
                </a:solidFill>
                <a:latin typeface="Verdana"/>
                <a:cs typeface="Verdana"/>
              </a:rPr>
              <a:t> 1% </a:t>
            </a:r>
            <a:r>
              <a:rPr lang="en-ZA" sz="1400" spc="-5" dirty="0">
                <a:solidFill>
                  <a:srgbClr val="974707"/>
                </a:solidFill>
                <a:latin typeface="Verdana"/>
                <a:cs typeface="Verdana"/>
              </a:rPr>
              <a:t>below budget; and </a:t>
            </a:r>
          </a:p>
          <a:p>
            <a:pPr marL="742950" lvl="1" indent="-285750">
              <a:lnSpc>
                <a:spcPct val="200000"/>
              </a:lnSpc>
              <a:buFont typeface="Arial" panose="020B0604020202020204" pitchFamily="34" charset="0"/>
              <a:buChar char="•"/>
            </a:pPr>
            <a:r>
              <a:rPr lang="en-ZA" sz="1400" spc="-5" dirty="0">
                <a:solidFill>
                  <a:srgbClr val="974707"/>
                </a:solidFill>
                <a:latin typeface="Verdana"/>
                <a:cs typeface="Verdana"/>
              </a:rPr>
              <a:t>Sale of Goods </a:t>
            </a:r>
            <a:r>
              <a:rPr lang="en-ZA" sz="1400" b="1" i="1" spc="-5" dirty="0">
                <a:solidFill>
                  <a:srgbClr val="974707"/>
                </a:solidFill>
                <a:latin typeface="Verdana"/>
                <a:cs typeface="Verdana"/>
              </a:rPr>
              <a:t>48% </a:t>
            </a:r>
            <a:r>
              <a:rPr lang="en-ZA" sz="1400" spc="-5" dirty="0">
                <a:solidFill>
                  <a:srgbClr val="974707"/>
                </a:solidFill>
                <a:latin typeface="Verdana"/>
                <a:cs typeface="Verdana"/>
              </a:rPr>
              <a:t>below budget.</a:t>
            </a:r>
          </a:p>
          <a:p>
            <a:pPr marR="5080" indent="12700">
              <a:lnSpc>
                <a:spcPct val="200000"/>
              </a:lnSpc>
              <a:tabLst>
                <a:tab pos="195580" algn="l"/>
              </a:tabLst>
            </a:pPr>
            <a:r>
              <a:rPr lang="en-US" sz="1600" b="1" spc="-5" dirty="0">
                <a:solidFill>
                  <a:srgbClr val="974707"/>
                </a:solidFill>
                <a:latin typeface="Verdana"/>
                <a:cs typeface="Verdana"/>
              </a:rPr>
              <a:t>Expenditure is 2% above </a:t>
            </a:r>
            <a:r>
              <a:rPr lang="en-US" sz="1600" b="1" spc="-5" dirty="0" smtClean="0">
                <a:solidFill>
                  <a:srgbClr val="974707"/>
                </a:solidFill>
                <a:latin typeface="Verdana"/>
                <a:cs typeface="Verdana"/>
              </a:rPr>
              <a:t>budget</a:t>
            </a:r>
            <a:endParaRPr lang="en-ZA" sz="1600" b="1"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Travel and accommodation </a:t>
            </a:r>
            <a:r>
              <a:rPr lang="en-GB" sz="1400" b="1" i="1" spc="-5" dirty="0">
                <a:solidFill>
                  <a:srgbClr val="974707"/>
                </a:solidFill>
                <a:latin typeface="Verdana"/>
                <a:cs typeface="Verdana"/>
              </a:rPr>
              <a:t>32% </a:t>
            </a:r>
            <a:r>
              <a:rPr lang="en-GB" sz="1400" spc="-5" dirty="0">
                <a:solidFill>
                  <a:srgbClr val="974707"/>
                </a:solidFill>
                <a:latin typeface="Verdana"/>
                <a:cs typeface="Verdana"/>
              </a:rPr>
              <a:t>above budget;</a:t>
            </a:r>
            <a:endParaRPr lang="en-ZA" sz="14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Seminars, conferences and venue hire </a:t>
            </a:r>
            <a:r>
              <a:rPr lang="en-GB" sz="1400" b="1" i="1" spc="-5" dirty="0">
                <a:solidFill>
                  <a:srgbClr val="974707"/>
                </a:solidFill>
                <a:latin typeface="Verdana"/>
                <a:cs typeface="Verdana"/>
              </a:rPr>
              <a:t>64% </a:t>
            </a:r>
            <a:r>
              <a:rPr lang="en-GB" sz="1400" spc="-5" dirty="0">
                <a:solidFill>
                  <a:srgbClr val="974707"/>
                </a:solidFill>
                <a:latin typeface="Verdana"/>
                <a:cs typeface="Verdana"/>
              </a:rPr>
              <a:t>above budget;</a:t>
            </a:r>
            <a:endParaRPr lang="en-ZA" sz="14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Fingerprints </a:t>
            </a:r>
            <a:r>
              <a:rPr lang="en-GB" sz="1400" b="1" i="1" spc="-5" dirty="0">
                <a:solidFill>
                  <a:srgbClr val="974707"/>
                </a:solidFill>
                <a:latin typeface="Verdana"/>
                <a:cs typeface="Verdana"/>
              </a:rPr>
              <a:t>20% </a:t>
            </a:r>
            <a:r>
              <a:rPr lang="en-GB" sz="1400" spc="-5" dirty="0">
                <a:solidFill>
                  <a:srgbClr val="974707"/>
                </a:solidFill>
                <a:latin typeface="Verdana"/>
                <a:cs typeface="Verdana"/>
              </a:rPr>
              <a:t>above budget; and </a:t>
            </a:r>
            <a:endParaRPr lang="en-ZA" sz="1400" spc="-5" dirty="0">
              <a:solidFill>
                <a:srgbClr val="974707"/>
              </a:solidFill>
              <a:latin typeface="Verdana"/>
              <a:cs typeface="Verdana"/>
            </a:endParaRPr>
          </a:p>
          <a:p>
            <a:pPr marL="742950" lvl="1" indent="-285750">
              <a:lnSpc>
                <a:spcPct val="200000"/>
              </a:lnSpc>
              <a:buFont typeface="Arial" panose="020B0604020202020204" pitchFamily="34" charset="0"/>
              <a:buChar char="•"/>
            </a:pPr>
            <a:r>
              <a:rPr lang="en-GB" sz="1400" spc="-5" dirty="0">
                <a:solidFill>
                  <a:srgbClr val="974707"/>
                </a:solidFill>
                <a:latin typeface="Verdana"/>
                <a:cs typeface="Verdana"/>
              </a:rPr>
              <a:t>Legal fees </a:t>
            </a:r>
            <a:r>
              <a:rPr lang="en-GB" sz="1400" b="1" i="1" spc="-5" dirty="0">
                <a:solidFill>
                  <a:srgbClr val="974707"/>
                </a:solidFill>
                <a:latin typeface="Verdana"/>
                <a:cs typeface="Verdana"/>
              </a:rPr>
              <a:t>29% </a:t>
            </a:r>
            <a:r>
              <a:rPr lang="en-GB" sz="1400" spc="-5" dirty="0">
                <a:solidFill>
                  <a:srgbClr val="974707"/>
                </a:solidFill>
                <a:latin typeface="Verdana"/>
                <a:cs typeface="Verdana"/>
              </a:rPr>
              <a:t>above </a:t>
            </a:r>
            <a:r>
              <a:rPr lang="en-GB" sz="1400" spc="-5" dirty="0" smtClean="0">
                <a:solidFill>
                  <a:srgbClr val="974707"/>
                </a:solidFill>
                <a:latin typeface="Verdana"/>
                <a:cs typeface="Verdana"/>
              </a:rPr>
              <a:t>budget.</a:t>
            </a:r>
            <a:endParaRPr lang="en-GB" sz="1400" spc="-5" dirty="0">
              <a:solidFill>
                <a:srgbClr val="974707"/>
              </a:solidFill>
              <a:latin typeface="Verdana"/>
              <a:cs typeface="Verdana"/>
            </a:endParaRPr>
          </a:p>
          <a:p>
            <a:pPr marR="5080" indent="12700">
              <a:lnSpc>
                <a:spcPct val="200000"/>
              </a:lnSpc>
              <a:tabLst>
                <a:tab pos="195580" algn="l"/>
              </a:tabLst>
            </a:pPr>
            <a:r>
              <a:rPr lang="en-US" sz="1600" b="1" spc="-5" dirty="0">
                <a:solidFill>
                  <a:srgbClr val="974707"/>
                </a:solidFill>
                <a:latin typeface="Verdana"/>
                <a:cs typeface="Verdana"/>
              </a:rPr>
              <a:t>Surplus as at 31 December was R21million</a:t>
            </a:r>
            <a:endParaRPr lang="en-ZA" sz="1600" b="1" spc="-5" dirty="0">
              <a:solidFill>
                <a:srgbClr val="974707"/>
              </a:solidFill>
              <a:latin typeface="Verdana"/>
              <a:cs typeface="Verdana"/>
            </a:endParaRPr>
          </a:p>
          <a:p>
            <a:pPr marL="342900" indent="-342900" defTabSz="914400">
              <a:spcBef>
                <a:spcPct val="20000"/>
              </a:spcBef>
              <a:buFont typeface="Arial" charset="0"/>
              <a:buNone/>
            </a:pPr>
            <a:endParaRPr lang="en-US" altLang="en-US" sz="1500" dirty="0">
              <a:solidFill>
                <a:schemeClr val="accent6">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3768D19B-385E-42EE-B476-10BD5D90A849}" type="slidenum">
              <a:rPr lang="en-ZA" smtClean="0"/>
              <a:pPr/>
              <a:t>9</a:t>
            </a:fld>
            <a:endParaRPr lang="en-ZA" dirty="0"/>
          </a:p>
        </p:txBody>
      </p:sp>
    </p:spTree>
    <p:extLst>
      <p:ext uri="{BB962C8B-B14F-4D97-AF65-F5344CB8AC3E}">
        <p14:creationId xmlns:p14="http://schemas.microsoft.com/office/powerpoint/2010/main" xmlns="" val="1335450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16915</TotalTime>
  <Words>3272</Words>
  <Application>Microsoft Office PowerPoint</Application>
  <PresentationFormat>On-screen Show (4:3)</PresentationFormat>
  <Paragraphs>803</Paragraphs>
  <Slides>46</Slides>
  <Notes>22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Manabela CHAUKE</dc:creator>
  <cp:lastModifiedBy>PUMZA</cp:lastModifiedBy>
  <cp:revision>754</cp:revision>
  <cp:lastPrinted>2018-05-04T12:49:35Z</cp:lastPrinted>
  <dcterms:created xsi:type="dcterms:W3CDTF">2013-09-30T22:59:11Z</dcterms:created>
  <dcterms:modified xsi:type="dcterms:W3CDTF">2018-06-08T08:00:14Z</dcterms:modified>
</cp:coreProperties>
</file>