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97" r:id="rId4"/>
    <p:sldMasterId id="2147483709" r:id="rId5"/>
  </p:sldMasterIdLst>
  <p:notesMasterIdLst>
    <p:notesMasterId r:id="rId26"/>
  </p:notesMasterIdLst>
  <p:sldIdLst>
    <p:sldId id="1222" r:id="rId6"/>
    <p:sldId id="1223" r:id="rId7"/>
    <p:sldId id="1160" r:id="rId8"/>
    <p:sldId id="1250" r:id="rId9"/>
    <p:sldId id="1243" r:id="rId10"/>
    <p:sldId id="1244" r:id="rId11"/>
    <p:sldId id="1245" r:id="rId12"/>
    <p:sldId id="1246" r:id="rId13"/>
    <p:sldId id="1247" r:id="rId14"/>
    <p:sldId id="1248" r:id="rId15"/>
    <p:sldId id="1234" r:id="rId16"/>
    <p:sldId id="1163" r:id="rId17"/>
    <p:sldId id="1226" r:id="rId18"/>
    <p:sldId id="1227" r:id="rId19"/>
    <p:sldId id="1238" r:id="rId20"/>
    <p:sldId id="1249" r:id="rId21"/>
    <p:sldId id="1240" r:id="rId22"/>
    <p:sldId id="1241" r:id="rId23"/>
    <p:sldId id="1242" r:id="rId24"/>
    <p:sldId id="1251" r:id="rId25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ungu, Nokukhanya" initials="ZN" lastIdx="1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42" autoAdjust="0"/>
    <p:restoredTop sz="92021" autoAdjust="0"/>
  </p:normalViewPr>
  <p:slideViewPr>
    <p:cSldViewPr snapToGrid="0" snapToObjects="1">
      <p:cViewPr varScale="1">
        <p:scale>
          <a:sx n="107" d="100"/>
          <a:sy n="107" d="100"/>
        </p:scale>
        <p:origin x="-179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848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19" tIns="45710" rIns="91419" bIns="4571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19" tIns="45710" rIns="91419" bIns="45710" rtlCol="0"/>
          <a:lstStyle>
            <a:lvl1pPr algn="r">
              <a:defRPr sz="1200"/>
            </a:lvl1pPr>
          </a:lstStyle>
          <a:p>
            <a:fld id="{7389DA39-2DBE-4FF1-A410-94986644C6A9}" type="datetimeFigureOut">
              <a:rPr lang="en-US" smtClean="0"/>
              <a:pPr/>
              <a:t>6/6/2018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9" tIns="45710" rIns="91419" bIns="4571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19" tIns="45710" rIns="91419" bIns="4571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3"/>
            <a:ext cx="2945659" cy="496332"/>
          </a:xfrm>
          <a:prstGeom prst="rect">
            <a:avLst/>
          </a:prstGeom>
        </p:spPr>
        <p:txBody>
          <a:bodyPr vert="horz" lIns="91419" tIns="45710" rIns="91419" bIns="4571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 vert="horz" lIns="91419" tIns="45710" rIns="91419" bIns="45710" rtlCol="0" anchor="b"/>
          <a:lstStyle>
            <a:lvl1pPr algn="r">
              <a:defRPr sz="1200"/>
            </a:lvl1pPr>
          </a:lstStyle>
          <a:p>
            <a:fld id="{CF275B5A-3040-4CFF-8A40-A5DAA6D1A1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16640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C359F-32F4-486D-9AC0-8EBCDA78C0CF}" type="slidenum">
              <a:rPr lang="en-ZA" smtClean="0">
                <a:solidFill>
                  <a:prstClr val="black"/>
                </a:solidFill>
              </a:rPr>
              <a:pPr/>
              <a:t>1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41769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ZA" dirty="0" smtClean="0">
              <a:latin typeface="Arial" panose="020B0604020202020204" pitchFamily="34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FE394B4-1820-43C4-A7A2-F6AC3EE26175}" type="slidenum">
              <a:rPr lang="en-ZA" sz="1200" smtClean="0">
                <a:solidFill>
                  <a:prstClr val="black"/>
                </a:solidFill>
              </a:rPr>
              <a:pPr/>
              <a:t>19</a:t>
            </a:fld>
            <a:endParaRPr lang="en-ZA" sz="12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2760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C359F-32F4-486D-9AC0-8EBCDA78C0CF}" type="slidenum">
              <a:rPr lang="en-ZA" smtClean="0">
                <a:solidFill>
                  <a:prstClr val="black"/>
                </a:solidFill>
              </a:rPr>
              <a:pPr/>
              <a:t>2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7121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C359F-32F4-486D-9AC0-8EBCDA78C0CF}" type="slidenum">
              <a:rPr lang="en-ZA" smtClean="0"/>
              <a:pPr/>
              <a:t>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030600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0E2C6-A9A1-465D-BC0B-5562ED8A74A9}" type="slidenum">
              <a:rPr lang="en-ZA" smtClean="0">
                <a:solidFill>
                  <a:prstClr val="black"/>
                </a:solidFill>
              </a:rPr>
              <a:pPr/>
              <a:t>5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9617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C359F-32F4-486D-9AC0-8EBCDA78C0CF}" type="slidenum">
              <a:rPr lang="en-ZA" smtClean="0">
                <a:solidFill>
                  <a:prstClr val="black"/>
                </a:solidFill>
              </a:rPr>
              <a:pPr/>
              <a:t>11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5406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C359F-32F4-486D-9AC0-8EBCDA78C0CF}" type="slidenum">
              <a:rPr lang="en-ZA" smtClean="0"/>
              <a:pPr/>
              <a:t>12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855570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C359F-32F4-486D-9AC0-8EBCDA78C0CF}" type="slidenum">
              <a:rPr lang="en-ZA" smtClean="0"/>
              <a:pPr/>
              <a:t>13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7971780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C359F-32F4-486D-9AC0-8EBCDA78C0CF}" type="slidenum">
              <a:rPr lang="en-ZA" smtClean="0"/>
              <a:pPr/>
              <a:t>14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1651630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C359F-32F4-486D-9AC0-8EBCDA78C0CF}" type="slidenum">
              <a:rPr lang="en-ZA" smtClean="0"/>
              <a:pPr/>
              <a:t>15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171406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EF6776-A4B7-1C4D-B1F9-2B9029E89AE3}" type="datetimeFigureOut">
              <a:rPr lang="en-US" smtClean="0"/>
              <a:pPr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4704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EF6776-A4B7-1C4D-B1F9-2B9029E89AE3}" type="datetimeFigureOut">
              <a:rPr lang="en-US" smtClean="0"/>
              <a:pPr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01278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EF6776-A4B7-1C4D-B1F9-2B9029E89AE3}" type="datetimeFigureOut">
              <a:rPr lang="en-US" smtClean="0"/>
              <a:pPr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06802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04"/>
            <a:ext cx="2133600" cy="365125"/>
          </a:xfrm>
          <a:prstGeom prst="rect">
            <a:avLst/>
          </a:prstGeom>
        </p:spPr>
        <p:txBody>
          <a:bodyPr/>
          <a:lstStyle/>
          <a:p>
            <a:fld id="{A477521F-39F3-4FA2-B327-CE2A0A7874EA}" type="datetime1">
              <a:rPr lang="en-US" smtClean="0">
                <a:solidFill>
                  <a:prstClr val="black"/>
                </a:solidFill>
              </a:rPr>
              <a:pPr/>
              <a:t>6/6/2018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0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404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2674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04"/>
            <a:ext cx="2133600" cy="365125"/>
          </a:xfrm>
          <a:prstGeom prst="rect">
            <a:avLst/>
          </a:prstGeom>
        </p:spPr>
        <p:txBody>
          <a:bodyPr/>
          <a:lstStyle/>
          <a:p>
            <a:fld id="{63FF8F7B-2D47-4582-8FAB-9B1EB9033286}" type="datetime1">
              <a:rPr lang="en-US" smtClean="0">
                <a:solidFill>
                  <a:prstClr val="black"/>
                </a:solidFill>
              </a:rPr>
              <a:pPr/>
              <a:t>6/6/2018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0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404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3374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4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04"/>
            <a:ext cx="2133600" cy="365125"/>
          </a:xfrm>
          <a:prstGeom prst="rect">
            <a:avLst/>
          </a:prstGeom>
        </p:spPr>
        <p:txBody>
          <a:bodyPr/>
          <a:lstStyle/>
          <a:p>
            <a:fld id="{389BD805-ED10-44A4-BCA3-017C2B741525}" type="datetime1">
              <a:rPr lang="en-US" smtClean="0">
                <a:solidFill>
                  <a:prstClr val="black"/>
                </a:solidFill>
              </a:rPr>
              <a:pPr/>
              <a:t>6/6/2018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0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404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9870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404"/>
            <a:ext cx="2133600" cy="365125"/>
          </a:xfrm>
          <a:prstGeom prst="rect">
            <a:avLst/>
          </a:prstGeom>
        </p:spPr>
        <p:txBody>
          <a:bodyPr/>
          <a:lstStyle/>
          <a:p>
            <a:fld id="{52BA51E5-8EB5-4A1E-9372-0DC49E7C6717}" type="datetime1">
              <a:rPr lang="en-US" smtClean="0">
                <a:solidFill>
                  <a:prstClr val="black"/>
                </a:solidFill>
              </a:rPr>
              <a:pPr/>
              <a:t>6/6/2018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40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404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3065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2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2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404"/>
            <a:ext cx="2133600" cy="365125"/>
          </a:xfrm>
          <a:prstGeom prst="rect">
            <a:avLst/>
          </a:prstGeom>
        </p:spPr>
        <p:txBody>
          <a:bodyPr/>
          <a:lstStyle/>
          <a:p>
            <a:fld id="{77F87E6C-E2E2-4200-B733-56527901E802}" type="datetime1">
              <a:rPr lang="en-US" smtClean="0">
                <a:solidFill>
                  <a:prstClr val="black"/>
                </a:solidFill>
              </a:rPr>
              <a:pPr/>
              <a:t>6/6/2018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40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404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24956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404"/>
            <a:ext cx="2133600" cy="365125"/>
          </a:xfrm>
          <a:prstGeom prst="rect">
            <a:avLst/>
          </a:prstGeom>
        </p:spPr>
        <p:txBody>
          <a:bodyPr/>
          <a:lstStyle/>
          <a:p>
            <a:fld id="{6ACF03CC-219F-4AC1-AFB0-464F6EB09D4D}" type="datetime1">
              <a:rPr lang="en-US" smtClean="0">
                <a:solidFill>
                  <a:prstClr val="black"/>
                </a:solidFill>
              </a:rPr>
              <a:pPr/>
              <a:t>6/6/2018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40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404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43225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404"/>
            <a:ext cx="2133600" cy="365125"/>
          </a:xfrm>
          <a:prstGeom prst="rect">
            <a:avLst/>
          </a:prstGeom>
        </p:spPr>
        <p:txBody>
          <a:bodyPr/>
          <a:lstStyle/>
          <a:p>
            <a:fld id="{10FEBDBA-C419-449F-B3EF-9ACCB7D01AF3}" type="datetime1">
              <a:rPr lang="en-US" smtClean="0">
                <a:solidFill>
                  <a:prstClr val="black"/>
                </a:solidFill>
              </a:rPr>
              <a:pPr/>
              <a:t>6/6/2018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40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404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24332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404"/>
            <a:ext cx="2133600" cy="365125"/>
          </a:xfrm>
          <a:prstGeom prst="rect">
            <a:avLst/>
          </a:prstGeom>
        </p:spPr>
        <p:txBody>
          <a:bodyPr/>
          <a:lstStyle/>
          <a:p>
            <a:fld id="{7FFB1BE9-FDC4-492E-9E2C-5555C91148F9}" type="datetime1">
              <a:rPr lang="en-US" smtClean="0">
                <a:solidFill>
                  <a:prstClr val="black"/>
                </a:solidFill>
              </a:rPr>
              <a:pPr/>
              <a:t>6/6/2018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40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404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0403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EF6776-A4B7-1C4D-B1F9-2B9029E89AE3}" type="datetimeFigureOut">
              <a:rPr lang="en-US" smtClean="0"/>
              <a:pPr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749289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404"/>
            <a:ext cx="2133600" cy="365125"/>
          </a:xfrm>
          <a:prstGeom prst="rect">
            <a:avLst/>
          </a:prstGeom>
        </p:spPr>
        <p:txBody>
          <a:bodyPr/>
          <a:lstStyle/>
          <a:p>
            <a:fld id="{E1DCBBC6-7172-4F46-BFCE-42F1007AD815}" type="datetime1">
              <a:rPr lang="en-US" smtClean="0">
                <a:solidFill>
                  <a:prstClr val="black"/>
                </a:solidFill>
              </a:rPr>
              <a:pPr/>
              <a:t>6/6/2018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40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404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85162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04"/>
            <a:ext cx="2133600" cy="365125"/>
          </a:xfrm>
          <a:prstGeom prst="rect">
            <a:avLst/>
          </a:prstGeom>
        </p:spPr>
        <p:txBody>
          <a:bodyPr/>
          <a:lstStyle/>
          <a:p>
            <a:fld id="{3C37333E-39E6-4879-9BBF-5E504C6B41E9}" type="datetime1">
              <a:rPr lang="en-US" smtClean="0">
                <a:solidFill>
                  <a:prstClr val="black"/>
                </a:solidFill>
              </a:rPr>
              <a:pPr/>
              <a:t>6/6/2018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0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404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91284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04"/>
            <a:ext cx="2133600" cy="365125"/>
          </a:xfrm>
          <a:prstGeom prst="rect">
            <a:avLst/>
          </a:prstGeom>
        </p:spPr>
        <p:txBody>
          <a:bodyPr/>
          <a:lstStyle/>
          <a:p>
            <a:fld id="{5BFCC6DA-974B-4D2C-963E-2181303B0EA3}" type="datetime1">
              <a:rPr lang="en-US" smtClean="0">
                <a:solidFill>
                  <a:prstClr val="black"/>
                </a:solidFill>
              </a:rPr>
              <a:pPr/>
              <a:t>6/6/2018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0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404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97689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A4EF6776-A4B7-1C4D-B1F9-2B9029E89AE3}" type="datetimeFigureOut">
              <a:rPr lang="en-US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pPr/>
              <a:t>6/6/2018</a:t>
            </a:fld>
            <a:endParaRPr lang="en-US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pPr/>
              <a:t>‹#›</a:t>
            </a:fld>
            <a:endParaRPr lang="en-US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2446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A4EF6776-A4B7-1C4D-B1F9-2B9029E89AE3}" type="datetimeFigureOut">
              <a:rPr lang="en-US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pPr/>
              <a:t>6/6/2018</a:t>
            </a:fld>
            <a:endParaRPr lang="en-US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pPr/>
              <a:t>‹#›</a:t>
            </a:fld>
            <a:endParaRPr lang="en-US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65974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A4EF6776-A4B7-1C4D-B1F9-2B9029E89AE3}" type="datetimeFigureOut">
              <a:rPr lang="en-US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pPr/>
              <a:t>6/6/2018</a:t>
            </a:fld>
            <a:endParaRPr lang="en-US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pPr/>
              <a:t>‹#›</a:t>
            </a:fld>
            <a:endParaRPr lang="en-US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28653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A4EF6776-A4B7-1C4D-B1F9-2B9029E89AE3}" type="datetimeFigureOut">
              <a:rPr lang="en-US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pPr/>
              <a:t>6/6/2018</a:t>
            </a:fld>
            <a:endParaRPr lang="en-US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pPr/>
              <a:t>‹#›</a:t>
            </a:fld>
            <a:endParaRPr lang="en-US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73473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A4EF6776-A4B7-1C4D-B1F9-2B9029E89AE3}" type="datetimeFigureOut">
              <a:rPr lang="en-US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pPr/>
              <a:t>6/6/2018</a:t>
            </a:fld>
            <a:endParaRPr lang="en-US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pPr/>
              <a:t>‹#›</a:t>
            </a:fld>
            <a:endParaRPr lang="en-US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0196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A4EF6776-A4B7-1C4D-B1F9-2B9029E89AE3}" type="datetimeFigureOut">
              <a:rPr lang="en-US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pPr/>
              <a:t>6/6/2018</a:t>
            </a:fld>
            <a:endParaRPr lang="en-US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pPr/>
              <a:t>‹#›</a:t>
            </a:fld>
            <a:endParaRPr lang="en-US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4141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A4EF6776-A4B7-1C4D-B1F9-2B9029E89AE3}" type="datetimeFigureOut">
              <a:rPr lang="en-US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pPr/>
              <a:t>6/6/2018</a:t>
            </a:fld>
            <a:endParaRPr lang="en-US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pPr/>
              <a:t>‹#›</a:t>
            </a:fld>
            <a:endParaRPr lang="en-US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883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EF6776-A4B7-1C4D-B1F9-2B9029E89AE3}" type="datetimeFigureOut">
              <a:rPr lang="en-US" smtClean="0"/>
              <a:pPr/>
              <a:t>6/6/2018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339251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A4EF6776-A4B7-1C4D-B1F9-2B9029E89AE3}" type="datetimeFigureOut">
              <a:rPr lang="en-US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pPr/>
              <a:t>6/6/2018</a:t>
            </a:fld>
            <a:endParaRPr lang="en-US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pPr/>
              <a:t>‹#›</a:t>
            </a:fld>
            <a:endParaRPr lang="en-US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6819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A4EF6776-A4B7-1C4D-B1F9-2B9029E89AE3}" type="datetimeFigureOut">
              <a:rPr lang="en-US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pPr/>
              <a:t>6/6/2018</a:t>
            </a:fld>
            <a:endParaRPr lang="en-US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pPr/>
              <a:t>‹#›</a:t>
            </a:fld>
            <a:endParaRPr lang="en-US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50444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A4EF6776-A4B7-1C4D-B1F9-2B9029E89AE3}" type="datetimeFigureOut">
              <a:rPr lang="en-US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pPr/>
              <a:t>6/6/2018</a:t>
            </a:fld>
            <a:endParaRPr lang="en-US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pPr/>
              <a:t>‹#›</a:t>
            </a:fld>
            <a:endParaRPr lang="en-US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29425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A4EF6776-A4B7-1C4D-B1F9-2B9029E89AE3}" type="datetimeFigureOut">
              <a:rPr lang="en-US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pPr/>
              <a:t>6/6/2018</a:t>
            </a:fld>
            <a:endParaRPr lang="en-US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8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pPr/>
              <a:t>‹#›</a:t>
            </a:fld>
            <a:endParaRPr lang="en-US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50643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13B893-D804-40D6-977A-DEE2A325034D}" type="datetime1">
              <a:rPr lang="en-US" smtClean="0">
                <a:solidFill>
                  <a:prstClr val="black"/>
                </a:solidFill>
              </a:rPr>
              <a:pPr/>
              <a:t>6/6/2018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5735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CACD96D-A53D-4ADD-AA24-737FA4A27D65}" type="datetime1">
              <a:rPr lang="en-US" smtClean="0">
                <a:solidFill>
                  <a:prstClr val="black"/>
                </a:solidFill>
              </a:rPr>
              <a:pPr/>
              <a:t>6/6/2018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27559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D6540B-E017-445B-B4E1-FBC726735843}" type="datetime1">
              <a:rPr lang="en-US" smtClean="0">
                <a:solidFill>
                  <a:prstClr val="black"/>
                </a:solidFill>
              </a:rPr>
              <a:pPr/>
              <a:t>6/6/2018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77907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648445-D5BB-4D7D-8165-AC75F30B03AF}" type="datetime1">
              <a:rPr lang="en-US" smtClean="0">
                <a:solidFill>
                  <a:prstClr val="black"/>
                </a:solidFill>
              </a:rPr>
              <a:pPr/>
              <a:t>6/6/2018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71335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284E85-4884-4B41-A161-A26F623B7D5E}" type="datetime1">
              <a:rPr lang="en-US" smtClean="0">
                <a:solidFill>
                  <a:prstClr val="black"/>
                </a:solidFill>
              </a:rPr>
              <a:pPr/>
              <a:t>6/6/2018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31695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7BB409-511B-4B97-B12C-CFCBD1E39F21}" type="datetime1">
              <a:rPr lang="en-US" smtClean="0">
                <a:solidFill>
                  <a:prstClr val="black"/>
                </a:solidFill>
              </a:rPr>
              <a:pPr/>
              <a:t>6/6/2018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7225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EF6776-A4B7-1C4D-B1F9-2B9029E89AE3}" type="datetimeFigureOut">
              <a:rPr lang="en-US" smtClean="0"/>
              <a:pPr/>
              <a:t>6/6/2018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356164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55CA99-DB7A-4641-A61F-00D7BFC1DEC5}" type="datetime1">
              <a:rPr lang="en-US" smtClean="0">
                <a:solidFill>
                  <a:prstClr val="black"/>
                </a:solidFill>
              </a:rPr>
              <a:pPr/>
              <a:t>6/6/2018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4504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6A1312-4199-4317-8413-D72DEDAFD9B9}" type="datetime1">
              <a:rPr lang="en-US" smtClean="0">
                <a:solidFill>
                  <a:prstClr val="black"/>
                </a:solidFill>
              </a:rPr>
              <a:pPr/>
              <a:t>6/6/2018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69823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A7E91A-5125-4BFB-AF90-09CD73AF04F1}" type="datetime1">
              <a:rPr lang="en-US" smtClean="0">
                <a:solidFill>
                  <a:prstClr val="black"/>
                </a:solidFill>
              </a:rPr>
              <a:pPr/>
              <a:t>6/6/2018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68951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573D52-32BF-4F63-A33D-48885BB810F3}" type="datetime1">
              <a:rPr lang="en-US" smtClean="0">
                <a:solidFill>
                  <a:prstClr val="black"/>
                </a:solidFill>
              </a:rPr>
              <a:pPr/>
              <a:t>6/6/2018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17506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9C2D3F-62F5-458F-9F30-82C548902C8E}" type="datetime1">
              <a:rPr lang="en-US" smtClean="0">
                <a:solidFill>
                  <a:prstClr val="black"/>
                </a:solidFill>
              </a:rPr>
              <a:pPr/>
              <a:t>6/6/2018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29244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8F4AB-42C8-45C0-856C-CB8A1965D7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9E30-D3D2-41F5-910D-93490A7E7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06982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C7AB0-736F-4C03-9730-4FF6EF91E8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9E30-D3D2-41F5-910D-93490A7E7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86100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16C4D-8225-4626-A427-C5EC18F2F4F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9E30-D3D2-41F5-910D-93490A7E7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44076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36C07-0089-45B8-A5D9-3D43175B52B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9E30-D3D2-41F5-910D-93490A7E7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41542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9D53E-06AD-47A5-B4DD-F1B5B7FA89B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9E30-D3D2-41F5-910D-93490A7E7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0685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EF6776-A4B7-1C4D-B1F9-2B9029E89AE3}" type="datetimeFigureOut">
              <a:rPr lang="en-US" smtClean="0"/>
              <a:pPr/>
              <a:t>6/6/2018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746556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5CC3F-4050-45F1-B415-ADBD52DC97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9E30-D3D2-41F5-910D-93490A7E7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24540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A5A38-492D-4A94-BC8B-E8806C6536B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9E30-D3D2-41F5-910D-93490A7E7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31964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EFB1A-D84F-4A88-A445-0FEDC078CF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9E30-D3D2-41F5-910D-93490A7E7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92191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62653-5101-4634-BD16-D11E7BC64D4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9E30-D3D2-41F5-910D-93490A7E7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51852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9BB6E-0A55-4F08-BCCE-CCEA49C8A8B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9E30-D3D2-41F5-910D-93490A7E7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37030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F5D60-7764-4111-B3C3-D8AAF2DBB41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9E30-D3D2-41F5-910D-93490A7E7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6344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EF6776-A4B7-1C4D-B1F9-2B9029E89AE3}" type="datetimeFigureOut">
              <a:rPr lang="en-US" smtClean="0"/>
              <a:pPr/>
              <a:t>6/6/2018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83454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EF6776-A4B7-1C4D-B1F9-2B9029E89AE3}" type="datetimeFigureOut">
              <a:rPr lang="en-US" smtClean="0"/>
              <a:pPr/>
              <a:t>6/6/2018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30028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EF6776-A4B7-1C4D-B1F9-2B9029E89AE3}" type="datetimeFigureOut">
              <a:rPr lang="en-US" smtClean="0"/>
              <a:pPr/>
              <a:t>6/6/2018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25064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4EF6776-A4B7-1C4D-B1F9-2B9029E89AE3}" type="datetimeFigureOut">
              <a:rPr lang="en-US" smtClean="0"/>
              <a:pPr/>
              <a:t>6/6/2018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3862CD-2CE4-D846-9F15-15300DCE1B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5368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7180" y="832100"/>
            <a:ext cx="8013659" cy="427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180" y="1412384"/>
            <a:ext cx="8013659" cy="5255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80768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7182" y="832101"/>
            <a:ext cx="8013659" cy="427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182" y="1412384"/>
            <a:ext cx="8013659" cy="5255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83840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342900" rtl="0" eaLnBrk="1" latinLnBrk="0" hangingPunct="1">
        <a:spcBef>
          <a:spcPct val="0"/>
        </a:spcBef>
        <a:buNone/>
        <a:defRPr sz="2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7182" y="832101"/>
            <a:ext cx="8013659" cy="427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182" y="1412384"/>
            <a:ext cx="8013659" cy="5255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20864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2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7180" y="832100"/>
            <a:ext cx="8013659" cy="427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180" y="1412384"/>
            <a:ext cx="8013659" cy="5255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82435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03C1AC0-7ECD-4E92-95D7-FFF36E4F97B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6/6/2018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4529E30-D3D2-41F5-910D-93490A7E7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5347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8858"/>
            <a:ext cx="7772400" cy="531732"/>
          </a:xfrm>
        </p:spPr>
        <p:txBody>
          <a:bodyPr>
            <a:normAutofit fontScale="90000"/>
          </a:bodyPr>
          <a:lstStyle/>
          <a:p>
            <a:pPr defTabSz="685800">
              <a:spcBef>
                <a:spcPts val="0"/>
              </a:spcBef>
              <a:defRPr/>
            </a:pPr>
            <a:r>
              <a:rPr lang="en-US" altLang="en-US" sz="2100" b="1" kern="0" dirty="0">
                <a:latin typeface="Arial"/>
                <a:ea typeface="ＭＳ Ｐゴシック"/>
                <a:cs typeface="+mn-cs"/>
              </a:rPr>
              <a:t/>
            </a:r>
            <a:br>
              <a:rPr lang="en-US" altLang="en-US" sz="2100" b="1" kern="0" dirty="0">
                <a:latin typeface="Arial"/>
                <a:ea typeface="ＭＳ Ｐゴシック"/>
                <a:cs typeface="+mn-cs"/>
              </a:rPr>
            </a:br>
            <a:r>
              <a:rPr lang="en-US" altLang="en-US" sz="2100" b="1" kern="0" dirty="0">
                <a:latin typeface="Arial"/>
                <a:ea typeface="ＭＳ Ｐゴシック"/>
                <a:cs typeface="+mn-cs"/>
              </a:rPr>
              <a:t/>
            </a:r>
            <a:br>
              <a:rPr lang="en-US" altLang="en-US" sz="2100" b="1" kern="0" dirty="0">
                <a:latin typeface="Arial"/>
                <a:ea typeface="ＭＳ Ｐゴシック"/>
                <a:cs typeface="+mn-cs"/>
              </a:rPr>
            </a:br>
            <a:r>
              <a:rPr lang="en-US" altLang="en-US" sz="2100" b="1" kern="0" dirty="0">
                <a:latin typeface="Arial"/>
                <a:ea typeface="ＭＳ Ｐゴシック"/>
                <a:cs typeface="+mn-cs"/>
              </a:rPr>
              <a:t>Gauteng Department of Human Settlements</a:t>
            </a:r>
            <a:r>
              <a:rPr lang="en-US" sz="1350" kern="0" dirty="0">
                <a:solidFill>
                  <a:sysClr val="windowText" lastClr="000000"/>
                </a:solidFill>
                <a:ea typeface="+mn-ea"/>
                <a:cs typeface="+mn-cs"/>
              </a:rPr>
              <a:t/>
            </a:r>
            <a:br>
              <a:rPr lang="en-US" sz="1350" kern="0" dirty="0">
                <a:solidFill>
                  <a:sysClr val="windowText" lastClr="000000"/>
                </a:solidFill>
                <a:ea typeface="+mn-ea"/>
                <a:cs typeface="+mn-cs"/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61161"/>
            <a:ext cx="6400800" cy="1194956"/>
          </a:xfrm>
        </p:spPr>
        <p:txBody>
          <a:bodyPr>
            <a:normAutofit/>
          </a:bodyPr>
          <a:lstStyle/>
          <a:p>
            <a:pPr defTabSz="685800" fontAlgn="base">
              <a:spcAft>
                <a:spcPct val="0"/>
              </a:spcAft>
              <a:defRPr/>
            </a:pPr>
            <a:r>
              <a:rPr lang="en-US" sz="1800" b="1" kern="0" dirty="0">
                <a:solidFill>
                  <a:srgbClr val="FFFFFF"/>
                </a:solidFill>
                <a:latin typeface="Arial"/>
                <a:ea typeface="ＭＳ Ｐゴシック"/>
              </a:rPr>
              <a:t>2017/18 </a:t>
            </a:r>
            <a:r>
              <a:rPr lang="en-US" sz="1800" b="1" kern="0" dirty="0" smtClean="0">
                <a:solidFill>
                  <a:srgbClr val="FFFFFF"/>
                </a:solidFill>
                <a:latin typeface="Arial"/>
                <a:ea typeface="ＭＳ Ｐゴシック"/>
              </a:rPr>
              <a:t>PERFORMANCE OF THE HUMAN SETTLEMENT DEVELOPMENT GRANT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Five multi-billion-rand cities being built in Gaute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2436" y="857251"/>
            <a:ext cx="2961564" cy="158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low transfers of title deeds in Gaute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9363" y="857250"/>
            <a:ext cx="1743075" cy="158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6432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53733"/>
            <a:ext cx="8229600" cy="22352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2400" b="1" dirty="0" smtClean="0"/>
              <a:t>4.  DEPARTMENTAL ANNUAL PERFORMANCE</a:t>
            </a:r>
            <a:endParaRPr lang="en-US" sz="24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9E30-D3D2-41F5-910D-93490A7E7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664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4.1  2017/18 ANNUAL NON-FINANCIAL PERFORMANCE </a:t>
            </a:r>
            <a:r>
              <a:rPr lang="en-ZA" sz="1400" b="1" dirty="0">
                <a:latin typeface="Arial" panose="020B0604020202020204" pitchFamily="34" charset="0"/>
                <a:cs typeface="Arial" panose="020B0604020202020204" pitchFamily="34" charset="0"/>
              </a:rPr>
              <a:t>- PROGRAMME </a:t>
            </a:r>
            <a:r>
              <a:rPr lang="en-ZA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Z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00549673"/>
              </p:ext>
            </p:extLst>
          </p:nvPr>
        </p:nvGraphicFramePr>
        <p:xfrm>
          <a:off x="922868" y="1391891"/>
          <a:ext cx="8097971" cy="3648516"/>
        </p:xfrm>
        <a:graphic>
          <a:graphicData uri="http://schemas.openxmlformats.org/drawingml/2006/table">
            <a:tbl>
              <a:tblPr/>
              <a:tblGrid>
                <a:gridCol w="23523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08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402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741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3931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1983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97209">
                <a:tc>
                  <a:txBody>
                    <a:bodyPr/>
                    <a:lstStyle/>
                    <a:p>
                      <a:pPr marL="108000" algn="l" fontAlgn="t"/>
                      <a:r>
                        <a:rPr lang="en-ZA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</a:t>
                      </a:r>
                    </a:p>
                  </a:txBody>
                  <a:tcPr marL="2350" marR="2350" marT="2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Target </a:t>
                      </a:r>
                    </a:p>
                  </a:txBody>
                  <a:tcPr marL="2350" marR="2350" marT="2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ZA" sz="11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Delivery</a:t>
                      </a:r>
                      <a:endParaRPr lang="en-ZA" sz="11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50" marR="2350" marT="2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ZA" sz="11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Delivery </a:t>
                      </a:r>
                      <a:endParaRPr lang="en-ZA" sz="11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50" marR="2350" marT="2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8657">
                <a:tc>
                  <a:txBody>
                    <a:bodyPr/>
                    <a:lstStyle/>
                    <a:p>
                      <a:pPr marL="108000" algn="l" fontAlgn="t"/>
                      <a:r>
                        <a:rPr lang="en-ZA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350" marR="2350" marT="2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Stands</a:t>
                      </a:r>
                    </a:p>
                  </a:txBody>
                  <a:tcPr marL="2350" marR="2350" marT="2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Housing Units</a:t>
                      </a:r>
                    </a:p>
                  </a:txBody>
                  <a:tcPr marL="2350" marR="2350" marT="2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Stands</a:t>
                      </a:r>
                    </a:p>
                  </a:txBody>
                  <a:tcPr marL="2350" marR="2350" marT="2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Housing Units</a:t>
                      </a:r>
                    </a:p>
                  </a:txBody>
                  <a:tcPr marL="2350" marR="2350" marT="2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Stands</a:t>
                      </a:r>
                    </a:p>
                  </a:txBody>
                  <a:tcPr marL="2350" marR="2350" marT="2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Housing Units</a:t>
                      </a:r>
                    </a:p>
                  </a:txBody>
                  <a:tcPr marL="2350" marR="2350" marT="2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5450">
                <a:tc>
                  <a:txBody>
                    <a:bodyPr/>
                    <a:lstStyle/>
                    <a:p>
                      <a:pPr marL="108000" algn="l" fontAlgn="t"/>
                      <a:r>
                        <a:rPr lang="en-ZA" sz="1200" b="1" i="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Joburg</a:t>
                      </a:r>
                      <a:endParaRPr lang="en-ZA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50" marR="2350" marT="2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2 600</a:t>
                      </a:r>
                      <a:endParaRPr lang="en-ZA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50" marR="2350" marT="2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5 856</a:t>
                      </a:r>
                      <a:endParaRPr lang="en-ZA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50" marR="2350" marT="2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2 092</a:t>
                      </a:r>
                      <a:endParaRPr lang="en-ZA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50" marR="2350" marT="2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3 549</a:t>
                      </a:r>
                      <a:endParaRPr lang="en-ZA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50" marR="2350" marT="2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80%</a:t>
                      </a:r>
                    </a:p>
                  </a:txBody>
                  <a:tcPr marL="2350" marR="2350" marT="2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61%</a:t>
                      </a:r>
                    </a:p>
                  </a:txBody>
                  <a:tcPr marL="2350" marR="2350" marT="2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5450">
                <a:tc>
                  <a:txBody>
                    <a:bodyPr/>
                    <a:lstStyle/>
                    <a:p>
                      <a:pPr marL="108000" algn="l" fontAlgn="t"/>
                      <a:r>
                        <a:rPr lang="en-ZA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Ekurhuleni</a:t>
                      </a:r>
                    </a:p>
                  </a:txBody>
                  <a:tcPr marL="2350" marR="2350" marT="2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5 442</a:t>
                      </a:r>
                      <a:endParaRPr lang="en-ZA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50" marR="2350" marT="2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6 651</a:t>
                      </a:r>
                      <a:endParaRPr lang="en-ZA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50" marR="2350" marT="2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1 383</a:t>
                      </a:r>
                      <a:endParaRPr lang="en-ZA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50" marR="2350" marT="2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4 416</a:t>
                      </a:r>
                      <a:endParaRPr lang="en-ZA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50" marR="2350" marT="2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</a:t>
                      </a:r>
                    </a:p>
                  </a:txBody>
                  <a:tcPr marL="2350" marR="2350" marT="2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66%</a:t>
                      </a:r>
                    </a:p>
                  </a:txBody>
                  <a:tcPr marL="2350" marR="2350" marT="2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5450">
                <a:tc>
                  <a:txBody>
                    <a:bodyPr/>
                    <a:lstStyle/>
                    <a:p>
                      <a:pPr marL="108000" algn="l" fontAlgn="t"/>
                      <a:r>
                        <a:rPr lang="en-ZA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Tshwane</a:t>
                      </a:r>
                    </a:p>
                  </a:txBody>
                  <a:tcPr marL="2350" marR="2350" marT="2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1 387</a:t>
                      </a:r>
                      <a:endParaRPr lang="en-ZA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50" marR="2350" marT="2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6 912</a:t>
                      </a:r>
                      <a:endParaRPr lang="en-ZA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50" marR="2350" marT="2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2350" marR="2350" marT="2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3 938</a:t>
                      </a:r>
                      <a:endParaRPr lang="en-ZA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50" marR="2350" marT="2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2350" marR="2350" marT="2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57%</a:t>
                      </a:r>
                    </a:p>
                  </a:txBody>
                  <a:tcPr marL="2350" marR="2350" marT="2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5450">
                <a:tc>
                  <a:txBody>
                    <a:bodyPr/>
                    <a:lstStyle/>
                    <a:p>
                      <a:pPr marL="108000" algn="l" fontAlgn="t"/>
                      <a:r>
                        <a:rPr lang="en-ZA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Sedibeng</a:t>
                      </a:r>
                    </a:p>
                  </a:txBody>
                  <a:tcPr marL="2350" marR="2350" marT="2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3 748</a:t>
                      </a:r>
                      <a:endParaRPr lang="en-ZA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50" marR="2350" marT="2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4 258</a:t>
                      </a:r>
                      <a:endParaRPr lang="en-ZA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50" marR="2350" marT="2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1 865</a:t>
                      </a:r>
                      <a:endParaRPr lang="en-ZA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50" marR="2350" marT="2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2 082</a:t>
                      </a:r>
                      <a:endParaRPr lang="en-ZA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50" marR="2350" marT="2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 marL="2350" marR="2350" marT="2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49%</a:t>
                      </a:r>
                    </a:p>
                  </a:txBody>
                  <a:tcPr marL="2350" marR="2350" marT="2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6243">
                <a:tc>
                  <a:txBody>
                    <a:bodyPr/>
                    <a:lstStyle/>
                    <a:p>
                      <a:pPr marL="108000" algn="l" fontAlgn="t"/>
                      <a:r>
                        <a:rPr lang="en-ZA" sz="1200" b="1" i="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Westrand</a:t>
                      </a:r>
                      <a:endParaRPr lang="en-ZA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50" marR="2350" marT="2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3 788</a:t>
                      </a:r>
                      <a:endParaRPr lang="en-ZA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50" marR="2350" marT="2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4 425</a:t>
                      </a:r>
                      <a:endParaRPr lang="en-ZA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50" marR="2350" marT="2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2 570</a:t>
                      </a:r>
                      <a:endParaRPr lang="en-ZA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50" marR="2350" marT="2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2 457</a:t>
                      </a:r>
                      <a:endParaRPr lang="en-ZA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50" marR="2350" marT="2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68%</a:t>
                      </a:r>
                    </a:p>
                  </a:txBody>
                  <a:tcPr marL="2350" marR="2350" marT="2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56%</a:t>
                      </a:r>
                    </a:p>
                  </a:txBody>
                  <a:tcPr marL="2350" marR="2350" marT="2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9526">
                <a:tc>
                  <a:txBody>
                    <a:bodyPr/>
                    <a:lstStyle/>
                    <a:p>
                      <a:pPr marL="108000" algn="l" fontAlgn="t"/>
                      <a:r>
                        <a:rPr lang="en-ZA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 Office (Social Housing GPF)</a:t>
                      </a:r>
                    </a:p>
                  </a:txBody>
                  <a:tcPr marL="2350" marR="2350" marT="2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2350" marR="2350" marT="2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2350" marR="2350" marT="2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2350" marR="2350" marT="2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569</a:t>
                      </a:r>
                    </a:p>
                  </a:txBody>
                  <a:tcPr marL="2350" marR="2350" marT="2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2350" marR="2350" marT="2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  <a:endParaRPr lang="en-ZA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50" marR="2350" marT="2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73950">
                <a:tc>
                  <a:txBody>
                    <a:bodyPr/>
                    <a:lstStyle/>
                    <a:p>
                      <a:pPr marL="108000" algn="l" fontAlgn="t"/>
                      <a:r>
                        <a:rPr lang="en-ZA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 Office (FLISP OPEN MARKET)</a:t>
                      </a:r>
                    </a:p>
                  </a:txBody>
                  <a:tcPr marL="2350" marR="2350" marT="2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2350" marR="2350" marT="2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1 582</a:t>
                      </a:r>
                      <a:endParaRPr lang="en-ZA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50" marR="2350" marT="2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2350" marR="2350" marT="2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547</a:t>
                      </a:r>
                    </a:p>
                  </a:txBody>
                  <a:tcPr marL="2350" marR="2350" marT="2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2350" marR="2350" marT="2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35%</a:t>
                      </a:r>
                    </a:p>
                  </a:txBody>
                  <a:tcPr marL="2350" marR="2350" marT="2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39240">
                <a:tc>
                  <a:txBody>
                    <a:bodyPr/>
                    <a:lstStyle/>
                    <a:p>
                      <a:pPr marL="108000" algn="l" fontAlgn="t"/>
                      <a:r>
                        <a:rPr lang="en-ZA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1.1a Individual housing subsidies (R0 - R3 500) credit linked</a:t>
                      </a:r>
                    </a:p>
                  </a:txBody>
                  <a:tcPr marL="2350" marR="2350" marT="2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2350" marR="2350" marT="2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2 380</a:t>
                      </a:r>
                      <a:endParaRPr lang="en-ZA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50" marR="2350" marT="2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2350" marR="2350" marT="2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2350" marR="2350" marT="2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2350" marR="2350" marT="2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2350" marR="2350" marT="2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1891">
                <a:tc>
                  <a:txBody>
                    <a:bodyPr/>
                    <a:lstStyle/>
                    <a:p>
                      <a:pPr marL="108000" algn="l" fontAlgn="t"/>
                      <a:r>
                        <a:rPr lang="en-ZA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Grand Total</a:t>
                      </a:r>
                    </a:p>
                  </a:txBody>
                  <a:tcPr marL="2350" marR="2350" marT="2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16 965</a:t>
                      </a:r>
                      <a:endParaRPr lang="en-ZA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50" marR="2350" marT="2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32 064</a:t>
                      </a:r>
                      <a:endParaRPr lang="en-ZA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50" marR="2350" marT="2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7 910</a:t>
                      </a:r>
                      <a:endParaRPr lang="en-ZA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50" marR="2350" marT="2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17 558</a:t>
                      </a:r>
                      <a:endParaRPr lang="en-ZA" sz="12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350" marR="2350" marT="2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47%</a:t>
                      </a:r>
                    </a:p>
                  </a:txBody>
                  <a:tcPr marL="2350" marR="2350" marT="2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55%</a:t>
                      </a:r>
                    </a:p>
                  </a:txBody>
                  <a:tcPr marL="2350" marR="2350" marT="2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59565413"/>
              </p:ext>
            </p:extLst>
          </p:nvPr>
        </p:nvGraphicFramePr>
        <p:xfrm>
          <a:off x="2311399" y="5257801"/>
          <a:ext cx="5647267" cy="1036376"/>
        </p:xfrm>
        <a:graphic>
          <a:graphicData uri="http://schemas.openxmlformats.org/drawingml/2006/table">
            <a:tbl>
              <a:tblPr firstRow="1" bandRow="1"/>
              <a:tblGrid>
                <a:gridCol w="56472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5909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Annual Performance</a:t>
                      </a:r>
                      <a:endPara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4" marR="68584" marT="45734" marB="4573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6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290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@ 47% stands</a:t>
                      </a:r>
                    </a:p>
                    <a:p>
                      <a:pPr algn="ctr"/>
                      <a:r>
                        <a:rPr lang="en-US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   @55% housing units</a:t>
                      </a:r>
                    </a:p>
                    <a:p>
                      <a:pPr lvl="1" algn="ctr"/>
                      <a:r>
                        <a:rPr lang="en-US" sz="1400" b="1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          @52% housing opportunities</a:t>
                      </a:r>
                    </a:p>
                  </a:txBody>
                  <a:tcPr marL="68584" marR="68584" marT="45734" marB="4573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176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>
              <a:defRPr/>
            </a:pPr>
            <a:r>
              <a:rPr lang="en-ZA" altLang="en-US" sz="1400" b="1" kern="0" dirty="0" smtClean="0">
                <a:latin typeface="Arial"/>
                <a:ea typeface="ＭＳ Ｐゴシック"/>
              </a:rPr>
              <a:t>4.2  FINANCIAL </a:t>
            </a:r>
            <a:r>
              <a:rPr lang="en-ZA" altLang="en-US" sz="1400" b="1" kern="0" dirty="0">
                <a:latin typeface="Arial"/>
                <a:ea typeface="ＭＳ Ｐゴシック"/>
              </a:rPr>
              <a:t>YEAR HOUSING OPPORTUNITIES PERFORMANCE </a:t>
            </a:r>
            <a:r>
              <a:rPr lang="en-ZA" altLang="en-US" sz="1400" b="1" kern="0" dirty="0" smtClean="0">
                <a:latin typeface="Arial"/>
                <a:ea typeface="ＭＳ Ｐゴシック"/>
              </a:rPr>
              <a:t>TREND</a:t>
            </a:r>
            <a:endParaRPr lang="en-US" sz="1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2" y="1389415"/>
            <a:ext cx="8105775" cy="1938992"/>
          </a:xfrm>
        </p:spPr>
        <p:txBody>
          <a:bodyPr wrap="square" rtlCol="0">
            <a:spAutoFit/>
          </a:bodyPr>
          <a:lstStyle/>
          <a:p>
            <a:pPr marL="54769" indent="0" algn="just">
              <a:lnSpc>
                <a:spcPct val="150000"/>
              </a:lnSpc>
              <a:buNone/>
              <a:defRPr/>
            </a:pPr>
            <a:endParaRPr lang="en-ZA" sz="1200" spc="-19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611981" indent="-214313" algn="just">
              <a:lnSpc>
                <a:spcPct val="150000"/>
              </a:lnSpc>
              <a:defRPr/>
            </a:pPr>
            <a:endParaRPr lang="en-ZA" sz="1200" spc="-19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611981" indent="-214313" algn="just">
              <a:lnSpc>
                <a:spcPct val="150000"/>
              </a:lnSpc>
              <a:defRPr/>
            </a:pPr>
            <a:endParaRPr lang="en-ZA" sz="1200" spc="-19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97668" indent="0" algn="just">
              <a:lnSpc>
                <a:spcPct val="150000"/>
              </a:lnSpc>
              <a:buNone/>
              <a:defRPr/>
            </a:pPr>
            <a:endParaRPr lang="en-ZA" sz="1200" spc="-19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97669" indent="0" algn="just">
              <a:lnSpc>
                <a:spcPct val="150000"/>
              </a:lnSpc>
              <a:buNone/>
              <a:defRPr/>
            </a:pPr>
            <a:endParaRPr lang="en-ZA" sz="1200" spc="-19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397669" algn="just">
              <a:lnSpc>
                <a:spcPct val="150000"/>
              </a:lnSpc>
              <a:defRPr/>
            </a:pPr>
            <a:endParaRPr lang="en-ZA" sz="1200" spc="-19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18836" y="1613184"/>
            <a:ext cx="8220364" cy="343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728133" y="5139267"/>
            <a:ext cx="8051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547370" algn="just" eaLnBrk="0" fontAlgn="base" hangingPunct="0">
              <a:lnSpc>
                <a:spcPct val="200000"/>
              </a:lnSpc>
              <a:defRPr/>
            </a:pPr>
            <a:r>
              <a:rPr lang="en-ZA" sz="1400" spc="-25" dirty="0" smtClean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>Whilst performance has dropped in percentage terms, influenced by targets set for individual years, the</a:t>
            </a:r>
          </a:p>
          <a:p>
            <a:pPr marL="457200" indent="-547370" algn="just" eaLnBrk="0" fontAlgn="base" hangingPunct="0">
              <a:lnSpc>
                <a:spcPct val="200000"/>
              </a:lnSpc>
              <a:defRPr/>
            </a:pPr>
            <a:r>
              <a:rPr lang="en-ZA" sz="1400" spc="-25" dirty="0" smtClean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>constant delivery trend is notable in terms of the overall outputs per financial year.</a:t>
            </a:r>
            <a:endParaRPr lang="en-US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172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171" y="933752"/>
            <a:ext cx="8013700" cy="320279"/>
          </a:xfrm>
        </p:spPr>
        <p:txBody>
          <a:bodyPr/>
          <a:lstStyle/>
          <a:p>
            <a:pPr>
              <a:defRPr/>
            </a:pPr>
            <a:r>
              <a:rPr lang="en-ZA" sz="1400" b="1" kern="0" dirty="0" smtClean="0">
                <a:latin typeface="Arial"/>
                <a:ea typeface="ＭＳ Ｐゴシック"/>
              </a:rPr>
              <a:t>4.3  WORK</a:t>
            </a:r>
            <a:r>
              <a:rPr lang="en-ZA" sz="1200" b="1" kern="0" dirty="0" smtClean="0">
                <a:latin typeface="Arial"/>
                <a:ea typeface="ＭＳ Ｐゴシック"/>
              </a:rPr>
              <a:t> </a:t>
            </a:r>
            <a:r>
              <a:rPr lang="en-ZA" sz="1200" b="1" kern="0" dirty="0">
                <a:latin typeface="Arial"/>
                <a:ea typeface="ＭＳ Ｐゴシック"/>
              </a:rPr>
              <a:t>IN PROGRESS – April to </a:t>
            </a:r>
            <a:r>
              <a:rPr lang="en-ZA" sz="1200" b="1" kern="0" dirty="0" smtClean="0">
                <a:latin typeface="Arial"/>
                <a:ea typeface="ＭＳ Ｐゴシック"/>
              </a:rPr>
              <a:t>March 2017/18</a:t>
            </a:r>
            <a:endParaRPr lang="en-ZA" sz="1200" b="1" kern="0" dirty="0">
              <a:latin typeface="Arial"/>
              <a:ea typeface="ＭＳ Ｐゴシック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50425089"/>
              </p:ext>
            </p:extLst>
          </p:nvPr>
        </p:nvGraphicFramePr>
        <p:xfrm>
          <a:off x="944218" y="1543116"/>
          <a:ext cx="7792278" cy="3010832"/>
        </p:xfrm>
        <a:graphic>
          <a:graphicData uri="http://schemas.openxmlformats.org/drawingml/2006/table">
            <a:tbl>
              <a:tblPr/>
              <a:tblGrid>
                <a:gridCol w="18275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605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524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518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9617">
                <a:tc gridSpan="4">
                  <a:txBody>
                    <a:bodyPr/>
                    <a:lstStyle/>
                    <a:p>
                      <a:pPr algn="just" rtl="0" fontAlgn="t"/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Annual Work In Progress as certified</a:t>
                      </a:r>
                      <a:r>
                        <a:rPr lang="en-ZA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from April 2017 – March 2018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t"/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6801">
                <a:tc>
                  <a:txBody>
                    <a:bodyPr/>
                    <a:lstStyle/>
                    <a:p>
                      <a:pPr algn="just" rtl="0" fontAlgn="t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Region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Foundations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Wall</a:t>
                      </a:r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Plates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</a:t>
                      </a:r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completions/ Roof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1663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ZA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Joburg</a:t>
                      </a:r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1316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1623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1663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Tshwane 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2115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2477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1376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1663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Ekurhuleni 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3311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3337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1663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Sedibeng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1518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1577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1663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ZA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Westrand</a:t>
                      </a:r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1904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1702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2496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Social housing GPF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Head office FLISP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1663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Gauteng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10164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10716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3478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944218" y="4601819"/>
            <a:ext cx="77922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spcBef>
                <a:spcPct val="20000"/>
              </a:spcBef>
            </a:pPr>
            <a:r>
              <a:rPr lang="en-ZA" sz="1600" dirty="0" smtClean="0">
                <a:solidFill>
                  <a:prstClr val="black"/>
                </a:solidFill>
              </a:rPr>
              <a:t>The figures above are reflective of validated data using QA inspection certificates to record achievements per milestone from April to March 2017/18.</a:t>
            </a:r>
            <a:endParaRPr lang="en-ZA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6006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171" y="933752"/>
            <a:ext cx="8013700" cy="320279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ZA" sz="1400" b="1" kern="0" dirty="0" smtClean="0">
                <a:latin typeface="Arial"/>
                <a:ea typeface="ＭＳ Ｐゴシック"/>
              </a:rPr>
              <a:t>		4.4  WORK </a:t>
            </a:r>
            <a:r>
              <a:rPr lang="en-ZA" sz="1400" b="1" kern="0" dirty="0">
                <a:latin typeface="Arial"/>
                <a:ea typeface="ＭＳ Ｐゴシック"/>
              </a:rPr>
              <a:t>IN PROGRESS – </a:t>
            </a:r>
            <a:r>
              <a:rPr lang="en-ZA" sz="1400" b="1" kern="0" dirty="0" smtClean="0">
                <a:latin typeface="Arial"/>
                <a:ea typeface="ＭＳ Ｐゴシック"/>
              </a:rPr>
              <a:t>Closing balances as 31 March 2018 </a:t>
            </a:r>
            <a:endParaRPr lang="en-ZA" sz="1400" b="1" kern="0" dirty="0">
              <a:latin typeface="Arial"/>
              <a:ea typeface="ＭＳ Ｐゴシック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82133" y="4546600"/>
            <a:ext cx="7735956" cy="1318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spcBef>
                <a:spcPct val="20000"/>
              </a:spcBef>
            </a:pP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 figures above are reflective of construction work in progress, as validated by QA inspection certificates during 2017/18 financial year. However, this work was not converted  to completed housing units by close of 2017/18 financial year. </a:t>
            </a:r>
            <a:endParaRPr lang="en-Z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21093334"/>
              </p:ext>
            </p:extLst>
          </p:nvPr>
        </p:nvGraphicFramePr>
        <p:xfrm>
          <a:off x="1056171" y="1461053"/>
          <a:ext cx="7819472" cy="2831503"/>
        </p:xfrm>
        <a:graphic>
          <a:graphicData uri="http://schemas.openxmlformats.org/drawingml/2006/table">
            <a:tbl>
              <a:tblPr/>
              <a:tblGrid>
                <a:gridCol w="13911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350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588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344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17443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2017/18</a:t>
                      </a:r>
                      <a:r>
                        <a:rPr lang="en-ZA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Work In Progress - Closing </a:t>
                      </a:r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Balances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4144"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Region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Foundation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Wall Plate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90% completions/ </a:t>
                      </a:r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Roof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9814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Ekurhuleni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1235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1441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8837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Joburg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6480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Tshwane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1024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2057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2974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Sedibeng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2974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Westrand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8837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4041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6041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5901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171" y="933752"/>
            <a:ext cx="8013700" cy="320279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ZA" sz="1400" b="1" kern="0" dirty="0" smtClean="0">
                <a:latin typeface="Arial"/>
                <a:ea typeface="ＭＳ Ｐゴシック"/>
              </a:rPr>
              <a:t>		4.5  TITLE DEEDS PERFORMANCE</a:t>
            </a:r>
            <a:endParaRPr lang="en-ZA" sz="1400" b="1" kern="0" dirty="0">
              <a:latin typeface="Arial"/>
              <a:ea typeface="ＭＳ Ｐゴシック"/>
            </a:endParaRP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90673739"/>
              </p:ext>
            </p:extLst>
          </p:nvPr>
        </p:nvGraphicFramePr>
        <p:xfrm>
          <a:off x="635000" y="1600200"/>
          <a:ext cx="8356600" cy="26086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3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83625">
                <a:tc rowSpan="2">
                  <a:txBody>
                    <a:bodyPr/>
                    <a:lstStyle/>
                    <a:p>
                      <a:pPr algn="ctr"/>
                      <a:r>
                        <a:rPr lang="en-ZA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MTSF Objective</a:t>
                      </a:r>
                      <a:endParaRPr lang="en-ZA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ZA" sz="1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ZA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Provincial MTSF Target</a:t>
                      </a:r>
                      <a:endParaRPr lang="en-ZA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ZA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ACTUAL DELIVERY</a:t>
                      </a:r>
                      <a:r>
                        <a:rPr lang="en-ZA" sz="1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ZA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PROGRESS</a:t>
                      </a:r>
                      <a:endParaRPr lang="en-ZA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ZA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Deficit  (MTSF Target)</a:t>
                      </a:r>
                      <a:endParaRPr lang="en-ZA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6908">
                <a:tc vMerge="1">
                  <a:txBody>
                    <a:bodyPr/>
                    <a:lstStyle/>
                    <a:p>
                      <a:pPr algn="ctr"/>
                      <a:endParaRPr lang="en-ZA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ZA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2014/15</a:t>
                      </a:r>
                      <a:endParaRPr lang="en-ZA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2015/16</a:t>
                      </a:r>
                      <a:endParaRPr lang="en-ZA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2017/18</a:t>
                      </a:r>
                      <a:endParaRPr lang="en-ZA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Total to date: 31/03/18</a:t>
                      </a:r>
                      <a:endParaRPr lang="en-ZA" sz="1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6" marB="45706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ZA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5328">
                <a:tc rowSpan="3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Title</a:t>
                      </a:r>
                      <a:r>
                        <a:rPr lang="en-ZA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Deeds: </a:t>
                      </a:r>
                      <a:endParaRPr lang="en-ZA" sz="1400" kern="1200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indent="-2000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ZA" sz="12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Pre-1994 housing stock</a:t>
                      </a:r>
                    </a:p>
                    <a:p>
                      <a:pPr marL="85725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ZA" sz="1200" b="0" i="1" kern="1200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indent="-2000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ZA" sz="12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Post-1994 housing stock</a:t>
                      </a:r>
                    </a:p>
                    <a:p>
                      <a:pPr marL="85725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ZA" sz="1200" b="0" i="1" kern="1200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indent="-20002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ZA" sz="12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New Developments</a:t>
                      </a:r>
                    </a:p>
                  </a:txBody>
                  <a:tcPr marT="45706" marB="45706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12 808</a:t>
                      </a:r>
                      <a:endParaRPr lang="en-ZA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2 690</a:t>
                      </a:r>
                      <a:endParaRPr lang="en-ZA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2 746</a:t>
                      </a:r>
                      <a:endParaRPr lang="en-ZA" sz="1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ZA" sz="1000" b="1" i="0" u="sng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2 812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en-ZA" altLang="en-US" sz="10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algn="ctr" defTabSz="457200" rtl="0" eaLnBrk="1" fontAlgn="b" latinLnBrk="0" hangingPunct="1"/>
                      <a:r>
                        <a:rPr lang="en-ZA" altLang="en-US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8 248</a:t>
                      </a:r>
                    </a:p>
                  </a:txBody>
                  <a:tcPr marT="45706" marB="45706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altLang="en-US" sz="1000" dirty="0" smtClean="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  <a:p>
                      <a:r>
                        <a:rPr lang="en-ZA" altLang="en-US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4 560</a:t>
                      </a:r>
                    </a:p>
                  </a:txBody>
                  <a:tcPr marT="45706" marB="45706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532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152 903</a:t>
                      </a:r>
                      <a:endParaRPr lang="en-ZA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9 603</a:t>
                      </a:r>
                      <a:endParaRPr lang="en-ZA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16 166</a:t>
                      </a:r>
                      <a:endParaRPr lang="en-ZA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ZA" sz="1000" b="1" i="0" u="sng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19 522</a:t>
                      </a: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en-ZA" altLang="en-US" sz="10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algn="ctr" defTabSz="457200" rtl="0" eaLnBrk="1" fontAlgn="b" latinLnBrk="0" hangingPunct="1"/>
                      <a:r>
                        <a:rPr lang="en-ZA" altLang="en-US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45 291</a:t>
                      </a:r>
                    </a:p>
                  </a:txBody>
                  <a:tcPr marT="45706" marB="45706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altLang="en-US" sz="1000" dirty="0" smtClean="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  <a:p>
                      <a:r>
                        <a:rPr lang="en-ZA" altLang="en-US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107 612</a:t>
                      </a:r>
                    </a:p>
                  </a:txBody>
                  <a:tcPr marT="45706" marB="45706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964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n-ZA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152 301</a:t>
                      </a:r>
                      <a:endParaRPr lang="en-ZA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884</a:t>
                      </a:r>
                      <a:endParaRPr lang="en-ZA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ZA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ZA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endParaRPr lang="en-ZA" altLang="en-US" sz="10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algn="ctr" defTabSz="457200" rtl="0" eaLnBrk="1" fontAlgn="b" latinLnBrk="0" hangingPunct="1"/>
                      <a:r>
                        <a:rPr lang="en-ZA" altLang="en-US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884</a:t>
                      </a:r>
                    </a:p>
                  </a:txBody>
                  <a:tcPr marT="45706" marB="45706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altLang="en-US" sz="1000" dirty="0" smtClean="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  <a:p>
                      <a:r>
                        <a:rPr lang="en-ZA" altLang="en-US" sz="1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151 417</a:t>
                      </a:r>
                    </a:p>
                  </a:txBody>
                  <a:tcPr marT="45706" marB="45706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68053383"/>
              </p:ext>
            </p:extLst>
          </p:nvPr>
        </p:nvGraphicFramePr>
        <p:xfrm>
          <a:off x="694267" y="4378960"/>
          <a:ext cx="8297333" cy="255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2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651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27632">
                <a:tc>
                  <a:txBody>
                    <a:bodyPr/>
                    <a:lstStyle/>
                    <a:p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CHALLENGES</a:t>
                      </a:r>
                      <a:endParaRPr lang="en-ZA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MITIGATION</a:t>
                      </a:r>
                      <a:endParaRPr lang="en-ZA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49428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Missing beneficiaries.</a:t>
                      </a:r>
                      <a:endParaRPr kumimoji="0" lang="en-ZA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  <a:endParaRPr kumimoji="0" lang="en-ZA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Disputes among family members, where initial approved beneficiaries are deceased (parents).</a:t>
                      </a:r>
                      <a:endParaRPr kumimoji="0" lang="en-ZA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Some townships are not yet proclaimed.</a:t>
                      </a:r>
                      <a:endParaRPr kumimoji="0" lang="en-US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lang="en-ZA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Advertisement sent out for missing beneficiaries.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Discussion with the Department of Justice to issue estate of the </a:t>
                      </a: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deceased</a:t>
                      </a:r>
                      <a:r>
                        <a:rPr kumimoji="0" lang="en-ZA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and Deeds office to registering family title deeds. </a:t>
                      </a: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 Gauteng Planning Commission </a:t>
                      </a:r>
                      <a:r>
                        <a:rPr kumimoji="0" lang="en-ZA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has started a process with Ekurhuleni which will result in the regularized townships not yet proclaimed.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GDHS has started a process of getting township establishment for all unregistered townships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(this will assist in title deeds registrations).  The MEC in his capacity as CoGTA MEC is dealing with matter through IGR sessions.</a:t>
                      </a:r>
                      <a:endParaRPr lang="en-ZA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3373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53733"/>
            <a:ext cx="8229600" cy="22352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2400" b="1" dirty="0" smtClean="0"/>
              <a:t>5.  DEPARTMENTAL ANNUAL FINANCIAL PERFORMANCE</a:t>
            </a:r>
            <a:endParaRPr lang="en-US" sz="24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9E30-D3D2-41F5-910D-93490A7E7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317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ZA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5.1  2017/18 APPROPRIATION </a:t>
            </a:r>
            <a:endParaRPr lang="en-Z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7180" y="1701800"/>
            <a:ext cx="8013659" cy="4965966"/>
          </a:xfrm>
        </p:spPr>
        <p:txBody>
          <a:bodyPr>
            <a:normAutofit/>
          </a:bodyPr>
          <a:lstStyle/>
          <a:p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 Department’s main appropriation was R 5, 528b and later that was adjusted downwards R 150m.</a:t>
            </a:r>
          </a:p>
          <a:p>
            <a:pPr marL="0" indent="0">
              <a:buNone/>
            </a:pPr>
            <a:endParaRPr lang="en-ZA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 Department had an approved roll-over from the 2016/17 financial year of R 43,7m. </a:t>
            </a:r>
          </a:p>
          <a:p>
            <a:pPr marL="0" indent="0">
              <a:buNone/>
            </a:pPr>
            <a:endParaRPr lang="en-ZA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As at 31 March 2018 the department’s actual HSDG expenditure was R 5,302b which translates to 98% actual expenditure.</a:t>
            </a:r>
          </a:p>
          <a:p>
            <a:pPr marL="0" indent="0">
              <a:buNone/>
            </a:pPr>
            <a:endParaRPr lang="en-ZA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There was an unspent HSDG of R 119m which the Department has applied for roll-over thereof into the new financial year, the outcome of the application is still outstanding from National Treasury.</a:t>
            </a:r>
            <a:endParaRPr lang="en-Z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862CD-2CE4-D846-9F15-15300DCE1BBC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918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5.2  2017/18 TRANSFERS TO MUNICIPALITIES</a:t>
            </a:r>
            <a:endParaRPr lang="en-Z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 Department holds municipalities responsible for transfers made at two fora, one at the MEC/MMC technical IGR and the other through the compulsory monthly reporting meetings;</a:t>
            </a:r>
          </a:p>
          <a:p>
            <a:pPr>
              <a:lnSpc>
                <a:spcPct val="150000"/>
              </a:lnSpc>
            </a:pPr>
            <a:r>
              <a:rPr lang="en-ZA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Details of transfer to municipalities are as follows:</a:t>
            </a:r>
          </a:p>
          <a:p>
            <a:pPr>
              <a:lnSpc>
                <a:spcPct val="150000"/>
              </a:lnSpc>
            </a:pPr>
            <a:endParaRPr lang="en-Z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862CD-2CE4-D846-9F15-15300DCE1BBC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30706744"/>
              </p:ext>
            </p:extLst>
          </p:nvPr>
        </p:nvGraphicFramePr>
        <p:xfrm>
          <a:off x="1007179" y="2700865"/>
          <a:ext cx="7798152" cy="31112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500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073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407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91394"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ZA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Municipality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ZA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Gazetted </a:t>
                      </a:r>
                      <a:r>
                        <a:rPr lang="en-ZA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Amount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r>
                        <a:rPr lang="en-ZA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Amount </a:t>
                      </a:r>
                      <a:r>
                        <a:rPr lang="en-ZA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Transferred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5697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COJ</a:t>
                      </a: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292 </a:t>
                      </a:r>
                      <a:r>
                        <a:rPr lang="en-ZA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314 710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 292 314 </a:t>
                      </a:r>
                      <a:r>
                        <a:rPr lang="en-ZA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731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5697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COT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185 </a:t>
                      </a:r>
                      <a:r>
                        <a:rPr lang="en-ZA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740 616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 184 101 </a:t>
                      </a:r>
                      <a:r>
                        <a:rPr lang="en-ZA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996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5697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COE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  51 </a:t>
                      </a:r>
                      <a:r>
                        <a:rPr lang="en-ZA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203 000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  51 </a:t>
                      </a:r>
                      <a:r>
                        <a:rPr lang="en-ZA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 </a:t>
                      </a:r>
                      <a:r>
                        <a:rPr lang="en-ZA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5697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Mogale</a:t>
                      </a:r>
                      <a:r>
                        <a:rPr lang="en-ZA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City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105 </a:t>
                      </a:r>
                      <a:r>
                        <a:rPr lang="en-ZA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269 000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 105 269 </a:t>
                      </a:r>
                      <a:r>
                        <a:rPr lang="en-ZA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5697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Merafong</a:t>
                      </a:r>
                      <a:r>
                        <a:rPr lang="en-ZA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City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  139701500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 139 701 </a:t>
                      </a:r>
                      <a:r>
                        <a:rPr lang="en-ZA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5697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RandWest</a:t>
                      </a:r>
                      <a:r>
                        <a:rPr lang="en-ZA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City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ZA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  71 </a:t>
                      </a:r>
                      <a:r>
                        <a:rPr lang="en-ZA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100 000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  </a:t>
                      </a:r>
                      <a:r>
                        <a:rPr lang="en-ZA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71 100 </a:t>
                      </a:r>
                      <a:r>
                        <a:rPr lang="en-ZA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 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5697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845 </a:t>
                      </a:r>
                      <a:r>
                        <a:rPr lang="en-ZA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328 826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 843 689 </a:t>
                      </a:r>
                      <a:r>
                        <a:rPr lang="en-ZA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887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3155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095977" y="899227"/>
            <a:ext cx="7590823" cy="427038"/>
          </a:xfrm>
        </p:spPr>
        <p:txBody>
          <a:bodyPr>
            <a:noAutofit/>
          </a:bodyPr>
          <a:lstStyle/>
          <a:p>
            <a:r>
              <a:rPr lang="en-ZA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5.3  2017/18 TRANSFERS TO ENTITIES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52280927"/>
              </p:ext>
            </p:extLst>
          </p:nvPr>
        </p:nvGraphicFramePr>
        <p:xfrm>
          <a:off x="939800" y="1800225"/>
          <a:ext cx="8000999" cy="32226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150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605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254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06598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 of    Agent 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</a:t>
                      </a:r>
                    </a:p>
                    <a:p>
                      <a:pPr algn="ctr" fontAlgn="ctr"/>
                      <a:r>
                        <a:rPr lang="en-ZA" sz="14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(As per BP)</a:t>
                      </a:r>
                    </a:p>
                  </a:txBody>
                  <a:tcPr marL="7620" marR="7620" marT="762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Transfers</a:t>
                      </a:r>
                    </a:p>
                    <a:p>
                      <a:pPr algn="ctr" fontAlgn="ctr"/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2017/18</a:t>
                      </a:r>
                      <a:r>
                        <a:rPr lang="en-ZA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FY</a:t>
                      </a:r>
                      <a:endParaRPr lang="en-ZA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7053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Gauteng Partnership</a:t>
                      </a:r>
                      <a:r>
                        <a:rPr lang="en-ZA" sz="14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Fund [GPF]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337</a:t>
                      </a:r>
                      <a:r>
                        <a:rPr lang="en-ZA" sz="14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029 320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296 573 820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1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4882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Housing Development Agency [HDA]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 dirty="0" smtClean="0">
                          <a:solidFill>
                            <a:srgbClr val="333F4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ZA" sz="1400" b="0" i="0" u="none" strike="noStrike" dirty="0">
                        <a:solidFill>
                          <a:srgbClr val="333F4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858</a:t>
                      </a:r>
                      <a:r>
                        <a:rPr lang="en-ZA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400 000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1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2046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ZA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SUBTOTAL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  </a:t>
                      </a:r>
                      <a:r>
                        <a:rPr lang="en-ZA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337</a:t>
                      </a:r>
                      <a:r>
                        <a:rPr lang="en-ZA" sz="1400" b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029 320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1 154 973 820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1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2046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[Municipalities &amp;</a:t>
                      </a:r>
                      <a:r>
                        <a:rPr lang="en-ZA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entities] 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1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 1 182 357 646</a:t>
                      </a:r>
                      <a:endParaRPr lang="en-ZA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1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ZA" sz="1400" b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1 998 663 707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1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862CD-2CE4-D846-9F15-15300DCE1BBC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87857103"/>
              </p:ext>
            </p:extLst>
          </p:nvPr>
        </p:nvGraphicFramePr>
        <p:xfrm>
          <a:off x="939800" y="5198534"/>
          <a:ext cx="7924800" cy="88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4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89000">
                <a:tc>
                  <a:txBody>
                    <a:bodyPr/>
                    <a:lstStyle/>
                    <a:p>
                      <a:r>
                        <a:rPr lang="en-ZA" dirty="0" smtClean="0">
                          <a:solidFill>
                            <a:schemeClr val="tx1"/>
                          </a:solidFill>
                        </a:rPr>
                        <a:t>The amounts transferred</a:t>
                      </a:r>
                      <a:r>
                        <a:rPr lang="en-ZA" baseline="0" dirty="0" smtClean="0">
                          <a:solidFill>
                            <a:schemeClr val="tx1"/>
                          </a:solidFill>
                        </a:rPr>
                        <a:t> are committed and outputs thereof are expected to be reported in the 2018/19 Financial Year.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3363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6" y="2008585"/>
            <a:ext cx="4233863" cy="479822"/>
          </a:xfrm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ZA" dirty="0" smtClean="0"/>
              <a:t>Purpose of the Presentation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6" y="2488406"/>
            <a:ext cx="4233863" cy="2963466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347663" indent="-347663" algn="just"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q"/>
              <a:defRPr/>
            </a:pPr>
            <a:r>
              <a:rPr lang="en-ZA" altLang="en-US" sz="1350" dirty="0">
                <a:latin typeface="Arial" panose="020B0604020202020204" pitchFamily="34" charset="0"/>
                <a:cs typeface="Arial" panose="020B0604020202020204" pitchFamily="34" charset="0"/>
              </a:rPr>
              <a:t>To present the Departmental </a:t>
            </a:r>
            <a:r>
              <a:rPr lang="en-ZA" alt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expenditure performance on the Human Settlements Development Grant (HSDG) for the 2017/18 Financial Year.  The presentation will also cover the progress made on addressing the performance challenges.</a:t>
            </a:r>
            <a:endParaRPr lang="en-ZA" alt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7663" indent="-347663" algn="just"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q"/>
              <a:defRPr/>
            </a:pPr>
            <a:endParaRPr lang="en-ZA" sz="1350" dirty="0"/>
          </a:p>
          <a:p>
            <a:pPr marL="0" indent="0" algn="just">
              <a:lnSpc>
                <a:spcPct val="150000"/>
              </a:lnSpc>
              <a:buClr>
                <a:schemeClr val="tx2"/>
              </a:buClr>
              <a:buNone/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954088" y="2008585"/>
            <a:ext cx="3543300" cy="3443288"/>
          </a:xfr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  <a:defRPr/>
            </a:pPr>
            <a:r>
              <a:rPr lang="en-ZA" sz="2100" b="1" dirty="0"/>
              <a:t>Overview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BAE707-EA20-4B87-8562-B66851B778BE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73668" y="804334"/>
            <a:ext cx="8047172" cy="454768"/>
          </a:xfrm>
        </p:spPr>
        <p:txBody>
          <a:bodyPr>
            <a:normAutofit/>
          </a:bodyPr>
          <a:lstStyle/>
          <a:p>
            <a:r>
              <a:rPr lang="en-ZA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 PURPOSE OF THE PRESENTATION</a:t>
            </a:r>
            <a:endParaRPr lang="en-Z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943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53732"/>
            <a:ext cx="8229600" cy="3361267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9E30-D3D2-41F5-910D-93490A7E7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178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668" y="804334"/>
            <a:ext cx="8047172" cy="454768"/>
          </a:xfrm>
        </p:spPr>
        <p:txBody>
          <a:bodyPr>
            <a:normAutofit/>
          </a:bodyPr>
          <a:lstStyle/>
          <a:p>
            <a:r>
              <a:rPr lang="en-ZA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 EXECUTIVE SUMMARY -  PERFORMANCE  </a:t>
            </a:r>
            <a:r>
              <a:rPr lang="en-ZA" sz="1400" b="1" dirty="0">
                <a:latin typeface="Arial" panose="020B0604020202020204" pitchFamily="34" charset="0"/>
                <a:cs typeface="Arial" panose="020B0604020202020204" pitchFamily="34" charset="0"/>
              </a:rPr>
              <a:t>2017/18 FY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109" y="1564105"/>
            <a:ext cx="8156066" cy="484872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ZA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ZA" sz="1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>
              <a:buNone/>
            </a:pPr>
            <a:endParaRPr lang="en-ZA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ZA" sz="1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ZA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ZA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Z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6"/>
          <p:cNvSpPr txBox="1">
            <a:spLocks/>
          </p:cNvSpPr>
          <p:nvPr/>
        </p:nvSpPr>
        <p:spPr bwMode="auto">
          <a:xfrm>
            <a:off x="457199" y="1600200"/>
            <a:ext cx="8562975" cy="5198533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pitchFamily="-108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itchFamily="34" charset="-128"/>
              </a:rPr>
              <a:t>NON-FINANCIAL PERFORMANCE</a:t>
            </a:r>
            <a:endParaRPr kumimoji="0" lang="en-ZA" sz="16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MS PGothic" pitchFamily="34" charset="-128"/>
            </a:endParaRPr>
          </a:p>
          <a:p>
            <a:pPr marL="342900" marR="0" lvl="0" indent="-342900" algn="just" defTabSz="4572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ZA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itchFamily="34" charset="-128"/>
              </a:rPr>
              <a:t>The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itchFamily="34" charset="-128"/>
              </a:rPr>
              <a:t> Department planned to deliver 16 965 stands and 32 064 housing units.  A total of 7 910 stands and 17 558 housing units were delivered, 47% stands and 55% housing units.  The variance against the annual targets amounts to 9 055 stands and 14 506 housing units. </a:t>
            </a:r>
          </a:p>
          <a:p>
            <a:pPr marL="342900" marR="0" lvl="0" indent="-342900" algn="just" defTabSz="4572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MS PGothic" pitchFamily="34" charset="-128"/>
            </a:endParaRPr>
          </a:p>
          <a:p>
            <a:pPr marL="0" marR="0" lvl="0" indent="0" algn="just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itchFamily="34" charset="-128"/>
              </a:rPr>
              <a:t>FINANCIAL PERFORMANCE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MS PGothic" pitchFamily="34" charset="-128"/>
            </a:endParaRPr>
          </a:p>
          <a:p>
            <a:pPr marL="342900" marR="0" lvl="0" indent="-342900" algn="just" defTabSz="4572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itchFamily="34" charset="-128"/>
              </a:rPr>
              <a:t>During the period April 2017 - March 2018, the Department was originally allocated R5 528 050 000 for programmes and subsequently there was a downward adjustment of R150 000 </a:t>
            </a:r>
            <a:r>
              <a:rPr lang="en-GB" sz="1600" dirty="0" smtClean="0">
                <a:solidFill>
                  <a:sysClr val="windowText" lastClr="000000"/>
                </a:solidFill>
                <a:latin typeface="Calibri"/>
              </a:rPr>
              <a:t>000 and had an approved roll-over of R43 705 000 and consequently 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itchFamily="34" charset="-128"/>
              </a:rPr>
              <a:t>received R5 421 755 000 whereas expenditure for the year was R5 302 694 000. Therefore expenditure for 2017/18 financial year was 98% of the funds received with a variance of R119 061 000.    </a:t>
            </a:r>
          </a:p>
          <a:p>
            <a:pPr marL="0" marR="0" lvl="0" indent="0" algn="just" defTabSz="4572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itchFamily="34" charset="-128"/>
              </a:rPr>
              <a:t>    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MS PGothic" pitchFamily="34" charset="-128"/>
            </a:endParaRPr>
          </a:p>
          <a:p>
            <a:pPr marL="0" marR="0" lvl="0" indent="0" algn="l" defTabSz="4572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MS PGothic" pitchFamily="34" charset="-128"/>
              </a:rPr>
              <a:t>Therefore, the housing opportunities created during this financial year are 25 468 (52%) whilst total expenditure is at 98% (R5 302 694 000).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6423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99" y="2513604"/>
            <a:ext cx="8038055" cy="208964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2400" b="1" dirty="0"/>
              <a:t>3</a:t>
            </a:r>
            <a:r>
              <a:rPr lang="en-US" sz="2400" b="1" smtClean="0"/>
              <a:t>. </a:t>
            </a:r>
            <a:r>
              <a:rPr lang="en-US" sz="2400" b="1" dirty="0" smtClean="0"/>
              <a:t>IMPROVEMENT PLAN </a:t>
            </a:r>
            <a:endParaRPr lang="en-US" sz="24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9E30-D3D2-41F5-910D-93490A7E7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579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457200"/>
          </a:xfrm>
          <a:solidFill>
            <a:schemeClr val="accent1"/>
          </a:solidFill>
          <a:ln w="28575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 MANAGING THE DELIVERY VALUE CHAIN</a:t>
            </a:r>
            <a:endParaRPr lang="en-ZA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35696" y="1753579"/>
            <a:ext cx="1152128" cy="10618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12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 </a:t>
            </a:r>
            <a:endParaRPr lang="en-ZA" sz="12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35696" y="3212976"/>
            <a:ext cx="1152128" cy="10007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12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Management</a:t>
            </a:r>
            <a:endParaRPr lang="en-ZA" sz="12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7613" y="4565348"/>
            <a:ext cx="1139074" cy="9677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12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Assurance</a:t>
            </a:r>
            <a:endParaRPr lang="en-ZA" sz="12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35696" y="5794232"/>
            <a:ext cx="1152128" cy="9003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12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Tittle Deeds</a:t>
            </a:r>
            <a:endParaRPr lang="en-ZA" sz="12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1753580"/>
            <a:ext cx="1224136" cy="1569660"/>
          </a:xfrm>
          <a:prstGeom prst="rect">
            <a:avLst/>
          </a:prstGeom>
          <a:noFill/>
          <a:ln w="28575">
            <a:solidFill>
              <a:schemeClr val="tx2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1F497D"/>
                </a:solidFill>
              </a:rPr>
              <a:t>Pipeline development 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1F497D"/>
                </a:solidFill>
              </a:rPr>
              <a:t>USDG Alignment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1F497D"/>
                </a:solidFill>
              </a:rPr>
              <a:t>Municipal Serviced sites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1F497D"/>
                </a:solidFill>
              </a:rPr>
              <a:t>Municipal Planning </a:t>
            </a:r>
            <a:endParaRPr lang="en-ZA" sz="1200" dirty="0">
              <a:solidFill>
                <a:srgbClr val="1F497D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5856" y="3265530"/>
            <a:ext cx="1224136" cy="830997"/>
          </a:xfrm>
          <a:prstGeom prst="rect">
            <a:avLst/>
          </a:prstGeom>
          <a:noFill/>
          <a:ln w="28575">
            <a:solidFill>
              <a:schemeClr val="tx2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1F497D"/>
                </a:solidFill>
              </a:rPr>
              <a:t>Construction management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1F497D"/>
                </a:solidFill>
              </a:rPr>
              <a:t>Weekly reporting </a:t>
            </a:r>
            <a:endParaRPr lang="en-ZA" sz="1200" dirty="0">
              <a:solidFill>
                <a:srgbClr val="1F497D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4549478"/>
            <a:ext cx="1224136" cy="1200329"/>
          </a:xfrm>
          <a:prstGeom prst="rect">
            <a:avLst/>
          </a:prstGeom>
          <a:noFill/>
          <a:ln w="28575">
            <a:solidFill>
              <a:schemeClr val="tx2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1F497D"/>
                </a:solidFill>
              </a:rPr>
              <a:t>Monthly Delivery Assurance</a:t>
            </a:r>
          </a:p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1F497D"/>
                </a:solidFill>
              </a:rPr>
              <a:t>Quarterly and Annual reporting</a:t>
            </a:r>
            <a:endParaRPr lang="en-ZA" sz="1200" dirty="0">
              <a:solidFill>
                <a:srgbClr val="1F497D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75893" y="6015241"/>
            <a:ext cx="1224136" cy="646331"/>
          </a:xfrm>
          <a:prstGeom prst="rect">
            <a:avLst/>
          </a:prstGeom>
          <a:noFill/>
          <a:ln w="28575">
            <a:solidFill>
              <a:schemeClr val="tx2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171450" indent="-171450" defTabSz="91440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1F497D"/>
                </a:solidFill>
              </a:rPr>
              <a:t>Hand- Over houses with Title deeds</a:t>
            </a:r>
            <a:endParaRPr lang="en-ZA" sz="1050" dirty="0">
              <a:solidFill>
                <a:srgbClr val="1F497D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98908" y="3542529"/>
            <a:ext cx="2583904" cy="461665"/>
          </a:xfrm>
          <a:prstGeom prst="rect">
            <a:avLst/>
          </a:prstGeom>
          <a:noFill/>
          <a:ln w="28575">
            <a:solidFill>
              <a:schemeClr val="tx2"/>
            </a:solidFill>
            <a:prstDash val="sysDot"/>
          </a:ln>
        </p:spPr>
        <p:txBody>
          <a:bodyPr wrap="square" rtlCol="0">
            <a:spAutoFit/>
          </a:bodyPr>
          <a:lstStyle/>
          <a:p>
            <a:pPr defTabSz="914400"/>
            <a:r>
              <a:rPr lang="en-US" sz="12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 Services : Contracting and litigation</a:t>
            </a:r>
            <a:endParaRPr lang="en-ZA" sz="12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0800000" flipV="1">
            <a:off x="5998909" y="4455135"/>
            <a:ext cx="2583903" cy="461665"/>
          </a:xfrm>
          <a:prstGeom prst="rect">
            <a:avLst/>
          </a:prstGeom>
          <a:noFill/>
          <a:ln w="28575">
            <a:solidFill>
              <a:schemeClr val="tx2"/>
            </a:solidFill>
            <a:prstDash val="sysDot"/>
          </a:ln>
        </p:spPr>
        <p:txBody>
          <a:bodyPr wrap="square" rtlCol="0">
            <a:spAutoFit/>
          </a:bodyPr>
          <a:lstStyle/>
          <a:p>
            <a:pPr defTabSz="914400"/>
            <a:r>
              <a:rPr lang="en-US" sz="12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Beneficiary management and Public Participation</a:t>
            </a:r>
            <a:endParaRPr lang="en-ZA" sz="12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0800000" flipV="1">
            <a:off x="5971964" y="5424899"/>
            <a:ext cx="2610848" cy="461665"/>
          </a:xfrm>
          <a:prstGeom prst="rect">
            <a:avLst/>
          </a:prstGeom>
          <a:noFill/>
          <a:ln w="28575">
            <a:solidFill>
              <a:schemeClr val="tx2"/>
            </a:solidFill>
            <a:prstDash val="sysDot"/>
          </a:ln>
        </p:spPr>
        <p:txBody>
          <a:bodyPr wrap="square" rtlCol="0">
            <a:spAutoFit/>
          </a:bodyPr>
          <a:lstStyle/>
          <a:p>
            <a:pPr defTabSz="914400"/>
            <a:r>
              <a:rPr lang="en-US" sz="12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and Information Management</a:t>
            </a:r>
          </a:p>
          <a:p>
            <a:pPr defTabSz="914400"/>
            <a:endParaRPr lang="en-ZA" sz="12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Left Brace 17"/>
          <p:cNvSpPr/>
          <p:nvPr/>
        </p:nvSpPr>
        <p:spPr>
          <a:xfrm>
            <a:off x="4652392" y="1753578"/>
            <a:ext cx="567680" cy="4941041"/>
          </a:xfrm>
          <a:prstGeom prst="leftBrace">
            <a:avLst/>
          </a:prstGeom>
          <a:ln w="9525"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en-ZA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47452" y="2584575"/>
            <a:ext cx="2583904" cy="461665"/>
          </a:xfrm>
          <a:prstGeom prst="rect">
            <a:avLst/>
          </a:prstGeom>
          <a:noFill/>
          <a:ln w="28575">
            <a:solidFill>
              <a:schemeClr val="tx2"/>
            </a:solidFill>
            <a:prstDash val="sysDot"/>
          </a:ln>
        </p:spPr>
        <p:txBody>
          <a:bodyPr wrap="square" rtlCol="0">
            <a:spAutoFit/>
          </a:bodyPr>
          <a:lstStyle/>
          <a:p>
            <a:pPr defTabSz="914400"/>
            <a:r>
              <a:rPr lang="en-US" sz="12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CFO-Supply Chain  Management – Payment of Services</a:t>
            </a:r>
            <a:endParaRPr lang="en-ZA" sz="12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Arrow Connector 20"/>
          <p:cNvCxnSpPr>
            <a:stCxn id="5" idx="2"/>
            <a:endCxn id="6" idx="0"/>
          </p:cNvCxnSpPr>
          <p:nvPr/>
        </p:nvCxnSpPr>
        <p:spPr>
          <a:xfrm>
            <a:off x="2411760" y="2815406"/>
            <a:ext cx="0" cy="3975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7" idx="0"/>
          </p:cNvCxnSpPr>
          <p:nvPr/>
        </p:nvCxnSpPr>
        <p:spPr>
          <a:xfrm>
            <a:off x="2360623" y="4229626"/>
            <a:ext cx="6527" cy="3357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367150" y="5533102"/>
            <a:ext cx="0" cy="2611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9" idx="1"/>
          </p:cNvCxnSpPr>
          <p:nvPr/>
        </p:nvCxnSpPr>
        <p:spPr>
          <a:xfrm flipH="1">
            <a:off x="5220072" y="2815408"/>
            <a:ext cx="727380" cy="1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5255819" y="3776743"/>
            <a:ext cx="727380" cy="1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5220072" y="4685967"/>
            <a:ext cx="727380" cy="1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5220072" y="5663667"/>
            <a:ext cx="727380" cy="1"/>
          </a:xfrm>
          <a:prstGeom prst="straightConnector1">
            <a:avLst/>
          </a:prstGeom>
          <a:ln>
            <a:prstDash val="sysDot"/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23528" y="1052736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endParaRPr lang="en-ZA" dirty="0">
              <a:solidFill>
                <a:prstClr val="black"/>
              </a:solidFill>
            </a:endParaRPr>
          </a:p>
        </p:txBody>
      </p:sp>
      <p:cxnSp>
        <p:nvCxnSpPr>
          <p:cNvPr id="36" name="Straight Connector 35"/>
          <p:cNvCxnSpPr>
            <a:endCxn id="5" idx="1"/>
          </p:cNvCxnSpPr>
          <p:nvPr/>
        </p:nvCxnSpPr>
        <p:spPr>
          <a:xfrm>
            <a:off x="1547664" y="2284492"/>
            <a:ext cx="28803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6" idx="3"/>
          </p:cNvCxnSpPr>
          <p:nvPr/>
        </p:nvCxnSpPr>
        <p:spPr>
          <a:xfrm>
            <a:off x="2987824" y="3713366"/>
            <a:ext cx="2368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7" idx="1"/>
          </p:cNvCxnSpPr>
          <p:nvPr/>
        </p:nvCxnSpPr>
        <p:spPr>
          <a:xfrm>
            <a:off x="1583855" y="5049224"/>
            <a:ext cx="21375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987824" y="6277329"/>
            <a:ext cx="28803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9E30-D3D2-41F5-910D-93490A7E7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875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3825"/>
            <a:ext cx="8229600" cy="257175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400" b="1" dirty="0" smtClean="0"/>
              <a:t> 3.2 WORK PROGRAMME: FOCUS AREAS</a:t>
            </a:r>
            <a:endParaRPr lang="en-US" sz="24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76201" y="433789"/>
          <a:ext cx="8915400" cy="6571321"/>
        </p:xfrm>
        <a:graphic>
          <a:graphicData uri="http://schemas.openxmlformats.org/drawingml/2006/table">
            <a:tbl>
              <a:tblPr firstRow="1" firstCol="1" bandRow="1"/>
              <a:tblGrid>
                <a:gridCol w="19811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255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086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581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CHALLENGE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31" marR="47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ACTIONS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31" marR="47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PROGRESS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31" marR="47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04944"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Planning for project implementation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31" marR="47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Budget realignment to move funds to performing </a:t>
                      </a:r>
                      <a:r>
                        <a:rPr lang="en-US" sz="160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projects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600" baseline="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Review 2017/18 Business Plan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Ensure better planning for the </a:t>
                      </a:r>
                      <a:r>
                        <a:rPr lang="en-US" sz="160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2018/19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60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NHBRC projects enrolment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60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HSDG and USDG alignment, Spatial integration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60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Transformation</a:t>
                      </a:r>
                      <a:r>
                        <a:rPr lang="en-US" sz="1600" baseline="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objectives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31" marR="47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31" marR="47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60564"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 startAt="2"/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Supply chain Management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31" marR="47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All outstanding supply chain management bids to be concluded.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Contracts and service level agreements should be prepared while awaiting the conclusion of the supply chain </a:t>
                      </a:r>
                      <a:r>
                        <a:rPr lang="en-US" sz="160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management.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Procurement of 2017/18 projects be </a:t>
                      </a:r>
                      <a:r>
                        <a:rPr lang="en-US" sz="160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concluded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60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Appointment</a:t>
                      </a:r>
                      <a:r>
                        <a:rPr lang="en-US" sz="1600" baseline="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of PRT’s in line with Dep. new SCM process </a:t>
                      </a:r>
                      <a:endParaRPr lang="en-US" sz="1600" dirty="0" smtClean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7131" marR="47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31" marR="47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93428"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 startAt="3"/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Contract Management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31" marR="47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Conclude all outstanding contracts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Ensure that all contracts are enforced, and identify contractors/consultants who are not adhering to their </a:t>
                      </a:r>
                      <a:r>
                        <a:rPr lang="en-US" sz="160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contracts</a:t>
                      </a:r>
                      <a:r>
                        <a:rPr lang="en-US" sz="1600" baseline="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and take necessary action.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31" marR="47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31" marR="47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84665"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 startAt="4"/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Payment of Contractors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31" marR="47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A report on the status of all outstanding invoices, and identify challenges and causes of delays in payment of service providers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Implement an invoice tracking system encompassing the entire value chain from the contractor submitting the invoice until payment is effected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Ensure a payment system that pays within 14 days of approval of invoice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31" marR="47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31" marR="47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8069695" y="4059382"/>
            <a:ext cx="762000" cy="28575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1"/>
          <p:cNvSpPr>
            <a:spLocks noChangeArrowheads="1"/>
          </p:cNvSpPr>
          <p:nvPr/>
        </p:nvSpPr>
        <p:spPr bwMode="auto">
          <a:xfrm>
            <a:off x="8028131" y="2770909"/>
            <a:ext cx="762000" cy="28575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8000711" y="1362075"/>
            <a:ext cx="762000" cy="28575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9E30-D3D2-41F5-910D-93490A7E7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8001000" y="5715000"/>
            <a:ext cx="762000" cy="28575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38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381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400" b="1" dirty="0" smtClean="0"/>
              <a:t>3.2 WORK PROGRAMME FOCUS AREA (Cont.)</a:t>
            </a:r>
            <a:endParaRPr lang="en-US" sz="24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52400" y="761998"/>
          <a:ext cx="8839200" cy="6042582"/>
        </p:xfrm>
        <a:graphic>
          <a:graphicData uri="http://schemas.openxmlformats.org/drawingml/2006/table">
            <a:tbl>
              <a:tblPr firstRow="1" firstCol="1" bandRow="1"/>
              <a:tblGrid>
                <a:gridCol w="19198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001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3096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CHALLENGE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31" marR="47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ACTIONS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31" marR="47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PROGRESS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31" marR="47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96846"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 startAt="5"/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Project Management Capacity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Beef up in-house capital projects management capacity.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Ensure weekly performance reports per project and per each contractor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A weekly update on contractor, project and programme performance should be submitted to the HOD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Ensure that all service providers adhere to the contracts and service level agreements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31" marR="47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52383"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 startAt="6"/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Public participation, engagement and community relations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Ensure effective public participation during the planning phase of each project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Undertake project profiling to anticipate any community dynamics which may negatively affect projects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Ensure effective communication of delivery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Work to achieve community ownership of projects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31" marR="47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91882"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 startAt="7"/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Institutional Capacity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60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Ensure</a:t>
                      </a:r>
                      <a:r>
                        <a:rPr lang="en-US" sz="1600" baseline="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proper support measures and Rescue Plan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Determine project management capability in each Region, and provide support in ensuring capacity development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31" marR="47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75510"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 startAt="8"/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Monitoring and Evaluation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Proper and effective projects monitoring and evaluation systems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"/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Weekly reports on the performance of each region projects and contractor for all HSDG </a:t>
                      </a:r>
                      <a:r>
                        <a:rPr lang="en-US" sz="160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projects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31" marR="47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9" name="Rounded Rectangle 62"/>
          <p:cNvSpPr>
            <a:spLocks noChangeArrowheads="1"/>
          </p:cNvSpPr>
          <p:nvPr/>
        </p:nvSpPr>
        <p:spPr bwMode="auto">
          <a:xfrm>
            <a:off x="8028131" y="5943600"/>
            <a:ext cx="762000" cy="28575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>
            <a:off x="8042275" y="4800600"/>
            <a:ext cx="762000" cy="28575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1"/>
          <p:cNvSpPr>
            <a:spLocks noChangeArrowheads="1"/>
          </p:cNvSpPr>
          <p:nvPr/>
        </p:nvSpPr>
        <p:spPr bwMode="auto">
          <a:xfrm>
            <a:off x="8042275" y="3505200"/>
            <a:ext cx="762000" cy="28575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8042275" y="1647825"/>
            <a:ext cx="762000" cy="28575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9E30-D3D2-41F5-910D-93490A7E7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110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381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400" b="1" dirty="0" smtClean="0"/>
              <a:t>3.2 WORK PROGRAMME FOCUS AREA (Cont.)</a:t>
            </a:r>
            <a:endParaRPr lang="en-US" sz="24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52400" y="761998"/>
          <a:ext cx="8839200" cy="4303776"/>
        </p:xfrm>
        <a:graphic>
          <a:graphicData uri="http://schemas.openxmlformats.org/drawingml/2006/table">
            <a:tbl>
              <a:tblPr firstRow="1" firstCol="1" bandRow="1"/>
              <a:tblGrid>
                <a:gridCol w="39539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660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3096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CHALLENGE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31" marR="47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ACTIONS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31" marR="47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PROGRESS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31" marR="47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9684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Misalignment of Plans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Some of our projects are outside SDF prioritization areas of municipalities. This results in competing priorities with municipalities resulting in little funding being directed to GDHS projects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GDHS developments to follow municipal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prioritization areas through involvement in Integrated Planning Processes of the Municipalities and alignment of plans.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31" marR="47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52383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en-ZA" sz="1400" u="sng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Bulk infrastructure:</a:t>
                      </a:r>
                    </a:p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en-ZA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Throughout Gauteng there are serious bulk infrastructure limitations. These threaten </a:t>
                      </a:r>
                      <a:r>
                        <a:rPr lang="en-ZA" sz="14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continuity of almost </a:t>
                      </a:r>
                      <a:r>
                        <a:rPr lang="en-ZA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our projects (especially mega projects).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ZA" sz="14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The responsibility of bulk infrastructure installation and upgrades is the Department of Water and Sanitation.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ZA" sz="14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Municipalities also responsible through the Municipal Infrastructure Grant to upgrade &amp; maintain 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31" marR="47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1" name="AutoShape 1"/>
          <p:cNvSpPr>
            <a:spLocks noChangeArrowheads="1"/>
          </p:cNvSpPr>
          <p:nvPr/>
        </p:nvSpPr>
        <p:spPr bwMode="auto">
          <a:xfrm>
            <a:off x="8042275" y="3505200"/>
            <a:ext cx="762000" cy="28575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8042275" y="1647825"/>
            <a:ext cx="762000" cy="28575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9E30-D3D2-41F5-910D-93490A7E7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396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381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400" b="1" dirty="0" smtClean="0"/>
              <a:t>3.2 WORK PROGRAMME FOCUS AREA (Cont.)</a:t>
            </a:r>
            <a:endParaRPr lang="en-US" sz="24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52400" y="761998"/>
          <a:ext cx="8839200" cy="3343656"/>
        </p:xfrm>
        <a:graphic>
          <a:graphicData uri="http://schemas.openxmlformats.org/drawingml/2006/table">
            <a:tbl>
              <a:tblPr firstRow="1" firstCol="1" bandRow="1"/>
              <a:tblGrid>
                <a:gridCol w="39539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660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3096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CHALLENGE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31" marR="47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ACTIONS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31" marR="47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PROGRESS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31" marR="47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1882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en-ZA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Misalignment of financial years between the province and local government (Municipalities), which negatively affects performance reporting for the two spheres of government 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ZA" sz="14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Technical and Political Inter-governmental Relations Forums have assisted the two parties to identify bottle-necks with a view to addressing them as and when they arise. (E.g. Management of redemption claims)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31" marR="47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75510">
                <a:tc>
                  <a:txBody>
                    <a:bodyPr/>
                    <a:lstStyle/>
                    <a:p>
                      <a:pPr marL="0" indent="0">
                        <a:lnSpc>
                          <a:spcPct val="150000"/>
                        </a:lnSpc>
                        <a:buNone/>
                      </a:pPr>
                      <a:r>
                        <a:rPr lang="en-ZA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Late signing of Implementation Protocols (IPs) by municipalities, hence the delay in the transfer of funds to municipalities 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ZA" sz="14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Strict timeframes to be adhered to for the expedition of signing of IPs, otherwise funds may be re-directed to where they can be effectively utilised.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131" marR="47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9" name="Rounded Rectangle 62"/>
          <p:cNvSpPr>
            <a:spLocks noChangeArrowheads="1"/>
          </p:cNvSpPr>
          <p:nvPr/>
        </p:nvSpPr>
        <p:spPr bwMode="auto">
          <a:xfrm>
            <a:off x="8028131" y="3352799"/>
            <a:ext cx="762000" cy="304801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8042275" y="1647825"/>
            <a:ext cx="762000" cy="28575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29E30-D3D2-41F5-910D-93490A7E7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245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25518</TotalTime>
  <Words>1557</Words>
  <Application>Microsoft Office PowerPoint</Application>
  <PresentationFormat>On-screen Show (4:3)</PresentationFormat>
  <Paragraphs>415</Paragraphs>
  <Slides>20</Slides>
  <Notes>10</Notes>
  <HiddenSlides>1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Office Theme</vt:lpstr>
      <vt:lpstr>7_Office Theme</vt:lpstr>
      <vt:lpstr>9_Office Theme</vt:lpstr>
      <vt:lpstr>1_Office Theme</vt:lpstr>
      <vt:lpstr>3_Office Theme</vt:lpstr>
      <vt:lpstr>  Gauteng Department of Human Settlements </vt:lpstr>
      <vt:lpstr>1.  PURPOSE OF THE PRESENTATION</vt:lpstr>
      <vt:lpstr>2.  EXECUTIVE SUMMARY -  PERFORMANCE  2017/18 FY</vt:lpstr>
      <vt:lpstr>3. IMPROVEMENT PLAN </vt:lpstr>
      <vt:lpstr>3.1 MANAGING THE DELIVERY VALUE CHAIN</vt:lpstr>
      <vt:lpstr> 3.2 WORK PROGRAMME: FOCUS AREAS</vt:lpstr>
      <vt:lpstr>3.2 WORK PROGRAMME FOCUS AREA (Cont.)</vt:lpstr>
      <vt:lpstr>3.2 WORK PROGRAMME FOCUS AREA (Cont.)</vt:lpstr>
      <vt:lpstr>3.2 WORK PROGRAMME FOCUS AREA (Cont.)</vt:lpstr>
      <vt:lpstr>4.  DEPARTMENTAL ANNUAL PERFORMANCE</vt:lpstr>
      <vt:lpstr>4.1  2017/18 ANNUAL NON-FINANCIAL PERFORMANCE - PROGRAMME 3</vt:lpstr>
      <vt:lpstr>4.2  FINANCIAL YEAR HOUSING OPPORTUNITIES PERFORMANCE TREND</vt:lpstr>
      <vt:lpstr>4.3  WORK IN PROGRESS – April to March 2017/18</vt:lpstr>
      <vt:lpstr>  4.4  WORK IN PROGRESS – Closing balances as 31 March 2018 </vt:lpstr>
      <vt:lpstr>  4.5  TITLE DEEDS PERFORMANCE</vt:lpstr>
      <vt:lpstr>5.  DEPARTMENTAL ANNUAL FINANCIAL PERFORMANCE</vt:lpstr>
      <vt:lpstr>5.1  2017/18 APPROPRIATION </vt:lpstr>
      <vt:lpstr>5.2  2017/18 TRANSFERS TO MUNICIPALITIES</vt:lpstr>
      <vt:lpstr>5.3  2017/18 TRANSFERS TO ENTITIES</vt:lpstr>
      <vt:lpstr>THANK YOU</vt:lpstr>
    </vt:vector>
  </TitlesOfParts>
  <Company>Office of the Premier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Noble Mufhandu</dc:creator>
  <cp:lastModifiedBy>PUMZA</cp:lastModifiedBy>
  <cp:revision>1143</cp:revision>
  <cp:lastPrinted>2018-05-11T06:59:39Z</cp:lastPrinted>
  <dcterms:created xsi:type="dcterms:W3CDTF">2014-10-09T09:11:33Z</dcterms:created>
  <dcterms:modified xsi:type="dcterms:W3CDTF">2018-06-06T10:04:27Z</dcterms:modified>
</cp:coreProperties>
</file>