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6"/>
  </p:notesMasterIdLst>
  <p:sldIdLst>
    <p:sldId id="284" r:id="rId2"/>
    <p:sldId id="418" r:id="rId3"/>
    <p:sldId id="419" r:id="rId4"/>
    <p:sldId id="420" r:id="rId5"/>
    <p:sldId id="421" r:id="rId6"/>
    <p:sldId id="422" r:id="rId7"/>
    <p:sldId id="423" r:id="rId8"/>
    <p:sldId id="424" r:id="rId9"/>
    <p:sldId id="425" r:id="rId10"/>
    <p:sldId id="426" r:id="rId11"/>
    <p:sldId id="427" r:id="rId12"/>
    <p:sldId id="428" r:id="rId13"/>
    <p:sldId id="429" r:id="rId14"/>
    <p:sldId id="430" r:id="rId15"/>
    <p:sldId id="431" r:id="rId16"/>
    <p:sldId id="432" r:id="rId17"/>
    <p:sldId id="438" r:id="rId18"/>
    <p:sldId id="434" r:id="rId19"/>
    <p:sldId id="435" r:id="rId20"/>
    <p:sldId id="444" r:id="rId21"/>
    <p:sldId id="441" r:id="rId22"/>
    <p:sldId id="443" r:id="rId23"/>
    <p:sldId id="356" r:id="rId24"/>
    <p:sldId id="440" r:id="rId25"/>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FF33"/>
    <a:srgbClr val="66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 d="1"/>
        <a:sy n="1" d="1"/>
      </p:scale>
      <p:origin x="0" y="0"/>
    </p:cViewPr>
  </p:notesTextViewPr>
  <p:sorterViewPr>
    <p:cViewPr>
      <p:scale>
        <a:sx n="75" d="100"/>
        <a:sy n="75" d="100"/>
      </p:scale>
      <p:origin x="0" y="-3403"/>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0708" tIns="45354" rIns="90708" bIns="45354" rtlCol="0"/>
          <a:lstStyle>
            <a:lvl1pPr algn="l">
              <a:defRPr sz="1200"/>
            </a:lvl1pPr>
          </a:lstStyle>
          <a:p>
            <a:endParaRPr lang="en-GB"/>
          </a:p>
        </p:txBody>
      </p:sp>
      <p:sp>
        <p:nvSpPr>
          <p:cNvPr id="3" name="Date Placeholder 2"/>
          <p:cNvSpPr>
            <a:spLocks noGrp="1"/>
          </p:cNvSpPr>
          <p:nvPr>
            <p:ph type="dt" idx="1"/>
          </p:nvPr>
        </p:nvSpPr>
        <p:spPr>
          <a:xfrm>
            <a:off x="3850443" y="0"/>
            <a:ext cx="2945659" cy="493713"/>
          </a:xfrm>
          <a:prstGeom prst="rect">
            <a:avLst/>
          </a:prstGeom>
        </p:spPr>
        <p:txBody>
          <a:bodyPr vert="horz" lIns="90708" tIns="45354" rIns="90708" bIns="45354" rtlCol="0"/>
          <a:lstStyle>
            <a:lvl1pPr algn="r">
              <a:defRPr sz="1200"/>
            </a:lvl1pPr>
          </a:lstStyle>
          <a:p>
            <a:fld id="{B841D991-8DE4-4D45-897A-C05726660A68}" type="datetimeFigureOut">
              <a:rPr lang="en-GB" smtClean="0"/>
              <a:pPr/>
              <a:t>04/06/2018</a:t>
            </a:fld>
            <a:endParaRPr lang="en-GB"/>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0708" tIns="45354" rIns="90708" bIns="45354" rtlCol="0" anchor="ctr"/>
          <a:lstStyle/>
          <a:p>
            <a:endParaRPr lang="en-GB"/>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0708" tIns="45354" rIns="90708" bIns="453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45659" cy="493713"/>
          </a:xfrm>
          <a:prstGeom prst="rect">
            <a:avLst/>
          </a:prstGeom>
        </p:spPr>
        <p:txBody>
          <a:bodyPr vert="horz" lIns="90708" tIns="45354" rIns="90708" bIns="45354"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0708" tIns="45354" rIns="90708" bIns="45354" rtlCol="0" anchor="b"/>
          <a:lstStyle>
            <a:lvl1pPr algn="r">
              <a:defRPr sz="1200"/>
            </a:lvl1pPr>
          </a:lstStyle>
          <a:p>
            <a:fld id="{D0EF231C-0390-4744-9F06-E611C36E1814}" type="slidenum">
              <a:rPr lang="en-GB" smtClean="0"/>
              <a:pPr/>
              <a:t>‹#›</a:t>
            </a:fld>
            <a:endParaRPr lang="en-GB"/>
          </a:p>
        </p:txBody>
      </p:sp>
    </p:spTree>
    <p:extLst>
      <p:ext uri="{BB962C8B-B14F-4D97-AF65-F5344CB8AC3E}">
        <p14:creationId xmlns:p14="http://schemas.microsoft.com/office/powerpoint/2010/main" xmlns="" val="2444292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EF231C-0390-4744-9F06-E611C36E1814}" type="slidenum">
              <a:rPr lang="en-GB" smtClean="0"/>
              <a:pPr/>
              <a:t>5</a:t>
            </a:fld>
            <a:endParaRPr lang="en-GB"/>
          </a:p>
        </p:txBody>
      </p:sp>
    </p:spTree>
    <p:extLst>
      <p:ext uri="{BB962C8B-B14F-4D97-AF65-F5344CB8AC3E}">
        <p14:creationId xmlns:p14="http://schemas.microsoft.com/office/powerpoint/2010/main" xmlns="" val="2659402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EF231C-0390-4744-9F06-E611C36E1814}" type="slidenum">
              <a:rPr lang="en-GB" smtClean="0"/>
              <a:pPr/>
              <a:t>14</a:t>
            </a:fld>
            <a:endParaRPr lang="en-GB"/>
          </a:p>
        </p:txBody>
      </p:sp>
    </p:spTree>
    <p:extLst>
      <p:ext uri="{BB962C8B-B14F-4D97-AF65-F5344CB8AC3E}">
        <p14:creationId xmlns:p14="http://schemas.microsoft.com/office/powerpoint/2010/main" xmlns="" val="1695248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EF231C-0390-4744-9F06-E611C36E1814}" type="slidenum">
              <a:rPr lang="en-GB" smtClean="0"/>
              <a:pPr/>
              <a:t>15</a:t>
            </a:fld>
            <a:endParaRPr lang="en-GB"/>
          </a:p>
        </p:txBody>
      </p:sp>
    </p:spTree>
    <p:extLst>
      <p:ext uri="{BB962C8B-B14F-4D97-AF65-F5344CB8AC3E}">
        <p14:creationId xmlns:p14="http://schemas.microsoft.com/office/powerpoint/2010/main" xmlns="" val="3821944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D7B43EF-5D92-4F0D-BEB8-A398EB731ECB}" type="datetimeFigureOut">
              <a:rPr lang="en-GB" smtClean="0"/>
              <a:pPr/>
              <a:t>04/06/2018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172665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7B43EF-5D92-4F0D-BEB8-A398EB731ECB}" type="datetimeFigureOut">
              <a:rPr lang="en-GB" smtClean="0"/>
              <a:pPr/>
              <a:t>04/06/2018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1719422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7B43EF-5D92-4F0D-BEB8-A398EB731ECB}" type="datetimeFigureOut">
              <a:rPr lang="en-GB" smtClean="0"/>
              <a:pPr/>
              <a:t>04/06/2018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247581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7B43EF-5D92-4F0D-BEB8-A398EB731ECB}" type="datetimeFigureOut">
              <a:rPr lang="en-GB" smtClean="0"/>
              <a:pPr/>
              <a:t>04/06/2018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68138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7B43EF-5D92-4F0D-BEB8-A398EB731ECB}" type="datetimeFigureOut">
              <a:rPr lang="en-GB" smtClean="0"/>
              <a:pPr/>
              <a:t>04/06/2018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850028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D7B43EF-5D92-4F0D-BEB8-A398EB731ECB}" type="datetimeFigureOut">
              <a:rPr lang="en-GB" smtClean="0"/>
              <a:pPr/>
              <a:t>04/06/2018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3899189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D7B43EF-5D92-4F0D-BEB8-A398EB731ECB}" type="datetimeFigureOut">
              <a:rPr lang="en-GB" smtClean="0"/>
              <a:pPr/>
              <a:t>04/06/2018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3703708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D7B43EF-5D92-4F0D-BEB8-A398EB731ECB}" type="datetimeFigureOut">
              <a:rPr lang="en-GB" smtClean="0"/>
              <a:pPr/>
              <a:t>04/06/2018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4260652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B43EF-5D92-4F0D-BEB8-A398EB731ECB}" type="datetimeFigureOut">
              <a:rPr lang="en-GB" smtClean="0"/>
              <a:pPr/>
              <a:t>04/06/2018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4165598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B43EF-5D92-4F0D-BEB8-A398EB731ECB}" type="datetimeFigureOut">
              <a:rPr lang="en-GB" smtClean="0"/>
              <a:pPr/>
              <a:t>04/06/2018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3698257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B43EF-5D92-4F0D-BEB8-A398EB731ECB}" type="datetimeFigureOut">
              <a:rPr lang="en-GB" smtClean="0"/>
              <a:pPr/>
              <a:t>04/06/2018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3036838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B43EF-5D92-4F0D-BEB8-A398EB731ECB}" type="datetimeFigureOut">
              <a:rPr lang="en-GB" smtClean="0"/>
              <a:pPr/>
              <a:t>04/06/2018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1111668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iSimang_ppt_template_1"/>
          <p:cNvPicPr>
            <a:picLocks noChangeAspect="1" noChangeArrowheads="1"/>
          </p:cNvPicPr>
          <p:nvPr/>
        </p:nvPicPr>
        <p:blipFill>
          <a:blip r:embed="rId2" cstate="print"/>
          <a:srcRect/>
          <a:stretch>
            <a:fillRect/>
          </a:stretch>
        </p:blipFill>
        <p:spPr bwMode="auto">
          <a:xfrm>
            <a:off x="-514350" y="-387350"/>
            <a:ext cx="10172700" cy="7632700"/>
          </a:xfrm>
          <a:prstGeom prst="rect">
            <a:avLst/>
          </a:prstGeom>
          <a:noFill/>
          <a:ln w="9525">
            <a:noFill/>
            <a:miter lim="800000"/>
            <a:headEnd/>
            <a:tailEnd/>
          </a:ln>
        </p:spPr>
      </p:pic>
      <p:sp>
        <p:nvSpPr>
          <p:cNvPr id="4" name="Content Placeholder 5"/>
          <p:cNvSpPr txBox="1">
            <a:spLocks/>
          </p:cNvSpPr>
          <p:nvPr/>
        </p:nvSpPr>
        <p:spPr>
          <a:xfrm>
            <a:off x="457200" y="4908301"/>
            <a:ext cx="8229600" cy="1473027"/>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Font typeface="Arial" panose="020B0604020202020204" pitchFamily="34" charset="0"/>
              <a:buChar char="•"/>
              <a:defRPr/>
            </a:pPr>
            <a:endParaRPr lang="en-ZA" dirty="0"/>
          </a:p>
          <a:p>
            <a:pPr>
              <a:defRPr/>
            </a:pPr>
            <a:r>
              <a:rPr lang="en-GB" dirty="0">
                <a:solidFill>
                  <a:schemeClr val="bg1"/>
                </a:solidFill>
              </a:rPr>
              <a:t/>
            </a:r>
            <a:br>
              <a:rPr lang="en-GB" dirty="0">
                <a:solidFill>
                  <a:schemeClr val="bg1"/>
                </a:solidFill>
              </a:rPr>
            </a:br>
            <a:r>
              <a:rPr lang="en-GB" sz="5800" dirty="0">
                <a:solidFill>
                  <a:schemeClr val="bg1"/>
                </a:solidFill>
              </a:rPr>
              <a:t> </a:t>
            </a:r>
            <a:r>
              <a:rPr lang="en-GB" sz="9600" b="1" dirty="0">
                <a:solidFill>
                  <a:schemeClr val="bg1"/>
                </a:solidFill>
              </a:rPr>
              <a:t>Portfolio and Select Committees </a:t>
            </a:r>
          </a:p>
          <a:p>
            <a:pPr>
              <a:defRPr/>
            </a:pPr>
            <a:r>
              <a:rPr lang="en-GB" sz="9600" b="1" dirty="0" smtClean="0">
                <a:solidFill>
                  <a:schemeClr val="bg1"/>
                </a:solidFill>
              </a:rPr>
              <a:t>Quarters 3&amp;4 </a:t>
            </a:r>
            <a:r>
              <a:rPr lang="en-GB" sz="9600" b="1" dirty="0">
                <a:solidFill>
                  <a:schemeClr val="bg1"/>
                </a:solidFill>
              </a:rPr>
              <a:t>2017/18 Reports</a:t>
            </a:r>
          </a:p>
          <a:p>
            <a:pPr>
              <a:defRPr/>
            </a:pPr>
            <a:r>
              <a:rPr lang="en-GB" sz="9600" b="1" dirty="0" smtClean="0">
                <a:solidFill>
                  <a:schemeClr val="bg1"/>
                </a:solidFill>
              </a:rPr>
              <a:t>March 2018</a:t>
            </a:r>
            <a:endParaRPr lang="en-ZA" sz="9600" b="1" dirty="0">
              <a:solidFill>
                <a:schemeClr val="bg1"/>
              </a:solidFill>
            </a:endParaRPr>
          </a:p>
          <a:p>
            <a:pPr>
              <a:buFont typeface="Arial" panose="020B0604020202020204" pitchFamily="34" charset="0"/>
              <a:buChar char="•"/>
              <a:defRPr/>
            </a:pPr>
            <a:endParaRPr lang="en-Z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0" y="-11113"/>
            <a:ext cx="9144000" cy="6869113"/>
          </a:xfrm>
          <a:prstGeom prst="rect">
            <a:avLst/>
          </a:prstGeom>
          <a:noFill/>
          <a:ln w="9525">
            <a:noFill/>
            <a:miter lim="800000"/>
            <a:headEnd/>
            <a:tailEnd/>
          </a:ln>
        </p:spPr>
      </p:pic>
      <p:sp>
        <p:nvSpPr>
          <p:cNvPr id="2" name="Title 1"/>
          <p:cNvSpPr>
            <a:spLocks noGrp="1"/>
          </p:cNvSpPr>
          <p:nvPr>
            <p:ph type="title"/>
          </p:nvPr>
        </p:nvSpPr>
        <p:spPr>
          <a:xfrm>
            <a:off x="251520" y="1844824"/>
            <a:ext cx="8784976" cy="3565390"/>
          </a:xfrm>
        </p:spPr>
        <p:txBody>
          <a:bodyPr>
            <a:normAutofit fontScale="90000"/>
          </a:bodyPr>
          <a:lstStyle/>
          <a:p>
            <a:pPr algn="l"/>
            <a:r>
              <a:rPr lang="en-GB" sz="4000" dirty="0"/>
              <a:t>Programme Three: </a:t>
            </a:r>
            <a:r>
              <a:rPr lang="en-GB" sz="4000" i="1" dirty="0"/>
              <a:t>Tourism/Commercial</a:t>
            </a:r>
            <a:br>
              <a:rPr lang="en-GB" sz="4000" i="1" dirty="0"/>
            </a:br>
            <a:r>
              <a:rPr lang="en-GB" sz="4000" dirty="0"/>
              <a:t>Strategic objective: </a:t>
            </a:r>
            <a:r>
              <a:rPr lang="en-GB" sz="4000" i="1" dirty="0"/>
              <a:t>to optimise the Park’s revenue generation in a commercially- and environmentally-sustainable manner, that fosters job creation and empowerment of historically-disadvantaged communities</a:t>
            </a:r>
          </a:p>
        </p:txBody>
      </p:sp>
    </p:spTree>
    <p:extLst>
      <p:ext uri="{BB962C8B-B14F-4D97-AF65-F5344CB8AC3E}">
        <p14:creationId xmlns:p14="http://schemas.microsoft.com/office/powerpoint/2010/main" xmlns="" val="921839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21"/>
          <p:cNvGraphicFramePr>
            <a:graphicFrameLocks/>
          </p:cNvGraphicFramePr>
          <p:nvPr>
            <p:extLst>
              <p:ext uri="{D42A27DB-BD31-4B8C-83A1-F6EECF244321}">
                <p14:modId xmlns:p14="http://schemas.microsoft.com/office/powerpoint/2010/main" xmlns="" val="4206014948"/>
              </p:ext>
            </p:extLst>
          </p:nvPr>
        </p:nvGraphicFramePr>
        <p:xfrm>
          <a:off x="107505" y="-1"/>
          <a:ext cx="8928991" cy="5786637"/>
        </p:xfrm>
        <a:graphic>
          <a:graphicData uri="http://schemas.openxmlformats.org/drawingml/2006/table">
            <a:tbl>
              <a:tblPr/>
              <a:tblGrid>
                <a:gridCol w="1152127">
                  <a:extLst>
                    <a:ext uri="{9D8B030D-6E8A-4147-A177-3AD203B41FA5}">
                      <a16:colId xmlns="" xmlns:a16="http://schemas.microsoft.com/office/drawing/2014/main" val="20000"/>
                    </a:ext>
                  </a:extLst>
                </a:gridCol>
                <a:gridCol w="792088">
                  <a:extLst>
                    <a:ext uri="{9D8B030D-6E8A-4147-A177-3AD203B41FA5}">
                      <a16:colId xmlns="" xmlns:a16="http://schemas.microsoft.com/office/drawing/2014/main" val="20001"/>
                    </a:ext>
                  </a:extLst>
                </a:gridCol>
                <a:gridCol w="720080">
                  <a:extLst>
                    <a:ext uri="{9D8B030D-6E8A-4147-A177-3AD203B41FA5}">
                      <a16:colId xmlns="" xmlns:a16="http://schemas.microsoft.com/office/drawing/2014/main" val="20002"/>
                    </a:ext>
                  </a:extLst>
                </a:gridCol>
                <a:gridCol w="792088">
                  <a:extLst>
                    <a:ext uri="{9D8B030D-6E8A-4147-A177-3AD203B41FA5}">
                      <a16:colId xmlns="" xmlns:a16="http://schemas.microsoft.com/office/drawing/2014/main" val="20003"/>
                    </a:ext>
                  </a:extLst>
                </a:gridCol>
                <a:gridCol w="720080">
                  <a:extLst>
                    <a:ext uri="{9D8B030D-6E8A-4147-A177-3AD203B41FA5}">
                      <a16:colId xmlns="" xmlns:a16="http://schemas.microsoft.com/office/drawing/2014/main" val="20004"/>
                    </a:ext>
                  </a:extLst>
                </a:gridCol>
                <a:gridCol w="720080">
                  <a:extLst>
                    <a:ext uri="{9D8B030D-6E8A-4147-A177-3AD203B41FA5}">
                      <a16:colId xmlns="" xmlns:a16="http://schemas.microsoft.com/office/drawing/2014/main" val="20005"/>
                    </a:ext>
                  </a:extLst>
                </a:gridCol>
                <a:gridCol w="792088"/>
                <a:gridCol w="792088">
                  <a:extLst>
                    <a:ext uri="{9D8B030D-6E8A-4147-A177-3AD203B41FA5}">
                      <a16:colId xmlns="" xmlns:a16="http://schemas.microsoft.com/office/drawing/2014/main" val="20006"/>
                    </a:ext>
                  </a:extLst>
                </a:gridCol>
                <a:gridCol w="2448272">
                  <a:extLst>
                    <a:ext uri="{9D8B030D-6E8A-4147-A177-3AD203B41FA5}">
                      <a16:colId xmlns="" xmlns:a16="http://schemas.microsoft.com/office/drawing/2014/main" val="20007"/>
                    </a:ext>
                  </a:extLst>
                </a:gridCol>
              </a:tblGrid>
              <a:tr h="217318">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charset="0"/>
                        </a:rPr>
                        <a:t>SO: to improve financial sustainability</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ZA"/>
                    </a:p>
                  </a:txBody>
                  <a:tcPr/>
                </a:tc>
                <a:tc hMerge="1">
                  <a:txBody>
                    <a:bodyPr/>
                    <a:lstStyle/>
                    <a:p>
                      <a:endParaRPr lang="en-ZA"/>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ZA"/>
                    </a:p>
                  </a:txBody>
                  <a:tcPr/>
                </a:tc>
                <a:tc hMerge="1">
                  <a:txBody>
                    <a:bodyPr/>
                    <a:lstStyle/>
                    <a:p>
                      <a:endParaRPr lang="en-GB"/>
                    </a:p>
                  </a:txBody>
                  <a:tcPr/>
                </a:tc>
                <a:tc hMerge="1">
                  <a:txBody>
                    <a:bodyPr/>
                    <a:lstStyle/>
                    <a:p>
                      <a:endParaRPr lang="en-ZA"/>
                    </a:p>
                  </a:txBody>
                  <a:tcPr/>
                </a:tc>
                <a:extLst>
                  <a:ext uri="{0D108BD9-81ED-4DB2-BD59-A6C34878D82A}">
                    <a16:rowId xmlns="" xmlns:a16="http://schemas.microsoft.com/office/drawing/2014/main" val="10000"/>
                  </a:ext>
                </a:extLst>
              </a:tr>
              <a:tr h="7497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3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3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4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4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YTD 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 xmlns:a16="http://schemas.microsoft.com/office/drawing/2014/main" val="10001"/>
                  </a:ext>
                </a:extLst>
              </a:tr>
              <a:tr h="749748">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Revenue from commercial sources</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R15.9m</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R18.4m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5.5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7.5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algn="ctr" defTabSz="914400" rtl="0" eaLnBrk="1" latinLnBrk="0" hangingPunct="1">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3.7</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algn="ctr" defTabSz="914400" rtl="0" eaLnBrk="1" latinLnBrk="0" hangingPunct="1">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4.8</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algn="ctr" defTabSz="914400" rtl="0" eaLnBrk="1" latinLnBrk="0" hangingPunct="1">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21.9</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KPI met</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Increase in paid visitors and activity permits. Take-over of 2 additional park gates in Q3</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904415">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Visitor entries</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506 860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520 000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156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171 185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algn="ctr" defTabSz="914400" rtl="0" eaLnBrk="1" latinLnBrk="0" hangingPunct="1">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104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algn="ctr" defTabSz="914400" rtl="0" eaLnBrk="1" latinLnBrk="0" hangingPunct="1">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119 391</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algn="ctr" defTabSz="914400" rtl="0" eaLnBrk="1" latinLnBrk="0" hangingPunct="1">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527 085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KPI met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962440">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Percentage lapsed concessions tendered</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New indicator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14</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algn="ctr" defTabSz="914400" rtl="0" eaLnBrk="1" latinLnBrk="0" hangingPunct="1">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algn="ctr" defTabSz="914400" rtl="0" eaLnBrk="1" latinLnBrk="0" hangingPunct="1">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100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algn="ctr" defTabSz="914400" rtl="0" eaLnBrk="1" latinLnBrk="0" hangingPunct="1">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100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KPI not met in Q3 but met in Q4</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 Licences were tendered and adjudicated in the 3</a:t>
                      </a:r>
                      <a:r>
                        <a:rPr kumimoji="0" lang="en-ZA" sz="1400" b="0" i="0" u="none" strike="noStrike" kern="1200" cap="none" normalizeH="0" baseline="30000" dirty="0" smtClean="0">
                          <a:ln>
                            <a:noFill/>
                          </a:ln>
                          <a:solidFill>
                            <a:schemeClr val="tx1"/>
                          </a:solidFill>
                          <a:effectLst/>
                          <a:latin typeface="Arial Narrow" pitchFamily="34" charset="0"/>
                          <a:ea typeface="+mn-ea"/>
                          <a:cs typeface="Arial" charset="0"/>
                        </a:rPr>
                        <a:t>rd</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 quarter. A further tender process was done in the 4</a:t>
                      </a:r>
                      <a:r>
                        <a:rPr kumimoji="0" lang="en-ZA" sz="1400" b="0" i="0" u="none" strike="noStrike" kern="1200" cap="none" normalizeH="0" baseline="30000" dirty="0" smtClean="0">
                          <a:ln>
                            <a:noFill/>
                          </a:ln>
                          <a:solidFill>
                            <a:schemeClr val="tx1"/>
                          </a:solidFill>
                          <a:effectLst/>
                          <a:latin typeface="Arial Narrow" pitchFamily="34" charset="0"/>
                          <a:ea typeface="+mn-ea"/>
                          <a:cs typeface="Arial" charset="0"/>
                        </a:rPr>
                        <a:t>th</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 quarter.</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1179758">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Percentage implementation of plan </a:t>
                      </a:r>
                      <a:r>
                        <a:rPr kumimoji="0" lang="en-US" sz="1400" b="0" i="0" u="none" strike="noStrike" kern="1200" cap="none" normalizeH="0" baseline="0" dirty="0" err="1">
                          <a:ln>
                            <a:noFill/>
                          </a:ln>
                          <a:solidFill>
                            <a:schemeClr val="tx1"/>
                          </a:solidFill>
                          <a:effectLst/>
                          <a:latin typeface="Arial Narrow" pitchFamily="34" charset="0"/>
                          <a:ea typeface="+mn-ea"/>
                          <a:cs typeface="Arial" charset="0"/>
                        </a:rPr>
                        <a:t>iro</a:t>
                      </a:r>
                      <a:r>
                        <a:rPr kumimoji="0" lang="en-US" sz="1400" b="0" i="0" u="none" strike="noStrike" kern="1200" cap="none" normalizeH="0" baseline="0" dirty="0">
                          <a:ln>
                            <a:noFill/>
                          </a:ln>
                          <a:solidFill>
                            <a:schemeClr val="tx1"/>
                          </a:solidFill>
                          <a:effectLst/>
                          <a:latin typeface="Arial Narrow" pitchFamily="34" charset="0"/>
                          <a:ea typeface="+mn-ea"/>
                          <a:cs typeface="Arial" charset="0"/>
                        </a:rPr>
                        <a:t> new tourism developments </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New indicator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algn="ctr" defTabSz="914400" rtl="0" eaLnBrk="1" latinLnBrk="0" hangingPunct="1">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algn="ctr" defTabSz="914400" rtl="0" eaLnBrk="1" latinLnBrk="0" hangingPunct="1">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algn="ctr" defTabSz="914400" rtl="0" eaLnBrk="1" latinLnBrk="0" hangingPunct="1">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60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spcBef>
                          <a:spcPts val="0"/>
                        </a:spcBef>
                        <a:spcAft>
                          <a:spcPts val="0"/>
                        </a:spcAft>
                        <a:buFont typeface="Symbol" panose="05050102010706020507" pitchFamily="18" charset="2"/>
                        <a:buNone/>
                      </a:pPr>
                      <a:r>
                        <a:rPr lang="en-GB" sz="1400" dirty="0" smtClean="0">
                          <a:effectLst/>
                          <a:latin typeface="Arial Narrow" panose="020B0606020202030204" pitchFamily="34" charset="0"/>
                          <a:ea typeface="Times New Roman" panose="02020603050405020304" pitchFamily="18" charset="0"/>
                          <a:cs typeface="Arial" panose="020B0604020202020204" pitchFamily="34" charset="0"/>
                        </a:rPr>
                        <a:t>KPI met</a:t>
                      </a:r>
                    </a:p>
                    <a:p>
                      <a:pPr marL="0" marR="0" lvl="0" indent="0">
                        <a:spcBef>
                          <a:spcPts val="0"/>
                        </a:spcBef>
                        <a:spcAft>
                          <a:spcPts val="0"/>
                        </a:spcAft>
                        <a:buFont typeface="Symbol" panose="05050102010706020507" pitchFamily="18" charset="2"/>
                        <a:buNone/>
                      </a:pPr>
                      <a:r>
                        <a:rPr lang="en-ZA" sz="1400" dirty="0" smtClean="0">
                          <a:effectLst/>
                          <a:latin typeface="Arial Narrow" panose="020B0606020202030204" pitchFamily="34" charset="0"/>
                          <a:ea typeface="Times New Roman" panose="02020603050405020304" pitchFamily="18" charset="0"/>
                          <a:cs typeface="Arial" panose="020B0604020202020204" pitchFamily="34" charset="0"/>
                        </a:rPr>
                        <a:t>Gate</a:t>
                      </a:r>
                      <a:r>
                        <a:rPr lang="en-ZA" sz="1400" baseline="0" dirty="0" smtClean="0">
                          <a:effectLst/>
                          <a:latin typeface="Arial Narrow" panose="020B0606020202030204" pitchFamily="34" charset="0"/>
                          <a:ea typeface="Times New Roman" panose="02020603050405020304" pitchFamily="18" charset="0"/>
                          <a:cs typeface="Arial" panose="020B0604020202020204" pitchFamily="34" charset="0"/>
                        </a:rPr>
                        <a:t> entrances and craft markets 95% complete.</a:t>
                      </a:r>
                      <a:endParaRPr lang="en-ZA" sz="1400" dirty="0" smtClean="0">
                        <a:effectLst/>
                        <a:latin typeface="Arial Narrow" panose="020B0606020202030204" pitchFamily="34" charset="0"/>
                        <a:ea typeface="Times New Roman" panose="02020603050405020304" pitchFamily="18" charset="0"/>
                        <a:cs typeface="Arial" panose="020B0604020202020204" pitchFamily="34" charset="0"/>
                      </a:endParaRPr>
                    </a:p>
                    <a:p>
                      <a:r>
                        <a:rPr lang="en-GB" sz="1400" dirty="0" smtClean="0">
                          <a:effectLst/>
                          <a:latin typeface="Arial Narrow" panose="020B0606020202030204" pitchFamily="34" charset="0"/>
                          <a:ea typeface="Times New Roman" panose="02020603050405020304" pitchFamily="18" charset="0"/>
                        </a:rPr>
                        <a:t>St Lucia precinct development – groundwork for entrance</a:t>
                      </a:r>
                      <a:r>
                        <a:rPr lang="en-GB" sz="1400" baseline="0" dirty="0" smtClean="0">
                          <a:effectLst/>
                          <a:latin typeface="Arial Narrow" panose="020B0606020202030204" pitchFamily="34" charset="0"/>
                          <a:ea typeface="Times New Roman" panose="02020603050405020304" pitchFamily="18" charset="0"/>
                        </a:rPr>
                        <a:t> done, ground cleared for market area </a:t>
                      </a:r>
                      <a:r>
                        <a:rPr lang="en-GB" sz="1400" dirty="0" smtClean="0">
                          <a:effectLst/>
                          <a:latin typeface="Arial Narrow" panose="020B0606020202030204" pitchFamily="34" charset="0"/>
                          <a:ea typeface="Times New Roman" panose="02020603050405020304" pitchFamily="18" charset="0"/>
                        </a:rPr>
                        <a:t>.</a:t>
                      </a:r>
                    </a:p>
                    <a:p>
                      <a:r>
                        <a:rPr kumimoji="0" lang="en-GB" sz="1400" b="0" i="0" u="none" strike="noStrike" kern="1200" cap="none" normalizeH="0" baseline="0" dirty="0" smtClean="0">
                          <a:ln>
                            <a:noFill/>
                          </a:ln>
                          <a:solidFill>
                            <a:schemeClr val="tx1"/>
                          </a:solidFill>
                          <a:effectLst/>
                          <a:latin typeface="Arial Narrow" pitchFamily="34" charset="0"/>
                          <a:ea typeface="+mn-ea"/>
                          <a:cs typeface="Arial" charset="0"/>
                        </a:rPr>
                        <a:t>Expression of Interest for </a:t>
                      </a:r>
                      <a:r>
                        <a:rPr kumimoji="0" lang="en-GB" sz="1400" b="0" i="0" u="none" strike="noStrike" kern="1200" cap="none" normalizeH="0" baseline="0" dirty="0" err="1" smtClean="0">
                          <a:ln>
                            <a:noFill/>
                          </a:ln>
                          <a:solidFill>
                            <a:schemeClr val="tx1"/>
                          </a:solidFill>
                          <a:effectLst/>
                          <a:latin typeface="Arial Narrow" pitchFamily="34" charset="0"/>
                          <a:ea typeface="+mn-ea"/>
                          <a:cs typeface="Arial" charset="0"/>
                        </a:rPr>
                        <a:t>Bhangazi</a:t>
                      </a:r>
                      <a:r>
                        <a:rPr kumimoji="0" lang="en-GB" sz="1400" b="0" i="0" u="none" strike="noStrike" kern="1200" cap="none" normalizeH="0" baseline="0" dirty="0" smtClean="0">
                          <a:ln>
                            <a:noFill/>
                          </a:ln>
                          <a:solidFill>
                            <a:schemeClr val="tx1"/>
                          </a:solidFill>
                          <a:effectLst/>
                          <a:latin typeface="Arial Narrow" pitchFamily="34" charset="0"/>
                          <a:ea typeface="+mn-ea"/>
                          <a:cs typeface="Arial" charset="0"/>
                        </a:rPr>
                        <a:t> Development advertised</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xmlns="" val="3168333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21"/>
          <p:cNvGraphicFramePr>
            <a:graphicFrameLocks/>
          </p:cNvGraphicFramePr>
          <p:nvPr>
            <p:extLst>
              <p:ext uri="{D42A27DB-BD31-4B8C-83A1-F6EECF244321}">
                <p14:modId xmlns:p14="http://schemas.microsoft.com/office/powerpoint/2010/main" xmlns="" val="941512691"/>
              </p:ext>
            </p:extLst>
          </p:nvPr>
        </p:nvGraphicFramePr>
        <p:xfrm>
          <a:off x="0" y="11359"/>
          <a:ext cx="9143997" cy="6977435"/>
        </p:xfrm>
        <a:graphic>
          <a:graphicData uri="http://schemas.openxmlformats.org/drawingml/2006/table">
            <a:tbl>
              <a:tblPr/>
              <a:tblGrid>
                <a:gridCol w="1253612">
                  <a:extLst>
                    <a:ext uri="{9D8B030D-6E8A-4147-A177-3AD203B41FA5}">
                      <a16:colId xmlns="" xmlns:a16="http://schemas.microsoft.com/office/drawing/2014/main" val="20000"/>
                    </a:ext>
                  </a:extLst>
                </a:gridCol>
                <a:gridCol w="884903">
                  <a:extLst>
                    <a:ext uri="{9D8B030D-6E8A-4147-A177-3AD203B41FA5}">
                      <a16:colId xmlns="" xmlns:a16="http://schemas.microsoft.com/office/drawing/2014/main" val="20001"/>
                    </a:ext>
                  </a:extLst>
                </a:gridCol>
                <a:gridCol w="737419">
                  <a:extLst>
                    <a:ext uri="{9D8B030D-6E8A-4147-A177-3AD203B41FA5}">
                      <a16:colId xmlns="" xmlns:a16="http://schemas.microsoft.com/office/drawing/2014/main" val="20002"/>
                    </a:ext>
                  </a:extLst>
                </a:gridCol>
                <a:gridCol w="626287">
                  <a:extLst>
                    <a:ext uri="{9D8B030D-6E8A-4147-A177-3AD203B41FA5}">
                      <a16:colId xmlns="" xmlns:a16="http://schemas.microsoft.com/office/drawing/2014/main" val="20003"/>
                    </a:ext>
                  </a:extLst>
                </a:gridCol>
                <a:gridCol w="811161">
                  <a:extLst>
                    <a:ext uri="{9D8B030D-6E8A-4147-A177-3AD203B41FA5}">
                      <a16:colId xmlns="" xmlns:a16="http://schemas.microsoft.com/office/drawing/2014/main" val="20004"/>
                    </a:ext>
                  </a:extLst>
                </a:gridCol>
                <a:gridCol w="737419">
                  <a:extLst>
                    <a:ext uri="{9D8B030D-6E8A-4147-A177-3AD203B41FA5}">
                      <a16:colId xmlns="" xmlns:a16="http://schemas.microsoft.com/office/drawing/2014/main" val="20005"/>
                    </a:ext>
                  </a:extLst>
                </a:gridCol>
                <a:gridCol w="663677"/>
                <a:gridCol w="811161">
                  <a:extLst>
                    <a:ext uri="{9D8B030D-6E8A-4147-A177-3AD203B41FA5}">
                      <a16:colId xmlns="" xmlns:a16="http://schemas.microsoft.com/office/drawing/2014/main" val="20006"/>
                    </a:ext>
                  </a:extLst>
                </a:gridCol>
                <a:gridCol w="2618358">
                  <a:extLst>
                    <a:ext uri="{9D8B030D-6E8A-4147-A177-3AD203B41FA5}">
                      <a16:colId xmlns="" xmlns:a16="http://schemas.microsoft.com/office/drawing/2014/main" val="20007"/>
                    </a:ext>
                  </a:extLst>
                </a:gridCol>
              </a:tblGrid>
              <a:tr h="419049">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charset="0"/>
                        </a:rPr>
                        <a:t>SO: to improve financial sustainability</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ZA"/>
                    </a:p>
                  </a:txBody>
                  <a:tcPr/>
                </a:tc>
                <a:tc hMerge="1">
                  <a:txBody>
                    <a:bodyPr/>
                    <a:lstStyle/>
                    <a:p>
                      <a:endParaRPr lang="en-ZA"/>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ZA"/>
                    </a:p>
                  </a:txBody>
                  <a:tcPr/>
                </a:tc>
                <a:tc hMerge="1">
                  <a:txBody>
                    <a:bodyPr/>
                    <a:lstStyle/>
                    <a:p>
                      <a:endParaRPr lang="en-GB"/>
                    </a:p>
                  </a:txBody>
                  <a:tcPr/>
                </a:tc>
                <a:tc hMerge="1">
                  <a:txBody>
                    <a:bodyPr/>
                    <a:lstStyle/>
                    <a:p>
                      <a:endParaRPr lang="en-ZA"/>
                    </a:p>
                  </a:txBody>
                  <a:tcPr/>
                </a:tc>
                <a:extLst>
                  <a:ext uri="{0D108BD9-81ED-4DB2-BD59-A6C34878D82A}">
                    <a16:rowId xmlns="" xmlns:a16="http://schemas.microsoft.com/office/drawing/2014/main" val="10000"/>
                  </a:ext>
                </a:extLst>
              </a:tr>
              <a:tr h="7347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3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3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4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4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YTD 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 xmlns:a16="http://schemas.microsoft.com/office/drawing/2014/main" val="10001"/>
                  </a:ext>
                </a:extLst>
              </a:tr>
              <a:tr h="1432883">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Number events implemented</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 (revised target)</a:t>
                      </a:r>
                    </a:p>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 (original target)</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algn="ctr" defTabSz="914400" rtl="0" eaLnBrk="1" latinLnBrk="0" hangingPunct="1">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latinLnBrk="0" hangingPunct="1">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algn="ctr" defTabSz="914400" rtl="0" eaLnBrk="1" latinLnBrk="0" hangingPunct="1">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KPI met</a:t>
                      </a:r>
                    </a:p>
                    <a:p>
                      <a:pPr algn="l">
                        <a:lnSpc>
                          <a:spcPct val="115000"/>
                        </a:lnSpc>
                        <a:spcAft>
                          <a:spcPts val="0"/>
                        </a:spcAft>
                      </a:pPr>
                      <a:r>
                        <a:rPr kumimoji="0" lang="en-ZA" sz="1400" b="0" i="0" u="none" strike="noStrike" kern="1200" cap="none" normalizeH="0" baseline="0" dirty="0" err="1" smtClean="0">
                          <a:ln>
                            <a:noFill/>
                          </a:ln>
                          <a:solidFill>
                            <a:schemeClr val="tx1"/>
                          </a:solidFill>
                          <a:effectLst/>
                          <a:latin typeface="Arial Narrow" pitchFamily="34" charset="0"/>
                          <a:ea typeface="+mn-ea"/>
                          <a:cs typeface="Arial" charset="0"/>
                        </a:rPr>
                        <a:t>Dukuduku</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 sport tournament was held in Dec</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The trail run and MTB cycling events took place in Q2</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817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Percentage implementation of PR </a:t>
                      </a:r>
                      <a:r>
                        <a:rPr kumimoji="0" lang="en-US" sz="1400" b="0" i="0" u="none" strike="noStrike" kern="1200" cap="none" normalizeH="0" baseline="0" dirty="0" err="1">
                          <a:ln>
                            <a:noFill/>
                          </a:ln>
                          <a:solidFill>
                            <a:schemeClr val="tx1"/>
                          </a:solidFill>
                          <a:effectLst/>
                          <a:latin typeface="Arial Narrow" pitchFamily="34" charset="0"/>
                          <a:ea typeface="+mn-ea"/>
                          <a:cs typeface="Arial" charset="0"/>
                        </a:rPr>
                        <a:t>programme</a:t>
                      </a:r>
                      <a:endParaRPr kumimoji="0" lang="en-US" sz="1400" b="0" i="0" u="none" strike="noStrike" kern="1200" cap="none" normalizeH="0" baseline="0" dirty="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33</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34</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119</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KPI met</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 expo’s </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23 editorials</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5 media junkets</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 tour operator site visits</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24 newsflashes</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12 radio slots</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63 meetings with leadership</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4 community awareness events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141834">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Percentage Implementation of infrastructure </a:t>
                      </a:r>
                      <a:r>
                        <a:rPr kumimoji="0" lang="en-US" sz="1400" b="0" i="0" u="none" strike="noStrike" kern="1200" cap="none" normalizeH="0" baseline="0" dirty="0" err="1">
                          <a:ln>
                            <a:noFill/>
                          </a:ln>
                          <a:solidFill>
                            <a:schemeClr val="tx1"/>
                          </a:solidFill>
                          <a:effectLst/>
                          <a:latin typeface="Arial Narrow" pitchFamily="34" charset="0"/>
                          <a:ea typeface="+mn-ea"/>
                          <a:cs typeface="Arial" charset="0"/>
                        </a:rPr>
                        <a:t>programme</a:t>
                      </a:r>
                      <a:r>
                        <a:rPr kumimoji="0" lang="en-US" sz="1400" b="0" i="0" u="none" strike="noStrike" kern="1200" cap="none" normalizeH="0" baseline="0" dirty="0">
                          <a:ln>
                            <a:noFill/>
                          </a:ln>
                          <a:solidFill>
                            <a:schemeClr val="tx1"/>
                          </a:solidFill>
                          <a:effectLst/>
                          <a:latin typeface="Arial Narrow" pitchFamily="34" charset="0"/>
                          <a:ea typeface="+mn-ea"/>
                          <a:cs typeface="Arial" charset="0"/>
                        </a:rPr>
                        <a:t> </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90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90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31</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95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KPI met</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Signage schedules completed for E&amp;W Shores.</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Infrastructure:</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Tower, gate entrances, Charters Creek campsite, field ranger accommodation and craft market underway.</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3287727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0" y="-11113"/>
            <a:ext cx="9144000" cy="6869113"/>
          </a:xfrm>
          <a:prstGeom prst="rect">
            <a:avLst/>
          </a:prstGeom>
          <a:noFill/>
          <a:ln w="9525">
            <a:noFill/>
            <a:miter lim="800000"/>
            <a:headEnd/>
            <a:tailEnd/>
          </a:ln>
        </p:spPr>
      </p:pic>
      <p:sp>
        <p:nvSpPr>
          <p:cNvPr id="2" name="Title 1"/>
          <p:cNvSpPr>
            <a:spLocks noGrp="1"/>
          </p:cNvSpPr>
          <p:nvPr>
            <p:ph type="title"/>
          </p:nvPr>
        </p:nvSpPr>
        <p:spPr>
          <a:xfrm>
            <a:off x="251520" y="1844824"/>
            <a:ext cx="8784976" cy="3565390"/>
          </a:xfrm>
        </p:spPr>
        <p:txBody>
          <a:bodyPr>
            <a:normAutofit fontScale="90000"/>
          </a:bodyPr>
          <a:lstStyle/>
          <a:p>
            <a:pPr algn="l"/>
            <a:r>
              <a:rPr lang="en-GB" sz="4000" dirty="0"/>
              <a:t>Programme Four: </a:t>
            </a:r>
            <a:r>
              <a:rPr lang="en-GB" sz="4000" i="1" dirty="0"/>
              <a:t>Corporate Governance</a:t>
            </a:r>
            <a:br>
              <a:rPr lang="en-GB" sz="4000" i="1" dirty="0"/>
            </a:br>
            <a:r>
              <a:rPr lang="en-GB" sz="4000" dirty="0"/>
              <a:t>Strategic objective: </a:t>
            </a:r>
            <a:r>
              <a:rPr lang="en-GB" sz="4000" i="1" dirty="0"/>
              <a:t>to ensure that </a:t>
            </a:r>
            <a:r>
              <a:rPr lang="en-GB" sz="4000" i="1" dirty="0" err="1"/>
              <a:t>iSimangaliso’s</a:t>
            </a:r>
            <a:r>
              <a:rPr lang="en-GB" sz="4000" i="1" dirty="0"/>
              <a:t> operations are properly funded and cost-effectively managed while maintaining an appropriate system of internal control and reporting of accounting, management, and statutory information </a:t>
            </a:r>
          </a:p>
        </p:txBody>
      </p:sp>
    </p:spTree>
    <p:extLst>
      <p:ext uri="{BB962C8B-B14F-4D97-AF65-F5344CB8AC3E}">
        <p14:creationId xmlns:p14="http://schemas.microsoft.com/office/powerpoint/2010/main" xmlns="" val="2754991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1056036627"/>
              </p:ext>
            </p:extLst>
          </p:nvPr>
        </p:nvGraphicFramePr>
        <p:xfrm>
          <a:off x="107504" y="0"/>
          <a:ext cx="9000999" cy="6867117"/>
        </p:xfrm>
        <a:graphic>
          <a:graphicData uri="http://schemas.openxmlformats.org/drawingml/2006/table">
            <a:tbl>
              <a:tblPr/>
              <a:tblGrid>
                <a:gridCol w="1080120">
                  <a:extLst>
                    <a:ext uri="{9D8B030D-6E8A-4147-A177-3AD203B41FA5}">
                      <a16:colId xmlns="" xmlns:a16="http://schemas.microsoft.com/office/drawing/2014/main" val="20000"/>
                    </a:ext>
                  </a:extLst>
                </a:gridCol>
                <a:gridCol w="864096">
                  <a:extLst>
                    <a:ext uri="{9D8B030D-6E8A-4147-A177-3AD203B41FA5}">
                      <a16:colId xmlns="" xmlns:a16="http://schemas.microsoft.com/office/drawing/2014/main" val="20001"/>
                    </a:ext>
                  </a:extLst>
                </a:gridCol>
                <a:gridCol w="936104">
                  <a:extLst>
                    <a:ext uri="{9D8B030D-6E8A-4147-A177-3AD203B41FA5}">
                      <a16:colId xmlns="" xmlns:a16="http://schemas.microsoft.com/office/drawing/2014/main" val="20002"/>
                    </a:ext>
                  </a:extLst>
                </a:gridCol>
                <a:gridCol w="792088">
                  <a:extLst>
                    <a:ext uri="{9D8B030D-6E8A-4147-A177-3AD203B41FA5}">
                      <a16:colId xmlns="" xmlns:a16="http://schemas.microsoft.com/office/drawing/2014/main" val="20003"/>
                    </a:ext>
                  </a:extLst>
                </a:gridCol>
                <a:gridCol w="720080">
                  <a:extLst>
                    <a:ext uri="{9D8B030D-6E8A-4147-A177-3AD203B41FA5}">
                      <a16:colId xmlns="" xmlns:a16="http://schemas.microsoft.com/office/drawing/2014/main" val="20004"/>
                    </a:ext>
                  </a:extLst>
                </a:gridCol>
                <a:gridCol w="864096">
                  <a:extLst>
                    <a:ext uri="{9D8B030D-6E8A-4147-A177-3AD203B41FA5}">
                      <a16:colId xmlns="" xmlns:a16="http://schemas.microsoft.com/office/drawing/2014/main" val="20005"/>
                    </a:ext>
                  </a:extLst>
                </a:gridCol>
                <a:gridCol w="720080"/>
                <a:gridCol w="720080">
                  <a:extLst>
                    <a:ext uri="{9D8B030D-6E8A-4147-A177-3AD203B41FA5}">
                      <a16:colId xmlns="" xmlns:a16="http://schemas.microsoft.com/office/drawing/2014/main" val="20006"/>
                    </a:ext>
                  </a:extLst>
                </a:gridCol>
                <a:gridCol w="2304255">
                  <a:extLst>
                    <a:ext uri="{9D8B030D-6E8A-4147-A177-3AD203B41FA5}">
                      <a16:colId xmlns="" xmlns:a16="http://schemas.microsoft.com/office/drawing/2014/main" val="20007"/>
                    </a:ext>
                  </a:extLst>
                </a:gridCol>
              </a:tblGrid>
              <a:tr h="432679">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charset="0"/>
                        </a:rPr>
                        <a:t>SO: to make research relevant to park management and transform the research sector</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ZA"/>
                    </a:p>
                  </a:txBody>
                  <a:tcPr/>
                </a:tc>
                <a:tc hMerge="1">
                  <a:txBody>
                    <a:bodyPr/>
                    <a:lstStyle/>
                    <a:p>
                      <a:endParaRPr lang="en-ZA"/>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ZA"/>
                    </a:p>
                  </a:txBody>
                  <a:tcPr/>
                </a:tc>
                <a:tc hMerge="1">
                  <a:txBody>
                    <a:bodyPr/>
                    <a:lstStyle/>
                    <a:p>
                      <a:endParaRPr lang="en-GB"/>
                    </a:p>
                  </a:txBody>
                  <a:tcPr/>
                </a:tc>
                <a:tc hMerge="1">
                  <a:txBody>
                    <a:bodyPr/>
                    <a:lstStyle/>
                    <a:p>
                      <a:endParaRPr lang="en-ZA"/>
                    </a:p>
                  </a:txBody>
                  <a:tcPr/>
                </a:tc>
                <a:extLst>
                  <a:ext uri="{0D108BD9-81ED-4DB2-BD59-A6C34878D82A}">
                    <a16:rowId xmlns="" xmlns:a16="http://schemas.microsoft.com/office/drawing/2014/main" val="10000"/>
                  </a:ext>
                </a:extLst>
              </a:tr>
              <a:tr h="7371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3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3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4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4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YTD 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 xmlns:a16="http://schemas.microsoft.com/office/drawing/2014/main" val="10001"/>
                  </a:ext>
                </a:extLst>
              </a:tr>
              <a:tr h="1944032">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Percentage of new approved research </a:t>
                      </a:r>
                      <a:r>
                        <a:rPr kumimoji="0" lang="en-US" sz="1400" b="0" i="0" u="none" strike="noStrike" kern="1200" cap="none" normalizeH="0" baseline="0" dirty="0" err="1">
                          <a:ln>
                            <a:noFill/>
                          </a:ln>
                          <a:solidFill>
                            <a:schemeClr val="tx1"/>
                          </a:solidFill>
                          <a:effectLst/>
                          <a:latin typeface="Arial Narrow" pitchFamily="34" charset="0"/>
                          <a:ea typeface="+mn-ea"/>
                          <a:cs typeface="Arial" charset="0"/>
                        </a:rPr>
                        <a:t>programmes</a:t>
                      </a:r>
                      <a:r>
                        <a:rPr kumimoji="0" lang="en-US" sz="1400" b="0" i="0" u="none" strike="noStrike" kern="1200" cap="none" normalizeH="0" baseline="0" dirty="0">
                          <a:ln>
                            <a:noFill/>
                          </a:ln>
                          <a:solidFill>
                            <a:schemeClr val="tx1"/>
                          </a:solidFill>
                          <a:effectLst/>
                          <a:latin typeface="Arial Narrow" pitchFamily="34" charset="0"/>
                          <a:ea typeface="+mn-ea"/>
                          <a:cs typeface="Arial" charset="0"/>
                        </a:rPr>
                        <a:t> that relate to management</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New indicator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54</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57</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51</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KPI met</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In total 18 of the 35 applications received were relevant and relate to management. As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iSimangaliso does not have funding for research at best it can shape the research proposals submitted to it to improve their relevance for Park management.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It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has enjoyed a higher success rate thus far this year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526082">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300" b="0" i="0" u="none" strike="noStrike" kern="1200" cap="none" normalizeH="0" baseline="0" dirty="0">
                          <a:ln>
                            <a:noFill/>
                          </a:ln>
                          <a:solidFill>
                            <a:schemeClr val="tx1"/>
                          </a:solidFill>
                          <a:effectLst/>
                          <a:latin typeface="Arial Narrow" pitchFamily="34" charset="0"/>
                          <a:ea typeface="+mn-ea"/>
                          <a:cs typeface="Arial" charset="0"/>
                        </a:rPr>
                        <a:t>Implementation of effective monitoring </a:t>
                      </a:r>
                      <a:r>
                        <a:rPr kumimoji="0" lang="en-US" sz="1300" b="0" i="0" u="none" strike="noStrike" kern="1200" cap="none" normalizeH="0" baseline="0" dirty="0" err="1">
                          <a:ln>
                            <a:noFill/>
                          </a:ln>
                          <a:solidFill>
                            <a:schemeClr val="tx1"/>
                          </a:solidFill>
                          <a:effectLst/>
                          <a:latin typeface="Arial Narrow" pitchFamily="34" charset="0"/>
                          <a:ea typeface="+mn-ea"/>
                          <a:cs typeface="Arial" charset="0"/>
                        </a:rPr>
                        <a:t>programme</a:t>
                      </a:r>
                      <a:r>
                        <a:rPr kumimoji="0" lang="en-US" sz="1300" b="0" i="0" u="none" strike="noStrike" kern="1200" cap="none" normalizeH="0" baseline="0" dirty="0">
                          <a:ln>
                            <a:noFill/>
                          </a:ln>
                          <a:solidFill>
                            <a:schemeClr val="tx1"/>
                          </a:solidFill>
                          <a:effectLst/>
                          <a:latin typeface="Arial Narrow" pitchFamily="34" charset="0"/>
                          <a:ea typeface="+mn-ea"/>
                          <a:cs typeface="Arial" charset="0"/>
                        </a:rPr>
                        <a:t> for the Park</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New indicator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Monitoring of impacts of St Lucia restoration programme</a:t>
                      </a:r>
                    </a:p>
                    <a:p>
                      <a:pPr algn="ctr">
                        <a:lnSpc>
                          <a:spcPct val="115000"/>
                        </a:lnSpc>
                        <a:spcAft>
                          <a:spcPts val="0"/>
                        </a:spcAft>
                      </a:pP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200" b="0" i="0" u="none" strike="noStrike" kern="1200" cap="none" normalizeH="0" baseline="0" dirty="0">
                          <a:ln>
                            <a:noFill/>
                          </a:ln>
                          <a:solidFill>
                            <a:schemeClr val="tx1"/>
                          </a:solidFill>
                          <a:effectLst/>
                          <a:latin typeface="Arial Narrow" pitchFamily="34" charset="0"/>
                          <a:ea typeface="+mn-ea"/>
                          <a:cs typeface="Arial" charset="0"/>
                        </a:rPr>
                        <a:t>Review report completed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normalizeH="0" baseline="0" dirty="0">
                          <a:ln>
                            <a:noFill/>
                          </a:ln>
                          <a:solidFill>
                            <a:schemeClr val="tx1"/>
                          </a:solidFill>
                          <a:effectLst/>
                          <a:latin typeface="Arial Narrow" pitchFamily="34" charset="0"/>
                          <a:ea typeface="+mn-ea"/>
                          <a:cs typeface="Arial" charset="0"/>
                        </a:rPr>
                        <a:t>Review report completed</a:t>
                      </a:r>
                    </a:p>
                    <a:p>
                      <a:pPr algn="ctr">
                        <a:lnSpc>
                          <a:spcPct val="115000"/>
                        </a:lnSpc>
                        <a:spcAft>
                          <a:spcPts val="0"/>
                        </a:spcAft>
                      </a:pPr>
                      <a:endParaRPr kumimoji="0" lang="en-ZA" sz="12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normalizeH="0" baseline="0" dirty="0">
                          <a:ln>
                            <a:noFill/>
                          </a:ln>
                          <a:solidFill>
                            <a:schemeClr val="tx1"/>
                          </a:solidFill>
                          <a:effectLst/>
                          <a:latin typeface="Arial Narrow" pitchFamily="34" charset="0"/>
                          <a:ea typeface="+mn-ea"/>
                          <a:cs typeface="Arial" charset="0"/>
                        </a:rPr>
                        <a:t>Review report completed</a:t>
                      </a:r>
                    </a:p>
                    <a:p>
                      <a:pPr algn="ctr">
                        <a:lnSpc>
                          <a:spcPct val="115000"/>
                        </a:lnSpc>
                        <a:spcAft>
                          <a:spcPts val="0"/>
                        </a:spcAft>
                      </a:pPr>
                      <a:endParaRPr kumimoji="0" lang="en-ZA" sz="12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normalizeH="0" baseline="0" dirty="0" smtClean="0">
                          <a:ln>
                            <a:noFill/>
                          </a:ln>
                          <a:solidFill>
                            <a:schemeClr val="tx1"/>
                          </a:solidFill>
                          <a:effectLst/>
                          <a:latin typeface="Arial Narrow" pitchFamily="34" charset="0"/>
                          <a:ea typeface="+mn-ea"/>
                          <a:cs typeface="Arial" charset="0"/>
                        </a:rPr>
                        <a:t>Review report completed</a:t>
                      </a:r>
                    </a:p>
                    <a:p>
                      <a:pPr algn="ctr">
                        <a:lnSpc>
                          <a:spcPct val="115000"/>
                        </a:lnSpc>
                        <a:spcAft>
                          <a:spcPts val="0"/>
                        </a:spcAft>
                      </a:pPr>
                      <a:endParaRPr kumimoji="0" lang="en-ZA" sz="12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normalizeH="0" baseline="0" dirty="0">
                          <a:ln>
                            <a:noFill/>
                          </a:ln>
                          <a:solidFill>
                            <a:schemeClr val="tx1"/>
                          </a:solidFill>
                          <a:effectLst/>
                          <a:latin typeface="Arial Narrow" pitchFamily="34" charset="0"/>
                          <a:ea typeface="+mn-ea"/>
                          <a:cs typeface="Arial" charset="0"/>
                        </a:rPr>
                        <a:t>Review report </a:t>
                      </a:r>
                      <a:r>
                        <a:rPr kumimoji="0" lang="en-ZA" sz="1200" b="0" i="0" u="none" strike="noStrike" kern="1200" cap="none" normalizeH="0" baseline="0" dirty="0" smtClean="0">
                          <a:ln>
                            <a:noFill/>
                          </a:ln>
                          <a:solidFill>
                            <a:schemeClr val="tx1"/>
                          </a:solidFill>
                          <a:effectLst/>
                          <a:latin typeface="Arial Narrow" pitchFamily="34" charset="0"/>
                          <a:ea typeface="+mn-ea"/>
                          <a:cs typeface="Arial" charset="0"/>
                        </a:rPr>
                        <a:t>completed for each quarter</a:t>
                      </a:r>
                      <a:endParaRPr kumimoji="0" lang="en-ZA" sz="1200" b="0" i="0" u="none" strike="noStrike" kern="1200" cap="none" normalizeH="0" baseline="0" dirty="0">
                        <a:ln>
                          <a:noFill/>
                        </a:ln>
                        <a:solidFill>
                          <a:schemeClr val="tx1"/>
                        </a:solidFill>
                        <a:effectLst/>
                        <a:latin typeface="Arial Narrow" pitchFamily="34" charset="0"/>
                        <a:ea typeface="+mn-ea"/>
                        <a:cs typeface="Arial" charset="0"/>
                      </a:endParaRPr>
                    </a:p>
                    <a:p>
                      <a:pPr algn="ctr">
                        <a:lnSpc>
                          <a:spcPct val="115000"/>
                        </a:lnSpc>
                        <a:spcAft>
                          <a:spcPts val="0"/>
                        </a:spcAft>
                      </a:pPr>
                      <a:endParaRPr kumimoji="0" lang="en-ZA" sz="12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KPI met</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A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system to monitor various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aspects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of the Lake St Lucia system has been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installed which yields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reports that track the condition of the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system. </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961141">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Number visitor market surveys</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KPI not met in Q4</a:t>
                      </a:r>
                    </a:p>
                    <a:p>
                      <a:pPr marL="0" marR="0" indent="0" algn="l" defTabSz="9144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On track in terms of year to date.</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Visitor survey took place over the Easter period in Q1</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Peak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period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survey was done in Q3</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xmlns="" val="2828972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819167607"/>
              </p:ext>
            </p:extLst>
          </p:nvPr>
        </p:nvGraphicFramePr>
        <p:xfrm>
          <a:off x="35497" y="1"/>
          <a:ext cx="9000999" cy="6849342"/>
        </p:xfrm>
        <a:graphic>
          <a:graphicData uri="http://schemas.openxmlformats.org/drawingml/2006/table">
            <a:tbl>
              <a:tblPr/>
              <a:tblGrid>
                <a:gridCol w="122413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gridCol w="792088">
                  <a:extLst>
                    <a:ext uri="{9D8B030D-6E8A-4147-A177-3AD203B41FA5}">
                      <a16:colId xmlns="" xmlns:a16="http://schemas.microsoft.com/office/drawing/2014/main" val="20002"/>
                    </a:ext>
                  </a:extLst>
                </a:gridCol>
                <a:gridCol w="720080">
                  <a:extLst>
                    <a:ext uri="{9D8B030D-6E8A-4147-A177-3AD203B41FA5}">
                      <a16:colId xmlns="" xmlns:a16="http://schemas.microsoft.com/office/drawing/2014/main" val="20003"/>
                    </a:ext>
                  </a:extLst>
                </a:gridCol>
                <a:gridCol w="720080">
                  <a:extLst>
                    <a:ext uri="{9D8B030D-6E8A-4147-A177-3AD203B41FA5}">
                      <a16:colId xmlns="" xmlns:a16="http://schemas.microsoft.com/office/drawing/2014/main" val="20004"/>
                    </a:ext>
                  </a:extLst>
                </a:gridCol>
                <a:gridCol w="720080">
                  <a:extLst>
                    <a:ext uri="{9D8B030D-6E8A-4147-A177-3AD203B41FA5}">
                      <a16:colId xmlns="" xmlns:a16="http://schemas.microsoft.com/office/drawing/2014/main" val="20005"/>
                    </a:ext>
                  </a:extLst>
                </a:gridCol>
                <a:gridCol w="648072"/>
                <a:gridCol w="792088">
                  <a:extLst>
                    <a:ext uri="{9D8B030D-6E8A-4147-A177-3AD203B41FA5}">
                      <a16:colId xmlns="" xmlns:a16="http://schemas.microsoft.com/office/drawing/2014/main" val="20006"/>
                    </a:ext>
                  </a:extLst>
                </a:gridCol>
                <a:gridCol w="2304256">
                  <a:extLst>
                    <a:ext uri="{9D8B030D-6E8A-4147-A177-3AD203B41FA5}">
                      <a16:colId xmlns="" xmlns:a16="http://schemas.microsoft.com/office/drawing/2014/main" val="20007"/>
                    </a:ext>
                  </a:extLst>
                </a:gridCol>
              </a:tblGrid>
              <a:tr h="421080">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charset="0"/>
                        </a:rPr>
                        <a:t>SO: to make research relevant to park management and transform the research sector</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ZA"/>
                    </a:p>
                  </a:txBody>
                  <a:tcPr/>
                </a:tc>
                <a:tc hMerge="1">
                  <a:txBody>
                    <a:bodyPr/>
                    <a:lstStyle/>
                    <a:p>
                      <a:endParaRPr lang="en-ZA"/>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ZA"/>
                    </a:p>
                  </a:txBody>
                  <a:tcPr/>
                </a:tc>
                <a:tc hMerge="1">
                  <a:txBody>
                    <a:bodyPr/>
                    <a:lstStyle/>
                    <a:p>
                      <a:endParaRPr lang="en-GB"/>
                    </a:p>
                  </a:txBody>
                  <a:tcPr/>
                </a:tc>
                <a:tc hMerge="1">
                  <a:txBody>
                    <a:bodyPr/>
                    <a:lstStyle/>
                    <a:p>
                      <a:endParaRPr lang="en-ZA"/>
                    </a:p>
                  </a:txBody>
                  <a:tcPr/>
                </a:tc>
                <a:extLst>
                  <a:ext uri="{0D108BD9-81ED-4DB2-BD59-A6C34878D82A}">
                    <a16:rowId xmlns="" xmlns:a16="http://schemas.microsoft.com/office/drawing/2014/main" val="10000"/>
                  </a:ext>
                </a:extLst>
              </a:tr>
              <a:tr h="7185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3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3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4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4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YTD 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 xmlns:a16="http://schemas.microsoft.com/office/drawing/2014/main" val="10001"/>
                  </a:ext>
                </a:extLst>
              </a:tr>
              <a:tr h="1306383">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Percentage completion of the environmental education plan</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32</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12</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7</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108</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lang="en-GB" sz="1400" kern="1200" dirty="0" smtClean="0">
                          <a:solidFill>
                            <a:schemeClr val="tx1"/>
                          </a:solidFill>
                          <a:effectLst/>
                          <a:latin typeface="Arial Narrow" panose="020B0606020202030204" pitchFamily="34" charset="0"/>
                          <a:ea typeface="+mn-ea"/>
                          <a:cs typeface="+mn-cs"/>
                        </a:rPr>
                        <a:t>KPI</a:t>
                      </a:r>
                      <a:r>
                        <a:rPr lang="en-GB" sz="1400" kern="1200" baseline="0" dirty="0" smtClean="0">
                          <a:solidFill>
                            <a:schemeClr val="tx1"/>
                          </a:solidFill>
                          <a:effectLst/>
                          <a:latin typeface="Arial Narrow" panose="020B0606020202030204" pitchFamily="34" charset="0"/>
                          <a:ea typeface="+mn-ea"/>
                          <a:cs typeface="+mn-cs"/>
                        </a:rPr>
                        <a:t> not met for Q3 &amp; Q4</a:t>
                      </a:r>
                    </a:p>
                    <a:p>
                      <a:pPr algn="l">
                        <a:lnSpc>
                          <a:spcPct val="115000"/>
                        </a:lnSpc>
                        <a:spcAft>
                          <a:spcPts val="0"/>
                        </a:spcAft>
                      </a:pPr>
                      <a:r>
                        <a:rPr lang="en-GB" sz="1400" kern="1200" baseline="0" dirty="0" smtClean="0">
                          <a:solidFill>
                            <a:schemeClr val="tx1"/>
                          </a:solidFill>
                          <a:effectLst/>
                          <a:latin typeface="Arial Narrow" panose="020B0606020202030204" pitchFamily="34" charset="0"/>
                          <a:ea typeface="+mn-ea"/>
                          <a:cs typeface="+mn-cs"/>
                        </a:rPr>
                        <a:t>On track in terms of year to date</a:t>
                      </a:r>
                      <a:endParaRPr lang="en-GB" sz="1400" kern="1200" dirty="0" smtClean="0">
                        <a:solidFill>
                          <a:schemeClr val="tx1"/>
                        </a:solidFill>
                        <a:effectLst/>
                        <a:latin typeface="Arial Narrow" panose="020B0606020202030204" pitchFamily="34" charset="0"/>
                        <a:ea typeface="+mn-ea"/>
                        <a:cs typeface="+mn-cs"/>
                      </a:endParaRPr>
                    </a:p>
                    <a:p>
                      <a:pPr algn="l">
                        <a:lnSpc>
                          <a:spcPct val="115000"/>
                        </a:lnSpc>
                        <a:spcAft>
                          <a:spcPts val="0"/>
                        </a:spcAft>
                      </a:pPr>
                      <a:r>
                        <a:rPr lang="en-GB" sz="1400" kern="1200" dirty="0" smtClean="0">
                          <a:solidFill>
                            <a:schemeClr val="tx1"/>
                          </a:solidFill>
                          <a:effectLst/>
                          <a:latin typeface="Arial Narrow" panose="020B0606020202030204" pitchFamily="34" charset="0"/>
                          <a:ea typeface="+mn-ea"/>
                          <a:cs typeface="+mn-cs"/>
                        </a:rPr>
                        <a:t>537 learners</a:t>
                      </a:r>
                      <a:r>
                        <a:rPr lang="en-GB" sz="1400" kern="1200" baseline="0" dirty="0" smtClean="0">
                          <a:solidFill>
                            <a:schemeClr val="tx1"/>
                          </a:solidFill>
                          <a:effectLst/>
                          <a:latin typeface="Arial Narrow" panose="020B0606020202030204" pitchFamily="34" charset="0"/>
                          <a:ea typeface="+mn-ea"/>
                          <a:cs typeface="+mn-cs"/>
                        </a:rPr>
                        <a:t> visited iSimangaliso through field trips in Q3 and 333 in Q4. 4849 </a:t>
                      </a:r>
                      <a:r>
                        <a:rPr lang="en-GB" sz="1400" kern="1200" dirty="0" smtClean="0">
                          <a:solidFill>
                            <a:schemeClr val="tx1"/>
                          </a:solidFill>
                          <a:effectLst/>
                          <a:latin typeface="Arial Narrow" panose="020B0606020202030204" pitchFamily="34" charset="0"/>
                          <a:ea typeface="+mn-ea"/>
                          <a:cs typeface="+mn-cs"/>
                        </a:rPr>
                        <a:t>learners</a:t>
                      </a:r>
                      <a:r>
                        <a:rPr lang="en-GB" sz="1400" kern="1200" baseline="0" dirty="0" smtClean="0">
                          <a:solidFill>
                            <a:schemeClr val="tx1"/>
                          </a:solidFill>
                          <a:effectLst/>
                          <a:latin typeface="Arial Narrow" panose="020B0606020202030204" pitchFamily="34" charset="0"/>
                          <a:ea typeface="+mn-ea"/>
                          <a:cs typeface="+mn-cs"/>
                        </a:rPr>
                        <a:t> in total for year.</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7355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Percentage implementation of plans to mitigate impact of identified threats to rare and endangered species and ecosystems</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200" b="0" i="0" u="none" strike="noStrike" kern="1200" cap="none" normalizeH="0" baseline="0" dirty="0">
                          <a:ln>
                            <a:noFill/>
                          </a:ln>
                          <a:solidFill>
                            <a:schemeClr val="tx1"/>
                          </a:solidFill>
                          <a:effectLst/>
                          <a:latin typeface="Arial Narrow" pitchFamily="34" charset="0"/>
                          <a:ea typeface="+mn-ea"/>
                          <a:cs typeface="Arial" charset="0"/>
                        </a:rPr>
                        <a:t>Initiation of implementation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55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100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lvl="0"/>
                      <a:r>
                        <a:rPr lang="en-GB" sz="1400" kern="1200" baseline="0" dirty="0" smtClean="0">
                          <a:solidFill>
                            <a:schemeClr val="tx1"/>
                          </a:solidFill>
                          <a:effectLst/>
                          <a:latin typeface="Arial Narrow" panose="020B0606020202030204" pitchFamily="34" charset="0"/>
                          <a:ea typeface="+mn-ea"/>
                          <a:cs typeface="+mn-cs"/>
                        </a:rPr>
                        <a:t>KPI not met for Q3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baseline="0" dirty="0" smtClean="0">
                          <a:solidFill>
                            <a:schemeClr val="tx1"/>
                          </a:solidFill>
                          <a:effectLst/>
                          <a:latin typeface="Arial Narrow" panose="020B0606020202030204" pitchFamily="34" charset="0"/>
                          <a:ea typeface="+mn-ea"/>
                          <a:cs typeface="+mn-cs"/>
                        </a:rPr>
                        <a:t>On track in terms of year to date</a:t>
                      </a:r>
                      <a:endParaRPr lang="en-GB" sz="1400" kern="1200" dirty="0" smtClean="0">
                        <a:solidFill>
                          <a:schemeClr val="tx1"/>
                        </a:solidFill>
                        <a:effectLst/>
                        <a:latin typeface="Arial Narrow" panose="020B0606020202030204" pitchFamily="34" charset="0"/>
                        <a:ea typeface="+mn-ea"/>
                        <a:cs typeface="+mn-cs"/>
                      </a:endParaRPr>
                    </a:p>
                    <a:p>
                      <a:pPr lvl="0"/>
                      <a:r>
                        <a:rPr lang="en-GB" sz="1400" kern="1200" baseline="0" dirty="0" smtClean="0">
                          <a:solidFill>
                            <a:schemeClr val="tx1"/>
                          </a:solidFill>
                          <a:effectLst/>
                          <a:latin typeface="Arial Narrow" panose="020B0606020202030204" pitchFamily="34" charset="0"/>
                          <a:ea typeface="+mn-ea"/>
                          <a:cs typeface="+mn-cs"/>
                        </a:rPr>
                        <a:t> </a:t>
                      </a:r>
                    </a:p>
                    <a:p>
                      <a:pPr lvl="0"/>
                      <a:endParaRPr lang="en-GB" sz="1400" kern="1200" baseline="0" dirty="0" smtClean="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975404">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Percentage completion of plans requested/required this financial year</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New indicator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algn="l">
                        <a:lnSpc>
                          <a:spcPct val="115000"/>
                        </a:lnSpc>
                        <a:spcAft>
                          <a:spcPts val="0"/>
                        </a:spcAft>
                      </a:pPr>
                      <a:r>
                        <a:rPr lang="en-GB" sz="1400" kern="1200" dirty="0" smtClean="0">
                          <a:solidFill>
                            <a:schemeClr val="tx1"/>
                          </a:solidFill>
                          <a:effectLst/>
                          <a:latin typeface="Arial Narrow" panose="020B0606020202030204" pitchFamily="34" charset="0"/>
                          <a:ea typeface="+mn-ea"/>
                          <a:cs typeface="+mn-cs"/>
                        </a:rPr>
                        <a:t>KPI not met</a:t>
                      </a:r>
                    </a:p>
                    <a:p>
                      <a:pPr algn="l">
                        <a:lnSpc>
                          <a:spcPct val="115000"/>
                        </a:lnSpc>
                        <a:spcAft>
                          <a:spcPts val="0"/>
                        </a:spcAft>
                      </a:pPr>
                      <a:r>
                        <a:rPr lang="en-GB" sz="1400" kern="1200" dirty="0" smtClean="0">
                          <a:solidFill>
                            <a:schemeClr val="tx1"/>
                          </a:solidFill>
                          <a:effectLst/>
                          <a:latin typeface="Arial Narrow" panose="020B0606020202030204" pitchFamily="34" charset="0"/>
                          <a:ea typeface="+mn-ea"/>
                          <a:cs typeface="+mn-cs"/>
                        </a:rPr>
                        <a:t>A consultant has identified tourism development sites, and preliminary workshops were held with land claimant trusts in Q1. This process temporarily put on hold due to the departure of the CEO, who was leading the tourism planning process. </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2427753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21"/>
          <p:cNvGraphicFramePr>
            <a:graphicFrameLocks/>
          </p:cNvGraphicFramePr>
          <p:nvPr>
            <p:extLst>
              <p:ext uri="{D42A27DB-BD31-4B8C-83A1-F6EECF244321}">
                <p14:modId xmlns:p14="http://schemas.microsoft.com/office/powerpoint/2010/main" xmlns="" val="3576450979"/>
              </p:ext>
            </p:extLst>
          </p:nvPr>
        </p:nvGraphicFramePr>
        <p:xfrm>
          <a:off x="-2" y="164154"/>
          <a:ext cx="9144004" cy="5631973"/>
        </p:xfrm>
        <a:graphic>
          <a:graphicData uri="http://schemas.openxmlformats.org/drawingml/2006/table">
            <a:tbl>
              <a:tblPr/>
              <a:tblGrid>
                <a:gridCol w="1179870">
                  <a:extLst>
                    <a:ext uri="{9D8B030D-6E8A-4147-A177-3AD203B41FA5}">
                      <a16:colId xmlns="" xmlns:a16="http://schemas.microsoft.com/office/drawing/2014/main" val="20000"/>
                    </a:ext>
                  </a:extLst>
                </a:gridCol>
                <a:gridCol w="799844">
                  <a:extLst>
                    <a:ext uri="{9D8B030D-6E8A-4147-A177-3AD203B41FA5}">
                      <a16:colId xmlns="" xmlns:a16="http://schemas.microsoft.com/office/drawing/2014/main" val="20001"/>
                    </a:ext>
                  </a:extLst>
                </a:gridCol>
                <a:gridCol w="936104">
                  <a:extLst>
                    <a:ext uri="{9D8B030D-6E8A-4147-A177-3AD203B41FA5}">
                      <a16:colId xmlns="" xmlns:a16="http://schemas.microsoft.com/office/drawing/2014/main" val="20002"/>
                    </a:ext>
                  </a:extLst>
                </a:gridCol>
                <a:gridCol w="936104">
                  <a:extLst>
                    <a:ext uri="{9D8B030D-6E8A-4147-A177-3AD203B41FA5}">
                      <a16:colId xmlns="" xmlns:a16="http://schemas.microsoft.com/office/drawing/2014/main" val="20003"/>
                    </a:ext>
                  </a:extLst>
                </a:gridCol>
                <a:gridCol w="936104">
                  <a:extLst>
                    <a:ext uri="{9D8B030D-6E8A-4147-A177-3AD203B41FA5}">
                      <a16:colId xmlns="" xmlns:a16="http://schemas.microsoft.com/office/drawing/2014/main" val="20004"/>
                    </a:ext>
                  </a:extLst>
                </a:gridCol>
                <a:gridCol w="853235">
                  <a:extLst>
                    <a:ext uri="{9D8B030D-6E8A-4147-A177-3AD203B41FA5}">
                      <a16:colId xmlns="" xmlns:a16="http://schemas.microsoft.com/office/drawing/2014/main" val="20005"/>
                    </a:ext>
                  </a:extLst>
                </a:gridCol>
                <a:gridCol w="658933"/>
                <a:gridCol w="852778">
                  <a:extLst>
                    <a:ext uri="{9D8B030D-6E8A-4147-A177-3AD203B41FA5}">
                      <a16:colId xmlns="" xmlns:a16="http://schemas.microsoft.com/office/drawing/2014/main" val="20006"/>
                    </a:ext>
                  </a:extLst>
                </a:gridCol>
                <a:gridCol w="1991032">
                  <a:extLst>
                    <a:ext uri="{9D8B030D-6E8A-4147-A177-3AD203B41FA5}">
                      <a16:colId xmlns="" xmlns:a16="http://schemas.microsoft.com/office/drawing/2014/main" val="20007"/>
                    </a:ext>
                  </a:extLst>
                </a:gridCol>
              </a:tblGrid>
              <a:tr h="432048">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charset="0"/>
                        </a:rPr>
                        <a:t>SO: effective financial management</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ZA"/>
                    </a:p>
                  </a:txBody>
                  <a:tcPr/>
                </a:tc>
                <a:tc hMerge="1">
                  <a:txBody>
                    <a:bodyPr/>
                    <a:lstStyle/>
                    <a:p>
                      <a:endParaRPr lang="en-ZA"/>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ZA"/>
                    </a:p>
                  </a:txBody>
                  <a:tcPr/>
                </a:tc>
                <a:tc hMerge="1">
                  <a:txBody>
                    <a:bodyPr/>
                    <a:lstStyle/>
                    <a:p>
                      <a:endParaRPr lang="en-GB"/>
                    </a:p>
                  </a:txBody>
                  <a:tcPr/>
                </a:tc>
                <a:tc hMerge="1">
                  <a:txBody>
                    <a:bodyPr/>
                    <a:lstStyle/>
                    <a:p>
                      <a:endParaRPr lang="en-ZA"/>
                    </a:p>
                  </a:txBody>
                  <a:tcPr/>
                </a:tc>
                <a:extLst>
                  <a:ext uri="{0D108BD9-81ED-4DB2-BD59-A6C34878D82A}">
                    <a16:rowId xmlns="" xmlns:a16="http://schemas.microsoft.com/office/drawing/2014/main" val="10000"/>
                  </a:ext>
                </a:extLst>
              </a:tr>
              <a:tr h="62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3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3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4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4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YTD 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 xmlns:a16="http://schemas.microsoft.com/office/drawing/2014/main" val="10001"/>
                  </a:ext>
                </a:extLst>
              </a:tr>
              <a:tr h="538009">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Unqualified audit</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200" b="0" i="0" u="none" strike="noStrike" kern="1200" cap="none" normalizeH="0" baseline="0" dirty="0">
                          <a:ln>
                            <a:noFill/>
                          </a:ln>
                          <a:solidFill>
                            <a:schemeClr val="tx1"/>
                          </a:solidFill>
                          <a:effectLst/>
                          <a:latin typeface="Arial Narrow" pitchFamily="34" charset="0"/>
                          <a:ea typeface="+mn-ea"/>
                          <a:cs typeface="Arial" charset="0"/>
                        </a:rPr>
                        <a:t>Unqualified audit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200" b="0" i="0" u="none" strike="noStrike" kern="1200" cap="none" normalizeH="0" baseline="0" dirty="0">
                          <a:ln>
                            <a:noFill/>
                          </a:ln>
                          <a:solidFill>
                            <a:schemeClr val="tx1"/>
                          </a:solidFill>
                          <a:effectLst/>
                          <a:latin typeface="Arial Narrow" pitchFamily="34" charset="0"/>
                          <a:ea typeface="+mn-ea"/>
                          <a:cs typeface="Arial" charset="0"/>
                        </a:rPr>
                        <a:t>Unqualified audit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kumimoji="0" lang="en-ZA" sz="12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kumimoji="0" lang="en-ZA" sz="12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kumimoji="0" lang="en-ZA" sz="12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kumimoji="0" lang="en-ZA" sz="12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ZA" sz="1200" b="0" i="0" u="none" strike="noStrike" kern="1200" cap="none" normalizeH="0" baseline="0" dirty="0" smtClean="0">
                          <a:ln>
                            <a:noFill/>
                          </a:ln>
                          <a:solidFill>
                            <a:schemeClr val="tx1"/>
                          </a:solidFill>
                          <a:effectLst/>
                          <a:latin typeface="Arial Narrow" pitchFamily="34" charset="0"/>
                          <a:ea typeface="+mn-ea"/>
                          <a:cs typeface="Arial" charset="0"/>
                        </a:rPr>
                        <a:t>Unqualified opinion</a:t>
                      </a:r>
                      <a:endParaRPr kumimoji="0" lang="en-ZA" sz="12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No targets for Q1</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Clean audit in Q2</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38009">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Percentage retention of skills</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90</a:t>
                      </a:r>
                    </a:p>
                    <a:p>
                      <a:pPr algn="ctr">
                        <a:lnSpc>
                          <a:spcPct val="115000"/>
                        </a:lnSpc>
                        <a:spcAft>
                          <a:spcPts val="0"/>
                        </a:spcAft>
                      </a:pP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90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97</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90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100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91</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KPI met</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 staff resigned in Q1</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 staff members resigned in Q2</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 staff member resigned and 1 discharged on medical grounds in Q3</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38009">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GB" sz="1400" b="0" i="0" u="none" strike="noStrike" kern="1200" cap="none" normalizeH="0" baseline="0" dirty="0">
                          <a:ln>
                            <a:noFill/>
                          </a:ln>
                          <a:solidFill>
                            <a:schemeClr val="tx1"/>
                          </a:solidFill>
                          <a:effectLst/>
                          <a:latin typeface="Arial Narrow" pitchFamily="34" charset="0"/>
                          <a:ea typeface="+mn-ea"/>
                          <a:cs typeface="Arial" charset="0"/>
                        </a:rPr>
                        <a:t>Assessment of and percentage implementation of business improvements</a:t>
                      </a:r>
                      <a:endParaRPr kumimoji="0" lang="en-US" sz="1400" b="0" i="0" u="none" strike="noStrike" kern="1200" cap="none" normalizeH="0" baseline="0" dirty="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New indicator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40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90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lang="en-GB" sz="1400" kern="1200" dirty="0" smtClean="0">
                          <a:solidFill>
                            <a:schemeClr val="tx1"/>
                          </a:solidFill>
                          <a:effectLst/>
                          <a:latin typeface="Arial Narrow" panose="020B0606020202030204" pitchFamily="34" charset="0"/>
                          <a:ea typeface="+mn-ea"/>
                          <a:cs typeface="+mn-cs"/>
                        </a:rPr>
                        <a:t>KPI</a:t>
                      </a:r>
                      <a:r>
                        <a:rPr lang="en-GB" sz="1400" kern="1200" baseline="0" dirty="0" smtClean="0">
                          <a:solidFill>
                            <a:schemeClr val="tx1"/>
                          </a:solidFill>
                          <a:effectLst/>
                          <a:latin typeface="Arial Narrow" panose="020B0606020202030204" pitchFamily="34" charset="0"/>
                          <a:ea typeface="+mn-ea"/>
                          <a:cs typeface="+mn-cs"/>
                        </a:rPr>
                        <a:t> not met in Q3</a:t>
                      </a:r>
                      <a:endParaRPr lang="en-GB" sz="1400" kern="1200" dirty="0" smtClean="0">
                        <a:solidFill>
                          <a:schemeClr val="tx1"/>
                        </a:solidFill>
                        <a:effectLst/>
                        <a:latin typeface="Arial Narrow" panose="020B0606020202030204" pitchFamily="34" charset="0"/>
                        <a:ea typeface="+mn-ea"/>
                        <a:cs typeface="+mn-cs"/>
                      </a:endParaRPr>
                    </a:p>
                    <a:p>
                      <a:pPr algn="l">
                        <a:lnSpc>
                          <a:spcPct val="115000"/>
                        </a:lnSpc>
                        <a:spcAft>
                          <a:spcPts val="0"/>
                        </a:spcAft>
                      </a:pPr>
                      <a:r>
                        <a:rPr lang="en-GB" sz="1400" kern="1200" dirty="0" smtClean="0">
                          <a:solidFill>
                            <a:schemeClr val="tx1"/>
                          </a:solidFill>
                          <a:effectLst/>
                          <a:latin typeface="Arial Narrow" panose="020B0606020202030204" pitchFamily="34" charset="0"/>
                          <a:ea typeface="+mn-ea"/>
                          <a:cs typeface="+mn-cs"/>
                        </a:rPr>
                        <a:t>Documentation of work flows, analysis of future core business applications completed and some data capturing and import tools developed. Documentation completed end of February</a:t>
                      </a:r>
                      <a:r>
                        <a:rPr lang="en-GB" sz="1400" kern="1200" baseline="0" dirty="0" smtClean="0">
                          <a:solidFill>
                            <a:schemeClr val="tx1"/>
                          </a:solidFill>
                          <a:effectLst/>
                          <a:latin typeface="Arial Narrow" panose="020B0606020202030204" pitchFamily="34" charset="0"/>
                          <a:ea typeface="+mn-ea"/>
                          <a:cs typeface="+mn-cs"/>
                        </a:rPr>
                        <a:t> 2018</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xmlns="" val="3153350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pPr fontAlgn="b"/>
            <a:r>
              <a:rPr lang="en-ZA" sz="2200" b="1" dirty="0">
                <a:solidFill>
                  <a:srgbClr val="000000"/>
                </a:solidFill>
                <a:latin typeface="Arial" panose="020B0604020202020204" pitchFamily="34" charset="0"/>
              </a:rPr>
              <a:t/>
            </a:r>
            <a:br>
              <a:rPr lang="en-ZA" sz="2200" b="1" dirty="0">
                <a:solidFill>
                  <a:srgbClr val="000000"/>
                </a:solidFill>
                <a:latin typeface="Arial" panose="020B0604020202020204" pitchFamily="34" charset="0"/>
              </a:rPr>
            </a:br>
            <a:r>
              <a:rPr lang="en-ZA" sz="2200" b="1" dirty="0">
                <a:solidFill>
                  <a:srgbClr val="000000"/>
                </a:solidFill>
                <a:latin typeface="Arial" panose="020B0604020202020204" pitchFamily="34" charset="0"/>
              </a:rPr>
              <a:t>SUMMARY OF FINANCIAL RESULTS: </a:t>
            </a:r>
            <a:r>
              <a:rPr lang="en-ZA" sz="2200" b="1" dirty="0" smtClean="0">
                <a:solidFill>
                  <a:srgbClr val="000000"/>
                </a:solidFill>
                <a:latin typeface="Arial" panose="020B0604020202020204" pitchFamily="34" charset="0"/>
              </a:rPr>
              <a:t>DECEMBER </a:t>
            </a:r>
            <a:r>
              <a:rPr lang="en-ZA" sz="2200" b="1" dirty="0">
                <a:solidFill>
                  <a:srgbClr val="000000"/>
                </a:solidFill>
                <a:latin typeface="Arial" panose="020B0604020202020204" pitchFamily="34" charset="0"/>
              </a:rPr>
              <a:t>2017</a:t>
            </a:r>
            <a:r>
              <a:rPr lang="en-ZA" dirty="0">
                <a:solidFill>
                  <a:srgbClr val="000000"/>
                </a:solidFill>
                <a:latin typeface="Arial Narrow" panose="020B0606020202030204" pitchFamily="34" charset="0"/>
              </a:rPr>
              <a:t/>
            </a:r>
            <a:br>
              <a:rPr lang="en-ZA" dirty="0">
                <a:solidFill>
                  <a:srgbClr val="000000"/>
                </a:solidFill>
                <a:latin typeface="Arial Narrow" panose="020B0606020202030204" pitchFamily="34" charset="0"/>
              </a:rPr>
            </a:br>
            <a:endParaRPr lang="en-ZA" dirty="0"/>
          </a:p>
        </p:txBody>
      </p:sp>
      <p:pic>
        <p:nvPicPr>
          <p:cNvPr id="6" name="Picture 5"/>
          <p:cNvPicPr>
            <a:picLocks noChangeAspect="1"/>
          </p:cNvPicPr>
          <p:nvPr/>
        </p:nvPicPr>
        <p:blipFill>
          <a:blip r:embed="rId2" cstate="print"/>
          <a:stretch>
            <a:fillRect/>
          </a:stretch>
        </p:blipFill>
        <p:spPr>
          <a:xfrm>
            <a:off x="799312" y="1171880"/>
            <a:ext cx="7805136" cy="4921416"/>
          </a:xfrm>
          <a:prstGeom prst="rect">
            <a:avLst/>
          </a:prstGeom>
        </p:spPr>
      </p:pic>
    </p:spTree>
    <p:extLst>
      <p:ext uri="{BB962C8B-B14F-4D97-AF65-F5344CB8AC3E}">
        <p14:creationId xmlns:p14="http://schemas.microsoft.com/office/powerpoint/2010/main" xmlns="" val="158226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3949" y="116632"/>
            <a:ext cx="9144000" cy="6869113"/>
          </a:xfrm>
          <a:prstGeom prst="rect">
            <a:avLst/>
          </a:prstGeom>
          <a:noFill/>
          <a:ln w="9525">
            <a:noFill/>
            <a:miter lim="800000"/>
            <a:headEnd/>
            <a:tailEnd/>
          </a:ln>
        </p:spPr>
      </p:pic>
      <p:sp>
        <p:nvSpPr>
          <p:cNvPr id="2" name="Title 1"/>
          <p:cNvSpPr>
            <a:spLocks noGrp="1"/>
          </p:cNvSpPr>
          <p:nvPr>
            <p:ph type="title"/>
          </p:nvPr>
        </p:nvSpPr>
        <p:spPr>
          <a:xfrm>
            <a:off x="-36512" y="-27384"/>
            <a:ext cx="6696744" cy="1152128"/>
          </a:xfrm>
        </p:spPr>
        <p:txBody>
          <a:bodyPr>
            <a:normAutofit fontScale="90000"/>
          </a:bodyPr>
          <a:lstStyle/>
          <a:p>
            <a:pPr algn="l"/>
            <a:r>
              <a:rPr lang="en-GB" sz="4000" dirty="0"/>
              <a:t>2017/18 Quarter </a:t>
            </a:r>
            <a:r>
              <a:rPr lang="en-GB" sz="4000" dirty="0" smtClean="0"/>
              <a:t>3 </a:t>
            </a:r>
            <a:r>
              <a:rPr lang="en-GB" sz="4000" dirty="0"/>
              <a:t>Financial Performance cont.</a:t>
            </a:r>
            <a:endParaRPr lang="en-GB" sz="4000" i="1" dirty="0"/>
          </a:p>
        </p:txBody>
      </p:sp>
      <p:sp>
        <p:nvSpPr>
          <p:cNvPr id="5" name="Rectangle 4"/>
          <p:cNvSpPr/>
          <p:nvPr/>
        </p:nvSpPr>
        <p:spPr>
          <a:xfrm>
            <a:off x="179512" y="1771069"/>
            <a:ext cx="8640960" cy="4893647"/>
          </a:xfrm>
          <a:prstGeom prst="rect">
            <a:avLst/>
          </a:prstGeom>
        </p:spPr>
        <p:txBody>
          <a:bodyPr wrap="square">
            <a:spAutoFit/>
          </a:bodyPr>
          <a:lstStyle/>
          <a:p>
            <a:r>
              <a:rPr lang="en-ZA" sz="2400" dirty="0"/>
              <a:t>Income exceeds the budget by </a:t>
            </a:r>
            <a:r>
              <a:rPr lang="en-ZA" sz="2400" dirty="0" smtClean="0"/>
              <a:t>R65.1m </a:t>
            </a:r>
            <a:r>
              <a:rPr lang="en-ZA" sz="2400" dirty="0"/>
              <a:t>for the period April to </a:t>
            </a:r>
            <a:r>
              <a:rPr lang="en-ZA" sz="2400" dirty="0" smtClean="0"/>
              <a:t>December </a:t>
            </a:r>
            <a:r>
              <a:rPr lang="en-ZA" sz="2400" dirty="0"/>
              <a:t>2017. This difference is due to differences in the basis of preparation of the budget (modified cash basis as required by the PFMA) and the financial statements (GRAP as required by the PFMA and the application of GRAP23).  </a:t>
            </a:r>
            <a:endParaRPr lang="en-GB" sz="2400" dirty="0"/>
          </a:p>
          <a:p>
            <a:r>
              <a:rPr lang="en-ZA" sz="2400" dirty="0"/>
              <a:t> </a:t>
            </a:r>
            <a:endParaRPr lang="en-ZA" sz="2400" dirty="0" smtClean="0"/>
          </a:p>
          <a:p>
            <a:r>
              <a:rPr lang="en-ZA" sz="2400" dirty="0"/>
              <a:t>Accounting revenue for the period ended 31 December is R160m. The accounting surplus for the period is R76.1m. This is a non-cash surplus and is the result of the accounting policies relating to grants (GRAP23). In other words R83.9m has been recognised into income in respect of capital expenditure. The reciprocal expense reflects in the balance sheet under the fixed assets. </a:t>
            </a:r>
          </a:p>
          <a:p>
            <a:endParaRPr lang="en-GB" sz="2400" dirty="0"/>
          </a:p>
        </p:txBody>
      </p:sp>
    </p:spTree>
    <p:extLst>
      <p:ext uri="{BB962C8B-B14F-4D97-AF65-F5344CB8AC3E}">
        <p14:creationId xmlns:p14="http://schemas.microsoft.com/office/powerpoint/2010/main" xmlns="" val="3424343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3949" y="116632"/>
            <a:ext cx="9144000" cy="6869113"/>
          </a:xfrm>
          <a:prstGeom prst="rect">
            <a:avLst/>
          </a:prstGeom>
          <a:noFill/>
          <a:ln w="9525">
            <a:noFill/>
            <a:miter lim="800000"/>
            <a:headEnd/>
            <a:tailEnd/>
          </a:ln>
        </p:spPr>
      </p:pic>
      <p:sp>
        <p:nvSpPr>
          <p:cNvPr id="2" name="Title 1"/>
          <p:cNvSpPr>
            <a:spLocks noGrp="1"/>
          </p:cNvSpPr>
          <p:nvPr>
            <p:ph type="title"/>
          </p:nvPr>
        </p:nvSpPr>
        <p:spPr>
          <a:xfrm>
            <a:off x="-36512" y="-27384"/>
            <a:ext cx="6696744" cy="1152128"/>
          </a:xfrm>
        </p:spPr>
        <p:txBody>
          <a:bodyPr>
            <a:normAutofit fontScale="90000"/>
          </a:bodyPr>
          <a:lstStyle/>
          <a:p>
            <a:pPr algn="l"/>
            <a:r>
              <a:rPr lang="en-GB" sz="4000" dirty="0"/>
              <a:t>2017/18 Quarter </a:t>
            </a:r>
            <a:r>
              <a:rPr lang="en-GB" sz="4000" dirty="0" smtClean="0"/>
              <a:t>3 </a:t>
            </a:r>
            <a:r>
              <a:rPr lang="en-GB" sz="4000" dirty="0"/>
              <a:t>Financial Performance cont.</a:t>
            </a:r>
            <a:endParaRPr lang="en-GB" sz="4000" i="1" dirty="0"/>
          </a:p>
        </p:txBody>
      </p:sp>
      <p:sp>
        <p:nvSpPr>
          <p:cNvPr id="5" name="Rectangle 4"/>
          <p:cNvSpPr/>
          <p:nvPr/>
        </p:nvSpPr>
        <p:spPr>
          <a:xfrm>
            <a:off x="0" y="1294115"/>
            <a:ext cx="8640960" cy="5216813"/>
          </a:xfrm>
          <a:prstGeom prst="rect">
            <a:avLst/>
          </a:prstGeom>
        </p:spPr>
        <p:txBody>
          <a:bodyPr wrap="square">
            <a:spAutoFit/>
          </a:bodyPr>
          <a:lstStyle/>
          <a:p>
            <a:endParaRPr lang="en-ZA" sz="2400" dirty="0" smtClean="0"/>
          </a:p>
          <a:p>
            <a:r>
              <a:rPr lang="en-ZA" sz="2400" dirty="0" smtClean="0"/>
              <a:t>Expenditure </a:t>
            </a:r>
            <a:r>
              <a:rPr lang="en-ZA" sz="2400" dirty="0"/>
              <a:t>is </a:t>
            </a:r>
            <a:r>
              <a:rPr lang="en-ZA" sz="2400" dirty="0" smtClean="0"/>
              <a:t>below </a:t>
            </a:r>
            <a:r>
              <a:rPr lang="en-ZA" sz="2400" dirty="0"/>
              <a:t>budget by </a:t>
            </a:r>
            <a:r>
              <a:rPr lang="en-ZA" sz="2400" dirty="0" smtClean="0"/>
              <a:t>R11.0m</a:t>
            </a:r>
            <a:r>
              <a:rPr lang="en-ZA" sz="2400" dirty="0"/>
              <a:t>. </a:t>
            </a:r>
          </a:p>
          <a:p>
            <a:pPr lvl="0"/>
            <a:r>
              <a:rPr lang="en-ZA" sz="2400" dirty="0">
                <a:solidFill>
                  <a:prstClr val="black"/>
                </a:solidFill>
              </a:rPr>
              <a:t>Depreciation is lower than anticipated due to delays in the completion of the assets, as a result of the snags. </a:t>
            </a:r>
          </a:p>
          <a:p>
            <a:r>
              <a:rPr lang="en-ZA" sz="2400" dirty="0" smtClean="0"/>
              <a:t>Personnel costs are lower than budget due to a restructuring process undertaken by a consultant appointed by DEA.</a:t>
            </a:r>
          </a:p>
          <a:p>
            <a:r>
              <a:rPr lang="en-ZA" sz="2400" dirty="0" smtClean="0"/>
              <a:t>Professional fees is slightly higher due to environmental related services on the St Lucia Precinct. This will even itself out in the next quarter</a:t>
            </a:r>
          </a:p>
          <a:p>
            <a:r>
              <a:rPr lang="en-ZA" sz="2400" dirty="0" smtClean="0"/>
              <a:t>Other expenditure is slightly lower due to a delay in the take-over of 2 Park gates from </a:t>
            </a:r>
            <a:r>
              <a:rPr lang="en-ZA" sz="2400" dirty="0" err="1" smtClean="0"/>
              <a:t>Ezemvelo</a:t>
            </a:r>
            <a:r>
              <a:rPr lang="en-ZA" sz="2400" dirty="0" smtClean="0"/>
              <a:t>.</a:t>
            </a:r>
          </a:p>
          <a:p>
            <a:endParaRPr lang="en-ZA" sz="2400" dirty="0"/>
          </a:p>
          <a:p>
            <a:r>
              <a:rPr lang="en-ZA" sz="2100" dirty="0"/>
              <a:t> </a:t>
            </a:r>
          </a:p>
          <a:p>
            <a:endParaRPr lang="en-GB" sz="2400" dirty="0"/>
          </a:p>
        </p:txBody>
      </p:sp>
    </p:spTree>
    <p:extLst>
      <p:ext uri="{BB962C8B-B14F-4D97-AF65-F5344CB8AC3E}">
        <p14:creationId xmlns:p14="http://schemas.microsoft.com/office/powerpoint/2010/main" xmlns="" val="3119174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0" y="-11113"/>
            <a:ext cx="9144000" cy="6869113"/>
          </a:xfrm>
          <a:prstGeom prst="rect">
            <a:avLst/>
          </a:prstGeom>
          <a:noFill/>
          <a:ln w="9525">
            <a:noFill/>
            <a:miter lim="800000"/>
            <a:headEnd/>
            <a:tailEnd/>
          </a:ln>
        </p:spPr>
      </p:pic>
      <p:sp>
        <p:nvSpPr>
          <p:cNvPr id="2" name="Title 1"/>
          <p:cNvSpPr>
            <a:spLocks noGrp="1"/>
          </p:cNvSpPr>
          <p:nvPr>
            <p:ph type="title"/>
          </p:nvPr>
        </p:nvSpPr>
        <p:spPr>
          <a:xfrm>
            <a:off x="179512" y="404664"/>
            <a:ext cx="8784976" cy="1152128"/>
          </a:xfrm>
        </p:spPr>
        <p:txBody>
          <a:bodyPr>
            <a:normAutofit fontScale="90000"/>
          </a:bodyPr>
          <a:lstStyle/>
          <a:p>
            <a:pPr algn="l"/>
            <a:r>
              <a:rPr lang="en-GB" sz="4000" dirty="0"/>
              <a:t>Synopsis </a:t>
            </a:r>
            <a:r>
              <a:rPr lang="en-GB" sz="4000" dirty="0" smtClean="0"/>
              <a:t>3</a:t>
            </a:r>
            <a:r>
              <a:rPr lang="en-GB" sz="4000" baseline="30000" dirty="0" smtClean="0"/>
              <a:t>rd</a:t>
            </a:r>
            <a:r>
              <a:rPr lang="en-GB" sz="4000" dirty="0" smtClean="0"/>
              <a:t> and 4</a:t>
            </a:r>
            <a:r>
              <a:rPr lang="en-GB" sz="4000" baseline="30000" dirty="0" smtClean="0"/>
              <a:t>th</a:t>
            </a:r>
            <a:r>
              <a:rPr lang="en-GB" sz="4000" dirty="0" smtClean="0"/>
              <a:t>  </a:t>
            </a:r>
            <a:r>
              <a:rPr lang="en-GB" sz="4000" dirty="0"/>
              <a:t>Quarter 2017/18</a:t>
            </a:r>
            <a:br>
              <a:rPr lang="en-GB" sz="4000" dirty="0"/>
            </a:br>
            <a:r>
              <a:rPr lang="en-GB" sz="4000" dirty="0"/>
              <a:t>Results</a:t>
            </a:r>
            <a:endParaRPr lang="en-GB" sz="4000" i="1" dirty="0"/>
          </a:p>
        </p:txBody>
      </p:sp>
      <p:graphicFrame>
        <p:nvGraphicFramePr>
          <p:cNvPr id="3" name="Table 2"/>
          <p:cNvGraphicFramePr>
            <a:graphicFrameLocks noGrp="1"/>
          </p:cNvGraphicFramePr>
          <p:nvPr>
            <p:extLst>
              <p:ext uri="{D42A27DB-BD31-4B8C-83A1-F6EECF244321}">
                <p14:modId xmlns:p14="http://schemas.microsoft.com/office/powerpoint/2010/main" xmlns="" val="1277876790"/>
              </p:ext>
            </p:extLst>
          </p:nvPr>
        </p:nvGraphicFramePr>
        <p:xfrm>
          <a:off x="179513" y="1628800"/>
          <a:ext cx="8712967" cy="4116000"/>
        </p:xfrm>
        <a:graphic>
          <a:graphicData uri="http://schemas.openxmlformats.org/drawingml/2006/table">
            <a:tbl>
              <a:tblPr>
                <a:tableStyleId>{5C22544A-7EE6-4342-B048-85BDC9FD1C3A}</a:tableStyleId>
              </a:tblPr>
              <a:tblGrid>
                <a:gridCol w="2664295">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gridCol w="936104">
                  <a:extLst>
                    <a:ext uri="{9D8B030D-6E8A-4147-A177-3AD203B41FA5}">
                      <a16:colId xmlns="" xmlns:a16="http://schemas.microsoft.com/office/drawing/2014/main" val="20002"/>
                    </a:ext>
                  </a:extLst>
                </a:gridCol>
                <a:gridCol w="1008112">
                  <a:extLst>
                    <a:ext uri="{9D8B030D-6E8A-4147-A177-3AD203B41FA5}">
                      <a16:colId xmlns="" xmlns:a16="http://schemas.microsoft.com/office/drawing/2014/main" val="20003"/>
                    </a:ext>
                  </a:extLst>
                </a:gridCol>
                <a:gridCol w="1008112">
                  <a:extLst>
                    <a:ext uri="{9D8B030D-6E8A-4147-A177-3AD203B41FA5}">
                      <a16:colId xmlns="" xmlns:a16="http://schemas.microsoft.com/office/drawing/2014/main" val="20004"/>
                    </a:ext>
                  </a:extLst>
                </a:gridCol>
                <a:gridCol w="1152128">
                  <a:extLst>
                    <a:ext uri="{9D8B030D-6E8A-4147-A177-3AD203B41FA5}">
                      <a16:colId xmlns="" xmlns:a16="http://schemas.microsoft.com/office/drawing/2014/main" val="20005"/>
                    </a:ext>
                  </a:extLst>
                </a:gridCol>
                <a:gridCol w="936104">
                  <a:extLst>
                    <a:ext uri="{9D8B030D-6E8A-4147-A177-3AD203B41FA5}">
                      <a16:colId xmlns="" xmlns:a16="http://schemas.microsoft.com/office/drawing/2014/main" val="20006"/>
                    </a:ext>
                  </a:extLst>
                </a:gridCol>
              </a:tblGrid>
              <a:tr h="588000">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75000"/>
                      </a:schemeClr>
                    </a:solidFill>
                  </a:tcPr>
                </a:tc>
                <a:tc gridSpan="3">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Quarter </a:t>
                      </a:r>
                      <a:r>
                        <a:rPr lang="en-GB" sz="1600" b="0" i="0" u="none" strike="noStrike" dirty="0" smtClean="0">
                          <a:solidFill>
                            <a:srgbClr val="000000"/>
                          </a:solidFill>
                          <a:effectLst/>
                          <a:latin typeface="Arial" panose="020B0604020202020204" pitchFamily="34" charset="0"/>
                          <a:cs typeface="Arial" panose="020B0604020202020204" pitchFamily="34" charset="0"/>
                        </a:rPr>
                        <a:t>Four</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75000"/>
                      </a:schemeClr>
                    </a:solidFill>
                  </a:tcPr>
                </a:tc>
                <a:tc hMerge="1">
                  <a:txBody>
                    <a:bodyPr/>
                    <a:lstStyle/>
                    <a:p>
                      <a:endParaRPr lang="en-GB"/>
                    </a:p>
                  </a:txBody>
                  <a:tcPr/>
                </a:tc>
                <a:tc hMerge="1">
                  <a:txBody>
                    <a:bodyPr/>
                    <a:lstStyle/>
                    <a:p>
                      <a:endParaRPr lang="en-GB"/>
                    </a:p>
                  </a:txBody>
                  <a:tcPr/>
                </a:tc>
                <a:tc gridSpan="3">
                  <a:txBody>
                    <a:bodyPr/>
                    <a:lstStyle/>
                    <a:p>
                      <a:pPr algn="ctr" fontAlgn="b"/>
                      <a:r>
                        <a:rPr lang="en-GB" sz="1400" b="0" i="0" u="none" strike="noStrike" dirty="0">
                          <a:solidFill>
                            <a:srgbClr val="000000"/>
                          </a:solidFill>
                          <a:effectLst/>
                          <a:latin typeface="Arial" panose="020B0604020202020204" pitchFamily="34" charset="0"/>
                          <a:cs typeface="Arial" panose="020B0604020202020204" pitchFamily="34" charset="0"/>
                        </a:rPr>
                        <a:t>Year to Date</a:t>
                      </a:r>
                    </a:p>
                  </a:txBody>
                  <a:tcPr marL="9525" marR="9525" marT="9525" marB="0" anchor="ctr">
                    <a:solidFill>
                      <a:schemeClr val="bg1">
                        <a:lumMod val="75000"/>
                      </a:schemeClr>
                    </a:solidFill>
                  </a:tcPr>
                </a:tc>
                <a:tc hMerge="1">
                  <a:txBody>
                    <a:bodyPr/>
                    <a:lstStyle/>
                    <a:p>
                      <a:pPr algn="r" fontAlgn="b"/>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pPr algn="r" fontAlgn="b"/>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 xmlns:a16="http://schemas.microsoft.com/office/drawing/2014/main" val="10000"/>
                  </a:ext>
                </a:extLst>
              </a:tr>
              <a:tr h="588000">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Programme</a:t>
                      </a:r>
                    </a:p>
                  </a:txBody>
                  <a:tcPr marL="9525" marR="9525" marT="9525" marB="0" anchor="ctr">
                    <a:solidFill>
                      <a:schemeClr val="bg1">
                        <a:lumMod val="75000"/>
                      </a:schemeClr>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Off target </a:t>
                      </a:r>
                    </a:p>
                  </a:txBody>
                  <a:tcPr marL="9525" marR="9525" marT="9525" marB="0" anchor="ctr">
                    <a:solidFill>
                      <a:srgbClr val="FF0000"/>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Work in progress</a:t>
                      </a:r>
                    </a:p>
                  </a:txBody>
                  <a:tcPr marL="9525" marR="9525" marT="9525" marB="0" anchor="ctr">
                    <a:solidFill>
                      <a:srgbClr val="FFFF00"/>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On target</a:t>
                      </a:r>
                    </a:p>
                  </a:txBody>
                  <a:tcPr marL="9525" marR="9525" marT="9525" marB="0" anchor="ctr">
                    <a:solidFill>
                      <a:srgbClr val="66FF33"/>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Off target </a:t>
                      </a:r>
                    </a:p>
                  </a:txBody>
                  <a:tcPr marL="9525" marR="9525" marT="9525" marB="0" anchor="ctr">
                    <a:solidFill>
                      <a:srgbClr val="FF0000"/>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Work in progress</a:t>
                      </a:r>
                    </a:p>
                  </a:txBody>
                  <a:tcPr marL="9525" marR="9525" marT="9525" marB="0" anchor="ctr">
                    <a:solidFill>
                      <a:srgbClr val="FFFF00"/>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On target</a:t>
                      </a:r>
                    </a:p>
                  </a:txBody>
                  <a:tcPr marL="9525" marR="9525" marT="9525" marB="0" anchor="ctr">
                    <a:solidFill>
                      <a:srgbClr val="66FF33"/>
                    </a:solidFill>
                  </a:tcPr>
                </a:tc>
                <a:extLst>
                  <a:ext uri="{0D108BD9-81ED-4DB2-BD59-A6C34878D82A}">
                    <a16:rowId xmlns="" xmlns:a16="http://schemas.microsoft.com/office/drawing/2014/main" val="10001"/>
                  </a:ext>
                </a:extLst>
              </a:tr>
              <a:tr h="588000">
                <a:tc>
                  <a:txBody>
                    <a:bodyPr/>
                    <a:lstStyle/>
                    <a:p>
                      <a:pPr algn="l" fontAlgn="b"/>
                      <a:r>
                        <a:rPr lang="en-GB" sz="1600" b="0" i="0" u="none" strike="noStrike" dirty="0">
                          <a:solidFill>
                            <a:schemeClr val="dk1"/>
                          </a:solidFill>
                          <a:effectLst/>
                          <a:latin typeface="Arial" panose="020B0604020202020204" pitchFamily="34" charset="0"/>
                          <a:cs typeface="Arial" panose="020B0604020202020204" pitchFamily="34" charset="0"/>
                        </a:rPr>
                        <a:t>Park</a:t>
                      </a:r>
                      <a:r>
                        <a:rPr lang="en-GB" sz="1600" b="0" i="0" u="none" strike="noStrike" baseline="0" dirty="0">
                          <a:solidFill>
                            <a:schemeClr val="dk1"/>
                          </a:solidFill>
                          <a:effectLst/>
                          <a:latin typeface="Arial" panose="020B0604020202020204" pitchFamily="34" charset="0"/>
                          <a:cs typeface="Arial" panose="020B0604020202020204" pitchFamily="34" charset="0"/>
                        </a:rPr>
                        <a:t> Operations</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75000"/>
                      </a:schemeClr>
                    </a:solidFill>
                  </a:tcPr>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1</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0000"/>
                    </a:solidFill>
                  </a:tcPr>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1</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00"/>
                    </a:solidFill>
                  </a:tcPr>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7</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66FF33"/>
                    </a:solidFill>
                  </a:tcPr>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1</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0000"/>
                    </a:solid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00"/>
                    </a:solidFill>
                  </a:tcPr>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9</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66FF33"/>
                    </a:solidFill>
                  </a:tcPr>
                </a:tc>
                <a:extLst>
                  <a:ext uri="{0D108BD9-81ED-4DB2-BD59-A6C34878D82A}">
                    <a16:rowId xmlns="" xmlns:a16="http://schemas.microsoft.com/office/drawing/2014/main" val="10002"/>
                  </a:ext>
                </a:extLst>
              </a:tr>
              <a:tr h="588000">
                <a:tc>
                  <a:txBody>
                    <a:bodyPr/>
                    <a:lstStyle/>
                    <a:p>
                      <a:pPr algn="l" fontAlgn="b"/>
                      <a:r>
                        <a:rPr lang="en-GB" sz="1600" b="0" i="0" u="none" strike="noStrike" dirty="0">
                          <a:solidFill>
                            <a:schemeClr val="dk1"/>
                          </a:solidFill>
                          <a:effectLst/>
                          <a:latin typeface="Arial" panose="020B0604020202020204" pitchFamily="34" charset="0"/>
                          <a:cs typeface="Arial" panose="020B0604020202020204" pitchFamily="34" charset="0"/>
                        </a:rPr>
                        <a:t>Transformation</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75000"/>
                      </a:schemeClr>
                    </a:solid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0000"/>
                    </a:solidFill>
                  </a:tcPr>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2</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00"/>
                    </a:solidFill>
                  </a:tcPr>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3</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66FF33"/>
                    </a:solid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0000"/>
                    </a:solid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00"/>
                    </a:solidFill>
                  </a:tcPr>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5</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66FF33"/>
                    </a:solidFill>
                  </a:tcPr>
                </a:tc>
                <a:extLst>
                  <a:ext uri="{0D108BD9-81ED-4DB2-BD59-A6C34878D82A}">
                    <a16:rowId xmlns="" xmlns:a16="http://schemas.microsoft.com/office/drawing/2014/main" val="10003"/>
                  </a:ext>
                </a:extLst>
              </a:tr>
              <a:tr h="588000">
                <a:tc>
                  <a:txBody>
                    <a:bodyPr/>
                    <a:lstStyle/>
                    <a:p>
                      <a:pPr algn="l" fontAlgn="b"/>
                      <a:r>
                        <a:rPr lang="en-GB" sz="1600" b="0" i="0" u="none" strike="noStrike" dirty="0">
                          <a:solidFill>
                            <a:schemeClr val="dk1"/>
                          </a:solidFill>
                          <a:effectLst/>
                          <a:latin typeface="Arial" panose="020B0604020202020204" pitchFamily="34" charset="0"/>
                          <a:cs typeface="Arial" panose="020B0604020202020204" pitchFamily="34" charset="0"/>
                        </a:rPr>
                        <a:t>Commercialisation/Tourism</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75000"/>
                      </a:schemeClr>
                    </a:solid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0000"/>
                    </a:solid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00"/>
                    </a:solidFill>
                  </a:tcPr>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6</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66FF33"/>
                    </a:solid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0000"/>
                    </a:solid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00"/>
                    </a:solidFill>
                  </a:tcPr>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7</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66FF33"/>
                    </a:solidFill>
                  </a:tcPr>
                </a:tc>
                <a:extLst>
                  <a:ext uri="{0D108BD9-81ED-4DB2-BD59-A6C34878D82A}">
                    <a16:rowId xmlns="" xmlns:a16="http://schemas.microsoft.com/office/drawing/2014/main" val="10004"/>
                  </a:ext>
                </a:extLst>
              </a:tr>
              <a:tr h="588000">
                <a:tc>
                  <a:txBody>
                    <a:bodyPr/>
                    <a:lstStyle/>
                    <a:p>
                      <a:pPr algn="l" fontAlgn="b"/>
                      <a:r>
                        <a:rPr lang="en-GB" sz="1600" b="0" i="0" u="none" strike="noStrike" dirty="0">
                          <a:solidFill>
                            <a:schemeClr val="dk1"/>
                          </a:solidFill>
                          <a:effectLst/>
                          <a:latin typeface="Arial" panose="020B0604020202020204" pitchFamily="34" charset="0"/>
                          <a:cs typeface="Arial" panose="020B0604020202020204" pitchFamily="34" charset="0"/>
                        </a:rPr>
                        <a:t>Corporate</a:t>
                      </a:r>
                      <a:r>
                        <a:rPr lang="en-GB" sz="1600" b="0" i="0" u="none" strike="noStrike" baseline="0" dirty="0">
                          <a:solidFill>
                            <a:schemeClr val="dk1"/>
                          </a:solidFill>
                          <a:effectLst/>
                          <a:latin typeface="Arial" panose="020B0604020202020204" pitchFamily="34" charset="0"/>
                          <a:cs typeface="Arial" panose="020B0604020202020204" pitchFamily="34" charset="0"/>
                        </a:rPr>
                        <a:t> Governance</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75000"/>
                      </a:schemeClr>
                    </a:solidFill>
                  </a:tcPr>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1</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0000"/>
                    </a:solidFill>
                  </a:tcPr>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2</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00"/>
                    </a:solidFill>
                  </a:tcPr>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5</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66FF33"/>
                    </a:solidFill>
                  </a:tcPr>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1</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0000"/>
                    </a:solid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00"/>
                    </a:solidFill>
                  </a:tcPr>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8</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66FF33"/>
                    </a:solidFill>
                  </a:tcPr>
                </a:tc>
                <a:extLst>
                  <a:ext uri="{0D108BD9-81ED-4DB2-BD59-A6C34878D82A}">
                    <a16:rowId xmlns="" xmlns:a16="http://schemas.microsoft.com/office/drawing/2014/main" val="10005"/>
                  </a:ext>
                </a:extLst>
              </a:tr>
              <a:tr h="588000">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Total</a:t>
                      </a:r>
                    </a:p>
                  </a:txBody>
                  <a:tcPr marL="9525" marR="9525" marT="9525" marB="0" anchor="ctr">
                    <a:solidFill>
                      <a:schemeClr val="bg1">
                        <a:lumMod val="75000"/>
                      </a:schemeClr>
                    </a:solid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0000"/>
                    </a:solid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00"/>
                    </a:solid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66FF33"/>
                    </a:solid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0000"/>
                    </a:solid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00"/>
                    </a:solidFill>
                  </a:tcPr>
                </a:tc>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66FF33"/>
                    </a:solidFill>
                  </a:tcPr>
                </a:tc>
                <a:extLst>
                  <a:ext uri="{0D108BD9-81ED-4DB2-BD59-A6C34878D82A}">
                    <a16:rowId xmlns="" xmlns:a16="http://schemas.microsoft.com/office/drawing/2014/main" val="10006"/>
                  </a:ext>
                </a:extLst>
              </a:tr>
            </a:tbl>
          </a:graphicData>
        </a:graphic>
      </p:graphicFrame>
      <p:pic>
        <p:nvPicPr>
          <p:cNvPr id="5" name="Picture 3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512" y="5877272"/>
            <a:ext cx="9144000" cy="433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79785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3949" y="116632"/>
            <a:ext cx="9144000" cy="6869113"/>
          </a:xfrm>
          <a:prstGeom prst="rect">
            <a:avLst/>
          </a:prstGeom>
          <a:noFill/>
          <a:ln w="9525">
            <a:noFill/>
            <a:miter lim="800000"/>
            <a:headEnd/>
            <a:tailEnd/>
          </a:ln>
        </p:spPr>
      </p:pic>
      <p:sp>
        <p:nvSpPr>
          <p:cNvPr id="2" name="Title 1"/>
          <p:cNvSpPr>
            <a:spLocks noGrp="1"/>
          </p:cNvSpPr>
          <p:nvPr>
            <p:ph type="title"/>
          </p:nvPr>
        </p:nvSpPr>
        <p:spPr>
          <a:xfrm>
            <a:off x="-36512" y="-27384"/>
            <a:ext cx="6696744" cy="1152128"/>
          </a:xfrm>
        </p:spPr>
        <p:txBody>
          <a:bodyPr>
            <a:normAutofit fontScale="90000"/>
          </a:bodyPr>
          <a:lstStyle/>
          <a:p>
            <a:pPr algn="l"/>
            <a:r>
              <a:rPr lang="en-GB" sz="4000" dirty="0"/>
              <a:t>2017/18 Quarter </a:t>
            </a:r>
            <a:r>
              <a:rPr lang="en-GB" sz="4000" dirty="0" smtClean="0"/>
              <a:t>4 </a:t>
            </a:r>
            <a:r>
              <a:rPr lang="en-GB" sz="4000" dirty="0"/>
              <a:t>Financial </a:t>
            </a:r>
            <a:r>
              <a:rPr lang="en-GB" sz="4000" dirty="0" smtClean="0"/>
              <a:t>Performance</a:t>
            </a:r>
            <a:endParaRPr lang="en-GB" sz="4000" i="1" dirty="0"/>
          </a:p>
        </p:txBody>
      </p:sp>
      <p:sp>
        <p:nvSpPr>
          <p:cNvPr id="5" name="Rectangle 4"/>
          <p:cNvSpPr/>
          <p:nvPr/>
        </p:nvSpPr>
        <p:spPr>
          <a:xfrm>
            <a:off x="179512" y="1771069"/>
            <a:ext cx="8640960" cy="461665"/>
          </a:xfrm>
          <a:prstGeom prst="rect">
            <a:avLst/>
          </a:prstGeom>
        </p:spPr>
        <p:txBody>
          <a:bodyPr wrap="square">
            <a:spAutoFit/>
          </a:bodyPr>
          <a:lstStyle/>
          <a:p>
            <a:endParaRPr lang="en-GB" sz="2400" dirty="0">
              <a:solidFill>
                <a:prstClr val="black"/>
              </a:solidFill>
            </a:endParaRPr>
          </a:p>
        </p:txBody>
      </p:sp>
      <p:pic>
        <p:nvPicPr>
          <p:cNvPr id="6" name="Picture 5"/>
          <p:cNvPicPr>
            <a:picLocks noChangeAspect="1"/>
          </p:cNvPicPr>
          <p:nvPr/>
        </p:nvPicPr>
        <p:blipFill>
          <a:blip r:embed="rId3" cstate="print"/>
          <a:stretch>
            <a:fillRect/>
          </a:stretch>
        </p:blipFill>
        <p:spPr>
          <a:xfrm>
            <a:off x="727304" y="1741230"/>
            <a:ext cx="7545376" cy="4750137"/>
          </a:xfrm>
          <a:prstGeom prst="rect">
            <a:avLst/>
          </a:prstGeom>
        </p:spPr>
      </p:pic>
    </p:spTree>
    <p:extLst>
      <p:ext uri="{BB962C8B-B14F-4D97-AF65-F5344CB8AC3E}">
        <p14:creationId xmlns:p14="http://schemas.microsoft.com/office/powerpoint/2010/main" xmlns="" val="3287718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normAutofit fontScale="90000"/>
          </a:bodyPr>
          <a:lstStyle/>
          <a:p>
            <a:r>
              <a:rPr lang="en-GB" sz="3600" dirty="0">
                <a:solidFill>
                  <a:prstClr val="black"/>
                </a:solidFill>
              </a:rPr>
              <a:t>2017/18 Quarter </a:t>
            </a:r>
            <a:r>
              <a:rPr lang="en-GB" sz="3600" dirty="0" smtClean="0">
                <a:solidFill>
                  <a:prstClr val="black"/>
                </a:solidFill>
              </a:rPr>
              <a:t>4 </a:t>
            </a:r>
            <a:r>
              <a:rPr lang="en-GB" sz="3600" dirty="0">
                <a:solidFill>
                  <a:prstClr val="black"/>
                </a:solidFill>
              </a:rPr>
              <a:t>Financial Performance cont.</a:t>
            </a:r>
            <a:endParaRPr lang="en-ZA" dirty="0"/>
          </a:p>
        </p:txBody>
      </p:sp>
      <p:sp>
        <p:nvSpPr>
          <p:cNvPr id="4" name="Rectangle 3"/>
          <p:cNvSpPr/>
          <p:nvPr/>
        </p:nvSpPr>
        <p:spPr>
          <a:xfrm>
            <a:off x="755576" y="1124744"/>
            <a:ext cx="8064896" cy="5216813"/>
          </a:xfrm>
          <a:prstGeom prst="rect">
            <a:avLst/>
          </a:prstGeom>
        </p:spPr>
        <p:txBody>
          <a:bodyPr wrap="square">
            <a:spAutoFit/>
          </a:bodyPr>
          <a:lstStyle/>
          <a:p>
            <a:r>
              <a:rPr lang="en-ZA" sz="2400" dirty="0"/>
              <a:t>Income exceeds the budget by </a:t>
            </a:r>
            <a:r>
              <a:rPr lang="en-ZA" sz="2400" dirty="0" smtClean="0"/>
              <a:t>R72.6m </a:t>
            </a:r>
            <a:r>
              <a:rPr lang="en-ZA" sz="2400" dirty="0"/>
              <a:t>for the period April to </a:t>
            </a:r>
            <a:r>
              <a:rPr lang="en-ZA" sz="2400" dirty="0" smtClean="0"/>
              <a:t>March 2018. </a:t>
            </a:r>
            <a:r>
              <a:rPr lang="en-ZA" sz="2400" dirty="0"/>
              <a:t>This difference is due to differences in the basis of preparation of the budget (modified cash basis as required by the PFMA) and the financial statements (GRAP as required by the PFMA and the application of GRAP23).  </a:t>
            </a:r>
            <a:endParaRPr lang="en-ZA" sz="2400" dirty="0" smtClean="0"/>
          </a:p>
          <a:p>
            <a:endParaRPr lang="en-ZA" sz="2400" dirty="0" smtClean="0"/>
          </a:p>
          <a:p>
            <a:r>
              <a:rPr lang="en-ZA" sz="2400" dirty="0">
                <a:solidFill>
                  <a:prstClr val="black"/>
                </a:solidFill>
              </a:rPr>
              <a:t>Accounting revenue for the period ended 31 </a:t>
            </a:r>
            <a:r>
              <a:rPr lang="en-ZA" sz="2400" dirty="0" smtClean="0">
                <a:solidFill>
                  <a:prstClr val="black"/>
                </a:solidFill>
              </a:rPr>
              <a:t>March </a:t>
            </a:r>
            <a:r>
              <a:rPr lang="en-ZA" sz="2400" dirty="0">
                <a:solidFill>
                  <a:prstClr val="black"/>
                </a:solidFill>
              </a:rPr>
              <a:t>is </a:t>
            </a:r>
            <a:r>
              <a:rPr lang="en-ZA" sz="2400" dirty="0" smtClean="0">
                <a:solidFill>
                  <a:prstClr val="black"/>
                </a:solidFill>
              </a:rPr>
              <a:t>R199.2m</a:t>
            </a:r>
            <a:r>
              <a:rPr lang="en-ZA" sz="2400" dirty="0">
                <a:solidFill>
                  <a:prstClr val="black"/>
                </a:solidFill>
              </a:rPr>
              <a:t>. The accounting surplus for the period is </a:t>
            </a:r>
            <a:r>
              <a:rPr lang="en-ZA" sz="2400" dirty="0" smtClean="0">
                <a:solidFill>
                  <a:prstClr val="black"/>
                </a:solidFill>
              </a:rPr>
              <a:t>R82.6m</a:t>
            </a:r>
            <a:r>
              <a:rPr lang="en-ZA" sz="2400" dirty="0">
                <a:solidFill>
                  <a:prstClr val="black"/>
                </a:solidFill>
              </a:rPr>
              <a:t>. This is a non-cash surplus and is the result of the accounting policies relating to grants (GRAP23). In other words </a:t>
            </a:r>
            <a:r>
              <a:rPr lang="en-ZA" sz="2400" dirty="0" smtClean="0">
                <a:solidFill>
                  <a:prstClr val="black"/>
                </a:solidFill>
              </a:rPr>
              <a:t>R116.6m </a:t>
            </a:r>
            <a:r>
              <a:rPr lang="en-ZA" sz="2400" dirty="0">
                <a:solidFill>
                  <a:prstClr val="black"/>
                </a:solidFill>
              </a:rPr>
              <a:t>has been recognised into income in respect of capital expenditure. The reciprocal expense reflects in the balance sheet under the fixed assets. </a:t>
            </a:r>
          </a:p>
          <a:p>
            <a:endParaRPr lang="en-GB" sz="2100" dirty="0"/>
          </a:p>
        </p:txBody>
      </p:sp>
    </p:spTree>
    <p:extLst>
      <p:ext uri="{BB962C8B-B14F-4D97-AF65-F5344CB8AC3E}">
        <p14:creationId xmlns:p14="http://schemas.microsoft.com/office/powerpoint/2010/main" xmlns="" val="845339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3949" y="116632"/>
            <a:ext cx="9144000" cy="6869113"/>
          </a:xfrm>
          <a:prstGeom prst="rect">
            <a:avLst/>
          </a:prstGeom>
          <a:noFill/>
          <a:ln w="9525">
            <a:noFill/>
            <a:miter lim="800000"/>
            <a:headEnd/>
            <a:tailEnd/>
          </a:ln>
        </p:spPr>
      </p:pic>
      <p:sp>
        <p:nvSpPr>
          <p:cNvPr id="2" name="Title 1"/>
          <p:cNvSpPr>
            <a:spLocks noGrp="1"/>
          </p:cNvSpPr>
          <p:nvPr>
            <p:ph type="title"/>
          </p:nvPr>
        </p:nvSpPr>
        <p:spPr>
          <a:xfrm>
            <a:off x="-36512" y="-27384"/>
            <a:ext cx="6696744" cy="1152128"/>
          </a:xfrm>
        </p:spPr>
        <p:txBody>
          <a:bodyPr>
            <a:normAutofit fontScale="90000"/>
          </a:bodyPr>
          <a:lstStyle/>
          <a:p>
            <a:pPr algn="l"/>
            <a:r>
              <a:rPr lang="en-GB" sz="4000" dirty="0"/>
              <a:t>2017/18 Quarter </a:t>
            </a:r>
            <a:r>
              <a:rPr lang="en-GB" sz="4000" dirty="0" smtClean="0"/>
              <a:t>4 </a:t>
            </a:r>
            <a:r>
              <a:rPr lang="en-GB" sz="4000" dirty="0"/>
              <a:t>Financial Performance cont.</a:t>
            </a:r>
            <a:endParaRPr lang="en-GB" sz="4000" i="1" dirty="0"/>
          </a:p>
        </p:txBody>
      </p:sp>
      <p:sp>
        <p:nvSpPr>
          <p:cNvPr id="5" name="Rectangle 4"/>
          <p:cNvSpPr/>
          <p:nvPr/>
        </p:nvSpPr>
        <p:spPr>
          <a:xfrm>
            <a:off x="0" y="1294115"/>
            <a:ext cx="8640960" cy="3785652"/>
          </a:xfrm>
          <a:prstGeom prst="rect">
            <a:avLst/>
          </a:prstGeom>
        </p:spPr>
        <p:txBody>
          <a:bodyPr wrap="square">
            <a:spAutoFit/>
          </a:bodyPr>
          <a:lstStyle/>
          <a:p>
            <a:r>
              <a:rPr lang="en-ZA" sz="2400" dirty="0">
                <a:solidFill>
                  <a:prstClr val="black"/>
                </a:solidFill>
              </a:rPr>
              <a:t>Expenditure is </a:t>
            </a:r>
            <a:r>
              <a:rPr lang="en-ZA" sz="2400" dirty="0" smtClean="0">
                <a:solidFill>
                  <a:prstClr val="black"/>
                </a:solidFill>
              </a:rPr>
              <a:t>below </a:t>
            </a:r>
            <a:r>
              <a:rPr lang="en-ZA" sz="2400" dirty="0">
                <a:solidFill>
                  <a:prstClr val="black"/>
                </a:solidFill>
              </a:rPr>
              <a:t>budget by </a:t>
            </a:r>
            <a:r>
              <a:rPr lang="en-ZA" sz="2400" dirty="0" smtClean="0">
                <a:solidFill>
                  <a:prstClr val="black"/>
                </a:solidFill>
              </a:rPr>
              <a:t>R10m</a:t>
            </a:r>
            <a:r>
              <a:rPr lang="en-ZA" sz="2400" dirty="0">
                <a:solidFill>
                  <a:prstClr val="black"/>
                </a:solidFill>
              </a:rPr>
              <a:t>. </a:t>
            </a:r>
          </a:p>
          <a:p>
            <a:r>
              <a:rPr lang="en-ZA" sz="2400" dirty="0" smtClean="0"/>
              <a:t>Personnel </a:t>
            </a:r>
            <a:r>
              <a:rPr lang="en-ZA" sz="2400" dirty="0"/>
              <a:t>costs are lower than budget due to a restructuring process undertaken by a consultant appointed by DEA.</a:t>
            </a:r>
          </a:p>
          <a:p>
            <a:r>
              <a:rPr lang="en-ZA" sz="2400" dirty="0" smtClean="0">
                <a:solidFill>
                  <a:prstClr val="black"/>
                </a:solidFill>
              </a:rPr>
              <a:t>Depreciation is lower than anticipated due to delays in the completion of the assets, as a result of the snags. </a:t>
            </a:r>
          </a:p>
          <a:p>
            <a:r>
              <a:rPr lang="en-ZA" sz="2400" dirty="0" smtClean="0"/>
              <a:t>Other expenditure is higher by R3.3m mainly due to the demolishing of certain infrastructure assets in the Park. </a:t>
            </a:r>
          </a:p>
          <a:p>
            <a:endParaRPr lang="en-ZA" sz="2400" dirty="0">
              <a:solidFill>
                <a:prstClr val="black"/>
              </a:solidFill>
            </a:endParaRPr>
          </a:p>
          <a:p>
            <a:r>
              <a:rPr lang="en-ZA" sz="2400" dirty="0">
                <a:solidFill>
                  <a:prstClr val="black"/>
                </a:solidFill>
              </a:rPr>
              <a:t> </a:t>
            </a:r>
          </a:p>
          <a:p>
            <a:endParaRPr lang="en-GB" sz="2400" dirty="0">
              <a:solidFill>
                <a:prstClr val="black"/>
              </a:solidFill>
            </a:endParaRPr>
          </a:p>
        </p:txBody>
      </p:sp>
    </p:spTree>
    <p:extLst>
      <p:ext uri="{BB962C8B-B14F-4D97-AF65-F5344CB8AC3E}">
        <p14:creationId xmlns:p14="http://schemas.microsoft.com/office/powerpoint/2010/main" xmlns="" val="3428767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title"/>
          </p:nvPr>
        </p:nvSpPr>
        <p:spPr/>
        <p:txBody>
          <a:bodyPr/>
          <a:lstStyle/>
          <a:p>
            <a:pPr eaLnBrk="1" hangingPunct="1"/>
            <a:endParaRPr lang="en-GB" altLang="en-US"/>
          </a:p>
        </p:txBody>
      </p:sp>
      <p:pic>
        <p:nvPicPr>
          <p:cNvPr id="4099" name="Picture 7" descr="launch pic 6"/>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195263" y="188913"/>
            <a:ext cx="8697912" cy="5822950"/>
          </a:xfrm>
          <a:noFill/>
        </p:spPr>
      </p:pic>
      <p:sp>
        <p:nvSpPr>
          <p:cNvPr id="4100" name="Text Box 10"/>
          <p:cNvSpPr txBox="1">
            <a:spLocks noChangeArrowheads="1"/>
          </p:cNvSpPr>
          <p:nvPr/>
        </p:nvSpPr>
        <p:spPr bwMode="auto">
          <a:xfrm>
            <a:off x="468313" y="6237288"/>
            <a:ext cx="799147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b="1"/>
              <a:t>SIYABONGA – THANK YOU</a:t>
            </a:r>
          </a:p>
        </p:txBody>
      </p:sp>
    </p:spTree>
    <p:extLst>
      <p:ext uri="{BB962C8B-B14F-4D97-AF65-F5344CB8AC3E}">
        <p14:creationId xmlns:p14="http://schemas.microsoft.com/office/powerpoint/2010/main" xmlns="" val="873391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Tree>
    <p:extLst>
      <p:ext uri="{BB962C8B-B14F-4D97-AF65-F5344CB8AC3E}">
        <p14:creationId xmlns:p14="http://schemas.microsoft.com/office/powerpoint/2010/main" xmlns="" val="561358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0" y="-11113"/>
            <a:ext cx="9144000" cy="6869113"/>
          </a:xfrm>
          <a:prstGeom prst="rect">
            <a:avLst/>
          </a:prstGeom>
          <a:noFill/>
          <a:ln w="9525">
            <a:noFill/>
            <a:miter lim="800000"/>
            <a:headEnd/>
            <a:tailEnd/>
          </a:ln>
        </p:spPr>
      </p:pic>
      <p:sp>
        <p:nvSpPr>
          <p:cNvPr id="2" name="Title 1"/>
          <p:cNvSpPr>
            <a:spLocks noGrp="1"/>
          </p:cNvSpPr>
          <p:nvPr>
            <p:ph type="title"/>
          </p:nvPr>
        </p:nvSpPr>
        <p:spPr>
          <a:xfrm>
            <a:off x="251520" y="2023851"/>
            <a:ext cx="8784976" cy="2799184"/>
          </a:xfrm>
        </p:spPr>
        <p:txBody>
          <a:bodyPr>
            <a:normAutofit/>
          </a:bodyPr>
          <a:lstStyle/>
          <a:p>
            <a:pPr algn="l"/>
            <a:r>
              <a:rPr lang="en-GB" sz="4000" dirty="0"/>
              <a:t>Programme One: </a:t>
            </a:r>
            <a:r>
              <a:rPr lang="en-GB" sz="4000" i="1" dirty="0"/>
              <a:t>Conservation &amp; Park Operations</a:t>
            </a:r>
            <a:r>
              <a:rPr lang="en-GB" sz="4000" dirty="0"/>
              <a:t/>
            </a:r>
            <a:br>
              <a:rPr lang="en-GB" sz="4000" dirty="0"/>
            </a:br>
            <a:r>
              <a:rPr lang="en-GB" sz="4000" dirty="0"/>
              <a:t>Strategic objective: </a:t>
            </a:r>
            <a:r>
              <a:rPr lang="en-GB" sz="4000" i="1" dirty="0"/>
              <a:t>to ensure the world heritage values are conserved</a:t>
            </a:r>
          </a:p>
        </p:txBody>
      </p:sp>
    </p:spTree>
    <p:extLst>
      <p:ext uri="{BB962C8B-B14F-4D97-AF65-F5344CB8AC3E}">
        <p14:creationId xmlns:p14="http://schemas.microsoft.com/office/powerpoint/2010/main" xmlns="" val="337808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21"/>
          <p:cNvGraphicFramePr>
            <a:graphicFrameLocks/>
          </p:cNvGraphicFramePr>
          <p:nvPr>
            <p:extLst>
              <p:ext uri="{D42A27DB-BD31-4B8C-83A1-F6EECF244321}">
                <p14:modId xmlns:p14="http://schemas.microsoft.com/office/powerpoint/2010/main" xmlns="" val="4002695147"/>
              </p:ext>
            </p:extLst>
          </p:nvPr>
        </p:nvGraphicFramePr>
        <p:xfrm>
          <a:off x="107504" y="116632"/>
          <a:ext cx="8928992" cy="5985534"/>
        </p:xfrm>
        <a:graphic>
          <a:graphicData uri="http://schemas.openxmlformats.org/drawingml/2006/table">
            <a:tbl>
              <a:tblPr/>
              <a:tblGrid>
                <a:gridCol w="1080120">
                  <a:extLst>
                    <a:ext uri="{9D8B030D-6E8A-4147-A177-3AD203B41FA5}">
                      <a16:colId xmlns="" xmlns:a16="http://schemas.microsoft.com/office/drawing/2014/main" val="20000"/>
                    </a:ext>
                  </a:extLst>
                </a:gridCol>
                <a:gridCol w="792088">
                  <a:extLst>
                    <a:ext uri="{9D8B030D-6E8A-4147-A177-3AD203B41FA5}">
                      <a16:colId xmlns="" xmlns:a16="http://schemas.microsoft.com/office/drawing/2014/main" val="20001"/>
                    </a:ext>
                  </a:extLst>
                </a:gridCol>
                <a:gridCol w="792088">
                  <a:extLst>
                    <a:ext uri="{9D8B030D-6E8A-4147-A177-3AD203B41FA5}">
                      <a16:colId xmlns="" xmlns:a16="http://schemas.microsoft.com/office/drawing/2014/main" val="20002"/>
                    </a:ext>
                  </a:extLst>
                </a:gridCol>
                <a:gridCol w="576064">
                  <a:extLst>
                    <a:ext uri="{9D8B030D-6E8A-4147-A177-3AD203B41FA5}">
                      <a16:colId xmlns="" xmlns:a16="http://schemas.microsoft.com/office/drawing/2014/main" val="20003"/>
                    </a:ext>
                  </a:extLst>
                </a:gridCol>
                <a:gridCol w="720080">
                  <a:extLst>
                    <a:ext uri="{9D8B030D-6E8A-4147-A177-3AD203B41FA5}">
                      <a16:colId xmlns="" xmlns:a16="http://schemas.microsoft.com/office/drawing/2014/main" val="20004"/>
                    </a:ext>
                  </a:extLst>
                </a:gridCol>
                <a:gridCol w="648072">
                  <a:extLst>
                    <a:ext uri="{9D8B030D-6E8A-4147-A177-3AD203B41FA5}">
                      <a16:colId xmlns="" xmlns:a16="http://schemas.microsoft.com/office/drawing/2014/main" val="20005"/>
                    </a:ext>
                  </a:extLst>
                </a:gridCol>
                <a:gridCol w="648072"/>
                <a:gridCol w="936104">
                  <a:extLst>
                    <a:ext uri="{9D8B030D-6E8A-4147-A177-3AD203B41FA5}">
                      <a16:colId xmlns="" xmlns:a16="http://schemas.microsoft.com/office/drawing/2014/main" val="20006"/>
                    </a:ext>
                  </a:extLst>
                </a:gridCol>
                <a:gridCol w="2736304">
                  <a:extLst>
                    <a:ext uri="{9D8B030D-6E8A-4147-A177-3AD203B41FA5}">
                      <a16:colId xmlns="" xmlns:a16="http://schemas.microsoft.com/office/drawing/2014/main" val="20007"/>
                    </a:ext>
                  </a:extLst>
                </a:gridCol>
              </a:tblGrid>
              <a:tr h="432048">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charset="0"/>
                        </a:rPr>
                        <a:t>SO: To ensure the World Heritage Values are conserved</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ZA"/>
                    </a:p>
                  </a:txBody>
                  <a:tcPr/>
                </a:tc>
                <a:tc hMerge="1">
                  <a:txBody>
                    <a:bodyPr/>
                    <a:lstStyle/>
                    <a:p>
                      <a:endParaRPr lang="en-ZA"/>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ZA"/>
                    </a:p>
                  </a:txBody>
                  <a:tcPr/>
                </a:tc>
                <a:tc hMerge="1">
                  <a:txBody>
                    <a:bodyPr/>
                    <a:lstStyle/>
                    <a:p>
                      <a:endParaRPr lang="en-GB"/>
                    </a:p>
                  </a:txBody>
                  <a:tcPr/>
                </a:tc>
                <a:tc hMerge="1">
                  <a:txBody>
                    <a:bodyPr/>
                    <a:lstStyle/>
                    <a:p>
                      <a:endParaRPr lang="en-ZA"/>
                    </a:p>
                  </a:txBody>
                  <a:tcPr/>
                </a:tc>
                <a:extLst>
                  <a:ext uri="{0D108BD9-81ED-4DB2-BD59-A6C34878D82A}">
                    <a16:rowId xmlns="" xmlns:a16="http://schemas.microsoft.com/office/drawing/2014/main" val="10000"/>
                  </a:ext>
                </a:extLst>
              </a:tr>
              <a:tr h="6258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Annual target </a:t>
                      </a:r>
                    </a:p>
                    <a:p>
                      <a:pPr algn="l">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Qu3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Qu3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Qu4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Qu4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YTD 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Arial Narrow" pitchFamily="34" charset="0"/>
                          <a:cs typeface="Arial" pitchFamily="34" charset="0"/>
                        </a:rPr>
                        <a:t>Achievements/Challenges/Corrective Measures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 xmlns:a16="http://schemas.microsoft.com/office/drawing/2014/main" val="10001"/>
                  </a:ext>
                </a:extLst>
              </a:tr>
              <a:tr h="62106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Number of park management meetings</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New indicator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6</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KPI not met in Q3. KPI met in Q4</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On track in terms of year to date as 3 meetings took place in the 2</a:t>
                      </a:r>
                      <a:r>
                        <a:rPr kumimoji="0" lang="en-ZA" sz="1400" b="0" i="0" u="none" strike="noStrike" kern="1200" cap="none" normalizeH="0" baseline="30000" dirty="0" smtClean="0">
                          <a:ln>
                            <a:noFill/>
                          </a:ln>
                          <a:solidFill>
                            <a:schemeClr val="tx1"/>
                          </a:solidFill>
                          <a:effectLst/>
                          <a:latin typeface="Arial Narrow" pitchFamily="34" charset="0"/>
                          <a:ea typeface="+mn-ea"/>
                          <a:cs typeface="Arial" charset="0"/>
                        </a:rPr>
                        <a:t>nd</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 quarter.</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2106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Number of new environmental audits</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7</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KPI met</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Q3: Audit on Mkuze abattoir </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Audit on Mkuze dump site completed</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Q4: </a:t>
                      </a:r>
                      <a:r>
                        <a:rPr kumimoji="0" lang="en-ZA" sz="1400" b="0" i="0" u="none" strike="noStrike" kern="1200" cap="none" normalizeH="0" baseline="0" dirty="0" err="1" smtClean="0">
                          <a:ln>
                            <a:noFill/>
                          </a:ln>
                          <a:solidFill>
                            <a:schemeClr val="tx1"/>
                          </a:solidFill>
                          <a:effectLst/>
                          <a:latin typeface="Arial Narrow" pitchFamily="34" charset="0"/>
                          <a:ea typeface="+mn-ea"/>
                          <a:cs typeface="Arial" charset="0"/>
                        </a:rPr>
                        <a:t>Ezemvelo</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 mechanical workshop</a:t>
                      </a:r>
                    </a:p>
                    <a:p>
                      <a:pPr algn="l">
                        <a:lnSpc>
                          <a:spcPct val="115000"/>
                        </a:lnSpc>
                        <a:spcAft>
                          <a:spcPts val="0"/>
                        </a:spcAft>
                      </a:pPr>
                      <a:r>
                        <a:rPr kumimoji="0" lang="en-ZA" sz="1400" b="0" i="0" u="none" strike="noStrike" kern="1200" cap="none" normalizeH="0" baseline="0" dirty="0" err="1" smtClean="0">
                          <a:ln>
                            <a:noFill/>
                          </a:ln>
                          <a:solidFill>
                            <a:schemeClr val="tx1"/>
                          </a:solidFill>
                          <a:effectLst/>
                          <a:latin typeface="Arial Narrow" pitchFamily="34" charset="0"/>
                          <a:ea typeface="+mn-ea"/>
                          <a:cs typeface="Arial" charset="0"/>
                        </a:rPr>
                        <a:t>Ezemvelo</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 sugarloaf campsite</a:t>
                      </a:r>
                    </a:p>
                    <a:p>
                      <a:pPr algn="l">
                        <a:lnSpc>
                          <a:spcPct val="115000"/>
                        </a:lnSpc>
                        <a:spcAft>
                          <a:spcPts val="0"/>
                        </a:spcAft>
                      </a:pP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62106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Number of follow-up environmental audits</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New indicator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6</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fontAlgn="ctr">
                        <a:lnSpc>
                          <a:spcPct val="110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KPI met</a:t>
                      </a:r>
                    </a:p>
                    <a:p>
                      <a:pPr algn="l" fontAlgn="ctr">
                        <a:lnSpc>
                          <a:spcPct val="110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Q3: Follow-up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audit on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Katanga Cleaning Services and </a:t>
                      </a:r>
                      <a:r>
                        <a:rPr kumimoji="0" lang="en-ZA" sz="1400" b="0" i="0" u="none" strike="noStrike" kern="1200" cap="none" normalizeH="0" baseline="0" dirty="0" err="1" smtClean="0">
                          <a:ln>
                            <a:noFill/>
                          </a:ln>
                          <a:solidFill>
                            <a:schemeClr val="tx1"/>
                          </a:solidFill>
                          <a:effectLst/>
                          <a:latin typeface="Arial Narrow" pitchFamily="34" charset="0"/>
                          <a:ea typeface="+mn-ea"/>
                          <a:cs typeface="Arial" charset="0"/>
                        </a:rPr>
                        <a:t>Bhangazi</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 Bush Lodge: </a:t>
                      </a:r>
                    </a:p>
                    <a:p>
                      <a:pPr algn="l" fontAlgn="ctr">
                        <a:lnSpc>
                          <a:spcPct val="110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Q4: False Bay campsites</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62106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Number of environmental monitors deployed</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87</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117</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KPI met</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30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monitors remain deployed across the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Park in Q1, Q2 and Q3. </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Q4: additional 87 monitors deployed sue to additional funding</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xmlns="" val="3525927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21"/>
          <p:cNvGraphicFramePr>
            <a:graphicFrameLocks/>
          </p:cNvGraphicFramePr>
          <p:nvPr>
            <p:extLst>
              <p:ext uri="{D42A27DB-BD31-4B8C-83A1-F6EECF244321}">
                <p14:modId xmlns:p14="http://schemas.microsoft.com/office/powerpoint/2010/main" xmlns="" val="4198085858"/>
              </p:ext>
            </p:extLst>
          </p:nvPr>
        </p:nvGraphicFramePr>
        <p:xfrm>
          <a:off x="107504" y="260648"/>
          <a:ext cx="8928992" cy="6320784"/>
        </p:xfrm>
        <a:graphic>
          <a:graphicData uri="http://schemas.openxmlformats.org/drawingml/2006/table">
            <a:tbl>
              <a:tblPr/>
              <a:tblGrid>
                <a:gridCol w="1080120">
                  <a:extLst>
                    <a:ext uri="{9D8B030D-6E8A-4147-A177-3AD203B41FA5}">
                      <a16:colId xmlns="" xmlns:a16="http://schemas.microsoft.com/office/drawing/2014/main" val="20000"/>
                    </a:ext>
                  </a:extLst>
                </a:gridCol>
                <a:gridCol w="864096">
                  <a:extLst>
                    <a:ext uri="{9D8B030D-6E8A-4147-A177-3AD203B41FA5}">
                      <a16:colId xmlns="" xmlns:a16="http://schemas.microsoft.com/office/drawing/2014/main" val="20001"/>
                    </a:ext>
                  </a:extLst>
                </a:gridCol>
                <a:gridCol w="720080">
                  <a:extLst>
                    <a:ext uri="{9D8B030D-6E8A-4147-A177-3AD203B41FA5}">
                      <a16:colId xmlns="" xmlns:a16="http://schemas.microsoft.com/office/drawing/2014/main" val="20002"/>
                    </a:ext>
                  </a:extLst>
                </a:gridCol>
                <a:gridCol w="720080">
                  <a:extLst>
                    <a:ext uri="{9D8B030D-6E8A-4147-A177-3AD203B41FA5}">
                      <a16:colId xmlns="" xmlns:a16="http://schemas.microsoft.com/office/drawing/2014/main" val="20003"/>
                    </a:ext>
                  </a:extLst>
                </a:gridCol>
                <a:gridCol w="792088">
                  <a:extLst>
                    <a:ext uri="{9D8B030D-6E8A-4147-A177-3AD203B41FA5}">
                      <a16:colId xmlns="" xmlns:a16="http://schemas.microsoft.com/office/drawing/2014/main" val="20004"/>
                    </a:ext>
                  </a:extLst>
                </a:gridCol>
                <a:gridCol w="864096">
                  <a:extLst>
                    <a:ext uri="{9D8B030D-6E8A-4147-A177-3AD203B41FA5}">
                      <a16:colId xmlns="" xmlns:a16="http://schemas.microsoft.com/office/drawing/2014/main" val="20005"/>
                    </a:ext>
                  </a:extLst>
                </a:gridCol>
                <a:gridCol w="792088"/>
                <a:gridCol w="792088">
                  <a:extLst>
                    <a:ext uri="{9D8B030D-6E8A-4147-A177-3AD203B41FA5}">
                      <a16:colId xmlns="" xmlns:a16="http://schemas.microsoft.com/office/drawing/2014/main" val="20006"/>
                    </a:ext>
                  </a:extLst>
                </a:gridCol>
                <a:gridCol w="2304256">
                  <a:extLst>
                    <a:ext uri="{9D8B030D-6E8A-4147-A177-3AD203B41FA5}">
                      <a16:colId xmlns="" xmlns:a16="http://schemas.microsoft.com/office/drawing/2014/main" val="20007"/>
                    </a:ext>
                  </a:extLst>
                </a:gridCol>
              </a:tblGrid>
              <a:tr h="432048">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charset="0"/>
                        </a:rPr>
                        <a:t>SO: To ensure the World Heritage Values are conserved</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ZA"/>
                    </a:p>
                  </a:txBody>
                  <a:tcPr/>
                </a:tc>
                <a:tc hMerge="1">
                  <a:txBody>
                    <a:bodyPr/>
                    <a:lstStyle/>
                    <a:p>
                      <a:endParaRPr lang="en-ZA"/>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ZA"/>
                    </a:p>
                  </a:txBody>
                  <a:tcPr/>
                </a:tc>
                <a:tc hMerge="1">
                  <a:txBody>
                    <a:bodyPr/>
                    <a:lstStyle/>
                    <a:p>
                      <a:endParaRPr lang="en-GB"/>
                    </a:p>
                  </a:txBody>
                  <a:tcPr/>
                </a:tc>
                <a:tc hMerge="1">
                  <a:txBody>
                    <a:bodyPr/>
                    <a:lstStyle/>
                    <a:p>
                      <a:endParaRPr lang="en-ZA"/>
                    </a:p>
                  </a:txBody>
                  <a:tcPr/>
                </a:tc>
                <a:extLst>
                  <a:ext uri="{0D108BD9-81ED-4DB2-BD59-A6C34878D82A}">
                    <a16:rowId xmlns="" xmlns:a16="http://schemas.microsoft.com/office/drawing/2014/main" val="10000"/>
                  </a:ext>
                </a:extLst>
              </a:tr>
              <a:tr h="6258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Annual target </a:t>
                      </a:r>
                    </a:p>
                    <a:p>
                      <a:pPr algn="l">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Qu 3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3 Actual</a:t>
                      </a:r>
                      <a:endPar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Qu 4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 4 Actual</a:t>
                      </a:r>
                      <a:endPar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YTD 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Arial Narrow" pitchFamily="34" charset="0"/>
                          <a:cs typeface="Arial" pitchFamily="34" charset="0"/>
                        </a:rPr>
                        <a:t>Achievements/Challenges/Corrective Measures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 xmlns:a16="http://schemas.microsoft.com/office/drawing/2014/main" val="10001"/>
                  </a:ext>
                </a:extLst>
              </a:tr>
              <a:tr h="62106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smtClean="0">
                          <a:ln>
                            <a:noFill/>
                          </a:ln>
                          <a:solidFill>
                            <a:schemeClr val="tx1"/>
                          </a:solidFill>
                          <a:effectLst/>
                          <a:latin typeface="Arial Narrow" pitchFamily="34" charset="0"/>
                          <a:ea typeface="+mn-ea"/>
                          <a:cs typeface="Arial" charset="0"/>
                        </a:rPr>
                        <a:t>Number of hectares of invasive plants treated</a:t>
                      </a:r>
                      <a:endParaRPr kumimoji="0" lang="en-US" sz="1400" b="0" i="0" u="none" strike="noStrike" kern="1200" cap="none" normalizeH="0" baseline="0" dirty="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15500ha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46000ha</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(revised target) 25000ha (original target)</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16750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21393</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16750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14132</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59530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fontAlgn="ctr">
                        <a:lnSpc>
                          <a:spcPct val="110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KPI met in Q3 &amp; not in Q4.</a:t>
                      </a:r>
                    </a:p>
                    <a:p>
                      <a:pPr algn="l" fontAlgn="ctr">
                        <a:lnSpc>
                          <a:spcPct val="110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On track in terms of year to date</a:t>
                      </a:r>
                    </a:p>
                    <a:p>
                      <a:pPr algn="l" fontAlgn="ctr">
                        <a:lnSpc>
                          <a:spcPct val="110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Good progress was evident in the 2</a:t>
                      </a:r>
                      <a:r>
                        <a:rPr kumimoji="0" lang="en-ZA" sz="1400" b="0" i="0" u="none" strike="noStrike" kern="1200" cap="none" normalizeH="0" baseline="30000" dirty="0" smtClean="0">
                          <a:ln>
                            <a:noFill/>
                          </a:ln>
                          <a:solidFill>
                            <a:schemeClr val="tx1"/>
                          </a:solidFill>
                          <a:effectLst/>
                          <a:latin typeface="Arial Narrow" pitchFamily="34" charset="0"/>
                          <a:ea typeface="+mn-ea"/>
                          <a:cs typeface="Arial" charset="0"/>
                        </a:rPr>
                        <a:t>nd</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  and 3</a:t>
                      </a:r>
                      <a:r>
                        <a:rPr kumimoji="0" lang="en-ZA" sz="1400" b="0" i="0" u="none" strike="noStrike" kern="1200" cap="none" normalizeH="0" baseline="30000" dirty="0" smtClean="0">
                          <a:ln>
                            <a:noFill/>
                          </a:ln>
                          <a:solidFill>
                            <a:schemeClr val="tx1"/>
                          </a:solidFill>
                          <a:effectLst/>
                          <a:latin typeface="Arial Narrow" pitchFamily="34" charset="0"/>
                          <a:ea typeface="+mn-ea"/>
                          <a:cs typeface="Arial" charset="0"/>
                        </a:rPr>
                        <a:t>rd</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 quarters.</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2106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Number of </a:t>
                      </a:r>
                      <a:r>
                        <a:rPr kumimoji="0" lang="en-US" sz="1400" b="0" i="0" u="none" strike="noStrike" kern="1200" cap="none" normalizeH="0" baseline="0" dirty="0" err="1">
                          <a:ln>
                            <a:noFill/>
                          </a:ln>
                          <a:solidFill>
                            <a:schemeClr val="tx1"/>
                          </a:solidFill>
                          <a:effectLst/>
                          <a:latin typeface="Arial Narrow" pitchFamily="34" charset="0"/>
                          <a:ea typeface="+mn-ea"/>
                          <a:cs typeface="Arial" charset="0"/>
                        </a:rPr>
                        <a:t>kilometres</a:t>
                      </a:r>
                      <a:r>
                        <a:rPr kumimoji="0" lang="en-US" sz="1400" b="0" i="0" u="none" strike="noStrike" kern="1200" cap="none" normalizeH="0" baseline="0" dirty="0">
                          <a:ln>
                            <a:noFill/>
                          </a:ln>
                          <a:solidFill>
                            <a:schemeClr val="tx1"/>
                          </a:solidFill>
                          <a:effectLst/>
                          <a:latin typeface="Arial Narrow" pitchFamily="34" charset="0"/>
                          <a:ea typeface="+mn-ea"/>
                          <a:cs typeface="Arial" charset="0"/>
                        </a:rPr>
                        <a:t> of accessible coastline cleaned</a:t>
                      </a:r>
                    </a:p>
                  </a:txBody>
                  <a:tcPr marL="45728" marR="45728"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New indicator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320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320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320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320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320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320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KPI met</a:t>
                      </a:r>
                    </a:p>
                    <a:p>
                      <a:pPr algn="l">
                        <a:lnSpc>
                          <a:spcPct val="115000"/>
                        </a:lnSpc>
                        <a:spcAft>
                          <a:spcPts val="0"/>
                        </a:spcAft>
                      </a:pPr>
                      <a:endParaRPr kumimoji="0" lang="en-ZA" sz="1400" b="0" i="0" u="none" strike="noStrike" kern="1200" cap="none" normalizeH="0" baseline="0" dirty="0" smtClean="0">
                        <a:ln>
                          <a:noFill/>
                        </a:ln>
                        <a:solidFill>
                          <a:schemeClr val="tx1"/>
                        </a:solidFill>
                        <a:effectLst/>
                        <a:latin typeface="Arial Narrow" pitchFamily="34" charset="0"/>
                        <a:ea typeface="+mn-ea"/>
                        <a:cs typeface="Arial" charset="0"/>
                      </a:endParaRP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Every quarter 320km of the coastline is cleaned</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 </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62106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Percentage completion of annual burning </a:t>
                      </a:r>
                      <a:r>
                        <a:rPr kumimoji="0" lang="en-US" sz="1400" b="0" i="0" u="none" strike="noStrike" kern="1200" cap="none" normalizeH="0" baseline="0" dirty="0" err="1">
                          <a:ln>
                            <a:noFill/>
                          </a:ln>
                          <a:solidFill>
                            <a:schemeClr val="tx1"/>
                          </a:solidFill>
                          <a:effectLst/>
                          <a:latin typeface="Arial Narrow" pitchFamily="34" charset="0"/>
                          <a:ea typeface="+mn-ea"/>
                          <a:cs typeface="Arial" charset="0"/>
                        </a:rPr>
                        <a:t>programme</a:t>
                      </a:r>
                      <a:endParaRPr kumimoji="0" lang="en-US" sz="1400" b="0" i="0" u="none" strike="noStrike" kern="1200" cap="none" normalizeH="0" baseline="0" dirty="0">
                        <a:ln>
                          <a:noFill/>
                        </a:ln>
                        <a:solidFill>
                          <a:schemeClr val="tx1"/>
                        </a:solidFill>
                        <a:effectLst/>
                        <a:latin typeface="Arial Narrow" pitchFamily="34" charset="0"/>
                        <a:ea typeface="+mn-ea"/>
                        <a:cs typeface="Arial" charset="0"/>
                      </a:endParaRPr>
                    </a:p>
                  </a:txBody>
                  <a:tcPr marL="45728" marR="45728"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New indicator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23</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(350ha</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55</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(1470ha)</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KPI not met</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The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burning programme is variable depending on weather and other factors. It was possible to begin earlier in the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season. Continued work on a ground fire that was a result of an uncontrolled fire impacted on available resources and time in mop-up and monitoring work.  </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xmlns="" val="2853686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21"/>
          <p:cNvGraphicFramePr>
            <a:graphicFrameLocks/>
          </p:cNvGraphicFramePr>
          <p:nvPr>
            <p:extLst>
              <p:ext uri="{D42A27DB-BD31-4B8C-83A1-F6EECF244321}">
                <p14:modId xmlns:p14="http://schemas.microsoft.com/office/powerpoint/2010/main" xmlns="" val="905765760"/>
              </p:ext>
            </p:extLst>
          </p:nvPr>
        </p:nvGraphicFramePr>
        <p:xfrm>
          <a:off x="107504" y="188640"/>
          <a:ext cx="8928992" cy="5270778"/>
        </p:xfrm>
        <a:graphic>
          <a:graphicData uri="http://schemas.openxmlformats.org/drawingml/2006/table">
            <a:tbl>
              <a:tblPr/>
              <a:tblGrid>
                <a:gridCol w="1224136">
                  <a:extLst>
                    <a:ext uri="{9D8B030D-6E8A-4147-A177-3AD203B41FA5}">
                      <a16:colId xmlns="" xmlns:a16="http://schemas.microsoft.com/office/drawing/2014/main" val="20000"/>
                    </a:ext>
                  </a:extLst>
                </a:gridCol>
                <a:gridCol w="864096">
                  <a:extLst>
                    <a:ext uri="{9D8B030D-6E8A-4147-A177-3AD203B41FA5}">
                      <a16:colId xmlns="" xmlns:a16="http://schemas.microsoft.com/office/drawing/2014/main" val="20001"/>
                    </a:ext>
                  </a:extLst>
                </a:gridCol>
                <a:gridCol w="792088">
                  <a:extLst>
                    <a:ext uri="{9D8B030D-6E8A-4147-A177-3AD203B41FA5}">
                      <a16:colId xmlns="" xmlns:a16="http://schemas.microsoft.com/office/drawing/2014/main" val="20002"/>
                    </a:ext>
                  </a:extLst>
                </a:gridCol>
                <a:gridCol w="720080">
                  <a:extLst>
                    <a:ext uri="{9D8B030D-6E8A-4147-A177-3AD203B41FA5}">
                      <a16:colId xmlns="" xmlns:a16="http://schemas.microsoft.com/office/drawing/2014/main" val="20003"/>
                    </a:ext>
                  </a:extLst>
                </a:gridCol>
                <a:gridCol w="720080">
                  <a:extLst>
                    <a:ext uri="{9D8B030D-6E8A-4147-A177-3AD203B41FA5}">
                      <a16:colId xmlns="" xmlns:a16="http://schemas.microsoft.com/office/drawing/2014/main" val="20004"/>
                    </a:ext>
                  </a:extLst>
                </a:gridCol>
                <a:gridCol w="720080">
                  <a:extLst>
                    <a:ext uri="{9D8B030D-6E8A-4147-A177-3AD203B41FA5}">
                      <a16:colId xmlns="" xmlns:a16="http://schemas.microsoft.com/office/drawing/2014/main" val="20005"/>
                    </a:ext>
                  </a:extLst>
                </a:gridCol>
                <a:gridCol w="648072"/>
                <a:gridCol w="792088">
                  <a:extLst>
                    <a:ext uri="{9D8B030D-6E8A-4147-A177-3AD203B41FA5}">
                      <a16:colId xmlns="" xmlns:a16="http://schemas.microsoft.com/office/drawing/2014/main" val="20006"/>
                    </a:ext>
                  </a:extLst>
                </a:gridCol>
                <a:gridCol w="2448272">
                  <a:extLst>
                    <a:ext uri="{9D8B030D-6E8A-4147-A177-3AD203B41FA5}">
                      <a16:colId xmlns="" xmlns:a16="http://schemas.microsoft.com/office/drawing/2014/main" val="20007"/>
                    </a:ext>
                  </a:extLst>
                </a:gridCol>
              </a:tblGrid>
              <a:tr h="432048">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charset="0"/>
                        </a:rPr>
                        <a:t>SO: To ensure the World Heritage Values are conserved</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ZA"/>
                    </a:p>
                  </a:txBody>
                  <a:tcPr/>
                </a:tc>
                <a:tc hMerge="1">
                  <a:txBody>
                    <a:bodyPr/>
                    <a:lstStyle/>
                    <a:p>
                      <a:endParaRPr lang="en-ZA"/>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ZA"/>
                    </a:p>
                  </a:txBody>
                  <a:tcPr/>
                </a:tc>
                <a:tc hMerge="1">
                  <a:txBody>
                    <a:bodyPr/>
                    <a:lstStyle/>
                    <a:p>
                      <a:endParaRPr lang="en-GB"/>
                    </a:p>
                  </a:txBody>
                  <a:tcPr/>
                </a:tc>
                <a:tc hMerge="1">
                  <a:txBody>
                    <a:bodyPr/>
                    <a:lstStyle/>
                    <a:p>
                      <a:endParaRPr lang="en-ZA"/>
                    </a:p>
                  </a:txBody>
                  <a:tcPr/>
                </a:tc>
                <a:extLst>
                  <a:ext uri="{0D108BD9-81ED-4DB2-BD59-A6C34878D82A}">
                    <a16:rowId xmlns="" xmlns:a16="http://schemas.microsoft.com/office/drawing/2014/main" val="10000"/>
                  </a:ext>
                </a:extLst>
              </a:tr>
              <a:tr h="6258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Annual target </a:t>
                      </a:r>
                    </a:p>
                    <a:p>
                      <a:pPr algn="l">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Qu 3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3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Qu 4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4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l">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YTD 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Arial Narrow" pitchFamily="34" charset="0"/>
                          <a:cs typeface="Arial" pitchFamily="34" charset="0"/>
                        </a:rPr>
                        <a:t>Achievements/Challenges</a:t>
                      </a:r>
                      <a:r>
                        <a:rPr kumimoji="0" lang="en-US" sz="1400" b="1" i="0" u="none" strike="noStrike" cap="none" normalizeH="0" baseline="0" dirty="0" smtClean="0">
                          <a:ln>
                            <a:noFill/>
                          </a:ln>
                          <a:solidFill>
                            <a:schemeClr val="tx1"/>
                          </a:solidFill>
                          <a:effectLst/>
                          <a:latin typeface="Arial Narrow" pitchFamily="34" charset="0"/>
                          <a:cs typeface="Arial"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chemeClr val="tx1"/>
                          </a:solidFill>
                          <a:effectLst/>
                          <a:latin typeface="Arial Narrow" pitchFamily="34" charset="0"/>
                          <a:cs typeface="Arial" pitchFamily="34" charset="0"/>
                        </a:rPr>
                        <a:t>Corrective </a:t>
                      </a:r>
                      <a:r>
                        <a:rPr kumimoji="0" lang="en-US" sz="1400" b="1" i="0" u="none" strike="noStrike" cap="none" normalizeH="0" baseline="0" dirty="0">
                          <a:ln>
                            <a:noFill/>
                          </a:ln>
                          <a:solidFill>
                            <a:schemeClr val="tx1"/>
                          </a:solidFill>
                          <a:effectLst/>
                          <a:latin typeface="Arial Narrow" pitchFamily="34" charset="0"/>
                          <a:cs typeface="Arial" pitchFamily="34" charset="0"/>
                        </a:rPr>
                        <a:t>Measures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 xmlns:a16="http://schemas.microsoft.com/office/drawing/2014/main" val="10001"/>
                  </a:ext>
                </a:extLst>
              </a:tr>
              <a:tr h="62106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Percentage applications processed </a:t>
                      </a:r>
                      <a:r>
                        <a:rPr kumimoji="0" lang="en-US" sz="1400" b="0" i="0" u="none" strike="noStrike" kern="1200" cap="none" normalizeH="0" baseline="0" dirty="0" err="1">
                          <a:ln>
                            <a:noFill/>
                          </a:ln>
                          <a:solidFill>
                            <a:schemeClr val="tx1"/>
                          </a:solidFill>
                          <a:effectLst/>
                          <a:latin typeface="Arial Narrow" pitchFamily="34" charset="0"/>
                          <a:ea typeface="+mn-ea"/>
                          <a:cs typeface="Arial" charset="0"/>
                        </a:rPr>
                        <a:t>iro</a:t>
                      </a:r>
                      <a:r>
                        <a:rPr kumimoji="0" lang="en-US" sz="1400" b="0" i="0" u="none" strike="noStrike" kern="1200" cap="none" normalizeH="0" baseline="0" dirty="0">
                          <a:ln>
                            <a:noFill/>
                          </a:ln>
                          <a:solidFill>
                            <a:schemeClr val="tx1"/>
                          </a:solidFill>
                          <a:effectLst/>
                          <a:latin typeface="Arial Narrow" pitchFamily="34" charset="0"/>
                          <a:ea typeface="+mn-ea"/>
                          <a:cs typeface="Arial" charset="0"/>
                        </a:rPr>
                        <a:t> developments in the buffer zone</a:t>
                      </a:r>
                    </a:p>
                  </a:txBody>
                  <a:tcPr marL="45728" marR="45728"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80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80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n/a</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100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fontAlgn="ctr">
                        <a:lnSpc>
                          <a:spcPct val="110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KPI met. </a:t>
                      </a:r>
                    </a:p>
                    <a:p>
                      <a:pPr algn="l" fontAlgn="ctr">
                        <a:lnSpc>
                          <a:spcPct val="110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In total 7 applications were received (with all the relevant information) and processed. </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2106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Percentage of identified </a:t>
                      </a:r>
                      <a:r>
                        <a:rPr kumimoji="0" lang="en-US" sz="1400" b="0" i="0" u="none" strike="noStrike" kern="1200" cap="none" normalizeH="0" baseline="0" dirty="0" err="1">
                          <a:ln>
                            <a:noFill/>
                          </a:ln>
                          <a:solidFill>
                            <a:schemeClr val="tx1"/>
                          </a:solidFill>
                          <a:effectLst/>
                          <a:latin typeface="Arial Narrow" pitchFamily="34" charset="0"/>
                          <a:ea typeface="+mn-ea"/>
                          <a:cs typeface="Arial" charset="0"/>
                        </a:rPr>
                        <a:t>unauthorised</a:t>
                      </a:r>
                      <a:r>
                        <a:rPr kumimoji="0" lang="en-US" sz="1400" b="0" i="0" u="none" strike="noStrike" kern="1200" cap="none" normalizeH="0" baseline="0" dirty="0">
                          <a:ln>
                            <a:noFill/>
                          </a:ln>
                          <a:solidFill>
                            <a:schemeClr val="tx1"/>
                          </a:solidFill>
                          <a:effectLst/>
                          <a:latin typeface="Arial Narrow" pitchFamily="34" charset="0"/>
                          <a:ea typeface="+mn-ea"/>
                          <a:cs typeface="Arial" charset="0"/>
                        </a:rPr>
                        <a:t> activities actioned legally</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100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100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100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100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KPI met.</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Q3: unauthorised business operating in the Park</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Q4: unauthorised event and unauthorised and unauthorised unmanned aerial vehicle flying in the Park</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62106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Percentage completion of infrastructure maintenance </a:t>
                      </a:r>
                      <a:r>
                        <a:rPr kumimoji="0" lang="en-US" sz="1400" b="0" i="0" u="none" strike="noStrike" kern="1200" cap="none" normalizeH="0" baseline="0" dirty="0" err="1">
                          <a:ln>
                            <a:noFill/>
                          </a:ln>
                          <a:solidFill>
                            <a:schemeClr val="tx1"/>
                          </a:solidFill>
                          <a:effectLst/>
                          <a:latin typeface="Arial Narrow" pitchFamily="34" charset="0"/>
                          <a:ea typeface="+mn-ea"/>
                          <a:cs typeface="Arial" charset="0"/>
                        </a:rPr>
                        <a:t>programme</a:t>
                      </a:r>
                      <a:endParaRPr kumimoji="0" lang="en-US" sz="1400" b="0" i="0" u="none" strike="noStrike" kern="1200" cap="none" normalizeH="0" baseline="0" dirty="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100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KPI met.</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Maintenance </a:t>
                      </a:r>
                      <a:r>
                        <a:rPr kumimoji="0" lang="en-ZA" sz="1400" b="0" i="0" u="none" strike="noStrike" kern="1200" cap="none" normalizeH="0" baseline="0" dirty="0">
                          <a:ln>
                            <a:noFill/>
                          </a:ln>
                          <a:solidFill>
                            <a:schemeClr val="tx1"/>
                          </a:solidFill>
                          <a:effectLst/>
                          <a:latin typeface="Arial Narrow" pitchFamily="34" charset="0"/>
                          <a:ea typeface="+mn-ea"/>
                          <a:cs typeface="Arial" charset="0"/>
                        </a:rPr>
                        <a:t>is undertaken by third party providers. </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The schedule of work as set out in the contract was complied with.</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xmlns="" val="2021586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0" y="-11113"/>
            <a:ext cx="9144000" cy="6869113"/>
          </a:xfrm>
          <a:prstGeom prst="rect">
            <a:avLst/>
          </a:prstGeom>
          <a:noFill/>
          <a:ln w="9525">
            <a:noFill/>
            <a:miter lim="800000"/>
            <a:headEnd/>
            <a:tailEnd/>
          </a:ln>
        </p:spPr>
      </p:pic>
      <p:sp>
        <p:nvSpPr>
          <p:cNvPr id="2" name="Title 1"/>
          <p:cNvSpPr>
            <a:spLocks noGrp="1"/>
          </p:cNvSpPr>
          <p:nvPr>
            <p:ph type="title"/>
          </p:nvPr>
        </p:nvSpPr>
        <p:spPr>
          <a:xfrm>
            <a:off x="251520" y="2023851"/>
            <a:ext cx="8784976" cy="2799184"/>
          </a:xfrm>
        </p:spPr>
        <p:txBody>
          <a:bodyPr>
            <a:normAutofit fontScale="90000"/>
          </a:bodyPr>
          <a:lstStyle/>
          <a:p>
            <a:pPr algn="l"/>
            <a:r>
              <a:rPr lang="en-GB" sz="4000" dirty="0"/>
              <a:t>Programme Two: </a:t>
            </a:r>
            <a:r>
              <a:rPr lang="en-GB" sz="4000" i="1" dirty="0"/>
              <a:t>Transformation</a:t>
            </a:r>
            <a:r>
              <a:rPr lang="en-GB" sz="4000" dirty="0"/>
              <a:t/>
            </a:r>
            <a:br>
              <a:rPr lang="en-GB" sz="4000" dirty="0"/>
            </a:br>
            <a:r>
              <a:rPr lang="en-GB" sz="4000" dirty="0"/>
              <a:t>Strategic objective: </a:t>
            </a:r>
            <a:r>
              <a:rPr lang="en-GB" sz="4000" i="1" dirty="0"/>
              <a:t>to optimise the empowerment in all activities of the Park in a way that will improve the livelihoods of previously-disadvantaged</a:t>
            </a:r>
          </a:p>
        </p:txBody>
      </p:sp>
    </p:spTree>
    <p:extLst>
      <p:ext uri="{BB962C8B-B14F-4D97-AF65-F5344CB8AC3E}">
        <p14:creationId xmlns:p14="http://schemas.microsoft.com/office/powerpoint/2010/main" xmlns="" val="3129208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21"/>
          <p:cNvGraphicFramePr>
            <a:graphicFrameLocks/>
          </p:cNvGraphicFramePr>
          <p:nvPr>
            <p:extLst>
              <p:ext uri="{D42A27DB-BD31-4B8C-83A1-F6EECF244321}">
                <p14:modId xmlns:p14="http://schemas.microsoft.com/office/powerpoint/2010/main" xmlns="" val="1339062087"/>
              </p:ext>
            </p:extLst>
          </p:nvPr>
        </p:nvGraphicFramePr>
        <p:xfrm>
          <a:off x="107505" y="116632"/>
          <a:ext cx="8928991" cy="4716042"/>
        </p:xfrm>
        <a:graphic>
          <a:graphicData uri="http://schemas.openxmlformats.org/drawingml/2006/table">
            <a:tbl>
              <a:tblPr/>
              <a:tblGrid>
                <a:gridCol w="1080119">
                  <a:extLst>
                    <a:ext uri="{9D8B030D-6E8A-4147-A177-3AD203B41FA5}">
                      <a16:colId xmlns="" xmlns:a16="http://schemas.microsoft.com/office/drawing/2014/main" val="20000"/>
                    </a:ext>
                  </a:extLst>
                </a:gridCol>
                <a:gridCol w="792088">
                  <a:extLst>
                    <a:ext uri="{9D8B030D-6E8A-4147-A177-3AD203B41FA5}">
                      <a16:colId xmlns="" xmlns:a16="http://schemas.microsoft.com/office/drawing/2014/main" val="20001"/>
                    </a:ext>
                  </a:extLst>
                </a:gridCol>
                <a:gridCol w="864096">
                  <a:extLst>
                    <a:ext uri="{9D8B030D-6E8A-4147-A177-3AD203B41FA5}">
                      <a16:colId xmlns="" xmlns:a16="http://schemas.microsoft.com/office/drawing/2014/main" val="20002"/>
                    </a:ext>
                  </a:extLst>
                </a:gridCol>
                <a:gridCol w="648072">
                  <a:extLst>
                    <a:ext uri="{9D8B030D-6E8A-4147-A177-3AD203B41FA5}">
                      <a16:colId xmlns="" xmlns:a16="http://schemas.microsoft.com/office/drawing/2014/main" val="20003"/>
                    </a:ext>
                  </a:extLst>
                </a:gridCol>
                <a:gridCol w="720080">
                  <a:extLst>
                    <a:ext uri="{9D8B030D-6E8A-4147-A177-3AD203B41FA5}">
                      <a16:colId xmlns="" xmlns:a16="http://schemas.microsoft.com/office/drawing/2014/main" val="20004"/>
                    </a:ext>
                  </a:extLst>
                </a:gridCol>
                <a:gridCol w="720080">
                  <a:extLst>
                    <a:ext uri="{9D8B030D-6E8A-4147-A177-3AD203B41FA5}">
                      <a16:colId xmlns="" xmlns:a16="http://schemas.microsoft.com/office/drawing/2014/main" val="20005"/>
                    </a:ext>
                  </a:extLst>
                </a:gridCol>
                <a:gridCol w="720080"/>
                <a:gridCol w="792088">
                  <a:extLst>
                    <a:ext uri="{9D8B030D-6E8A-4147-A177-3AD203B41FA5}">
                      <a16:colId xmlns="" xmlns:a16="http://schemas.microsoft.com/office/drawing/2014/main" val="20006"/>
                    </a:ext>
                  </a:extLst>
                </a:gridCol>
                <a:gridCol w="2592288">
                  <a:extLst>
                    <a:ext uri="{9D8B030D-6E8A-4147-A177-3AD203B41FA5}">
                      <a16:colId xmlns="" xmlns:a16="http://schemas.microsoft.com/office/drawing/2014/main" val="20007"/>
                    </a:ext>
                  </a:extLst>
                </a:gridCol>
              </a:tblGrid>
              <a:tr h="432048">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charset="0"/>
                        </a:rPr>
                        <a:t>SO: to improve access to work and income generation activities</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ZA"/>
                    </a:p>
                  </a:txBody>
                  <a:tcPr/>
                </a:tc>
                <a:tc hMerge="1">
                  <a:txBody>
                    <a:bodyPr/>
                    <a:lstStyle/>
                    <a:p>
                      <a:endParaRPr lang="en-ZA"/>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ZA"/>
                    </a:p>
                  </a:txBody>
                  <a:tcPr/>
                </a:tc>
                <a:tc hMerge="1">
                  <a:txBody>
                    <a:bodyPr/>
                    <a:lstStyle/>
                    <a:p>
                      <a:endParaRPr lang="en-GB"/>
                    </a:p>
                  </a:txBody>
                  <a:tcPr/>
                </a:tc>
                <a:tc hMerge="1">
                  <a:txBody>
                    <a:bodyPr/>
                    <a:lstStyle/>
                    <a:p>
                      <a:endParaRPr lang="en-ZA"/>
                    </a:p>
                  </a:txBody>
                  <a:tcPr/>
                </a:tc>
                <a:extLst>
                  <a:ext uri="{0D108BD9-81ED-4DB2-BD59-A6C34878D82A}">
                    <a16:rowId xmlns="" xmlns:a16="http://schemas.microsoft.com/office/drawing/2014/main" val="10000"/>
                  </a:ext>
                </a:extLst>
              </a:tr>
              <a:tr h="62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3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3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4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4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YTD 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 xmlns:a16="http://schemas.microsoft.com/office/drawing/2014/main" val="10001"/>
                  </a:ext>
                </a:extLst>
              </a:tr>
              <a:tr h="538009">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Number of temporary jobs created</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1400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1221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450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123</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452</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425</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1857</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KPI not met in Q3 and Q4.</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On track in terms of year to date.</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Most of the land-care contractors started work in Q2 and their statistics were reported in Q2</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2106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Number of training days </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4800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4800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1200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616</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1200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1393</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4981</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KPI not met in Q3. There were delays in procuring training service providers.</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62106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Number of people participating </a:t>
                      </a:r>
                      <a:r>
                        <a:rPr kumimoji="0" lang="en-US" sz="1400" b="0" i="0" u="none" strike="noStrike" kern="1200" cap="none" normalizeH="0" baseline="0" dirty="0" smtClean="0">
                          <a:ln>
                            <a:noFill/>
                          </a:ln>
                          <a:solidFill>
                            <a:schemeClr val="tx1"/>
                          </a:solidFill>
                          <a:effectLst/>
                          <a:latin typeface="Arial Narrow" pitchFamily="34" charset="0"/>
                          <a:ea typeface="+mn-ea"/>
                          <a:cs typeface="Arial" charset="0"/>
                        </a:rPr>
                        <a:t>in </a:t>
                      </a:r>
                      <a:r>
                        <a:rPr kumimoji="0" lang="en-US" sz="1400" b="0" i="0" u="none" strike="noStrike" kern="1200" cap="none" normalizeH="0" baseline="0" dirty="0">
                          <a:ln>
                            <a:noFill/>
                          </a:ln>
                          <a:solidFill>
                            <a:schemeClr val="tx1"/>
                          </a:solidFill>
                          <a:effectLst/>
                          <a:latin typeface="Arial Narrow" pitchFamily="34" charset="0"/>
                          <a:ea typeface="+mn-ea"/>
                          <a:cs typeface="Arial" charset="0"/>
                        </a:rPr>
                        <a:t>SMME and skills development </a:t>
                      </a:r>
                      <a:r>
                        <a:rPr kumimoji="0" lang="en-US" sz="1400" b="0" i="0" u="none" strike="noStrike" kern="1200" cap="none" normalizeH="0" baseline="0" dirty="0" err="1">
                          <a:ln>
                            <a:noFill/>
                          </a:ln>
                          <a:solidFill>
                            <a:schemeClr val="tx1"/>
                          </a:solidFill>
                          <a:effectLst/>
                          <a:latin typeface="Arial Narrow" pitchFamily="34" charset="0"/>
                          <a:ea typeface="+mn-ea"/>
                          <a:cs typeface="Arial" charset="0"/>
                        </a:rPr>
                        <a:t>programmes</a:t>
                      </a:r>
                      <a:endParaRPr kumimoji="0" lang="en-US" sz="1400" b="0" i="0" u="none" strike="noStrike" kern="1200" cap="none" normalizeH="0" baseline="0" dirty="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142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100 (revised target) </a:t>
                      </a:r>
                    </a:p>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50 (original 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27</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101</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KPI met in Q3 and not in Q4</a:t>
                      </a:r>
                    </a:p>
                    <a:p>
                      <a:pPr marL="0" marR="0" indent="0" algn="l" defTabSz="9144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On track in terms of year to date.</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Additional funding had been sourced. The target has been revised to accommodate this.</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xmlns="" val="1668018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21"/>
          <p:cNvGraphicFramePr>
            <a:graphicFrameLocks/>
          </p:cNvGraphicFramePr>
          <p:nvPr>
            <p:extLst>
              <p:ext uri="{D42A27DB-BD31-4B8C-83A1-F6EECF244321}">
                <p14:modId xmlns:p14="http://schemas.microsoft.com/office/powerpoint/2010/main" xmlns="" val="1091226601"/>
              </p:ext>
            </p:extLst>
          </p:nvPr>
        </p:nvGraphicFramePr>
        <p:xfrm>
          <a:off x="107505" y="116632"/>
          <a:ext cx="8928991" cy="3798594"/>
        </p:xfrm>
        <a:graphic>
          <a:graphicData uri="http://schemas.openxmlformats.org/drawingml/2006/table">
            <a:tbl>
              <a:tblPr/>
              <a:tblGrid>
                <a:gridCol w="1080119">
                  <a:extLst>
                    <a:ext uri="{9D8B030D-6E8A-4147-A177-3AD203B41FA5}">
                      <a16:colId xmlns="" xmlns:a16="http://schemas.microsoft.com/office/drawing/2014/main" val="20000"/>
                    </a:ext>
                  </a:extLst>
                </a:gridCol>
                <a:gridCol w="792088">
                  <a:extLst>
                    <a:ext uri="{9D8B030D-6E8A-4147-A177-3AD203B41FA5}">
                      <a16:colId xmlns="" xmlns:a16="http://schemas.microsoft.com/office/drawing/2014/main" val="20001"/>
                    </a:ext>
                  </a:extLst>
                </a:gridCol>
                <a:gridCol w="864096">
                  <a:extLst>
                    <a:ext uri="{9D8B030D-6E8A-4147-A177-3AD203B41FA5}">
                      <a16:colId xmlns="" xmlns:a16="http://schemas.microsoft.com/office/drawing/2014/main" val="20002"/>
                    </a:ext>
                  </a:extLst>
                </a:gridCol>
                <a:gridCol w="648072">
                  <a:extLst>
                    <a:ext uri="{9D8B030D-6E8A-4147-A177-3AD203B41FA5}">
                      <a16:colId xmlns="" xmlns:a16="http://schemas.microsoft.com/office/drawing/2014/main" val="20003"/>
                    </a:ext>
                  </a:extLst>
                </a:gridCol>
                <a:gridCol w="648072">
                  <a:extLst>
                    <a:ext uri="{9D8B030D-6E8A-4147-A177-3AD203B41FA5}">
                      <a16:colId xmlns="" xmlns:a16="http://schemas.microsoft.com/office/drawing/2014/main" val="20004"/>
                    </a:ext>
                  </a:extLst>
                </a:gridCol>
                <a:gridCol w="756084">
                  <a:extLst>
                    <a:ext uri="{9D8B030D-6E8A-4147-A177-3AD203B41FA5}">
                      <a16:colId xmlns="" xmlns:a16="http://schemas.microsoft.com/office/drawing/2014/main" val="20005"/>
                    </a:ext>
                  </a:extLst>
                </a:gridCol>
                <a:gridCol w="612068"/>
                <a:gridCol w="792088">
                  <a:extLst>
                    <a:ext uri="{9D8B030D-6E8A-4147-A177-3AD203B41FA5}">
                      <a16:colId xmlns="" xmlns:a16="http://schemas.microsoft.com/office/drawing/2014/main" val="20006"/>
                    </a:ext>
                  </a:extLst>
                </a:gridCol>
                <a:gridCol w="2736304">
                  <a:extLst>
                    <a:ext uri="{9D8B030D-6E8A-4147-A177-3AD203B41FA5}">
                      <a16:colId xmlns="" xmlns:a16="http://schemas.microsoft.com/office/drawing/2014/main" val="20007"/>
                    </a:ext>
                  </a:extLst>
                </a:gridCol>
              </a:tblGrid>
              <a:tr h="432048">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charset="0"/>
                        </a:rPr>
                        <a:t>SO: to improve access to work and income generation activities</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ZA"/>
                    </a:p>
                  </a:txBody>
                  <a:tcPr/>
                </a:tc>
                <a:tc hMerge="1">
                  <a:txBody>
                    <a:bodyPr/>
                    <a:lstStyle/>
                    <a:p>
                      <a:endParaRPr lang="en-ZA"/>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ZA"/>
                    </a:p>
                  </a:txBody>
                  <a:tcPr/>
                </a:tc>
                <a:tc hMerge="1">
                  <a:txBody>
                    <a:bodyPr/>
                    <a:lstStyle/>
                    <a:p>
                      <a:endParaRPr lang="en-GB"/>
                    </a:p>
                  </a:txBody>
                  <a:tcPr/>
                </a:tc>
                <a:tc hMerge="1">
                  <a:txBody>
                    <a:bodyPr/>
                    <a:lstStyle/>
                    <a:p>
                      <a:endParaRPr lang="en-ZA"/>
                    </a:p>
                  </a:txBody>
                  <a:tcPr/>
                </a:tc>
                <a:extLst>
                  <a:ext uri="{0D108BD9-81ED-4DB2-BD59-A6C34878D82A}">
                    <a16:rowId xmlns="" xmlns:a16="http://schemas.microsoft.com/office/drawing/2014/main" val="10000"/>
                  </a:ext>
                </a:extLst>
              </a:tr>
              <a:tr h="62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Baseline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3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3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4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Qu </a:t>
                      </a: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4 </a:t>
                      </a: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YTD 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 xmlns:a16="http://schemas.microsoft.com/office/drawing/2014/main" val="10001"/>
                  </a:ext>
                </a:extLst>
              </a:tr>
              <a:tr h="538009">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a:ln>
                            <a:noFill/>
                          </a:ln>
                          <a:solidFill>
                            <a:schemeClr val="tx1"/>
                          </a:solidFill>
                          <a:effectLst/>
                          <a:latin typeface="Arial Narrow" pitchFamily="34" charset="0"/>
                          <a:ea typeface="+mn-ea"/>
                          <a:cs typeface="Arial" charset="0"/>
                        </a:rPr>
                        <a:t>Number of bursaries awarded</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31 </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10</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32</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err="1" smtClean="0">
                          <a:ln>
                            <a:noFill/>
                          </a:ln>
                          <a:solidFill>
                            <a:schemeClr val="tx1"/>
                          </a:solidFill>
                          <a:effectLst/>
                          <a:latin typeface="Arial Narrow" pitchFamily="34" charset="0"/>
                          <a:ea typeface="+mn-ea"/>
                          <a:cs typeface="Arial" charset="0"/>
                        </a:rPr>
                        <a:t>Kpi</a:t>
                      </a: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 met.</a:t>
                      </a:r>
                    </a:p>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At the start of the academic year there were 26 students on the programme. Four dropped out bringing the number down to 22. New students will be recruited in the last quarter. </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2106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400" b="0" i="0" u="none" strike="noStrike" kern="1200" cap="none" normalizeH="0" baseline="0" dirty="0" smtClean="0">
                          <a:ln>
                            <a:noFill/>
                          </a:ln>
                          <a:solidFill>
                            <a:schemeClr val="tx1"/>
                          </a:solidFill>
                          <a:effectLst/>
                          <a:latin typeface="Arial Narrow" pitchFamily="34" charset="0"/>
                          <a:ea typeface="+mn-ea"/>
                          <a:cs typeface="Arial" charset="0"/>
                        </a:rPr>
                        <a:t>Moderated BEE spend as a percentage of qualifying expenditure </a:t>
                      </a:r>
                      <a:endParaRPr kumimoji="0" lang="en-US" sz="1400" b="0" i="0" u="none" strike="noStrike" kern="1200" cap="none" normalizeH="0" baseline="0" dirty="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76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76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76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78</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a:ln>
                            <a:noFill/>
                          </a:ln>
                          <a:solidFill>
                            <a:schemeClr val="tx1"/>
                          </a:solidFill>
                          <a:effectLst/>
                          <a:latin typeface="Arial Narrow" pitchFamily="34" charset="0"/>
                          <a:ea typeface="+mn-ea"/>
                          <a:cs typeface="Arial" charset="0"/>
                        </a:rPr>
                        <a:t>76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79</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ctr">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79</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algn="l">
                        <a:lnSpc>
                          <a:spcPct val="115000"/>
                        </a:lnSpc>
                        <a:spcAft>
                          <a:spcPts val="0"/>
                        </a:spcAft>
                      </a:pPr>
                      <a:r>
                        <a:rPr kumimoji="0" lang="en-ZA" sz="1400" b="0" i="0" u="none" strike="noStrike" kern="1200" cap="none" normalizeH="0" baseline="0" dirty="0" smtClean="0">
                          <a:ln>
                            <a:noFill/>
                          </a:ln>
                          <a:solidFill>
                            <a:schemeClr val="tx1"/>
                          </a:solidFill>
                          <a:effectLst/>
                          <a:latin typeface="Arial Narrow" pitchFamily="34" charset="0"/>
                          <a:ea typeface="+mn-ea"/>
                          <a:cs typeface="Arial" charset="0"/>
                        </a:rPr>
                        <a:t>KPI met.</a:t>
                      </a:r>
                      <a:endParaRPr kumimoji="0" lang="en-ZA" sz="14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3486441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28574</TotalTime>
  <Words>1984</Words>
  <Application>Microsoft Office PowerPoint</Application>
  <PresentationFormat>On-screen Show (4:3)</PresentationFormat>
  <Paragraphs>516</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Synopsis 3rd and 4th  Quarter 2017/18 Results</vt:lpstr>
      <vt:lpstr>Programme One: Conservation &amp; Park Operations Strategic objective: to ensure the world heritage values are conserved</vt:lpstr>
      <vt:lpstr>Slide 4</vt:lpstr>
      <vt:lpstr>Slide 5</vt:lpstr>
      <vt:lpstr>Slide 6</vt:lpstr>
      <vt:lpstr>Programme Two: Transformation Strategic objective: to optimise the empowerment in all activities of the Park in a way that will improve the livelihoods of previously-disadvantaged</vt:lpstr>
      <vt:lpstr>Slide 8</vt:lpstr>
      <vt:lpstr>Slide 9</vt:lpstr>
      <vt:lpstr>Programme Three: Tourism/Commercial Strategic objective: to optimise the Park’s revenue generation in a commercially- and environmentally-sustainable manner, that fosters job creation and empowerment of historically-disadvantaged communities</vt:lpstr>
      <vt:lpstr>Slide 11</vt:lpstr>
      <vt:lpstr>Slide 12</vt:lpstr>
      <vt:lpstr>Programme Four: Corporate Governance Strategic objective: to ensure that iSimangaliso’s operations are properly funded and cost-effectively managed while maintaining an appropriate system of internal control and reporting of accounting, management, and statutory information </vt:lpstr>
      <vt:lpstr>Slide 14</vt:lpstr>
      <vt:lpstr>Slide 15</vt:lpstr>
      <vt:lpstr>Slide 16</vt:lpstr>
      <vt:lpstr> SUMMARY OF FINANCIAL RESULTS: DECEMBER 2017 </vt:lpstr>
      <vt:lpstr>2017/18 Quarter 3 Financial Performance cont.</vt:lpstr>
      <vt:lpstr>2017/18 Quarter 3 Financial Performance cont.</vt:lpstr>
      <vt:lpstr>2017/18 Quarter 4 Financial Performance</vt:lpstr>
      <vt:lpstr>2017/18 Quarter 4 Financial Performance cont.</vt:lpstr>
      <vt:lpstr>2017/18 Quarter 4 Financial Performance cont.</vt:lpstr>
      <vt:lpstr>Slide 23</vt:lpstr>
      <vt:lpstr>Slide 24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iSimangaliso Wetland Park Authority</dc:title>
  <dc:creator>Terri</dc:creator>
  <cp:lastModifiedBy>PUMZA</cp:lastModifiedBy>
  <cp:revision>291</cp:revision>
  <cp:lastPrinted>2018-05-09T06:37:20Z</cp:lastPrinted>
  <dcterms:created xsi:type="dcterms:W3CDTF">2014-06-03T10:23:54Z</dcterms:created>
  <dcterms:modified xsi:type="dcterms:W3CDTF">2018-06-04T10:16:54Z</dcterms:modified>
</cp:coreProperties>
</file>