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3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78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282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97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slideLayouts/slideLayout104.xml" ContentType="application/vnd.openxmlformats-officedocument.presentationml.slideLayout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slideLayouts/slideLayout134.xml" ContentType="application/vnd.openxmlformats-officedocument.presentationml.slideLayout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heme/theme9.xml" ContentType="application/vnd.openxmlformats-officedocument.theme+xml"/>
  <Override PartName="/ppt/tags/tag133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278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281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heme/theme6.xml" ContentType="application/vnd.openxmlformats-officedocument.them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slideLayouts/slideLayout136.xml" ContentType="application/vnd.openxmlformats-officedocument.presentationml.slideLayout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slideLayouts/slideLayout150.xml" ContentType="application/vnd.openxmlformats-officedocument.presentationml.slideLayout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slideLayouts/slideLayout88.xml" ContentType="application/vnd.openxmlformats-officedocument.presentationml.slideLayout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tags/tag236.xml" ContentType="application/vnd.openxmlformats-officedocument.presentationml.tags+xml"/>
  <Override PartName="/ppt/slideLayouts/slideLayout155.xml" ContentType="application/vnd.openxmlformats-officedocument.presentationml.slideLayout+xml"/>
  <Override PartName="/ppt/tags/tag283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91.xml" ContentType="application/vnd.openxmlformats-officedocument.presentationml.slideLayout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27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heme/theme8.xml" ContentType="application/vnd.openxmlformats-officedocument.them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27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slideLayouts/slideLayout138.xml" ContentType="application/vnd.openxmlformats-officedocument.presentationml.slideLayout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233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slideLayouts/slideLayout82.xml" ContentType="application/vnd.openxmlformats-officedocument.presentationml.slideLayout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246.xml" ContentType="application/vnd.openxmlformats-officedocument.presentationml.tags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841" r:id="rId2"/>
    <p:sldMasterId id="2147483700" r:id="rId3"/>
    <p:sldMasterId id="2147483725" r:id="rId4"/>
    <p:sldMasterId id="2147483762" r:id="rId5"/>
    <p:sldMasterId id="2147483787" r:id="rId6"/>
    <p:sldMasterId id="2147483816" r:id="rId7"/>
  </p:sldMasterIdLst>
  <p:notesMasterIdLst>
    <p:notesMasterId r:id="rId21"/>
  </p:notesMasterIdLst>
  <p:handoutMasterIdLst>
    <p:handoutMasterId r:id="rId22"/>
  </p:handoutMasterIdLst>
  <p:sldIdLst>
    <p:sldId id="261" r:id="rId8"/>
    <p:sldId id="307" r:id="rId9"/>
    <p:sldId id="281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16" r:id="rId18"/>
    <p:sldId id="323" r:id="rId19"/>
    <p:sldId id="283" r:id="rId20"/>
  </p:sldIdLst>
  <p:sldSz cx="9144000" cy="6858000" type="screen4x3"/>
  <p:notesSz cx="6819900" cy="99187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121B"/>
    <a:srgbClr val="0032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-1872" y="-84"/>
      </p:cViewPr>
      <p:guideLst>
        <p:guide orient="horz" pos="3838"/>
        <p:guide orient="horz" pos="890"/>
        <p:guide pos="560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966" y="90"/>
      </p:cViewPr>
      <p:guideLst>
        <p:guide orient="horz" pos="3124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4" y="3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pPr/>
              <a:t>31/05/2018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1045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4" y="9421045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4" y="3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1384"/>
            <a:ext cx="5455920" cy="4463415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1045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4" y="9421045"/>
            <a:ext cx="2955290" cy="495934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0015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9.xml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6.xml"/><Relationship Id="rId4" Type="http://schemas.openxmlformats.org/officeDocument/2006/relationships/image" Target="../media/image15.pn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2.xml"/><Relationship Id="rId4" Type="http://schemas.openxmlformats.org/officeDocument/2006/relationships/image" Target="../media/image12.png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2.xml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Education\WCG - Logo - Education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5"/>
            <a:ext cx="5635439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96689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62920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3627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5926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0418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36566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ducation\WCG - Logo - Education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36" y="1883177"/>
            <a:ext cx="2580800" cy="7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2140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444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Department of the Premier\WCG - Logo - Department of the Premier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937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249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57735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444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82777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53886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0994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1203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66658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5119649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8926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660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2559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5522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38523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39983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99933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380721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94751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4097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3033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799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3" name="Picture 2" descr="C:\Users\Conny\Desktop\WCG\WCG - Logo\PNG\Logos blue\Department of the Premier\WCG - Logo - Department of the Premier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102" y="1910659"/>
            <a:ext cx="2446066" cy="6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619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1673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name|</a:t>
            </a:r>
            <a:endParaRPr lang="en-GB" dirty="0"/>
          </a:p>
        </p:txBody>
      </p:sp>
      <p:pic>
        <p:nvPicPr>
          <p:cNvPr id="9" name="Picture 2" descr="C:\Users\Conny\Desktop\WCG\WCG - Logo\PNG\Logos blue\Education\WCG - Logo - Education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5"/>
            <a:ext cx="5635439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5324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20150126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56822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73879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9199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45171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78283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63802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151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Education\WCG - Logo - Education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09561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5370492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66464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66403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49094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1688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04668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68743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70539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803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77145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35018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3911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20140815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62296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16581159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27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PROGRESS REPORT – INFRASTRUCTURE DELIVERY IN THE 4</a:t>
            </a:r>
            <a:r>
              <a:rPr lang="en-ZA" baseline="30000" dirty="0" smtClean="0"/>
              <a:t>TH</a:t>
            </a:r>
            <a:r>
              <a:rPr lang="en-ZA" dirty="0" smtClean="0"/>
              <a:t> QUARTER 2017/18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ducation\WCG - Logo - Education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36" y="1883177"/>
            <a:ext cx="2580800" cy="7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1109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629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77331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4577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0492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3493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2184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42293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00114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14605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2F9-82DD-46DD-81A0-E4D2C6CC4F4F}" type="datetimeFigureOut">
              <a:rPr lang="en-ZA" smtClean="0"/>
              <a:pPr/>
              <a:t>2018/05/31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4071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4DF0C3E-4E99-4E2E-BA98-3D852DE6B51F}" type="datetime3">
              <a:rPr lang="en-US" smtClean="0"/>
              <a:pPr/>
              <a:t>31 May 2018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Education\WCG - Logo - Education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5"/>
            <a:ext cx="5635439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645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506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135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736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995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5086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2075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8597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6300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22914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9044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794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6244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Education\WCG - Logo - Education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57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3013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20033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9487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2026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6853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4573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8908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4077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ducation\WCG - Logo - Education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36" y="1883177"/>
            <a:ext cx="2580800" cy="7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818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4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0690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1743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51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20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7780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4240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70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4112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3393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33133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5215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2437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713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27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3517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4080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8966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1012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4047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28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056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93173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838837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872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Education\WCG - Logo - Education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5"/>
            <a:ext cx="5635439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785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6380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33441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08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72772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659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23720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48977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8057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4832877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52543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03896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4763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Education\WCG - Logo - Education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114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71349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60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3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ags" Target="../tags/tag5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5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tags" Target="../tags/tag9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tags" Target="../tags/tag10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tags" Target="../tags/tag9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ags" Target="../tags/tag10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theme" Target="../theme/theme5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tags" Target="../tags/tag14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tags" Target="../tags/tag148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tags" Target="../tags/tag14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theme" Target="../theme/theme6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tags" Target="../tags/tag192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ags" Target="../tags/tag195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tags" Target="../tags/tag19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tags" Target="../tags/tag194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image" Target="../media/image16.emf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theme" Target="../theme/theme7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tags" Target="../tags/tag239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oleObject" Target="../embeddings/oleObject6.bin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tags" Target="../tags/tag2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91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BML:  24 November 2017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Education\WCG - Logo - Education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2018/05/30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PROGRESS REPORT – INFRASTRUCTURE DELIVERY (4</a:t>
            </a:r>
            <a:r>
              <a:rPr lang="en-ZA" baseline="30000" dirty="0" smtClean="0"/>
              <a:t>TH</a:t>
            </a:r>
            <a:r>
              <a:rPr lang="en-ZA" dirty="0" smtClean="0"/>
              <a:t> QUARTER 2017/18)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C433-1E55-4072-9B73-941B1C44E2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778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5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Education\WCG - Logo - Education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5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8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30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Quality Education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Education\WCG - Logo - Education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4" y="6166615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8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32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0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49" name="think-cell Slide" r:id="rId32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WCED Presentation DBE Visit 20150126</a:t>
            </a:r>
            <a:endParaRPr lang="en-GB" dirty="0"/>
          </a:p>
        </p:txBody>
      </p:sp>
      <p:pic>
        <p:nvPicPr>
          <p:cNvPr id="11" name="Picture 10"/>
          <p:cNvPicPr/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9195"/>
            <a:ext cx="1728192" cy="53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852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5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532528"/>
            <a:ext cx="2304256" cy="624664"/>
          </a:xfrm>
        </p:spPr>
        <p:txBody>
          <a:bodyPr>
            <a:normAutofit/>
          </a:bodyPr>
          <a:lstStyle/>
          <a:p>
            <a:r>
              <a:rPr lang="en-GB" dirty="0" smtClean="0"/>
              <a:t>30 May 2018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67544" y="3284985"/>
            <a:ext cx="828092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report to the select committee ON APPROPRIATIONS</a:t>
            </a:r>
            <a:br>
              <a:rPr lang="en-GB" dirty="0" smtClean="0"/>
            </a:br>
            <a:r>
              <a:rPr lang="en-GB" dirty="0" smtClean="0"/>
              <a:t> infrastructure delivery in the wced</a:t>
            </a:r>
            <a:br>
              <a:rPr lang="en-GB" dirty="0" smtClean="0"/>
            </a:br>
            <a:r>
              <a:rPr lang="en-GB" dirty="0" smtClean="0"/>
              <a:t>fourth quarter 2017/18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5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GRADE R FACILITIES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1207256"/>
            <a:ext cx="8597205" cy="48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3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DROUGHT INTERVENTIONS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ZA" sz="2400" dirty="0">
                <a:solidFill>
                  <a:srgbClr val="3377FF">
                    <a:lumMod val="50000"/>
                  </a:srgbClr>
                </a:solidFill>
              </a:rPr>
              <a:t>By the end of the 4</a:t>
            </a:r>
            <a:r>
              <a:rPr lang="en-ZA" sz="2400" baseline="30000" dirty="0">
                <a:solidFill>
                  <a:srgbClr val="3377FF">
                    <a:lumMod val="50000"/>
                  </a:srgbClr>
                </a:solidFill>
              </a:rPr>
              <a:t>th</a:t>
            </a:r>
            <a:r>
              <a:rPr lang="en-ZA" sz="2400" dirty="0">
                <a:solidFill>
                  <a:srgbClr val="3377FF">
                    <a:lumMod val="50000"/>
                  </a:srgbClr>
                </a:solidFill>
              </a:rPr>
              <a:t> Quarter 2017/18 the following drought intervention projects were in progress</a:t>
            </a:r>
            <a:r>
              <a:rPr lang="en-ZA" sz="2400" dirty="0" smtClean="0">
                <a:solidFill>
                  <a:srgbClr val="3377FF">
                    <a:lumMod val="50000"/>
                  </a:srgbClr>
                </a:solidFill>
              </a:rPr>
              <a:t>:</a:t>
            </a:r>
          </a:p>
          <a:p>
            <a:pPr lvl="0"/>
            <a:endParaRPr lang="en-ZA" sz="2400" dirty="0">
              <a:solidFill>
                <a:srgbClr val="3377FF">
                  <a:lumMod val="50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336376"/>
              </p:ext>
            </p:extLst>
          </p:nvPr>
        </p:nvGraphicFramePr>
        <p:xfrm>
          <a:off x="611559" y="2276872"/>
          <a:ext cx="7848873" cy="340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1736">
                <a:tc>
                  <a:txBody>
                    <a:bodyPr/>
                    <a:lstStyle/>
                    <a:p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/>
                        <a:t>Project Description</a:t>
                      </a:r>
                    </a:p>
                    <a:p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Projects Completed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1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Water restrictors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91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2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Smart water meters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187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3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Testing borehole water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232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4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Repair non-functioning boreholes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201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5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Procure fire extinguishers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11</a:t>
                      </a:r>
                      <a:r>
                        <a:rPr lang="en-ZA" sz="2000" b="1" baseline="0" dirty="0" smtClean="0"/>
                        <a:t> 000 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768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6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Develop a GIS tool to assess water security at schools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On going</a:t>
                      </a:r>
                      <a:endParaRPr lang="en-Z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0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DEVELOPED A GIS TOOL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1196752"/>
            <a:ext cx="8525197" cy="48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8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ONGOING RISKS/CHALLENGES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9552" y="1196752"/>
            <a:ext cx="8064896" cy="4824536"/>
          </a:xfrm>
        </p:spPr>
        <p:txBody>
          <a:bodyPr>
            <a:normAutofit fontScale="77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2"/>
                </a:solidFill>
              </a:rPr>
              <a:t>Annual </a:t>
            </a:r>
            <a:r>
              <a:rPr lang="en-ZA" sz="3600" u="sng" dirty="0" smtClean="0">
                <a:solidFill>
                  <a:schemeClr val="tx2"/>
                </a:solidFill>
              </a:rPr>
              <a:t>learner growth </a:t>
            </a:r>
            <a:r>
              <a:rPr lang="en-ZA" sz="3600" dirty="0" smtClean="0">
                <a:solidFill>
                  <a:schemeClr val="tx2"/>
                </a:solidFill>
              </a:rPr>
              <a:t>of average 18 000. Results in overcrowding.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2"/>
                </a:solidFill>
              </a:rPr>
              <a:t>Success of learner </a:t>
            </a:r>
            <a:r>
              <a:rPr lang="en-ZA" sz="3600" u="sng" dirty="0" smtClean="0">
                <a:solidFill>
                  <a:schemeClr val="tx2"/>
                </a:solidFill>
              </a:rPr>
              <a:t>retention</a:t>
            </a:r>
            <a:r>
              <a:rPr lang="en-ZA" sz="3600" dirty="0" smtClean="0">
                <a:solidFill>
                  <a:schemeClr val="tx2"/>
                </a:solidFill>
              </a:rPr>
              <a:t> in the system.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2"/>
                </a:solidFill>
              </a:rPr>
              <a:t>Infrastructure </a:t>
            </a:r>
            <a:r>
              <a:rPr lang="en-ZA" sz="3600" u="sng" dirty="0" smtClean="0">
                <a:solidFill>
                  <a:schemeClr val="tx2"/>
                </a:solidFill>
              </a:rPr>
              <a:t>budget</a:t>
            </a:r>
            <a:r>
              <a:rPr lang="en-ZA" sz="3600" dirty="0" smtClean="0">
                <a:solidFill>
                  <a:schemeClr val="tx2"/>
                </a:solidFill>
              </a:rPr>
              <a:t> remains constant – no significant growth.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2"/>
                </a:solidFill>
              </a:rPr>
              <a:t>Steep </a:t>
            </a:r>
            <a:r>
              <a:rPr lang="en-ZA" sz="3600" u="sng" dirty="0" smtClean="0">
                <a:solidFill>
                  <a:schemeClr val="tx2"/>
                </a:solidFill>
              </a:rPr>
              <a:t>escalation</a:t>
            </a:r>
            <a:r>
              <a:rPr lang="en-ZA" sz="3600" dirty="0" smtClean="0">
                <a:solidFill>
                  <a:schemeClr val="tx2"/>
                </a:solidFill>
              </a:rPr>
              <a:t> of infrastructure delivery cost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u="sng" dirty="0" smtClean="0">
                <a:solidFill>
                  <a:schemeClr val="tx2"/>
                </a:solidFill>
              </a:rPr>
              <a:t>Backlog</a:t>
            </a:r>
            <a:r>
              <a:rPr lang="en-ZA" sz="3600" dirty="0" smtClean="0">
                <a:solidFill>
                  <a:schemeClr val="tx2"/>
                </a:solidFill>
              </a:rPr>
              <a:t> in the maintenance of existing stock is growing.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2"/>
                </a:solidFill>
              </a:rPr>
              <a:t>Non-availability of </a:t>
            </a:r>
            <a:r>
              <a:rPr lang="en-ZA" sz="3600" u="sng" dirty="0" smtClean="0">
                <a:solidFill>
                  <a:schemeClr val="tx2"/>
                </a:solidFill>
              </a:rPr>
              <a:t>appropriate land</a:t>
            </a:r>
            <a:r>
              <a:rPr lang="en-ZA" sz="3600" dirty="0" smtClean="0">
                <a:solidFill>
                  <a:schemeClr val="tx2"/>
                </a:solidFill>
              </a:rPr>
              <a:t>, especially in the Metropole.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3600" u="sng" dirty="0" smtClean="0">
                <a:solidFill>
                  <a:schemeClr val="tx2"/>
                </a:solidFill>
              </a:rPr>
              <a:t>Non-performing contractors</a:t>
            </a:r>
            <a:r>
              <a:rPr lang="en-ZA" sz="3600" dirty="0" smtClean="0">
                <a:solidFill>
                  <a:schemeClr val="tx2"/>
                </a:solidFill>
              </a:rPr>
              <a:t>, especially on maintenance projects.</a:t>
            </a:r>
          </a:p>
          <a:p>
            <a:pPr algn="just"/>
            <a:endParaRPr lang="en-ZA" sz="3600" dirty="0">
              <a:solidFill>
                <a:schemeClr val="tx2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319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ORIGINAL INFRASTRUCTURE BUDGET 2017/18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PROGRESS REPORT – INFRASTRUCTURE DELIVERY (4</a:t>
            </a:r>
            <a:r>
              <a:rPr lang="en-ZA" baseline="30000" dirty="0" smtClean="0"/>
              <a:t>TH</a:t>
            </a:r>
            <a:r>
              <a:rPr lang="en-ZA" dirty="0" smtClean="0"/>
              <a:t> QUARTER 2017/18)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424936" cy="50405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2"/>
                </a:solidFill>
              </a:rPr>
              <a:t>Composition of the 2017/18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2"/>
                </a:solidFill>
              </a:rPr>
              <a:t>Amount allocated to maintenance was R 412,7m (=23,7% of budget)</a:t>
            </a:r>
          </a:p>
          <a:p>
            <a:endParaRPr lang="en-ZA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7665493"/>
              </p:ext>
            </p:extLst>
          </p:nvPr>
        </p:nvGraphicFramePr>
        <p:xfrm>
          <a:off x="611560" y="1988840"/>
          <a:ext cx="7776865" cy="258390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6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4393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55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BUDGET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1 093 580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520 464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1 614 044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55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REVISED BUDGET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1 149 111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588 620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1 737 731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9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PROGRESS AS AT THIRD QUARTER 2017/18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/>
          </a:p>
          <a:p>
            <a:r>
              <a:rPr lang="en-GB" dirty="0" smtClean="0"/>
              <a:t>PROGRESS REPORT – INFRASTRUCTURE DELIVERY (4</a:t>
            </a:r>
            <a:r>
              <a:rPr lang="en-GB" baseline="30000" dirty="0" smtClean="0"/>
              <a:t>TH</a:t>
            </a:r>
            <a:r>
              <a:rPr lang="en-GB" dirty="0" smtClean="0"/>
              <a:t> QUARTER 2017/18)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52928" cy="41764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2"/>
                </a:solidFill>
              </a:rPr>
              <a:t>Expenditure as at 31 December 2017 was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2"/>
              </a:solidFill>
            </a:endParaRPr>
          </a:p>
          <a:p>
            <a:endParaRPr lang="en-ZA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tx2"/>
              </a:solidFill>
            </a:endParaRPr>
          </a:p>
          <a:p>
            <a:endParaRPr lang="en-ZA" sz="3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466526"/>
              </p:ext>
            </p:extLst>
          </p:nvPr>
        </p:nvGraphicFramePr>
        <p:xfrm>
          <a:off x="467543" y="2276872"/>
          <a:ext cx="8136904" cy="3428402"/>
        </p:xfrm>
        <a:graphic>
          <a:graphicData uri="http://schemas.openxmlformats.org/drawingml/2006/table">
            <a:tbl>
              <a:tblPr/>
              <a:tblGrid>
                <a:gridCol w="3096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645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 at 31 Dec 2017 (3rd Q)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821 097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r>
                        <a:rPr lang="en-ZA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322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1 202 419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 as at 31 March 2018 (4th Q)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1 149</a:t>
                      </a:r>
                      <a:r>
                        <a:rPr lang="en-ZA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111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  <a:r>
                        <a:rPr lang="en-ZA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867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1 674 978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453">
                <a:tc>
                  <a:txBody>
                    <a:bodyPr/>
                    <a:lstStyle/>
                    <a:p>
                      <a:pPr algn="l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Under-expenditure as at 31 March 2018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</a:t>
                      </a:r>
                      <a:r>
                        <a:rPr lang="en-ZA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62 753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62 753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PROJECTS DELIVERED DURING 2017/18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42815"/>
              </p:ext>
            </p:extLst>
          </p:nvPr>
        </p:nvGraphicFramePr>
        <p:xfrm>
          <a:off x="251520" y="1124742"/>
          <a:ext cx="8712968" cy="496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8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229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PROJECTS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APP Targets</a:t>
                      </a:r>
                    </a:p>
                    <a:p>
                      <a:r>
                        <a:rPr lang="en-ZA" sz="1600" b="1" dirty="0" smtClean="0"/>
                        <a:t>(2017/18)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END 3</a:t>
                      </a:r>
                      <a:r>
                        <a:rPr lang="en-ZA" sz="1600" b="1" baseline="30000" dirty="0" smtClean="0"/>
                        <a:t>RD</a:t>
                      </a:r>
                      <a:r>
                        <a:rPr lang="en-ZA" sz="1600" b="1" dirty="0" smtClean="0"/>
                        <a:t> Q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END 4</a:t>
                      </a:r>
                      <a:r>
                        <a:rPr lang="en-ZA" sz="1600" b="1" baseline="30000" dirty="0" smtClean="0"/>
                        <a:t>TH</a:t>
                      </a:r>
                      <a:r>
                        <a:rPr lang="en-ZA" sz="1600" b="1" dirty="0" smtClean="0"/>
                        <a:t> Q</a:t>
                      </a:r>
                      <a:endParaRPr lang="en-Z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New Schools (including replacement schools)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9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Additional classrooms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47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47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Gr R Classrooms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33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21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Scheduled Maintenance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64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41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64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Emergency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-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258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322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Halls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6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Fencing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20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Storm Damage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-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40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130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Mobile units placed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-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216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542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Hostel</a:t>
                      </a:r>
                      <a:r>
                        <a:rPr lang="en-ZA" sz="1400" b="1" baseline="0" dirty="0" smtClean="0"/>
                        <a:t> </a:t>
                      </a:r>
                      <a:r>
                        <a:rPr lang="en-ZA" sz="1400" b="1" dirty="0" smtClean="0"/>
                        <a:t>Refurbishments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9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56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SCHOOL HALL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170" name="Picture 2" descr="C:\Users\50284126\Desktop\Picture\20180216_104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8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FENCING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1196752"/>
            <a:ext cx="859720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NEW SCHOOL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4" y="1196752"/>
            <a:ext cx="8597206" cy="48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3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MOBILE CLASSROOMS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1196751"/>
            <a:ext cx="8597205" cy="48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7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ABLUTION FACILITIES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PROGRESS REPORT – INFRASTRUCTURE DELIVERY (</a:t>
            </a: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QUARTER </a:t>
            </a:r>
            <a:r>
              <a:rPr lang="en-ZA" dirty="0"/>
              <a:t>2017/18)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1196752"/>
            <a:ext cx="8597205" cy="48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kJ3336T6YgZk/cI8w9uaOjq0U9ClCs3JL7SR8Cw7xfnMAIrqkDe+S8lQQVZa+QWUiWwOT/0uBYbTHQeye2F7nAEPpOtap4G70Ljf1BYACEV1QJzIo1YKe5jBqBlwQ+c2pKvjyd8cugW3VXW6wh4OXdZa8WtK5x5UKfgqXrrdkfY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WCG-Education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CG-Education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WCG-Education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CG-Department of the Premier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osberaad July 2014 template (draft 3a)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WCG-Education-New PPT Master-01112012</Template>
  <TotalTime>12517</TotalTime>
  <Words>493</Words>
  <Application>Microsoft Office PowerPoint</Application>
  <PresentationFormat>On-screen Show (4:3)</PresentationFormat>
  <Paragraphs>188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WCG-Education-New PPT Master-01112012</vt:lpstr>
      <vt:lpstr>Custom Design</vt:lpstr>
      <vt:lpstr>1_WCG-Education-New PPT Master-01112012</vt:lpstr>
      <vt:lpstr>WCG-PPT Master-121022-amc</vt:lpstr>
      <vt:lpstr>2_WCG-Education-New PPT Master-01112012</vt:lpstr>
      <vt:lpstr>WCG-Department of the Premier-New PPT Master-01112012</vt:lpstr>
      <vt:lpstr>Bosberaad July 2014 template (draft 3a)</vt:lpstr>
      <vt:lpstr>think-cell Slide</vt:lpstr>
      <vt:lpstr>report to the select committee ON APPROPRIATIONS  infrastructure delivery in the wced fourth quarter 2017/18</vt:lpstr>
      <vt:lpstr>ORIGINAL INFRASTRUCTURE BUDGET 2017/18</vt:lpstr>
      <vt:lpstr>PROGRESS AS AT THIRD QUARTER 2017/18</vt:lpstr>
      <vt:lpstr>PROJECTS DELIVERED DURING 2017/18</vt:lpstr>
      <vt:lpstr>SCHOOL HALL</vt:lpstr>
      <vt:lpstr>FENCING</vt:lpstr>
      <vt:lpstr>NEW SCHOOL</vt:lpstr>
      <vt:lpstr>MOBILE CLASSROOMS</vt:lpstr>
      <vt:lpstr>ABLUTION FACILITIES</vt:lpstr>
      <vt:lpstr>GRADE R FACILITIES</vt:lpstr>
      <vt:lpstr>DROUGHT INTERVENTIONS</vt:lpstr>
      <vt:lpstr>DEVELOPED A GIS TOOL</vt:lpstr>
      <vt:lpstr>ONGOING RISKS/CHALLENGES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Lucinda Boniface</dc:creator>
  <cp:keywords>POTX</cp:keywords>
  <cp:lastModifiedBy>PUMZA</cp:lastModifiedBy>
  <cp:revision>228</cp:revision>
  <cp:lastPrinted>2018-05-29T10:04:26Z</cp:lastPrinted>
  <dcterms:created xsi:type="dcterms:W3CDTF">2015-04-17T05:43:46Z</dcterms:created>
  <dcterms:modified xsi:type="dcterms:W3CDTF">2018-05-31T08:20:38Z</dcterms:modified>
  <cp:category>CI</cp:category>
</cp:coreProperties>
</file>