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3" r:id="rId2"/>
    <p:sldId id="317" r:id="rId3"/>
    <p:sldId id="318" r:id="rId4"/>
    <p:sldId id="362" r:id="rId5"/>
    <p:sldId id="363" r:id="rId6"/>
    <p:sldId id="367" r:id="rId7"/>
    <p:sldId id="364" r:id="rId8"/>
    <p:sldId id="358" r:id="rId9"/>
    <p:sldId id="365" r:id="rId10"/>
    <p:sldId id="356" r:id="rId11"/>
    <p:sldId id="366" r:id="rId12"/>
    <p:sldId id="368" r:id="rId13"/>
    <p:sldId id="354" r:id="rId14"/>
    <p:sldId id="348" r:id="rId15"/>
    <p:sldId id="369" r:id="rId16"/>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no Maribe" initials="NM" lastIdx="5" clrIdx="0">
    <p:extLst>
      <p:ext uri="{19B8F6BF-5375-455C-9EA6-DF929625EA0E}">
        <p15:presenceInfo xmlns:p15="http://schemas.microsoft.com/office/powerpoint/2012/main" xmlns="" userId="S-1-5-21-3170170340-3948623860-1561021634-896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ZA" sz="1200" b="1" dirty="0"/>
              <a:t>EIG 2015-16 to 2017-18 Expenditure Pattern </a:t>
            </a:r>
          </a:p>
        </c:rich>
      </c:tx>
      <c:layout/>
      <c:spPr>
        <a:noFill/>
        <a:ln>
          <a:noFill/>
        </a:ln>
        <a:effectLst/>
      </c:spPr>
    </c:title>
    <c:plotArea>
      <c:layout>
        <c:manualLayout>
          <c:layoutTarget val="inner"/>
          <c:xMode val="edge"/>
          <c:yMode val="edge"/>
          <c:x val="0.13890670484371273"/>
          <c:y val="0.16578821100666541"/>
          <c:w val="0.82822440944881903"/>
          <c:h val="0.61498432487605703"/>
        </c:manualLayout>
      </c:layout>
      <c:barChart>
        <c:barDir val="col"/>
        <c:grouping val="clustered"/>
        <c:ser>
          <c:idx val="0"/>
          <c:order val="0"/>
          <c:tx>
            <c:strRef>
              <c:f>Sheet1!$H$8:$H$9</c:f>
              <c:strCache>
                <c:ptCount val="2"/>
                <c:pt idx="0">
                  <c:v>EIG Budget Allocation (R’000)</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Lbls>
            <c:dLbl>
              <c:idx val="0"/>
              <c:layout>
                <c:manualLayout>
                  <c:x val="-1.2028431613275509E-2"/>
                  <c:y val="4.2748081313377845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B0C-4598-B9B7-58FACBD36309}"/>
                </c:ext>
              </c:extLst>
            </c:dLbl>
            <c:dLbl>
              <c:idx val="2"/>
              <c:layout>
                <c:manualLayout>
                  <c:x val="-2.7063971129870006E-2"/>
                  <c:y val="5.5916491541499823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B0C-4598-B9B7-58FACBD3630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Sheet1!$G$10:$G$12</c:f>
              <c:strCache>
                <c:ptCount val="3"/>
                <c:pt idx="0">
                  <c:v>2017/18</c:v>
                </c:pt>
                <c:pt idx="1">
                  <c:v>2016/17</c:v>
                </c:pt>
                <c:pt idx="2">
                  <c:v>2015/16</c:v>
                </c:pt>
              </c:strCache>
            </c:strRef>
          </c:cat>
          <c:val>
            <c:numRef>
              <c:f>Sheet1!$H$10:$H$12</c:f>
              <c:numCache>
                <c:formatCode>#,##0</c:formatCode>
                <c:ptCount val="3"/>
                <c:pt idx="0">
                  <c:v>750184</c:v>
                </c:pt>
                <c:pt idx="1">
                  <c:v>792655</c:v>
                </c:pt>
                <c:pt idx="2">
                  <c:v>857247</c:v>
                </c:pt>
              </c:numCache>
            </c:numRef>
          </c:val>
          <c:extLst xmlns:c16r2="http://schemas.microsoft.com/office/drawing/2015/06/chart">
            <c:ext xmlns:c16="http://schemas.microsoft.com/office/drawing/2014/chart" uri="{C3380CC4-5D6E-409C-BE32-E72D297353CC}">
              <c16:uniqueId val="{00000000-EB0C-4598-B9B7-58FACBD36309}"/>
            </c:ext>
          </c:extLst>
        </c:ser>
        <c:ser>
          <c:idx val="1"/>
          <c:order val="1"/>
          <c:tx>
            <c:strRef>
              <c:f>Sheet1!$I$8:$I$9</c:f>
              <c:strCache>
                <c:ptCount val="2"/>
                <c:pt idx="0">
                  <c:v>Expenditure as at FY End</c:v>
                </c:pt>
                <c:pt idx="1">
                  <c:v> (R’000)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Lbls>
            <c:dLbl>
              <c:idx val="0"/>
              <c:layout>
                <c:manualLayout>
                  <c:x val="0"/>
                  <c:y val="5.2624388984469257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B0C-4598-B9B7-58FACBD36309}"/>
                </c:ext>
              </c:extLst>
            </c:dLbl>
            <c:dLbl>
              <c:idx val="1"/>
              <c:layout>
                <c:manualLayout>
                  <c:x val="1.2028431613275398E-2"/>
                  <c:y val="5.9208594098530257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B0C-4598-B9B7-58FACBD36309}"/>
                </c:ext>
              </c:extLst>
            </c:dLbl>
            <c:dLbl>
              <c:idx val="2"/>
              <c:layout>
                <c:manualLayout>
                  <c:x val="6.0142158066376428E-3"/>
                  <c:y val="5.5916491541499795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B0C-4598-B9B7-58FACBD3630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Sheet1!$G$10:$G$12</c:f>
              <c:strCache>
                <c:ptCount val="3"/>
                <c:pt idx="0">
                  <c:v>2017/18</c:v>
                </c:pt>
                <c:pt idx="1">
                  <c:v>2016/17</c:v>
                </c:pt>
                <c:pt idx="2">
                  <c:v>2015/16</c:v>
                </c:pt>
              </c:strCache>
            </c:strRef>
          </c:cat>
          <c:val>
            <c:numRef>
              <c:f>Sheet1!$I$10:$I$12</c:f>
              <c:numCache>
                <c:formatCode>#,##0</c:formatCode>
                <c:ptCount val="3"/>
                <c:pt idx="0">
                  <c:v>701278</c:v>
                </c:pt>
                <c:pt idx="1">
                  <c:v>682998</c:v>
                </c:pt>
                <c:pt idx="2">
                  <c:v>852745</c:v>
                </c:pt>
              </c:numCache>
            </c:numRef>
          </c:val>
          <c:extLst xmlns:c16r2="http://schemas.microsoft.com/office/drawing/2015/06/chart">
            <c:ext xmlns:c16="http://schemas.microsoft.com/office/drawing/2014/chart" uri="{C3380CC4-5D6E-409C-BE32-E72D297353CC}">
              <c16:uniqueId val="{00000001-EB0C-4598-B9B7-58FACBD36309}"/>
            </c:ext>
          </c:extLst>
        </c:ser>
        <c:ser>
          <c:idx val="3"/>
          <c:order val="2"/>
          <c:tx>
            <c:strRef>
              <c:f>Sheet1!$K$8:$K$9</c:f>
              <c:strCache>
                <c:ptCount val="2"/>
                <c:pt idx="0">
                  <c:v>Accruals (R’000)</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Sheet1!$G$10:$G$12</c:f>
              <c:strCache>
                <c:ptCount val="3"/>
                <c:pt idx="0">
                  <c:v>2017/18</c:v>
                </c:pt>
                <c:pt idx="1">
                  <c:v>2016/17</c:v>
                </c:pt>
                <c:pt idx="2">
                  <c:v>2015/16</c:v>
                </c:pt>
              </c:strCache>
            </c:strRef>
          </c:cat>
          <c:val>
            <c:numRef>
              <c:f>Sheet1!$K$10:$K$12</c:f>
              <c:numCache>
                <c:formatCode>#,##0</c:formatCode>
                <c:ptCount val="3"/>
                <c:pt idx="0">
                  <c:v>48891</c:v>
                </c:pt>
                <c:pt idx="1">
                  <c:v>109000</c:v>
                </c:pt>
                <c:pt idx="2" formatCode="General">
                  <c:v>0</c:v>
                </c:pt>
              </c:numCache>
            </c:numRef>
          </c:val>
          <c:extLst xmlns:c16r2="http://schemas.microsoft.com/office/drawing/2015/06/chart">
            <c:ext xmlns:c16="http://schemas.microsoft.com/office/drawing/2014/chart" uri="{C3380CC4-5D6E-409C-BE32-E72D297353CC}">
              <c16:uniqueId val="{00000002-EB0C-4598-B9B7-58FACBD36309}"/>
            </c:ext>
          </c:extLst>
        </c:ser>
        <c:dLbls>
          <c:showVal val="1"/>
        </c:dLbls>
        <c:gapWidth val="100"/>
        <c:overlap val="-24"/>
        <c:axId val="66432384"/>
        <c:axId val="71238784"/>
        <c:extLst xmlns:c16r2="http://schemas.microsoft.com/office/drawing/2015/06/chart">
          <c:ext xmlns:c15="http://schemas.microsoft.com/office/drawing/2012/chart" uri="{02D57815-91ED-43cb-92C2-25804820EDAC}">
            <c15:filteredBarSeries>
              <c15:ser>
                <c:idx val="2"/>
                <c:order val="2"/>
                <c:tx>
                  <c:strRef>
                    <c:extLst>
                      <c:ext uri="{02D57815-91ED-43cb-92C2-25804820EDAC}">
                        <c15:formulaRef>
                          <c15:sqref>Sheet1!$J$8:$J$9</c15:sqref>
                        </c15:formulaRef>
                      </c:ext>
                    </c:extLst>
                    <c:strCache>
                      <c:ptCount val="2"/>
                      <c:pt idx="0">
                        <c:v>Expenditure as at FY End</c:v>
                      </c:pt>
                      <c:pt idx="1">
                        <c:v> (R’000)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Sheet1!$G$10:$G$12</c15:sqref>
                        </c15:formulaRef>
                      </c:ext>
                    </c:extLst>
                    <c:strCache>
                      <c:ptCount val="3"/>
                      <c:pt idx="0">
                        <c:v>2017/18</c:v>
                      </c:pt>
                      <c:pt idx="1">
                        <c:v>2016/17</c:v>
                      </c:pt>
                      <c:pt idx="2">
                        <c:v>2015/16</c:v>
                      </c:pt>
                    </c:strCache>
                  </c:strRef>
                </c:cat>
                <c:val>
                  <c:numRef>
                    <c:extLst>
                      <c:ext uri="{02D57815-91ED-43cb-92C2-25804820EDAC}">
                        <c15:formulaRef>
                          <c15:sqref>Sheet1!$J$10:$J$12</c15:sqref>
                        </c15:formulaRef>
                      </c:ext>
                    </c:extLst>
                    <c:numCache>
                      <c:formatCode>General</c:formatCode>
                      <c:ptCount val="3"/>
                    </c:numCache>
                  </c:numRef>
                </c:val>
                <c:extLst>
                  <c:ext xmlns:c16="http://schemas.microsoft.com/office/drawing/2014/chart" uri="{C3380CC4-5D6E-409C-BE32-E72D297353CC}">
                    <c16:uniqueId val="{00000003-EB0C-4598-B9B7-58FACBD36309}"/>
                  </c:ext>
                </c:extLst>
              </c15:ser>
            </c15:filteredBarSeries>
          </c:ext>
        </c:extLst>
      </c:barChart>
      <c:catAx>
        <c:axId val="664323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71238784"/>
        <c:crosses val="autoZero"/>
        <c:auto val="1"/>
        <c:lblAlgn val="ctr"/>
        <c:lblOffset val="100"/>
      </c:catAx>
      <c:valAx>
        <c:axId val="7123878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66432384"/>
        <c:crosses val="autoZero"/>
        <c:crossBetween val="between"/>
      </c:valAx>
      <c:spPr>
        <a:noFill/>
        <a:ln>
          <a:noFill/>
        </a:ln>
        <a:effectLst/>
      </c:spPr>
    </c:plotArea>
    <c:legend>
      <c:legendPos val="b"/>
      <c:layout>
        <c:manualLayout>
          <c:xMode val="edge"/>
          <c:yMode val="edge"/>
          <c:x val="0.11123765211166788"/>
          <c:y val="0.89382891487374549"/>
          <c:w val="0.78964590789787659"/>
          <c:h val="0.10617108512625474"/>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762"/>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854183" y="0"/>
            <a:ext cx="2949841" cy="497762"/>
          </a:xfrm>
          <a:prstGeom prst="rect">
            <a:avLst/>
          </a:prstGeom>
        </p:spPr>
        <p:txBody>
          <a:bodyPr vert="horz" lIns="91577" tIns="45789" rIns="91577" bIns="45789" rtlCol="0"/>
          <a:lstStyle>
            <a:lvl1pPr algn="r">
              <a:defRPr sz="1200"/>
            </a:lvl1pPr>
          </a:lstStyle>
          <a:p>
            <a:fld id="{B125CB0F-C2A4-4FD6-8CC6-9A4CAA8DBF2E}" type="datetimeFigureOut">
              <a:rPr lang="en-US" smtClean="0"/>
              <a:pPr/>
              <a:t>5/31/2018</a:t>
            </a:fld>
            <a:endParaRPr lang="en-US"/>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680244" y="4723170"/>
            <a:ext cx="5445126" cy="4475083"/>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4749"/>
            <a:ext cx="2949841" cy="497761"/>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854183" y="9444749"/>
            <a:ext cx="2949841" cy="497761"/>
          </a:xfrm>
          <a:prstGeom prst="rect">
            <a:avLst/>
          </a:prstGeom>
        </p:spPr>
        <p:txBody>
          <a:bodyPr vert="horz" lIns="91577" tIns="45789" rIns="91577" bIns="45789" rtlCol="0" anchor="b"/>
          <a:lstStyle>
            <a:lvl1pPr algn="r">
              <a:defRPr sz="1200"/>
            </a:lvl1pPr>
          </a:lstStyle>
          <a:p>
            <a:fld id="{A8CAF65C-7E15-48FC-A649-683F03C64795}" type="slidenum">
              <a:rPr lang="en-US" smtClean="0"/>
              <a:pPr/>
              <a:t>‹#›</a:t>
            </a:fld>
            <a:endParaRPr lang="en-US"/>
          </a:p>
        </p:txBody>
      </p:sp>
    </p:spTree>
    <p:extLst>
      <p:ext uri="{BB962C8B-B14F-4D97-AF65-F5344CB8AC3E}">
        <p14:creationId xmlns:p14="http://schemas.microsoft.com/office/powerpoint/2010/main" xmlns="" val="147438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8CAF65C-7E15-48FC-A649-683F03C64795}" type="slidenum">
              <a:rPr lang="en-US" smtClean="0"/>
              <a:pPr/>
              <a:t>7</a:t>
            </a:fld>
            <a:endParaRPr lang="en-US"/>
          </a:p>
        </p:txBody>
      </p:sp>
    </p:spTree>
    <p:extLst>
      <p:ext uri="{BB962C8B-B14F-4D97-AF65-F5344CB8AC3E}">
        <p14:creationId xmlns:p14="http://schemas.microsoft.com/office/powerpoint/2010/main" xmlns="" val="382088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BC02C2-4666-415B-B79C-5EA05055E38B}" type="datetime1">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84147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E2065-58ED-4D58-9893-25B404C957C4}" type="datetime1">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1997764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1A0C7B-73C8-4355-BB11-B6419A967DFA}" type="datetime1">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208603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4FC4B-6CB5-4FDA-9BD8-239CFD7A88CE}" type="datetime1">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423974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2768B-96FB-434E-88B8-2BEEBC3573B7}" type="datetime1">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43988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4C1A9F-EF58-4796-9DCD-6FCCF463DF3A}" type="datetime1">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6668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43DF4A-8477-4C0E-83A8-303C6C6EA8AE}" type="datetime1">
              <a:rPr lang="en-US" smtClean="0"/>
              <a:pPr/>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80874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91B6F9-E0B3-4C0A-8CE3-7D2EE97060D3}" type="datetime1">
              <a:rPr lang="en-US" smtClean="0"/>
              <a:pPr/>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200842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E6B22-F971-4C3E-ACF1-A1D43522EF23}" type="datetime1">
              <a:rPr lang="en-US" smtClean="0"/>
              <a:pPr/>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174720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A37B9-92A3-462E-8217-FCE52B480B98}" type="datetime1">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163423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09344-CC9C-48E1-AC6E-F713CCCD6B86}" type="datetime1">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66980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92577-A780-47A5-800E-47706630FB8E}" type="datetime1">
              <a:rPr lang="en-US" smtClean="0"/>
              <a:pPr/>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A7E2A-5315-4E0C-844F-AA4E1DB5E889}" type="slidenum">
              <a:rPr lang="en-US" smtClean="0"/>
              <a:pPr/>
              <a:t>‹#›</a:t>
            </a:fld>
            <a:endParaRPr lang="en-US"/>
          </a:p>
        </p:txBody>
      </p:sp>
    </p:spTree>
    <p:extLst>
      <p:ext uri="{BB962C8B-B14F-4D97-AF65-F5344CB8AC3E}">
        <p14:creationId xmlns:p14="http://schemas.microsoft.com/office/powerpoint/2010/main" xmlns="" val="424914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404229" y="5492515"/>
            <a:ext cx="855785" cy="990600"/>
          </a:xfrm>
          <a:prstGeom prst="rect">
            <a:avLst/>
          </a:prstGeom>
        </p:spPr>
      </p:pic>
      <p:pic>
        <p:nvPicPr>
          <p:cNvPr id="6" name="Picture 5"/>
          <p:cNvPicPr>
            <a:picLocks noChangeAspect="1"/>
          </p:cNvPicPr>
          <p:nvPr/>
        </p:nvPicPr>
        <p:blipFill>
          <a:blip r:embed="rId3" cstate="print"/>
          <a:stretch>
            <a:fillRect/>
          </a:stretch>
        </p:blipFill>
        <p:spPr>
          <a:xfrm>
            <a:off x="6777241" y="5492515"/>
            <a:ext cx="1899138" cy="965200"/>
          </a:xfrm>
          <a:prstGeom prst="rect">
            <a:avLst/>
          </a:prstGeom>
        </p:spPr>
      </p:pic>
      <p:sp>
        <p:nvSpPr>
          <p:cNvPr id="7" name="TextBox 6"/>
          <p:cNvSpPr txBox="1"/>
          <p:nvPr/>
        </p:nvSpPr>
        <p:spPr>
          <a:xfrm>
            <a:off x="107504" y="3008723"/>
            <a:ext cx="8856983" cy="1938992"/>
          </a:xfrm>
          <a:prstGeom prst="rect">
            <a:avLst/>
          </a:prstGeom>
          <a:noFill/>
        </p:spPr>
        <p:txBody>
          <a:bodyPr wrap="square" rtlCol="0">
            <a:spAutoFit/>
          </a:bodyPr>
          <a:lstStyle/>
          <a:p>
            <a:pPr algn="ctr"/>
            <a:r>
              <a:rPr lang="en-US" sz="2400" b="1" kern="10" dirty="0" smtClean="0">
                <a:ln w="19050">
                  <a:solidFill>
                    <a:srgbClr val="99CCFF"/>
                  </a:solidFill>
                  <a:round/>
                  <a:headEnd/>
                  <a:tailEnd/>
                </a:ln>
                <a:latin typeface="Arial" pitchFamily="34" charset="0"/>
                <a:cs typeface="Arial" pitchFamily="34" charset="0"/>
              </a:rPr>
              <a:t>MPUMALANGA  4</a:t>
            </a:r>
            <a:r>
              <a:rPr lang="en-US" sz="2400" b="1" kern="10" baseline="30000" dirty="0" smtClean="0">
                <a:ln w="19050">
                  <a:solidFill>
                    <a:srgbClr val="99CCFF"/>
                  </a:solidFill>
                  <a:round/>
                  <a:headEnd/>
                  <a:tailEnd/>
                </a:ln>
                <a:latin typeface="Arial" pitchFamily="34" charset="0"/>
                <a:cs typeface="Arial" pitchFamily="34" charset="0"/>
              </a:rPr>
              <a:t>TH</a:t>
            </a:r>
            <a:r>
              <a:rPr lang="en-US" sz="2400" b="1" kern="10" dirty="0" smtClean="0">
                <a:ln w="19050">
                  <a:solidFill>
                    <a:srgbClr val="99CCFF"/>
                  </a:solidFill>
                  <a:round/>
                  <a:headEnd/>
                  <a:tailEnd/>
                </a:ln>
                <a:latin typeface="Arial" pitchFamily="34" charset="0"/>
                <a:cs typeface="Arial" pitchFamily="34" charset="0"/>
              </a:rPr>
              <a:t> QUARTER EIG PERFOMANCE</a:t>
            </a:r>
          </a:p>
          <a:p>
            <a:pPr algn="ctr"/>
            <a:endParaRPr lang="en-US" sz="2400" b="1" kern="10" dirty="0">
              <a:ln w="19050">
                <a:solidFill>
                  <a:srgbClr val="99CCFF"/>
                </a:solidFill>
                <a:round/>
                <a:headEnd/>
                <a:tailEnd/>
              </a:ln>
              <a:latin typeface="Arial" pitchFamily="34" charset="0"/>
              <a:cs typeface="Arial" pitchFamily="34" charset="0"/>
            </a:endParaRPr>
          </a:p>
          <a:p>
            <a:pPr algn="ctr"/>
            <a:r>
              <a:rPr lang="en-US" sz="2400" b="1" kern="10" dirty="0" smtClean="0">
                <a:ln w="19050">
                  <a:solidFill>
                    <a:srgbClr val="99CCFF"/>
                  </a:solidFill>
                  <a:round/>
                  <a:headEnd/>
                  <a:tailEnd/>
                </a:ln>
                <a:latin typeface="Arial" pitchFamily="34" charset="0"/>
                <a:cs typeface="Arial" pitchFamily="34" charset="0"/>
              </a:rPr>
              <a:t>SELECT COMMITTEE ON APPROPRIATIONS</a:t>
            </a:r>
          </a:p>
          <a:p>
            <a:pPr algn="ctr"/>
            <a:endParaRPr lang="en-US" sz="2400" b="1" kern="10" dirty="0" smtClean="0">
              <a:ln w="19050">
                <a:solidFill>
                  <a:srgbClr val="99CCFF"/>
                </a:solidFill>
                <a:round/>
                <a:headEnd/>
                <a:tailEnd/>
              </a:ln>
              <a:latin typeface="Arial" pitchFamily="34" charset="0"/>
              <a:cs typeface="Arial" pitchFamily="34" charset="0"/>
            </a:endParaRPr>
          </a:p>
          <a:p>
            <a:pPr algn="ctr"/>
            <a:r>
              <a:rPr lang="en-US" sz="2400" b="1" kern="10" dirty="0" smtClean="0">
                <a:ln w="19050">
                  <a:solidFill>
                    <a:srgbClr val="99CCFF"/>
                  </a:solidFill>
                  <a:round/>
                  <a:headEnd/>
                  <a:tailEnd/>
                </a:ln>
                <a:latin typeface="Arial" pitchFamily="34" charset="0"/>
                <a:cs typeface="Arial" pitchFamily="34" charset="0"/>
              </a:rPr>
              <a:t>30 MAY 2018 </a:t>
            </a:r>
          </a:p>
        </p:txBody>
      </p:sp>
      <p:pic>
        <p:nvPicPr>
          <p:cNvPr id="2" name="Picture 1" descr="MPG POWERPOINT LR.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9144000" cy="2984500"/>
          </a:xfrm>
          <a:prstGeom prst="rect">
            <a:avLst/>
          </a:prstGeom>
        </p:spPr>
      </p:pic>
      <p:grpSp>
        <p:nvGrpSpPr>
          <p:cNvPr id="11" name="Group 10"/>
          <p:cNvGrpSpPr/>
          <p:nvPr/>
        </p:nvGrpSpPr>
        <p:grpSpPr>
          <a:xfrm>
            <a:off x="5337907" y="2156775"/>
            <a:ext cx="3338473" cy="863755"/>
            <a:chOff x="5782732" y="2055173"/>
            <a:chExt cx="3894668" cy="930146"/>
          </a:xfrm>
        </p:grpSpPr>
        <p:sp>
          <p:nvSpPr>
            <p:cNvPr id="9" name="TextBox 8"/>
            <p:cNvSpPr txBox="1"/>
            <p:nvPr/>
          </p:nvSpPr>
          <p:spPr>
            <a:xfrm>
              <a:off x="6779713" y="2055173"/>
              <a:ext cx="2197730" cy="574484"/>
            </a:xfrm>
            <a:prstGeom prst="rect">
              <a:avLst/>
            </a:prstGeom>
            <a:noFill/>
          </p:spPr>
          <p:txBody>
            <a:bodyPr wrap="square" rtlCol="0">
              <a:spAutoFit/>
            </a:bodyPr>
            <a:lstStyle/>
            <a:p>
              <a:r>
                <a:rPr lang="en-GB" sz="1600" cap="all" baseline="30000" dirty="0">
                  <a:solidFill>
                    <a:srgbClr val="F2B01E"/>
                  </a:solidFill>
                  <a:latin typeface="Arial"/>
                  <a:cs typeface="Arial"/>
                </a:rPr>
                <a:t>when the sun rises</a:t>
              </a:r>
            </a:p>
            <a:p>
              <a:endParaRPr lang="en-US" dirty="0">
                <a:solidFill>
                  <a:srgbClr val="F2B01E"/>
                </a:solidFill>
              </a:endParaRPr>
            </a:p>
          </p:txBody>
        </p:sp>
        <p:sp>
          <p:nvSpPr>
            <p:cNvPr id="10" name="TextBox 9"/>
            <p:cNvSpPr txBox="1"/>
            <p:nvPr/>
          </p:nvSpPr>
          <p:spPr>
            <a:xfrm>
              <a:off x="5782732" y="2308211"/>
              <a:ext cx="3894668" cy="677108"/>
            </a:xfrm>
            <a:prstGeom prst="rect">
              <a:avLst/>
            </a:prstGeom>
            <a:noFill/>
          </p:spPr>
          <p:txBody>
            <a:bodyPr wrap="square" rtlCol="0">
              <a:spAutoFit/>
            </a:bodyPr>
            <a:lstStyle/>
            <a:p>
              <a:pPr algn="ctr"/>
              <a:r>
                <a:rPr lang="en-GB" sz="2400" cap="all" baseline="30000" dirty="0">
                  <a:solidFill>
                    <a:schemeClr val="bg1"/>
                  </a:solidFill>
                  <a:latin typeface="Arial"/>
                  <a:cs typeface="Arial"/>
                </a:rPr>
                <a:t>we work hard to deliver</a:t>
              </a:r>
            </a:p>
            <a:p>
              <a:endParaRPr lang="en-US" dirty="0">
                <a:solidFill>
                  <a:schemeClr val="bg1"/>
                </a:solidFill>
              </a:endParaRPr>
            </a:p>
          </p:txBody>
        </p:sp>
      </p:grpSp>
      <p:sp>
        <p:nvSpPr>
          <p:cNvPr id="3" name="Slide Number Placeholder 2"/>
          <p:cNvSpPr>
            <a:spLocks noGrp="1"/>
          </p:cNvSpPr>
          <p:nvPr>
            <p:ph type="sldNum" sz="quarter" idx="12"/>
          </p:nvPr>
        </p:nvSpPr>
        <p:spPr/>
        <p:txBody>
          <a:bodyPr/>
          <a:lstStyle/>
          <a:p>
            <a:fld id="{B44A7E2A-5315-4E0C-844F-AA4E1DB5E889}" type="slidenum">
              <a:rPr lang="en-US" smtClean="0"/>
              <a:pPr/>
              <a:t>1</a:t>
            </a:fld>
            <a:endParaRPr lang="en-US"/>
          </a:p>
        </p:txBody>
      </p:sp>
    </p:spTree>
    <p:extLst>
      <p:ext uri="{BB962C8B-B14F-4D97-AF65-F5344CB8AC3E}">
        <p14:creationId xmlns:p14="http://schemas.microsoft.com/office/powerpoint/2010/main" xmlns="" val="301242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26988" y="785813"/>
            <a:ext cx="9117012"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2400" y="10180"/>
            <a:ext cx="9141600" cy="523220"/>
          </a:xfrm>
          <a:prstGeom prst="rect">
            <a:avLst/>
          </a:prstGeom>
          <a:noFill/>
        </p:spPr>
        <p:txBody>
          <a:bodyPr wrap="square">
            <a:spAutoFit/>
          </a:bodyPr>
          <a:lstStyle/>
          <a:p>
            <a:pPr algn="ctr"/>
            <a:r>
              <a:rPr lang="en-US" sz="2800" b="1" dirty="0" smtClean="0">
                <a:latin typeface="Arial" pitchFamily="34" charset="0"/>
                <a:cs typeface="Arial" pitchFamily="34" charset="0"/>
              </a:rPr>
              <a:t>CHALLENGES </a:t>
            </a:r>
            <a:endParaRPr lang="en-US" sz="2800" b="1" dirty="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9</a:t>
            </a:r>
            <a:endParaRPr lang="en-US" sz="2000" b="1" dirty="0">
              <a:solidFill>
                <a:schemeClr val="tx1"/>
              </a:solidFill>
            </a:endParaRPr>
          </a:p>
        </p:txBody>
      </p:sp>
      <p:sp>
        <p:nvSpPr>
          <p:cNvPr id="4" name="Rectangle 3"/>
          <p:cNvSpPr/>
          <p:nvPr/>
        </p:nvSpPr>
        <p:spPr>
          <a:xfrm>
            <a:off x="26988" y="650180"/>
            <a:ext cx="8991600" cy="646331"/>
          </a:xfrm>
          <a:prstGeom prst="rect">
            <a:avLst/>
          </a:prstGeom>
        </p:spPr>
        <p:txBody>
          <a:bodyPr wrap="square">
            <a:spAutoFit/>
          </a:bodyPr>
          <a:lstStyle/>
          <a:p>
            <a:endParaRPr lang="en-ZA" dirty="0"/>
          </a:p>
          <a:p>
            <a:endParaRPr lang="en-ZA" dirty="0" smtClean="0"/>
          </a:p>
        </p:txBody>
      </p:sp>
      <p:sp>
        <p:nvSpPr>
          <p:cNvPr id="5" name="Rectangle 4"/>
          <p:cNvSpPr/>
          <p:nvPr/>
        </p:nvSpPr>
        <p:spPr>
          <a:xfrm>
            <a:off x="-11113" y="499180"/>
            <a:ext cx="9155113" cy="6263253"/>
          </a:xfrm>
          <a:prstGeom prst="rect">
            <a:avLst/>
          </a:prstGeom>
        </p:spPr>
        <p:txBody>
          <a:bodyPr wrap="square">
            <a:spAutoFit/>
          </a:bodyPr>
          <a:lstStyle/>
          <a:p>
            <a:pPr algn="just"/>
            <a:r>
              <a:rPr lang="en-ZA" dirty="0" smtClean="0">
                <a:latin typeface="Arial" pitchFamily="34" charset="0"/>
                <a:cs typeface="Arial" pitchFamily="34" charset="0"/>
              </a:rPr>
              <a:t>The following are generic challenges facing project delivery and performance.</a:t>
            </a:r>
          </a:p>
          <a:p>
            <a:pPr algn="just"/>
            <a:endParaRPr lang="en-ZA" sz="900" dirty="0">
              <a:latin typeface="Arial" pitchFamily="34" charset="0"/>
              <a:cs typeface="Arial" pitchFamily="34" charset="0"/>
            </a:endParaRPr>
          </a:p>
          <a:p>
            <a:pPr marL="342900" indent="-342900" algn="just">
              <a:buFont typeface="+mj-lt"/>
              <a:buAutoNum type="arabicPeriod"/>
            </a:pPr>
            <a:r>
              <a:rPr lang="en-ZA" dirty="0" smtClean="0">
                <a:latin typeface="Arial" pitchFamily="34" charset="0"/>
                <a:cs typeface="Arial" pitchFamily="34" charset="0"/>
              </a:rPr>
              <a:t>Late appointment of service providers by the Implementing Agent (IA). </a:t>
            </a:r>
          </a:p>
          <a:p>
            <a:pPr algn="just"/>
            <a:endParaRPr lang="en-ZA" sz="900" dirty="0" smtClean="0">
              <a:latin typeface="Arial" pitchFamily="34" charset="0"/>
              <a:cs typeface="Arial" pitchFamily="34" charset="0"/>
            </a:endParaRPr>
          </a:p>
          <a:p>
            <a:pPr algn="just"/>
            <a:r>
              <a:rPr lang="en-ZA" dirty="0" smtClean="0">
                <a:latin typeface="Arial" pitchFamily="34" charset="0"/>
                <a:cs typeface="Arial" pitchFamily="34" charset="0"/>
              </a:rPr>
              <a:t>2. Poor </a:t>
            </a:r>
            <a:r>
              <a:rPr lang="en-ZA" dirty="0">
                <a:latin typeface="Arial" pitchFamily="34" charset="0"/>
                <a:cs typeface="Arial" pitchFamily="34" charset="0"/>
              </a:rPr>
              <a:t>project and construction management </a:t>
            </a:r>
            <a:r>
              <a:rPr lang="en-ZA" dirty="0" smtClean="0">
                <a:latin typeface="Arial" pitchFamily="34" charset="0"/>
                <a:cs typeface="Arial" pitchFamily="34" charset="0"/>
              </a:rPr>
              <a:t>practices by the Implementing Agent resulting in the following: </a:t>
            </a:r>
          </a:p>
          <a:p>
            <a:pPr algn="just"/>
            <a:endParaRPr lang="en-ZA" sz="900" dirty="0" smtClean="0">
              <a:latin typeface="Arial" pitchFamily="34" charset="0"/>
              <a:cs typeface="Arial" pitchFamily="34" charset="0"/>
            </a:endParaRPr>
          </a:p>
          <a:p>
            <a:pPr algn="just"/>
            <a:r>
              <a:rPr lang="en-ZA" dirty="0" smtClean="0">
                <a:latin typeface="Arial" pitchFamily="34" charset="0"/>
                <a:cs typeface="Arial" pitchFamily="34" charset="0"/>
              </a:rPr>
              <a:t>2.1. Late /non submission of the invoices on monthly basis for work done: This results  in the  Department experiencing  high influx of invoices during the month of March beyond the departmental capacity to process, thus resulting in accruals as demonstrated in the historic expenditure trend indicated in slide 7. </a:t>
            </a:r>
          </a:p>
          <a:p>
            <a:pPr algn="just"/>
            <a:endParaRPr lang="en-ZA" sz="900" dirty="0">
              <a:latin typeface="Arial" pitchFamily="34" charset="0"/>
              <a:cs typeface="Arial" pitchFamily="34" charset="0"/>
            </a:endParaRPr>
          </a:p>
          <a:p>
            <a:pPr algn="just"/>
            <a:r>
              <a:rPr lang="en-ZA" dirty="0" smtClean="0">
                <a:latin typeface="Arial" pitchFamily="34" charset="0"/>
                <a:cs typeface="Arial" pitchFamily="34" charset="0"/>
              </a:rPr>
              <a:t>2.2. </a:t>
            </a:r>
            <a:r>
              <a:rPr lang="en-ZA" dirty="0">
                <a:latin typeface="Arial" pitchFamily="34" charset="0"/>
                <a:cs typeface="Arial" pitchFamily="34" charset="0"/>
              </a:rPr>
              <a:t>Delays in  the submission of the Final Accounts </a:t>
            </a:r>
            <a:r>
              <a:rPr lang="en-ZA" dirty="0" smtClean="0">
                <a:latin typeface="Arial" pitchFamily="34" charset="0"/>
                <a:cs typeface="Arial" pitchFamily="34" charset="0"/>
              </a:rPr>
              <a:t>due to delays and non attendance to snag lists to ensure project closures.  </a:t>
            </a:r>
            <a:endParaRPr lang="en-ZA" dirty="0">
              <a:latin typeface="Arial" pitchFamily="34" charset="0"/>
              <a:cs typeface="Arial" pitchFamily="34" charset="0"/>
            </a:endParaRPr>
          </a:p>
          <a:p>
            <a:pPr algn="just"/>
            <a:endParaRPr lang="en-ZA" sz="900" dirty="0" smtClean="0">
              <a:latin typeface="Arial" pitchFamily="34" charset="0"/>
              <a:cs typeface="Arial" pitchFamily="34" charset="0"/>
            </a:endParaRPr>
          </a:p>
          <a:p>
            <a:pPr algn="just"/>
            <a:r>
              <a:rPr lang="en-ZA" dirty="0" smtClean="0">
                <a:latin typeface="Arial" pitchFamily="34" charset="0"/>
                <a:cs typeface="Arial" pitchFamily="34" charset="0"/>
              </a:rPr>
              <a:t>2.3. Poor </a:t>
            </a:r>
            <a:r>
              <a:rPr lang="en-ZA" dirty="0">
                <a:latin typeface="Arial" pitchFamily="34" charset="0"/>
                <a:cs typeface="Arial" pitchFamily="34" charset="0"/>
              </a:rPr>
              <a:t>Monitoring of service providers performance viz. contractors and Principal Agents to ensure compliance and adherence to the general conditions of </a:t>
            </a:r>
            <a:r>
              <a:rPr lang="en-ZA" dirty="0" smtClean="0">
                <a:latin typeface="Arial" pitchFamily="34" charset="0"/>
                <a:cs typeface="Arial" pitchFamily="34" charset="0"/>
              </a:rPr>
              <a:t>contracts.</a:t>
            </a:r>
          </a:p>
          <a:p>
            <a:pPr algn="just"/>
            <a:endParaRPr lang="en-ZA" sz="900" dirty="0">
              <a:latin typeface="Arial" pitchFamily="34" charset="0"/>
              <a:cs typeface="Arial" pitchFamily="34" charset="0"/>
            </a:endParaRPr>
          </a:p>
          <a:p>
            <a:pPr algn="just"/>
            <a:r>
              <a:rPr lang="en-ZA" dirty="0" smtClean="0">
                <a:latin typeface="Arial" pitchFamily="34" charset="0"/>
                <a:cs typeface="Arial" pitchFamily="34" charset="0"/>
              </a:rPr>
              <a:t>2.4. Non-implementation of consequence management on poorly performing service providers.</a:t>
            </a:r>
          </a:p>
          <a:p>
            <a:pPr algn="just"/>
            <a:endParaRPr lang="en-ZA" sz="900" dirty="0" smtClean="0">
              <a:latin typeface="Arial" pitchFamily="34" charset="0"/>
              <a:cs typeface="Arial" pitchFamily="34" charset="0"/>
            </a:endParaRPr>
          </a:p>
          <a:p>
            <a:pPr>
              <a:tabLst>
                <a:tab pos="538163" algn="l"/>
              </a:tabLst>
            </a:pPr>
            <a:r>
              <a:rPr lang="en-ZA" dirty="0" smtClean="0">
                <a:latin typeface="Arial" pitchFamily="34" charset="0"/>
                <a:cs typeface="Arial" pitchFamily="34" charset="0"/>
              </a:rPr>
              <a:t>2.5.	The general deficiencies on programme management (2.1 to 2.4) points to the IA’s capacity in implementing the department’s large infrastructure portfolio together with other client departments. Thus having a only one IA for the province is a challenge.	</a:t>
            </a:r>
          </a:p>
        </p:txBody>
      </p:sp>
    </p:spTree>
    <p:extLst>
      <p:ext uri="{BB962C8B-B14F-4D97-AF65-F5344CB8AC3E}">
        <p14:creationId xmlns:p14="http://schemas.microsoft.com/office/powerpoint/2010/main" xmlns="" val="1063404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26988" y="785813"/>
            <a:ext cx="9117012"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2400" y="10180"/>
            <a:ext cx="9141600" cy="523220"/>
          </a:xfrm>
          <a:prstGeom prst="rect">
            <a:avLst/>
          </a:prstGeom>
          <a:noFill/>
        </p:spPr>
        <p:txBody>
          <a:bodyPr wrap="square">
            <a:spAutoFit/>
          </a:bodyPr>
          <a:lstStyle/>
          <a:p>
            <a:pPr algn="ctr"/>
            <a:r>
              <a:rPr lang="en-US" sz="2800" b="1" dirty="0" smtClean="0">
                <a:latin typeface="Arial" pitchFamily="34" charset="0"/>
                <a:cs typeface="Arial" pitchFamily="34" charset="0"/>
              </a:rPr>
              <a:t>CHALLENGES  cont.…</a:t>
            </a:r>
            <a:endParaRPr lang="en-US" sz="2800" b="1" dirty="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10</a:t>
            </a:r>
            <a:endParaRPr lang="en-US" sz="2000" b="1" dirty="0">
              <a:solidFill>
                <a:schemeClr val="tx1"/>
              </a:solidFill>
            </a:endParaRPr>
          </a:p>
        </p:txBody>
      </p:sp>
      <p:sp>
        <p:nvSpPr>
          <p:cNvPr id="4" name="Rectangle 3"/>
          <p:cNvSpPr/>
          <p:nvPr/>
        </p:nvSpPr>
        <p:spPr>
          <a:xfrm>
            <a:off x="26988" y="650180"/>
            <a:ext cx="8991600" cy="646331"/>
          </a:xfrm>
          <a:prstGeom prst="rect">
            <a:avLst/>
          </a:prstGeom>
        </p:spPr>
        <p:txBody>
          <a:bodyPr wrap="square">
            <a:spAutoFit/>
          </a:bodyPr>
          <a:lstStyle/>
          <a:p>
            <a:endParaRPr lang="en-ZA" dirty="0"/>
          </a:p>
          <a:p>
            <a:endParaRPr lang="en-ZA" dirty="0" smtClean="0"/>
          </a:p>
        </p:txBody>
      </p:sp>
      <p:sp>
        <p:nvSpPr>
          <p:cNvPr id="5" name="Rectangle 4"/>
          <p:cNvSpPr/>
          <p:nvPr/>
        </p:nvSpPr>
        <p:spPr>
          <a:xfrm>
            <a:off x="42228" y="688220"/>
            <a:ext cx="8976360" cy="5586145"/>
          </a:xfrm>
          <a:prstGeom prst="rect">
            <a:avLst/>
          </a:prstGeom>
        </p:spPr>
        <p:txBody>
          <a:bodyPr wrap="square">
            <a:spAutoFit/>
          </a:bodyPr>
          <a:lstStyle/>
          <a:p>
            <a:pPr algn="just"/>
            <a:r>
              <a:rPr lang="en-ZA" dirty="0" smtClean="0">
                <a:latin typeface="Arial" pitchFamily="34" charset="0"/>
                <a:cs typeface="Arial" pitchFamily="34" charset="0"/>
              </a:rPr>
              <a:t>3. Community facilitation bottlenecks affecting project progress (mostly at implementation stage). This is due to sporadic cases of : </a:t>
            </a:r>
          </a:p>
          <a:p>
            <a:pPr algn="just"/>
            <a:endParaRPr lang="en-ZA" sz="1200" dirty="0" smtClean="0">
              <a:latin typeface="Arial" pitchFamily="34" charset="0"/>
              <a:cs typeface="Arial" pitchFamily="34" charset="0"/>
            </a:endParaRPr>
          </a:p>
          <a:p>
            <a:pPr algn="just"/>
            <a:r>
              <a:rPr lang="en-ZA" dirty="0" smtClean="0">
                <a:latin typeface="Arial" pitchFamily="34" charset="0"/>
                <a:cs typeface="Arial" pitchFamily="34" charset="0"/>
              </a:rPr>
              <a:t>3.1. local sub-contracting. </a:t>
            </a:r>
          </a:p>
          <a:p>
            <a:pPr algn="just"/>
            <a:endParaRPr lang="en-ZA" sz="1200" dirty="0" smtClean="0">
              <a:latin typeface="Arial" pitchFamily="34" charset="0"/>
              <a:cs typeface="Arial" pitchFamily="34" charset="0"/>
            </a:endParaRPr>
          </a:p>
          <a:p>
            <a:pPr algn="just"/>
            <a:r>
              <a:rPr lang="en-ZA" dirty="0" smtClean="0">
                <a:latin typeface="Arial" pitchFamily="34" charset="0"/>
                <a:cs typeface="Arial" pitchFamily="34" charset="0"/>
              </a:rPr>
              <a:t>3.2. local interference with project scope.</a:t>
            </a:r>
          </a:p>
          <a:p>
            <a:pPr algn="just"/>
            <a:endParaRPr lang="en-ZA" sz="1200" dirty="0">
              <a:latin typeface="Arial" pitchFamily="34" charset="0"/>
              <a:cs typeface="Arial" pitchFamily="34" charset="0"/>
            </a:endParaRPr>
          </a:p>
          <a:p>
            <a:pPr algn="just"/>
            <a:r>
              <a:rPr lang="en-ZA" dirty="0" smtClean="0">
                <a:latin typeface="Arial" pitchFamily="34" charset="0"/>
                <a:cs typeface="Arial" pitchFamily="34" charset="0"/>
              </a:rPr>
              <a:t>3.3. Communal land disputes where the sites have been identified and confirmed and later contested during project implementation stage. </a:t>
            </a:r>
          </a:p>
          <a:p>
            <a:pPr algn="just"/>
            <a:endParaRPr lang="en-ZA" sz="1200" dirty="0">
              <a:latin typeface="Arial" pitchFamily="34" charset="0"/>
              <a:cs typeface="Arial" pitchFamily="34" charset="0"/>
            </a:endParaRPr>
          </a:p>
          <a:p>
            <a:pPr algn="just"/>
            <a:r>
              <a:rPr lang="en-ZA" dirty="0" smtClean="0">
                <a:latin typeface="Arial" pitchFamily="34" charset="0"/>
                <a:cs typeface="Arial" pitchFamily="34" charset="0"/>
              </a:rPr>
              <a:t>4. Project costs allocations such as contingency and retention also affect the expenditure due to: </a:t>
            </a:r>
          </a:p>
          <a:p>
            <a:pPr algn="just"/>
            <a:endParaRPr lang="en-ZA" sz="1200" dirty="0">
              <a:latin typeface="Arial" pitchFamily="34" charset="0"/>
              <a:cs typeface="Arial" pitchFamily="34" charset="0"/>
            </a:endParaRPr>
          </a:p>
          <a:p>
            <a:pPr algn="just"/>
            <a:r>
              <a:rPr lang="en-ZA" dirty="0" smtClean="0">
                <a:latin typeface="Arial" pitchFamily="34" charset="0"/>
                <a:cs typeface="Arial" pitchFamily="34" charset="0"/>
              </a:rPr>
              <a:t>4.1. Contingency fees (5% of the project contract amount)  are only paid as and when required.</a:t>
            </a:r>
          </a:p>
          <a:p>
            <a:pPr algn="just"/>
            <a:endParaRPr lang="en-ZA" sz="1200" dirty="0" smtClean="0">
              <a:latin typeface="Arial" pitchFamily="34" charset="0"/>
              <a:cs typeface="Arial" pitchFamily="34" charset="0"/>
            </a:endParaRPr>
          </a:p>
          <a:p>
            <a:pPr algn="just"/>
            <a:r>
              <a:rPr lang="en-ZA" dirty="0" smtClean="0">
                <a:latin typeface="Arial" pitchFamily="34" charset="0"/>
                <a:cs typeface="Arial" pitchFamily="34" charset="0"/>
              </a:rPr>
              <a:t>4.2. Retention fees (5% of the project contract amount) are only released at the final account stage.  </a:t>
            </a:r>
          </a:p>
          <a:p>
            <a:pPr algn="just"/>
            <a:endParaRPr lang="en-ZA" sz="1200" dirty="0">
              <a:latin typeface="Arial" pitchFamily="34" charset="0"/>
              <a:cs typeface="Arial" pitchFamily="34" charset="0"/>
            </a:endParaRPr>
          </a:p>
          <a:p>
            <a:pPr algn="just"/>
            <a:r>
              <a:rPr lang="en-ZA" dirty="0">
                <a:latin typeface="Arial" pitchFamily="34" charset="0"/>
                <a:cs typeface="Arial" pitchFamily="34" charset="0"/>
              </a:rPr>
              <a:t>5</a:t>
            </a:r>
            <a:r>
              <a:rPr lang="en-ZA" dirty="0" smtClean="0">
                <a:latin typeface="Arial" pitchFamily="34" charset="0"/>
                <a:cs typeface="Arial" pitchFamily="34" charset="0"/>
              </a:rPr>
              <a:t>. Challenge in attracting  registered professional in the fields of engineering and architectural fields by the Department.  </a:t>
            </a:r>
          </a:p>
          <a:p>
            <a:pPr algn="just"/>
            <a:endParaRPr lang="en-ZA" sz="900" dirty="0" smtClean="0">
              <a:latin typeface="Arial" pitchFamily="34" charset="0"/>
              <a:cs typeface="Arial" pitchFamily="34" charset="0"/>
            </a:endParaRPr>
          </a:p>
        </p:txBody>
      </p:sp>
    </p:spTree>
    <p:extLst>
      <p:ext uri="{BB962C8B-B14F-4D97-AF65-F5344CB8AC3E}">
        <p14:creationId xmlns:p14="http://schemas.microsoft.com/office/powerpoint/2010/main" xmlns="" val="183655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26988" y="785813"/>
            <a:ext cx="9117012"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2400" y="10180"/>
            <a:ext cx="9141600" cy="523220"/>
          </a:xfrm>
          <a:prstGeom prst="rect">
            <a:avLst/>
          </a:prstGeom>
          <a:noFill/>
        </p:spPr>
        <p:txBody>
          <a:bodyPr wrap="square">
            <a:spAutoFit/>
          </a:bodyPr>
          <a:lstStyle/>
          <a:p>
            <a:pPr algn="ctr"/>
            <a:r>
              <a:rPr lang="en-US" sz="2800" b="1" dirty="0" smtClean="0">
                <a:latin typeface="Arial" pitchFamily="34" charset="0"/>
                <a:cs typeface="Arial" pitchFamily="34" charset="0"/>
              </a:rPr>
              <a:t>CHALLENGES  cont.…</a:t>
            </a:r>
            <a:endParaRPr lang="en-US" sz="2800" b="1" dirty="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11</a:t>
            </a:r>
            <a:endParaRPr lang="en-US" sz="2000" b="1" dirty="0">
              <a:solidFill>
                <a:schemeClr val="tx1"/>
              </a:solidFill>
            </a:endParaRPr>
          </a:p>
        </p:txBody>
      </p:sp>
      <p:sp>
        <p:nvSpPr>
          <p:cNvPr id="4" name="Rectangle 3"/>
          <p:cNvSpPr/>
          <p:nvPr/>
        </p:nvSpPr>
        <p:spPr>
          <a:xfrm>
            <a:off x="26988" y="650180"/>
            <a:ext cx="8991600" cy="646331"/>
          </a:xfrm>
          <a:prstGeom prst="rect">
            <a:avLst/>
          </a:prstGeom>
        </p:spPr>
        <p:txBody>
          <a:bodyPr wrap="square">
            <a:spAutoFit/>
          </a:bodyPr>
          <a:lstStyle/>
          <a:p>
            <a:endParaRPr lang="en-ZA" dirty="0"/>
          </a:p>
          <a:p>
            <a:endParaRPr lang="en-ZA" dirty="0" smtClean="0"/>
          </a:p>
        </p:txBody>
      </p:sp>
      <p:sp>
        <p:nvSpPr>
          <p:cNvPr id="5" name="Rectangle 4"/>
          <p:cNvSpPr/>
          <p:nvPr/>
        </p:nvSpPr>
        <p:spPr>
          <a:xfrm>
            <a:off x="57468" y="689521"/>
            <a:ext cx="8961120" cy="2585323"/>
          </a:xfrm>
          <a:prstGeom prst="rect">
            <a:avLst/>
          </a:prstGeom>
        </p:spPr>
        <p:txBody>
          <a:bodyPr wrap="square">
            <a:spAutoFit/>
          </a:bodyPr>
          <a:lstStyle/>
          <a:p>
            <a:pPr marL="342900" indent="-342900" algn="just">
              <a:buAutoNum type="arabicPeriod" startAt="6"/>
            </a:pPr>
            <a:r>
              <a:rPr lang="en-ZA" dirty="0" smtClean="0">
                <a:latin typeface="Arial" pitchFamily="34" charset="0"/>
                <a:cs typeface="Arial" pitchFamily="34" charset="0"/>
              </a:rPr>
              <a:t>Deficiencies on the Department’s Infrastructure Planning Business Process Flow  Mapping leading to;</a:t>
            </a:r>
          </a:p>
          <a:p>
            <a:pPr marL="342900" indent="-342900" algn="just">
              <a:buAutoNum type="arabicPeriod" startAt="6"/>
            </a:pPr>
            <a:endParaRPr lang="en-ZA" dirty="0" smtClean="0">
              <a:latin typeface="Arial" pitchFamily="34" charset="0"/>
              <a:cs typeface="Arial" pitchFamily="34" charset="0"/>
            </a:endParaRPr>
          </a:p>
          <a:p>
            <a:pPr marL="447675" indent="-447675" algn="just">
              <a:tabLst>
                <a:tab pos="538163" algn="l"/>
              </a:tabLst>
            </a:pPr>
            <a:r>
              <a:rPr lang="en-ZA" dirty="0" smtClean="0">
                <a:latin typeface="Arial" pitchFamily="34" charset="0"/>
                <a:cs typeface="Arial" pitchFamily="34" charset="0"/>
              </a:rPr>
              <a:t>6.1	Some identified and prioritized needs are found not to be required at the time of implementation.</a:t>
            </a:r>
          </a:p>
          <a:p>
            <a:pPr marL="447675" indent="-447675" algn="just">
              <a:tabLst>
                <a:tab pos="538163" algn="l"/>
              </a:tabLst>
            </a:pPr>
            <a:endParaRPr lang="en-ZA" dirty="0">
              <a:latin typeface="Arial" pitchFamily="34" charset="0"/>
              <a:cs typeface="Arial" pitchFamily="34" charset="0"/>
            </a:endParaRPr>
          </a:p>
          <a:p>
            <a:pPr marL="447675" indent="-447675" algn="just">
              <a:tabLst>
                <a:tab pos="538163" algn="l"/>
              </a:tabLst>
            </a:pPr>
            <a:r>
              <a:rPr lang="en-ZA" dirty="0" smtClean="0">
                <a:latin typeface="Arial" pitchFamily="34" charset="0"/>
                <a:cs typeface="Arial" pitchFamily="34" charset="0"/>
              </a:rPr>
              <a:t>6.2	The process of cancellation of needs in 6.1 and replacement with other shelf projects requires time affecting the actual targeted </a:t>
            </a:r>
            <a:r>
              <a:rPr lang="en-ZA" smtClean="0">
                <a:latin typeface="Arial" pitchFamily="34" charset="0"/>
                <a:cs typeface="Arial" pitchFamily="34" charset="0"/>
              </a:rPr>
              <a:t>implementation targets and </a:t>
            </a:r>
            <a:r>
              <a:rPr lang="en-ZA" dirty="0" smtClean="0">
                <a:latin typeface="Arial" pitchFamily="34" charset="0"/>
                <a:cs typeface="Arial" pitchFamily="34" charset="0"/>
              </a:rPr>
              <a:t>projected expenditure.</a:t>
            </a:r>
            <a:endParaRPr lang="en-ZA" dirty="0">
              <a:latin typeface="Arial" pitchFamily="34" charset="0"/>
              <a:cs typeface="Arial" pitchFamily="34" charset="0"/>
            </a:endParaRPr>
          </a:p>
        </p:txBody>
      </p:sp>
    </p:spTree>
    <p:extLst>
      <p:ext uri="{BB962C8B-B14F-4D97-AF65-F5344CB8AC3E}">
        <p14:creationId xmlns:p14="http://schemas.microsoft.com/office/powerpoint/2010/main" xmlns="" val="2681282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316762" y="785813"/>
            <a:ext cx="7596188"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2400" y="-50116"/>
            <a:ext cx="9141600" cy="523220"/>
          </a:xfrm>
          <a:prstGeom prst="rect">
            <a:avLst/>
          </a:prstGeom>
          <a:noFill/>
        </p:spPr>
        <p:txBody>
          <a:bodyPr wrap="square">
            <a:spAutoFit/>
          </a:bodyPr>
          <a:lstStyle/>
          <a:p>
            <a:pPr algn="ctr"/>
            <a:r>
              <a:rPr lang="en-US" sz="2800" b="1" dirty="0" smtClean="0">
                <a:latin typeface="Arial" pitchFamily="34" charset="0"/>
                <a:cs typeface="Arial" pitchFamily="34" charset="0"/>
              </a:rPr>
              <a:t>INTERVENTIONS </a:t>
            </a:r>
            <a:endParaRPr lang="en-US" sz="2800" b="1" dirty="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12</a:t>
            </a:r>
            <a:endParaRPr lang="en-US" sz="2000" b="1" dirty="0">
              <a:solidFill>
                <a:schemeClr val="tx1"/>
              </a:solidFill>
            </a:endParaRPr>
          </a:p>
        </p:txBody>
      </p:sp>
      <p:sp>
        <p:nvSpPr>
          <p:cNvPr id="4" name="TextBox 3"/>
          <p:cNvSpPr txBox="1"/>
          <p:nvPr/>
        </p:nvSpPr>
        <p:spPr>
          <a:xfrm>
            <a:off x="-11113" y="546100"/>
            <a:ext cx="9155113" cy="5632311"/>
          </a:xfrm>
          <a:prstGeom prst="rect">
            <a:avLst/>
          </a:prstGeom>
          <a:noFill/>
        </p:spPr>
        <p:txBody>
          <a:bodyPr wrap="square" rtlCol="0">
            <a:spAutoFit/>
          </a:bodyPr>
          <a:lstStyle/>
          <a:p>
            <a:pPr marL="285750" indent="-285750" algn="just">
              <a:buFont typeface="Wingdings" pitchFamily="2" charset="2"/>
              <a:buChar char="§"/>
            </a:pPr>
            <a:r>
              <a:rPr lang="en-US" dirty="0" smtClean="0">
                <a:latin typeface="Arial" pitchFamily="34" charset="0"/>
                <a:cs typeface="Arial" pitchFamily="34" charset="0"/>
              </a:rPr>
              <a:t>Through the DORA Funding, the </a:t>
            </a:r>
            <a:r>
              <a:rPr lang="en-US" dirty="0" err="1" smtClean="0">
                <a:latin typeface="Arial" pitchFamily="34" charset="0"/>
                <a:cs typeface="Arial" pitchFamily="34" charset="0"/>
              </a:rPr>
              <a:t>MDoE</a:t>
            </a:r>
            <a:r>
              <a:rPr lang="en-US" dirty="0" smtClean="0">
                <a:latin typeface="Arial" pitchFamily="34" charset="0"/>
                <a:cs typeface="Arial" pitchFamily="34" charset="0"/>
              </a:rPr>
              <a:t> has been able to increase its in-house technical capacity through the appointment of professionally registered personnel, with only 5 professional posts that still need to be filled. </a:t>
            </a:r>
          </a:p>
          <a:p>
            <a:pPr algn="just"/>
            <a:endParaRPr lang="en-US" dirty="0">
              <a:latin typeface="Arial" pitchFamily="34" charset="0"/>
              <a:cs typeface="Arial" pitchFamily="34" charset="0"/>
            </a:endParaRPr>
          </a:p>
          <a:p>
            <a:pPr marL="285750" indent="-285750" algn="just">
              <a:buFont typeface="Wingdings" pitchFamily="2" charset="2"/>
              <a:buChar char="§"/>
            </a:pPr>
            <a:r>
              <a:rPr lang="en-US" dirty="0" smtClean="0">
                <a:latin typeface="Arial" pitchFamily="34" charset="0"/>
                <a:cs typeface="Arial" pitchFamily="34" charset="0"/>
              </a:rPr>
              <a:t>The Service Level Agreement between the Client and Implementing Department have been reviewed to  strengthening areas of  cooperation, project implementation and contract and construction  management. </a:t>
            </a:r>
          </a:p>
          <a:p>
            <a:pPr algn="just"/>
            <a:endParaRPr lang="en-US" dirty="0" smtClean="0">
              <a:latin typeface="Arial" pitchFamily="34" charset="0"/>
              <a:cs typeface="Arial" pitchFamily="34" charset="0"/>
            </a:endParaRPr>
          </a:p>
          <a:p>
            <a:pPr marL="285750" indent="-285750" algn="just">
              <a:buFont typeface="Wingdings" pitchFamily="2" charset="2"/>
              <a:buChar char="§"/>
            </a:pPr>
            <a:r>
              <a:rPr lang="en-US" dirty="0" smtClean="0">
                <a:latin typeface="Arial" pitchFamily="34" charset="0"/>
                <a:cs typeface="Arial" pitchFamily="34" charset="0"/>
              </a:rPr>
              <a:t>The Implementing Agent should finalize the Community Facilitation Strategy to guide project facilitation and engagement. </a:t>
            </a:r>
          </a:p>
          <a:p>
            <a:pPr algn="just"/>
            <a:endParaRPr lang="en-US" dirty="0">
              <a:latin typeface="Arial" pitchFamily="34" charset="0"/>
              <a:cs typeface="Arial" pitchFamily="34" charset="0"/>
            </a:endParaRPr>
          </a:p>
          <a:p>
            <a:pPr marL="285750" indent="-285750" algn="just">
              <a:buFont typeface="Wingdings" pitchFamily="2" charset="2"/>
              <a:buChar char="§"/>
            </a:pPr>
            <a:r>
              <a:rPr lang="en-US" dirty="0" smtClean="0">
                <a:latin typeface="Arial" pitchFamily="34" charset="0"/>
                <a:cs typeface="Arial" pitchFamily="34" charset="0"/>
              </a:rPr>
              <a:t>Project oversight committees are in place to ensure </a:t>
            </a:r>
            <a:r>
              <a:rPr lang="en-US" dirty="0" err="1" smtClean="0">
                <a:latin typeface="Arial" pitchFamily="34" charset="0"/>
                <a:cs typeface="Arial" pitchFamily="34" charset="0"/>
              </a:rPr>
              <a:t>programme</a:t>
            </a:r>
            <a:r>
              <a:rPr lang="en-US" dirty="0" smtClean="0">
                <a:latin typeface="Arial" pitchFamily="34" charset="0"/>
                <a:cs typeface="Arial" pitchFamily="34" charset="0"/>
              </a:rPr>
              <a:t> delivery such as Premier’s Provincial Infrastructure Coordinating Committee, Joint Operations Committee and </a:t>
            </a:r>
            <a:r>
              <a:rPr lang="en-US" dirty="0" err="1" smtClean="0">
                <a:latin typeface="Arial" pitchFamily="34" charset="0"/>
                <a:cs typeface="Arial" pitchFamily="34" charset="0"/>
              </a:rPr>
              <a:t>Programme</a:t>
            </a:r>
            <a:r>
              <a:rPr lang="en-US" dirty="0" smtClean="0">
                <a:latin typeface="Arial" pitchFamily="34" charset="0"/>
                <a:cs typeface="Arial" pitchFamily="34" charset="0"/>
              </a:rPr>
              <a:t> Operations Management Meeting.</a:t>
            </a:r>
          </a:p>
          <a:p>
            <a:pPr marL="285750" indent="-285750" algn="just">
              <a:buFont typeface="Wingdings" pitchFamily="2" charset="2"/>
              <a:buChar char="§"/>
            </a:pPr>
            <a:endParaRPr lang="en-US" dirty="0">
              <a:latin typeface="Arial" pitchFamily="34" charset="0"/>
              <a:cs typeface="Arial" pitchFamily="34" charset="0"/>
            </a:endParaRPr>
          </a:p>
          <a:p>
            <a:pPr marL="285750" indent="-285750" algn="just">
              <a:buFont typeface="Wingdings" pitchFamily="2" charset="2"/>
              <a:buChar char="§"/>
            </a:pPr>
            <a:r>
              <a:rPr lang="en-US" dirty="0" smtClean="0">
                <a:latin typeface="Arial" pitchFamily="34" charset="0"/>
                <a:cs typeface="Arial" pitchFamily="34" charset="0"/>
              </a:rPr>
              <a:t>The Department is in the process of submitting a request to the EXCO seeking approval for considering multiple implementing agents for the department’s portfolio.</a:t>
            </a:r>
          </a:p>
          <a:p>
            <a:pPr algn="just"/>
            <a:endParaRPr lang="en-US" dirty="0" smtClean="0">
              <a:latin typeface="Arial" pitchFamily="34" charset="0"/>
              <a:cs typeface="Arial" pitchFamily="34" charset="0"/>
            </a:endParaRPr>
          </a:p>
          <a:p>
            <a:pPr marL="285750" indent="-285750" algn="just">
              <a:buFont typeface="Wingdings" pitchFamily="2" charset="2"/>
              <a:buChar char="§"/>
            </a:pPr>
            <a:r>
              <a:rPr lang="en-US" dirty="0" smtClean="0">
                <a:latin typeface="Arial" pitchFamily="34" charset="0"/>
                <a:cs typeface="Arial" pitchFamily="34" charset="0"/>
              </a:rPr>
              <a:t>The updated schools’ infrastructure database uploaded on the Education Facilities Management Systems (EFMS) is now used for confirmation of needs validity.</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14131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316762" y="785813"/>
            <a:ext cx="7596188"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316762" y="799405"/>
            <a:ext cx="8522438" cy="1477328"/>
          </a:xfrm>
          <a:prstGeom prst="rect">
            <a:avLst/>
          </a:prstGeom>
          <a:noFill/>
        </p:spPr>
        <p:txBody>
          <a:bodyPr wrap="square">
            <a:spAutoFit/>
          </a:bodyPr>
          <a:lstStyle/>
          <a:p>
            <a:pPr marL="285750" indent="-285750" algn="just">
              <a:lnSpc>
                <a:spcPct val="150000"/>
              </a:lnSpc>
              <a:spcBef>
                <a:spcPts val="600"/>
              </a:spcBef>
              <a:spcAft>
                <a:spcPts val="600"/>
              </a:spcAft>
              <a:buFont typeface="Wingdings" pitchFamily="2" charset="2"/>
              <a:buChar char="§"/>
            </a:pPr>
            <a:r>
              <a:rPr lang="en-US" sz="2000" dirty="0">
                <a:latin typeface="Arial" pitchFamily="34" charset="0"/>
                <a:cs typeface="Arial" pitchFamily="34" charset="0"/>
              </a:rPr>
              <a:t>It is recommended that the Select Committee on Appropriations notes the MDOE presentation on </a:t>
            </a:r>
            <a:r>
              <a:rPr lang="en-US" sz="2000" dirty="0" smtClean="0">
                <a:latin typeface="Arial" pitchFamily="34" charset="0"/>
                <a:cs typeface="Arial" pitchFamily="34" charset="0"/>
              </a:rPr>
              <a:t>2017/18 4th Quarter </a:t>
            </a:r>
            <a:r>
              <a:rPr lang="en-US" sz="2000" dirty="0">
                <a:latin typeface="Arial" pitchFamily="34" charset="0"/>
                <a:cs typeface="Arial" pitchFamily="34" charset="0"/>
              </a:rPr>
              <a:t>EIG performance and </a:t>
            </a:r>
            <a:r>
              <a:rPr lang="en-US" sz="2000" dirty="0" smtClean="0">
                <a:latin typeface="Arial" pitchFamily="34" charset="0"/>
                <a:cs typeface="Arial" pitchFamily="34" charset="0"/>
              </a:rPr>
              <a:t>the interventions to improve going forward. </a:t>
            </a:r>
            <a:endParaRPr lang="en-ZA" sz="2000" dirty="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13</a:t>
            </a:r>
            <a:endParaRPr lang="en-US" sz="2000" b="1" dirty="0">
              <a:solidFill>
                <a:schemeClr val="tx1"/>
              </a:solidFill>
            </a:endParaRPr>
          </a:p>
        </p:txBody>
      </p:sp>
      <p:sp>
        <p:nvSpPr>
          <p:cNvPr id="5" name="Rectangle 4"/>
          <p:cNvSpPr/>
          <p:nvPr/>
        </p:nvSpPr>
        <p:spPr>
          <a:xfrm>
            <a:off x="1828856" y="19625"/>
            <a:ext cx="4572000" cy="523220"/>
          </a:xfrm>
          <a:prstGeom prst="rect">
            <a:avLst/>
          </a:prstGeom>
        </p:spPr>
        <p:txBody>
          <a:bodyPr>
            <a:spAutoFit/>
          </a:bodyPr>
          <a:lstStyle/>
          <a:p>
            <a:pPr lvl="1"/>
            <a:r>
              <a:rPr lang="en-ZA" sz="2800" b="1" dirty="0" smtClean="0"/>
              <a:t>6. RECOMMENDATION </a:t>
            </a:r>
            <a:endParaRPr lang="en-ZA" sz="2800" b="1" dirty="0"/>
          </a:p>
        </p:txBody>
      </p:sp>
    </p:spTree>
    <p:extLst>
      <p:ext uri="{BB962C8B-B14F-4D97-AF65-F5344CB8AC3E}">
        <p14:creationId xmlns:p14="http://schemas.microsoft.com/office/powerpoint/2010/main" xmlns="" val="957467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14</a:t>
            </a:r>
            <a:endParaRPr lang="en-US" sz="2000" b="1" dirty="0">
              <a:solidFill>
                <a:schemeClr val="tx1"/>
              </a:solidFill>
            </a:endParaRPr>
          </a:p>
        </p:txBody>
      </p:sp>
      <p:sp>
        <p:nvSpPr>
          <p:cNvPr id="9" name="TextBox 8"/>
          <p:cNvSpPr txBox="1"/>
          <p:nvPr/>
        </p:nvSpPr>
        <p:spPr>
          <a:xfrm>
            <a:off x="338212" y="4323134"/>
            <a:ext cx="8827911" cy="1815882"/>
          </a:xfrm>
          <a:prstGeom prst="rect">
            <a:avLst/>
          </a:prstGeom>
          <a:noFill/>
        </p:spPr>
        <p:txBody>
          <a:bodyPr wrap="square" rtlCol="0">
            <a:spAutoFit/>
          </a:bodyPr>
          <a:lstStyle/>
          <a:p>
            <a:pPr algn="ctr"/>
            <a:r>
              <a:rPr lang="en-ZA" sz="4000" b="1" dirty="0">
                <a:solidFill>
                  <a:prstClr val="black">
                    <a:lumMod val="65000"/>
                    <a:lumOff val="35000"/>
                  </a:prstClr>
                </a:solidFill>
              </a:rPr>
              <a:t>THANK YOU</a:t>
            </a:r>
          </a:p>
          <a:p>
            <a:pPr algn="ctr"/>
            <a:endParaRPr lang="en-ZA" sz="2400" b="1" dirty="0">
              <a:solidFill>
                <a:prstClr val="black">
                  <a:lumMod val="65000"/>
                  <a:lumOff val="35000"/>
                </a:prstClr>
              </a:solidFill>
            </a:endParaRPr>
          </a:p>
          <a:p>
            <a:pPr algn="ctr"/>
            <a:endParaRPr lang="en-ZA" sz="2400" b="1" dirty="0">
              <a:solidFill>
                <a:prstClr val="black">
                  <a:lumMod val="65000"/>
                  <a:lumOff val="35000"/>
                </a:prstClr>
              </a:solidFill>
            </a:endParaRPr>
          </a:p>
          <a:p>
            <a:pPr algn="ctr"/>
            <a:endParaRPr lang="en-ZA" sz="2400" b="1" dirty="0">
              <a:solidFill>
                <a:prstClr val="black">
                  <a:lumMod val="65000"/>
                  <a:lumOff val="35000"/>
                </a:prstClr>
              </a:solidFill>
            </a:endParaRPr>
          </a:p>
        </p:txBody>
      </p:sp>
      <p:pic>
        <p:nvPicPr>
          <p:cNvPr id="10" name="Picture 9" descr="MPG POWERPOINT LR.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113" y="546100"/>
            <a:ext cx="9155113" cy="3636849"/>
          </a:xfrm>
          <a:prstGeom prst="rect">
            <a:avLst/>
          </a:prstGeom>
        </p:spPr>
      </p:pic>
    </p:spTree>
    <p:extLst>
      <p:ext uri="{BB962C8B-B14F-4D97-AF65-F5344CB8AC3E}">
        <p14:creationId xmlns:p14="http://schemas.microsoft.com/office/powerpoint/2010/main" xmlns="" val="1754139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330200" y="785813"/>
            <a:ext cx="7596188"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2246313" y="79375"/>
            <a:ext cx="4968875" cy="461963"/>
          </a:xfrm>
          <a:prstGeom prst="rect">
            <a:avLst/>
          </a:prstGeom>
          <a:noFill/>
        </p:spPr>
        <p:txBody>
          <a:bodyPr>
            <a:spAutoFit/>
          </a:bodyPr>
          <a:lstStyle/>
          <a:p>
            <a:pPr>
              <a:defRPr/>
            </a:pPr>
            <a:r>
              <a:rPr lang="en-US" sz="2400" b="1" dirty="0">
                <a:latin typeface="+mj-lt"/>
              </a:rPr>
              <a:t>PRESENTATION OUTLINE</a:t>
            </a:r>
            <a:endParaRPr lang="en-ZA" sz="2400" b="1" dirty="0">
              <a:latin typeface="+mj-lt"/>
            </a:endParaRPr>
          </a:p>
        </p:txBody>
      </p:sp>
      <p:pic>
        <p:nvPicPr>
          <p:cNvPr id="410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01580" y="620712"/>
            <a:ext cx="3842420" cy="280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86375" y="3371850"/>
            <a:ext cx="3857625"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4"/>
          <p:cNvSpPr txBox="1">
            <a:spLocks noChangeArrowheads="1"/>
          </p:cNvSpPr>
          <p:nvPr/>
        </p:nvSpPr>
        <p:spPr bwMode="auto">
          <a:xfrm>
            <a:off x="2400" y="600961"/>
            <a:ext cx="5283975" cy="4247304"/>
          </a:xfrm>
          <a:prstGeom prst="rect">
            <a:avLst/>
          </a:prstGeom>
          <a:noFill/>
          <a:ln>
            <a:noFill/>
          </a:ln>
          <a:extLst/>
        </p:spPr>
        <p:txBody>
          <a:bodyPr wrap="square" lIns="91428" tIns="45714" rIns="91428" bIns="45714">
            <a:spAutoFit/>
          </a:bodyPr>
          <a:lstStyle>
            <a:lvl1pPr marL="455613" indent="-4556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14350" eaLnBrk="1" hangingPunct="1">
              <a:lnSpc>
                <a:spcPct val="150000"/>
              </a:lnSpc>
              <a:buAutoNum type="arabicPeriod"/>
              <a:defRPr/>
            </a:pPr>
            <a:r>
              <a:rPr lang="en-GB" b="1" dirty="0" smtClean="0">
                <a:latin typeface="Arial" pitchFamily="34" charset="0"/>
                <a:cs typeface="Arial" pitchFamily="34" charset="0"/>
              </a:rPr>
              <a:t>PURPOSE</a:t>
            </a:r>
            <a:endParaRPr lang="en-GB" b="1" dirty="0">
              <a:latin typeface="Arial" pitchFamily="34" charset="0"/>
              <a:cs typeface="Arial" pitchFamily="34" charset="0"/>
            </a:endParaRPr>
          </a:p>
          <a:p>
            <a:pPr marL="571500" indent="-514350" eaLnBrk="1" hangingPunct="1">
              <a:lnSpc>
                <a:spcPct val="150000"/>
              </a:lnSpc>
              <a:buAutoNum type="arabicPeriod"/>
              <a:defRPr/>
            </a:pPr>
            <a:r>
              <a:rPr lang="en-GB" b="1" dirty="0" smtClean="0">
                <a:latin typeface="Arial" pitchFamily="34" charset="0"/>
                <a:cs typeface="Arial" pitchFamily="34" charset="0"/>
              </a:rPr>
              <a:t>INTRODUCTION</a:t>
            </a:r>
          </a:p>
          <a:p>
            <a:pPr marL="571500" indent="-514350" eaLnBrk="1" hangingPunct="1">
              <a:lnSpc>
                <a:spcPct val="150000"/>
              </a:lnSpc>
              <a:buAutoNum type="arabicPeriod"/>
              <a:defRPr/>
            </a:pPr>
            <a:r>
              <a:rPr lang="en-GB" b="1" dirty="0" smtClean="0">
                <a:latin typeface="Arial" pitchFamily="34" charset="0"/>
                <a:cs typeface="Arial" pitchFamily="34" charset="0"/>
              </a:rPr>
              <a:t>2017/18 INFRASTRUCTURE BUDGET OVERVIEW </a:t>
            </a:r>
          </a:p>
          <a:p>
            <a:pPr marL="571500" indent="-514350" eaLnBrk="1" hangingPunct="1">
              <a:lnSpc>
                <a:spcPct val="150000"/>
              </a:lnSpc>
              <a:buAutoNum type="arabicPeriod"/>
              <a:defRPr/>
            </a:pPr>
            <a:r>
              <a:rPr lang="en-GB" b="1" dirty="0" smtClean="0">
                <a:latin typeface="Arial" pitchFamily="34" charset="0"/>
                <a:cs typeface="Arial" pitchFamily="34" charset="0"/>
              </a:rPr>
              <a:t>EIG PERFOMANCE HIGHLIGHTS </a:t>
            </a:r>
          </a:p>
          <a:p>
            <a:pPr marL="571500" indent="-514350" eaLnBrk="1" hangingPunct="1">
              <a:lnSpc>
                <a:spcPct val="150000"/>
              </a:lnSpc>
              <a:buAutoNum type="arabicPeriod"/>
              <a:defRPr/>
            </a:pPr>
            <a:r>
              <a:rPr lang="en-GB" b="1" dirty="0" smtClean="0">
                <a:latin typeface="Arial" pitchFamily="34" charset="0"/>
                <a:cs typeface="Arial" pitchFamily="34" charset="0"/>
              </a:rPr>
              <a:t>EIG IMPLEMENTATION CHALLENGES </a:t>
            </a:r>
          </a:p>
          <a:p>
            <a:pPr marL="571500" indent="-514350" eaLnBrk="1" hangingPunct="1">
              <a:lnSpc>
                <a:spcPct val="150000"/>
              </a:lnSpc>
              <a:buAutoNum type="arabicPeriod"/>
              <a:defRPr/>
            </a:pPr>
            <a:r>
              <a:rPr lang="en-GB" b="1" dirty="0" smtClean="0">
                <a:latin typeface="Arial" pitchFamily="34" charset="0"/>
                <a:cs typeface="Arial" pitchFamily="34" charset="0"/>
              </a:rPr>
              <a:t>INTERVENTIONS </a:t>
            </a:r>
          </a:p>
          <a:p>
            <a:pPr marL="571500" indent="-514350" eaLnBrk="1" hangingPunct="1">
              <a:lnSpc>
                <a:spcPct val="150000"/>
              </a:lnSpc>
              <a:buAutoNum type="arabicPeriod"/>
              <a:defRPr/>
            </a:pPr>
            <a:r>
              <a:rPr lang="en-GB" b="1" dirty="0" smtClean="0">
                <a:latin typeface="Arial" pitchFamily="34" charset="0"/>
                <a:cs typeface="Arial" pitchFamily="34" charset="0"/>
              </a:rPr>
              <a:t>RECOMMENDATIONS </a:t>
            </a:r>
          </a:p>
          <a:p>
            <a:pPr marL="57150" indent="0" eaLnBrk="1" hangingPunct="1">
              <a:lnSpc>
                <a:spcPct val="150000"/>
              </a:lnSpc>
              <a:defRPr/>
            </a:pPr>
            <a:endParaRPr lang="en-GB" b="1" dirty="0" smtClean="0">
              <a:latin typeface="Arial" pitchFamily="34" charset="0"/>
              <a:cs typeface="Arial" pitchFamily="34" charset="0"/>
            </a:endParaRPr>
          </a:p>
          <a:p>
            <a:pPr marL="57150" indent="0" eaLnBrk="1" hangingPunct="1">
              <a:lnSpc>
                <a:spcPct val="150000"/>
              </a:lnSpc>
              <a:defRPr/>
            </a:pPr>
            <a:endParaRPr lang="en-GB" b="1" dirty="0" smtClean="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1</a:t>
            </a:r>
            <a:endParaRPr lang="en-US" sz="2000" b="1" dirty="0">
              <a:solidFill>
                <a:schemeClr val="tx1"/>
              </a:solidFill>
            </a:endParaRPr>
          </a:p>
        </p:txBody>
      </p:sp>
    </p:spTree>
    <p:extLst>
      <p:ext uri="{BB962C8B-B14F-4D97-AF65-F5344CB8AC3E}">
        <p14:creationId xmlns:p14="http://schemas.microsoft.com/office/powerpoint/2010/main" xmlns="" val="3725159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316762" y="785813"/>
            <a:ext cx="7596188"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2400" y="-50116"/>
            <a:ext cx="9141600" cy="523220"/>
          </a:xfrm>
          <a:prstGeom prst="rect">
            <a:avLst/>
          </a:prstGeom>
          <a:noFill/>
        </p:spPr>
        <p:txBody>
          <a:bodyPr wrap="square">
            <a:spAutoFit/>
          </a:bodyPr>
          <a:lstStyle/>
          <a:p>
            <a:pPr algn="ctr"/>
            <a:r>
              <a:rPr lang="en-US" sz="2800" b="1" dirty="0" smtClean="0">
                <a:latin typeface="Arial" pitchFamily="34" charset="0"/>
                <a:cs typeface="Arial" pitchFamily="34" charset="0"/>
              </a:rPr>
              <a:t>PURPOSE OF THE PRESENTATION</a:t>
            </a:r>
            <a:endParaRPr lang="en-US" sz="2800" b="1" dirty="0">
              <a:latin typeface="Arial" pitchFamily="34" charset="0"/>
              <a:cs typeface="Arial" pitchFamily="34" charset="0"/>
            </a:endParaRPr>
          </a:p>
        </p:txBody>
      </p:sp>
      <p:sp>
        <p:nvSpPr>
          <p:cNvPr id="13" name="TextBox 14"/>
          <p:cNvSpPr txBox="1">
            <a:spLocks noChangeArrowheads="1"/>
          </p:cNvSpPr>
          <p:nvPr/>
        </p:nvSpPr>
        <p:spPr bwMode="auto">
          <a:xfrm>
            <a:off x="2400" y="858913"/>
            <a:ext cx="9141600" cy="707874"/>
          </a:xfrm>
          <a:prstGeom prst="rect">
            <a:avLst/>
          </a:prstGeom>
          <a:noFill/>
          <a:ln>
            <a:noFill/>
          </a:ln>
          <a:extLst/>
        </p:spPr>
        <p:txBody>
          <a:bodyPr wrap="square" lIns="91428" tIns="45714" rIns="91428" bIns="45714">
            <a:spAutoFit/>
          </a:bodyPr>
          <a:lstStyle>
            <a:lvl1pPr marL="455613" indent="-4556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r>
              <a:rPr lang="en-US" sz="2000" dirty="0" smtClean="0"/>
              <a:t>To present </a:t>
            </a:r>
            <a:r>
              <a:rPr lang="en-ZA" sz="2000" dirty="0" smtClean="0"/>
              <a:t>the Education Infrastructure Grant (EIG)  4</a:t>
            </a:r>
            <a:r>
              <a:rPr lang="en-ZA" sz="2000" baseline="30000" dirty="0" smtClean="0"/>
              <a:t>th</a:t>
            </a:r>
            <a:r>
              <a:rPr lang="en-ZA" sz="2000" dirty="0" smtClean="0"/>
              <a:t> quarter performance report to the Select Committee on Appropriations.</a:t>
            </a:r>
            <a:endParaRPr lang="en-GB" sz="2000" dirty="0" smtClean="0">
              <a:latin typeface="+mn-lt"/>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2</a:t>
            </a:r>
            <a:endParaRPr lang="en-US" sz="2000" b="1" dirty="0">
              <a:solidFill>
                <a:schemeClr val="tx1"/>
              </a:solidFill>
            </a:endParaRPr>
          </a:p>
        </p:txBody>
      </p:sp>
    </p:spTree>
    <p:extLst>
      <p:ext uri="{BB962C8B-B14F-4D97-AF65-F5344CB8AC3E}">
        <p14:creationId xmlns:p14="http://schemas.microsoft.com/office/powerpoint/2010/main" xmlns="" val="530756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316762" y="785813"/>
            <a:ext cx="7596188"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2400" y="-50116"/>
            <a:ext cx="9141600" cy="461665"/>
          </a:xfrm>
          <a:prstGeom prst="rect">
            <a:avLst/>
          </a:prstGeom>
          <a:noFill/>
        </p:spPr>
        <p:txBody>
          <a:bodyPr wrap="square">
            <a:spAutoFit/>
          </a:bodyPr>
          <a:lstStyle/>
          <a:p>
            <a:pPr algn="ctr"/>
            <a:r>
              <a:rPr lang="en-US" sz="2400" b="1" dirty="0" smtClean="0">
                <a:latin typeface="Arial" pitchFamily="34" charset="0"/>
                <a:cs typeface="Arial" pitchFamily="34" charset="0"/>
              </a:rPr>
              <a:t>2017-18 INFRASTRUCTURE BUDGET OVERVIEW </a:t>
            </a:r>
            <a:endParaRPr lang="en-US" sz="2400" b="1" dirty="0">
              <a:latin typeface="Arial" pitchFamily="34" charset="0"/>
              <a:cs typeface="Arial" pitchFamily="34" charset="0"/>
            </a:endParaRPr>
          </a:p>
        </p:txBody>
      </p:sp>
      <p:sp>
        <p:nvSpPr>
          <p:cNvPr id="13" name="TextBox 14"/>
          <p:cNvSpPr txBox="1">
            <a:spLocks noChangeArrowheads="1"/>
          </p:cNvSpPr>
          <p:nvPr/>
        </p:nvSpPr>
        <p:spPr bwMode="auto">
          <a:xfrm>
            <a:off x="90488" y="596215"/>
            <a:ext cx="8748712" cy="1015651"/>
          </a:xfrm>
          <a:prstGeom prst="rect">
            <a:avLst/>
          </a:prstGeom>
          <a:noFill/>
          <a:ln>
            <a:noFill/>
          </a:ln>
          <a:extLst/>
        </p:spPr>
        <p:txBody>
          <a:bodyPr wrap="square" lIns="91428" tIns="45714" rIns="91428" bIns="45714">
            <a:spAutoFit/>
          </a:bodyPr>
          <a:lstStyle>
            <a:lvl1pPr marL="455613" indent="-4556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buFont typeface="Wingdings" panose="05000000000000000000" pitchFamily="2" charset="2"/>
              <a:buChar char="q"/>
            </a:pPr>
            <a:r>
              <a:rPr lang="en-US" sz="2000" dirty="0" smtClean="0">
                <a:latin typeface="Arial" pitchFamily="34" charset="0"/>
                <a:cs typeface="Arial" pitchFamily="34" charset="0"/>
              </a:rPr>
              <a:t>A total  infrastructure budget allocation for 2017-18 FY was  of </a:t>
            </a:r>
            <a:r>
              <a:rPr lang="en-US" sz="2000" b="1" dirty="0" smtClean="0">
                <a:latin typeface="Arial" pitchFamily="34" charset="0"/>
                <a:cs typeface="Arial" pitchFamily="34" charset="0"/>
              </a:rPr>
              <a:t>R 1, 085 781 billion </a:t>
            </a:r>
            <a:r>
              <a:rPr lang="en-US" sz="2000" dirty="0" smtClean="0">
                <a:latin typeface="Arial" pitchFamily="34" charset="0"/>
                <a:cs typeface="Arial" pitchFamily="34" charset="0"/>
              </a:rPr>
              <a:t>, which was adjusted to R</a:t>
            </a:r>
            <a:r>
              <a:rPr lang="en-US" sz="2000" b="1" dirty="0" smtClean="0">
                <a:latin typeface="Arial" pitchFamily="34" charset="0"/>
                <a:cs typeface="Arial" pitchFamily="34" charset="0"/>
              </a:rPr>
              <a:t>995, 781 million </a:t>
            </a:r>
            <a:r>
              <a:rPr lang="en-US" sz="2000" dirty="0" smtClean="0">
                <a:latin typeface="Arial" pitchFamily="34" charset="0"/>
                <a:cs typeface="Arial" pitchFamily="34" charset="0"/>
              </a:rPr>
              <a:t>as  broken down below:-</a:t>
            </a:r>
            <a:endParaRPr lang="en-ZA" dirty="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3</a:t>
            </a:r>
            <a:endParaRPr lang="en-US" sz="20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885934188"/>
              </p:ext>
            </p:extLst>
          </p:nvPr>
        </p:nvGraphicFramePr>
        <p:xfrm>
          <a:off x="221513" y="1594957"/>
          <a:ext cx="8598637" cy="2941320"/>
        </p:xfrm>
        <a:graphic>
          <a:graphicData uri="http://schemas.openxmlformats.org/drawingml/2006/table">
            <a:tbl>
              <a:tblPr firstRow="1" bandRow="1">
                <a:tableStyleId>{5940675A-B579-460E-94D1-54222C63F5DA}</a:tableStyleId>
              </a:tblPr>
              <a:tblGrid>
                <a:gridCol w="3314276">
                  <a:extLst>
                    <a:ext uri="{9D8B030D-6E8A-4147-A177-3AD203B41FA5}">
                      <a16:colId xmlns:a16="http://schemas.microsoft.com/office/drawing/2014/main" xmlns="" val="20000"/>
                    </a:ext>
                  </a:extLst>
                </a:gridCol>
                <a:gridCol w="2912398">
                  <a:extLst>
                    <a:ext uri="{9D8B030D-6E8A-4147-A177-3AD203B41FA5}">
                      <a16:colId xmlns:a16="http://schemas.microsoft.com/office/drawing/2014/main" xmlns="" val="3885250419"/>
                    </a:ext>
                  </a:extLst>
                </a:gridCol>
                <a:gridCol w="2371963">
                  <a:extLst>
                    <a:ext uri="{9D8B030D-6E8A-4147-A177-3AD203B41FA5}">
                      <a16:colId xmlns:a16="http://schemas.microsoft.com/office/drawing/2014/main" xmlns="" val="20001"/>
                    </a:ext>
                  </a:extLst>
                </a:gridCol>
              </a:tblGrid>
              <a:tr h="370840">
                <a:tc>
                  <a:txBody>
                    <a:bodyPr/>
                    <a:lstStyle/>
                    <a:p>
                      <a:pPr algn="l"/>
                      <a:r>
                        <a:rPr lang="en-US" b="1" dirty="0" smtClean="0">
                          <a:latin typeface="Arial" pitchFamily="34" charset="0"/>
                          <a:cs typeface="Arial" pitchFamily="34" charset="0"/>
                        </a:rPr>
                        <a:t>Funding Source</a:t>
                      </a:r>
                      <a:r>
                        <a:rPr lang="en-US" b="1" baseline="0" dirty="0" smtClean="0">
                          <a:latin typeface="Arial" pitchFamily="34" charset="0"/>
                          <a:cs typeface="Arial" pitchFamily="34" charset="0"/>
                        </a:rPr>
                        <a:t> </a:t>
                      </a:r>
                      <a:endParaRPr lang="en-US" b="1" dirty="0">
                        <a:latin typeface="Arial" pitchFamily="34" charset="0"/>
                        <a:cs typeface="Arial" pitchFamily="34" charset="0"/>
                      </a:endParaRPr>
                    </a:p>
                  </a:txBody>
                  <a:tcPr anchor="ctr">
                    <a:solidFill>
                      <a:schemeClr val="accent6">
                        <a:lumMod val="20000"/>
                        <a:lumOff val="80000"/>
                      </a:schemeClr>
                    </a:solidFill>
                  </a:tcPr>
                </a:tc>
                <a:tc>
                  <a:txBody>
                    <a:bodyPr/>
                    <a:lstStyle/>
                    <a:p>
                      <a:pPr algn="ctr"/>
                      <a:r>
                        <a:rPr lang="en-US" b="1" dirty="0" smtClean="0">
                          <a:latin typeface="Arial" pitchFamily="34" charset="0"/>
                          <a:cs typeface="Arial" pitchFamily="34" charset="0"/>
                        </a:rPr>
                        <a:t>Original</a:t>
                      </a:r>
                      <a:r>
                        <a:rPr lang="en-US" b="1" baseline="0" dirty="0" smtClean="0">
                          <a:latin typeface="Arial" pitchFamily="34" charset="0"/>
                          <a:cs typeface="Arial" pitchFamily="34" charset="0"/>
                        </a:rPr>
                        <a:t> Budget Allocation </a:t>
                      </a:r>
                    </a:p>
                    <a:p>
                      <a:pPr algn="ctr"/>
                      <a:r>
                        <a:rPr lang="en-US" b="1" dirty="0" smtClean="0">
                          <a:latin typeface="Arial" pitchFamily="34" charset="0"/>
                          <a:cs typeface="Arial" pitchFamily="34" charset="0"/>
                        </a:rPr>
                        <a:t>R’000</a:t>
                      </a:r>
                    </a:p>
                    <a:p>
                      <a:pPr algn="l"/>
                      <a:endParaRPr lang="en-US" b="1" dirty="0">
                        <a:latin typeface="Arial" pitchFamily="34" charset="0"/>
                        <a:cs typeface="Arial" pitchFamily="34" charset="0"/>
                      </a:endParaRPr>
                    </a:p>
                  </a:txBody>
                  <a:tcPr anchor="ctr">
                    <a:solidFill>
                      <a:schemeClr val="accent6">
                        <a:lumMod val="20000"/>
                        <a:lumOff val="80000"/>
                      </a:schemeClr>
                    </a:solidFill>
                  </a:tcPr>
                </a:tc>
                <a:tc>
                  <a:txBody>
                    <a:bodyPr/>
                    <a:lstStyle/>
                    <a:p>
                      <a:pPr algn="ctr"/>
                      <a:r>
                        <a:rPr lang="en-US" b="1" dirty="0" smtClean="0">
                          <a:latin typeface="Arial" pitchFamily="34" charset="0"/>
                          <a:cs typeface="Arial" pitchFamily="34" charset="0"/>
                        </a:rPr>
                        <a:t>Revised Budget Allocation</a:t>
                      </a:r>
                    </a:p>
                    <a:p>
                      <a:pPr algn="ctr"/>
                      <a:r>
                        <a:rPr lang="en-US" b="1" dirty="0" smtClean="0">
                          <a:latin typeface="Arial" pitchFamily="34" charset="0"/>
                          <a:cs typeface="Arial" pitchFamily="34" charset="0"/>
                        </a:rPr>
                        <a:t>R’000</a:t>
                      </a:r>
                      <a:endParaRPr lang="en-US" b="1" dirty="0">
                        <a:latin typeface="Arial" pitchFamily="34" charset="0"/>
                        <a:cs typeface="Arial" pitchFamily="34" charset="0"/>
                      </a:endParaRPr>
                    </a:p>
                  </a:txBody>
                  <a:tcPr anchor="ctr">
                    <a:solidFill>
                      <a:schemeClr val="accent6">
                        <a:lumMod val="20000"/>
                        <a:lumOff val="80000"/>
                      </a:schemeClr>
                    </a:solidFill>
                  </a:tcPr>
                </a:tc>
                <a:extLst>
                  <a:ext uri="{0D108BD9-81ED-4DB2-BD59-A6C34878D82A}">
                    <a16:rowId xmlns:a16="http://schemas.microsoft.com/office/drawing/2014/main" xmlns="" val="10000"/>
                  </a:ext>
                </a:extLst>
              </a:tr>
              <a:tr h="370840">
                <a:tc>
                  <a:txBody>
                    <a:bodyPr/>
                    <a:lstStyle/>
                    <a:p>
                      <a:r>
                        <a:rPr lang="en-US" dirty="0" smtClean="0">
                          <a:latin typeface="Arial" pitchFamily="34" charset="0"/>
                          <a:cs typeface="Arial" pitchFamily="34" charset="0"/>
                        </a:rPr>
                        <a:t>Education Infrastructure Grant</a:t>
                      </a:r>
                      <a:endParaRPr lang="en-US" dirty="0">
                        <a:latin typeface="Arial" pitchFamily="34" charset="0"/>
                        <a:cs typeface="Arial"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ZA" sz="1800" dirty="0" smtClean="0">
                          <a:effectLst/>
                          <a:latin typeface="Arial" pitchFamily="34" charset="0"/>
                          <a:cs typeface="Arial" pitchFamily="34" charset="0"/>
                        </a:rPr>
                        <a:t>750 184</a:t>
                      </a:r>
                    </a:p>
                    <a:p>
                      <a:pPr algn="r"/>
                      <a:endParaRPr lang="en-US" dirty="0">
                        <a:latin typeface="Arial" pitchFamily="34" charset="0"/>
                        <a:cs typeface="Arial" pitchFamily="34" charset="0"/>
                      </a:endParaRPr>
                    </a:p>
                  </a:txBody>
                  <a:tcPr/>
                </a:tc>
                <a:tc>
                  <a:txBody>
                    <a:bodyPr/>
                    <a:lstStyle/>
                    <a:p>
                      <a:pPr algn="r"/>
                      <a:r>
                        <a:rPr lang="en-US" dirty="0" smtClean="0">
                          <a:latin typeface="Arial" pitchFamily="34" charset="0"/>
                          <a:cs typeface="Arial" pitchFamily="34" charset="0"/>
                        </a:rPr>
                        <a:t>750 184 </a:t>
                      </a:r>
                    </a:p>
                  </a:txBody>
                  <a:tcPr/>
                </a:tc>
                <a:extLst>
                  <a:ext uri="{0D108BD9-81ED-4DB2-BD59-A6C34878D82A}">
                    <a16:rowId xmlns:a16="http://schemas.microsoft.com/office/drawing/2014/main" xmlns="" val="10001"/>
                  </a:ext>
                </a:extLst>
              </a:tr>
              <a:tr h="370840">
                <a:tc>
                  <a:txBody>
                    <a:bodyPr/>
                    <a:lstStyle/>
                    <a:p>
                      <a:r>
                        <a:rPr lang="en-US" dirty="0" smtClean="0">
                          <a:latin typeface="Arial" pitchFamily="34" charset="0"/>
                          <a:cs typeface="Arial" pitchFamily="34" charset="0"/>
                        </a:rPr>
                        <a:t>Equitable Share</a:t>
                      </a:r>
                      <a:endParaRPr lang="en-US" dirty="0">
                        <a:latin typeface="Arial" pitchFamily="34" charset="0"/>
                        <a:cs typeface="Arial" pitchFamily="34" charset="0"/>
                      </a:endParaRPr>
                    </a:p>
                  </a:txBody>
                  <a:tcPr/>
                </a:tc>
                <a:tc>
                  <a:txBody>
                    <a:bodyPr/>
                    <a:lstStyle/>
                    <a:p>
                      <a:pPr algn="r"/>
                      <a:r>
                        <a:rPr lang="en-ZA" sz="1800" dirty="0" smtClean="0">
                          <a:effectLst/>
                          <a:latin typeface="Arial" pitchFamily="34" charset="0"/>
                          <a:cs typeface="Arial" pitchFamily="34" charset="0"/>
                        </a:rPr>
                        <a:t>413 000</a:t>
                      </a:r>
                      <a:endParaRPr lang="en-US" dirty="0">
                        <a:latin typeface="Arial" pitchFamily="34" charset="0"/>
                        <a:cs typeface="Arial" pitchFamily="34" charset="0"/>
                      </a:endParaRPr>
                    </a:p>
                  </a:txBody>
                  <a:tcPr/>
                </a:tc>
                <a:tc>
                  <a:txBody>
                    <a:bodyPr/>
                    <a:lstStyle/>
                    <a:p>
                      <a:pPr algn="r"/>
                      <a:r>
                        <a:rPr lang="en-US" dirty="0" smtClean="0">
                          <a:latin typeface="Arial" pitchFamily="34" charset="0"/>
                          <a:cs typeface="Arial" pitchFamily="34" charset="0"/>
                        </a:rPr>
                        <a:t>243 000 </a:t>
                      </a:r>
                      <a:endParaRPr lang="en-US" dirty="0">
                        <a:latin typeface="Arial" pitchFamily="34" charset="0"/>
                        <a:cs typeface="Arial" pitchFamily="34" charset="0"/>
                      </a:endParaRPr>
                    </a:p>
                  </a:txBody>
                  <a:tcPr/>
                </a:tc>
                <a:extLst>
                  <a:ext uri="{0D108BD9-81ED-4DB2-BD59-A6C34878D82A}">
                    <a16:rowId xmlns:a16="http://schemas.microsoft.com/office/drawing/2014/main" xmlns="" val="10002"/>
                  </a:ext>
                </a:extLst>
              </a:tr>
              <a:tr h="370840">
                <a:tc>
                  <a:txBody>
                    <a:bodyPr/>
                    <a:lstStyle/>
                    <a:p>
                      <a:r>
                        <a:rPr lang="en-US" dirty="0" smtClean="0">
                          <a:latin typeface="Arial" pitchFamily="34" charset="0"/>
                          <a:cs typeface="Arial" pitchFamily="34" charset="0"/>
                        </a:rPr>
                        <a:t>EPWP</a:t>
                      </a:r>
                      <a:endParaRPr lang="en-US" dirty="0">
                        <a:latin typeface="Arial" pitchFamily="34" charset="0"/>
                        <a:cs typeface="Arial"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2 597 </a:t>
                      </a:r>
                    </a:p>
                  </a:txBody>
                  <a:tcPr/>
                </a:tc>
                <a:tc>
                  <a:txBody>
                    <a:bodyPr/>
                    <a:lstStyle/>
                    <a:p>
                      <a:pPr algn="r"/>
                      <a:r>
                        <a:rPr lang="en-US" dirty="0" smtClean="0">
                          <a:latin typeface="Arial" pitchFamily="34" charset="0"/>
                          <a:cs typeface="Arial" pitchFamily="34" charset="0"/>
                        </a:rPr>
                        <a:t>2 597</a:t>
                      </a:r>
                    </a:p>
                  </a:txBody>
                  <a:tcPr/>
                </a:tc>
                <a:extLst>
                  <a:ext uri="{0D108BD9-81ED-4DB2-BD59-A6C34878D82A}">
                    <a16:rowId xmlns:a16="http://schemas.microsoft.com/office/drawing/2014/main" xmlns="" val="10003"/>
                  </a:ext>
                </a:extLst>
              </a:tr>
              <a:tr h="370840">
                <a:tc>
                  <a:txBody>
                    <a:bodyPr/>
                    <a:lstStyle/>
                    <a:p>
                      <a:r>
                        <a:rPr lang="en-US" b="1" dirty="0" smtClean="0">
                          <a:latin typeface="Arial" pitchFamily="34" charset="0"/>
                          <a:cs typeface="Arial" pitchFamily="34" charset="0"/>
                        </a:rPr>
                        <a:t>TOTAL</a:t>
                      </a:r>
                      <a:endParaRPr lang="en-US" b="1" dirty="0">
                        <a:latin typeface="Arial" pitchFamily="34" charset="0"/>
                        <a:cs typeface="Arial" pitchFamily="34" charset="0"/>
                      </a:endParaRPr>
                    </a:p>
                  </a:txBody>
                  <a:tcPr>
                    <a:solidFill>
                      <a:srgbClr val="FFFF00"/>
                    </a:solidFill>
                  </a:tcPr>
                </a:tc>
                <a:tc>
                  <a:txBody>
                    <a:bodyPr/>
                    <a:lstStyle/>
                    <a:p>
                      <a:pPr algn="r"/>
                      <a:r>
                        <a:rPr lang="en-US" b="1" dirty="0" smtClean="0">
                          <a:latin typeface="Arial" pitchFamily="34" charset="0"/>
                          <a:cs typeface="Arial" pitchFamily="34" charset="0"/>
                        </a:rPr>
                        <a:t>1 165 781</a:t>
                      </a:r>
                      <a:endParaRPr lang="en-US" b="1" dirty="0">
                        <a:latin typeface="Arial" pitchFamily="34" charset="0"/>
                        <a:cs typeface="Arial" pitchFamily="34" charset="0"/>
                      </a:endParaRPr>
                    </a:p>
                  </a:txBody>
                  <a:tcPr>
                    <a:solidFill>
                      <a:srgbClr val="FFFF00"/>
                    </a:solidFill>
                  </a:tcPr>
                </a:tc>
                <a:tc>
                  <a:txBody>
                    <a:bodyPr/>
                    <a:lstStyle/>
                    <a:p>
                      <a:pPr algn="r"/>
                      <a:r>
                        <a:rPr lang="en-US" b="1" dirty="0" smtClean="0">
                          <a:latin typeface="Arial" pitchFamily="34" charset="0"/>
                          <a:cs typeface="Arial" pitchFamily="34" charset="0"/>
                        </a:rPr>
                        <a:t>995 781</a:t>
                      </a:r>
                      <a:endParaRPr lang="en-US" b="1" dirty="0">
                        <a:latin typeface="Arial" pitchFamily="34" charset="0"/>
                        <a:cs typeface="Arial" pitchFamily="34" charset="0"/>
                      </a:endParaRPr>
                    </a:p>
                  </a:txBody>
                  <a:tcPr>
                    <a:solidFill>
                      <a:srgbClr val="FFFF00"/>
                    </a:solidFill>
                  </a:tcP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4044568854"/>
              </p:ext>
            </p:extLst>
          </p:nvPr>
        </p:nvGraphicFramePr>
        <p:xfrm>
          <a:off x="294150" y="4962803"/>
          <a:ext cx="8558099" cy="579120"/>
        </p:xfrm>
        <a:graphic>
          <a:graphicData uri="http://schemas.openxmlformats.org/drawingml/2006/table">
            <a:tbl>
              <a:tblPr/>
              <a:tblGrid>
                <a:gridCol w="8558099">
                  <a:extLst>
                    <a:ext uri="{9D8B030D-6E8A-4147-A177-3AD203B41FA5}">
                      <a16:colId xmlns:a16="http://schemas.microsoft.com/office/drawing/2014/main" xmlns="" val="1054900581"/>
                    </a:ext>
                  </a:extLst>
                </a:gridCol>
              </a:tblGrid>
              <a:tr h="495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itchFamily="34" charset="0"/>
                          <a:ea typeface="Times New Roman"/>
                          <a:cs typeface="Arial" pitchFamily="34" charset="0"/>
                        </a:rPr>
                        <a:t>The R413 million ES portion allocation was adjusted to R243 million taking MDOE entire infrastructure budget to R995 781 000. </a:t>
                      </a:r>
                      <a:endParaRPr lang="en-Z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2076472754"/>
                  </a:ext>
                </a:extLst>
              </a:tr>
            </a:tbl>
          </a:graphicData>
        </a:graphic>
      </p:graphicFrame>
    </p:spTree>
    <p:extLst>
      <p:ext uri="{BB962C8B-B14F-4D97-AF65-F5344CB8AC3E}">
        <p14:creationId xmlns:p14="http://schemas.microsoft.com/office/powerpoint/2010/main" xmlns="" val="54110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17" descr="P:\Communication\Misc\Illustrator\Logos\2014_mpu_logos.e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316762" y="785813"/>
            <a:ext cx="7596188"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0" y="2649527"/>
            <a:ext cx="9144000" cy="954107"/>
          </a:xfrm>
          <a:prstGeom prst="rect">
            <a:avLst/>
          </a:prstGeom>
          <a:solidFill>
            <a:srgbClr val="FFC000"/>
          </a:solidFill>
        </p:spPr>
        <p:txBody>
          <a:bodyPr wrap="square">
            <a:spAutoFit/>
          </a:bodyPr>
          <a:lstStyle/>
          <a:p>
            <a:pPr algn="ctr"/>
            <a:r>
              <a:rPr lang="en-US" sz="2800" b="1" dirty="0" smtClean="0">
                <a:latin typeface="Arial" pitchFamily="34" charset="0"/>
                <a:cs typeface="Arial" pitchFamily="34" charset="0"/>
              </a:rPr>
              <a:t>EDUCATION INFRASTRUCTURE GRANT PERFORMANCE HIGHLIGHTS</a:t>
            </a:r>
            <a:endParaRPr lang="en-US" sz="2800" b="1" dirty="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4</a:t>
            </a:r>
            <a:endParaRPr lang="en-US" sz="2000" b="1" dirty="0">
              <a:solidFill>
                <a:schemeClr val="tx1"/>
              </a:solidFill>
            </a:endParaRPr>
          </a:p>
        </p:txBody>
      </p:sp>
    </p:spTree>
    <p:extLst>
      <p:ext uri="{BB962C8B-B14F-4D97-AF65-F5344CB8AC3E}">
        <p14:creationId xmlns:p14="http://schemas.microsoft.com/office/powerpoint/2010/main" xmlns="" val="842753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1"/>
            <a:ext cx="9155113" cy="785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316762" y="785813"/>
            <a:ext cx="7596188"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5</a:t>
            </a:r>
            <a:endParaRPr lang="en-US" sz="20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37963691"/>
              </p:ext>
            </p:extLst>
          </p:nvPr>
        </p:nvGraphicFramePr>
        <p:xfrm>
          <a:off x="-1588" y="1142285"/>
          <a:ext cx="9155113" cy="3968591"/>
        </p:xfrm>
        <a:graphic>
          <a:graphicData uri="http://schemas.openxmlformats.org/drawingml/2006/table">
            <a:tbl>
              <a:tblPr firstRow="1" bandRow="1">
                <a:tableStyleId>{5940675A-B579-460E-94D1-54222C63F5DA}</a:tableStyleId>
              </a:tblPr>
              <a:tblGrid>
                <a:gridCol w="6254483">
                  <a:extLst>
                    <a:ext uri="{9D8B030D-6E8A-4147-A177-3AD203B41FA5}">
                      <a16:colId xmlns:a16="http://schemas.microsoft.com/office/drawing/2014/main" xmlns="" val="2359521694"/>
                    </a:ext>
                  </a:extLst>
                </a:gridCol>
                <a:gridCol w="2900630">
                  <a:extLst>
                    <a:ext uri="{9D8B030D-6E8A-4147-A177-3AD203B41FA5}">
                      <a16:colId xmlns:a16="http://schemas.microsoft.com/office/drawing/2014/main" xmlns="" val="4016830315"/>
                    </a:ext>
                  </a:extLst>
                </a:gridCol>
              </a:tblGrid>
              <a:tr h="838834">
                <a:tc>
                  <a:txBody>
                    <a:bodyPr/>
                    <a:lstStyle/>
                    <a:p>
                      <a:pPr algn="ctr"/>
                      <a:endParaRPr lang="en-ZA" sz="1800" b="1" dirty="0" smtClean="0">
                        <a:latin typeface="Arial" pitchFamily="34" charset="0"/>
                        <a:cs typeface="Arial" pitchFamily="34" charset="0"/>
                      </a:endParaRPr>
                    </a:p>
                    <a:p>
                      <a:pPr algn="ctr"/>
                      <a:r>
                        <a:rPr lang="en-ZA" sz="1800" b="1" dirty="0" smtClean="0">
                          <a:latin typeface="Arial" pitchFamily="34" charset="0"/>
                          <a:cs typeface="Arial" pitchFamily="34" charset="0"/>
                        </a:rPr>
                        <a:t>Programme</a:t>
                      </a:r>
                      <a:endParaRPr lang="en-ZA" sz="1800" b="1" dirty="0">
                        <a:latin typeface="Arial" pitchFamily="34" charset="0"/>
                        <a:cs typeface="Arial" pitchFamily="34" charset="0"/>
                      </a:endParaRPr>
                    </a:p>
                  </a:txBody>
                  <a:tcPr>
                    <a:solidFill>
                      <a:schemeClr val="bg1">
                        <a:lumMod val="95000"/>
                      </a:schemeClr>
                    </a:solidFill>
                  </a:tcPr>
                </a:tc>
                <a:tc>
                  <a:txBody>
                    <a:bodyPr/>
                    <a:lstStyle/>
                    <a:p>
                      <a:pPr algn="ctr"/>
                      <a:endParaRPr lang="en-ZA" sz="1800" b="1" dirty="0" smtClean="0">
                        <a:latin typeface="Arial" pitchFamily="34" charset="0"/>
                        <a:cs typeface="Arial" pitchFamily="34" charset="0"/>
                      </a:endParaRPr>
                    </a:p>
                    <a:p>
                      <a:pPr algn="ctr"/>
                      <a:r>
                        <a:rPr lang="en-ZA" sz="1800" b="1" dirty="0" smtClean="0">
                          <a:latin typeface="Arial" pitchFamily="34" charset="0"/>
                          <a:cs typeface="Arial" pitchFamily="34" charset="0"/>
                        </a:rPr>
                        <a:t>Allocated</a:t>
                      </a:r>
                      <a:r>
                        <a:rPr lang="en-ZA" sz="1800" b="1" baseline="0" dirty="0" smtClean="0">
                          <a:latin typeface="Arial" pitchFamily="34" charset="0"/>
                          <a:cs typeface="Arial" pitchFamily="34" charset="0"/>
                        </a:rPr>
                        <a:t> Budget</a:t>
                      </a:r>
                    </a:p>
                    <a:p>
                      <a:pPr algn="ctr"/>
                      <a:r>
                        <a:rPr lang="en-ZA" sz="1800" b="1" baseline="0" dirty="0" smtClean="0">
                          <a:latin typeface="Arial" pitchFamily="34" charset="0"/>
                          <a:cs typeface="Arial" pitchFamily="34" charset="0"/>
                        </a:rPr>
                        <a:t>(R’000)</a:t>
                      </a:r>
                      <a:endParaRPr lang="en-ZA" sz="1800" b="1" dirty="0">
                        <a:latin typeface="Arial" pitchFamily="34" charset="0"/>
                        <a:cs typeface="Arial" pitchFamily="34" charset="0"/>
                      </a:endParaRPr>
                    </a:p>
                  </a:txBody>
                  <a:tcPr>
                    <a:solidFill>
                      <a:schemeClr val="bg1">
                        <a:lumMod val="95000"/>
                      </a:schemeClr>
                    </a:solidFill>
                  </a:tcPr>
                </a:tc>
                <a:extLst>
                  <a:ext uri="{0D108BD9-81ED-4DB2-BD59-A6C34878D82A}">
                    <a16:rowId xmlns:a16="http://schemas.microsoft.com/office/drawing/2014/main" xmlns="" val="2608201039"/>
                  </a:ext>
                </a:extLst>
              </a:tr>
              <a:tr h="493432">
                <a:tc>
                  <a:txBody>
                    <a:bodyPr/>
                    <a:lstStyle/>
                    <a:p>
                      <a:pPr algn="l" fontAlgn="ctr"/>
                      <a:r>
                        <a:rPr lang="en-ZA" sz="1800" b="0" i="0" u="none" strike="noStrike" dirty="0">
                          <a:solidFill>
                            <a:srgbClr val="000000"/>
                          </a:solidFill>
                          <a:effectLst/>
                          <a:latin typeface="Arial" panose="020B0604020202020204" pitchFamily="34" charset="0"/>
                        </a:rPr>
                        <a:t> New &amp; Replacement </a:t>
                      </a:r>
                    </a:p>
                  </a:txBody>
                  <a:tcPr marL="0" marR="0" marT="0" marB="0" anchor="ctr">
                    <a:noFill/>
                  </a:tcPr>
                </a:tc>
                <a:tc>
                  <a:txBody>
                    <a:bodyPr/>
                    <a:lstStyle/>
                    <a:p>
                      <a:pPr algn="r"/>
                      <a:r>
                        <a:rPr lang="en-ZA" sz="1800" b="0" dirty="0" smtClean="0">
                          <a:latin typeface="Arial" pitchFamily="34" charset="0"/>
                          <a:cs typeface="Arial" pitchFamily="34" charset="0"/>
                        </a:rPr>
                        <a:t>193 510</a:t>
                      </a:r>
                      <a:endParaRPr lang="en-ZA" sz="1800" b="0" dirty="0">
                        <a:latin typeface="Arial" pitchFamily="34" charset="0"/>
                        <a:cs typeface="Arial" pitchFamily="34" charset="0"/>
                      </a:endParaRPr>
                    </a:p>
                  </a:txBody>
                  <a:tcPr>
                    <a:noFill/>
                  </a:tcPr>
                </a:tc>
                <a:extLst>
                  <a:ext uri="{0D108BD9-81ED-4DB2-BD59-A6C34878D82A}">
                    <a16:rowId xmlns:a16="http://schemas.microsoft.com/office/drawing/2014/main" xmlns="" val="10001"/>
                  </a:ext>
                </a:extLst>
              </a:tr>
              <a:tr h="493432">
                <a:tc>
                  <a:txBody>
                    <a:bodyPr/>
                    <a:lstStyle/>
                    <a:p>
                      <a:pPr algn="l" fontAlgn="ctr"/>
                      <a:r>
                        <a:rPr lang="en-ZA" sz="1800" b="0" i="0" u="none" strike="noStrike" dirty="0">
                          <a:solidFill>
                            <a:srgbClr val="000000"/>
                          </a:solidFill>
                          <a:effectLst/>
                          <a:latin typeface="Arial" panose="020B0604020202020204" pitchFamily="34" charset="0"/>
                        </a:rPr>
                        <a:t> Upgrade and Additions  </a:t>
                      </a:r>
                    </a:p>
                  </a:txBody>
                  <a:tcPr marL="0" marR="0" marT="0" marB="0" anchor="ctr"/>
                </a:tc>
                <a:tc>
                  <a:txBody>
                    <a:bodyPr/>
                    <a:lstStyle/>
                    <a:p>
                      <a:pPr algn="r"/>
                      <a:r>
                        <a:rPr lang="en-ZA" sz="1800" b="0" dirty="0" smtClean="0">
                          <a:latin typeface="Arial" pitchFamily="34" charset="0"/>
                          <a:cs typeface="Arial" pitchFamily="34" charset="0"/>
                        </a:rPr>
                        <a:t>379 433</a:t>
                      </a:r>
                      <a:endParaRPr lang="en-ZA" sz="1800" b="0" dirty="0">
                        <a:latin typeface="Arial" pitchFamily="34" charset="0"/>
                        <a:cs typeface="Arial" pitchFamily="34" charset="0"/>
                      </a:endParaRPr>
                    </a:p>
                  </a:txBody>
                  <a:tcPr/>
                </a:tc>
                <a:extLst>
                  <a:ext uri="{0D108BD9-81ED-4DB2-BD59-A6C34878D82A}">
                    <a16:rowId xmlns:a16="http://schemas.microsoft.com/office/drawing/2014/main" xmlns="" val="98333765"/>
                  </a:ext>
                </a:extLst>
              </a:tr>
              <a:tr h="493432">
                <a:tc>
                  <a:txBody>
                    <a:bodyPr/>
                    <a:lstStyle/>
                    <a:p>
                      <a:pPr algn="l" fontAlgn="ctr"/>
                      <a:r>
                        <a:rPr lang="en-ZA" sz="1800" b="0" i="0" u="none" strike="noStrike" dirty="0">
                          <a:solidFill>
                            <a:srgbClr val="000000"/>
                          </a:solidFill>
                          <a:effectLst/>
                          <a:latin typeface="Arial" panose="020B0604020202020204" pitchFamily="34" charset="0"/>
                        </a:rPr>
                        <a:t> Maintenance </a:t>
                      </a:r>
                    </a:p>
                  </a:txBody>
                  <a:tcPr marL="0" marR="0" marT="0" marB="0" anchor="ctr"/>
                </a:tc>
                <a:tc>
                  <a:txBody>
                    <a:bodyPr/>
                    <a:lstStyle/>
                    <a:p>
                      <a:pPr algn="r"/>
                      <a:r>
                        <a:rPr lang="en-ZA" sz="1800" b="0" dirty="0" smtClean="0">
                          <a:latin typeface="Arial" pitchFamily="34" charset="0"/>
                          <a:cs typeface="Arial" pitchFamily="34" charset="0"/>
                        </a:rPr>
                        <a:t>113 662</a:t>
                      </a:r>
                      <a:endParaRPr lang="en-ZA" sz="1800" b="0" dirty="0">
                        <a:latin typeface="Arial" pitchFamily="34" charset="0"/>
                        <a:cs typeface="Arial" pitchFamily="34" charset="0"/>
                      </a:endParaRPr>
                    </a:p>
                  </a:txBody>
                  <a:tcPr/>
                </a:tc>
                <a:extLst>
                  <a:ext uri="{0D108BD9-81ED-4DB2-BD59-A6C34878D82A}">
                    <a16:rowId xmlns:a16="http://schemas.microsoft.com/office/drawing/2014/main" xmlns="" val="3164605963"/>
                  </a:ext>
                </a:extLst>
              </a:tr>
              <a:tr h="493432">
                <a:tc>
                  <a:txBody>
                    <a:bodyPr/>
                    <a:lstStyle/>
                    <a:p>
                      <a:pPr algn="l" fontAlgn="ctr"/>
                      <a:r>
                        <a:rPr lang="en-ZA" sz="1800" b="0" i="0" u="none" strike="noStrike" dirty="0">
                          <a:solidFill>
                            <a:srgbClr val="000000"/>
                          </a:solidFill>
                          <a:effectLst/>
                          <a:latin typeface="Arial" panose="020B0604020202020204" pitchFamily="34" charset="0"/>
                        </a:rPr>
                        <a:t> Refurbishment, </a:t>
                      </a:r>
                      <a:r>
                        <a:rPr lang="en-ZA" sz="1800" b="0" i="0" u="none" strike="noStrike" dirty="0" smtClean="0">
                          <a:solidFill>
                            <a:srgbClr val="000000"/>
                          </a:solidFill>
                          <a:effectLst/>
                          <a:latin typeface="Arial" panose="020B0604020202020204" pitchFamily="34" charset="0"/>
                        </a:rPr>
                        <a:t>Renovations and Rehabilitation </a:t>
                      </a:r>
                      <a:endParaRPr lang="en-ZA" sz="1800" b="0" i="0" u="none" strike="noStrike" dirty="0">
                        <a:solidFill>
                          <a:srgbClr val="000000"/>
                        </a:solidFill>
                        <a:effectLst/>
                        <a:latin typeface="Arial" panose="020B0604020202020204" pitchFamily="34" charset="0"/>
                      </a:endParaRPr>
                    </a:p>
                  </a:txBody>
                  <a:tcPr marL="0" marR="0" marT="0" marB="0" anchor="ctr"/>
                </a:tc>
                <a:tc>
                  <a:txBody>
                    <a:bodyPr/>
                    <a:lstStyle/>
                    <a:p>
                      <a:pPr algn="r"/>
                      <a:r>
                        <a:rPr lang="en-ZA" sz="1800" b="0" dirty="0" smtClean="0">
                          <a:latin typeface="Arial" pitchFamily="34" charset="0"/>
                          <a:cs typeface="Arial" pitchFamily="34" charset="0"/>
                        </a:rPr>
                        <a:t>30 129</a:t>
                      </a:r>
                      <a:endParaRPr lang="en-ZA" sz="1800" b="0" dirty="0">
                        <a:latin typeface="Arial" pitchFamily="34" charset="0"/>
                        <a:cs typeface="Arial" pitchFamily="34" charset="0"/>
                      </a:endParaRPr>
                    </a:p>
                  </a:txBody>
                  <a:tcPr/>
                </a:tc>
                <a:extLst>
                  <a:ext uri="{0D108BD9-81ED-4DB2-BD59-A6C34878D82A}">
                    <a16:rowId xmlns:a16="http://schemas.microsoft.com/office/drawing/2014/main" xmlns="" val="4052570180"/>
                  </a:ext>
                </a:extLst>
              </a:tr>
              <a:tr h="493432">
                <a:tc>
                  <a:txBody>
                    <a:bodyPr/>
                    <a:lstStyle/>
                    <a:p>
                      <a:pPr algn="l" fontAlgn="ctr"/>
                      <a:r>
                        <a:rPr lang="en-ZA" sz="1800" b="0" i="0" u="none" strike="noStrike" dirty="0">
                          <a:solidFill>
                            <a:srgbClr val="000000"/>
                          </a:solidFill>
                          <a:effectLst/>
                          <a:latin typeface="Arial" panose="020B0604020202020204" pitchFamily="34" charset="0"/>
                        </a:rPr>
                        <a:t> Goods &amp; </a:t>
                      </a:r>
                      <a:r>
                        <a:rPr lang="en-ZA" sz="1800" b="0" i="0" u="none" strike="noStrike" dirty="0" smtClean="0">
                          <a:solidFill>
                            <a:srgbClr val="000000"/>
                          </a:solidFill>
                          <a:effectLst/>
                          <a:latin typeface="Arial" panose="020B0604020202020204" pitchFamily="34" charset="0"/>
                        </a:rPr>
                        <a:t>Services</a:t>
                      </a:r>
                      <a:endParaRPr lang="en-ZA" sz="1800" b="0" i="0" u="none" strike="noStrike" dirty="0">
                        <a:solidFill>
                          <a:srgbClr val="000000"/>
                        </a:solidFill>
                        <a:effectLst/>
                        <a:latin typeface="Arial" panose="020B0604020202020204" pitchFamily="34" charset="0"/>
                      </a:endParaRPr>
                    </a:p>
                  </a:txBody>
                  <a:tcPr marL="0" marR="0" marT="0" marB="0" anchor="ctr"/>
                </a:tc>
                <a:tc>
                  <a:txBody>
                    <a:bodyPr/>
                    <a:lstStyle/>
                    <a:p>
                      <a:pPr algn="r"/>
                      <a:r>
                        <a:rPr lang="en-ZA" sz="1800" b="0" dirty="0" smtClean="0">
                          <a:latin typeface="Arial" pitchFamily="34" charset="0"/>
                          <a:cs typeface="Arial" pitchFamily="34" charset="0"/>
                        </a:rPr>
                        <a:t>33 450</a:t>
                      </a:r>
                      <a:endParaRPr lang="en-ZA" sz="1800" b="0" dirty="0">
                        <a:latin typeface="Arial" pitchFamily="34" charset="0"/>
                        <a:cs typeface="Arial" pitchFamily="34" charset="0"/>
                      </a:endParaRPr>
                    </a:p>
                  </a:txBody>
                  <a:tcPr/>
                </a:tc>
                <a:extLst>
                  <a:ext uri="{0D108BD9-81ED-4DB2-BD59-A6C34878D82A}">
                    <a16:rowId xmlns:a16="http://schemas.microsoft.com/office/drawing/2014/main" xmlns="" val="10005"/>
                  </a:ext>
                </a:extLst>
              </a:tr>
              <a:tr h="587031">
                <a:tc>
                  <a:txBody>
                    <a:bodyPr/>
                    <a:lstStyle/>
                    <a:p>
                      <a:r>
                        <a:rPr lang="en-ZA" sz="1800" b="1" dirty="0" smtClean="0">
                          <a:latin typeface="Arial" pitchFamily="34" charset="0"/>
                          <a:cs typeface="Arial" pitchFamily="34" charset="0"/>
                        </a:rPr>
                        <a:t>GRAND TOTAL</a:t>
                      </a:r>
                      <a:endParaRPr lang="en-ZA" sz="1800" b="1" dirty="0">
                        <a:latin typeface="Arial" pitchFamily="34" charset="0"/>
                        <a:cs typeface="Arial" pitchFamily="34" charset="0"/>
                      </a:endParaRPr>
                    </a:p>
                  </a:txBody>
                  <a:tcPr anchor="ctr">
                    <a:solidFill>
                      <a:srgbClr val="FFFF00"/>
                    </a:solidFill>
                  </a:tcPr>
                </a:tc>
                <a:tc>
                  <a:txBody>
                    <a:bodyPr/>
                    <a:lstStyle/>
                    <a:p>
                      <a:pPr algn="r"/>
                      <a:r>
                        <a:rPr lang="en-ZA" sz="1800" b="1" dirty="0" smtClean="0">
                          <a:latin typeface="Arial" pitchFamily="34" charset="0"/>
                          <a:cs typeface="Arial" pitchFamily="34" charset="0"/>
                        </a:rPr>
                        <a:t>750 184</a:t>
                      </a:r>
                      <a:endParaRPr lang="en-ZA" sz="1800" b="1" dirty="0">
                        <a:latin typeface="Arial" pitchFamily="34" charset="0"/>
                        <a:cs typeface="Arial" pitchFamily="34" charset="0"/>
                      </a:endParaRPr>
                    </a:p>
                  </a:txBody>
                  <a:tcPr anchor="ctr">
                    <a:solidFill>
                      <a:srgbClr val="FFFF00"/>
                    </a:solidFill>
                  </a:tcPr>
                </a:tc>
                <a:extLst>
                  <a:ext uri="{0D108BD9-81ED-4DB2-BD59-A6C34878D82A}">
                    <a16:rowId xmlns:a16="http://schemas.microsoft.com/office/drawing/2014/main" xmlns="" val="10013"/>
                  </a:ext>
                </a:extLst>
              </a:tr>
            </a:tbl>
          </a:graphicData>
        </a:graphic>
      </p:graphicFrame>
      <p:sp>
        <p:nvSpPr>
          <p:cNvPr id="10" name="TextBox 9"/>
          <p:cNvSpPr txBox="1"/>
          <p:nvPr/>
        </p:nvSpPr>
        <p:spPr>
          <a:xfrm>
            <a:off x="90488" y="198506"/>
            <a:ext cx="9141600" cy="461665"/>
          </a:xfrm>
          <a:prstGeom prst="rect">
            <a:avLst/>
          </a:prstGeom>
          <a:noFill/>
        </p:spPr>
        <p:txBody>
          <a:bodyPr wrap="square">
            <a:spAutoFit/>
          </a:bodyPr>
          <a:lstStyle/>
          <a:p>
            <a:r>
              <a:rPr lang="en-US" sz="2400" b="1" dirty="0" smtClean="0">
                <a:latin typeface="Arial" pitchFamily="34" charset="0"/>
                <a:cs typeface="Arial" pitchFamily="34" charset="0"/>
              </a:rPr>
              <a:t>PROGRAMMES FUNDED THROUGH THE EIG </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xmlns="" val="1103565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 y="15013"/>
            <a:ext cx="9155113"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6</a:t>
            </a:r>
            <a:endParaRPr lang="en-US" sz="20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103958490"/>
              </p:ext>
            </p:extLst>
          </p:nvPr>
        </p:nvGraphicFramePr>
        <p:xfrm>
          <a:off x="-28575" y="816066"/>
          <a:ext cx="9137651" cy="4791283"/>
        </p:xfrm>
        <a:graphic>
          <a:graphicData uri="http://schemas.openxmlformats.org/drawingml/2006/table">
            <a:tbl>
              <a:tblPr firstRow="1" bandRow="1">
                <a:tableStyleId>{5940675A-B579-460E-94D1-54222C63F5DA}</a:tableStyleId>
              </a:tblPr>
              <a:tblGrid>
                <a:gridCol w="3228975">
                  <a:extLst>
                    <a:ext uri="{9D8B030D-6E8A-4147-A177-3AD203B41FA5}">
                      <a16:colId xmlns:a16="http://schemas.microsoft.com/office/drawing/2014/main" xmlns="" val="2359521694"/>
                    </a:ext>
                  </a:extLst>
                </a:gridCol>
                <a:gridCol w="1828800">
                  <a:extLst>
                    <a:ext uri="{9D8B030D-6E8A-4147-A177-3AD203B41FA5}">
                      <a16:colId xmlns:a16="http://schemas.microsoft.com/office/drawing/2014/main" xmlns="" val="1537348125"/>
                    </a:ext>
                  </a:extLst>
                </a:gridCol>
                <a:gridCol w="990600">
                  <a:extLst>
                    <a:ext uri="{9D8B030D-6E8A-4147-A177-3AD203B41FA5}">
                      <a16:colId xmlns:a16="http://schemas.microsoft.com/office/drawing/2014/main" xmlns="" val="69100375"/>
                    </a:ext>
                  </a:extLst>
                </a:gridCol>
                <a:gridCol w="1201739">
                  <a:extLst>
                    <a:ext uri="{9D8B030D-6E8A-4147-A177-3AD203B41FA5}">
                      <a16:colId xmlns:a16="http://schemas.microsoft.com/office/drawing/2014/main" xmlns="" val="4059402653"/>
                    </a:ext>
                  </a:extLst>
                </a:gridCol>
                <a:gridCol w="1887537">
                  <a:extLst>
                    <a:ext uri="{9D8B030D-6E8A-4147-A177-3AD203B41FA5}">
                      <a16:colId xmlns:a16="http://schemas.microsoft.com/office/drawing/2014/main" xmlns="" val="48431374"/>
                    </a:ext>
                  </a:extLst>
                </a:gridCol>
              </a:tblGrid>
              <a:tr h="707934">
                <a:tc>
                  <a:txBody>
                    <a:bodyPr/>
                    <a:lstStyle/>
                    <a:p>
                      <a:r>
                        <a:rPr lang="en-ZA" sz="1400" b="1" dirty="0" smtClean="0">
                          <a:latin typeface="Arial" pitchFamily="34" charset="0"/>
                          <a:cs typeface="Arial" pitchFamily="34" charset="0"/>
                        </a:rPr>
                        <a:t>Programme</a:t>
                      </a:r>
                      <a:endParaRPr lang="en-ZA" sz="1400" b="1" dirty="0">
                        <a:latin typeface="Arial" pitchFamily="34" charset="0"/>
                        <a:cs typeface="Arial" pitchFamily="34" charset="0"/>
                      </a:endParaRPr>
                    </a:p>
                  </a:txBody>
                  <a:tcPr>
                    <a:solidFill>
                      <a:schemeClr val="bg1">
                        <a:lumMod val="95000"/>
                      </a:schemeClr>
                    </a:solidFill>
                  </a:tcPr>
                </a:tc>
                <a:tc>
                  <a:txBody>
                    <a:bodyPr/>
                    <a:lstStyle/>
                    <a:p>
                      <a:pPr algn="ctr"/>
                      <a:r>
                        <a:rPr lang="en-ZA" sz="1400" b="1" dirty="0" smtClean="0">
                          <a:latin typeface="Arial" pitchFamily="34" charset="0"/>
                          <a:cs typeface="Arial" pitchFamily="34" charset="0"/>
                        </a:rPr>
                        <a:t>2017/18 Total</a:t>
                      </a:r>
                      <a:r>
                        <a:rPr lang="en-ZA" sz="1400" b="1" baseline="0" dirty="0" smtClean="0">
                          <a:latin typeface="Arial" pitchFamily="34" charset="0"/>
                          <a:cs typeface="Arial" pitchFamily="34" charset="0"/>
                        </a:rPr>
                        <a:t> Projects (Projects at Different Stages) </a:t>
                      </a:r>
                      <a:endParaRPr lang="en-ZA" sz="1400" b="1" dirty="0">
                        <a:latin typeface="Arial" pitchFamily="34" charset="0"/>
                        <a:cs typeface="Arial" pitchFamily="34" charset="0"/>
                      </a:endParaRPr>
                    </a:p>
                  </a:txBody>
                  <a:tcPr>
                    <a:solidFill>
                      <a:schemeClr val="bg1">
                        <a:lumMod val="95000"/>
                      </a:schemeClr>
                    </a:solidFill>
                  </a:tcPr>
                </a:tc>
                <a:tc>
                  <a:txBody>
                    <a:bodyPr/>
                    <a:lstStyle/>
                    <a:p>
                      <a:pPr algn="ctr"/>
                      <a:r>
                        <a:rPr lang="en-ZA" sz="1400" b="1" dirty="0" smtClean="0">
                          <a:latin typeface="Arial" pitchFamily="34" charset="0"/>
                          <a:cs typeface="Arial" pitchFamily="34" charset="0"/>
                        </a:rPr>
                        <a:t>2017/18 Targets</a:t>
                      </a:r>
                      <a:endParaRPr lang="en-ZA" sz="1400" b="1" dirty="0">
                        <a:latin typeface="Arial" pitchFamily="34" charset="0"/>
                        <a:cs typeface="Arial" pitchFamily="34" charset="0"/>
                      </a:endParaRPr>
                    </a:p>
                  </a:txBody>
                  <a:tcPr>
                    <a:solidFill>
                      <a:schemeClr val="bg1">
                        <a:lumMod val="95000"/>
                      </a:schemeClr>
                    </a:solidFill>
                  </a:tcPr>
                </a:tc>
                <a:tc>
                  <a:txBody>
                    <a:bodyPr/>
                    <a:lstStyle/>
                    <a:p>
                      <a:pPr algn="ctr"/>
                      <a:r>
                        <a:rPr lang="en-ZA" sz="1400" b="1" dirty="0" smtClean="0">
                          <a:latin typeface="Arial" pitchFamily="34" charset="0"/>
                          <a:cs typeface="Arial" pitchFamily="34" charset="0"/>
                        </a:rPr>
                        <a:t>2017/18 Actual Achieved</a:t>
                      </a:r>
                      <a:endParaRPr lang="en-ZA" sz="1400" b="1" dirty="0">
                        <a:latin typeface="Arial" pitchFamily="34" charset="0"/>
                        <a:cs typeface="Arial" pitchFamily="34" charset="0"/>
                      </a:endParaRPr>
                    </a:p>
                  </a:txBody>
                  <a:tcPr>
                    <a:solidFill>
                      <a:schemeClr val="bg1">
                        <a:lumMod val="95000"/>
                      </a:schemeClr>
                    </a:solidFill>
                  </a:tcPr>
                </a:tc>
                <a:tc>
                  <a:txBody>
                    <a:bodyPr/>
                    <a:lstStyle/>
                    <a:p>
                      <a:pPr algn="ctr"/>
                      <a:r>
                        <a:rPr lang="en-ZA" sz="1400" b="1" dirty="0" smtClean="0">
                          <a:latin typeface="Arial" pitchFamily="34" charset="0"/>
                          <a:cs typeface="Arial" pitchFamily="34" charset="0"/>
                        </a:rPr>
                        <a:t>2017/18 Expenditure per Category </a:t>
                      </a:r>
                      <a:endParaRPr lang="en-ZA" sz="1400" b="1" dirty="0">
                        <a:latin typeface="Arial" pitchFamily="34" charset="0"/>
                        <a:cs typeface="Arial" pitchFamily="34" charset="0"/>
                      </a:endParaRPr>
                    </a:p>
                  </a:txBody>
                  <a:tcPr>
                    <a:solidFill>
                      <a:schemeClr val="bg1">
                        <a:lumMod val="95000"/>
                      </a:schemeClr>
                    </a:solidFill>
                  </a:tcPr>
                </a:tc>
                <a:extLst>
                  <a:ext uri="{0D108BD9-81ED-4DB2-BD59-A6C34878D82A}">
                    <a16:rowId xmlns:a16="http://schemas.microsoft.com/office/drawing/2014/main" xmlns="" val="2608201039"/>
                  </a:ext>
                </a:extLst>
              </a:tr>
              <a:tr h="420140">
                <a:tc>
                  <a:txBody>
                    <a:bodyPr/>
                    <a:lstStyle/>
                    <a:p>
                      <a:r>
                        <a:rPr lang="en-ZA" sz="1400" dirty="0" smtClean="0">
                          <a:latin typeface="Arial" pitchFamily="34" charset="0"/>
                          <a:cs typeface="Arial" pitchFamily="34" charset="0"/>
                        </a:rPr>
                        <a:t>New and replacement (1 achieved out of 2 new schools and 5 achieved out of 7 replacement schools) EID Funded</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47</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3</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1</a:t>
                      </a:r>
                      <a:endParaRPr lang="en-ZA" sz="1400" dirty="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R187 071</a:t>
                      </a:r>
                      <a:r>
                        <a:rPr lang="en-ZA" sz="1400" baseline="0" dirty="0" smtClean="0">
                          <a:latin typeface="Arial" pitchFamily="34" charset="0"/>
                          <a:cs typeface="Arial" pitchFamily="34" charset="0"/>
                        </a:rPr>
                        <a:t> 091,30</a:t>
                      </a:r>
                      <a:endParaRPr lang="en-ZA" sz="1400" dirty="0">
                        <a:latin typeface="Arial" pitchFamily="34" charset="0"/>
                        <a:cs typeface="Arial" pitchFamily="34" charset="0"/>
                      </a:endParaRPr>
                    </a:p>
                  </a:txBody>
                  <a:tcPr/>
                </a:tc>
                <a:extLst>
                  <a:ext uri="{0D108BD9-81ED-4DB2-BD59-A6C34878D82A}">
                    <a16:rowId xmlns:a16="http://schemas.microsoft.com/office/drawing/2014/main" xmlns="" val="4052570180"/>
                  </a:ext>
                </a:extLst>
              </a:tr>
              <a:tr h="714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Upgrades</a:t>
                      </a:r>
                      <a:r>
                        <a:rPr lang="en-ZA" sz="1400" baseline="0" dirty="0" smtClean="0">
                          <a:latin typeface="Arial" pitchFamily="34" charset="0"/>
                          <a:cs typeface="Arial" pitchFamily="34" charset="0"/>
                        </a:rPr>
                        <a:t> and Additions (</a:t>
                      </a:r>
                      <a:r>
                        <a:rPr lang="en-US" sz="1400" dirty="0" smtClean="0">
                          <a:latin typeface="Arial" pitchFamily="34" charset="0"/>
                          <a:cs typeface="Arial" pitchFamily="34" charset="0"/>
                        </a:rPr>
                        <a:t>Basic</a:t>
                      </a:r>
                      <a:r>
                        <a:rPr lang="en-US" sz="1400" baseline="0" dirty="0" smtClean="0">
                          <a:latin typeface="Arial" pitchFamily="34" charset="0"/>
                          <a:cs typeface="Arial" pitchFamily="34" charset="0"/>
                        </a:rPr>
                        <a:t> services (102 achieved out of 121 Sanitation targets, 66 achieved out of 77 Water targets and 7 achieved out of 8 Electricity targets))</a:t>
                      </a:r>
                      <a:endParaRPr lang="en-ZA" sz="1400" dirty="0" smtClean="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420</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206</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175</a:t>
                      </a:r>
                      <a:endParaRPr lang="en-ZA" sz="1400" dirty="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R385 574 443,86</a:t>
                      </a:r>
                      <a:endParaRPr lang="en-ZA" sz="1400" dirty="0">
                        <a:latin typeface="Arial" pitchFamily="34" charset="0"/>
                        <a:cs typeface="Arial" pitchFamily="34" charset="0"/>
                      </a:endParaRPr>
                    </a:p>
                  </a:txBody>
                  <a:tcPr/>
                </a:tc>
                <a:extLst>
                  <a:ext uri="{0D108BD9-81ED-4DB2-BD59-A6C34878D82A}">
                    <a16:rowId xmlns:a16="http://schemas.microsoft.com/office/drawing/2014/main" xmlns="" val="10006"/>
                  </a:ext>
                </a:extLst>
              </a:tr>
              <a:tr h="420140">
                <a:tc>
                  <a:txBody>
                    <a:bodyPr/>
                    <a:lstStyle/>
                    <a:p>
                      <a:r>
                        <a:rPr lang="en-ZA" sz="1400" dirty="0" smtClean="0">
                          <a:latin typeface="Arial" pitchFamily="34" charset="0"/>
                          <a:cs typeface="Arial" pitchFamily="34" charset="0"/>
                        </a:rPr>
                        <a:t>Rehabilitation, Renovation</a:t>
                      </a:r>
                      <a:r>
                        <a:rPr lang="en-ZA" sz="1400" baseline="0" dirty="0" smtClean="0">
                          <a:latin typeface="Arial" pitchFamily="34" charset="0"/>
                          <a:cs typeface="Arial" pitchFamily="34" charset="0"/>
                        </a:rPr>
                        <a:t> &amp; Refurbishments</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27</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8</a:t>
                      </a:r>
                      <a:endParaRPr lang="en-ZA" sz="1400" dirty="0">
                        <a:latin typeface="Arial" pitchFamily="34" charset="0"/>
                        <a:cs typeface="Arial" pitchFamily="34" charset="0"/>
                      </a:endParaRPr>
                    </a:p>
                  </a:txBody>
                  <a:tcPr>
                    <a:solidFill>
                      <a:schemeClr val="bg1"/>
                    </a:solidFill>
                  </a:tcPr>
                </a:tc>
                <a:tc>
                  <a:txBody>
                    <a:bodyPr/>
                    <a:lstStyle/>
                    <a:p>
                      <a:pPr algn="ctr"/>
                      <a:r>
                        <a:rPr lang="en-ZA" sz="1400" dirty="0" smtClean="0">
                          <a:latin typeface="Arial" pitchFamily="34" charset="0"/>
                          <a:cs typeface="Arial" pitchFamily="34" charset="0"/>
                        </a:rPr>
                        <a:t>8</a:t>
                      </a:r>
                      <a:endParaRPr lang="en-ZA" sz="1400" dirty="0">
                        <a:latin typeface="Arial" pitchFamily="34" charset="0"/>
                        <a:cs typeface="Arial" pitchFamily="34" charset="0"/>
                      </a:endParaRPr>
                    </a:p>
                  </a:txBody>
                  <a:tcPr>
                    <a:solidFill>
                      <a:schemeClr val="bg1"/>
                    </a:solidFill>
                  </a:tcPr>
                </a:tc>
                <a:tc>
                  <a:txBody>
                    <a:bodyPr/>
                    <a:lstStyle/>
                    <a:p>
                      <a:pPr algn="r"/>
                      <a:r>
                        <a:rPr lang="en-ZA" sz="1400" dirty="0" smtClean="0">
                          <a:latin typeface="Arial" pitchFamily="34" charset="0"/>
                          <a:cs typeface="Arial" pitchFamily="34" charset="0"/>
                        </a:rPr>
                        <a:t>R 17 759 374,18</a:t>
                      </a:r>
                      <a:endParaRPr lang="en-ZA" sz="1400" dirty="0">
                        <a:latin typeface="Arial" pitchFamily="34" charset="0"/>
                        <a:cs typeface="Arial" pitchFamily="34" charset="0"/>
                      </a:endParaRPr>
                    </a:p>
                  </a:txBody>
                  <a:tcPr>
                    <a:solidFill>
                      <a:schemeClr val="bg1"/>
                    </a:solidFill>
                  </a:tcPr>
                </a:tc>
                <a:extLst>
                  <a:ext uri="{0D108BD9-81ED-4DB2-BD59-A6C34878D82A}">
                    <a16:rowId xmlns:a16="http://schemas.microsoft.com/office/drawing/2014/main" xmlns="" val="10007"/>
                  </a:ext>
                </a:extLst>
              </a:tr>
              <a:tr h="714237">
                <a:tc>
                  <a:txBody>
                    <a:bodyPr/>
                    <a:lstStyle/>
                    <a:p>
                      <a:r>
                        <a:rPr lang="en-ZA" sz="1400" dirty="0" smtClean="0">
                          <a:latin typeface="Arial" pitchFamily="34" charset="0"/>
                          <a:cs typeface="Arial" pitchFamily="34" charset="0"/>
                        </a:rPr>
                        <a:t>Maintenance (8 achieved out of 3 planned Scheduled maintenance, 43 storm</a:t>
                      </a:r>
                      <a:r>
                        <a:rPr lang="en-ZA" sz="1400" baseline="0" dirty="0" smtClean="0">
                          <a:latin typeface="Arial" pitchFamily="34" charset="0"/>
                          <a:cs typeface="Arial" pitchFamily="34" charset="0"/>
                        </a:rPr>
                        <a:t> damage repairs and 5 arson damage repairs)</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126</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126</a:t>
                      </a:r>
                      <a:endParaRPr lang="en-ZA" sz="1400" dirty="0">
                        <a:latin typeface="Arial" pitchFamily="34" charset="0"/>
                        <a:cs typeface="Arial" pitchFamily="34" charset="0"/>
                      </a:endParaRPr>
                    </a:p>
                  </a:txBody>
                  <a:tcPr/>
                </a:tc>
                <a:tc>
                  <a:txBody>
                    <a:bodyPr/>
                    <a:lstStyle/>
                    <a:p>
                      <a:pPr algn="ctr"/>
                      <a:r>
                        <a:rPr lang="en-ZA" sz="1400" dirty="0" smtClean="0">
                          <a:latin typeface="Arial" pitchFamily="34" charset="0"/>
                          <a:cs typeface="Arial" pitchFamily="34" charset="0"/>
                        </a:rPr>
                        <a:t>56</a:t>
                      </a:r>
                      <a:endParaRPr lang="en-ZA" sz="1400" dirty="0">
                        <a:latin typeface="Arial" pitchFamily="34" charset="0"/>
                        <a:cs typeface="Arial" pitchFamily="34" charset="0"/>
                      </a:endParaRPr>
                    </a:p>
                  </a:txBody>
                  <a:tcPr/>
                </a:tc>
                <a:tc>
                  <a:txBody>
                    <a:bodyPr/>
                    <a:lstStyle/>
                    <a:p>
                      <a:pPr algn="r"/>
                      <a:r>
                        <a:rPr lang="en-ZA" sz="1400" dirty="0" smtClean="0">
                          <a:latin typeface="Arial" pitchFamily="34" charset="0"/>
                          <a:cs typeface="Arial" pitchFamily="34" charset="0"/>
                        </a:rPr>
                        <a:t>R 77 721 416,19</a:t>
                      </a:r>
                      <a:endParaRPr lang="en-ZA" sz="1400" dirty="0">
                        <a:latin typeface="Arial" pitchFamily="34" charset="0"/>
                        <a:cs typeface="Arial" pitchFamily="34" charset="0"/>
                      </a:endParaRPr>
                    </a:p>
                  </a:txBody>
                  <a:tcPr/>
                </a:tc>
                <a:extLst>
                  <a:ext uri="{0D108BD9-81ED-4DB2-BD59-A6C34878D82A}">
                    <a16:rowId xmlns:a16="http://schemas.microsoft.com/office/drawing/2014/main" xmlns="" val="10008"/>
                  </a:ext>
                </a:extLst>
              </a:tr>
              <a:tr h="706963">
                <a:tc>
                  <a:txBody>
                    <a:bodyPr/>
                    <a:lstStyle/>
                    <a:p>
                      <a:r>
                        <a:rPr lang="en-ZA" sz="1600" b="1" dirty="0" smtClean="0">
                          <a:latin typeface="Arial" pitchFamily="34" charset="0"/>
                          <a:cs typeface="Arial" pitchFamily="34" charset="0"/>
                        </a:rPr>
                        <a:t>GRAND TOTAL</a:t>
                      </a:r>
                      <a:endParaRPr lang="en-ZA" sz="1600" b="1" dirty="0">
                        <a:latin typeface="Arial" pitchFamily="34" charset="0"/>
                        <a:cs typeface="Arial" pitchFamily="34" charset="0"/>
                      </a:endParaRPr>
                    </a:p>
                  </a:txBody>
                  <a:tcPr anchor="ctr">
                    <a:solidFill>
                      <a:srgbClr val="FFFF00"/>
                    </a:solidFill>
                  </a:tcPr>
                </a:tc>
                <a:tc>
                  <a:txBody>
                    <a:bodyPr/>
                    <a:lstStyle/>
                    <a:p>
                      <a:pPr algn="ctr"/>
                      <a:r>
                        <a:rPr lang="en-ZA" sz="1600" b="1" dirty="0" smtClean="0">
                          <a:latin typeface="Arial" pitchFamily="34" charset="0"/>
                          <a:cs typeface="Arial" pitchFamily="34" charset="0"/>
                        </a:rPr>
                        <a:t>606*</a:t>
                      </a:r>
                      <a:endParaRPr lang="en-ZA" sz="1600" b="1" dirty="0">
                        <a:latin typeface="Arial" pitchFamily="34" charset="0"/>
                        <a:cs typeface="Arial" pitchFamily="34" charset="0"/>
                      </a:endParaRPr>
                    </a:p>
                  </a:txBody>
                  <a:tcPr anchor="ctr">
                    <a:solidFill>
                      <a:srgbClr val="FFFF00"/>
                    </a:solidFill>
                  </a:tcPr>
                </a:tc>
                <a:tc>
                  <a:txBody>
                    <a:bodyPr/>
                    <a:lstStyle/>
                    <a:p>
                      <a:pPr algn="ctr"/>
                      <a:r>
                        <a:rPr lang="en-ZA" sz="1600" b="1" dirty="0" smtClean="0">
                          <a:latin typeface="Arial" pitchFamily="34" charset="0"/>
                          <a:cs typeface="Arial" pitchFamily="34" charset="0"/>
                        </a:rPr>
                        <a:t>343</a:t>
                      </a:r>
                      <a:endParaRPr lang="en-ZA" sz="1600" b="1" dirty="0">
                        <a:latin typeface="Arial" pitchFamily="34" charset="0"/>
                        <a:cs typeface="Arial" pitchFamily="34" charset="0"/>
                      </a:endParaRPr>
                    </a:p>
                  </a:txBody>
                  <a:tcPr anchor="ctr">
                    <a:solidFill>
                      <a:srgbClr val="FFFF00"/>
                    </a:solidFill>
                  </a:tcPr>
                </a:tc>
                <a:tc>
                  <a:txBody>
                    <a:bodyPr/>
                    <a:lstStyle/>
                    <a:p>
                      <a:pPr algn="ctr"/>
                      <a:r>
                        <a:rPr lang="en-ZA" sz="1600" b="1" dirty="0" smtClean="0">
                          <a:latin typeface="Arial" pitchFamily="34" charset="0"/>
                          <a:cs typeface="Arial" pitchFamily="34" charset="0"/>
                        </a:rPr>
                        <a:t>240</a:t>
                      </a:r>
                      <a:endParaRPr lang="en-ZA" sz="1600" b="1" dirty="0">
                        <a:latin typeface="Arial" pitchFamily="34" charset="0"/>
                        <a:cs typeface="Arial" pitchFamily="34" charset="0"/>
                      </a:endParaRPr>
                    </a:p>
                  </a:txBody>
                  <a:tcPr anchor="ctr">
                    <a:solidFill>
                      <a:srgbClr val="FFFF00"/>
                    </a:solidFill>
                  </a:tcPr>
                </a:tc>
                <a:tc>
                  <a:txBody>
                    <a:bodyPr/>
                    <a:lstStyle/>
                    <a:p>
                      <a:pPr algn="r"/>
                      <a:r>
                        <a:rPr lang="en-ZA" sz="1600" b="1" dirty="0" smtClean="0">
                          <a:latin typeface="Arial" pitchFamily="34" charset="0"/>
                          <a:cs typeface="Arial" pitchFamily="34" charset="0"/>
                        </a:rPr>
                        <a:t>R668 126 325,53</a:t>
                      </a:r>
                      <a:endParaRPr lang="en-ZA" sz="1600" b="1" dirty="0">
                        <a:latin typeface="Arial" pitchFamily="34" charset="0"/>
                        <a:cs typeface="Arial" pitchFamily="34" charset="0"/>
                      </a:endParaRPr>
                    </a:p>
                  </a:txBody>
                  <a:tcPr anchor="ctr">
                    <a:solidFill>
                      <a:srgbClr val="FFFF00"/>
                    </a:solidFill>
                  </a:tcPr>
                </a:tc>
                <a:extLst>
                  <a:ext uri="{0D108BD9-81ED-4DB2-BD59-A6C34878D82A}">
                    <a16:rowId xmlns:a16="http://schemas.microsoft.com/office/drawing/2014/main" xmlns="" val="10013"/>
                  </a:ext>
                </a:extLst>
              </a:tr>
            </a:tbl>
          </a:graphicData>
        </a:graphic>
      </p:graphicFrame>
      <p:sp>
        <p:nvSpPr>
          <p:cNvPr id="10" name="TextBox 9"/>
          <p:cNvSpPr txBox="1"/>
          <p:nvPr/>
        </p:nvSpPr>
        <p:spPr>
          <a:xfrm>
            <a:off x="21451" y="77927"/>
            <a:ext cx="9141600" cy="707886"/>
          </a:xfrm>
          <a:prstGeom prst="rect">
            <a:avLst/>
          </a:prstGeom>
          <a:noFill/>
        </p:spPr>
        <p:txBody>
          <a:bodyPr wrap="square">
            <a:spAutoFit/>
          </a:bodyPr>
          <a:lstStyle/>
          <a:p>
            <a:pPr algn="ctr"/>
            <a:r>
              <a:rPr lang="en-US" sz="2000" b="1" dirty="0" smtClean="0">
                <a:latin typeface="Arial" pitchFamily="34" charset="0"/>
                <a:cs typeface="Arial" pitchFamily="34" charset="0"/>
              </a:rPr>
              <a:t>NON-FINANICIAL  PERFOMANCE  OF CAPITAL  PROGRAMMES FUNDED THROUGH THE EIG </a:t>
            </a:r>
            <a:endParaRPr lang="en-US" sz="2000" b="1" dirty="0">
              <a:latin typeface="Arial" pitchFamily="34" charset="0"/>
              <a:cs typeface="Arial" pitchFamily="34" charset="0"/>
            </a:endParaRPr>
          </a:p>
        </p:txBody>
      </p:sp>
      <p:sp>
        <p:nvSpPr>
          <p:cNvPr id="3" name="TextBox 2"/>
          <p:cNvSpPr txBox="1"/>
          <p:nvPr/>
        </p:nvSpPr>
        <p:spPr>
          <a:xfrm>
            <a:off x="609600" y="5580579"/>
            <a:ext cx="8553451" cy="646331"/>
          </a:xfrm>
          <a:prstGeom prst="rect">
            <a:avLst/>
          </a:prstGeom>
          <a:noFill/>
        </p:spPr>
        <p:txBody>
          <a:bodyPr wrap="square" rtlCol="0">
            <a:spAutoFit/>
          </a:bodyPr>
          <a:lstStyle/>
          <a:p>
            <a:r>
              <a:rPr lang="en-ZA" dirty="0" smtClean="0"/>
              <a:t>* The 606 is the total number of EIG funded projects at all stages (final accounts, planning and design, implementation) in 2017/18 financial year and incurred expenditure. </a:t>
            </a:r>
            <a:endParaRPr lang="en-ZA" dirty="0"/>
          </a:p>
        </p:txBody>
      </p:sp>
    </p:spTree>
    <p:extLst>
      <p:ext uri="{BB962C8B-B14F-4D97-AF65-F5344CB8AC3E}">
        <p14:creationId xmlns:p14="http://schemas.microsoft.com/office/powerpoint/2010/main" xmlns="" val="210312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3" y="0"/>
            <a:ext cx="9155113"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26988" y="785813"/>
            <a:ext cx="9117012"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2400" y="76200"/>
            <a:ext cx="9141600" cy="369332"/>
          </a:xfrm>
          <a:prstGeom prst="rect">
            <a:avLst/>
          </a:prstGeom>
          <a:noFill/>
        </p:spPr>
        <p:txBody>
          <a:bodyPr wrap="square">
            <a:spAutoFit/>
          </a:bodyPr>
          <a:lstStyle/>
          <a:p>
            <a:pPr algn="ctr"/>
            <a:r>
              <a:rPr lang="en-US" b="1" dirty="0" smtClean="0">
                <a:latin typeface="Arial" pitchFamily="34" charset="0"/>
                <a:cs typeface="Arial" pitchFamily="34" charset="0"/>
              </a:rPr>
              <a:t> EIG EXPENDITURE PATTERN  : 2015/16 TO 2017/18</a:t>
            </a:r>
            <a:endParaRPr lang="en-US" b="1" dirty="0">
              <a:latin typeface="Arial" pitchFamily="34" charset="0"/>
              <a:cs typeface="Arial" pitchFamily="34" charset="0"/>
            </a:endParaRPr>
          </a:p>
        </p:txBody>
      </p:sp>
      <p:sp>
        <p:nvSpPr>
          <p:cNvPr id="4" name="Rectangle 3"/>
          <p:cNvSpPr/>
          <p:nvPr/>
        </p:nvSpPr>
        <p:spPr>
          <a:xfrm>
            <a:off x="26988" y="650180"/>
            <a:ext cx="8991600" cy="646331"/>
          </a:xfrm>
          <a:prstGeom prst="rect">
            <a:avLst/>
          </a:prstGeom>
        </p:spPr>
        <p:txBody>
          <a:bodyPr wrap="square">
            <a:spAutoFit/>
          </a:bodyPr>
          <a:lstStyle/>
          <a:p>
            <a:endParaRPr lang="en-ZA" dirty="0"/>
          </a:p>
          <a:p>
            <a:endParaRPr lang="en-ZA" dirty="0" smtClean="0"/>
          </a:p>
        </p:txBody>
      </p:sp>
      <p:sp>
        <p:nvSpPr>
          <p:cNvPr id="11" name="TextBox 10"/>
          <p:cNvSpPr txBox="1"/>
          <p:nvPr/>
        </p:nvSpPr>
        <p:spPr>
          <a:xfrm>
            <a:off x="2400" y="546100"/>
            <a:ext cx="9141600" cy="307777"/>
          </a:xfrm>
          <a:prstGeom prst="rect">
            <a:avLst/>
          </a:prstGeom>
          <a:noFill/>
        </p:spPr>
        <p:txBody>
          <a:bodyPr wrap="square" rtlCol="0">
            <a:spAutoFit/>
          </a:bodyPr>
          <a:lstStyle/>
          <a:p>
            <a:pPr marL="342900" indent="-342900">
              <a:buFont typeface="Wingdings" panose="05000000000000000000" pitchFamily="2" charset="2"/>
              <a:buChar char="q"/>
            </a:pPr>
            <a:r>
              <a:rPr lang="en-US" sz="1400" dirty="0" smtClean="0">
                <a:latin typeface="Arial" pitchFamily="34" charset="0"/>
                <a:cs typeface="Arial" pitchFamily="34" charset="0"/>
              </a:rPr>
              <a:t>The  EIG 4</a:t>
            </a:r>
            <a:r>
              <a:rPr lang="en-US" sz="1400" baseline="30000" dirty="0" smtClean="0">
                <a:latin typeface="Arial" pitchFamily="34" charset="0"/>
                <a:cs typeface="Arial" pitchFamily="34" charset="0"/>
              </a:rPr>
              <a:t>th</a:t>
            </a:r>
            <a:r>
              <a:rPr lang="en-US" sz="1400" dirty="0" smtClean="0">
                <a:latin typeface="Arial" pitchFamily="34" charset="0"/>
                <a:cs typeface="Arial" pitchFamily="34" charset="0"/>
              </a:rPr>
              <a:t> QTR performance is indicated below</a:t>
            </a:r>
            <a:r>
              <a:rPr lang="en-US" sz="1400" dirty="0">
                <a:latin typeface="Arial" pitchFamily="34" charset="0"/>
                <a:cs typeface="Arial" pitchFamily="34" charset="0"/>
              </a:rPr>
              <a:t>:</a:t>
            </a:r>
          </a:p>
        </p:txBody>
      </p:sp>
      <p:graphicFrame>
        <p:nvGraphicFramePr>
          <p:cNvPr id="6" name="Table 5"/>
          <p:cNvGraphicFramePr>
            <a:graphicFrameLocks noGrp="1"/>
          </p:cNvGraphicFramePr>
          <p:nvPr>
            <p:extLst>
              <p:ext uri="{D42A27DB-BD31-4B8C-83A1-F6EECF244321}">
                <p14:modId xmlns:p14="http://schemas.microsoft.com/office/powerpoint/2010/main" xmlns="" val="1381179377"/>
              </p:ext>
            </p:extLst>
          </p:nvPr>
        </p:nvGraphicFramePr>
        <p:xfrm>
          <a:off x="228599" y="970383"/>
          <a:ext cx="8686800" cy="1730163"/>
        </p:xfrm>
        <a:graphic>
          <a:graphicData uri="http://schemas.openxmlformats.org/drawingml/2006/table">
            <a:tbl>
              <a:tblPr firstRow="1" bandRow="1">
                <a:tableStyleId>{5940675A-B579-460E-94D1-54222C63F5DA}</a:tableStyleId>
              </a:tblPr>
              <a:tblGrid>
                <a:gridCol w="1447799">
                  <a:extLst>
                    <a:ext uri="{9D8B030D-6E8A-4147-A177-3AD203B41FA5}">
                      <a16:colId xmlns:a16="http://schemas.microsoft.com/office/drawing/2014/main" xmlns="" val="1458799210"/>
                    </a:ext>
                  </a:extLst>
                </a:gridCol>
                <a:gridCol w="1447799">
                  <a:extLst>
                    <a:ext uri="{9D8B030D-6E8A-4147-A177-3AD203B41FA5}">
                      <a16:colId xmlns:a16="http://schemas.microsoft.com/office/drawing/2014/main" xmlns="" val="24333183"/>
                    </a:ext>
                  </a:extLst>
                </a:gridCol>
                <a:gridCol w="1693735">
                  <a:extLst>
                    <a:ext uri="{9D8B030D-6E8A-4147-A177-3AD203B41FA5}">
                      <a16:colId xmlns:a16="http://schemas.microsoft.com/office/drawing/2014/main" xmlns="" val="2852561793"/>
                    </a:ext>
                  </a:extLst>
                </a:gridCol>
                <a:gridCol w="1365824">
                  <a:extLst>
                    <a:ext uri="{9D8B030D-6E8A-4147-A177-3AD203B41FA5}">
                      <a16:colId xmlns:a16="http://schemas.microsoft.com/office/drawing/2014/main" xmlns="" val="1263952297"/>
                    </a:ext>
                  </a:extLst>
                </a:gridCol>
                <a:gridCol w="1283844">
                  <a:extLst>
                    <a:ext uri="{9D8B030D-6E8A-4147-A177-3AD203B41FA5}">
                      <a16:colId xmlns:a16="http://schemas.microsoft.com/office/drawing/2014/main" xmlns="" val="1087343590"/>
                    </a:ext>
                  </a:extLst>
                </a:gridCol>
                <a:gridCol w="1447799">
                  <a:extLst>
                    <a:ext uri="{9D8B030D-6E8A-4147-A177-3AD203B41FA5}">
                      <a16:colId xmlns:a16="http://schemas.microsoft.com/office/drawing/2014/main" xmlns="" val="4007970305"/>
                    </a:ext>
                  </a:extLst>
                </a:gridCol>
              </a:tblGrid>
              <a:tr h="357340">
                <a:tc rowSpan="2">
                  <a:txBody>
                    <a:bodyPr/>
                    <a:lstStyle/>
                    <a:p>
                      <a:pPr algn="ctr"/>
                      <a:r>
                        <a:rPr lang="en-ZA" sz="1400" b="1" dirty="0" smtClean="0"/>
                        <a:t>Financial year</a:t>
                      </a:r>
                      <a:endParaRPr lang="en-ZA" sz="1400" b="1" dirty="0"/>
                    </a:p>
                  </a:txBody>
                  <a:tcPr>
                    <a:solidFill>
                      <a:schemeClr val="bg1">
                        <a:lumMod val="95000"/>
                      </a:schemeClr>
                    </a:solidFill>
                  </a:tcPr>
                </a:tc>
                <a:tc rowSpan="2">
                  <a:txBody>
                    <a:bodyPr/>
                    <a:lstStyle/>
                    <a:p>
                      <a:pPr algn="ctr"/>
                      <a:r>
                        <a:rPr lang="en-ZA" sz="1400" b="1" dirty="0" smtClean="0"/>
                        <a:t>EIG Budget Allocation (R’000)</a:t>
                      </a:r>
                      <a:endParaRPr lang="en-ZA" sz="1400" b="1" dirty="0"/>
                    </a:p>
                  </a:txBody>
                  <a:tcPr>
                    <a:solidFill>
                      <a:schemeClr val="bg1">
                        <a:lumMod val="95000"/>
                      </a:schemeClr>
                    </a:solidFill>
                  </a:tcPr>
                </a:tc>
                <a:tc gridSpan="2">
                  <a:txBody>
                    <a:bodyPr/>
                    <a:lstStyle/>
                    <a:p>
                      <a:pPr algn="ctr"/>
                      <a:r>
                        <a:rPr lang="en-ZA" sz="1400" b="1" dirty="0" smtClean="0"/>
                        <a:t>Expenditure as at FY End</a:t>
                      </a:r>
                      <a:endParaRPr lang="en-ZA" sz="1400" b="1" dirty="0"/>
                    </a:p>
                  </a:txBody>
                  <a:tcPr>
                    <a:solidFill>
                      <a:schemeClr val="bg1">
                        <a:lumMod val="95000"/>
                      </a:schemeClr>
                    </a:solidFill>
                  </a:tcPr>
                </a:tc>
                <a:tc hMerge="1">
                  <a:txBody>
                    <a:bodyPr/>
                    <a:lstStyle/>
                    <a:p>
                      <a:endParaRPr lang="en-ZA" dirty="0"/>
                    </a:p>
                  </a:txBody>
                  <a:tcPr/>
                </a:tc>
                <a:tc rowSpan="2">
                  <a:txBody>
                    <a:bodyPr/>
                    <a:lstStyle/>
                    <a:p>
                      <a:pPr algn="ctr"/>
                      <a:r>
                        <a:rPr lang="en-ZA" sz="1400" b="1" dirty="0" smtClean="0"/>
                        <a:t>Accruals (R’000)</a:t>
                      </a:r>
                      <a:endParaRPr lang="en-ZA" sz="1400" b="1" dirty="0"/>
                    </a:p>
                  </a:txBody>
                  <a:tcPr>
                    <a:solidFill>
                      <a:schemeClr val="bg1">
                        <a:lumMod val="95000"/>
                      </a:schemeClr>
                    </a:solidFill>
                  </a:tcPr>
                </a:tc>
                <a:tc rowSpan="2">
                  <a:txBody>
                    <a:bodyPr/>
                    <a:lstStyle/>
                    <a:p>
                      <a:pPr algn="ctr"/>
                      <a:r>
                        <a:rPr lang="en-ZA" sz="1400" b="1" dirty="0" smtClean="0"/>
                        <a:t>Actual Expenditure + Accruals</a:t>
                      </a:r>
                      <a:endParaRPr lang="en-ZA" sz="1400" b="1" dirty="0"/>
                    </a:p>
                  </a:txBody>
                  <a:tcPr>
                    <a:solidFill>
                      <a:schemeClr val="bg1">
                        <a:lumMod val="95000"/>
                      </a:schemeClr>
                    </a:solidFill>
                  </a:tcPr>
                </a:tc>
                <a:extLst>
                  <a:ext uri="{0D108BD9-81ED-4DB2-BD59-A6C34878D82A}">
                    <a16:rowId xmlns:a16="http://schemas.microsoft.com/office/drawing/2014/main" xmlns="" val="3076931291"/>
                  </a:ext>
                </a:extLst>
              </a:tr>
              <a:tr h="386618">
                <a:tc vMerge="1">
                  <a:txBody>
                    <a:bodyPr/>
                    <a:lstStyle/>
                    <a:p>
                      <a:endParaRPr lang="en-ZA"/>
                    </a:p>
                  </a:txBody>
                  <a:tcPr/>
                </a:tc>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t> (R’000)</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t>% </a:t>
                      </a:r>
                    </a:p>
                  </a:txBody>
                  <a:tcPr>
                    <a:solidFill>
                      <a:schemeClr val="bg1">
                        <a:lumMod val="95000"/>
                      </a:schemeClr>
                    </a:solidFill>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2301849090"/>
                  </a:ext>
                </a:extLst>
              </a:tr>
              <a:tr h="303094">
                <a:tc>
                  <a:txBody>
                    <a:bodyPr/>
                    <a:lstStyle/>
                    <a:p>
                      <a:r>
                        <a:rPr lang="en-ZA" sz="1400" dirty="0" smtClean="0"/>
                        <a:t>2017/18</a:t>
                      </a:r>
                      <a:endParaRPr lang="en-ZA" sz="1400" dirty="0"/>
                    </a:p>
                  </a:txBody>
                  <a:tcPr/>
                </a:tc>
                <a:tc>
                  <a:txBody>
                    <a:bodyPr/>
                    <a:lstStyle/>
                    <a:p>
                      <a:pPr algn="ctr"/>
                      <a:r>
                        <a:rPr lang="en-ZA" sz="1400" dirty="0" smtClean="0"/>
                        <a:t>750 184</a:t>
                      </a:r>
                      <a:endParaRPr lang="en-ZA" sz="1400" dirty="0"/>
                    </a:p>
                  </a:txBody>
                  <a:tcPr/>
                </a:tc>
                <a:tc>
                  <a:txBody>
                    <a:bodyPr/>
                    <a:lstStyle/>
                    <a:p>
                      <a:pPr algn="ctr"/>
                      <a:r>
                        <a:rPr lang="en-ZA" sz="1400" dirty="0" smtClean="0"/>
                        <a:t>701 278</a:t>
                      </a:r>
                      <a:endParaRPr lang="en-ZA" sz="1400" dirty="0"/>
                    </a:p>
                  </a:txBody>
                  <a:tcPr/>
                </a:tc>
                <a:tc>
                  <a:txBody>
                    <a:bodyPr/>
                    <a:lstStyle/>
                    <a:p>
                      <a:pPr algn="ctr"/>
                      <a:r>
                        <a:rPr lang="en-ZA" sz="1400" dirty="0" smtClean="0"/>
                        <a:t>93,4%</a:t>
                      </a:r>
                      <a:endParaRPr lang="en-ZA" sz="1400" dirty="0"/>
                    </a:p>
                  </a:txBody>
                  <a:tcPr/>
                </a:tc>
                <a:tc>
                  <a:txBody>
                    <a:bodyPr/>
                    <a:lstStyle/>
                    <a:p>
                      <a:pPr algn="ctr"/>
                      <a:r>
                        <a:rPr lang="en-ZA" sz="1400" dirty="0" smtClean="0"/>
                        <a:t>48 891</a:t>
                      </a:r>
                      <a:endParaRPr lang="en-ZA" sz="1400" dirty="0"/>
                    </a:p>
                  </a:txBody>
                  <a:tcPr/>
                </a:tc>
                <a:tc>
                  <a:txBody>
                    <a:bodyPr/>
                    <a:lstStyle/>
                    <a:p>
                      <a:pPr algn="ctr"/>
                      <a:r>
                        <a:rPr lang="en-ZA" sz="1400" dirty="0" smtClean="0"/>
                        <a:t>750 169</a:t>
                      </a:r>
                      <a:endParaRPr lang="en-ZA" sz="1400" dirty="0"/>
                    </a:p>
                  </a:txBody>
                  <a:tcPr/>
                </a:tc>
                <a:extLst>
                  <a:ext uri="{0D108BD9-81ED-4DB2-BD59-A6C34878D82A}">
                    <a16:rowId xmlns:a16="http://schemas.microsoft.com/office/drawing/2014/main" xmlns="" val="4201285331"/>
                  </a:ext>
                </a:extLst>
              </a:tr>
              <a:tr h="303094">
                <a:tc>
                  <a:txBody>
                    <a:bodyPr/>
                    <a:lstStyle/>
                    <a:p>
                      <a:r>
                        <a:rPr lang="en-ZA" sz="1400" dirty="0" smtClean="0"/>
                        <a:t>2016/17</a:t>
                      </a:r>
                      <a:endParaRPr lang="en-ZA" sz="1400" dirty="0"/>
                    </a:p>
                  </a:txBody>
                  <a:tcPr/>
                </a:tc>
                <a:tc>
                  <a:txBody>
                    <a:bodyPr/>
                    <a:lstStyle/>
                    <a:p>
                      <a:pPr algn="ctr"/>
                      <a:r>
                        <a:rPr lang="en-ZA" sz="1400" dirty="0" smtClean="0"/>
                        <a:t>792 655</a:t>
                      </a:r>
                      <a:endParaRPr lang="en-ZA" sz="1400" dirty="0"/>
                    </a:p>
                  </a:txBody>
                  <a:tcPr/>
                </a:tc>
                <a:tc>
                  <a:txBody>
                    <a:bodyPr/>
                    <a:lstStyle/>
                    <a:p>
                      <a:pPr algn="ctr"/>
                      <a:r>
                        <a:rPr lang="en-ZA" sz="1400" dirty="0" smtClean="0"/>
                        <a:t>682 998</a:t>
                      </a:r>
                      <a:endParaRPr lang="en-ZA" sz="1400" dirty="0"/>
                    </a:p>
                  </a:txBody>
                  <a:tcPr/>
                </a:tc>
                <a:tc>
                  <a:txBody>
                    <a:bodyPr/>
                    <a:lstStyle/>
                    <a:p>
                      <a:pPr algn="ctr"/>
                      <a:r>
                        <a:rPr lang="en-ZA" sz="1400" dirty="0" smtClean="0"/>
                        <a:t>86,2%</a:t>
                      </a:r>
                      <a:endParaRPr lang="en-ZA" sz="1400" dirty="0"/>
                    </a:p>
                  </a:txBody>
                  <a:tcPr/>
                </a:tc>
                <a:tc>
                  <a:txBody>
                    <a:bodyPr/>
                    <a:lstStyle/>
                    <a:p>
                      <a:pPr algn="ctr"/>
                      <a:r>
                        <a:rPr lang="en-ZA" sz="1400" dirty="0" smtClean="0"/>
                        <a:t>109 000</a:t>
                      </a:r>
                      <a:endParaRPr lang="en-ZA" sz="1400" dirty="0"/>
                    </a:p>
                  </a:txBody>
                  <a:tcPr/>
                </a:tc>
                <a:tc>
                  <a:txBody>
                    <a:bodyPr/>
                    <a:lstStyle/>
                    <a:p>
                      <a:pPr algn="ctr"/>
                      <a:r>
                        <a:rPr lang="en-ZA" sz="1400" dirty="0" smtClean="0"/>
                        <a:t>791</a:t>
                      </a:r>
                      <a:r>
                        <a:rPr lang="en-ZA" sz="1400" baseline="0" dirty="0" smtClean="0"/>
                        <a:t> 998</a:t>
                      </a:r>
                      <a:endParaRPr lang="en-ZA" sz="1400" dirty="0"/>
                    </a:p>
                  </a:txBody>
                  <a:tcPr/>
                </a:tc>
                <a:extLst>
                  <a:ext uri="{0D108BD9-81ED-4DB2-BD59-A6C34878D82A}">
                    <a16:rowId xmlns:a16="http://schemas.microsoft.com/office/drawing/2014/main" xmlns="" val="2721212101"/>
                  </a:ext>
                </a:extLst>
              </a:tr>
              <a:tr h="376605">
                <a:tc>
                  <a:txBody>
                    <a:bodyPr/>
                    <a:lstStyle/>
                    <a:p>
                      <a:r>
                        <a:rPr lang="en-ZA" sz="1400" dirty="0" smtClean="0"/>
                        <a:t>2015/16</a:t>
                      </a:r>
                      <a:endParaRPr lang="en-ZA" sz="1400" dirty="0"/>
                    </a:p>
                  </a:txBody>
                  <a:tcPr/>
                </a:tc>
                <a:tc>
                  <a:txBody>
                    <a:bodyPr/>
                    <a:lstStyle/>
                    <a:p>
                      <a:pPr algn="ctr"/>
                      <a:r>
                        <a:rPr lang="en-ZA" sz="1400" dirty="0" smtClean="0"/>
                        <a:t>857</a:t>
                      </a:r>
                      <a:r>
                        <a:rPr lang="en-ZA" sz="1400" baseline="0" dirty="0" smtClean="0"/>
                        <a:t> 247</a:t>
                      </a:r>
                      <a:endParaRPr lang="en-ZA" sz="1400" dirty="0"/>
                    </a:p>
                  </a:txBody>
                  <a:tcPr/>
                </a:tc>
                <a:tc>
                  <a:txBody>
                    <a:bodyPr/>
                    <a:lstStyle/>
                    <a:p>
                      <a:pPr algn="ctr"/>
                      <a:r>
                        <a:rPr lang="en-ZA" sz="1400" dirty="0" smtClean="0"/>
                        <a:t>852 745</a:t>
                      </a:r>
                      <a:endParaRPr lang="en-ZA" sz="1400" dirty="0"/>
                    </a:p>
                  </a:txBody>
                  <a:tcPr/>
                </a:tc>
                <a:tc>
                  <a:txBody>
                    <a:bodyPr/>
                    <a:lstStyle/>
                    <a:p>
                      <a:pPr algn="ctr"/>
                      <a:r>
                        <a:rPr lang="en-ZA" sz="1400" dirty="0" smtClean="0"/>
                        <a:t>99.5%</a:t>
                      </a:r>
                      <a:endParaRPr lang="en-ZA" sz="1400" dirty="0"/>
                    </a:p>
                  </a:txBody>
                  <a:tcPr/>
                </a:tc>
                <a:tc>
                  <a:txBody>
                    <a:bodyPr/>
                    <a:lstStyle/>
                    <a:p>
                      <a:pPr algn="ctr"/>
                      <a:r>
                        <a:rPr lang="en-ZA" sz="1400" dirty="0" smtClean="0"/>
                        <a:t>0</a:t>
                      </a:r>
                      <a:endParaRPr lang="en-ZA" sz="1400" dirty="0"/>
                    </a:p>
                  </a:txBody>
                  <a:tcPr/>
                </a:tc>
                <a:tc>
                  <a:txBody>
                    <a:bodyPr/>
                    <a:lstStyle/>
                    <a:p>
                      <a:pPr algn="ctr"/>
                      <a:r>
                        <a:rPr lang="en-ZA" sz="1400" dirty="0" smtClean="0"/>
                        <a:t>852 745</a:t>
                      </a:r>
                    </a:p>
                  </a:txBody>
                  <a:tcPr/>
                </a:tc>
                <a:extLst>
                  <a:ext uri="{0D108BD9-81ED-4DB2-BD59-A6C34878D82A}">
                    <a16:rowId xmlns:a16="http://schemas.microsoft.com/office/drawing/2014/main" xmlns="" val="303178745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883034062"/>
              </p:ext>
            </p:extLst>
          </p:nvPr>
        </p:nvGraphicFramePr>
        <p:xfrm>
          <a:off x="4648200" y="3017904"/>
          <a:ext cx="4267199" cy="3857717"/>
        </p:xfrm>
        <a:graphic>
          <a:graphicData uri="http://schemas.openxmlformats.org/drawingml/2006/table">
            <a:tbl>
              <a:tblPr firstRow="1" bandRow="1">
                <a:tableStyleId>{5940675A-B579-460E-94D1-54222C63F5DA}</a:tableStyleId>
              </a:tblPr>
              <a:tblGrid>
                <a:gridCol w="4267199">
                  <a:extLst>
                    <a:ext uri="{9D8B030D-6E8A-4147-A177-3AD203B41FA5}">
                      <a16:colId xmlns:a16="http://schemas.microsoft.com/office/drawing/2014/main" xmlns="" val="1270400780"/>
                    </a:ext>
                  </a:extLst>
                </a:gridCol>
              </a:tblGrid>
              <a:tr h="3857717">
                <a:tc>
                  <a:txBody>
                    <a:bodyPr/>
                    <a:lstStyle/>
                    <a:p>
                      <a:pPr marL="0" indent="0">
                        <a:buFont typeface="Wingdings" panose="05000000000000000000" pitchFamily="2" charset="2"/>
                        <a:buNone/>
                      </a:pPr>
                      <a:r>
                        <a:rPr lang="en-ZA" sz="1200" b="1" dirty="0" smtClean="0"/>
                        <a:t>From</a:t>
                      </a:r>
                      <a:r>
                        <a:rPr lang="en-ZA" sz="1200" b="1" baseline="0" dirty="0" smtClean="0"/>
                        <a:t> the diagrammatic and table indicated , the following could be summarised : </a:t>
                      </a:r>
                    </a:p>
                    <a:p>
                      <a:pPr marL="0" indent="0">
                        <a:buFont typeface="Wingdings" panose="05000000000000000000" pitchFamily="2" charset="2"/>
                        <a:buNone/>
                      </a:pPr>
                      <a:endParaRPr lang="en-ZA" sz="1200" b="1" baseline="0" dirty="0" smtClean="0"/>
                    </a:p>
                    <a:p>
                      <a:pPr marL="285750" indent="-285750" algn="just">
                        <a:buFont typeface="Wingdings" panose="05000000000000000000" pitchFamily="2" charset="2"/>
                        <a:buChar char="q"/>
                      </a:pPr>
                      <a:r>
                        <a:rPr lang="en-ZA" sz="1100" baseline="0" dirty="0" smtClean="0"/>
                        <a:t>MDOE has spent 93.4% of the EIG in the 2017-18 FY which is 7.2 % higher than in 2016-17 and 6.1 % lower than in 2015-16 FY. </a:t>
                      </a:r>
                    </a:p>
                    <a:p>
                      <a:pPr marL="0" indent="0" algn="just">
                        <a:buFont typeface="Wingdings" panose="05000000000000000000" pitchFamily="2" charset="2"/>
                        <a:buNone/>
                      </a:pPr>
                      <a:endParaRPr lang="en-ZA" sz="1100" baseline="0" dirty="0" smtClean="0"/>
                    </a:p>
                    <a:p>
                      <a:pPr marL="285750" indent="-285750" algn="just">
                        <a:buFont typeface="Wingdings" panose="05000000000000000000" pitchFamily="2" charset="2"/>
                        <a:buChar char="q"/>
                      </a:pPr>
                      <a:r>
                        <a:rPr lang="en-ZA" sz="1100" baseline="0" dirty="0" smtClean="0"/>
                        <a:t>Although improved with 49% less in 2017-18 FY, Accruals continue to be a challenge, with a potential risk of reduced implementation of targeted projects as rollovers cannot be guaranteed. </a:t>
                      </a:r>
                    </a:p>
                    <a:p>
                      <a:pPr marL="0" indent="0" algn="just">
                        <a:buFont typeface="Wingdings" panose="05000000000000000000" pitchFamily="2" charset="2"/>
                        <a:buNone/>
                      </a:pPr>
                      <a:endParaRPr lang="en-ZA" sz="1100" baseline="0" dirty="0" smtClean="0"/>
                    </a:p>
                    <a:p>
                      <a:pPr marL="285750" indent="-285750" algn="just">
                        <a:buFont typeface="Wingdings" panose="05000000000000000000" pitchFamily="2" charset="2"/>
                        <a:buChar char="q"/>
                      </a:pPr>
                      <a:r>
                        <a:rPr lang="en-ZA" sz="1100" baseline="0" dirty="0" smtClean="0"/>
                        <a:t>Underspending and subsequent Accruals are a current potential risks negatively affecting  MDOE EIG allocation as evident in 2016-17 and 2017-18 </a:t>
                      </a:r>
                    </a:p>
                    <a:p>
                      <a:pPr marL="0" indent="0" algn="just">
                        <a:buFont typeface="Wingdings" panose="05000000000000000000" pitchFamily="2" charset="2"/>
                        <a:buNone/>
                      </a:pPr>
                      <a:endParaRPr lang="en-ZA" sz="1100" baseline="0" dirty="0" smtClean="0"/>
                    </a:p>
                    <a:p>
                      <a:pPr marL="285750" indent="-285750" algn="just">
                        <a:buFont typeface="Wingdings" panose="05000000000000000000" pitchFamily="2" charset="2"/>
                        <a:buChar char="q"/>
                      </a:pPr>
                      <a:r>
                        <a:rPr lang="en-ZA" sz="1100" baseline="0" dirty="0" smtClean="0"/>
                        <a:t>If contributing factors  could be eliminated vis. Late submission of high volumes of invoices during FY end  , MDOE could be in a position to spend the allocated budget accordingly. </a:t>
                      </a:r>
                    </a:p>
                    <a:p>
                      <a:pPr marL="0" indent="0" algn="just">
                        <a:buFont typeface="Wingdings" panose="05000000000000000000" pitchFamily="2" charset="2"/>
                        <a:buNone/>
                      </a:pPr>
                      <a:endParaRPr lang="en-ZA" sz="1200" baseline="0" dirty="0" smtClean="0"/>
                    </a:p>
                    <a:p>
                      <a:pPr marL="0" indent="0">
                        <a:buFont typeface="Wingdings" panose="05000000000000000000" pitchFamily="2" charset="2"/>
                        <a:buNone/>
                      </a:pPr>
                      <a:endParaRPr lang="en-ZA" sz="1200" dirty="0"/>
                    </a:p>
                  </a:txBody>
                  <a:tcPr/>
                </a:tc>
                <a:extLst>
                  <a:ext uri="{0D108BD9-81ED-4DB2-BD59-A6C34878D82A}">
                    <a16:rowId xmlns:a16="http://schemas.microsoft.com/office/drawing/2014/main" xmlns="" val="1145177066"/>
                  </a:ext>
                </a:extLst>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3710117005"/>
              </p:ext>
            </p:extLst>
          </p:nvPr>
        </p:nvGraphicFramePr>
        <p:xfrm>
          <a:off x="196271" y="3017904"/>
          <a:ext cx="4223327" cy="3857717"/>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p:cNvSpPr>
            <a:spLocks noGrp="1"/>
          </p:cNvSpPr>
          <p:nvPr>
            <p:ph type="sldNum" sz="quarter" idx="12"/>
          </p:nvPr>
        </p:nvSpPr>
        <p:spPr/>
        <p:txBody>
          <a:bodyPr/>
          <a:lstStyle/>
          <a:p>
            <a:fld id="{B44A7E2A-5315-4E0C-844F-AA4E1DB5E889}" type="slidenum">
              <a:rPr lang="en-US" smtClean="0"/>
              <a:pPr/>
              <a:t>8</a:t>
            </a:fld>
            <a:endParaRPr lang="en-US"/>
          </a:p>
        </p:txBody>
      </p:sp>
    </p:spTree>
    <p:extLst>
      <p:ext uri="{BB962C8B-B14F-4D97-AF65-F5344CB8AC3E}">
        <p14:creationId xmlns:p14="http://schemas.microsoft.com/office/powerpoint/2010/main" xmlns="" val="606257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17" descr="P:\Communication\Misc\Illustrator\Logos\2014_mpu_logos.e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488" y="6134100"/>
            <a:ext cx="1793875" cy="63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0038" y="6210300"/>
            <a:ext cx="10985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Rectangle 3"/>
          <p:cNvSpPr>
            <a:spLocks noChangeArrowheads="1"/>
          </p:cNvSpPr>
          <p:nvPr/>
        </p:nvSpPr>
        <p:spPr bwMode="auto">
          <a:xfrm>
            <a:off x="316762" y="785813"/>
            <a:ext cx="7596188" cy="4681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pPr>
            <a:endParaRPr lang="en-GB" sz="2400" b="1" u="sng" dirty="0"/>
          </a:p>
          <a:p>
            <a:pPr marL="342900" indent="-342900" eaLnBrk="0" hangingPunct="0">
              <a:spcBef>
                <a:spcPct val="20000"/>
              </a:spcBef>
            </a:pPr>
            <a:endParaRPr lang="en-GB" sz="2400" u="sng" dirty="0"/>
          </a:p>
          <a:p>
            <a:pPr marL="342900" indent="-342900" eaLnBrk="0" hangingPunct="0">
              <a:spcBef>
                <a:spcPct val="20000"/>
              </a:spcBef>
            </a:pPr>
            <a:endParaRPr lang="en-GB" sz="2400" b="1" dirty="0"/>
          </a:p>
          <a:p>
            <a:pPr marL="342900" indent="-342900"/>
            <a:endParaRPr lang="en-GB" sz="1400" b="1" dirty="0"/>
          </a:p>
        </p:txBody>
      </p:sp>
      <p:sp>
        <p:nvSpPr>
          <p:cNvPr id="3" name="TextBox 2"/>
          <p:cNvSpPr txBox="1"/>
          <p:nvPr/>
        </p:nvSpPr>
        <p:spPr>
          <a:xfrm>
            <a:off x="0" y="2971800"/>
            <a:ext cx="9144000" cy="523220"/>
          </a:xfrm>
          <a:prstGeom prst="rect">
            <a:avLst/>
          </a:prstGeom>
          <a:solidFill>
            <a:srgbClr val="FFC000"/>
          </a:solidFill>
        </p:spPr>
        <p:txBody>
          <a:bodyPr wrap="square">
            <a:spAutoFit/>
          </a:bodyPr>
          <a:lstStyle/>
          <a:p>
            <a:pPr algn="ctr"/>
            <a:r>
              <a:rPr lang="en-US" sz="2800" b="1" dirty="0" smtClean="0">
                <a:latin typeface="Arial" pitchFamily="34" charset="0"/>
                <a:cs typeface="Arial" pitchFamily="34" charset="0"/>
              </a:rPr>
              <a:t>EIG IMPLEMENTATION CHALLENGES </a:t>
            </a:r>
            <a:endParaRPr lang="en-US" sz="2800" b="1" dirty="0">
              <a:latin typeface="Arial" pitchFamily="34" charset="0"/>
              <a:cs typeface="Arial" pitchFamily="34" charset="0"/>
            </a:endParaRPr>
          </a:p>
        </p:txBody>
      </p:sp>
      <p:sp>
        <p:nvSpPr>
          <p:cNvPr id="2" name="Slide Number Placeholder 1"/>
          <p:cNvSpPr>
            <a:spLocks noGrp="1"/>
          </p:cNvSpPr>
          <p:nvPr>
            <p:ph type="sldNum" sz="quarter" idx="12"/>
          </p:nvPr>
        </p:nvSpPr>
        <p:spPr>
          <a:xfrm>
            <a:off x="3500438" y="6430963"/>
            <a:ext cx="2133600" cy="365125"/>
          </a:xfrm>
        </p:spPr>
        <p:txBody>
          <a:bodyPr/>
          <a:lstStyle/>
          <a:p>
            <a:pPr algn="ctr">
              <a:defRPr/>
            </a:pPr>
            <a:r>
              <a:rPr lang="en-US" sz="2000" b="1" dirty="0" smtClean="0">
                <a:solidFill>
                  <a:schemeClr val="tx1"/>
                </a:solidFill>
              </a:rPr>
              <a:t>8</a:t>
            </a:r>
            <a:endParaRPr lang="en-US" sz="2000" b="1" dirty="0">
              <a:solidFill>
                <a:schemeClr val="tx1"/>
              </a:solidFill>
            </a:endParaRPr>
          </a:p>
        </p:txBody>
      </p:sp>
    </p:spTree>
    <p:extLst>
      <p:ext uri="{BB962C8B-B14F-4D97-AF65-F5344CB8AC3E}">
        <p14:creationId xmlns:p14="http://schemas.microsoft.com/office/powerpoint/2010/main" xmlns="" val="2639755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6376</TotalTime>
  <Words>1114</Words>
  <Application>Microsoft Office PowerPoint</Application>
  <PresentationFormat>On-screen Show (4:3)</PresentationFormat>
  <Paragraphs>225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Mpumalanga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Prisca Deglon</dc:creator>
  <cp:lastModifiedBy>PUMZA</cp:lastModifiedBy>
  <cp:revision>498</cp:revision>
  <cp:lastPrinted>2018-05-15T10:42:07Z</cp:lastPrinted>
  <dcterms:created xsi:type="dcterms:W3CDTF">2015-01-27T12:33:22Z</dcterms:created>
  <dcterms:modified xsi:type="dcterms:W3CDTF">2018-05-31T08:20:12Z</dcterms:modified>
</cp:coreProperties>
</file>