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Default Extension="xlsx" ContentType="application/vnd.openxmlformats-officedocument.spreadsheetml.sheet"/>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6"/>
  </p:notesMasterIdLst>
  <p:handoutMasterIdLst>
    <p:handoutMasterId r:id="rId27"/>
  </p:handoutMasterIdLst>
  <p:sldIdLst>
    <p:sldId id="809" r:id="rId4"/>
    <p:sldId id="807" r:id="rId5"/>
    <p:sldId id="787" r:id="rId6"/>
    <p:sldId id="788" r:id="rId7"/>
    <p:sldId id="808" r:id="rId8"/>
    <p:sldId id="790" r:id="rId9"/>
    <p:sldId id="795" r:id="rId10"/>
    <p:sldId id="796" r:id="rId11"/>
    <p:sldId id="803" r:id="rId12"/>
    <p:sldId id="802" r:id="rId13"/>
    <p:sldId id="801" r:id="rId14"/>
    <p:sldId id="800" r:id="rId15"/>
    <p:sldId id="799" r:id="rId16"/>
    <p:sldId id="798" r:id="rId17"/>
    <p:sldId id="806" r:id="rId18"/>
    <p:sldId id="797" r:id="rId19"/>
    <p:sldId id="805" r:id="rId20"/>
    <p:sldId id="816" r:id="rId21"/>
    <p:sldId id="811" r:id="rId22"/>
    <p:sldId id="813" r:id="rId23"/>
    <p:sldId id="815" r:id="rId24"/>
    <p:sldId id="810" r:id="rId25"/>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4" autoAdjust="0"/>
    <p:restoredTop sz="95934" autoAdjust="0"/>
  </p:normalViewPr>
  <p:slideViewPr>
    <p:cSldViewPr>
      <p:cViewPr varScale="1">
        <p:scale>
          <a:sx n="112" d="100"/>
          <a:sy n="112" d="100"/>
        </p:scale>
        <p:origin x="-1584" y="-72"/>
      </p:cViewPr>
      <p:guideLst>
        <p:guide orient="horz" pos="2160"/>
        <p:guide pos="2880"/>
      </p:guideLst>
    </p:cSldViewPr>
  </p:slideViewPr>
  <p:outlineViewPr>
    <p:cViewPr>
      <p:scale>
        <a:sx n="33" d="100"/>
        <a:sy n="33" d="100"/>
      </p:scale>
      <p:origin x="0" y="-378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48B544-BB32-4490-924C-5901119C1EC0}" type="doc">
      <dgm:prSet loTypeId="urn:microsoft.com/office/officeart/2005/8/layout/cycle4#1" loCatId="cycle" qsTypeId="urn:microsoft.com/office/officeart/2005/8/quickstyle/3d4" qsCatId="3D" csTypeId="urn:microsoft.com/office/officeart/2005/8/colors/colorful2" csCatId="colorful" phldr="1"/>
      <dgm:spPr/>
      <dgm:t>
        <a:bodyPr/>
        <a:lstStyle/>
        <a:p>
          <a:endParaRPr lang="en-ZA"/>
        </a:p>
      </dgm:t>
    </dgm:pt>
    <dgm:pt modelId="{170D8B7A-B73F-4C44-B1A8-EE2920879BBE}">
      <dgm:prSet phldrT="[Text]">
        <dgm:style>
          <a:lnRef idx="1">
            <a:schemeClr val="accent6"/>
          </a:lnRef>
          <a:fillRef idx="2">
            <a:schemeClr val="accent6"/>
          </a:fillRef>
          <a:effectRef idx="1">
            <a:schemeClr val="accent6"/>
          </a:effectRef>
          <a:fontRef idx="minor">
            <a:schemeClr val="dk1"/>
          </a:fontRef>
        </dgm:style>
      </dgm:prSet>
      <dgm:spPr>
        <a:xfrm>
          <a:off x="2156650" y="307137"/>
          <a:ext cx="2126419" cy="2126419"/>
        </a:xfr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a:scene3d>
          <a:camera prst="orthographicFront"/>
          <a:lightRig rig="chilly" dir="t"/>
        </a:scene3d>
        <a:sp3d/>
      </dgm:spPr>
      <dgm:t>
        <a:bodyPr/>
        <a:lstStyle/>
        <a:p>
          <a:r>
            <a:rPr lang="en-ZA" dirty="0" smtClean="0">
              <a:solidFill>
                <a:sysClr val="windowText" lastClr="000000"/>
              </a:solidFill>
              <a:latin typeface="Calibri"/>
              <a:ea typeface="+mn-ea"/>
              <a:cs typeface="+mn-cs"/>
            </a:rPr>
            <a:t>PFMA SECTION 42 TRANFERS: 4 BATCHES</a:t>
          </a:r>
          <a:endParaRPr lang="en-ZA" dirty="0">
            <a:solidFill>
              <a:sysClr val="windowText" lastClr="000000"/>
            </a:solidFill>
            <a:latin typeface="Calibri"/>
            <a:ea typeface="+mn-ea"/>
            <a:cs typeface="+mn-cs"/>
          </a:endParaRPr>
        </a:p>
      </dgm:t>
    </dgm:pt>
    <dgm:pt modelId="{5FA0672F-0DB7-4FC9-B896-69BF159A818F}" type="parTrans" cxnId="{C38055CE-A8B8-4710-9FED-F3D61BCEFD5A}">
      <dgm:prSet/>
      <dgm:spPr/>
      <dgm:t>
        <a:bodyPr/>
        <a:lstStyle/>
        <a:p>
          <a:endParaRPr lang="en-ZA"/>
        </a:p>
      </dgm:t>
    </dgm:pt>
    <dgm:pt modelId="{D80DEFB9-AE26-4B5E-8651-3FB734984423}" type="sibTrans" cxnId="{C38055CE-A8B8-4710-9FED-F3D61BCEFD5A}">
      <dgm:prSet/>
      <dgm:spPr/>
      <dgm:t>
        <a:bodyPr/>
        <a:lstStyle/>
        <a:p>
          <a:endParaRPr lang="en-ZA"/>
        </a:p>
      </dgm:t>
    </dgm:pt>
    <dgm:pt modelId="{0645C4DD-8A31-4B22-B6D4-13A347ACF835}">
      <dgm:prSet phldrT="[Text]"/>
      <dgm:spPr>
        <a:xfrm rot="5400000">
          <a:off x="4405592" y="303352"/>
          <a:ext cx="2126419" cy="2126419"/>
        </a:xfrm>
        <a:solidFill>
          <a:srgbClr val="C0504D">
            <a:hueOff val="1560506"/>
            <a:satOff val="-1946"/>
            <a:lumOff val="458"/>
            <a:alphaOff val="0"/>
          </a:srgbClr>
        </a:solidFill>
        <a:ln>
          <a:noFill/>
        </a:ln>
        <a:effectLst/>
        <a:scene3d>
          <a:camera prst="orthographicFront"/>
          <a:lightRig rig="chilly" dir="t"/>
        </a:scene3d>
        <a:sp3d prstMaterial="translucentPowder">
          <a:bevelT w="127000" h="25400" prst="softRound"/>
        </a:sp3d>
      </dgm:spPr>
      <dgm:t>
        <a:bodyPr/>
        <a:lstStyle/>
        <a:p>
          <a:r>
            <a:rPr lang="en-ZA" dirty="0" smtClean="0">
              <a:solidFill>
                <a:sysClr val="windowText" lastClr="000000"/>
              </a:solidFill>
              <a:latin typeface="Calibri"/>
              <a:ea typeface="+mn-ea"/>
              <a:cs typeface="+mn-cs"/>
            </a:rPr>
            <a:t>IMPROVED SUBMISSION</a:t>
          </a:r>
        </a:p>
      </dgm:t>
    </dgm:pt>
    <dgm:pt modelId="{25B76104-41C4-4560-8E14-33611411BE63}" type="parTrans" cxnId="{C291AA90-1C5E-41E7-9CEB-9024E584B647}">
      <dgm:prSet/>
      <dgm:spPr/>
      <dgm:t>
        <a:bodyPr/>
        <a:lstStyle/>
        <a:p>
          <a:endParaRPr lang="en-ZA"/>
        </a:p>
      </dgm:t>
    </dgm:pt>
    <dgm:pt modelId="{8500A613-1B91-42E1-B991-A6E7AD3E345D}" type="sibTrans" cxnId="{C291AA90-1C5E-41E7-9CEB-9024E584B647}">
      <dgm:prSet/>
      <dgm:spPr/>
      <dgm:t>
        <a:bodyPr/>
        <a:lstStyle/>
        <a:p>
          <a:endParaRPr lang="en-ZA"/>
        </a:p>
      </dgm:t>
    </dgm:pt>
    <dgm:pt modelId="{F47CA2C0-A745-4321-98E1-AC95DE3BB31E}">
      <dgm:prSet phldrT="[Text]" custT="1"/>
      <dgm:spPr>
        <a:xfrm>
          <a:off x="6009305" y="323003"/>
          <a:ext cx="2425984" cy="1740862"/>
        </a:xfrm>
        <a:solidFill>
          <a:sysClr val="window" lastClr="FFFFFF">
            <a:alpha val="90000"/>
            <a:hueOff val="0"/>
            <a:satOff val="0"/>
            <a:lumOff val="0"/>
            <a:alphaOff val="0"/>
          </a:sysClr>
        </a:solidFill>
        <a:ln w="9525" cap="flat" cmpd="sng" algn="ctr">
          <a:solidFill>
            <a:srgbClr val="C0504D">
              <a:hueOff val="1560506"/>
              <a:satOff val="-1946"/>
              <a:lumOff val="458"/>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pPr algn="l"/>
          <a:r>
            <a:rPr lang="en-ZA" sz="900" b="1" dirty="0" smtClean="0">
              <a:solidFill>
                <a:sysClr val="windowText" lastClr="000000">
                  <a:hueOff val="0"/>
                  <a:satOff val="0"/>
                  <a:lumOff val="0"/>
                  <a:alphaOff val="0"/>
                </a:sysClr>
              </a:solidFill>
              <a:latin typeface="Calibri"/>
              <a:ea typeface="+mn-ea"/>
              <a:cs typeface="+mn-cs"/>
            </a:rPr>
            <a:t>IRM</a:t>
          </a:r>
          <a:endParaRPr lang="en-ZA" sz="900" b="1" dirty="0">
            <a:solidFill>
              <a:sysClr val="windowText" lastClr="000000">
                <a:hueOff val="0"/>
                <a:satOff val="0"/>
                <a:lumOff val="0"/>
                <a:alphaOff val="0"/>
              </a:sysClr>
            </a:solidFill>
            <a:latin typeface="Calibri"/>
            <a:ea typeface="+mn-ea"/>
            <a:cs typeface="+mn-cs"/>
          </a:endParaRPr>
        </a:p>
      </dgm:t>
    </dgm:pt>
    <dgm:pt modelId="{9AB8D8B4-1FC0-49A0-ABC0-07CBB2AE8623}" type="parTrans" cxnId="{2D7AD72C-0C80-41DE-8CF4-19F1401C27BB}">
      <dgm:prSet/>
      <dgm:spPr/>
      <dgm:t>
        <a:bodyPr/>
        <a:lstStyle/>
        <a:p>
          <a:endParaRPr lang="en-ZA"/>
        </a:p>
      </dgm:t>
    </dgm:pt>
    <dgm:pt modelId="{AB97A5D5-533E-4EAB-9270-5D184FDF1A70}" type="sibTrans" cxnId="{2D7AD72C-0C80-41DE-8CF4-19F1401C27BB}">
      <dgm:prSet/>
      <dgm:spPr/>
      <dgm:t>
        <a:bodyPr/>
        <a:lstStyle/>
        <a:p>
          <a:endParaRPr lang="en-ZA"/>
        </a:p>
      </dgm:t>
    </dgm:pt>
    <dgm:pt modelId="{4A08F0A3-BF05-443D-934B-8C96DF645729}">
      <dgm:prSet phldrT="[Text]">
        <dgm:style>
          <a:lnRef idx="1">
            <a:schemeClr val="accent3"/>
          </a:lnRef>
          <a:fillRef idx="2">
            <a:schemeClr val="accent3"/>
          </a:fillRef>
          <a:effectRef idx="1">
            <a:schemeClr val="accent3"/>
          </a:effectRef>
          <a:fontRef idx="minor">
            <a:schemeClr val="dk1"/>
          </a:fontRef>
        </dgm:style>
      </dgm:prSet>
      <dgm:spPr>
        <a:xfrm rot="10800000">
          <a:off x="4405592" y="2527989"/>
          <a:ext cx="2126419" cy="2126419"/>
        </a:xfr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a:scene3d>
          <a:camera prst="orthographicFront"/>
          <a:lightRig rig="chilly" dir="t"/>
        </a:scene3d>
        <a:sp3d/>
      </dgm:spPr>
      <dgm:t>
        <a:bodyPr/>
        <a:lstStyle/>
        <a:p>
          <a:r>
            <a:rPr lang="en-ZA" dirty="0" smtClean="0">
              <a:solidFill>
                <a:sysClr val="windowText" lastClr="000000"/>
              </a:solidFill>
              <a:latin typeface="Calibri"/>
              <a:ea typeface="+mn-ea"/>
              <a:cs typeface="+mn-cs"/>
            </a:rPr>
            <a:t>BUDGET SPENDING </a:t>
          </a:r>
          <a:endParaRPr lang="en-ZA" dirty="0">
            <a:solidFill>
              <a:sysClr val="windowText" lastClr="000000"/>
            </a:solidFill>
            <a:latin typeface="Calibri"/>
            <a:ea typeface="+mn-ea"/>
            <a:cs typeface="+mn-cs"/>
          </a:endParaRPr>
        </a:p>
      </dgm:t>
    </dgm:pt>
    <dgm:pt modelId="{87974948-47BC-45F1-8E83-75952F8724F5}" type="parTrans" cxnId="{B98798C5-35FE-498F-B5B2-198CDB038940}">
      <dgm:prSet/>
      <dgm:spPr/>
      <dgm:t>
        <a:bodyPr/>
        <a:lstStyle/>
        <a:p>
          <a:endParaRPr lang="en-ZA"/>
        </a:p>
      </dgm:t>
    </dgm:pt>
    <dgm:pt modelId="{EB940BD6-3E44-41D5-88DC-6704F1777CAA}" type="sibTrans" cxnId="{B98798C5-35FE-498F-B5B2-198CDB038940}">
      <dgm:prSet/>
      <dgm:spPr/>
      <dgm:t>
        <a:bodyPr/>
        <a:lstStyle/>
        <a:p>
          <a:endParaRPr lang="en-ZA"/>
        </a:p>
      </dgm:t>
    </dgm:pt>
    <dgm:pt modelId="{F53630B3-5A01-4E98-BD36-BDA54A8B1A3C}">
      <dgm:prSet phldrT="[Text]" custT="1"/>
      <dgm:spPr>
        <a:xfrm>
          <a:off x="5767338" y="2567920"/>
          <a:ext cx="2425984" cy="1571487"/>
        </a:xfrm>
        <a:solidFill>
          <a:sysClr val="window" lastClr="FFFFFF">
            <a:alpha val="90000"/>
            <a:hueOff val="0"/>
            <a:satOff val="0"/>
            <a:lumOff val="0"/>
            <a:alphaOff val="0"/>
          </a:sysClr>
        </a:solidFill>
        <a:ln w="9525" cap="flat" cmpd="sng" algn="ctr">
          <a:solidFill>
            <a:srgbClr val="C0504D">
              <a:hueOff val="3121013"/>
              <a:satOff val="-3893"/>
              <a:lumOff val="915"/>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pPr algn="r"/>
          <a:r>
            <a:rPr lang="en-ZA" sz="2800" b="1" dirty="0" smtClean="0">
              <a:solidFill>
                <a:sysClr val="windowText" lastClr="000000">
                  <a:hueOff val="0"/>
                  <a:satOff val="0"/>
                  <a:lumOff val="0"/>
                  <a:alphaOff val="0"/>
                </a:sysClr>
              </a:solidFill>
              <a:latin typeface="Calibri"/>
              <a:ea typeface="+mn-ea"/>
              <a:cs typeface="+mn-cs"/>
            </a:rPr>
            <a:t>99,9 %</a:t>
          </a:r>
          <a:endParaRPr lang="en-ZA" sz="2800" b="1" dirty="0">
            <a:solidFill>
              <a:sysClr val="windowText" lastClr="000000">
                <a:hueOff val="0"/>
                <a:satOff val="0"/>
                <a:lumOff val="0"/>
                <a:alphaOff val="0"/>
              </a:sysClr>
            </a:solidFill>
            <a:latin typeface="Calibri"/>
            <a:ea typeface="+mn-ea"/>
            <a:cs typeface="+mn-cs"/>
          </a:endParaRPr>
        </a:p>
      </dgm:t>
    </dgm:pt>
    <dgm:pt modelId="{BA9737F0-490D-4724-8714-07B8074A42F0}" type="parTrans" cxnId="{C0418649-DFAA-4CBD-A7BD-FC234FBC8257}">
      <dgm:prSet/>
      <dgm:spPr/>
      <dgm:t>
        <a:bodyPr/>
        <a:lstStyle/>
        <a:p>
          <a:endParaRPr lang="en-ZA"/>
        </a:p>
      </dgm:t>
    </dgm:pt>
    <dgm:pt modelId="{7D4B5AA3-15CA-4342-9216-CC07222F4380}" type="sibTrans" cxnId="{C0418649-DFAA-4CBD-A7BD-FC234FBC8257}">
      <dgm:prSet/>
      <dgm:spPr/>
      <dgm:t>
        <a:bodyPr/>
        <a:lstStyle/>
        <a:p>
          <a:endParaRPr lang="en-ZA"/>
        </a:p>
      </dgm:t>
    </dgm:pt>
    <dgm:pt modelId="{4CDBFE89-E554-446A-AE6C-D72DAA4B6CCE}">
      <dgm:prSet phldrT="[Text]">
        <dgm:style>
          <a:lnRef idx="1">
            <a:schemeClr val="accent2"/>
          </a:lnRef>
          <a:fillRef idx="2">
            <a:schemeClr val="accent2"/>
          </a:fillRef>
          <a:effectRef idx="1">
            <a:schemeClr val="accent2"/>
          </a:effectRef>
          <a:fontRef idx="minor">
            <a:schemeClr val="dk1"/>
          </a:fontRef>
        </dgm:style>
      </dgm:prSet>
      <dgm:spPr>
        <a:xfrm rot="16200000">
          <a:off x="2184230" y="2521461"/>
          <a:ext cx="2126419" cy="2126419"/>
        </a:xfr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a:scene3d>
          <a:camera prst="orthographicFront"/>
          <a:lightRig rig="chilly" dir="t"/>
        </a:scene3d>
        <a:sp3d/>
      </dgm:spPr>
      <dgm:t>
        <a:bodyPr/>
        <a:lstStyle/>
        <a:p>
          <a:r>
            <a:rPr lang="en-ZA" dirty="0" smtClean="0">
              <a:solidFill>
                <a:sysClr val="windowText" lastClr="000000"/>
              </a:solidFill>
              <a:latin typeface="Calibri"/>
              <a:ea typeface="+mn-ea"/>
              <a:cs typeface="+mn-cs"/>
            </a:rPr>
            <a:t>ASIDI CLAIMS</a:t>
          </a:r>
          <a:endParaRPr lang="en-ZA" dirty="0">
            <a:solidFill>
              <a:sysClr val="windowText" lastClr="000000"/>
            </a:solidFill>
            <a:latin typeface="Calibri"/>
            <a:ea typeface="+mn-ea"/>
            <a:cs typeface="+mn-cs"/>
          </a:endParaRPr>
        </a:p>
      </dgm:t>
    </dgm:pt>
    <dgm:pt modelId="{753993EC-E3A3-4E53-8B6B-B42C93748A0C}" type="parTrans" cxnId="{5132A316-5C89-47D6-AFC8-847507FEEE1D}">
      <dgm:prSet/>
      <dgm:spPr/>
      <dgm:t>
        <a:bodyPr/>
        <a:lstStyle/>
        <a:p>
          <a:endParaRPr lang="en-ZA"/>
        </a:p>
      </dgm:t>
    </dgm:pt>
    <dgm:pt modelId="{AEDF32B1-377D-4C01-B604-31DAD872A4DC}" type="sibTrans" cxnId="{5132A316-5C89-47D6-AFC8-847507FEEE1D}">
      <dgm:prSet/>
      <dgm:spPr/>
      <dgm:t>
        <a:bodyPr/>
        <a:lstStyle/>
        <a:p>
          <a:endParaRPr lang="en-ZA"/>
        </a:p>
      </dgm:t>
    </dgm:pt>
    <dgm:pt modelId="{0334B84D-75E9-4315-9C4D-388A36014C95}">
      <dgm:prSet phldrT="[Text]" custT="1"/>
      <dgm:spPr>
        <a:xfrm>
          <a:off x="360040" y="2567920"/>
          <a:ext cx="2425984" cy="1571487"/>
        </a:xfrm>
        <a:blipFill rotWithShape="0">
          <a:blip xmlns:r="http://schemas.openxmlformats.org/officeDocument/2006/relationships" r:embed="rId1"/>
          <a:stretch>
            <a:fillRect/>
          </a:stretch>
        </a:blipFill>
        <a:ln w="9525" cap="flat" cmpd="sng" algn="ctr">
          <a:solidFill>
            <a:srgbClr val="C0504D">
              <a:hueOff val="4681519"/>
              <a:satOff val="-5839"/>
              <a:lumOff val="1373"/>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endParaRPr lang="en-ZA" sz="900" b="1" dirty="0">
            <a:solidFill>
              <a:sysClr val="windowText" lastClr="000000">
                <a:hueOff val="0"/>
                <a:satOff val="0"/>
                <a:lumOff val="0"/>
                <a:alphaOff val="0"/>
              </a:sysClr>
            </a:solidFill>
            <a:latin typeface="Calibri"/>
            <a:ea typeface="+mn-ea"/>
            <a:cs typeface="+mn-cs"/>
          </a:endParaRPr>
        </a:p>
      </dgm:t>
    </dgm:pt>
    <dgm:pt modelId="{49FCDAD2-8770-4563-8D4B-66FDB079A440}" type="parTrans" cxnId="{45C2F393-3145-46F4-BAE6-500F7BFCDA97}">
      <dgm:prSet/>
      <dgm:spPr/>
      <dgm:t>
        <a:bodyPr/>
        <a:lstStyle/>
        <a:p>
          <a:endParaRPr lang="en-ZA"/>
        </a:p>
      </dgm:t>
    </dgm:pt>
    <dgm:pt modelId="{AF51BE9A-FBC9-4AE6-9915-641B1ECB7712}" type="sibTrans" cxnId="{45C2F393-3145-46F4-BAE6-500F7BFCDA97}">
      <dgm:prSet/>
      <dgm:spPr/>
      <dgm:t>
        <a:bodyPr/>
        <a:lstStyle/>
        <a:p>
          <a:endParaRPr lang="en-ZA"/>
        </a:p>
      </dgm:t>
    </dgm:pt>
    <dgm:pt modelId="{E1D660D5-947C-4C7F-9A41-EF4A8531F292}">
      <dgm:prSet phldrT="[Text]" custT="1"/>
      <dgm:spPr>
        <a:xfrm>
          <a:off x="416298" y="312537"/>
          <a:ext cx="2425984" cy="1758934"/>
        </a:xfr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pPr algn="l"/>
          <a:r>
            <a:rPr lang="en-ZA" sz="800" b="1" u="none" dirty="0" smtClean="0">
              <a:solidFill>
                <a:sysClr val="windowText" lastClr="000000">
                  <a:hueOff val="0"/>
                  <a:satOff val="0"/>
                  <a:lumOff val="0"/>
                  <a:alphaOff val="0"/>
                </a:sysClr>
              </a:solidFill>
              <a:latin typeface="Calibri"/>
              <a:ea typeface="+mn-ea"/>
              <a:cs typeface="+mn-cs"/>
            </a:rPr>
            <a:t>BATCH 1 (58 PROJECTS) – R 96 080 436,1</a:t>
          </a:r>
          <a:endParaRPr lang="en-ZA" sz="800" b="1" u="none" dirty="0">
            <a:solidFill>
              <a:sysClr val="windowText" lastClr="000000">
                <a:hueOff val="0"/>
                <a:satOff val="0"/>
                <a:lumOff val="0"/>
                <a:alphaOff val="0"/>
              </a:sysClr>
            </a:solidFill>
            <a:latin typeface="Calibri"/>
            <a:ea typeface="+mn-ea"/>
            <a:cs typeface="+mn-cs"/>
          </a:endParaRPr>
        </a:p>
      </dgm:t>
    </dgm:pt>
    <dgm:pt modelId="{FB402F0A-5C10-4B1A-A1F5-1EB0D95AE9DC}" type="parTrans" cxnId="{AA5C7513-C7F4-4B0C-8895-67725414E19A}">
      <dgm:prSet/>
      <dgm:spPr/>
      <dgm:t>
        <a:bodyPr/>
        <a:lstStyle/>
        <a:p>
          <a:endParaRPr lang="en-ZA"/>
        </a:p>
      </dgm:t>
    </dgm:pt>
    <dgm:pt modelId="{521DC48F-1CA3-4BC7-9F12-F06ADE1EBE16}" type="sibTrans" cxnId="{AA5C7513-C7F4-4B0C-8895-67725414E19A}">
      <dgm:prSet/>
      <dgm:spPr/>
      <dgm:t>
        <a:bodyPr/>
        <a:lstStyle/>
        <a:p>
          <a:endParaRPr lang="en-ZA"/>
        </a:p>
      </dgm:t>
    </dgm:pt>
    <dgm:pt modelId="{BF4253E5-DD73-4ED1-A607-106FF7D58EAA}">
      <dgm:prSet phldrT="[Text]" custT="1"/>
      <dgm:spPr>
        <a:xfrm>
          <a:off x="416298" y="312537"/>
          <a:ext cx="2425984" cy="1758934"/>
        </a:xfr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pPr algn="l"/>
          <a:r>
            <a:rPr lang="en-ZA" sz="800" b="1" u="none" dirty="0" smtClean="0">
              <a:solidFill>
                <a:sysClr val="windowText" lastClr="000000">
                  <a:hueOff val="0"/>
                  <a:satOff val="0"/>
                  <a:lumOff val="0"/>
                  <a:alphaOff val="0"/>
                </a:sysClr>
              </a:solidFill>
              <a:latin typeface="Calibri"/>
              <a:ea typeface="+mn-ea"/>
              <a:cs typeface="+mn-cs"/>
            </a:rPr>
            <a:t>BATCH 2 (65 PROJECTS) – R 63 619 755,61</a:t>
          </a:r>
          <a:endParaRPr lang="en-ZA" sz="800" b="1" u="none" dirty="0">
            <a:solidFill>
              <a:sysClr val="windowText" lastClr="000000">
                <a:hueOff val="0"/>
                <a:satOff val="0"/>
                <a:lumOff val="0"/>
                <a:alphaOff val="0"/>
              </a:sysClr>
            </a:solidFill>
            <a:latin typeface="Calibri"/>
            <a:ea typeface="+mn-ea"/>
            <a:cs typeface="+mn-cs"/>
          </a:endParaRPr>
        </a:p>
      </dgm:t>
    </dgm:pt>
    <dgm:pt modelId="{8EEBE394-8FD6-4858-944D-B55DABB2E3F0}" type="parTrans" cxnId="{C085A96F-7E8A-465F-A83C-F0EBBBE25689}">
      <dgm:prSet/>
      <dgm:spPr/>
      <dgm:t>
        <a:bodyPr/>
        <a:lstStyle/>
        <a:p>
          <a:endParaRPr lang="en-ZA"/>
        </a:p>
      </dgm:t>
    </dgm:pt>
    <dgm:pt modelId="{A3B157B1-1A1A-46E5-AA07-9FD9737F9730}" type="sibTrans" cxnId="{C085A96F-7E8A-465F-A83C-F0EBBBE25689}">
      <dgm:prSet/>
      <dgm:spPr/>
      <dgm:t>
        <a:bodyPr/>
        <a:lstStyle/>
        <a:p>
          <a:endParaRPr lang="en-ZA"/>
        </a:p>
      </dgm:t>
    </dgm:pt>
    <dgm:pt modelId="{8C1EF3EC-CE14-450A-BC2D-C6B4F9BC9C26}">
      <dgm:prSet phldrT="[Text]" custT="1"/>
      <dgm:spPr>
        <a:xfrm>
          <a:off x="416298" y="312537"/>
          <a:ext cx="2425984" cy="1758934"/>
        </a:xfr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pPr algn="l"/>
          <a:r>
            <a:rPr lang="en-ZA" sz="800" b="1" u="none" dirty="0" smtClean="0">
              <a:solidFill>
                <a:sysClr val="windowText" lastClr="000000">
                  <a:hueOff val="0"/>
                  <a:satOff val="0"/>
                  <a:lumOff val="0"/>
                  <a:alphaOff val="0"/>
                </a:sysClr>
              </a:solidFill>
              <a:latin typeface="Calibri"/>
              <a:ea typeface="+mn-ea"/>
              <a:cs typeface="+mn-cs"/>
            </a:rPr>
            <a:t>BATCH 3 (85 PROJECTS) – R 228 055 959, 59</a:t>
          </a:r>
          <a:endParaRPr lang="en-ZA" sz="800" b="1" u="none" dirty="0">
            <a:solidFill>
              <a:sysClr val="windowText" lastClr="000000">
                <a:hueOff val="0"/>
                <a:satOff val="0"/>
                <a:lumOff val="0"/>
                <a:alphaOff val="0"/>
              </a:sysClr>
            </a:solidFill>
            <a:latin typeface="Calibri"/>
            <a:ea typeface="+mn-ea"/>
            <a:cs typeface="+mn-cs"/>
          </a:endParaRPr>
        </a:p>
      </dgm:t>
    </dgm:pt>
    <dgm:pt modelId="{EAB55927-BCAE-4EA6-8214-93BA3BA9C54F}" type="parTrans" cxnId="{DA6BFB26-DD07-43AC-8DED-322EE0A43BBD}">
      <dgm:prSet/>
      <dgm:spPr/>
      <dgm:t>
        <a:bodyPr/>
        <a:lstStyle/>
        <a:p>
          <a:endParaRPr lang="en-ZA"/>
        </a:p>
      </dgm:t>
    </dgm:pt>
    <dgm:pt modelId="{0615519D-281A-43FB-9C42-DB6AC68584DC}" type="sibTrans" cxnId="{DA6BFB26-DD07-43AC-8DED-322EE0A43BBD}">
      <dgm:prSet/>
      <dgm:spPr/>
      <dgm:t>
        <a:bodyPr/>
        <a:lstStyle/>
        <a:p>
          <a:endParaRPr lang="en-ZA"/>
        </a:p>
      </dgm:t>
    </dgm:pt>
    <dgm:pt modelId="{64EE5AAA-911B-4E8C-B0D1-F1449000FDED}">
      <dgm:prSet phldrT="[Text]" custT="1"/>
      <dgm:spPr>
        <a:xfrm>
          <a:off x="416298" y="312537"/>
          <a:ext cx="2425984" cy="1758934"/>
        </a:xfr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pPr algn="l"/>
          <a:r>
            <a:rPr lang="en-ZA" sz="800" b="1" u="none" dirty="0" smtClean="0">
              <a:solidFill>
                <a:sysClr val="windowText" lastClr="000000">
                  <a:hueOff val="0"/>
                  <a:satOff val="0"/>
                  <a:lumOff val="0"/>
                  <a:alphaOff val="0"/>
                </a:sysClr>
              </a:solidFill>
              <a:latin typeface="Calibri"/>
              <a:ea typeface="+mn-ea"/>
              <a:cs typeface="+mn-cs"/>
            </a:rPr>
            <a:t>BATCH 4 (28 PROJECTS) – R 122 574 758,00</a:t>
          </a:r>
          <a:endParaRPr lang="en-ZA" sz="800" b="1" u="none" dirty="0">
            <a:solidFill>
              <a:sysClr val="windowText" lastClr="000000">
                <a:hueOff val="0"/>
                <a:satOff val="0"/>
                <a:lumOff val="0"/>
                <a:alphaOff val="0"/>
              </a:sysClr>
            </a:solidFill>
            <a:latin typeface="Calibri"/>
            <a:ea typeface="+mn-ea"/>
            <a:cs typeface="+mn-cs"/>
          </a:endParaRPr>
        </a:p>
      </dgm:t>
    </dgm:pt>
    <dgm:pt modelId="{25918BB6-076A-4075-AF10-F7C60758758B}" type="parTrans" cxnId="{FA42874E-AEA1-473E-9562-30BAAF3FC502}">
      <dgm:prSet/>
      <dgm:spPr/>
      <dgm:t>
        <a:bodyPr/>
        <a:lstStyle/>
        <a:p>
          <a:endParaRPr lang="en-ZA"/>
        </a:p>
      </dgm:t>
    </dgm:pt>
    <dgm:pt modelId="{99722154-9C3D-433F-8D88-C2508EA5F23D}" type="sibTrans" cxnId="{FA42874E-AEA1-473E-9562-30BAAF3FC502}">
      <dgm:prSet/>
      <dgm:spPr/>
      <dgm:t>
        <a:bodyPr/>
        <a:lstStyle/>
        <a:p>
          <a:endParaRPr lang="en-ZA"/>
        </a:p>
      </dgm:t>
    </dgm:pt>
    <dgm:pt modelId="{F32D6616-B187-4FD6-8FFD-0B98F28DCF35}">
      <dgm:prSet phldrT="[Text]" custT="1"/>
      <dgm:spPr>
        <a:xfrm>
          <a:off x="416298" y="312537"/>
          <a:ext cx="2425984" cy="1758934"/>
        </a:xfr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pPr algn="l"/>
          <a:endParaRPr lang="en-ZA" sz="800" b="1" u="none" dirty="0">
            <a:solidFill>
              <a:sysClr val="windowText" lastClr="000000">
                <a:hueOff val="0"/>
                <a:satOff val="0"/>
                <a:lumOff val="0"/>
                <a:alphaOff val="0"/>
              </a:sysClr>
            </a:solidFill>
            <a:latin typeface="Calibri"/>
            <a:ea typeface="+mn-ea"/>
            <a:cs typeface="+mn-cs"/>
          </a:endParaRPr>
        </a:p>
      </dgm:t>
    </dgm:pt>
    <dgm:pt modelId="{2C4235B2-AD89-412D-BBFF-27EFB40D0E37}" type="parTrans" cxnId="{303368F8-75C1-4FD7-9291-596C61CAB0F7}">
      <dgm:prSet/>
      <dgm:spPr/>
      <dgm:t>
        <a:bodyPr/>
        <a:lstStyle/>
        <a:p>
          <a:endParaRPr lang="en-ZA"/>
        </a:p>
      </dgm:t>
    </dgm:pt>
    <dgm:pt modelId="{CD3F485A-8732-4520-BF3B-1DC809C77913}" type="sibTrans" cxnId="{303368F8-75C1-4FD7-9291-596C61CAB0F7}">
      <dgm:prSet/>
      <dgm:spPr/>
      <dgm:t>
        <a:bodyPr/>
        <a:lstStyle/>
        <a:p>
          <a:endParaRPr lang="en-ZA"/>
        </a:p>
      </dgm:t>
    </dgm:pt>
    <dgm:pt modelId="{C7023B2D-ED2D-41F5-A29B-BF8948F1B612}">
      <dgm:prSet phldrT="[Text]" custT="1"/>
      <dgm:spPr>
        <a:xfrm>
          <a:off x="416298" y="312537"/>
          <a:ext cx="2425984" cy="1758934"/>
        </a:xfr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pPr algn="l"/>
          <a:endParaRPr lang="en-ZA" sz="800" b="1" u="none" dirty="0">
            <a:solidFill>
              <a:sysClr val="windowText" lastClr="000000">
                <a:hueOff val="0"/>
                <a:satOff val="0"/>
                <a:lumOff val="0"/>
                <a:alphaOff val="0"/>
              </a:sysClr>
            </a:solidFill>
            <a:latin typeface="Calibri"/>
            <a:ea typeface="+mn-ea"/>
            <a:cs typeface="+mn-cs"/>
          </a:endParaRPr>
        </a:p>
      </dgm:t>
    </dgm:pt>
    <dgm:pt modelId="{148C0384-3DDE-4E78-B2A5-335396F44B23}" type="parTrans" cxnId="{A96C5387-301A-4B38-BC2B-D8D3BE421462}">
      <dgm:prSet/>
      <dgm:spPr/>
      <dgm:t>
        <a:bodyPr/>
        <a:lstStyle/>
        <a:p>
          <a:endParaRPr lang="en-ZA"/>
        </a:p>
      </dgm:t>
    </dgm:pt>
    <dgm:pt modelId="{9CAD75A4-0913-4352-9BFA-C7B1289E2628}" type="sibTrans" cxnId="{A96C5387-301A-4B38-BC2B-D8D3BE421462}">
      <dgm:prSet/>
      <dgm:spPr/>
      <dgm:t>
        <a:bodyPr/>
        <a:lstStyle/>
        <a:p>
          <a:endParaRPr lang="en-ZA"/>
        </a:p>
      </dgm:t>
    </dgm:pt>
    <dgm:pt modelId="{7D1E43EB-0F8A-4196-B9A6-29F366443E87}">
      <dgm:prSet phldrT="[Text]" custT="1"/>
      <dgm:spPr>
        <a:xfrm>
          <a:off x="416298" y="312537"/>
          <a:ext cx="2425984" cy="1758934"/>
        </a:xfrm>
        <a:solidFill>
          <a:sysClr val="window" lastClr="FFFFFF">
            <a:alpha val="90000"/>
            <a:hueOff val="0"/>
            <a:satOff val="0"/>
            <a:lumOff val="0"/>
            <a:alphaOff val="0"/>
          </a:sysClr>
        </a:solidFill>
        <a:ln w="9525" cap="flat" cmpd="sng" algn="ctr">
          <a:solidFill>
            <a:srgbClr val="C0504D">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pPr algn="l"/>
          <a:endParaRPr lang="en-ZA" sz="800" b="1" u="none" dirty="0">
            <a:solidFill>
              <a:sysClr val="windowText" lastClr="000000">
                <a:hueOff val="0"/>
                <a:satOff val="0"/>
                <a:lumOff val="0"/>
                <a:alphaOff val="0"/>
              </a:sysClr>
            </a:solidFill>
            <a:latin typeface="Calibri"/>
            <a:ea typeface="+mn-ea"/>
            <a:cs typeface="+mn-cs"/>
          </a:endParaRPr>
        </a:p>
      </dgm:t>
    </dgm:pt>
    <dgm:pt modelId="{10EF2C80-C1DB-4FEB-AD4F-789DE4647CFC}" type="parTrans" cxnId="{96D81B2B-64F3-48AE-AB56-7845788CB44D}">
      <dgm:prSet/>
      <dgm:spPr/>
      <dgm:t>
        <a:bodyPr/>
        <a:lstStyle/>
        <a:p>
          <a:endParaRPr lang="en-ZA"/>
        </a:p>
      </dgm:t>
    </dgm:pt>
    <dgm:pt modelId="{9F363268-D056-424E-B1EF-AA99F29BE605}" type="sibTrans" cxnId="{96D81B2B-64F3-48AE-AB56-7845788CB44D}">
      <dgm:prSet/>
      <dgm:spPr/>
      <dgm:t>
        <a:bodyPr/>
        <a:lstStyle/>
        <a:p>
          <a:endParaRPr lang="en-ZA"/>
        </a:p>
      </dgm:t>
    </dgm:pt>
    <dgm:pt modelId="{7109F032-4800-4992-A7F8-56C79DD7E899}">
      <dgm:prSet custT="1"/>
      <dgm:spPr>
        <a:xfrm>
          <a:off x="360040" y="2567920"/>
          <a:ext cx="2425984" cy="1571487"/>
        </a:xfrm>
        <a:ln w="9525" cap="flat" cmpd="sng" algn="ctr">
          <a:solidFill>
            <a:srgbClr val="C0504D">
              <a:hueOff val="4681519"/>
              <a:satOff val="-5839"/>
              <a:lumOff val="1373"/>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endParaRPr lang="en-ZA" sz="900" b="1" dirty="0">
            <a:solidFill>
              <a:sysClr val="windowText" lastClr="000000">
                <a:hueOff val="0"/>
                <a:satOff val="0"/>
                <a:lumOff val="0"/>
                <a:alphaOff val="0"/>
              </a:sysClr>
            </a:solidFill>
            <a:latin typeface="Calibri"/>
            <a:ea typeface="+mn-ea"/>
            <a:cs typeface="+mn-cs"/>
          </a:endParaRPr>
        </a:p>
      </dgm:t>
    </dgm:pt>
    <dgm:pt modelId="{F1891281-1928-46FA-A93F-67429128173C}" type="parTrans" cxnId="{8B1F73EB-6A14-4890-B4A5-A4DEF54F546A}">
      <dgm:prSet/>
      <dgm:spPr/>
      <dgm:t>
        <a:bodyPr/>
        <a:lstStyle/>
        <a:p>
          <a:endParaRPr lang="en-ZA"/>
        </a:p>
      </dgm:t>
    </dgm:pt>
    <dgm:pt modelId="{6763A504-F05D-46A1-9A19-310C5756DCE5}" type="sibTrans" cxnId="{8B1F73EB-6A14-4890-B4A5-A4DEF54F546A}">
      <dgm:prSet/>
      <dgm:spPr/>
      <dgm:t>
        <a:bodyPr/>
        <a:lstStyle/>
        <a:p>
          <a:endParaRPr lang="en-ZA"/>
        </a:p>
      </dgm:t>
    </dgm:pt>
    <dgm:pt modelId="{EA0570A6-55F9-48A3-9AE8-E43211F23414}">
      <dgm:prSet phldrT="[Text]" custT="1"/>
      <dgm:spPr>
        <a:xfrm>
          <a:off x="6009305" y="323003"/>
          <a:ext cx="2425984" cy="1740862"/>
        </a:xfrm>
        <a:solidFill>
          <a:sysClr val="window" lastClr="FFFFFF">
            <a:alpha val="90000"/>
            <a:hueOff val="0"/>
            <a:satOff val="0"/>
            <a:lumOff val="0"/>
            <a:alphaOff val="0"/>
          </a:sysClr>
        </a:solidFill>
        <a:ln w="9525" cap="flat" cmpd="sng" algn="ctr">
          <a:solidFill>
            <a:srgbClr val="C0504D">
              <a:hueOff val="1560506"/>
              <a:satOff val="-1946"/>
              <a:lumOff val="458"/>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pPr algn="l"/>
          <a:r>
            <a:rPr lang="en-ZA" sz="900" b="1" dirty="0" smtClean="0">
              <a:solidFill>
                <a:sysClr val="windowText" lastClr="000000">
                  <a:hueOff val="0"/>
                  <a:satOff val="0"/>
                  <a:lumOff val="0"/>
                  <a:alphaOff val="0"/>
                </a:sysClr>
              </a:solidFill>
              <a:latin typeface="Calibri"/>
              <a:ea typeface="+mn-ea"/>
              <a:cs typeface="+mn-cs"/>
            </a:rPr>
            <a:t>KCM</a:t>
          </a:r>
          <a:endParaRPr lang="en-ZA" sz="900" b="1" dirty="0">
            <a:solidFill>
              <a:sysClr val="windowText" lastClr="000000">
                <a:hueOff val="0"/>
                <a:satOff val="0"/>
                <a:lumOff val="0"/>
                <a:alphaOff val="0"/>
              </a:sysClr>
            </a:solidFill>
            <a:latin typeface="Calibri"/>
            <a:ea typeface="+mn-ea"/>
            <a:cs typeface="+mn-cs"/>
          </a:endParaRPr>
        </a:p>
      </dgm:t>
    </dgm:pt>
    <dgm:pt modelId="{2946AB9F-1712-476A-A79F-96771232BA44}" type="parTrans" cxnId="{EBB270E3-D1E2-4C5D-875B-C10719340A2F}">
      <dgm:prSet/>
      <dgm:spPr/>
      <dgm:t>
        <a:bodyPr/>
        <a:lstStyle/>
        <a:p>
          <a:endParaRPr lang="en-US"/>
        </a:p>
      </dgm:t>
    </dgm:pt>
    <dgm:pt modelId="{653DB97D-1F23-46F2-8A44-28ECEF812298}" type="sibTrans" cxnId="{EBB270E3-D1E2-4C5D-875B-C10719340A2F}">
      <dgm:prSet/>
      <dgm:spPr/>
      <dgm:t>
        <a:bodyPr/>
        <a:lstStyle/>
        <a:p>
          <a:endParaRPr lang="en-US"/>
        </a:p>
      </dgm:t>
    </dgm:pt>
    <dgm:pt modelId="{9CDE255C-17D4-4984-88BA-A9B00605CFAC}">
      <dgm:prSet phldrT="[Text]" custT="1"/>
      <dgm:spPr>
        <a:xfrm>
          <a:off x="6009305" y="323003"/>
          <a:ext cx="2425984" cy="1740862"/>
        </a:xfrm>
        <a:solidFill>
          <a:sysClr val="window" lastClr="FFFFFF">
            <a:alpha val="90000"/>
            <a:hueOff val="0"/>
            <a:satOff val="0"/>
            <a:lumOff val="0"/>
            <a:alphaOff val="0"/>
          </a:sysClr>
        </a:solidFill>
        <a:ln w="9525" cap="flat" cmpd="sng" algn="ctr">
          <a:solidFill>
            <a:srgbClr val="C0504D">
              <a:hueOff val="1560506"/>
              <a:satOff val="-1946"/>
              <a:lumOff val="458"/>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pPr algn="l"/>
          <a:r>
            <a:rPr lang="en-ZA" sz="900" b="1" dirty="0" smtClean="0">
              <a:solidFill>
                <a:sysClr val="windowText" lastClr="000000">
                  <a:hueOff val="0"/>
                  <a:satOff val="0"/>
                  <a:lumOff val="0"/>
                  <a:alphaOff val="0"/>
                </a:sysClr>
              </a:solidFill>
              <a:latin typeface="Calibri"/>
              <a:ea typeface="+mn-ea"/>
              <a:cs typeface="+mn-cs"/>
            </a:rPr>
            <a:t>QUARTERLY REPORTS</a:t>
          </a:r>
          <a:endParaRPr lang="en-ZA" sz="900" b="1" dirty="0">
            <a:solidFill>
              <a:sysClr val="windowText" lastClr="000000">
                <a:hueOff val="0"/>
                <a:satOff val="0"/>
                <a:lumOff val="0"/>
                <a:alphaOff val="0"/>
              </a:sysClr>
            </a:solidFill>
            <a:latin typeface="Calibri"/>
            <a:ea typeface="+mn-ea"/>
            <a:cs typeface="+mn-cs"/>
          </a:endParaRPr>
        </a:p>
      </dgm:t>
    </dgm:pt>
    <dgm:pt modelId="{67ACD2E1-402B-451A-A03F-4C2E8C256163}" type="parTrans" cxnId="{FDCE76E1-9450-48E7-B2D3-750CCA9E78FA}">
      <dgm:prSet/>
      <dgm:spPr/>
      <dgm:t>
        <a:bodyPr/>
        <a:lstStyle/>
        <a:p>
          <a:endParaRPr lang="en-US"/>
        </a:p>
      </dgm:t>
    </dgm:pt>
    <dgm:pt modelId="{7D8C4A6A-E5EA-4535-A051-9FC9AE26C115}" type="sibTrans" cxnId="{FDCE76E1-9450-48E7-B2D3-750CCA9E78FA}">
      <dgm:prSet/>
      <dgm:spPr/>
      <dgm:t>
        <a:bodyPr/>
        <a:lstStyle/>
        <a:p>
          <a:endParaRPr lang="en-US"/>
        </a:p>
      </dgm:t>
    </dgm:pt>
    <dgm:pt modelId="{3571D029-205B-42AC-AD7D-22C371CFA276}">
      <dgm:prSet phldrT="[Text]" custT="1"/>
      <dgm:spPr>
        <a:xfrm>
          <a:off x="6009305" y="323003"/>
          <a:ext cx="2425984" cy="1740862"/>
        </a:xfrm>
        <a:solidFill>
          <a:sysClr val="window" lastClr="FFFFFF">
            <a:alpha val="90000"/>
            <a:hueOff val="0"/>
            <a:satOff val="0"/>
            <a:lumOff val="0"/>
            <a:alphaOff val="0"/>
          </a:sysClr>
        </a:solidFill>
        <a:ln w="9525" cap="flat" cmpd="sng" algn="ctr">
          <a:solidFill>
            <a:srgbClr val="C0504D">
              <a:hueOff val="1560506"/>
              <a:satOff val="-1946"/>
              <a:lumOff val="458"/>
              <a:alphaOff val="0"/>
            </a:srgbClr>
          </a:solidFill>
          <a:prstDash val="solid"/>
        </a:ln>
        <a:effectLst/>
        <a:scene3d>
          <a:camera prst="orthographicFront"/>
          <a:lightRig rig="chilly" dir="t"/>
        </a:scene3d>
        <a:sp3d z="-12700" extrusionH="1700" prstMaterial="dkEdge">
          <a:bevelT w="25400" h="6350" prst="softRound"/>
          <a:bevelB w="0" h="0" prst="convex"/>
        </a:sp3d>
      </dgm:spPr>
      <dgm:t>
        <a:bodyPr/>
        <a:lstStyle/>
        <a:p>
          <a:pPr algn="l"/>
          <a:r>
            <a:rPr lang="en-ZA" sz="900" b="1" dirty="0" smtClean="0">
              <a:solidFill>
                <a:sysClr val="windowText" lastClr="000000">
                  <a:hueOff val="0"/>
                  <a:satOff val="0"/>
                  <a:lumOff val="0"/>
                  <a:alphaOff val="0"/>
                </a:sysClr>
              </a:solidFill>
              <a:latin typeface="Calibri"/>
              <a:ea typeface="+mn-ea"/>
              <a:cs typeface="+mn-cs"/>
            </a:rPr>
            <a:t>COMPLIANCE CERTIFICATES</a:t>
          </a:r>
          <a:endParaRPr lang="en-ZA" sz="900" b="1" dirty="0">
            <a:solidFill>
              <a:sysClr val="windowText" lastClr="000000">
                <a:hueOff val="0"/>
                <a:satOff val="0"/>
                <a:lumOff val="0"/>
                <a:alphaOff val="0"/>
              </a:sysClr>
            </a:solidFill>
            <a:latin typeface="Calibri"/>
            <a:ea typeface="+mn-ea"/>
            <a:cs typeface="+mn-cs"/>
          </a:endParaRPr>
        </a:p>
      </dgm:t>
    </dgm:pt>
    <dgm:pt modelId="{62932071-FBE2-461D-8324-3FE54B74B843}" type="parTrans" cxnId="{C646C2CB-E746-478F-ABD7-27D07B235DF5}">
      <dgm:prSet/>
      <dgm:spPr/>
      <dgm:t>
        <a:bodyPr/>
        <a:lstStyle/>
        <a:p>
          <a:endParaRPr lang="en-US"/>
        </a:p>
      </dgm:t>
    </dgm:pt>
    <dgm:pt modelId="{612337A3-EC1B-42B5-B83C-4C0A19B2644E}" type="sibTrans" cxnId="{C646C2CB-E746-478F-ABD7-27D07B235DF5}">
      <dgm:prSet/>
      <dgm:spPr/>
      <dgm:t>
        <a:bodyPr/>
        <a:lstStyle/>
        <a:p>
          <a:endParaRPr lang="en-US"/>
        </a:p>
      </dgm:t>
    </dgm:pt>
    <dgm:pt modelId="{6978B035-55CF-4E4B-8DB4-099C03A2F37E}" type="pres">
      <dgm:prSet presAssocID="{2348B544-BB32-4490-924C-5901119C1EC0}" presName="cycleMatrixDiagram" presStyleCnt="0">
        <dgm:presLayoutVars>
          <dgm:chMax val="1"/>
          <dgm:dir/>
          <dgm:animLvl val="lvl"/>
          <dgm:resizeHandles val="exact"/>
        </dgm:presLayoutVars>
      </dgm:prSet>
      <dgm:spPr/>
      <dgm:t>
        <a:bodyPr/>
        <a:lstStyle/>
        <a:p>
          <a:endParaRPr lang="en-ZA"/>
        </a:p>
      </dgm:t>
    </dgm:pt>
    <dgm:pt modelId="{D3225D23-D96F-43EC-BD87-8664DFC2ADDD}" type="pres">
      <dgm:prSet presAssocID="{2348B544-BB32-4490-924C-5901119C1EC0}" presName="children" presStyleCnt="0"/>
      <dgm:spPr/>
      <dgm:t>
        <a:bodyPr/>
        <a:lstStyle/>
        <a:p>
          <a:endParaRPr lang="en-ZA"/>
        </a:p>
      </dgm:t>
    </dgm:pt>
    <dgm:pt modelId="{488ACDC1-81B0-421B-8E6D-A57DB3C1E50A}" type="pres">
      <dgm:prSet presAssocID="{2348B544-BB32-4490-924C-5901119C1EC0}" presName="child1group" presStyleCnt="0"/>
      <dgm:spPr/>
      <dgm:t>
        <a:bodyPr/>
        <a:lstStyle/>
        <a:p>
          <a:endParaRPr lang="en-ZA"/>
        </a:p>
      </dgm:t>
    </dgm:pt>
    <dgm:pt modelId="{708948CA-2FD9-439A-B3B5-20F7065E5209}" type="pres">
      <dgm:prSet presAssocID="{2348B544-BB32-4490-924C-5901119C1EC0}" presName="child1" presStyleLbl="bgAcc1" presStyleIdx="0" presStyleCnt="4" custScaleY="111928" custLinFactNeighborX="-42061" custLinFactNeighborY="28984"/>
      <dgm:spPr>
        <a:prstGeom prst="roundRect">
          <a:avLst>
            <a:gd name="adj" fmla="val 10000"/>
          </a:avLst>
        </a:prstGeom>
      </dgm:spPr>
      <dgm:t>
        <a:bodyPr/>
        <a:lstStyle/>
        <a:p>
          <a:endParaRPr lang="en-ZA"/>
        </a:p>
      </dgm:t>
    </dgm:pt>
    <dgm:pt modelId="{C6868257-54C1-4518-A6C6-D1DD756A08BC}" type="pres">
      <dgm:prSet presAssocID="{2348B544-BB32-4490-924C-5901119C1EC0}" presName="child1Text" presStyleLbl="bgAcc1" presStyleIdx="0" presStyleCnt="4">
        <dgm:presLayoutVars>
          <dgm:bulletEnabled val="1"/>
        </dgm:presLayoutVars>
      </dgm:prSet>
      <dgm:spPr/>
      <dgm:t>
        <a:bodyPr/>
        <a:lstStyle/>
        <a:p>
          <a:endParaRPr lang="en-ZA"/>
        </a:p>
      </dgm:t>
    </dgm:pt>
    <dgm:pt modelId="{C89CB5C5-8042-4320-831C-606E729AB9B7}" type="pres">
      <dgm:prSet presAssocID="{2348B544-BB32-4490-924C-5901119C1EC0}" presName="child2group" presStyleCnt="0"/>
      <dgm:spPr/>
      <dgm:t>
        <a:bodyPr/>
        <a:lstStyle/>
        <a:p>
          <a:endParaRPr lang="en-ZA"/>
        </a:p>
      </dgm:t>
    </dgm:pt>
    <dgm:pt modelId="{2AFFF380-72D9-4095-A34D-D38D0EFB650F}" type="pres">
      <dgm:prSet presAssocID="{2348B544-BB32-4490-924C-5901119C1EC0}" presName="child2" presStyleLbl="bgAcc1" presStyleIdx="1" presStyleCnt="4" custScaleY="110778" custLinFactNeighborX="36551" custLinFactNeighborY="21470"/>
      <dgm:spPr>
        <a:prstGeom prst="roundRect">
          <a:avLst>
            <a:gd name="adj" fmla="val 10000"/>
          </a:avLst>
        </a:prstGeom>
      </dgm:spPr>
      <dgm:t>
        <a:bodyPr/>
        <a:lstStyle/>
        <a:p>
          <a:endParaRPr lang="en-ZA"/>
        </a:p>
      </dgm:t>
    </dgm:pt>
    <dgm:pt modelId="{AC77AFDA-073A-4C62-8608-CBBCD1A330B2}" type="pres">
      <dgm:prSet presAssocID="{2348B544-BB32-4490-924C-5901119C1EC0}" presName="child2Text" presStyleLbl="bgAcc1" presStyleIdx="1" presStyleCnt="4">
        <dgm:presLayoutVars>
          <dgm:bulletEnabled val="1"/>
        </dgm:presLayoutVars>
      </dgm:prSet>
      <dgm:spPr/>
      <dgm:t>
        <a:bodyPr/>
        <a:lstStyle/>
        <a:p>
          <a:endParaRPr lang="en-ZA"/>
        </a:p>
      </dgm:t>
    </dgm:pt>
    <dgm:pt modelId="{8454C3DD-E476-4A36-9D7B-BC9B6AC15015}" type="pres">
      <dgm:prSet presAssocID="{2348B544-BB32-4490-924C-5901119C1EC0}" presName="child3group" presStyleCnt="0"/>
      <dgm:spPr/>
      <dgm:t>
        <a:bodyPr/>
        <a:lstStyle/>
        <a:p>
          <a:endParaRPr lang="en-ZA"/>
        </a:p>
      </dgm:t>
    </dgm:pt>
    <dgm:pt modelId="{701E279A-DB34-4A89-B5B0-D7E05831B1C4}" type="pres">
      <dgm:prSet presAssocID="{2348B544-BB32-4490-924C-5901119C1EC0}" presName="child3" presStyleLbl="bgAcc1" presStyleIdx="2" presStyleCnt="4" custLinFactNeighborX="26301" custLinFactNeighborY="-47433"/>
      <dgm:spPr>
        <a:prstGeom prst="roundRect">
          <a:avLst>
            <a:gd name="adj" fmla="val 10000"/>
          </a:avLst>
        </a:prstGeom>
      </dgm:spPr>
      <dgm:t>
        <a:bodyPr/>
        <a:lstStyle/>
        <a:p>
          <a:endParaRPr lang="en-ZA"/>
        </a:p>
      </dgm:t>
    </dgm:pt>
    <dgm:pt modelId="{CD096B69-33C9-429A-9D31-6E3E7D624C17}" type="pres">
      <dgm:prSet presAssocID="{2348B544-BB32-4490-924C-5901119C1EC0}" presName="child3Text" presStyleLbl="bgAcc1" presStyleIdx="2" presStyleCnt="4">
        <dgm:presLayoutVars>
          <dgm:bulletEnabled val="1"/>
        </dgm:presLayoutVars>
      </dgm:prSet>
      <dgm:spPr/>
      <dgm:t>
        <a:bodyPr/>
        <a:lstStyle/>
        <a:p>
          <a:endParaRPr lang="en-ZA"/>
        </a:p>
      </dgm:t>
    </dgm:pt>
    <dgm:pt modelId="{FD084BA2-464E-4D57-AB70-0A01A632E662}" type="pres">
      <dgm:prSet presAssocID="{2348B544-BB32-4490-924C-5901119C1EC0}" presName="child4group" presStyleCnt="0"/>
      <dgm:spPr/>
      <dgm:t>
        <a:bodyPr/>
        <a:lstStyle/>
        <a:p>
          <a:endParaRPr lang="en-ZA"/>
        </a:p>
      </dgm:t>
    </dgm:pt>
    <dgm:pt modelId="{B7B3A69A-DCAF-4E56-9B2B-126958134A77}" type="pres">
      <dgm:prSet presAssocID="{2348B544-BB32-4490-924C-5901119C1EC0}" presName="child4" presStyleLbl="bgAcc1" presStyleIdx="3" presStyleCnt="4" custLinFactNeighborX="-45029" custLinFactNeighborY="-52015"/>
      <dgm:spPr>
        <a:prstGeom prst="roundRect">
          <a:avLst>
            <a:gd name="adj" fmla="val 10000"/>
          </a:avLst>
        </a:prstGeom>
      </dgm:spPr>
      <dgm:t>
        <a:bodyPr/>
        <a:lstStyle/>
        <a:p>
          <a:endParaRPr lang="en-ZA"/>
        </a:p>
      </dgm:t>
    </dgm:pt>
    <dgm:pt modelId="{0E1ADB85-872E-4B57-8CAA-B3A57F9EA82F}" type="pres">
      <dgm:prSet presAssocID="{2348B544-BB32-4490-924C-5901119C1EC0}" presName="child4Text" presStyleLbl="bgAcc1" presStyleIdx="3" presStyleCnt="4">
        <dgm:presLayoutVars>
          <dgm:bulletEnabled val="1"/>
        </dgm:presLayoutVars>
      </dgm:prSet>
      <dgm:spPr/>
      <dgm:t>
        <a:bodyPr/>
        <a:lstStyle/>
        <a:p>
          <a:endParaRPr lang="en-ZA"/>
        </a:p>
      </dgm:t>
    </dgm:pt>
    <dgm:pt modelId="{6FE426CF-770B-46A0-AC56-2F754F116172}" type="pres">
      <dgm:prSet presAssocID="{2348B544-BB32-4490-924C-5901119C1EC0}" presName="childPlaceholder" presStyleCnt="0"/>
      <dgm:spPr/>
      <dgm:t>
        <a:bodyPr/>
        <a:lstStyle/>
        <a:p>
          <a:endParaRPr lang="en-ZA"/>
        </a:p>
      </dgm:t>
    </dgm:pt>
    <dgm:pt modelId="{48090804-72B5-491F-B539-DDBF619018E5}" type="pres">
      <dgm:prSet presAssocID="{2348B544-BB32-4490-924C-5901119C1EC0}" presName="circle" presStyleCnt="0"/>
      <dgm:spPr/>
      <dgm:t>
        <a:bodyPr/>
        <a:lstStyle/>
        <a:p>
          <a:endParaRPr lang="en-ZA"/>
        </a:p>
      </dgm:t>
    </dgm:pt>
    <dgm:pt modelId="{479A3789-9A48-4C47-879C-A89244381ABE}" type="pres">
      <dgm:prSet presAssocID="{2348B544-BB32-4490-924C-5901119C1EC0}" presName="quadrant1" presStyleLbl="node1" presStyleIdx="0" presStyleCnt="4" custLinFactNeighborX="12571" custLinFactNeighborY="2666">
        <dgm:presLayoutVars>
          <dgm:chMax val="1"/>
          <dgm:bulletEnabled val="1"/>
        </dgm:presLayoutVars>
      </dgm:prSet>
      <dgm:spPr>
        <a:prstGeom prst="pieWedge">
          <a:avLst/>
        </a:prstGeom>
      </dgm:spPr>
      <dgm:t>
        <a:bodyPr/>
        <a:lstStyle/>
        <a:p>
          <a:endParaRPr lang="en-ZA"/>
        </a:p>
      </dgm:t>
    </dgm:pt>
    <dgm:pt modelId="{052196A2-9EFE-4599-B2FF-4CA94491F654}" type="pres">
      <dgm:prSet presAssocID="{2348B544-BB32-4490-924C-5901119C1EC0}" presName="quadrant2" presStyleLbl="node1" presStyleIdx="1" presStyleCnt="4" custLinFactNeighborX="12929" custLinFactNeighborY="2666">
        <dgm:presLayoutVars>
          <dgm:chMax val="1"/>
          <dgm:bulletEnabled val="1"/>
        </dgm:presLayoutVars>
      </dgm:prSet>
      <dgm:spPr>
        <a:prstGeom prst="pieWedge">
          <a:avLst/>
        </a:prstGeom>
      </dgm:spPr>
      <dgm:t>
        <a:bodyPr/>
        <a:lstStyle/>
        <a:p>
          <a:endParaRPr lang="en-ZA"/>
        </a:p>
      </dgm:t>
    </dgm:pt>
    <dgm:pt modelId="{79F0666E-540A-418F-9B79-BADA1310DF17}" type="pres">
      <dgm:prSet presAssocID="{2348B544-BB32-4490-924C-5901119C1EC0}" presName="quadrant3" presStyleLbl="node1" presStyleIdx="2" presStyleCnt="4" custLinFactNeighborX="12929" custLinFactNeighborY="3024">
        <dgm:presLayoutVars>
          <dgm:chMax val="1"/>
          <dgm:bulletEnabled val="1"/>
        </dgm:presLayoutVars>
      </dgm:prSet>
      <dgm:spPr>
        <a:prstGeom prst="pieWedge">
          <a:avLst/>
        </a:prstGeom>
      </dgm:spPr>
      <dgm:t>
        <a:bodyPr/>
        <a:lstStyle/>
        <a:p>
          <a:endParaRPr lang="en-ZA"/>
        </a:p>
      </dgm:t>
    </dgm:pt>
    <dgm:pt modelId="{10BF4A0A-0C93-4BF8-85DE-49CA8C3AEB20}" type="pres">
      <dgm:prSet presAssocID="{2348B544-BB32-4490-924C-5901119C1EC0}" presName="quadrant4" presStyleLbl="node1" presStyleIdx="3" presStyleCnt="4" custLinFactNeighborX="12571" custLinFactNeighborY="3024">
        <dgm:presLayoutVars>
          <dgm:chMax val="1"/>
          <dgm:bulletEnabled val="1"/>
        </dgm:presLayoutVars>
      </dgm:prSet>
      <dgm:spPr>
        <a:prstGeom prst="pieWedge">
          <a:avLst/>
        </a:prstGeom>
      </dgm:spPr>
      <dgm:t>
        <a:bodyPr/>
        <a:lstStyle/>
        <a:p>
          <a:endParaRPr lang="en-ZA"/>
        </a:p>
      </dgm:t>
    </dgm:pt>
    <dgm:pt modelId="{299B2E20-5316-402E-9084-BF8067A5C828}" type="pres">
      <dgm:prSet presAssocID="{2348B544-BB32-4490-924C-5901119C1EC0}" presName="quadrantPlaceholder" presStyleCnt="0"/>
      <dgm:spPr/>
      <dgm:t>
        <a:bodyPr/>
        <a:lstStyle/>
        <a:p>
          <a:endParaRPr lang="en-ZA"/>
        </a:p>
      </dgm:t>
    </dgm:pt>
    <dgm:pt modelId="{98FD09D1-5E96-4F90-A517-6A8CD83DEED0}" type="pres">
      <dgm:prSet presAssocID="{2348B544-BB32-4490-924C-5901119C1EC0}" presName="center1" presStyleLbl="fgShp" presStyleIdx="0" presStyleCnt="2" custLinFactNeighborX="45096" custLinFactNeighborY="8041"/>
      <dgm:spPr>
        <a:xfrm>
          <a:off x="3971840" y="2016227"/>
          <a:ext cx="734179" cy="638416"/>
        </a:xfrm>
        <a:prstGeom prst="circularArrow">
          <a:avLst/>
        </a:prstGeom>
        <a:solidFill>
          <a:srgbClr val="C0504D">
            <a:tint val="40000"/>
            <a:hueOff val="0"/>
            <a:satOff val="0"/>
            <a:lumOff val="0"/>
            <a:alphaOff val="0"/>
          </a:srgbClr>
        </a:solidFill>
        <a:ln>
          <a:noFill/>
        </a:ln>
        <a:effectLst/>
        <a:scene3d>
          <a:camera prst="orthographicFront"/>
          <a:lightRig rig="chilly" dir="t"/>
        </a:scene3d>
        <a:sp3d z="12700" extrusionH="1700" prstMaterial="translucentPowder">
          <a:bevelT w="25400" h="6350" prst="softRound"/>
          <a:bevelB w="0" h="0" prst="convex"/>
        </a:sp3d>
      </dgm:spPr>
      <dgm:t>
        <a:bodyPr/>
        <a:lstStyle/>
        <a:p>
          <a:endParaRPr lang="en-ZA"/>
        </a:p>
      </dgm:t>
    </dgm:pt>
    <dgm:pt modelId="{7FC5B263-0C3E-4774-8C55-304AB39BC1B1}" type="pres">
      <dgm:prSet presAssocID="{2348B544-BB32-4490-924C-5901119C1EC0}" presName="center2" presStyleLbl="fgShp" presStyleIdx="1" presStyleCnt="2" custLinFactNeighborX="45096" custLinFactNeighborY="-7863"/>
      <dgm:spPr>
        <a:xfrm rot="10800000">
          <a:off x="3989394" y="2282444"/>
          <a:ext cx="734179" cy="638416"/>
        </a:xfrm>
        <a:prstGeom prst="circularArrow">
          <a:avLst/>
        </a:prstGeom>
        <a:solidFill>
          <a:srgbClr val="C0504D">
            <a:tint val="40000"/>
            <a:hueOff val="0"/>
            <a:satOff val="0"/>
            <a:lumOff val="0"/>
            <a:alphaOff val="0"/>
          </a:srgbClr>
        </a:solidFill>
        <a:ln>
          <a:noFill/>
        </a:ln>
        <a:effectLst/>
        <a:scene3d>
          <a:camera prst="orthographicFront"/>
          <a:lightRig rig="chilly" dir="t"/>
        </a:scene3d>
        <a:sp3d z="12700" extrusionH="1700" prstMaterial="translucentPowder">
          <a:bevelT w="25400" h="6350" prst="softRound"/>
          <a:bevelB w="0" h="0" prst="convex"/>
        </a:sp3d>
      </dgm:spPr>
      <dgm:t>
        <a:bodyPr/>
        <a:lstStyle/>
        <a:p>
          <a:endParaRPr lang="en-ZA"/>
        </a:p>
      </dgm:t>
    </dgm:pt>
  </dgm:ptLst>
  <dgm:cxnLst>
    <dgm:cxn modelId="{C646C2CB-E746-478F-ABD7-27D07B235DF5}" srcId="{0645C4DD-8A31-4B22-B6D4-13A347ACF835}" destId="{3571D029-205B-42AC-AD7D-22C371CFA276}" srcOrd="3" destOrd="0" parTransId="{62932071-FBE2-461D-8324-3FE54B74B843}" sibTransId="{612337A3-EC1B-42B5-B83C-4C0A19B2644E}"/>
    <dgm:cxn modelId="{8130ACAC-2641-E347-92DB-8A799007339E}" type="presOf" srcId="{F32D6616-B187-4FD6-8FFD-0B98F28DCF35}" destId="{708948CA-2FD9-439A-B3B5-20F7065E5209}" srcOrd="0" destOrd="1" presId="urn:microsoft.com/office/officeart/2005/8/layout/cycle4#1"/>
    <dgm:cxn modelId="{063A609B-386B-B34E-9856-1672530AB8CF}" type="presOf" srcId="{E1D660D5-947C-4C7F-9A41-EF4A8531F292}" destId="{C6868257-54C1-4518-A6C6-D1DD756A08BC}" srcOrd="1" destOrd="0" presId="urn:microsoft.com/office/officeart/2005/8/layout/cycle4#1"/>
    <dgm:cxn modelId="{674C2DFC-0F0D-E047-A067-AB0A4A015950}" type="presOf" srcId="{F32D6616-B187-4FD6-8FFD-0B98F28DCF35}" destId="{C6868257-54C1-4518-A6C6-D1DD756A08BC}" srcOrd="1" destOrd="1" presId="urn:microsoft.com/office/officeart/2005/8/layout/cycle4#1"/>
    <dgm:cxn modelId="{EE31B050-AADB-2F48-BC04-4AFBD7128A5A}" type="presOf" srcId="{7D1E43EB-0F8A-4196-B9A6-29F366443E87}" destId="{C6868257-54C1-4518-A6C6-D1DD756A08BC}" srcOrd="1" destOrd="5" presId="urn:microsoft.com/office/officeart/2005/8/layout/cycle4#1"/>
    <dgm:cxn modelId="{8C03A39D-062E-1347-BBDD-D81D4A737CFA}" type="presOf" srcId="{BF4253E5-DD73-4ED1-A607-106FF7D58EAA}" destId="{708948CA-2FD9-439A-B3B5-20F7065E5209}" srcOrd="0" destOrd="2" presId="urn:microsoft.com/office/officeart/2005/8/layout/cycle4#1"/>
    <dgm:cxn modelId="{DD0259D7-8C48-4E46-BD15-FB2CFC17E5A4}" type="presOf" srcId="{F47CA2C0-A745-4321-98E1-AC95DE3BB31E}" destId="{2AFFF380-72D9-4095-A34D-D38D0EFB650F}" srcOrd="0" destOrd="0" presId="urn:microsoft.com/office/officeart/2005/8/layout/cycle4#1"/>
    <dgm:cxn modelId="{C0418649-DFAA-4CBD-A7BD-FC234FBC8257}" srcId="{4A08F0A3-BF05-443D-934B-8C96DF645729}" destId="{F53630B3-5A01-4E98-BD36-BDA54A8B1A3C}" srcOrd="0" destOrd="0" parTransId="{BA9737F0-490D-4724-8714-07B8074A42F0}" sibTransId="{7D4B5AA3-15CA-4342-9216-CC07222F4380}"/>
    <dgm:cxn modelId="{95ED4862-D7D8-3240-BB16-A6DAA8EC66FC}" type="presOf" srcId="{C7023B2D-ED2D-41F5-A29B-BF8948F1B612}" destId="{708948CA-2FD9-439A-B3B5-20F7065E5209}" srcOrd="0" destOrd="3" presId="urn:microsoft.com/office/officeart/2005/8/layout/cycle4#1"/>
    <dgm:cxn modelId="{DA6BFB26-DD07-43AC-8DED-322EE0A43BBD}" srcId="{170D8B7A-B73F-4C44-B1A8-EE2920879BBE}" destId="{8C1EF3EC-CE14-450A-BC2D-C6B4F9BC9C26}" srcOrd="4" destOrd="0" parTransId="{EAB55927-BCAE-4EA6-8214-93BA3BA9C54F}" sibTransId="{0615519D-281A-43FB-9C42-DB6AC68584DC}"/>
    <dgm:cxn modelId="{B98798C5-35FE-498F-B5B2-198CDB038940}" srcId="{2348B544-BB32-4490-924C-5901119C1EC0}" destId="{4A08F0A3-BF05-443D-934B-8C96DF645729}" srcOrd="2" destOrd="0" parTransId="{87974948-47BC-45F1-8E83-75952F8724F5}" sibTransId="{EB940BD6-3E44-41D5-88DC-6704F1777CAA}"/>
    <dgm:cxn modelId="{A96C5387-301A-4B38-BC2B-D8D3BE421462}" srcId="{170D8B7A-B73F-4C44-B1A8-EE2920879BBE}" destId="{C7023B2D-ED2D-41F5-A29B-BF8948F1B612}" srcOrd="3" destOrd="0" parTransId="{148C0384-3DDE-4E78-B2A5-335396F44B23}" sibTransId="{9CAD75A4-0913-4352-9BFA-C7B1289E2628}"/>
    <dgm:cxn modelId="{0EC8999F-4B3F-2648-8B8E-2F9A2C64050B}" type="presOf" srcId="{9CDE255C-17D4-4984-88BA-A9B00605CFAC}" destId="{AC77AFDA-073A-4C62-8608-CBBCD1A330B2}" srcOrd="1" destOrd="2" presId="urn:microsoft.com/office/officeart/2005/8/layout/cycle4#1"/>
    <dgm:cxn modelId="{564DCC7F-94FD-A049-893F-400FF5179B63}" type="presOf" srcId="{F53630B3-5A01-4E98-BD36-BDA54A8B1A3C}" destId="{701E279A-DB34-4A89-B5B0-D7E05831B1C4}" srcOrd="0" destOrd="0" presId="urn:microsoft.com/office/officeart/2005/8/layout/cycle4#1"/>
    <dgm:cxn modelId="{87296A1E-F7A0-F74F-A650-6DCA3E924AED}" type="presOf" srcId="{64EE5AAA-911B-4E8C-B0D1-F1449000FDED}" destId="{C6868257-54C1-4518-A6C6-D1DD756A08BC}" srcOrd="1" destOrd="6" presId="urn:microsoft.com/office/officeart/2005/8/layout/cycle4#1"/>
    <dgm:cxn modelId="{BB99D5F6-FAEC-AD4B-90FF-FB6A1794988A}" type="presOf" srcId="{8C1EF3EC-CE14-450A-BC2D-C6B4F9BC9C26}" destId="{708948CA-2FD9-439A-B3B5-20F7065E5209}" srcOrd="0" destOrd="4" presId="urn:microsoft.com/office/officeart/2005/8/layout/cycle4#1"/>
    <dgm:cxn modelId="{28A890A8-AD12-314F-B112-C4DAE168E972}" type="presOf" srcId="{3571D029-205B-42AC-AD7D-22C371CFA276}" destId="{AC77AFDA-073A-4C62-8608-CBBCD1A330B2}" srcOrd="1" destOrd="3" presId="urn:microsoft.com/office/officeart/2005/8/layout/cycle4#1"/>
    <dgm:cxn modelId="{9F381EC1-DD17-564F-A4F2-04F6B772043F}" type="presOf" srcId="{64EE5AAA-911B-4E8C-B0D1-F1449000FDED}" destId="{708948CA-2FD9-439A-B3B5-20F7065E5209}" srcOrd="0" destOrd="6" presId="urn:microsoft.com/office/officeart/2005/8/layout/cycle4#1"/>
    <dgm:cxn modelId="{C38055CE-A8B8-4710-9FED-F3D61BCEFD5A}" srcId="{2348B544-BB32-4490-924C-5901119C1EC0}" destId="{170D8B7A-B73F-4C44-B1A8-EE2920879BBE}" srcOrd="0" destOrd="0" parTransId="{5FA0672F-0DB7-4FC9-B896-69BF159A818F}" sibTransId="{D80DEFB9-AE26-4B5E-8651-3FB734984423}"/>
    <dgm:cxn modelId="{7FDE8702-BA9F-C84C-9A79-F75B106E5694}" type="presOf" srcId="{F47CA2C0-A745-4321-98E1-AC95DE3BB31E}" destId="{AC77AFDA-073A-4C62-8608-CBBCD1A330B2}" srcOrd="1" destOrd="0" presId="urn:microsoft.com/office/officeart/2005/8/layout/cycle4#1"/>
    <dgm:cxn modelId="{C90B1313-E772-F74E-9902-FD6045C18182}" type="presOf" srcId="{EA0570A6-55F9-48A3-9AE8-E43211F23414}" destId="{2AFFF380-72D9-4095-A34D-D38D0EFB650F}" srcOrd="0" destOrd="1" presId="urn:microsoft.com/office/officeart/2005/8/layout/cycle4#1"/>
    <dgm:cxn modelId="{F82190EC-331D-674F-98FB-5D142BC17578}" type="presOf" srcId="{7109F032-4800-4992-A7F8-56C79DD7E899}" destId="{B7B3A69A-DCAF-4E56-9B2B-126958134A77}" srcOrd="0" destOrd="1" presId="urn:microsoft.com/office/officeart/2005/8/layout/cycle4#1"/>
    <dgm:cxn modelId="{96D81B2B-64F3-48AE-AB56-7845788CB44D}" srcId="{170D8B7A-B73F-4C44-B1A8-EE2920879BBE}" destId="{7D1E43EB-0F8A-4196-B9A6-29F366443E87}" srcOrd="5" destOrd="0" parTransId="{10EF2C80-C1DB-4FEB-AD4F-789DE4647CFC}" sibTransId="{9F363268-D056-424E-B1EF-AA99F29BE605}"/>
    <dgm:cxn modelId="{2E36E1DC-446B-594E-928E-D0F582FCC4BD}" type="presOf" srcId="{4A08F0A3-BF05-443D-934B-8C96DF645729}" destId="{79F0666E-540A-418F-9B79-BADA1310DF17}" srcOrd="0" destOrd="0" presId="urn:microsoft.com/office/officeart/2005/8/layout/cycle4#1"/>
    <dgm:cxn modelId="{94022AC5-5F14-C140-A63A-6CDD1C30F6E9}" type="presOf" srcId="{0334B84D-75E9-4315-9C4D-388A36014C95}" destId="{B7B3A69A-DCAF-4E56-9B2B-126958134A77}" srcOrd="0" destOrd="0" presId="urn:microsoft.com/office/officeart/2005/8/layout/cycle4#1"/>
    <dgm:cxn modelId="{EBB270E3-D1E2-4C5D-875B-C10719340A2F}" srcId="{0645C4DD-8A31-4B22-B6D4-13A347ACF835}" destId="{EA0570A6-55F9-48A3-9AE8-E43211F23414}" srcOrd="1" destOrd="0" parTransId="{2946AB9F-1712-476A-A79F-96771232BA44}" sibTransId="{653DB97D-1F23-46F2-8A44-28ECEF812298}"/>
    <dgm:cxn modelId="{7A4DF65B-6D0C-3B41-8111-89109C19BCE7}" type="presOf" srcId="{EA0570A6-55F9-48A3-9AE8-E43211F23414}" destId="{AC77AFDA-073A-4C62-8608-CBBCD1A330B2}" srcOrd="1" destOrd="1" presId="urn:microsoft.com/office/officeart/2005/8/layout/cycle4#1"/>
    <dgm:cxn modelId="{C8C02D90-2BBB-A74E-B96B-54ABD4C77DFC}" type="presOf" srcId="{F53630B3-5A01-4E98-BD36-BDA54A8B1A3C}" destId="{CD096B69-33C9-429A-9D31-6E3E7D624C17}" srcOrd="1" destOrd="0" presId="urn:microsoft.com/office/officeart/2005/8/layout/cycle4#1"/>
    <dgm:cxn modelId="{45C2F393-3145-46F4-BAE6-500F7BFCDA97}" srcId="{4CDBFE89-E554-446A-AE6C-D72DAA4B6CCE}" destId="{0334B84D-75E9-4315-9C4D-388A36014C95}" srcOrd="0" destOrd="0" parTransId="{49FCDAD2-8770-4563-8D4B-66FDB079A440}" sibTransId="{AF51BE9A-FBC9-4AE6-9915-641B1ECB7712}"/>
    <dgm:cxn modelId="{4CC53106-3FAA-B84A-A515-AA73894326EE}" type="presOf" srcId="{0334B84D-75E9-4315-9C4D-388A36014C95}" destId="{0E1ADB85-872E-4B57-8CAA-B3A57F9EA82F}" srcOrd="1" destOrd="0" presId="urn:microsoft.com/office/officeart/2005/8/layout/cycle4#1"/>
    <dgm:cxn modelId="{5132A316-5C89-47D6-AFC8-847507FEEE1D}" srcId="{2348B544-BB32-4490-924C-5901119C1EC0}" destId="{4CDBFE89-E554-446A-AE6C-D72DAA4B6CCE}" srcOrd="3" destOrd="0" parTransId="{753993EC-E3A3-4E53-8B6B-B42C93748A0C}" sibTransId="{AEDF32B1-377D-4C01-B604-31DAD872A4DC}"/>
    <dgm:cxn modelId="{AA5C7513-C7F4-4B0C-8895-67725414E19A}" srcId="{170D8B7A-B73F-4C44-B1A8-EE2920879BBE}" destId="{E1D660D5-947C-4C7F-9A41-EF4A8531F292}" srcOrd="0" destOrd="0" parTransId="{FB402F0A-5C10-4B1A-A1F5-1EB0D95AE9DC}" sibTransId="{521DC48F-1CA3-4BC7-9F12-F06ADE1EBE16}"/>
    <dgm:cxn modelId="{8B1F73EB-6A14-4890-B4A5-A4DEF54F546A}" srcId="{4CDBFE89-E554-446A-AE6C-D72DAA4B6CCE}" destId="{7109F032-4800-4992-A7F8-56C79DD7E899}" srcOrd="1" destOrd="0" parTransId="{F1891281-1928-46FA-A93F-67429128173C}" sibTransId="{6763A504-F05D-46A1-9A19-310C5756DCE5}"/>
    <dgm:cxn modelId="{303368F8-75C1-4FD7-9291-596C61CAB0F7}" srcId="{170D8B7A-B73F-4C44-B1A8-EE2920879BBE}" destId="{F32D6616-B187-4FD6-8FFD-0B98F28DCF35}" srcOrd="1" destOrd="0" parTransId="{2C4235B2-AD89-412D-BBFF-27EFB40D0E37}" sibTransId="{CD3F485A-8732-4520-BF3B-1DC809C77913}"/>
    <dgm:cxn modelId="{FDCE76E1-9450-48E7-B2D3-750CCA9E78FA}" srcId="{0645C4DD-8A31-4B22-B6D4-13A347ACF835}" destId="{9CDE255C-17D4-4984-88BA-A9B00605CFAC}" srcOrd="2" destOrd="0" parTransId="{67ACD2E1-402B-451A-A03F-4C2E8C256163}" sibTransId="{7D8C4A6A-E5EA-4535-A051-9FC9AE26C115}"/>
    <dgm:cxn modelId="{FA42874E-AEA1-473E-9562-30BAAF3FC502}" srcId="{170D8B7A-B73F-4C44-B1A8-EE2920879BBE}" destId="{64EE5AAA-911B-4E8C-B0D1-F1449000FDED}" srcOrd="6" destOrd="0" parTransId="{25918BB6-076A-4075-AF10-F7C60758758B}" sibTransId="{99722154-9C3D-433F-8D88-C2508EA5F23D}"/>
    <dgm:cxn modelId="{68C0A95D-9273-BD4E-BF34-80951F2D8016}" type="presOf" srcId="{9CDE255C-17D4-4984-88BA-A9B00605CFAC}" destId="{2AFFF380-72D9-4095-A34D-D38D0EFB650F}" srcOrd="0" destOrd="2" presId="urn:microsoft.com/office/officeart/2005/8/layout/cycle4#1"/>
    <dgm:cxn modelId="{A8692590-4FB4-784C-9EE2-F98EBC6173C1}" type="presOf" srcId="{3571D029-205B-42AC-AD7D-22C371CFA276}" destId="{2AFFF380-72D9-4095-A34D-D38D0EFB650F}" srcOrd="0" destOrd="3" presId="urn:microsoft.com/office/officeart/2005/8/layout/cycle4#1"/>
    <dgm:cxn modelId="{158DC8F2-EBBE-2441-B1AA-B6A58A115ED7}" type="presOf" srcId="{7D1E43EB-0F8A-4196-B9A6-29F366443E87}" destId="{708948CA-2FD9-439A-B3B5-20F7065E5209}" srcOrd="0" destOrd="5" presId="urn:microsoft.com/office/officeart/2005/8/layout/cycle4#1"/>
    <dgm:cxn modelId="{EDD468ED-D86F-A04A-86B1-9E9C64FDC63A}" type="presOf" srcId="{0645C4DD-8A31-4B22-B6D4-13A347ACF835}" destId="{052196A2-9EFE-4599-B2FF-4CA94491F654}" srcOrd="0" destOrd="0" presId="urn:microsoft.com/office/officeart/2005/8/layout/cycle4#1"/>
    <dgm:cxn modelId="{2D7AD72C-0C80-41DE-8CF4-19F1401C27BB}" srcId="{0645C4DD-8A31-4B22-B6D4-13A347ACF835}" destId="{F47CA2C0-A745-4321-98E1-AC95DE3BB31E}" srcOrd="0" destOrd="0" parTransId="{9AB8D8B4-1FC0-49A0-ABC0-07CBB2AE8623}" sibTransId="{AB97A5D5-533E-4EAB-9270-5D184FDF1A70}"/>
    <dgm:cxn modelId="{C085A96F-7E8A-465F-A83C-F0EBBBE25689}" srcId="{170D8B7A-B73F-4C44-B1A8-EE2920879BBE}" destId="{BF4253E5-DD73-4ED1-A607-106FF7D58EAA}" srcOrd="2" destOrd="0" parTransId="{8EEBE394-8FD6-4858-944D-B55DABB2E3F0}" sibTransId="{A3B157B1-1A1A-46E5-AA07-9FD9737F9730}"/>
    <dgm:cxn modelId="{95DF7C1D-5A80-B04C-A705-87DE673DAC34}" type="presOf" srcId="{8C1EF3EC-CE14-450A-BC2D-C6B4F9BC9C26}" destId="{C6868257-54C1-4518-A6C6-D1DD756A08BC}" srcOrd="1" destOrd="4" presId="urn:microsoft.com/office/officeart/2005/8/layout/cycle4#1"/>
    <dgm:cxn modelId="{9507CC0E-5AA2-2743-8BF1-C1B91D04141C}" type="presOf" srcId="{BF4253E5-DD73-4ED1-A607-106FF7D58EAA}" destId="{C6868257-54C1-4518-A6C6-D1DD756A08BC}" srcOrd="1" destOrd="2" presId="urn:microsoft.com/office/officeart/2005/8/layout/cycle4#1"/>
    <dgm:cxn modelId="{DCCC0D26-3E98-1F43-91B6-C5DAEA2DC9FF}" type="presOf" srcId="{4CDBFE89-E554-446A-AE6C-D72DAA4B6CCE}" destId="{10BF4A0A-0C93-4BF8-85DE-49CA8C3AEB20}" srcOrd="0" destOrd="0" presId="urn:microsoft.com/office/officeart/2005/8/layout/cycle4#1"/>
    <dgm:cxn modelId="{9F5B03C4-38CA-1040-BFE3-0B4EE18B3B08}" type="presOf" srcId="{E1D660D5-947C-4C7F-9A41-EF4A8531F292}" destId="{708948CA-2FD9-439A-B3B5-20F7065E5209}" srcOrd="0" destOrd="0" presId="urn:microsoft.com/office/officeart/2005/8/layout/cycle4#1"/>
    <dgm:cxn modelId="{A47ED4AC-F5CD-AB40-8BFC-2780B486667E}" type="presOf" srcId="{170D8B7A-B73F-4C44-B1A8-EE2920879BBE}" destId="{479A3789-9A48-4C47-879C-A89244381ABE}" srcOrd="0" destOrd="0" presId="urn:microsoft.com/office/officeart/2005/8/layout/cycle4#1"/>
    <dgm:cxn modelId="{60C1F9F5-0DDD-734D-B904-3CCDCFF804EF}" type="presOf" srcId="{C7023B2D-ED2D-41F5-A29B-BF8948F1B612}" destId="{C6868257-54C1-4518-A6C6-D1DD756A08BC}" srcOrd="1" destOrd="3" presId="urn:microsoft.com/office/officeart/2005/8/layout/cycle4#1"/>
    <dgm:cxn modelId="{C291AA90-1C5E-41E7-9CEB-9024E584B647}" srcId="{2348B544-BB32-4490-924C-5901119C1EC0}" destId="{0645C4DD-8A31-4B22-B6D4-13A347ACF835}" srcOrd="1" destOrd="0" parTransId="{25B76104-41C4-4560-8E14-33611411BE63}" sibTransId="{8500A613-1B91-42E1-B991-A6E7AD3E345D}"/>
    <dgm:cxn modelId="{F40EDC69-2D5E-BF49-9D8A-B951E849E063}" type="presOf" srcId="{7109F032-4800-4992-A7F8-56C79DD7E899}" destId="{0E1ADB85-872E-4B57-8CAA-B3A57F9EA82F}" srcOrd="1" destOrd="1" presId="urn:microsoft.com/office/officeart/2005/8/layout/cycle4#1"/>
    <dgm:cxn modelId="{A013217D-318C-5740-AAB6-FFE9D986859A}" type="presOf" srcId="{2348B544-BB32-4490-924C-5901119C1EC0}" destId="{6978B035-55CF-4E4B-8DB4-099C03A2F37E}" srcOrd="0" destOrd="0" presId="urn:microsoft.com/office/officeart/2005/8/layout/cycle4#1"/>
    <dgm:cxn modelId="{2FC2D07F-38B5-B541-875C-2192D4B206E8}" type="presParOf" srcId="{6978B035-55CF-4E4B-8DB4-099C03A2F37E}" destId="{D3225D23-D96F-43EC-BD87-8664DFC2ADDD}" srcOrd="0" destOrd="0" presId="urn:microsoft.com/office/officeart/2005/8/layout/cycle4#1"/>
    <dgm:cxn modelId="{BA426E8D-1228-9548-A7D2-E37E3EDB3DE3}" type="presParOf" srcId="{D3225D23-D96F-43EC-BD87-8664DFC2ADDD}" destId="{488ACDC1-81B0-421B-8E6D-A57DB3C1E50A}" srcOrd="0" destOrd="0" presId="urn:microsoft.com/office/officeart/2005/8/layout/cycle4#1"/>
    <dgm:cxn modelId="{A1867D40-148B-A747-8B1A-611DB0FB30ED}" type="presParOf" srcId="{488ACDC1-81B0-421B-8E6D-A57DB3C1E50A}" destId="{708948CA-2FD9-439A-B3B5-20F7065E5209}" srcOrd="0" destOrd="0" presId="urn:microsoft.com/office/officeart/2005/8/layout/cycle4#1"/>
    <dgm:cxn modelId="{F4DC3DF1-60F3-7F4C-8308-3F4356025BE0}" type="presParOf" srcId="{488ACDC1-81B0-421B-8E6D-A57DB3C1E50A}" destId="{C6868257-54C1-4518-A6C6-D1DD756A08BC}" srcOrd="1" destOrd="0" presId="urn:microsoft.com/office/officeart/2005/8/layout/cycle4#1"/>
    <dgm:cxn modelId="{47869C09-DF23-0A42-A63B-225D68780E9C}" type="presParOf" srcId="{D3225D23-D96F-43EC-BD87-8664DFC2ADDD}" destId="{C89CB5C5-8042-4320-831C-606E729AB9B7}" srcOrd="1" destOrd="0" presId="urn:microsoft.com/office/officeart/2005/8/layout/cycle4#1"/>
    <dgm:cxn modelId="{370EA326-2940-AB4E-9B25-1184734AAF48}" type="presParOf" srcId="{C89CB5C5-8042-4320-831C-606E729AB9B7}" destId="{2AFFF380-72D9-4095-A34D-D38D0EFB650F}" srcOrd="0" destOrd="0" presId="urn:microsoft.com/office/officeart/2005/8/layout/cycle4#1"/>
    <dgm:cxn modelId="{7A0FE438-128A-FB4A-8B67-11D3AC8BB66F}" type="presParOf" srcId="{C89CB5C5-8042-4320-831C-606E729AB9B7}" destId="{AC77AFDA-073A-4C62-8608-CBBCD1A330B2}" srcOrd="1" destOrd="0" presId="urn:microsoft.com/office/officeart/2005/8/layout/cycle4#1"/>
    <dgm:cxn modelId="{AF50C2DB-97FE-1B4B-822C-7139D5629919}" type="presParOf" srcId="{D3225D23-D96F-43EC-BD87-8664DFC2ADDD}" destId="{8454C3DD-E476-4A36-9D7B-BC9B6AC15015}" srcOrd="2" destOrd="0" presId="urn:microsoft.com/office/officeart/2005/8/layout/cycle4#1"/>
    <dgm:cxn modelId="{DA236845-5B21-BE40-9652-2FA048C960DC}" type="presParOf" srcId="{8454C3DD-E476-4A36-9D7B-BC9B6AC15015}" destId="{701E279A-DB34-4A89-B5B0-D7E05831B1C4}" srcOrd="0" destOrd="0" presId="urn:microsoft.com/office/officeart/2005/8/layout/cycle4#1"/>
    <dgm:cxn modelId="{19DAA675-C71F-A54D-AEFD-B199E239417E}" type="presParOf" srcId="{8454C3DD-E476-4A36-9D7B-BC9B6AC15015}" destId="{CD096B69-33C9-429A-9D31-6E3E7D624C17}" srcOrd="1" destOrd="0" presId="urn:microsoft.com/office/officeart/2005/8/layout/cycle4#1"/>
    <dgm:cxn modelId="{3F8B7B24-2E70-5541-B06A-F50DA1623955}" type="presParOf" srcId="{D3225D23-D96F-43EC-BD87-8664DFC2ADDD}" destId="{FD084BA2-464E-4D57-AB70-0A01A632E662}" srcOrd="3" destOrd="0" presId="urn:microsoft.com/office/officeart/2005/8/layout/cycle4#1"/>
    <dgm:cxn modelId="{17F3A1C0-898B-594B-8764-1F45A076C039}" type="presParOf" srcId="{FD084BA2-464E-4D57-AB70-0A01A632E662}" destId="{B7B3A69A-DCAF-4E56-9B2B-126958134A77}" srcOrd="0" destOrd="0" presId="urn:microsoft.com/office/officeart/2005/8/layout/cycle4#1"/>
    <dgm:cxn modelId="{3682B8DC-A17E-9C47-86D7-2A75B791A5FB}" type="presParOf" srcId="{FD084BA2-464E-4D57-AB70-0A01A632E662}" destId="{0E1ADB85-872E-4B57-8CAA-B3A57F9EA82F}" srcOrd="1" destOrd="0" presId="urn:microsoft.com/office/officeart/2005/8/layout/cycle4#1"/>
    <dgm:cxn modelId="{AC21F20E-1AD4-D944-BCC3-1F3B5F3D3841}" type="presParOf" srcId="{D3225D23-D96F-43EC-BD87-8664DFC2ADDD}" destId="{6FE426CF-770B-46A0-AC56-2F754F116172}" srcOrd="4" destOrd="0" presId="urn:microsoft.com/office/officeart/2005/8/layout/cycle4#1"/>
    <dgm:cxn modelId="{0145B718-8675-CE48-A6DC-E30E55B88474}" type="presParOf" srcId="{6978B035-55CF-4E4B-8DB4-099C03A2F37E}" destId="{48090804-72B5-491F-B539-DDBF619018E5}" srcOrd="1" destOrd="0" presId="urn:microsoft.com/office/officeart/2005/8/layout/cycle4#1"/>
    <dgm:cxn modelId="{E3EA1A6C-3DD5-7B45-8E6C-DFA9C24BA6E0}" type="presParOf" srcId="{48090804-72B5-491F-B539-DDBF619018E5}" destId="{479A3789-9A48-4C47-879C-A89244381ABE}" srcOrd="0" destOrd="0" presId="urn:microsoft.com/office/officeart/2005/8/layout/cycle4#1"/>
    <dgm:cxn modelId="{7283C1A7-D52C-F844-81F3-045EBC26758B}" type="presParOf" srcId="{48090804-72B5-491F-B539-DDBF619018E5}" destId="{052196A2-9EFE-4599-B2FF-4CA94491F654}" srcOrd="1" destOrd="0" presId="urn:microsoft.com/office/officeart/2005/8/layout/cycle4#1"/>
    <dgm:cxn modelId="{C12182B0-0E23-7544-86F3-6EB8BEDE15CC}" type="presParOf" srcId="{48090804-72B5-491F-B539-DDBF619018E5}" destId="{79F0666E-540A-418F-9B79-BADA1310DF17}" srcOrd="2" destOrd="0" presId="urn:microsoft.com/office/officeart/2005/8/layout/cycle4#1"/>
    <dgm:cxn modelId="{130F402C-D857-694A-9666-58EFF4698B19}" type="presParOf" srcId="{48090804-72B5-491F-B539-DDBF619018E5}" destId="{10BF4A0A-0C93-4BF8-85DE-49CA8C3AEB20}" srcOrd="3" destOrd="0" presId="urn:microsoft.com/office/officeart/2005/8/layout/cycle4#1"/>
    <dgm:cxn modelId="{8E3F47AD-67CE-674E-8E7F-187BF466E308}" type="presParOf" srcId="{48090804-72B5-491F-B539-DDBF619018E5}" destId="{299B2E20-5316-402E-9084-BF8067A5C828}" srcOrd="4" destOrd="0" presId="urn:microsoft.com/office/officeart/2005/8/layout/cycle4#1"/>
    <dgm:cxn modelId="{05A8B238-69F8-B047-89D8-2C5F4363AF2D}" type="presParOf" srcId="{6978B035-55CF-4E4B-8DB4-099C03A2F37E}" destId="{98FD09D1-5E96-4F90-A517-6A8CD83DEED0}" srcOrd="2" destOrd="0" presId="urn:microsoft.com/office/officeart/2005/8/layout/cycle4#1"/>
    <dgm:cxn modelId="{C30B10DB-87E6-7444-95F8-18A728708B2A}" type="presParOf" srcId="{6978B035-55CF-4E4B-8DB4-099C03A2F37E}" destId="{7FC5B263-0C3E-4774-8C55-304AB39BC1B1}" srcOrd="3" destOrd="0" presId="urn:microsoft.com/office/officeart/2005/8/layout/cycle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400" cy="496888"/>
          </a:xfrm>
          <a:prstGeom prst="rect">
            <a:avLst/>
          </a:prstGeom>
        </p:spPr>
        <p:txBody>
          <a:bodyPr vert="horz" lIns="91413" tIns="45706" rIns="91413" bIns="45706" rtlCol="0"/>
          <a:lstStyle>
            <a:lvl1pPr algn="l" eaLnBrk="1" fontAlgn="auto" hangingPunct="1">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sz="quarter" idx="1"/>
          </p:nvPr>
        </p:nvSpPr>
        <p:spPr>
          <a:xfrm>
            <a:off x="3849690" y="0"/>
            <a:ext cx="2946400" cy="496888"/>
          </a:xfrm>
          <a:prstGeom prst="rect">
            <a:avLst/>
          </a:prstGeom>
        </p:spPr>
        <p:txBody>
          <a:bodyPr vert="horz" lIns="91413" tIns="45706" rIns="91413" bIns="45706" rtlCol="0"/>
          <a:lstStyle>
            <a:lvl1pPr algn="r" eaLnBrk="1" fontAlgn="auto" hangingPunct="1">
              <a:spcBef>
                <a:spcPts val="0"/>
              </a:spcBef>
              <a:spcAft>
                <a:spcPts val="0"/>
              </a:spcAft>
              <a:defRPr sz="1200">
                <a:latin typeface="+mn-lt"/>
                <a:cs typeface="+mn-cs"/>
              </a:defRPr>
            </a:lvl1pPr>
          </a:lstStyle>
          <a:p>
            <a:pPr>
              <a:defRPr/>
            </a:pPr>
            <a:fld id="{E396F1DF-DFF1-4D07-8BB7-F83C514EE0C1}" type="datetimeFigureOut">
              <a:rPr lang="en-ZA"/>
              <a:pPr>
                <a:defRPr/>
              </a:pPr>
              <a:t>2018/05/31</a:t>
            </a:fld>
            <a:endParaRPr lang="en-ZA"/>
          </a:p>
        </p:txBody>
      </p:sp>
      <p:sp>
        <p:nvSpPr>
          <p:cNvPr id="4" name="Footer Placeholder 3"/>
          <p:cNvSpPr>
            <a:spLocks noGrp="1"/>
          </p:cNvSpPr>
          <p:nvPr>
            <p:ph type="ftr" sz="quarter" idx="2"/>
          </p:nvPr>
        </p:nvSpPr>
        <p:spPr>
          <a:xfrm>
            <a:off x="2" y="9428163"/>
            <a:ext cx="2946400" cy="496887"/>
          </a:xfrm>
          <a:prstGeom prst="rect">
            <a:avLst/>
          </a:prstGeom>
        </p:spPr>
        <p:txBody>
          <a:bodyPr vert="horz" lIns="91413" tIns="45706" rIns="91413" bIns="45706" rtlCol="0" anchor="b"/>
          <a:lstStyle>
            <a:lvl1pPr algn="l" eaLnBrk="1" fontAlgn="auto" hangingPunct="1">
              <a:spcBef>
                <a:spcPts val="0"/>
              </a:spcBef>
              <a:spcAft>
                <a:spcPts val="0"/>
              </a:spcAft>
              <a:defRPr sz="1200">
                <a:latin typeface="+mn-lt"/>
                <a:cs typeface="+mn-cs"/>
              </a:defRPr>
            </a:lvl1pPr>
          </a:lstStyle>
          <a:p>
            <a:pPr>
              <a:defRPr/>
            </a:pPr>
            <a:endParaRPr lang="en-ZA"/>
          </a:p>
        </p:txBody>
      </p:sp>
      <p:sp>
        <p:nvSpPr>
          <p:cNvPr id="5" name="Slide Number Placeholder 4"/>
          <p:cNvSpPr>
            <a:spLocks noGrp="1"/>
          </p:cNvSpPr>
          <p:nvPr>
            <p:ph type="sldNum" sz="quarter" idx="3"/>
          </p:nvPr>
        </p:nvSpPr>
        <p:spPr>
          <a:xfrm>
            <a:off x="3849690" y="9428163"/>
            <a:ext cx="2946400" cy="496887"/>
          </a:xfrm>
          <a:prstGeom prst="rect">
            <a:avLst/>
          </a:prstGeom>
        </p:spPr>
        <p:txBody>
          <a:bodyPr vert="horz" wrap="square" lIns="91413" tIns="45706" rIns="91413" bIns="45706"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335EB0D-EB62-44CE-ACC3-156851E05B1D}" type="slidenum">
              <a:rPr lang="en-ZA"/>
              <a:pPr>
                <a:defRPr/>
              </a:pPr>
              <a:t>‹#›</a:t>
            </a:fld>
            <a:endParaRPr lang="en-ZA"/>
          </a:p>
        </p:txBody>
      </p:sp>
    </p:spTree>
    <p:extLst>
      <p:ext uri="{BB962C8B-B14F-4D97-AF65-F5344CB8AC3E}">
        <p14:creationId xmlns:p14="http://schemas.microsoft.com/office/powerpoint/2010/main" xmlns="" val="2376109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6400" cy="498475"/>
          </a:xfrm>
          <a:prstGeom prst="rect">
            <a:avLst/>
          </a:prstGeom>
        </p:spPr>
        <p:txBody>
          <a:bodyPr vert="horz" lIns="91413" tIns="45706" rIns="91413" bIns="45706" rtlCol="0"/>
          <a:lstStyle>
            <a:lvl1pPr algn="l" eaLnBrk="1" fontAlgn="auto" hangingPunct="1">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49690" y="2"/>
            <a:ext cx="2946400" cy="498475"/>
          </a:xfrm>
          <a:prstGeom prst="rect">
            <a:avLst/>
          </a:prstGeom>
        </p:spPr>
        <p:txBody>
          <a:bodyPr vert="horz" lIns="91413" tIns="45706" rIns="91413" bIns="45706" rtlCol="0"/>
          <a:lstStyle>
            <a:lvl1pPr algn="r" eaLnBrk="1" fontAlgn="auto" hangingPunct="1">
              <a:spcBef>
                <a:spcPts val="0"/>
              </a:spcBef>
              <a:spcAft>
                <a:spcPts val="0"/>
              </a:spcAft>
              <a:defRPr sz="1200">
                <a:latin typeface="+mn-lt"/>
                <a:cs typeface="+mn-cs"/>
              </a:defRPr>
            </a:lvl1pPr>
          </a:lstStyle>
          <a:p>
            <a:pPr>
              <a:defRPr/>
            </a:pPr>
            <a:fld id="{B42BCDA2-2B0A-4336-937E-7AD24790B50E}" type="datetimeFigureOut">
              <a:rPr lang="en-ZA"/>
              <a:pPr>
                <a:defRPr/>
              </a:pPr>
              <a:t>2018/05/31</a:t>
            </a:fld>
            <a:endParaRPr lang="en-ZA"/>
          </a:p>
        </p:txBody>
      </p:sp>
      <p:sp>
        <p:nvSpPr>
          <p:cNvPr id="4" name="Slide Image Placeholder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1413" tIns="45706" rIns="91413" bIns="45706" rtlCol="0" anchor="ctr"/>
          <a:lstStyle/>
          <a:p>
            <a:pPr lvl="0"/>
            <a:endParaRPr lang="en-ZA" noProof="0"/>
          </a:p>
        </p:txBody>
      </p:sp>
      <p:sp>
        <p:nvSpPr>
          <p:cNvPr id="5" name="Notes Placeholder 4"/>
          <p:cNvSpPr>
            <a:spLocks noGrp="1"/>
          </p:cNvSpPr>
          <p:nvPr>
            <p:ph type="body" sz="quarter" idx="3"/>
          </p:nvPr>
        </p:nvSpPr>
        <p:spPr>
          <a:xfrm>
            <a:off x="679452" y="4776790"/>
            <a:ext cx="5438775" cy="3908425"/>
          </a:xfrm>
          <a:prstGeom prst="rect">
            <a:avLst/>
          </a:prstGeom>
        </p:spPr>
        <p:txBody>
          <a:bodyPr vert="horz" lIns="91413" tIns="45706" rIns="91413" bIns="4570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2" y="9428165"/>
            <a:ext cx="2946400" cy="498475"/>
          </a:xfrm>
          <a:prstGeom prst="rect">
            <a:avLst/>
          </a:prstGeom>
        </p:spPr>
        <p:txBody>
          <a:bodyPr vert="horz" lIns="91413" tIns="45706" rIns="91413" bIns="45706" rtlCol="0" anchor="b"/>
          <a:lstStyle>
            <a:lvl1pPr algn="l" eaLnBrk="1" fontAlgn="auto" hangingPunct="1">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49690" y="9428165"/>
            <a:ext cx="2946400" cy="498475"/>
          </a:xfrm>
          <a:prstGeom prst="rect">
            <a:avLst/>
          </a:prstGeom>
        </p:spPr>
        <p:txBody>
          <a:bodyPr vert="horz" wrap="square" lIns="91413" tIns="45706" rIns="91413" bIns="45706"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F193ADFA-D465-4A1B-B660-1E4CCD317BA6}" type="slidenum">
              <a:rPr lang="en-ZA"/>
              <a:pPr>
                <a:defRPr/>
              </a:pPr>
              <a:t>‹#›</a:t>
            </a:fld>
            <a:endParaRPr lang="en-ZA"/>
          </a:p>
        </p:txBody>
      </p:sp>
    </p:spTree>
    <p:extLst>
      <p:ext uri="{BB962C8B-B14F-4D97-AF65-F5344CB8AC3E}">
        <p14:creationId xmlns:p14="http://schemas.microsoft.com/office/powerpoint/2010/main" xmlns="" val="40535555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F193ADFA-D465-4A1B-B660-1E4CCD317BA6}" type="slidenum">
              <a:rPr lang="en-ZA" smtClean="0">
                <a:solidFill>
                  <a:prstClr val="black"/>
                </a:solidFill>
              </a:rPr>
              <a:pPr>
                <a:defRPr/>
              </a:pPr>
              <a:t>1</a:t>
            </a:fld>
            <a:endParaRPr lang="en-ZA">
              <a:solidFill>
                <a:prstClr val="black"/>
              </a:solidFill>
            </a:endParaRPr>
          </a:p>
        </p:txBody>
      </p:sp>
    </p:spTree>
    <p:extLst>
      <p:ext uri="{BB962C8B-B14F-4D97-AF65-F5344CB8AC3E}">
        <p14:creationId xmlns:p14="http://schemas.microsoft.com/office/powerpoint/2010/main" xmlns="" val="2263747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ZA" sz="1200" b="1" dirty="0" smtClean="0">
                <a:solidFill>
                  <a:prstClr val="black"/>
                </a:solidFill>
              </a:rPr>
              <a:t>BUDGET</a:t>
            </a:r>
            <a:r>
              <a:rPr lang="en-ZA" sz="1200" b="1" baseline="0" dirty="0" smtClean="0">
                <a:solidFill>
                  <a:prstClr val="black"/>
                </a:solidFill>
              </a:rPr>
              <a:t> PREASSURES</a:t>
            </a:r>
            <a:endParaRPr lang="en-ZA" sz="1200" b="1" dirty="0" smtClean="0">
              <a:solidFill>
                <a:prstClr val="black"/>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ZA" sz="1200" dirty="0" smtClean="0">
                <a:solidFill>
                  <a:prstClr val="black"/>
                </a:solidFill>
              </a:rPr>
              <a:t>Flowing from 2016/17 FY R86,9 Million which was the fifth and last trench was withheld due to underspending ( Delays in procurement) – this lead to contracted projects which were suppose to be implemented in 2016/17 FY to be implemented in 2017/18 FY putting a strain in 2017/18 budget, and this has replica effect on MTEF.</a:t>
            </a:r>
          </a:p>
          <a:p>
            <a:pPr marL="0" marR="0" indent="0" algn="l" defTabSz="914400" rtl="0" eaLnBrk="0" fontAlgn="base" latinLnBrk="0" hangingPunct="0">
              <a:lnSpc>
                <a:spcPct val="100000"/>
              </a:lnSpc>
              <a:spcBef>
                <a:spcPct val="30000"/>
              </a:spcBef>
              <a:spcAft>
                <a:spcPct val="0"/>
              </a:spcAft>
              <a:buClrTx/>
              <a:buSzTx/>
              <a:buFontTx/>
              <a:buNone/>
              <a:tabLst/>
              <a:defRPr/>
            </a:pPr>
            <a:endParaRPr lang="en-ZA" sz="1200" dirty="0" smtClean="0">
              <a:solidFill>
                <a:prstClr val="black"/>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ZA" sz="1200" dirty="0" smtClean="0">
                <a:solidFill>
                  <a:prstClr val="black"/>
                </a:solidFill>
              </a:rPr>
              <a:t>The</a:t>
            </a:r>
            <a:r>
              <a:rPr lang="en-ZA" sz="1200" baseline="0" dirty="0" smtClean="0">
                <a:solidFill>
                  <a:prstClr val="black"/>
                </a:solidFill>
              </a:rPr>
              <a:t> reduction of EIG allocation in 2018/19 coupled with price  inflation makes it difficult for the province adequately fund current running projects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ZA" sz="1200" baseline="0" dirty="0" smtClean="0">
              <a:solidFill>
                <a:prstClr val="black"/>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ZA" sz="1200" baseline="0" dirty="0" smtClean="0">
                <a:solidFill>
                  <a:prstClr val="black"/>
                </a:solidFill>
              </a:rPr>
              <a:t>Eradicating PIT TOILETS in 2018/19 forces the unit to reprioritise the budget at the expense of currently running projects which might create contractual challenges.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ZA" sz="1200" baseline="0" dirty="0" smtClean="0">
              <a:solidFill>
                <a:prstClr val="black"/>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ZA" sz="1200" b="1" baseline="0" dirty="0" smtClean="0">
                <a:solidFill>
                  <a:prstClr val="black"/>
                </a:solidFill>
              </a:rPr>
              <a:t>MISCLASSIFICATION</a:t>
            </a:r>
          </a:p>
          <a:p>
            <a:pPr marL="0" marR="0" indent="0" algn="l" defTabSz="914400" rtl="0" eaLnBrk="0" fontAlgn="base" latinLnBrk="0" hangingPunct="0">
              <a:lnSpc>
                <a:spcPct val="100000"/>
              </a:lnSpc>
              <a:spcBef>
                <a:spcPct val="30000"/>
              </a:spcBef>
              <a:spcAft>
                <a:spcPct val="0"/>
              </a:spcAft>
              <a:buClrTx/>
              <a:buSzTx/>
              <a:buFontTx/>
              <a:buNone/>
              <a:tabLst/>
              <a:defRPr/>
            </a:pPr>
            <a:r>
              <a:rPr lang="en-ZA" sz="1200" dirty="0" smtClean="0">
                <a:solidFill>
                  <a:prstClr val="black"/>
                </a:solidFill>
              </a:rPr>
              <a:t>Capital Projects handed over to implementing agent, which are not implemented timely are attributing to uncertainty of when will the funds be spent  and given the dilapidated state of most of our facilities these funds are then used to maintain facilities – this unfortunately happens late in to the financial year, causing misclassification </a:t>
            </a:r>
            <a:endParaRPr lang="en-ZA" sz="1600" dirty="0" smtClean="0">
              <a:solidFill>
                <a:prstClr val="black"/>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ZA" sz="1200" baseline="0" dirty="0" smtClean="0">
              <a:solidFill>
                <a:prstClr val="black"/>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ZA" sz="1200" baseline="0" dirty="0" smtClean="0">
              <a:solidFill>
                <a:prstClr val="black"/>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ZA" sz="1200" baseline="0" dirty="0" smtClean="0">
              <a:solidFill>
                <a:prstClr val="black"/>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ZA" sz="1200" dirty="0" smtClean="0">
              <a:solidFill>
                <a:prstClr val="black"/>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ZA" sz="1200" dirty="0" smtClean="0">
              <a:solidFill>
                <a:prstClr val="black"/>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ZA" sz="1200" dirty="0" smtClean="0">
              <a:solidFill>
                <a:prstClr val="black"/>
              </a:solidFill>
            </a:endParaRPr>
          </a:p>
          <a:p>
            <a:endParaRPr lang="en-ZA" dirty="0"/>
          </a:p>
        </p:txBody>
      </p:sp>
      <p:sp>
        <p:nvSpPr>
          <p:cNvPr id="4" name="Slide Number Placeholder 3"/>
          <p:cNvSpPr>
            <a:spLocks noGrp="1"/>
          </p:cNvSpPr>
          <p:nvPr>
            <p:ph type="sldNum" sz="quarter" idx="10"/>
          </p:nvPr>
        </p:nvSpPr>
        <p:spPr/>
        <p:txBody>
          <a:bodyPr/>
          <a:lstStyle/>
          <a:p>
            <a:pPr>
              <a:defRPr/>
            </a:pPr>
            <a:fld id="{F193ADFA-D465-4A1B-B660-1E4CCD317BA6}" type="slidenum">
              <a:rPr lang="en-ZA" smtClean="0"/>
              <a:pPr>
                <a:defRPr/>
              </a:pPr>
              <a:t>19</a:t>
            </a:fld>
            <a:endParaRPr lang="en-ZA"/>
          </a:p>
        </p:txBody>
      </p:sp>
    </p:spTree>
    <p:extLst>
      <p:ext uri="{BB962C8B-B14F-4D97-AF65-F5344CB8AC3E}">
        <p14:creationId xmlns:p14="http://schemas.microsoft.com/office/powerpoint/2010/main" xmlns="" val="1756117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7F245B0A-7546-BA4F-A333-7270FAA07B01}" type="datetime1">
              <a:rPr lang="en-US" smtClean="0">
                <a:solidFill>
                  <a:prstClr val="black">
                    <a:tint val="75000"/>
                  </a:prstClr>
                </a:solidFill>
              </a:rPr>
              <a:pPr/>
              <a:t>5/31/2018</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354609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1EA8186-357C-D24C-A9F9-9B1F0EDCFEC7}" type="datetime1">
              <a:rPr lang="en-US" smtClean="0">
                <a:solidFill>
                  <a:prstClr val="black">
                    <a:tint val="75000"/>
                  </a:prstClr>
                </a:solidFill>
              </a:rPr>
              <a:pPr/>
              <a:t>5/31/2018</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042451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B24F018-DAE6-3642-B744-14A25A93E887}" type="datetime1">
              <a:rPr lang="en-US" smtClean="0">
                <a:solidFill>
                  <a:prstClr val="black">
                    <a:tint val="75000"/>
                  </a:prstClr>
                </a:solidFill>
              </a:rPr>
              <a:pPr/>
              <a:t>5/31/2018</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817929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FDFEC095-795D-F047-91DC-FDA7F6515775}" type="datetime1">
              <a:rPr lang="en-US" smtClean="0">
                <a:solidFill>
                  <a:prstClr val="black">
                    <a:tint val="75000"/>
                  </a:prstClr>
                </a:solidFill>
              </a:rPr>
              <a:pPr/>
              <a:t>5/31/2018</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7465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91337BF-3885-244D-BDAD-131A891998C9}" type="datetime1">
              <a:rPr lang="en-US" smtClean="0">
                <a:solidFill>
                  <a:prstClr val="black">
                    <a:tint val="75000"/>
                  </a:prstClr>
                </a:solidFill>
              </a:rPr>
              <a:pPr/>
              <a:t>5/31/2018</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663354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8"/>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EEA2E-09F4-E54D-84D2-ACCC122EA9F7}" type="datetime1">
              <a:rPr lang="en-US" smtClean="0">
                <a:solidFill>
                  <a:prstClr val="black">
                    <a:tint val="75000"/>
                  </a:prstClr>
                </a:solidFill>
              </a:rPr>
              <a:pPr/>
              <a:t>5/31/2018</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423915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6319FC01-0A51-5E45-B304-387E3FF50165}" type="datetime1">
              <a:rPr lang="en-US" smtClean="0">
                <a:solidFill>
                  <a:prstClr val="black">
                    <a:tint val="75000"/>
                  </a:prstClr>
                </a:solidFill>
              </a:rPr>
              <a:pPr/>
              <a:t>5/31/2018</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336782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C715DB5B-C810-2848-B42C-6659C9ADA3AC}" type="datetime1">
              <a:rPr lang="en-US" smtClean="0">
                <a:solidFill>
                  <a:prstClr val="black">
                    <a:tint val="75000"/>
                  </a:prstClr>
                </a:solidFill>
              </a:rPr>
              <a:pPr/>
              <a:t>5/31/2018</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824175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EB359E3-C921-AD49-BE66-567A6E0B98DF}" type="datetime1">
              <a:rPr lang="en-US" smtClean="0">
                <a:solidFill>
                  <a:prstClr val="black">
                    <a:tint val="75000"/>
                  </a:prstClr>
                </a:solidFill>
              </a:rPr>
              <a:pPr/>
              <a:t>5/31/2018</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80380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0C63A-284A-DA4A-A101-1C94D1D528C8}" type="datetime1">
              <a:rPr lang="en-US" smtClean="0">
                <a:solidFill>
                  <a:prstClr val="black">
                    <a:tint val="75000"/>
                  </a:prstClr>
                </a:solidFill>
              </a:rPr>
              <a:pPr/>
              <a:t>5/31/2018</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2544968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BEDBB-2956-2F4E-BCDF-1043B67D640A}" type="datetime1">
              <a:rPr lang="en-US" smtClean="0">
                <a:solidFill>
                  <a:prstClr val="black">
                    <a:tint val="75000"/>
                  </a:prstClr>
                </a:solidFill>
              </a:rPr>
              <a:pPr/>
              <a:t>5/31/2018</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831838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A7DFAC1-6959-644E-B363-73CB3FCD728A}" type="datetime1">
              <a:rPr lang="en-US" smtClean="0">
                <a:solidFill>
                  <a:prstClr val="black">
                    <a:tint val="75000"/>
                  </a:prstClr>
                </a:solidFill>
              </a:rPr>
              <a:pPr/>
              <a:t>5/31/2018</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7422359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30"/>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FA312-5BE3-2C4B-AF9F-69A24478BC96}" type="datetime1">
              <a:rPr lang="en-US" smtClean="0">
                <a:solidFill>
                  <a:prstClr val="black">
                    <a:tint val="75000"/>
                  </a:prstClr>
                </a:solidFill>
              </a:rPr>
              <a:pPr/>
              <a:t>5/31/2018</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962577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E844DF0-2FC0-994F-8C44-9EAC7C4ECED1}" type="datetime1">
              <a:rPr lang="en-US" smtClean="0">
                <a:solidFill>
                  <a:prstClr val="black">
                    <a:tint val="75000"/>
                  </a:prstClr>
                </a:solidFill>
              </a:rPr>
              <a:pPr/>
              <a:t>5/31/2018</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6511415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747D1EE-9B56-1244-9087-8BBABE42BA0C}" type="datetime1">
              <a:rPr lang="en-US" smtClean="0">
                <a:solidFill>
                  <a:prstClr val="black">
                    <a:tint val="75000"/>
                  </a:prstClr>
                </a:solidFill>
              </a:rPr>
              <a:pPr/>
              <a:t>5/31/2018</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93356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E014BC32-004E-4532-93E9-6527218DC019}" type="datetimeFigureOut">
              <a:rPr lang="en-ZA" smtClean="0">
                <a:solidFill>
                  <a:prstClr val="black">
                    <a:tint val="75000"/>
                  </a:prstClr>
                </a:solidFill>
              </a:rPr>
              <a:pPr/>
              <a:t>2018/05/31</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8853146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014BC32-004E-4532-93E9-6527218DC019}" type="datetimeFigureOut">
              <a:rPr lang="en-ZA" smtClean="0">
                <a:solidFill>
                  <a:prstClr val="black">
                    <a:tint val="75000"/>
                  </a:prstClr>
                </a:solidFill>
              </a:rPr>
              <a:pPr/>
              <a:t>2018/05/31</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2680535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8"/>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14BC32-004E-4532-93E9-6527218DC019}" type="datetimeFigureOut">
              <a:rPr lang="en-ZA" smtClean="0">
                <a:solidFill>
                  <a:prstClr val="black">
                    <a:tint val="75000"/>
                  </a:prstClr>
                </a:solidFill>
              </a:rPr>
              <a:pPr/>
              <a:t>2018/05/31</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6358373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E014BC32-004E-4532-93E9-6527218DC019}" type="datetimeFigureOut">
              <a:rPr lang="en-ZA" smtClean="0">
                <a:solidFill>
                  <a:prstClr val="black">
                    <a:tint val="75000"/>
                  </a:prstClr>
                </a:solidFill>
              </a:rPr>
              <a:pPr/>
              <a:t>2018/05/31</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5663103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E014BC32-004E-4532-93E9-6527218DC019}" type="datetimeFigureOut">
              <a:rPr lang="en-ZA" smtClean="0">
                <a:solidFill>
                  <a:prstClr val="black">
                    <a:tint val="75000"/>
                  </a:prstClr>
                </a:solidFill>
              </a:rPr>
              <a:pPr/>
              <a:t>2018/05/31</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9249704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E014BC32-004E-4532-93E9-6527218DC019}" type="datetimeFigureOut">
              <a:rPr lang="en-ZA" smtClean="0">
                <a:solidFill>
                  <a:prstClr val="black">
                    <a:tint val="75000"/>
                  </a:prstClr>
                </a:solidFill>
              </a:rPr>
              <a:pPr/>
              <a:t>2018/05/31</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9999185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4BC32-004E-4532-93E9-6527218DC019}" type="datetimeFigureOut">
              <a:rPr lang="en-ZA" smtClean="0">
                <a:solidFill>
                  <a:prstClr val="black">
                    <a:tint val="75000"/>
                  </a:prstClr>
                </a:solidFill>
              </a:rPr>
              <a:pPr/>
              <a:t>2018/05/31</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194718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8"/>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CE674A-B581-894C-9303-A6F9A71B05E0}" type="datetime1">
              <a:rPr lang="en-US" smtClean="0">
                <a:solidFill>
                  <a:prstClr val="black">
                    <a:tint val="75000"/>
                  </a:prstClr>
                </a:solidFill>
              </a:rPr>
              <a:pPr/>
              <a:t>5/31/2018</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2699193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14BC32-004E-4532-93E9-6527218DC019}" type="datetimeFigureOut">
              <a:rPr lang="en-ZA" smtClean="0">
                <a:solidFill>
                  <a:prstClr val="black">
                    <a:tint val="75000"/>
                  </a:prstClr>
                </a:solidFill>
              </a:rPr>
              <a:pPr/>
              <a:t>2018/05/31</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4400028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30"/>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14BC32-004E-4532-93E9-6527218DC019}" type="datetimeFigureOut">
              <a:rPr lang="en-ZA" smtClean="0">
                <a:solidFill>
                  <a:prstClr val="black">
                    <a:tint val="75000"/>
                  </a:prstClr>
                </a:solidFill>
              </a:rPr>
              <a:pPr/>
              <a:t>2018/05/31</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5645730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014BC32-004E-4532-93E9-6527218DC019}" type="datetimeFigureOut">
              <a:rPr lang="en-ZA" smtClean="0">
                <a:solidFill>
                  <a:prstClr val="black">
                    <a:tint val="75000"/>
                  </a:prstClr>
                </a:solidFill>
              </a:rPr>
              <a:pPr/>
              <a:t>2018/05/31</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9696184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014BC32-004E-4532-93E9-6527218DC019}" type="datetimeFigureOut">
              <a:rPr lang="en-ZA" smtClean="0">
                <a:solidFill>
                  <a:prstClr val="black">
                    <a:tint val="75000"/>
                  </a:prstClr>
                </a:solidFill>
              </a:rPr>
              <a:pPr/>
              <a:t>2018/05/31</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05977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96EE0D61-63AD-464E-87D5-3ED011CEF1B5}" type="datetime1">
              <a:rPr lang="en-US" smtClean="0">
                <a:solidFill>
                  <a:prstClr val="black">
                    <a:tint val="75000"/>
                  </a:prstClr>
                </a:solidFill>
              </a:rPr>
              <a:pPr/>
              <a:t>5/31/2018</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956845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560688B-3D1A-3449-9726-CDA91AF08EC5}" type="datetime1">
              <a:rPr lang="en-US" smtClean="0">
                <a:solidFill>
                  <a:prstClr val="black">
                    <a:tint val="75000"/>
                  </a:prstClr>
                </a:solidFill>
              </a:rPr>
              <a:pPr/>
              <a:t>5/31/2018</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724817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68A77E05-DAE5-0F4D-A5F6-41C7727CD7FA}" type="datetime1">
              <a:rPr lang="en-US" smtClean="0">
                <a:solidFill>
                  <a:prstClr val="black">
                    <a:tint val="75000"/>
                  </a:prstClr>
                </a:solidFill>
              </a:rPr>
              <a:pPr/>
              <a:t>5/31/2018</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783220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6B16A-A60D-464B-B1FE-0E22DB0F4D89}" type="datetime1">
              <a:rPr lang="en-US" smtClean="0">
                <a:solidFill>
                  <a:prstClr val="black">
                    <a:tint val="75000"/>
                  </a:prstClr>
                </a:solidFill>
              </a:rPr>
              <a:pPr/>
              <a:t>5/31/2018</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988344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F1574F-960C-DD45-A875-F93FF023F811}" type="datetime1">
              <a:rPr lang="en-US" smtClean="0">
                <a:solidFill>
                  <a:prstClr val="black">
                    <a:tint val="75000"/>
                  </a:prstClr>
                </a:solidFill>
              </a:rPr>
              <a:pPr/>
              <a:t>5/31/2018</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39040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30"/>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7AB20-42A4-8544-AD33-BFFF1F2D7114}" type="datetime1">
              <a:rPr lang="en-US" smtClean="0">
                <a:solidFill>
                  <a:prstClr val="black">
                    <a:tint val="75000"/>
                  </a:prstClr>
                </a:solidFill>
              </a:rPr>
              <a:pPr/>
              <a:t>5/31/2018</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CCC18566-09C8-48B4-ABDD-DC9B4633807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39873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fontAlgn="auto" hangingPunct="1">
              <a:spcBef>
                <a:spcPts val="0"/>
              </a:spcBef>
              <a:spcAft>
                <a:spcPts val="0"/>
              </a:spcAft>
            </a:pPr>
            <a:fld id="{0D198566-C5F7-D241-8899-75E3531595C1}" type="datetime1">
              <a:rPr lang="en-US" smtClean="0">
                <a:solidFill>
                  <a:prstClr val="black">
                    <a:tint val="75000"/>
                  </a:prstClr>
                </a:solidFill>
                <a:latin typeface="Calibri"/>
                <a:cs typeface="+mn-cs"/>
              </a:rPr>
              <a:pPr eaLnBrk="1" fontAlgn="auto" hangingPunct="1">
                <a:spcBef>
                  <a:spcPts val="0"/>
                </a:spcBef>
                <a:spcAft>
                  <a:spcPts val="0"/>
                </a:spcAft>
              </a:pPr>
              <a:t>5/31/2018</a:t>
            </a:fld>
            <a:endParaRPr lang="en-ZA">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1" fontAlgn="auto" hangingPunct="1">
              <a:spcBef>
                <a:spcPts val="0"/>
              </a:spcBef>
              <a:spcAft>
                <a:spcPts val="0"/>
              </a:spcAft>
            </a:pPr>
            <a:endParaRPr lang="en-ZA">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1" fontAlgn="auto" hangingPunct="1">
              <a:spcBef>
                <a:spcPts val="0"/>
              </a:spcBef>
              <a:spcAft>
                <a:spcPts val="0"/>
              </a:spcAft>
            </a:pPr>
            <a:fld id="{CCC18566-09C8-48B4-ABDD-DC9B46338070}" type="slidenum">
              <a:rPr lang="en-ZA" smtClean="0">
                <a:solidFill>
                  <a:prstClr val="black">
                    <a:tint val="75000"/>
                  </a:prstClr>
                </a:solidFill>
                <a:latin typeface="Calibri"/>
                <a:cs typeface="+mn-cs"/>
              </a:rPr>
              <a:pPr eaLnBrk="1" fontAlgn="auto" hangingPunct="1">
                <a:spcBef>
                  <a:spcPts val="0"/>
                </a:spcBef>
                <a:spcAft>
                  <a:spcPts val="0"/>
                </a:spcAft>
              </a:pPr>
              <a:t>‹#›</a:t>
            </a:fld>
            <a:endParaRPr lang="en-ZA">
              <a:solidFill>
                <a:prstClr val="black">
                  <a:tint val="75000"/>
                </a:prstClr>
              </a:solidFill>
              <a:latin typeface="Calibri"/>
              <a:cs typeface="+mn-cs"/>
            </a:endParaRPr>
          </a:p>
        </p:txBody>
      </p:sp>
    </p:spTree>
    <p:extLst>
      <p:ext uri="{BB962C8B-B14F-4D97-AF65-F5344CB8AC3E}">
        <p14:creationId xmlns:p14="http://schemas.microsoft.com/office/powerpoint/2010/main" xmlns="" val="3753298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fontAlgn="auto" hangingPunct="1">
              <a:spcBef>
                <a:spcPts val="0"/>
              </a:spcBef>
              <a:spcAft>
                <a:spcPts val="0"/>
              </a:spcAft>
            </a:pPr>
            <a:fld id="{E8EFD1C6-8B76-6C4D-83D3-EC6541448AF9}" type="datetime1">
              <a:rPr lang="en-US" smtClean="0">
                <a:solidFill>
                  <a:prstClr val="black">
                    <a:tint val="75000"/>
                  </a:prstClr>
                </a:solidFill>
                <a:latin typeface="Calibri"/>
              </a:rPr>
              <a:pPr eaLnBrk="1" fontAlgn="auto" hangingPunct="1">
                <a:spcBef>
                  <a:spcPts val="0"/>
                </a:spcBef>
                <a:spcAft>
                  <a:spcPts val="0"/>
                </a:spcAft>
              </a:pPr>
              <a:t>5/31/2018</a:t>
            </a:fld>
            <a:endParaRPr lang="en-ZA">
              <a:solidFill>
                <a:prstClr val="black">
                  <a:tint val="75000"/>
                </a:prstClr>
              </a:solidFill>
              <a:latin typeface="Calibri"/>
            </a:endParaRPr>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1" fontAlgn="auto" hangingPunct="1">
              <a:spcBef>
                <a:spcPts val="0"/>
              </a:spcBef>
              <a:spcAft>
                <a:spcPts val="0"/>
              </a:spcAft>
            </a:pPr>
            <a:endParaRPr lang="en-ZA">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1" fontAlgn="auto" hangingPunct="1">
              <a:spcBef>
                <a:spcPts val="0"/>
              </a:spcBef>
              <a:spcAft>
                <a:spcPts val="0"/>
              </a:spcAft>
            </a:pPr>
            <a:fld id="{CCC18566-09C8-48B4-ABDD-DC9B46338070}" type="slidenum">
              <a:rPr lang="en-ZA" smtClean="0">
                <a:solidFill>
                  <a:prstClr val="black">
                    <a:tint val="75000"/>
                  </a:prstClr>
                </a:solidFill>
                <a:latin typeface="Calibri"/>
              </a:rPr>
              <a:pPr eaLnBrk="1" fontAlgn="auto" hangingPunct="1">
                <a:spcBef>
                  <a:spcPts val="0"/>
                </a:spcBef>
                <a:spcAft>
                  <a:spcPts val="0"/>
                </a:spcAft>
              </a:pPr>
              <a:t>‹#›</a:t>
            </a:fld>
            <a:endParaRPr lang="en-ZA">
              <a:solidFill>
                <a:prstClr val="black">
                  <a:tint val="75000"/>
                </a:prstClr>
              </a:solidFill>
              <a:latin typeface="Calibri"/>
            </a:endParaRPr>
          </a:p>
        </p:txBody>
      </p:sp>
    </p:spTree>
    <p:extLst>
      <p:ext uri="{BB962C8B-B14F-4D97-AF65-F5344CB8AC3E}">
        <p14:creationId xmlns:p14="http://schemas.microsoft.com/office/powerpoint/2010/main" xmlns="" val="9742597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fontAlgn="auto" hangingPunct="1">
              <a:spcBef>
                <a:spcPts val="0"/>
              </a:spcBef>
              <a:spcAft>
                <a:spcPts val="0"/>
              </a:spcAft>
            </a:pPr>
            <a:fld id="{E014BC32-004E-4532-93E9-6527218DC019}" type="datetimeFigureOut">
              <a:rPr lang="en-ZA" smtClean="0">
                <a:solidFill>
                  <a:prstClr val="black">
                    <a:tint val="75000"/>
                  </a:prstClr>
                </a:solidFill>
                <a:latin typeface="Calibri"/>
              </a:rPr>
              <a:pPr eaLnBrk="1" fontAlgn="auto" hangingPunct="1">
                <a:spcBef>
                  <a:spcPts val="0"/>
                </a:spcBef>
                <a:spcAft>
                  <a:spcPts val="0"/>
                </a:spcAft>
              </a:pPr>
              <a:t>2018/05/31</a:t>
            </a:fld>
            <a:endParaRPr lang="en-ZA">
              <a:solidFill>
                <a:prstClr val="black">
                  <a:tint val="75000"/>
                </a:prstClr>
              </a:solidFill>
              <a:latin typeface="Calibri"/>
            </a:endParaRPr>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1" fontAlgn="auto" hangingPunct="1">
              <a:spcBef>
                <a:spcPts val="0"/>
              </a:spcBef>
              <a:spcAft>
                <a:spcPts val="0"/>
              </a:spcAft>
            </a:pPr>
            <a:endParaRPr lang="en-ZA">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1" fontAlgn="auto" hangingPunct="1">
              <a:spcBef>
                <a:spcPts val="0"/>
              </a:spcBef>
              <a:spcAft>
                <a:spcPts val="0"/>
              </a:spcAft>
            </a:pPr>
            <a:fld id="{CCC18566-09C8-48B4-ABDD-DC9B46338070}" type="slidenum">
              <a:rPr lang="en-ZA" smtClean="0">
                <a:solidFill>
                  <a:prstClr val="black">
                    <a:tint val="75000"/>
                  </a:prstClr>
                </a:solidFill>
                <a:latin typeface="Calibri"/>
              </a:rPr>
              <a:pPr eaLnBrk="1" fontAlgn="auto" hangingPunct="1">
                <a:spcBef>
                  <a:spcPts val="0"/>
                </a:spcBef>
                <a:spcAft>
                  <a:spcPts val="0"/>
                </a:spcAft>
              </a:pPr>
              <a:t>‹#›</a:t>
            </a:fld>
            <a:endParaRPr lang="en-ZA">
              <a:solidFill>
                <a:prstClr val="black">
                  <a:tint val="75000"/>
                </a:prstClr>
              </a:solidFill>
              <a:latin typeface="Calibri"/>
            </a:endParaRPr>
          </a:p>
        </p:txBody>
      </p:sp>
    </p:spTree>
    <p:extLst>
      <p:ext uri="{BB962C8B-B14F-4D97-AF65-F5344CB8AC3E}">
        <p14:creationId xmlns:p14="http://schemas.microsoft.com/office/powerpoint/2010/main" xmlns="" val="39949382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9.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package" Target="../embeddings/Microsoft_Office_Excel_Worksheet2.xlsx"/></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package" Target="../embeddings/Microsoft_Office_Excel_Worksheet3.xlsx"/></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1212130" y="1628804"/>
            <a:ext cx="6528225" cy="2092881"/>
          </a:xfrm>
          <a:prstGeom prst="rect">
            <a:avLst/>
          </a:prstGeom>
        </p:spPr>
        <p:txBody>
          <a:bodyPr wrap="square">
            <a:spAutoFit/>
          </a:bodyPr>
          <a:lstStyle/>
          <a:p>
            <a:pPr algn="ctr" fontAlgn="b"/>
            <a:r>
              <a:rPr lang="en-ZA" sz="4000" b="1" cap="all" dirty="0">
                <a:solidFill>
                  <a:srgbClr val="44546A">
                    <a:lumMod val="75000"/>
                  </a:srgbClr>
                </a:solidFill>
                <a:latin typeface="Arial Black" pitchFamily="34" charset="0"/>
                <a:sym typeface="Arial" charset="0"/>
              </a:rPr>
              <a:t> </a:t>
            </a:r>
          </a:p>
          <a:p>
            <a:pPr algn="ctr" fontAlgn="b"/>
            <a:endParaRPr lang="en-ZA" sz="3600" b="1" cap="all" dirty="0">
              <a:solidFill>
                <a:srgbClr val="44546A"/>
              </a:solidFill>
              <a:latin typeface="Arial Black" pitchFamily="34" charset="0"/>
              <a:sym typeface="Arial" charset="0"/>
            </a:endParaRPr>
          </a:p>
          <a:p>
            <a:pPr algn="ctr" fontAlgn="b"/>
            <a:r>
              <a:rPr lang="en-ZA" sz="2400" b="1" cap="all" dirty="0">
                <a:solidFill>
                  <a:srgbClr val="44546A"/>
                </a:solidFill>
                <a:latin typeface="Arial Black" pitchFamily="34" charset="0"/>
                <a:sym typeface="Arial" charset="0"/>
              </a:rPr>
              <a:t> </a:t>
            </a:r>
          </a:p>
          <a:p>
            <a:pPr algn="ctr" fontAlgn="b"/>
            <a:endParaRPr lang="en-ZA" sz="3000" b="1" dirty="0">
              <a:solidFill>
                <a:srgbClr val="538DD5"/>
              </a:solidFill>
              <a:latin typeface="Arial"/>
            </a:endParaRPr>
          </a:p>
        </p:txBody>
      </p:sp>
      <p:sp>
        <p:nvSpPr>
          <p:cNvPr id="4" name="Rectangle 3"/>
          <p:cNvSpPr/>
          <p:nvPr/>
        </p:nvSpPr>
        <p:spPr>
          <a:xfrm>
            <a:off x="683568" y="1908129"/>
            <a:ext cx="7992888" cy="3046988"/>
          </a:xfrm>
          <a:prstGeom prst="rect">
            <a:avLst/>
          </a:prstGeom>
        </p:spPr>
        <p:txBody>
          <a:bodyPr wrap="square">
            <a:spAutoFit/>
          </a:bodyPr>
          <a:lstStyle/>
          <a:p>
            <a:pPr algn="ctr" fontAlgn="b"/>
            <a:r>
              <a:rPr lang="en-US" sz="4000" b="1" cap="all" dirty="0">
                <a:solidFill>
                  <a:srgbClr val="44546A">
                    <a:lumMod val="75000"/>
                  </a:srgbClr>
                </a:solidFill>
                <a:latin typeface="Arial Black" pitchFamily="34" charset="0"/>
                <a:sym typeface="Arial" charset="0"/>
              </a:rPr>
              <a:t>FINANCIAL  </a:t>
            </a:r>
            <a:r>
              <a:rPr lang="en-US" sz="4000" b="1" cap="all" dirty="0" smtClean="0">
                <a:solidFill>
                  <a:srgbClr val="44546A">
                    <a:lumMod val="75000"/>
                  </a:srgbClr>
                </a:solidFill>
                <a:latin typeface="Arial Black" pitchFamily="34" charset="0"/>
                <a:sym typeface="Arial" charset="0"/>
              </a:rPr>
              <a:t>PERFORMANCE 4</a:t>
            </a:r>
            <a:r>
              <a:rPr lang="en-US" sz="4000" b="1" cap="all" baseline="30000" dirty="0" smtClean="0">
                <a:solidFill>
                  <a:srgbClr val="44546A">
                    <a:lumMod val="75000"/>
                  </a:srgbClr>
                </a:solidFill>
                <a:latin typeface="Arial Black" pitchFamily="34" charset="0"/>
                <a:sym typeface="Arial" charset="0"/>
              </a:rPr>
              <a:t>th</a:t>
            </a:r>
            <a:r>
              <a:rPr lang="en-US" sz="4000" b="1" cap="all" dirty="0" smtClean="0">
                <a:solidFill>
                  <a:srgbClr val="44546A">
                    <a:lumMod val="75000"/>
                  </a:srgbClr>
                </a:solidFill>
                <a:latin typeface="Arial Black" pitchFamily="34" charset="0"/>
                <a:sym typeface="Arial" charset="0"/>
              </a:rPr>
              <a:t> quarter: </a:t>
            </a:r>
            <a:endParaRPr lang="en-US" sz="4000" b="1" cap="all" dirty="0">
              <a:solidFill>
                <a:srgbClr val="44546A">
                  <a:lumMod val="75000"/>
                </a:srgbClr>
              </a:solidFill>
              <a:latin typeface="Arial Black" pitchFamily="34" charset="0"/>
              <a:sym typeface="Arial" charset="0"/>
            </a:endParaRPr>
          </a:p>
          <a:p>
            <a:pPr algn="ctr" fontAlgn="b"/>
            <a:r>
              <a:rPr lang="en-ZA" sz="4000" b="1" cap="all" dirty="0" smtClean="0">
                <a:solidFill>
                  <a:srgbClr val="44546A">
                    <a:lumMod val="75000"/>
                  </a:srgbClr>
                </a:solidFill>
                <a:latin typeface="Arial Black" pitchFamily="34" charset="0"/>
                <a:sym typeface="Arial" charset="0"/>
              </a:rPr>
              <a:t>2017/18 </a:t>
            </a:r>
            <a:r>
              <a:rPr lang="en-ZA" sz="4000" b="1" cap="all" dirty="0">
                <a:solidFill>
                  <a:srgbClr val="44546A">
                    <a:lumMod val="75000"/>
                  </a:srgbClr>
                </a:solidFill>
                <a:latin typeface="Arial Black" pitchFamily="34" charset="0"/>
                <a:sym typeface="Arial" charset="0"/>
              </a:rPr>
              <a:t>FY</a:t>
            </a:r>
          </a:p>
          <a:p>
            <a:pPr algn="ctr" fontAlgn="b"/>
            <a:endParaRPr lang="en-ZA" sz="2400" b="1" cap="all" dirty="0">
              <a:solidFill>
                <a:srgbClr val="44546A"/>
              </a:solidFill>
              <a:latin typeface="Arial Black" pitchFamily="34" charset="0"/>
              <a:sym typeface="Arial" charset="0"/>
            </a:endParaRPr>
          </a:p>
          <a:p>
            <a:pPr algn="ctr" fontAlgn="b"/>
            <a:r>
              <a:rPr lang="en-ZA" sz="2400" b="1" cap="all" dirty="0" smtClean="0">
                <a:solidFill>
                  <a:srgbClr val="44546A">
                    <a:lumMod val="75000"/>
                  </a:srgbClr>
                </a:solidFill>
                <a:latin typeface="Arial Black" pitchFamily="34" charset="0"/>
                <a:sym typeface="Arial" charset="0"/>
              </a:rPr>
              <a:t>Physical RESOURCE MANAGEMENT AND PROPERTY ADMINISTRATION</a:t>
            </a:r>
            <a:endParaRPr lang="en-ZA" sz="2400" b="1" cap="all" dirty="0">
              <a:solidFill>
                <a:srgbClr val="44546A">
                  <a:lumMod val="75000"/>
                </a:srgbClr>
              </a:solidFill>
              <a:latin typeface="Arial Black" pitchFamily="34" charset="0"/>
              <a:sym typeface="Arial" charset="0"/>
            </a:endParaRPr>
          </a:p>
        </p:txBody>
      </p:sp>
      <p:sp>
        <p:nvSpPr>
          <p:cNvPr id="8" name="Slide Number Placeholder 7"/>
          <p:cNvSpPr>
            <a:spLocks noGrp="1"/>
          </p:cNvSpPr>
          <p:nvPr>
            <p:ph type="sldNum" sz="quarter" idx="12"/>
          </p:nvPr>
        </p:nvSpPr>
        <p:spPr/>
        <p:txBody>
          <a:bodyPr/>
          <a:lstStyle/>
          <a:p>
            <a:fld id="{CCC18566-09C8-48B4-ABDD-DC9B46338070}" type="slidenum">
              <a:rPr lang="en-ZA" sz="1600" smtClean="0">
                <a:solidFill>
                  <a:schemeClr val="bg1"/>
                </a:solidFill>
              </a:rPr>
              <a:pPr/>
              <a:t>1</a:t>
            </a:fld>
            <a:endParaRPr lang="en-ZA" sz="1600" dirty="0">
              <a:solidFill>
                <a:schemeClr val="bg1"/>
              </a:solidFill>
            </a:endParaRPr>
          </a:p>
        </p:txBody>
      </p:sp>
    </p:spTree>
    <p:extLst>
      <p:ext uri="{BB962C8B-B14F-4D97-AF65-F5344CB8AC3E}">
        <p14:creationId xmlns:p14="http://schemas.microsoft.com/office/powerpoint/2010/main" xmlns="" val="2064257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48795354"/>
              </p:ext>
            </p:extLst>
          </p:nvPr>
        </p:nvGraphicFramePr>
        <p:xfrm>
          <a:off x="179512" y="188640"/>
          <a:ext cx="8496944" cy="1105317"/>
        </p:xfrm>
        <a:graphic>
          <a:graphicData uri="http://schemas.openxmlformats.org/drawingml/2006/table">
            <a:tbl>
              <a:tblPr>
                <a:tableStyleId>{5C22544A-7EE6-4342-B048-85BDC9FD1C3A}</a:tableStyleId>
              </a:tblPr>
              <a:tblGrid>
                <a:gridCol w="8496944">
                  <a:extLst>
                    <a:ext uri="{9D8B030D-6E8A-4147-A177-3AD203B41FA5}">
                      <a16:colId xmlns:a16="http://schemas.microsoft.com/office/drawing/2014/main" xmlns="" val="20000"/>
                    </a:ext>
                  </a:extLst>
                </a:gridCol>
              </a:tblGrid>
              <a:tr h="836715">
                <a:tc>
                  <a:txBody>
                    <a:bodyPr/>
                    <a:lstStyle/>
                    <a:p>
                      <a:pPr algn="ctr" fontAlgn="b"/>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Budget and EXPENDITURE: 2017/18 </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As at 31 mar 2018</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Per grant: </a:t>
                      </a:r>
                      <a:r>
                        <a:rPr kumimoji="0" lang="en-US" sz="2300" b="1" i="0" u="sng"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education infra: (EIG)..</a:t>
                      </a:r>
                      <a:r>
                        <a:rPr kumimoji="0" lang="en-US" sz="2300" b="1" i="0" u="sng" strike="noStrike" kern="1200" cap="all" spc="0" normalizeH="0" baseline="0" noProof="0" dirty="0" err="1" smtClean="0">
                          <a:ln>
                            <a:noFill/>
                          </a:ln>
                          <a:solidFill>
                            <a:srgbClr val="44546A"/>
                          </a:solidFill>
                          <a:effectLst/>
                          <a:uLnTx/>
                          <a:uFillTx/>
                          <a:latin typeface="Arial Black" pitchFamily="34" charset="0"/>
                          <a:ea typeface="+mn-ea"/>
                          <a:cs typeface="+mn-cs"/>
                          <a:sym typeface="Arial" charset="0"/>
                        </a:rPr>
                        <a:t>cnt</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759392639"/>
              </p:ext>
            </p:extLst>
          </p:nvPr>
        </p:nvGraphicFramePr>
        <p:xfrm>
          <a:off x="251520" y="1412778"/>
          <a:ext cx="8568952" cy="4752524"/>
        </p:xfrm>
        <a:graphic>
          <a:graphicData uri="http://schemas.openxmlformats.org/drawingml/2006/table">
            <a:tbl>
              <a:tblPr>
                <a:tableStyleId>{5C22544A-7EE6-4342-B048-85BDC9FD1C3A}</a:tableStyleId>
              </a:tblPr>
              <a:tblGrid>
                <a:gridCol w="2883012">
                  <a:extLst>
                    <a:ext uri="{9D8B030D-6E8A-4147-A177-3AD203B41FA5}">
                      <a16:colId xmlns:a16="http://schemas.microsoft.com/office/drawing/2014/main" xmlns="" val="20000"/>
                    </a:ext>
                  </a:extLst>
                </a:gridCol>
                <a:gridCol w="1041088">
                  <a:extLst>
                    <a:ext uri="{9D8B030D-6E8A-4147-A177-3AD203B41FA5}">
                      <a16:colId xmlns:a16="http://schemas.microsoft.com/office/drawing/2014/main" xmlns="" val="20001"/>
                    </a:ext>
                  </a:extLst>
                </a:gridCol>
                <a:gridCol w="1250424">
                  <a:extLst>
                    <a:ext uri="{9D8B030D-6E8A-4147-A177-3AD203B41FA5}">
                      <a16:colId xmlns:a16="http://schemas.microsoft.com/office/drawing/2014/main" xmlns="" val="20002"/>
                    </a:ext>
                  </a:extLst>
                </a:gridCol>
                <a:gridCol w="1072002">
                  <a:extLst>
                    <a:ext uri="{9D8B030D-6E8A-4147-A177-3AD203B41FA5}">
                      <a16:colId xmlns:a16="http://schemas.microsoft.com/office/drawing/2014/main" xmlns="" val="20003"/>
                    </a:ext>
                  </a:extLst>
                </a:gridCol>
                <a:gridCol w="1121171">
                  <a:extLst>
                    <a:ext uri="{9D8B030D-6E8A-4147-A177-3AD203B41FA5}">
                      <a16:colId xmlns:a16="http://schemas.microsoft.com/office/drawing/2014/main" xmlns="" val="20004"/>
                    </a:ext>
                  </a:extLst>
                </a:gridCol>
                <a:gridCol w="1201255">
                  <a:extLst>
                    <a:ext uri="{9D8B030D-6E8A-4147-A177-3AD203B41FA5}">
                      <a16:colId xmlns:a16="http://schemas.microsoft.com/office/drawing/2014/main" xmlns="" val="20005"/>
                    </a:ext>
                  </a:extLst>
                </a:gridCol>
              </a:tblGrid>
              <a:tr h="865933">
                <a:tc>
                  <a:txBody>
                    <a:bodyPr/>
                    <a:lstStyle/>
                    <a:p>
                      <a:pPr algn="ctr" fontAlgn="ctr"/>
                      <a:r>
                        <a:rPr lang="en-ZA" sz="1200" b="1" u="none" strike="noStrike" dirty="0">
                          <a:solidFill>
                            <a:schemeClr val="tx1"/>
                          </a:solidFill>
                          <a:effectLst/>
                          <a:latin typeface="Arial" pitchFamily="34" charset="0"/>
                          <a:cs typeface="Arial" pitchFamily="34" charset="0"/>
                        </a:rPr>
                        <a:t>Project Name</a:t>
                      </a:r>
                      <a:endParaRPr lang="en-ZA" sz="1200" b="1" i="0" u="none" strike="noStrike" dirty="0">
                        <a:solidFill>
                          <a:schemeClr val="tx1"/>
                        </a:solidFill>
                        <a:effectLst/>
                        <a:latin typeface="Arial" pitchFamily="34" charset="0"/>
                        <a:cs typeface="Arial" pitchFamily="34" charset="0"/>
                      </a:endParaRP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Main Budget R000'</a:t>
                      </a:r>
                    </a:p>
                  </a:txBody>
                  <a:tcPr marL="0" marR="0" marT="0" marB="0" anchor="ctr"/>
                </a:tc>
                <a:tc>
                  <a:txBody>
                    <a:bodyPr/>
                    <a:lstStyle/>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2017/18</a:t>
                      </a:r>
                    </a:p>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 </a:t>
                      </a:r>
                      <a:r>
                        <a:rPr lang="en-ZA" sz="1200" b="1" i="0" u="none" strike="noStrike" kern="1200" baseline="0" dirty="0" err="1">
                          <a:solidFill>
                            <a:srgbClr val="000000"/>
                          </a:solidFill>
                          <a:latin typeface="Arial" pitchFamily="34" charset="0"/>
                          <a:ea typeface="+mn-ea"/>
                          <a:cs typeface="Arial" pitchFamily="34" charset="0"/>
                        </a:rPr>
                        <a:t>Adjus</a:t>
                      </a:r>
                      <a:r>
                        <a:rPr lang="en-ZA" sz="1200" b="1" i="0" u="none" strike="noStrike" kern="1200" baseline="0" dirty="0">
                          <a:solidFill>
                            <a:srgbClr val="000000"/>
                          </a:solidFill>
                          <a:latin typeface="Arial" pitchFamily="34" charset="0"/>
                          <a:ea typeface="+mn-ea"/>
                          <a:cs typeface="Arial" pitchFamily="34" charset="0"/>
                        </a:rPr>
                        <a:t> Budget 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Commitment R000'</a:t>
                      </a:r>
                    </a:p>
                  </a:txBody>
                  <a:tcPr marL="0" marR="0" marT="0" marB="0" anchor="ctr"/>
                </a:tc>
                <a:tc>
                  <a:txBody>
                    <a:bodyPr/>
                    <a:lstStyle/>
                    <a:p>
                      <a:pPr algn="ctr" fontAlgn="ctr">
                        <a:lnSpc>
                          <a:spcPct val="150000"/>
                        </a:lnSpc>
                      </a:pPr>
                      <a:r>
                        <a:rPr lang="pt-BR" sz="1200" b="1" i="0" u="none" strike="noStrike" kern="1200" baseline="0" dirty="0">
                          <a:solidFill>
                            <a:srgbClr val="000000"/>
                          </a:solidFill>
                          <a:latin typeface="Arial" pitchFamily="34" charset="0"/>
                          <a:ea typeface="+mn-ea"/>
                          <a:cs typeface="Arial" pitchFamily="34" charset="0"/>
                        </a:rPr>
                        <a:t>Actual Exp as at </a:t>
                      </a:r>
                      <a:r>
                        <a:rPr lang="pt-BR" sz="1200" b="1" i="0" u="none" strike="noStrike" kern="1200" baseline="0" dirty="0" smtClean="0">
                          <a:solidFill>
                            <a:srgbClr val="000000"/>
                          </a:solidFill>
                          <a:latin typeface="Arial" pitchFamily="34" charset="0"/>
                          <a:ea typeface="+mn-ea"/>
                          <a:cs typeface="Arial" pitchFamily="34" charset="0"/>
                        </a:rPr>
                        <a:t>end Mar </a:t>
                      </a:r>
                      <a:r>
                        <a:rPr lang="pt-BR" sz="1200" b="1" i="0" u="none" strike="noStrike" kern="1200" baseline="0" dirty="0">
                          <a:solidFill>
                            <a:srgbClr val="000000"/>
                          </a:solidFill>
                          <a:latin typeface="Arial" pitchFamily="34" charset="0"/>
                          <a:ea typeface="+mn-ea"/>
                          <a:cs typeface="Arial" pitchFamily="34" charset="0"/>
                        </a:rPr>
                        <a:t>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Avail Budget as at </a:t>
                      </a:r>
                      <a:r>
                        <a:rPr lang="en-ZA" sz="1200" b="1" i="0" u="none" strike="noStrike" kern="1200" baseline="0" dirty="0" smtClean="0">
                          <a:solidFill>
                            <a:srgbClr val="000000"/>
                          </a:solidFill>
                          <a:latin typeface="Arial" pitchFamily="34" charset="0"/>
                          <a:ea typeface="+mn-ea"/>
                          <a:cs typeface="Arial" pitchFamily="34" charset="0"/>
                        </a:rPr>
                        <a:t>end Mar </a:t>
                      </a:r>
                      <a:r>
                        <a:rPr lang="en-ZA" sz="1200" b="1" i="0" u="none" strike="noStrike" kern="1200" baseline="0" dirty="0">
                          <a:solidFill>
                            <a:srgbClr val="000000"/>
                          </a:solidFill>
                          <a:latin typeface="Arial" pitchFamily="34" charset="0"/>
                          <a:ea typeface="+mn-ea"/>
                          <a:cs typeface="Arial" pitchFamily="34" charset="0"/>
                        </a:rPr>
                        <a:t>R000</a:t>
                      </a:r>
                      <a:r>
                        <a:rPr lang="en-ZA" sz="900" b="1" i="1" u="none" strike="noStrike" dirty="0">
                          <a:solidFill>
                            <a:srgbClr val="000000"/>
                          </a:solidFill>
                          <a:effectLst/>
                          <a:latin typeface="Arial" panose="020B0604020202020204" pitchFamily="34" charset="0"/>
                        </a:rPr>
                        <a:t>'</a:t>
                      </a:r>
                    </a:p>
                  </a:txBody>
                  <a:tcPr marL="0" marR="0" marT="0" marB="0" anchor="ctr"/>
                </a:tc>
                <a:extLst>
                  <a:ext uri="{0D108BD9-81ED-4DB2-BD59-A6C34878D82A}">
                    <a16:rowId xmlns:a16="http://schemas.microsoft.com/office/drawing/2014/main" xmlns="" val="10000"/>
                  </a:ext>
                </a:extLst>
              </a:tr>
              <a:tr h="501187">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HOOPSTAD:GM POLORI (DOE02/15/16)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8 980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11 980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9 902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2 078 </a:t>
                      </a:r>
                    </a:p>
                  </a:txBody>
                  <a:tcPr marL="9525" marR="9525" marT="9525" marB="0" anchor="b"/>
                </a:tc>
                <a:extLst>
                  <a:ext uri="{0D108BD9-81ED-4DB2-BD59-A6C34878D82A}">
                    <a16:rowId xmlns:a16="http://schemas.microsoft.com/office/drawing/2014/main" xmlns="" val="10001"/>
                  </a:ext>
                </a:extLst>
              </a:tr>
              <a:tr h="367039">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HOSTELS (DOE16/13/14)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4 604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4 604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161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24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4 419 </a:t>
                      </a:r>
                    </a:p>
                  </a:txBody>
                  <a:tcPr marL="9525" marR="9525" marT="9525" marB="0" anchor="b"/>
                </a:tc>
                <a:extLst>
                  <a:ext uri="{0D108BD9-81ED-4DB2-BD59-A6C34878D82A}">
                    <a16:rowId xmlns:a16="http://schemas.microsoft.com/office/drawing/2014/main" xmlns="" val="10002"/>
                  </a:ext>
                </a:extLst>
              </a:tr>
              <a:tr h="36703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HOSTELS (DOE20/17/18)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13 811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83 811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11 063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40 308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32 440 </a:t>
                      </a:r>
                    </a:p>
                  </a:txBody>
                  <a:tcPr marL="9525" marR="9525" marT="9525" marB="0" anchor="b"/>
                </a:tc>
                <a:extLst>
                  <a:ext uri="{0D108BD9-81ED-4DB2-BD59-A6C34878D82A}">
                    <a16:rowId xmlns:a16="http://schemas.microsoft.com/office/drawing/2014/main" xmlns="" val="10003"/>
                  </a:ext>
                </a:extLst>
              </a:tr>
              <a:tr h="36703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INVENTORY:IT EQUIPMENT(32/17/18)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2 001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a:t>
                      </a:r>
                    </a:p>
                  </a:txBody>
                  <a:tcPr marL="9525" marR="9525" marT="9525" marB="0" anchor="b"/>
                </a:tc>
                <a:extLst>
                  <a:ext uri="{0D108BD9-81ED-4DB2-BD59-A6C34878D82A}">
                    <a16:rowId xmlns:a16="http://schemas.microsoft.com/office/drawing/2014/main" xmlns="" val="10004"/>
                  </a:ext>
                </a:extLst>
              </a:tr>
              <a:tr h="36703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INVENTORY:SCHOOL FURNIT-FRN/15/6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7 350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32 350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5 126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3 999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23 225 </a:t>
                      </a:r>
                    </a:p>
                  </a:txBody>
                  <a:tcPr marL="9525" marR="9525" marT="9525" marB="0" anchor="b"/>
                </a:tc>
                <a:extLst>
                  <a:ext uri="{0D108BD9-81ED-4DB2-BD59-A6C34878D82A}">
                    <a16:rowId xmlns:a16="http://schemas.microsoft.com/office/drawing/2014/main" xmlns="" val="10005"/>
                  </a:ext>
                </a:extLst>
              </a:tr>
              <a:tr h="367039">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LABORATORIES (DOE05/13/14)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3 342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3 342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3 234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108 </a:t>
                      </a:r>
                    </a:p>
                  </a:txBody>
                  <a:tcPr marL="9525" marR="9525" marT="9525" marB="0" anchor="b"/>
                </a:tc>
                <a:extLst>
                  <a:ext uri="{0D108BD9-81ED-4DB2-BD59-A6C34878D82A}">
                    <a16:rowId xmlns:a16="http://schemas.microsoft.com/office/drawing/2014/main" xmlns="" val="10006"/>
                  </a:ext>
                </a:extLst>
              </a:tr>
              <a:tr h="36703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LABORATORIES (DOE08/17/18)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10 027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10 027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148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21 751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-11 873 </a:t>
                      </a:r>
                    </a:p>
                  </a:txBody>
                  <a:tcPr marL="9525" marR="9525" marT="9525" marB="0" anchor="b"/>
                </a:tc>
                <a:extLst>
                  <a:ext uri="{0D108BD9-81ED-4DB2-BD59-A6C34878D82A}">
                    <a16:rowId xmlns:a16="http://schemas.microsoft.com/office/drawing/2014/main" xmlns="" val="10007"/>
                  </a:ext>
                </a:extLst>
              </a:tr>
              <a:tr h="449092">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LEBONENG (DOE08/15/16)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5 720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102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704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-805 </a:t>
                      </a:r>
                    </a:p>
                  </a:txBody>
                  <a:tcPr marL="9525" marR="9525" marT="9525" marB="0" anchor="b"/>
                </a:tc>
                <a:extLst>
                  <a:ext uri="{0D108BD9-81ED-4DB2-BD59-A6C34878D82A}">
                    <a16:rowId xmlns:a16="http://schemas.microsoft.com/office/drawing/2014/main" xmlns="" val="10008"/>
                  </a:ext>
                </a:extLst>
              </a:tr>
              <a:tr h="367039">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MAKABELANE-NEW HOSTEL-16/15/16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6 600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5 931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-5 931 </a:t>
                      </a:r>
                    </a:p>
                  </a:txBody>
                  <a:tcPr marL="9525" marR="9525" marT="9525" marB="0" anchor="b"/>
                </a:tc>
                <a:extLst>
                  <a:ext uri="{0D108BD9-81ED-4DB2-BD59-A6C34878D82A}">
                    <a16:rowId xmlns:a16="http://schemas.microsoft.com/office/drawing/2014/main" xmlns="" val="10009"/>
                  </a:ext>
                </a:extLst>
              </a:tr>
              <a:tr h="367039">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MATH LABS (DOE18/13/14)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16 948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16 948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-16 948 </a:t>
                      </a:r>
                    </a:p>
                  </a:txBody>
                  <a:tcPr marL="9525" marR="9525" marT="9525" marB="0" anchor="b"/>
                </a:tc>
                <a:extLst>
                  <a:ext uri="{0D108BD9-81ED-4DB2-BD59-A6C34878D82A}">
                    <a16:rowId xmlns:a16="http://schemas.microsoft.com/office/drawing/2014/main" xmlns="" val="10010"/>
                  </a:ext>
                </a:extLst>
              </a:tr>
            </a:tbl>
          </a:graphicData>
        </a:graphic>
      </p:graphicFrame>
      <p:sp>
        <p:nvSpPr>
          <p:cNvPr id="6" name="Slide Number Placeholder 5"/>
          <p:cNvSpPr>
            <a:spLocks noGrp="1"/>
          </p:cNvSpPr>
          <p:nvPr>
            <p:ph type="sldNum" sz="quarter" idx="12"/>
          </p:nvPr>
        </p:nvSpPr>
        <p:spPr/>
        <p:txBody>
          <a:bodyPr/>
          <a:lstStyle/>
          <a:p>
            <a:fld id="{CCC18566-09C8-48B4-ABDD-DC9B46338070}" type="slidenum">
              <a:rPr lang="en-ZA" sz="1600" smtClean="0">
                <a:solidFill>
                  <a:schemeClr val="bg1"/>
                </a:solidFill>
              </a:rPr>
              <a:pPr/>
              <a:t>10</a:t>
            </a:fld>
            <a:endParaRPr lang="en-ZA" sz="1600" dirty="0">
              <a:solidFill>
                <a:schemeClr val="bg1"/>
              </a:solidFill>
            </a:endParaRPr>
          </a:p>
        </p:txBody>
      </p:sp>
    </p:spTree>
    <p:extLst>
      <p:ext uri="{BB962C8B-B14F-4D97-AF65-F5344CB8AC3E}">
        <p14:creationId xmlns:p14="http://schemas.microsoft.com/office/powerpoint/2010/main" xmlns="" val="1686006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800549399"/>
              </p:ext>
            </p:extLst>
          </p:nvPr>
        </p:nvGraphicFramePr>
        <p:xfrm>
          <a:off x="323528" y="284057"/>
          <a:ext cx="8424936" cy="1105317"/>
        </p:xfrm>
        <a:graphic>
          <a:graphicData uri="http://schemas.openxmlformats.org/drawingml/2006/table">
            <a:tbl>
              <a:tblPr>
                <a:tableStyleId>{5C22544A-7EE6-4342-B048-85BDC9FD1C3A}</a:tableStyleId>
              </a:tblPr>
              <a:tblGrid>
                <a:gridCol w="8424936">
                  <a:extLst>
                    <a:ext uri="{9D8B030D-6E8A-4147-A177-3AD203B41FA5}">
                      <a16:colId xmlns:a16="http://schemas.microsoft.com/office/drawing/2014/main" xmlns="" val="20000"/>
                    </a:ext>
                  </a:extLst>
                </a:gridCol>
              </a:tblGrid>
              <a:tr h="836715">
                <a:tc>
                  <a:txBody>
                    <a:bodyPr/>
                    <a:lstStyle/>
                    <a:p>
                      <a:pPr algn="ctr" fontAlgn="b"/>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Budget and EXPENDITURE: 2017/18 </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As at 31 mar 2018</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Per grant: </a:t>
                      </a:r>
                      <a:r>
                        <a:rPr kumimoji="0" lang="en-US" sz="2300" b="1" i="0" u="sng"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education infra: (EIG)..</a:t>
                      </a:r>
                      <a:r>
                        <a:rPr kumimoji="0" lang="en-US" sz="2300" b="1" i="0" u="sng" strike="noStrike" kern="1200" cap="all" spc="0" normalizeH="0" baseline="0" noProof="0" dirty="0" err="1" smtClean="0">
                          <a:ln>
                            <a:noFill/>
                          </a:ln>
                          <a:solidFill>
                            <a:srgbClr val="44546A"/>
                          </a:solidFill>
                          <a:effectLst/>
                          <a:uLnTx/>
                          <a:uFillTx/>
                          <a:latin typeface="Arial Black" pitchFamily="34" charset="0"/>
                          <a:ea typeface="+mn-ea"/>
                          <a:cs typeface="+mn-cs"/>
                          <a:sym typeface="Arial" charset="0"/>
                        </a:rPr>
                        <a:t>cnt</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1939301163"/>
              </p:ext>
            </p:extLst>
          </p:nvPr>
        </p:nvGraphicFramePr>
        <p:xfrm>
          <a:off x="323528" y="1484783"/>
          <a:ext cx="8496945" cy="4680520"/>
        </p:xfrm>
        <a:graphic>
          <a:graphicData uri="http://schemas.openxmlformats.org/drawingml/2006/table">
            <a:tbl>
              <a:tblPr>
                <a:tableStyleId>{5C22544A-7EE6-4342-B048-85BDC9FD1C3A}</a:tableStyleId>
              </a:tblPr>
              <a:tblGrid>
                <a:gridCol w="2725435">
                  <a:extLst>
                    <a:ext uri="{9D8B030D-6E8A-4147-A177-3AD203B41FA5}">
                      <a16:colId xmlns:a16="http://schemas.microsoft.com/office/drawing/2014/main" xmlns="" val="20000"/>
                    </a:ext>
                  </a:extLst>
                </a:gridCol>
                <a:gridCol w="1042078">
                  <a:extLst>
                    <a:ext uri="{9D8B030D-6E8A-4147-A177-3AD203B41FA5}">
                      <a16:colId xmlns:a16="http://schemas.microsoft.com/office/drawing/2014/main" xmlns="" val="20001"/>
                    </a:ext>
                  </a:extLst>
                </a:gridCol>
                <a:gridCol w="1339809">
                  <a:extLst>
                    <a:ext uri="{9D8B030D-6E8A-4147-A177-3AD203B41FA5}">
                      <a16:colId xmlns:a16="http://schemas.microsoft.com/office/drawing/2014/main" xmlns="" val="20002"/>
                    </a:ext>
                  </a:extLst>
                </a:gridCol>
                <a:gridCol w="1064987">
                  <a:extLst>
                    <a:ext uri="{9D8B030D-6E8A-4147-A177-3AD203B41FA5}">
                      <a16:colId xmlns:a16="http://schemas.microsoft.com/office/drawing/2014/main" xmlns="" val="20003"/>
                    </a:ext>
                  </a:extLst>
                </a:gridCol>
                <a:gridCol w="1122238">
                  <a:extLst>
                    <a:ext uri="{9D8B030D-6E8A-4147-A177-3AD203B41FA5}">
                      <a16:colId xmlns:a16="http://schemas.microsoft.com/office/drawing/2014/main" xmlns="" val="20004"/>
                    </a:ext>
                  </a:extLst>
                </a:gridCol>
                <a:gridCol w="1202398">
                  <a:extLst>
                    <a:ext uri="{9D8B030D-6E8A-4147-A177-3AD203B41FA5}">
                      <a16:colId xmlns:a16="http://schemas.microsoft.com/office/drawing/2014/main" xmlns="" val="20005"/>
                    </a:ext>
                  </a:extLst>
                </a:gridCol>
              </a:tblGrid>
              <a:tr h="900435">
                <a:tc>
                  <a:txBody>
                    <a:bodyPr/>
                    <a:lstStyle/>
                    <a:p>
                      <a:pPr algn="ctr" fontAlgn="ctr"/>
                      <a:r>
                        <a:rPr lang="en-ZA" sz="1200" b="1" u="none" strike="noStrike" dirty="0">
                          <a:solidFill>
                            <a:schemeClr val="tx1"/>
                          </a:solidFill>
                          <a:effectLst/>
                          <a:latin typeface="Arial" pitchFamily="34" charset="0"/>
                          <a:cs typeface="Arial" pitchFamily="34" charset="0"/>
                        </a:rPr>
                        <a:t>Project Name</a:t>
                      </a:r>
                      <a:endParaRPr lang="en-ZA" sz="1200" b="1" i="0" u="none" strike="noStrike" dirty="0">
                        <a:solidFill>
                          <a:schemeClr val="tx1"/>
                        </a:solidFill>
                        <a:effectLst/>
                        <a:latin typeface="Arial" pitchFamily="34" charset="0"/>
                        <a:cs typeface="Arial" pitchFamily="34" charset="0"/>
                      </a:endParaRP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Main Budget R000'</a:t>
                      </a:r>
                    </a:p>
                  </a:txBody>
                  <a:tcPr marL="0" marR="0" marT="0" marB="0" anchor="ctr"/>
                </a:tc>
                <a:tc>
                  <a:txBody>
                    <a:bodyPr/>
                    <a:lstStyle/>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2017/18</a:t>
                      </a:r>
                    </a:p>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 </a:t>
                      </a:r>
                      <a:r>
                        <a:rPr lang="en-ZA" sz="1200" b="1" i="0" u="none" strike="noStrike" kern="1200" baseline="0" dirty="0" err="1">
                          <a:solidFill>
                            <a:srgbClr val="000000"/>
                          </a:solidFill>
                          <a:latin typeface="Arial" pitchFamily="34" charset="0"/>
                          <a:ea typeface="+mn-ea"/>
                          <a:cs typeface="Arial" pitchFamily="34" charset="0"/>
                        </a:rPr>
                        <a:t>Adjus</a:t>
                      </a:r>
                      <a:r>
                        <a:rPr lang="en-ZA" sz="1200" b="1" i="0" u="none" strike="noStrike" kern="1200" baseline="0" dirty="0">
                          <a:solidFill>
                            <a:srgbClr val="000000"/>
                          </a:solidFill>
                          <a:latin typeface="Arial" pitchFamily="34" charset="0"/>
                          <a:ea typeface="+mn-ea"/>
                          <a:cs typeface="Arial" pitchFamily="34" charset="0"/>
                        </a:rPr>
                        <a:t> Budget 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Commitment R000'</a:t>
                      </a:r>
                    </a:p>
                  </a:txBody>
                  <a:tcPr marL="0" marR="0" marT="0" marB="0" anchor="ctr"/>
                </a:tc>
                <a:tc>
                  <a:txBody>
                    <a:bodyPr/>
                    <a:lstStyle/>
                    <a:p>
                      <a:pPr algn="ctr" fontAlgn="ctr">
                        <a:lnSpc>
                          <a:spcPct val="150000"/>
                        </a:lnSpc>
                      </a:pPr>
                      <a:r>
                        <a:rPr lang="pt-BR" sz="1200" b="1" i="0" u="none" strike="noStrike" kern="1200" baseline="0" dirty="0">
                          <a:solidFill>
                            <a:srgbClr val="000000"/>
                          </a:solidFill>
                          <a:latin typeface="Arial" pitchFamily="34" charset="0"/>
                          <a:ea typeface="+mn-ea"/>
                          <a:cs typeface="Arial" pitchFamily="34" charset="0"/>
                        </a:rPr>
                        <a:t>Actual Exp as at </a:t>
                      </a:r>
                      <a:r>
                        <a:rPr lang="pt-BR" sz="1200" b="1" i="0" u="none" strike="noStrike" kern="1200" baseline="0" dirty="0" smtClean="0">
                          <a:solidFill>
                            <a:srgbClr val="000000"/>
                          </a:solidFill>
                          <a:latin typeface="Arial" pitchFamily="34" charset="0"/>
                          <a:ea typeface="+mn-ea"/>
                          <a:cs typeface="Arial" pitchFamily="34" charset="0"/>
                        </a:rPr>
                        <a:t>end Mar </a:t>
                      </a:r>
                      <a:r>
                        <a:rPr lang="pt-BR" sz="1200" b="1" i="0" u="none" strike="noStrike" kern="1200" baseline="0" dirty="0">
                          <a:solidFill>
                            <a:srgbClr val="000000"/>
                          </a:solidFill>
                          <a:latin typeface="Arial" pitchFamily="34" charset="0"/>
                          <a:ea typeface="+mn-ea"/>
                          <a:cs typeface="Arial" pitchFamily="34" charset="0"/>
                        </a:rPr>
                        <a:t>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Avail Budget as at </a:t>
                      </a:r>
                      <a:r>
                        <a:rPr lang="en-ZA" sz="1200" b="1" i="0" u="none" strike="noStrike" kern="1200" baseline="0" dirty="0" smtClean="0">
                          <a:solidFill>
                            <a:srgbClr val="000000"/>
                          </a:solidFill>
                          <a:latin typeface="Arial" pitchFamily="34" charset="0"/>
                          <a:ea typeface="+mn-ea"/>
                          <a:cs typeface="Arial" pitchFamily="34" charset="0"/>
                        </a:rPr>
                        <a:t>end Mar </a:t>
                      </a:r>
                      <a:r>
                        <a:rPr lang="en-ZA" sz="1200" b="1" i="0" u="none" strike="noStrike" kern="1200" baseline="0" dirty="0">
                          <a:solidFill>
                            <a:srgbClr val="000000"/>
                          </a:solidFill>
                          <a:latin typeface="Arial" pitchFamily="34" charset="0"/>
                          <a:ea typeface="+mn-ea"/>
                          <a:cs typeface="Arial" pitchFamily="34" charset="0"/>
                        </a:rPr>
                        <a:t>R000</a:t>
                      </a:r>
                      <a:r>
                        <a:rPr lang="en-ZA" sz="900" b="1" i="1" u="none" strike="noStrike" dirty="0">
                          <a:solidFill>
                            <a:srgbClr val="000000"/>
                          </a:solidFill>
                          <a:effectLst/>
                          <a:latin typeface="Arial" panose="020B0604020202020204" pitchFamily="34" charset="0"/>
                        </a:rPr>
                        <a:t>'</a:t>
                      </a:r>
                    </a:p>
                  </a:txBody>
                  <a:tcPr marL="0" marR="0" marT="0" marB="0" anchor="ctr"/>
                </a:tc>
                <a:extLst>
                  <a:ext uri="{0D108BD9-81ED-4DB2-BD59-A6C34878D82A}">
                    <a16:rowId xmlns:a16="http://schemas.microsoft.com/office/drawing/2014/main" xmlns="" val="10000"/>
                  </a:ext>
                </a:extLst>
              </a:tr>
              <a:tr h="487453">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MOBILE CLASSROOMS (DOE09/17/18)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2 512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52 512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23 459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24 271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4 782 </a:t>
                      </a:r>
                    </a:p>
                  </a:txBody>
                  <a:tcPr marL="9525" marR="9525" marT="9525" marB="0" anchor="b"/>
                </a:tc>
                <a:extLst>
                  <a:ext uri="{0D108BD9-81ED-4DB2-BD59-A6C34878D82A}">
                    <a16:rowId xmlns:a16="http://schemas.microsoft.com/office/drawing/2014/main" xmlns="" val="10001"/>
                  </a:ext>
                </a:extLst>
              </a:tr>
              <a:tr h="356981">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MOBILE CLASSROOMS (DOE11/13/14)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838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838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737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102 </a:t>
                      </a:r>
                    </a:p>
                  </a:txBody>
                  <a:tcPr marL="9525" marR="9525" marT="9525" marB="0" anchor="b"/>
                </a:tc>
                <a:extLst>
                  <a:ext uri="{0D108BD9-81ED-4DB2-BD59-A6C34878D82A}">
                    <a16:rowId xmlns:a16="http://schemas.microsoft.com/office/drawing/2014/main" xmlns="" val="10002"/>
                  </a:ext>
                </a:extLst>
              </a:tr>
              <a:tr h="356981">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MOBILE RELOCATION (34/17/18)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200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813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-613 </a:t>
                      </a:r>
                    </a:p>
                  </a:txBody>
                  <a:tcPr marL="9525" marR="9525" marT="9525" marB="0" anchor="b"/>
                </a:tc>
                <a:extLst>
                  <a:ext uri="{0D108BD9-81ED-4DB2-BD59-A6C34878D82A}">
                    <a16:rowId xmlns:a16="http://schemas.microsoft.com/office/drawing/2014/main" xmlns="" val="10003"/>
                  </a:ext>
                </a:extLst>
              </a:tr>
              <a:tr h="356981">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MOOIFONTEIN (DOE07/15/16)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7 000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9 000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15 080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-6 080 </a:t>
                      </a:r>
                    </a:p>
                  </a:txBody>
                  <a:tcPr marL="9525" marR="9525" marT="9525" marB="0" anchor="b"/>
                </a:tc>
                <a:extLst>
                  <a:ext uri="{0D108BD9-81ED-4DB2-BD59-A6C34878D82A}">
                    <a16:rowId xmlns:a16="http://schemas.microsoft.com/office/drawing/2014/main" xmlns="" val="10004"/>
                  </a:ext>
                </a:extLst>
              </a:tr>
              <a:tr h="356981">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MORENA TSHOHISI MOLOI (01/16/17)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6 900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5 330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-5 329 </a:t>
                      </a:r>
                    </a:p>
                  </a:txBody>
                  <a:tcPr marL="9525" marR="9525" marT="9525" marB="0" anchor="b"/>
                </a:tc>
                <a:extLst>
                  <a:ext uri="{0D108BD9-81ED-4DB2-BD59-A6C34878D82A}">
                    <a16:rowId xmlns:a16="http://schemas.microsoft.com/office/drawing/2014/main" xmlns="" val="10005"/>
                  </a:ext>
                </a:extLst>
              </a:tr>
              <a:tr h="356981">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NEW S/S (OLD ZAMDELA)-DOE03/16/7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9 000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2 828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-2 828 </a:t>
                      </a:r>
                    </a:p>
                  </a:txBody>
                  <a:tcPr marL="9525" marR="9525" marT="9525" marB="0" anchor="b"/>
                </a:tc>
                <a:extLst>
                  <a:ext uri="{0D108BD9-81ED-4DB2-BD59-A6C34878D82A}">
                    <a16:rowId xmlns:a16="http://schemas.microsoft.com/office/drawing/2014/main" xmlns="" val="10006"/>
                  </a:ext>
                </a:extLst>
              </a:tr>
              <a:tr h="356981">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NO PROJECTS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21 000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18 000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25 088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-7 088 </a:t>
                      </a:r>
                    </a:p>
                  </a:txBody>
                  <a:tcPr marL="9525" marR="9525" marT="9525" marB="0" anchor="b"/>
                </a:tc>
                <a:extLst>
                  <a:ext uri="{0D108BD9-81ED-4DB2-BD59-A6C34878D82A}">
                    <a16:rowId xmlns:a16="http://schemas.microsoft.com/office/drawing/2014/main" xmlns="" val="10007"/>
                  </a:ext>
                </a:extLst>
              </a:tr>
              <a:tr h="436784">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NUTRITION CENTRES (DOE10/17/18)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9 811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11 811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1 196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10 070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545 </a:t>
                      </a:r>
                    </a:p>
                  </a:txBody>
                  <a:tcPr marL="9525" marR="9525" marT="9525" marB="0" anchor="b"/>
                </a:tc>
                <a:extLst>
                  <a:ext uri="{0D108BD9-81ED-4DB2-BD59-A6C34878D82A}">
                    <a16:rowId xmlns:a16="http://schemas.microsoft.com/office/drawing/2014/main" xmlns="" val="10008"/>
                  </a:ext>
                </a:extLst>
              </a:tr>
              <a:tr h="356981">
                <a:tc>
                  <a:txBody>
                    <a:bodyPr/>
                    <a:lstStyle/>
                    <a:p>
                      <a:pPr algn="l" fontAlgn="b"/>
                      <a:r>
                        <a:rPr lang="en-ZA" sz="1100" b="0" i="0" u="none" strike="noStrike">
                          <a:solidFill>
                            <a:schemeClr val="tx1"/>
                          </a:solidFill>
                          <a:effectLst/>
                          <a:latin typeface="Arial" panose="020B0604020202020204" pitchFamily="34" charset="0"/>
                          <a:cs typeface="Arial" panose="020B0604020202020204" pitchFamily="34" charset="0"/>
                        </a:rPr>
                        <a:t> NUTRITION CENTRES (DOE13/13/14)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3 270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3 270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255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3 015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   </a:t>
                      </a:r>
                    </a:p>
                  </a:txBody>
                  <a:tcPr marL="9525" marR="9525" marT="9525" marB="0" anchor="b"/>
                </a:tc>
                <a:extLst>
                  <a:ext uri="{0D108BD9-81ED-4DB2-BD59-A6C34878D82A}">
                    <a16:rowId xmlns:a16="http://schemas.microsoft.com/office/drawing/2014/main" xmlns="" val="10009"/>
                  </a:ext>
                </a:extLst>
              </a:tr>
              <a:tr h="356981">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ORANJEKRAG (DOE10/15/16)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2 000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2 000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-1 999 </a:t>
                      </a:r>
                    </a:p>
                  </a:txBody>
                  <a:tcPr marL="9525" marR="9525" marT="9525" marB="0" anchor="b"/>
                </a:tc>
                <a:extLst>
                  <a:ext uri="{0D108BD9-81ED-4DB2-BD59-A6C34878D82A}">
                    <a16:rowId xmlns:a16="http://schemas.microsoft.com/office/drawing/2014/main" xmlns="" val="10010"/>
                  </a:ext>
                </a:extLst>
              </a:tr>
            </a:tbl>
          </a:graphicData>
        </a:graphic>
      </p:graphicFrame>
      <p:sp>
        <p:nvSpPr>
          <p:cNvPr id="6" name="Slide Number Placeholder 5"/>
          <p:cNvSpPr>
            <a:spLocks noGrp="1"/>
          </p:cNvSpPr>
          <p:nvPr>
            <p:ph type="sldNum" sz="quarter" idx="12"/>
          </p:nvPr>
        </p:nvSpPr>
        <p:spPr/>
        <p:txBody>
          <a:bodyPr/>
          <a:lstStyle/>
          <a:p>
            <a:fld id="{CCC18566-09C8-48B4-ABDD-DC9B46338070}" type="slidenum">
              <a:rPr lang="en-ZA" sz="1600" smtClean="0">
                <a:solidFill>
                  <a:schemeClr val="bg1"/>
                </a:solidFill>
              </a:rPr>
              <a:pPr/>
              <a:t>11</a:t>
            </a:fld>
            <a:endParaRPr lang="en-ZA" sz="1600" dirty="0">
              <a:solidFill>
                <a:schemeClr val="bg1"/>
              </a:solidFill>
            </a:endParaRPr>
          </a:p>
        </p:txBody>
      </p:sp>
    </p:spTree>
    <p:extLst>
      <p:ext uri="{BB962C8B-B14F-4D97-AF65-F5344CB8AC3E}">
        <p14:creationId xmlns:p14="http://schemas.microsoft.com/office/powerpoint/2010/main" xmlns="" val="2284051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725943130"/>
              </p:ext>
            </p:extLst>
          </p:nvPr>
        </p:nvGraphicFramePr>
        <p:xfrm>
          <a:off x="251520" y="188640"/>
          <a:ext cx="8496944" cy="1105317"/>
        </p:xfrm>
        <a:graphic>
          <a:graphicData uri="http://schemas.openxmlformats.org/drawingml/2006/table">
            <a:tbl>
              <a:tblPr>
                <a:tableStyleId>{5C22544A-7EE6-4342-B048-85BDC9FD1C3A}</a:tableStyleId>
              </a:tblPr>
              <a:tblGrid>
                <a:gridCol w="8496944">
                  <a:extLst>
                    <a:ext uri="{9D8B030D-6E8A-4147-A177-3AD203B41FA5}">
                      <a16:colId xmlns:a16="http://schemas.microsoft.com/office/drawing/2014/main" xmlns="" val="20000"/>
                    </a:ext>
                  </a:extLst>
                </a:gridCol>
              </a:tblGrid>
              <a:tr h="836715">
                <a:tc>
                  <a:txBody>
                    <a:bodyPr/>
                    <a:lstStyle/>
                    <a:p>
                      <a:pPr algn="ctr" fontAlgn="b"/>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Budget and EXPENDITURE: 2017/18 </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As at 31 mar 2018</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Per grant: </a:t>
                      </a:r>
                      <a:r>
                        <a:rPr kumimoji="0" lang="en-US" sz="2300" b="1" i="0" u="sng"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education infra: (EIG)..</a:t>
                      </a:r>
                      <a:r>
                        <a:rPr kumimoji="0" lang="en-US" sz="2300" b="1" i="0" u="sng" strike="noStrike" kern="1200" cap="all" spc="0" normalizeH="0" baseline="0" noProof="0" dirty="0" err="1" smtClean="0">
                          <a:ln>
                            <a:noFill/>
                          </a:ln>
                          <a:solidFill>
                            <a:srgbClr val="44546A"/>
                          </a:solidFill>
                          <a:effectLst/>
                          <a:uLnTx/>
                          <a:uFillTx/>
                          <a:latin typeface="Arial Black" pitchFamily="34" charset="0"/>
                          <a:ea typeface="+mn-ea"/>
                          <a:cs typeface="+mn-cs"/>
                          <a:sym typeface="Arial" charset="0"/>
                        </a:rPr>
                        <a:t>cnt</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13285627"/>
              </p:ext>
            </p:extLst>
          </p:nvPr>
        </p:nvGraphicFramePr>
        <p:xfrm>
          <a:off x="323528" y="1412776"/>
          <a:ext cx="8496945" cy="4752526"/>
        </p:xfrm>
        <a:graphic>
          <a:graphicData uri="http://schemas.openxmlformats.org/drawingml/2006/table">
            <a:tbl>
              <a:tblPr>
                <a:tableStyleId>{5C22544A-7EE6-4342-B048-85BDC9FD1C3A}</a:tableStyleId>
              </a:tblPr>
              <a:tblGrid>
                <a:gridCol w="2805595">
                  <a:extLst>
                    <a:ext uri="{9D8B030D-6E8A-4147-A177-3AD203B41FA5}">
                      <a16:colId xmlns:a16="http://schemas.microsoft.com/office/drawing/2014/main" xmlns="" val="20000"/>
                    </a:ext>
                  </a:extLst>
                </a:gridCol>
                <a:gridCol w="1042078">
                  <a:extLst>
                    <a:ext uri="{9D8B030D-6E8A-4147-A177-3AD203B41FA5}">
                      <a16:colId xmlns:a16="http://schemas.microsoft.com/office/drawing/2014/main" xmlns="" val="20001"/>
                    </a:ext>
                  </a:extLst>
                </a:gridCol>
                <a:gridCol w="1259649">
                  <a:extLst>
                    <a:ext uri="{9D8B030D-6E8A-4147-A177-3AD203B41FA5}">
                      <a16:colId xmlns:a16="http://schemas.microsoft.com/office/drawing/2014/main" xmlns="" val="20002"/>
                    </a:ext>
                  </a:extLst>
                </a:gridCol>
                <a:gridCol w="1064987">
                  <a:extLst>
                    <a:ext uri="{9D8B030D-6E8A-4147-A177-3AD203B41FA5}">
                      <a16:colId xmlns:a16="http://schemas.microsoft.com/office/drawing/2014/main" xmlns="" val="20003"/>
                    </a:ext>
                  </a:extLst>
                </a:gridCol>
                <a:gridCol w="1122238">
                  <a:extLst>
                    <a:ext uri="{9D8B030D-6E8A-4147-A177-3AD203B41FA5}">
                      <a16:colId xmlns:a16="http://schemas.microsoft.com/office/drawing/2014/main" xmlns="" val="20004"/>
                    </a:ext>
                  </a:extLst>
                </a:gridCol>
                <a:gridCol w="1202398">
                  <a:extLst>
                    <a:ext uri="{9D8B030D-6E8A-4147-A177-3AD203B41FA5}">
                      <a16:colId xmlns:a16="http://schemas.microsoft.com/office/drawing/2014/main" xmlns="" val="20005"/>
                    </a:ext>
                  </a:extLst>
                </a:gridCol>
              </a:tblGrid>
              <a:tr h="914286">
                <a:tc>
                  <a:txBody>
                    <a:bodyPr/>
                    <a:lstStyle/>
                    <a:p>
                      <a:pPr algn="ctr" fontAlgn="ctr"/>
                      <a:r>
                        <a:rPr lang="en-ZA" sz="1200" b="1" u="none" strike="noStrike" dirty="0">
                          <a:solidFill>
                            <a:schemeClr val="tx1"/>
                          </a:solidFill>
                          <a:effectLst/>
                          <a:latin typeface="Arial" pitchFamily="34" charset="0"/>
                          <a:cs typeface="Arial" pitchFamily="34" charset="0"/>
                        </a:rPr>
                        <a:t>Project Name</a:t>
                      </a:r>
                      <a:endParaRPr lang="en-ZA" sz="1200" b="1" i="0" u="none" strike="noStrike" dirty="0">
                        <a:solidFill>
                          <a:schemeClr val="tx1"/>
                        </a:solidFill>
                        <a:effectLst/>
                        <a:latin typeface="Arial" pitchFamily="34" charset="0"/>
                        <a:cs typeface="Arial" pitchFamily="34" charset="0"/>
                      </a:endParaRP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Main Budget R000'</a:t>
                      </a:r>
                    </a:p>
                  </a:txBody>
                  <a:tcPr marL="0" marR="0" marT="0" marB="0" anchor="ctr"/>
                </a:tc>
                <a:tc>
                  <a:txBody>
                    <a:bodyPr/>
                    <a:lstStyle/>
                    <a:p>
                      <a:pPr algn="ctr" fontAlgn="ctr">
                        <a:lnSpc>
                          <a:spcPct val="150000"/>
                        </a:lnSpc>
                      </a:pPr>
                      <a:r>
                        <a:rPr lang="en-ZA" sz="1200" b="1" i="0" u="none" strike="noStrike" kern="1200" baseline="0" smtClean="0">
                          <a:solidFill>
                            <a:srgbClr val="000000"/>
                          </a:solidFill>
                          <a:latin typeface="Arial" pitchFamily="34" charset="0"/>
                          <a:ea typeface="+mn-ea"/>
                          <a:cs typeface="Arial" pitchFamily="34" charset="0"/>
                        </a:rPr>
                        <a:t>2017/18</a:t>
                      </a:r>
                    </a:p>
                    <a:p>
                      <a:pPr algn="ctr" fontAlgn="ctr">
                        <a:lnSpc>
                          <a:spcPct val="150000"/>
                        </a:lnSpc>
                      </a:pPr>
                      <a:r>
                        <a:rPr lang="en-ZA" sz="1200" b="1" i="0" u="none" strike="noStrike" kern="1200" baseline="0" smtClean="0">
                          <a:solidFill>
                            <a:srgbClr val="000000"/>
                          </a:solidFill>
                          <a:latin typeface="Arial" pitchFamily="34" charset="0"/>
                          <a:ea typeface="+mn-ea"/>
                          <a:cs typeface="Arial" pitchFamily="34" charset="0"/>
                        </a:rPr>
                        <a:t> Adjus Budget R000'</a:t>
                      </a:r>
                      <a:endParaRPr lang="en-ZA" sz="1200" b="1" i="0" u="none" strike="noStrike" kern="1200" baseline="0" dirty="0">
                        <a:solidFill>
                          <a:srgbClr val="000000"/>
                        </a:solidFill>
                        <a:latin typeface="Arial" pitchFamily="34" charset="0"/>
                        <a:ea typeface="+mn-ea"/>
                        <a:cs typeface="Arial" pitchFamily="34" charset="0"/>
                      </a:endParaRP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Commitment R000'</a:t>
                      </a:r>
                    </a:p>
                  </a:txBody>
                  <a:tcPr marL="0" marR="0" marT="0" marB="0" anchor="ctr"/>
                </a:tc>
                <a:tc>
                  <a:txBody>
                    <a:bodyPr/>
                    <a:lstStyle/>
                    <a:p>
                      <a:pPr algn="ctr" fontAlgn="ctr">
                        <a:lnSpc>
                          <a:spcPct val="150000"/>
                        </a:lnSpc>
                      </a:pPr>
                      <a:r>
                        <a:rPr lang="pt-BR" sz="1200" b="1" i="0" u="none" strike="noStrike" kern="1200" baseline="0" dirty="0">
                          <a:solidFill>
                            <a:srgbClr val="000000"/>
                          </a:solidFill>
                          <a:latin typeface="Arial" pitchFamily="34" charset="0"/>
                          <a:ea typeface="+mn-ea"/>
                          <a:cs typeface="Arial" pitchFamily="34" charset="0"/>
                        </a:rPr>
                        <a:t>Actual Exp as at </a:t>
                      </a:r>
                      <a:r>
                        <a:rPr lang="pt-BR" sz="1200" b="1" i="0" u="none" strike="noStrike" kern="1200" baseline="0" dirty="0" smtClean="0">
                          <a:solidFill>
                            <a:srgbClr val="000000"/>
                          </a:solidFill>
                          <a:latin typeface="Arial" pitchFamily="34" charset="0"/>
                          <a:ea typeface="+mn-ea"/>
                          <a:cs typeface="Arial" pitchFamily="34" charset="0"/>
                        </a:rPr>
                        <a:t>end Mar </a:t>
                      </a:r>
                      <a:r>
                        <a:rPr lang="pt-BR" sz="1200" b="1" i="0" u="none" strike="noStrike" kern="1200" baseline="0" dirty="0">
                          <a:solidFill>
                            <a:srgbClr val="000000"/>
                          </a:solidFill>
                          <a:latin typeface="Arial" pitchFamily="34" charset="0"/>
                          <a:ea typeface="+mn-ea"/>
                          <a:cs typeface="Arial" pitchFamily="34" charset="0"/>
                        </a:rPr>
                        <a:t>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Avail Budget as at </a:t>
                      </a:r>
                      <a:r>
                        <a:rPr lang="en-ZA" sz="1200" b="1" i="0" u="none" strike="noStrike" kern="1200" baseline="0" dirty="0" smtClean="0">
                          <a:solidFill>
                            <a:srgbClr val="000000"/>
                          </a:solidFill>
                          <a:latin typeface="Arial" pitchFamily="34" charset="0"/>
                          <a:ea typeface="+mn-ea"/>
                          <a:cs typeface="Arial" pitchFamily="34" charset="0"/>
                        </a:rPr>
                        <a:t>end Mar </a:t>
                      </a:r>
                      <a:r>
                        <a:rPr lang="en-ZA" sz="1200" b="1" i="0" u="none" strike="noStrike" kern="1200" baseline="0" dirty="0">
                          <a:solidFill>
                            <a:srgbClr val="000000"/>
                          </a:solidFill>
                          <a:latin typeface="Arial" pitchFamily="34" charset="0"/>
                          <a:ea typeface="+mn-ea"/>
                          <a:cs typeface="Arial" pitchFamily="34" charset="0"/>
                        </a:rPr>
                        <a:t>R000</a:t>
                      </a:r>
                      <a:r>
                        <a:rPr lang="en-ZA" sz="900" b="1" i="1" u="none" strike="noStrike" dirty="0">
                          <a:solidFill>
                            <a:srgbClr val="000000"/>
                          </a:solidFill>
                          <a:effectLst/>
                          <a:latin typeface="Arial" panose="020B0604020202020204" pitchFamily="34" charset="0"/>
                        </a:rPr>
                        <a:t>'</a:t>
                      </a:r>
                    </a:p>
                  </a:txBody>
                  <a:tcPr marL="0" marR="0" marT="0" marB="0" anchor="ctr"/>
                </a:tc>
                <a:extLst>
                  <a:ext uri="{0D108BD9-81ED-4DB2-BD59-A6C34878D82A}">
                    <a16:rowId xmlns:a16="http://schemas.microsoft.com/office/drawing/2014/main" xmlns="" val="10000"/>
                  </a:ext>
                </a:extLst>
              </a:tr>
              <a:tr h="494952">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PARTN:KAGISO TRUST SHANDUKA-40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12 000 </a:t>
                      </a:r>
                    </a:p>
                  </a:txBody>
                  <a:tcPr marL="9525" marR="9525" marT="9525" marB="0" anchor="b"/>
                </a:tc>
                <a:tc>
                  <a:txBody>
                    <a:bodyPr/>
                    <a:lstStyle/>
                    <a:p>
                      <a:pPr algn="r" fontAlgn="b"/>
                      <a:r>
                        <a:rPr lang="en-ZA" sz="1100" b="0" i="0" u="none" strike="noStrike" dirty="0" smtClean="0">
                          <a:solidFill>
                            <a:srgbClr val="000000"/>
                          </a:solidFill>
                          <a:effectLst/>
                          <a:latin typeface="Arial" panose="020B0604020202020204" pitchFamily="34" charset="0"/>
                          <a:cs typeface="Arial" panose="020B0604020202020204" pitchFamily="34" charset="0"/>
                        </a:rPr>
                        <a:t>                50 000 </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9 131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53 072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-12 202 </a:t>
                      </a:r>
                    </a:p>
                  </a:txBody>
                  <a:tcPr marL="9525" marR="9525" marT="9525" marB="0" anchor="b"/>
                </a:tc>
                <a:extLst>
                  <a:ext uri="{0D108BD9-81ED-4DB2-BD59-A6C34878D82A}">
                    <a16:rowId xmlns:a16="http://schemas.microsoft.com/office/drawing/2014/main" xmlns="" val="10001"/>
                  </a:ext>
                </a:extLst>
              </a:tr>
              <a:tr h="362473">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PARTN:KAGISO TRUST(ADM BLOCK)-23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3 500 </a:t>
                      </a:r>
                    </a:p>
                  </a:txBody>
                  <a:tcPr marL="9525" marR="9525" marT="9525" marB="0" anchor="b"/>
                </a:tc>
                <a:tc>
                  <a:txBody>
                    <a:bodyPr/>
                    <a:lstStyle/>
                    <a:p>
                      <a:pPr algn="r" fontAlgn="b"/>
                      <a:r>
                        <a:rPr lang="en-ZA" sz="1100" b="0" i="0" u="none" strike="noStrike" smtClean="0">
                          <a:solidFill>
                            <a:srgbClr val="000000"/>
                          </a:solidFill>
                          <a:effectLst/>
                          <a:latin typeface="Arial" panose="020B0604020202020204" pitchFamily="34" charset="0"/>
                          <a:cs typeface="Arial" panose="020B0604020202020204" pitchFamily="34" charset="0"/>
                        </a:rPr>
                        <a:t>                             -   </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960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-960 </a:t>
                      </a:r>
                    </a:p>
                  </a:txBody>
                  <a:tcPr marL="9525" marR="9525" marT="9525" marB="0" anchor="b"/>
                </a:tc>
                <a:extLst>
                  <a:ext uri="{0D108BD9-81ED-4DB2-BD59-A6C34878D82A}">
                    <a16:rowId xmlns:a16="http://schemas.microsoft.com/office/drawing/2014/main" xmlns="" val="10002"/>
                  </a:ext>
                </a:extLst>
              </a:tr>
              <a:tr h="362473">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PARTNERSHIPS (DOE23/13/14)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6 000 </a:t>
                      </a:r>
                    </a:p>
                  </a:txBody>
                  <a:tcPr marL="9525" marR="9525" marT="9525" marB="0" anchor="b"/>
                </a:tc>
                <a:tc>
                  <a:txBody>
                    <a:bodyPr/>
                    <a:lstStyle/>
                    <a:p>
                      <a:pPr algn="r" fontAlgn="b"/>
                      <a:r>
                        <a:rPr lang="en-ZA" sz="1100" b="0" i="0" u="none" strike="noStrike" smtClean="0">
                          <a:solidFill>
                            <a:srgbClr val="000000"/>
                          </a:solidFill>
                          <a:effectLst/>
                          <a:latin typeface="Arial" panose="020B0604020202020204" pitchFamily="34" charset="0"/>
                          <a:cs typeface="Arial" panose="020B0604020202020204" pitchFamily="34" charset="0"/>
                        </a:rPr>
                        <a:t>               3 900 </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4 221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-321 </a:t>
                      </a:r>
                    </a:p>
                  </a:txBody>
                  <a:tcPr marL="9525" marR="9525" marT="9525" marB="0" anchor="b"/>
                </a:tc>
                <a:extLst>
                  <a:ext uri="{0D108BD9-81ED-4DB2-BD59-A6C34878D82A}">
                    <a16:rowId xmlns:a16="http://schemas.microsoft.com/office/drawing/2014/main" xmlns="" val="10003"/>
                  </a:ext>
                </a:extLst>
              </a:tr>
              <a:tr h="362473">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PARYS: NEW PRIMARY (DOE05/16/17)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9 500 </a:t>
                      </a:r>
                    </a:p>
                  </a:txBody>
                  <a:tcPr marL="9525" marR="9525" marT="9525" marB="0" anchor="b"/>
                </a:tc>
                <a:tc>
                  <a:txBody>
                    <a:bodyPr/>
                    <a:lstStyle/>
                    <a:p>
                      <a:pPr algn="r" fontAlgn="b"/>
                      <a:r>
                        <a:rPr lang="en-ZA" sz="1100" b="0" i="0" u="none" strike="noStrike" smtClean="0">
                          <a:solidFill>
                            <a:srgbClr val="000000"/>
                          </a:solidFill>
                          <a:effectLst/>
                          <a:latin typeface="Arial" panose="020B0604020202020204" pitchFamily="34" charset="0"/>
                          <a:cs typeface="Arial" panose="020B0604020202020204" pitchFamily="34" charset="0"/>
                        </a:rPr>
                        <a:t>                               1 </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a:t>
                      </a:r>
                    </a:p>
                  </a:txBody>
                  <a:tcPr marL="9525" marR="9525" marT="9525" marB="0" anchor="b"/>
                </a:tc>
                <a:extLst>
                  <a:ext uri="{0D108BD9-81ED-4DB2-BD59-A6C34878D82A}">
                    <a16:rowId xmlns:a16="http://schemas.microsoft.com/office/drawing/2014/main" xmlns="" val="10004"/>
                  </a:ext>
                </a:extLst>
              </a:tr>
              <a:tr h="362473">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PARYS: NEW SECONDARY (06/16/17)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11 387 </a:t>
                      </a:r>
                    </a:p>
                  </a:txBody>
                  <a:tcPr marL="9525" marR="9525" marT="9525" marB="0" anchor="b"/>
                </a:tc>
                <a:tc>
                  <a:txBody>
                    <a:bodyPr/>
                    <a:lstStyle/>
                    <a:p>
                      <a:pPr algn="r" fontAlgn="b"/>
                      <a:r>
                        <a:rPr lang="en-ZA" sz="1100" b="0" i="0" u="none" strike="noStrike" smtClean="0">
                          <a:solidFill>
                            <a:srgbClr val="000000"/>
                          </a:solidFill>
                          <a:effectLst/>
                          <a:latin typeface="Arial" panose="020B0604020202020204" pitchFamily="34" charset="0"/>
                          <a:cs typeface="Arial" panose="020B0604020202020204" pitchFamily="34" charset="0"/>
                        </a:rPr>
                        <a:t>                             -   </a:t>
                      </a:r>
                      <a:endParaRPr lang="en-ZA"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6 939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-6 939 </a:t>
                      </a:r>
                    </a:p>
                  </a:txBody>
                  <a:tcPr marL="9525" marR="9525" marT="9525" marB="0" anchor="b"/>
                </a:tc>
                <a:extLst>
                  <a:ext uri="{0D108BD9-81ED-4DB2-BD59-A6C34878D82A}">
                    <a16:rowId xmlns:a16="http://schemas.microsoft.com/office/drawing/2014/main" xmlns="" val="10005"/>
                  </a:ext>
                </a:extLst>
              </a:tr>
              <a:tr h="362473">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PERIMETRE FENCING (DOE/19/17/18)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6 837 </a:t>
                      </a:r>
                    </a:p>
                  </a:txBody>
                  <a:tcPr marL="9525" marR="9525" marT="9525" marB="0" anchor="b"/>
                </a:tc>
                <a:tc>
                  <a:txBody>
                    <a:bodyPr/>
                    <a:lstStyle/>
                    <a:p>
                      <a:pPr algn="r" fontAlgn="b"/>
                      <a:r>
                        <a:rPr lang="en-ZA" sz="1100" b="0" i="0" u="none" strike="noStrike" smtClean="0">
                          <a:solidFill>
                            <a:srgbClr val="000000"/>
                          </a:solidFill>
                          <a:effectLst/>
                          <a:latin typeface="Arial" panose="020B0604020202020204" pitchFamily="34" charset="0"/>
                          <a:cs typeface="Arial" panose="020B0604020202020204" pitchFamily="34" charset="0"/>
                        </a:rPr>
                        <a:t>                  4 837 </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3 706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1 131 </a:t>
                      </a:r>
                    </a:p>
                  </a:txBody>
                  <a:tcPr marL="9525" marR="9525" marT="9525" marB="0" anchor="b"/>
                </a:tc>
                <a:extLst>
                  <a:ext uri="{0D108BD9-81ED-4DB2-BD59-A6C34878D82A}">
                    <a16:rowId xmlns:a16="http://schemas.microsoft.com/office/drawing/2014/main" xmlns="" val="10006"/>
                  </a:ext>
                </a:extLst>
              </a:tr>
              <a:tr h="362473">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PERIMETRE FENCING (DOE14/13/14)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2 279 </a:t>
                      </a:r>
                    </a:p>
                  </a:txBody>
                  <a:tcPr marL="9525" marR="9525" marT="9525" marB="0" anchor="b"/>
                </a:tc>
                <a:tc>
                  <a:txBody>
                    <a:bodyPr/>
                    <a:lstStyle/>
                    <a:p>
                      <a:pPr algn="r" fontAlgn="b"/>
                      <a:r>
                        <a:rPr lang="en-ZA" sz="1100" b="0" i="0" u="none" strike="noStrike" smtClean="0">
                          <a:solidFill>
                            <a:srgbClr val="000000"/>
                          </a:solidFill>
                          <a:effectLst/>
                          <a:latin typeface="Arial" panose="020B0604020202020204" pitchFamily="34" charset="0"/>
                          <a:cs typeface="Arial" panose="020B0604020202020204" pitchFamily="34" charset="0"/>
                        </a:rPr>
                        <a:t>               2 279 </a:t>
                      </a:r>
                      <a:endParaRPr lang="en-ZA"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2 238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41 </a:t>
                      </a:r>
                    </a:p>
                  </a:txBody>
                  <a:tcPr marL="9525" marR="9525" marT="9525" marB="0" anchor="b"/>
                </a:tc>
                <a:extLst>
                  <a:ext uri="{0D108BD9-81ED-4DB2-BD59-A6C34878D82A}">
                    <a16:rowId xmlns:a16="http://schemas.microsoft.com/office/drawing/2014/main" xmlns="" val="10007"/>
                  </a:ext>
                </a:extLst>
              </a:tr>
              <a:tr h="443504">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PM FEES:ILISO CONSULT:15/13/14-1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4 581 </a:t>
                      </a:r>
                    </a:p>
                  </a:txBody>
                  <a:tcPr marL="9525" marR="9525" marT="9525" marB="0" anchor="b"/>
                </a:tc>
                <a:tc>
                  <a:txBody>
                    <a:bodyPr/>
                    <a:lstStyle/>
                    <a:p>
                      <a:pPr algn="r" fontAlgn="b"/>
                      <a:r>
                        <a:rPr lang="en-ZA" sz="1100" b="0" i="0" u="none" strike="noStrike" smtClean="0">
                          <a:solidFill>
                            <a:schemeClr val="tx1"/>
                          </a:solidFill>
                          <a:effectLst/>
                          <a:latin typeface="Arial" panose="020B0604020202020204" pitchFamily="34" charset="0"/>
                          <a:cs typeface="Arial" panose="020B0604020202020204" pitchFamily="34" charset="0"/>
                        </a:rPr>
                        <a:t>               4 581 </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1 469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2 774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338 </a:t>
                      </a:r>
                    </a:p>
                  </a:txBody>
                  <a:tcPr marL="9525" marR="9525" marT="9525" marB="0" anchor="b"/>
                </a:tc>
                <a:extLst>
                  <a:ext uri="{0D108BD9-81ED-4DB2-BD59-A6C34878D82A}">
                    <a16:rowId xmlns:a16="http://schemas.microsoft.com/office/drawing/2014/main" xmlns="" val="10008"/>
                  </a:ext>
                </a:extLst>
              </a:tr>
              <a:tr h="362473">
                <a:tc>
                  <a:txBody>
                    <a:bodyPr/>
                    <a:lstStyle/>
                    <a:p>
                      <a:pPr algn="l" fontAlgn="b"/>
                      <a:r>
                        <a:rPr lang="en-ZA" sz="1100" b="0" i="0" u="none" strike="noStrike">
                          <a:solidFill>
                            <a:schemeClr val="tx1"/>
                          </a:solidFill>
                          <a:effectLst/>
                          <a:latin typeface="Arial" panose="020B0604020202020204" pitchFamily="34" charset="0"/>
                          <a:cs typeface="Arial" panose="020B0604020202020204" pitchFamily="34" charset="0"/>
                        </a:rPr>
                        <a:t> PM FEES:MK&amp;ASSOC CONSULT-26/17/8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smtClean="0">
                          <a:solidFill>
                            <a:schemeClr val="tx1"/>
                          </a:solidFill>
                          <a:effectLst/>
                          <a:latin typeface="Arial" panose="020B0604020202020204" pitchFamily="34" charset="0"/>
                          <a:cs typeface="Arial" panose="020B0604020202020204" pitchFamily="34" charset="0"/>
                        </a:rPr>
                        <a:t>                8 000 </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13 065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-5 065 </a:t>
                      </a:r>
                    </a:p>
                  </a:txBody>
                  <a:tcPr marL="9525" marR="9525" marT="9525" marB="0" anchor="b"/>
                </a:tc>
                <a:extLst>
                  <a:ext uri="{0D108BD9-81ED-4DB2-BD59-A6C34878D82A}">
                    <a16:rowId xmlns:a16="http://schemas.microsoft.com/office/drawing/2014/main" xmlns="" val="10009"/>
                  </a:ext>
                </a:extLst>
              </a:tr>
              <a:tr h="362473">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PM FEES:MPHATI CONSULTNG-25/17/8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smtClean="0">
                          <a:solidFill>
                            <a:schemeClr val="tx1"/>
                          </a:solidFill>
                          <a:effectLst/>
                          <a:latin typeface="Arial" panose="020B0604020202020204" pitchFamily="34" charset="0"/>
                          <a:cs typeface="Arial" panose="020B0604020202020204" pitchFamily="34" charset="0"/>
                        </a:rPr>
                        <a:t>          10 000 </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15 </a:t>
                      </a:r>
                      <a:r>
                        <a:rPr lang="en-ZA" sz="1100" b="0" i="0" u="none" strike="noStrike" dirty="0">
                          <a:solidFill>
                            <a:schemeClr val="tx1"/>
                          </a:solidFill>
                          <a:effectLst/>
                          <a:latin typeface="Arial" panose="020B0604020202020204" pitchFamily="34" charset="0"/>
                          <a:cs typeface="Arial" panose="020B0604020202020204" pitchFamily="34" charset="0"/>
                        </a:rPr>
                        <a:t>547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-5 547 </a:t>
                      </a:r>
                    </a:p>
                  </a:txBody>
                  <a:tcPr marL="9525" marR="9525" marT="9525" marB="0" anchor="b"/>
                </a:tc>
                <a:extLst>
                  <a:ext uri="{0D108BD9-81ED-4DB2-BD59-A6C34878D82A}">
                    <a16:rowId xmlns:a16="http://schemas.microsoft.com/office/drawing/2014/main" xmlns="" val="10010"/>
                  </a:ext>
                </a:extLst>
              </a:tr>
            </a:tbl>
          </a:graphicData>
        </a:graphic>
      </p:graphicFrame>
      <p:sp>
        <p:nvSpPr>
          <p:cNvPr id="6" name="Slide Number Placeholder 5"/>
          <p:cNvSpPr>
            <a:spLocks noGrp="1"/>
          </p:cNvSpPr>
          <p:nvPr>
            <p:ph type="sldNum" sz="quarter" idx="12"/>
          </p:nvPr>
        </p:nvSpPr>
        <p:spPr/>
        <p:txBody>
          <a:bodyPr/>
          <a:lstStyle/>
          <a:p>
            <a:fld id="{CCC18566-09C8-48B4-ABDD-DC9B46338070}" type="slidenum">
              <a:rPr lang="en-ZA" sz="1600" smtClean="0">
                <a:solidFill>
                  <a:schemeClr val="bg1"/>
                </a:solidFill>
              </a:rPr>
              <a:pPr/>
              <a:t>12</a:t>
            </a:fld>
            <a:endParaRPr lang="en-ZA" sz="1600" dirty="0">
              <a:solidFill>
                <a:schemeClr val="bg1"/>
              </a:solidFill>
            </a:endParaRPr>
          </a:p>
        </p:txBody>
      </p:sp>
    </p:spTree>
    <p:extLst>
      <p:ext uri="{BB962C8B-B14F-4D97-AF65-F5344CB8AC3E}">
        <p14:creationId xmlns:p14="http://schemas.microsoft.com/office/powerpoint/2010/main" xmlns="" val="1731180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4125283037"/>
              </p:ext>
            </p:extLst>
          </p:nvPr>
        </p:nvGraphicFramePr>
        <p:xfrm>
          <a:off x="179512" y="188640"/>
          <a:ext cx="8640960" cy="1105317"/>
        </p:xfrm>
        <a:graphic>
          <a:graphicData uri="http://schemas.openxmlformats.org/drawingml/2006/table">
            <a:tbl>
              <a:tblPr>
                <a:tableStyleId>{5C22544A-7EE6-4342-B048-85BDC9FD1C3A}</a:tableStyleId>
              </a:tblPr>
              <a:tblGrid>
                <a:gridCol w="8640960">
                  <a:extLst>
                    <a:ext uri="{9D8B030D-6E8A-4147-A177-3AD203B41FA5}">
                      <a16:colId xmlns:a16="http://schemas.microsoft.com/office/drawing/2014/main" xmlns="" val="20000"/>
                    </a:ext>
                  </a:extLst>
                </a:gridCol>
              </a:tblGrid>
              <a:tr h="836715">
                <a:tc>
                  <a:txBody>
                    <a:bodyPr/>
                    <a:lstStyle/>
                    <a:p>
                      <a:pPr algn="ctr" fontAlgn="b"/>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Budget and EXPENDITURE: 2017/18 </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As at 31 mar 2018</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Per grant: </a:t>
                      </a:r>
                      <a:r>
                        <a:rPr kumimoji="0" lang="en-US" sz="2300" b="1" i="0" u="sng"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education infra: (EIG)..</a:t>
                      </a:r>
                      <a:r>
                        <a:rPr kumimoji="0" lang="en-US" sz="2300" b="1" i="0" u="sng" strike="noStrike" kern="1200" cap="all" spc="0" normalizeH="0" baseline="0" noProof="0" dirty="0" err="1" smtClean="0">
                          <a:ln>
                            <a:noFill/>
                          </a:ln>
                          <a:solidFill>
                            <a:srgbClr val="44546A"/>
                          </a:solidFill>
                          <a:effectLst/>
                          <a:uLnTx/>
                          <a:uFillTx/>
                          <a:latin typeface="Arial Black" pitchFamily="34" charset="0"/>
                          <a:ea typeface="+mn-ea"/>
                          <a:cs typeface="+mn-cs"/>
                          <a:sym typeface="Arial" charset="0"/>
                        </a:rPr>
                        <a:t>cnt</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2055717240"/>
              </p:ext>
            </p:extLst>
          </p:nvPr>
        </p:nvGraphicFramePr>
        <p:xfrm>
          <a:off x="251520" y="1484785"/>
          <a:ext cx="8712966" cy="4651464"/>
        </p:xfrm>
        <a:graphic>
          <a:graphicData uri="http://schemas.openxmlformats.org/drawingml/2006/table">
            <a:tbl>
              <a:tblPr>
                <a:tableStyleId>{5C22544A-7EE6-4342-B048-85BDC9FD1C3A}</a:tableStyleId>
              </a:tblPr>
              <a:tblGrid>
                <a:gridCol w="2782524">
                  <a:extLst>
                    <a:ext uri="{9D8B030D-6E8A-4147-A177-3AD203B41FA5}">
                      <a16:colId xmlns:a16="http://schemas.microsoft.com/office/drawing/2014/main" xmlns="" val="20000"/>
                    </a:ext>
                  </a:extLst>
                </a:gridCol>
                <a:gridCol w="1056106">
                  <a:extLst>
                    <a:ext uri="{9D8B030D-6E8A-4147-A177-3AD203B41FA5}">
                      <a16:colId xmlns:a16="http://schemas.microsoft.com/office/drawing/2014/main" xmlns="" val="20001"/>
                    </a:ext>
                  </a:extLst>
                </a:gridCol>
                <a:gridCol w="1337445">
                  <a:extLst>
                    <a:ext uri="{9D8B030D-6E8A-4147-A177-3AD203B41FA5}">
                      <a16:colId xmlns:a16="http://schemas.microsoft.com/office/drawing/2014/main" xmlns="" val="20002"/>
                    </a:ext>
                  </a:extLst>
                </a:gridCol>
                <a:gridCol w="1099723">
                  <a:extLst>
                    <a:ext uri="{9D8B030D-6E8A-4147-A177-3AD203B41FA5}">
                      <a16:colId xmlns:a16="http://schemas.microsoft.com/office/drawing/2014/main" xmlns="" val="20003"/>
                    </a:ext>
                  </a:extLst>
                </a:gridCol>
                <a:gridCol w="1137345">
                  <a:extLst>
                    <a:ext uri="{9D8B030D-6E8A-4147-A177-3AD203B41FA5}">
                      <a16:colId xmlns:a16="http://schemas.microsoft.com/office/drawing/2014/main" xmlns="" val="20004"/>
                    </a:ext>
                  </a:extLst>
                </a:gridCol>
                <a:gridCol w="1299823">
                  <a:extLst>
                    <a:ext uri="{9D8B030D-6E8A-4147-A177-3AD203B41FA5}">
                      <a16:colId xmlns:a16="http://schemas.microsoft.com/office/drawing/2014/main" xmlns="" val="20005"/>
                    </a:ext>
                  </a:extLst>
                </a:gridCol>
              </a:tblGrid>
              <a:tr h="917104">
                <a:tc>
                  <a:txBody>
                    <a:bodyPr/>
                    <a:lstStyle/>
                    <a:p>
                      <a:pPr algn="ctr" fontAlgn="ctr"/>
                      <a:r>
                        <a:rPr lang="en-ZA" sz="1200" b="1" u="none" strike="noStrike" dirty="0">
                          <a:solidFill>
                            <a:schemeClr val="tx1"/>
                          </a:solidFill>
                          <a:effectLst/>
                          <a:latin typeface="Arial" pitchFamily="34" charset="0"/>
                          <a:cs typeface="Arial" pitchFamily="34" charset="0"/>
                        </a:rPr>
                        <a:t>Project Name</a:t>
                      </a:r>
                      <a:endParaRPr lang="en-ZA" sz="1200" b="1" i="0" u="none" strike="noStrike" dirty="0">
                        <a:solidFill>
                          <a:schemeClr val="tx1"/>
                        </a:solidFill>
                        <a:effectLst/>
                        <a:latin typeface="Arial" pitchFamily="34" charset="0"/>
                        <a:cs typeface="Arial" pitchFamily="34" charset="0"/>
                      </a:endParaRP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Main Budget R000'</a:t>
                      </a:r>
                    </a:p>
                  </a:txBody>
                  <a:tcPr marL="0" marR="0" marT="0" marB="0" anchor="ctr"/>
                </a:tc>
                <a:tc>
                  <a:txBody>
                    <a:bodyPr/>
                    <a:lstStyle/>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2017/18</a:t>
                      </a:r>
                    </a:p>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 </a:t>
                      </a:r>
                      <a:r>
                        <a:rPr lang="en-ZA" sz="1200" b="1" i="0" u="none" strike="noStrike" kern="1200" baseline="0" dirty="0" err="1">
                          <a:solidFill>
                            <a:srgbClr val="000000"/>
                          </a:solidFill>
                          <a:latin typeface="Arial" pitchFamily="34" charset="0"/>
                          <a:ea typeface="+mn-ea"/>
                          <a:cs typeface="Arial" pitchFamily="34" charset="0"/>
                        </a:rPr>
                        <a:t>Adjus</a:t>
                      </a:r>
                      <a:r>
                        <a:rPr lang="en-ZA" sz="1200" b="1" i="0" u="none" strike="noStrike" kern="1200" baseline="0" dirty="0">
                          <a:solidFill>
                            <a:srgbClr val="000000"/>
                          </a:solidFill>
                          <a:latin typeface="Arial" pitchFamily="34" charset="0"/>
                          <a:ea typeface="+mn-ea"/>
                          <a:cs typeface="Arial" pitchFamily="34" charset="0"/>
                        </a:rPr>
                        <a:t> Budget 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Commitment R000'</a:t>
                      </a:r>
                    </a:p>
                  </a:txBody>
                  <a:tcPr marL="0" marR="0" marT="0" marB="0" anchor="ctr"/>
                </a:tc>
                <a:tc>
                  <a:txBody>
                    <a:bodyPr/>
                    <a:lstStyle/>
                    <a:p>
                      <a:pPr algn="ctr" fontAlgn="ctr">
                        <a:lnSpc>
                          <a:spcPct val="150000"/>
                        </a:lnSpc>
                      </a:pPr>
                      <a:r>
                        <a:rPr lang="pt-BR" sz="1200" b="1" i="0" u="none" strike="noStrike" kern="1200" baseline="0" dirty="0">
                          <a:solidFill>
                            <a:srgbClr val="000000"/>
                          </a:solidFill>
                          <a:latin typeface="Arial" pitchFamily="34" charset="0"/>
                          <a:ea typeface="+mn-ea"/>
                          <a:cs typeface="Arial" pitchFamily="34" charset="0"/>
                        </a:rPr>
                        <a:t>Actual Exp as at </a:t>
                      </a:r>
                      <a:r>
                        <a:rPr lang="pt-BR" sz="1200" b="1" i="0" u="none" strike="noStrike" kern="1200" baseline="0" dirty="0" smtClean="0">
                          <a:solidFill>
                            <a:srgbClr val="000000"/>
                          </a:solidFill>
                          <a:latin typeface="Arial" pitchFamily="34" charset="0"/>
                          <a:ea typeface="+mn-ea"/>
                          <a:cs typeface="Arial" pitchFamily="34" charset="0"/>
                        </a:rPr>
                        <a:t>end Mar </a:t>
                      </a:r>
                      <a:r>
                        <a:rPr lang="pt-BR" sz="1200" b="1" i="0" u="none" strike="noStrike" kern="1200" baseline="0" dirty="0">
                          <a:solidFill>
                            <a:srgbClr val="000000"/>
                          </a:solidFill>
                          <a:latin typeface="Arial" pitchFamily="34" charset="0"/>
                          <a:ea typeface="+mn-ea"/>
                          <a:cs typeface="Arial" pitchFamily="34" charset="0"/>
                        </a:rPr>
                        <a:t>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Avail Budget as at </a:t>
                      </a:r>
                      <a:r>
                        <a:rPr lang="en-ZA" sz="1200" b="1" i="0" u="none" strike="noStrike" kern="1200" baseline="0" dirty="0" smtClean="0">
                          <a:solidFill>
                            <a:srgbClr val="000000"/>
                          </a:solidFill>
                          <a:latin typeface="Arial" pitchFamily="34" charset="0"/>
                          <a:ea typeface="+mn-ea"/>
                          <a:cs typeface="Arial" pitchFamily="34" charset="0"/>
                        </a:rPr>
                        <a:t>end Mar </a:t>
                      </a:r>
                      <a:r>
                        <a:rPr lang="en-ZA" sz="1200" b="1" i="0" u="none" strike="noStrike" kern="1200" baseline="0" dirty="0">
                          <a:solidFill>
                            <a:srgbClr val="000000"/>
                          </a:solidFill>
                          <a:latin typeface="Arial" pitchFamily="34" charset="0"/>
                          <a:ea typeface="+mn-ea"/>
                          <a:cs typeface="Arial" pitchFamily="34" charset="0"/>
                        </a:rPr>
                        <a:t>R000</a:t>
                      </a:r>
                      <a:r>
                        <a:rPr lang="en-ZA" sz="900" b="1" i="1" u="none" strike="noStrike" dirty="0">
                          <a:solidFill>
                            <a:srgbClr val="000000"/>
                          </a:solidFill>
                          <a:effectLst/>
                          <a:latin typeface="Arial" panose="020B0604020202020204" pitchFamily="34" charset="0"/>
                        </a:rPr>
                        <a:t>'</a:t>
                      </a:r>
                    </a:p>
                  </a:txBody>
                  <a:tcPr marL="0" marR="0" marT="0" marB="0" anchor="ctr"/>
                </a:tc>
                <a:extLst>
                  <a:ext uri="{0D108BD9-81ED-4DB2-BD59-A6C34878D82A}">
                    <a16:rowId xmlns:a16="http://schemas.microsoft.com/office/drawing/2014/main" xmlns="" val="10000"/>
                  </a:ext>
                </a:extLst>
              </a:tr>
              <a:tr h="482124">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PM FEES:MPS CONSULTING-15/13/4-2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3 619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3 619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3 286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333 </a:t>
                      </a:r>
                    </a:p>
                  </a:txBody>
                  <a:tcPr marL="9525" marR="9525" marT="9525" marB="0" anchor="b"/>
                </a:tc>
                <a:extLst>
                  <a:ext uri="{0D108BD9-81ED-4DB2-BD59-A6C34878D82A}">
                    <a16:rowId xmlns:a16="http://schemas.microsoft.com/office/drawing/2014/main" xmlns="" val="10001"/>
                  </a:ext>
                </a:extLst>
              </a:tr>
              <a:tr h="353079">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PM FEES:NALA CONSULTING-27/17/18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10 000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22 877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-12 877 </a:t>
                      </a:r>
                    </a:p>
                  </a:txBody>
                  <a:tcPr marL="9525" marR="9525" marT="9525" marB="0" anchor="b"/>
                </a:tc>
                <a:extLst>
                  <a:ext uri="{0D108BD9-81ED-4DB2-BD59-A6C34878D82A}">
                    <a16:rowId xmlns:a16="http://schemas.microsoft.com/office/drawing/2014/main" xmlns="" val="10002"/>
                  </a:ext>
                </a:extLst>
              </a:tr>
              <a:tr h="353079">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PM FEES:PHETOGO CONSULT-28/17/18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10 000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14 583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-4 583 </a:t>
                      </a:r>
                    </a:p>
                  </a:txBody>
                  <a:tcPr marL="9525" marR="9525" marT="9525" marB="0" anchor="b"/>
                </a:tc>
                <a:extLst>
                  <a:ext uri="{0D108BD9-81ED-4DB2-BD59-A6C34878D82A}">
                    <a16:rowId xmlns:a16="http://schemas.microsoft.com/office/drawing/2014/main" xmlns="" val="10003"/>
                  </a:ext>
                </a:extLst>
              </a:tr>
              <a:tr h="35307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PMFEES:ETSHO CONSULTING-29/17/8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10 000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1 762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6 284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1 955 </a:t>
                      </a:r>
                    </a:p>
                  </a:txBody>
                  <a:tcPr marL="9525" marR="9525" marT="9525" marB="0" anchor="b"/>
                </a:tc>
                <a:extLst>
                  <a:ext uri="{0D108BD9-81ED-4DB2-BD59-A6C34878D82A}">
                    <a16:rowId xmlns:a16="http://schemas.microsoft.com/office/drawing/2014/main" xmlns="" val="10004"/>
                  </a:ext>
                </a:extLst>
              </a:tr>
              <a:tr h="35307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PROV SCHL WATER &amp; SAN PR-15/15/6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3 410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3 410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3 334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70 </a:t>
                      </a:r>
                    </a:p>
                  </a:txBody>
                  <a:tcPr marL="9525" marR="9525" marT="9525" marB="0" anchor="b"/>
                </a:tc>
                <a:extLst>
                  <a:ext uri="{0D108BD9-81ED-4DB2-BD59-A6C34878D82A}">
                    <a16:rowId xmlns:a16="http://schemas.microsoft.com/office/drawing/2014/main" xmlns="" val="10005"/>
                  </a:ext>
                </a:extLst>
              </a:tr>
              <a:tr h="35307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RENOVATIONS (DOE11/17/18)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16 671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15 377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52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46 846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-31 521 </a:t>
                      </a:r>
                    </a:p>
                  </a:txBody>
                  <a:tcPr marL="9525" marR="9525" marT="9525" marB="0" anchor="b"/>
                </a:tc>
                <a:extLst>
                  <a:ext uri="{0D108BD9-81ED-4DB2-BD59-A6C34878D82A}">
                    <a16:rowId xmlns:a16="http://schemas.microsoft.com/office/drawing/2014/main" xmlns="" val="10006"/>
                  </a:ext>
                </a:extLst>
              </a:tr>
              <a:tr h="35307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RENOVATIONS (DOE17/13/14)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5 557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5 557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9 728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-4 171 </a:t>
                      </a:r>
                    </a:p>
                  </a:txBody>
                  <a:tcPr marL="9525" marR="9525" marT="9525" marB="0" anchor="b"/>
                </a:tc>
                <a:extLst>
                  <a:ext uri="{0D108BD9-81ED-4DB2-BD59-A6C34878D82A}">
                    <a16:rowId xmlns:a16="http://schemas.microsoft.com/office/drawing/2014/main" xmlns="" val="10007"/>
                  </a:ext>
                </a:extLst>
              </a:tr>
              <a:tr h="432010">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SAS(AMELIA)MOSES MASIKE/BEKEZELA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11 039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14 039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1 547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16 507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-4 015 </a:t>
                      </a:r>
                    </a:p>
                  </a:txBody>
                  <a:tcPr marL="9525" marR="9525" marT="9525" marB="0" anchor="b"/>
                </a:tc>
                <a:extLst>
                  <a:ext uri="{0D108BD9-81ED-4DB2-BD59-A6C34878D82A}">
                    <a16:rowId xmlns:a16="http://schemas.microsoft.com/office/drawing/2014/main" xmlns="" val="10008"/>
                  </a:ext>
                </a:extLst>
              </a:tr>
              <a:tr h="353079">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SAS:KAHOBOTJHA-SAKUBUSHA-21/12/3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1 400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3 400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54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4 166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-820 </a:t>
                      </a:r>
                    </a:p>
                  </a:txBody>
                  <a:tcPr marL="9525" marR="9525" marT="9525" marB="0" anchor="b"/>
                </a:tc>
                <a:extLst>
                  <a:ext uri="{0D108BD9-81ED-4DB2-BD59-A6C34878D82A}">
                    <a16:rowId xmlns:a16="http://schemas.microsoft.com/office/drawing/2014/main" xmlns="" val="10009"/>
                  </a:ext>
                </a:extLst>
              </a:tr>
              <a:tr h="348673">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SAS:KATLEGO-MPUMELELO (08/16/17)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9 500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617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682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-1 297 </a:t>
                      </a:r>
                    </a:p>
                  </a:txBody>
                  <a:tcPr marL="9525" marR="9525" marT="9525" marB="0" anchor="b"/>
                </a:tc>
                <a:extLst>
                  <a:ext uri="{0D108BD9-81ED-4DB2-BD59-A6C34878D82A}">
                    <a16:rowId xmlns:a16="http://schemas.microsoft.com/office/drawing/2014/main" xmlns="" val="10010"/>
                  </a:ext>
                </a:extLst>
              </a:tr>
            </a:tbl>
          </a:graphicData>
        </a:graphic>
      </p:graphicFrame>
      <p:sp>
        <p:nvSpPr>
          <p:cNvPr id="6" name="Slide Number Placeholder 5"/>
          <p:cNvSpPr>
            <a:spLocks noGrp="1"/>
          </p:cNvSpPr>
          <p:nvPr>
            <p:ph type="sldNum" sz="quarter" idx="12"/>
          </p:nvPr>
        </p:nvSpPr>
        <p:spPr/>
        <p:txBody>
          <a:bodyPr/>
          <a:lstStyle/>
          <a:p>
            <a:fld id="{CCC18566-09C8-48B4-ABDD-DC9B46338070}" type="slidenum">
              <a:rPr lang="en-ZA" sz="1600" smtClean="0">
                <a:solidFill>
                  <a:schemeClr val="bg1"/>
                </a:solidFill>
              </a:rPr>
              <a:pPr/>
              <a:t>13</a:t>
            </a:fld>
            <a:endParaRPr lang="en-ZA" sz="1600" dirty="0">
              <a:solidFill>
                <a:schemeClr val="bg1"/>
              </a:solidFill>
            </a:endParaRPr>
          </a:p>
        </p:txBody>
      </p:sp>
    </p:spTree>
    <p:extLst>
      <p:ext uri="{BB962C8B-B14F-4D97-AF65-F5344CB8AC3E}">
        <p14:creationId xmlns:p14="http://schemas.microsoft.com/office/powerpoint/2010/main" xmlns="" val="1771728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882118825"/>
              </p:ext>
            </p:extLst>
          </p:nvPr>
        </p:nvGraphicFramePr>
        <p:xfrm>
          <a:off x="251520" y="188640"/>
          <a:ext cx="8640960" cy="1105317"/>
        </p:xfrm>
        <a:graphic>
          <a:graphicData uri="http://schemas.openxmlformats.org/drawingml/2006/table">
            <a:tbl>
              <a:tblPr>
                <a:tableStyleId>{5C22544A-7EE6-4342-B048-85BDC9FD1C3A}</a:tableStyleId>
              </a:tblPr>
              <a:tblGrid>
                <a:gridCol w="8640960">
                  <a:extLst>
                    <a:ext uri="{9D8B030D-6E8A-4147-A177-3AD203B41FA5}">
                      <a16:colId xmlns:a16="http://schemas.microsoft.com/office/drawing/2014/main" xmlns="" val="20000"/>
                    </a:ext>
                  </a:extLst>
                </a:gridCol>
              </a:tblGrid>
              <a:tr h="836715">
                <a:tc>
                  <a:txBody>
                    <a:bodyPr/>
                    <a:lstStyle/>
                    <a:p>
                      <a:pPr algn="ctr" fontAlgn="b"/>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Budget and EXPENDITURE: 2017/18 </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As at 31 mar 2018</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Per grant: </a:t>
                      </a:r>
                      <a:r>
                        <a:rPr kumimoji="0" lang="en-US" sz="2300" b="1" i="0" u="sng"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education infra: (EIG)..</a:t>
                      </a:r>
                      <a:r>
                        <a:rPr kumimoji="0" lang="en-US" sz="2300" b="1" i="0" u="sng" strike="noStrike" kern="1200" cap="all" spc="0" normalizeH="0" baseline="0" noProof="0" dirty="0" err="1" smtClean="0">
                          <a:ln>
                            <a:noFill/>
                          </a:ln>
                          <a:solidFill>
                            <a:srgbClr val="44546A"/>
                          </a:solidFill>
                          <a:effectLst/>
                          <a:uLnTx/>
                          <a:uFillTx/>
                          <a:latin typeface="Arial Black" pitchFamily="34" charset="0"/>
                          <a:ea typeface="+mn-ea"/>
                          <a:cs typeface="+mn-cs"/>
                          <a:sym typeface="Arial" charset="0"/>
                        </a:rPr>
                        <a:t>cnt</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625101060"/>
              </p:ext>
            </p:extLst>
          </p:nvPr>
        </p:nvGraphicFramePr>
        <p:xfrm>
          <a:off x="251520" y="1411159"/>
          <a:ext cx="8640960" cy="4826157"/>
        </p:xfrm>
        <a:graphic>
          <a:graphicData uri="http://schemas.openxmlformats.org/drawingml/2006/table">
            <a:tbl>
              <a:tblPr>
                <a:tableStyleId>{5C22544A-7EE6-4342-B048-85BDC9FD1C3A}</a:tableStyleId>
              </a:tblPr>
              <a:tblGrid>
                <a:gridCol w="2981950">
                  <a:extLst>
                    <a:ext uri="{9D8B030D-6E8A-4147-A177-3AD203B41FA5}">
                      <a16:colId xmlns:a16="http://schemas.microsoft.com/office/drawing/2014/main" xmlns="" val="20000"/>
                    </a:ext>
                  </a:extLst>
                </a:gridCol>
                <a:gridCol w="1025773">
                  <a:extLst>
                    <a:ext uri="{9D8B030D-6E8A-4147-A177-3AD203B41FA5}">
                      <a16:colId xmlns:a16="http://schemas.microsoft.com/office/drawing/2014/main" xmlns="" val="20001"/>
                    </a:ext>
                  </a:extLst>
                </a:gridCol>
                <a:gridCol w="1168622">
                  <a:extLst>
                    <a:ext uri="{9D8B030D-6E8A-4147-A177-3AD203B41FA5}">
                      <a16:colId xmlns:a16="http://schemas.microsoft.com/office/drawing/2014/main" xmlns="" val="20002"/>
                    </a:ext>
                  </a:extLst>
                </a:gridCol>
                <a:gridCol w="1047589">
                  <a:extLst>
                    <a:ext uri="{9D8B030D-6E8A-4147-A177-3AD203B41FA5}">
                      <a16:colId xmlns:a16="http://schemas.microsoft.com/office/drawing/2014/main" xmlns="" val="20003"/>
                    </a:ext>
                  </a:extLst>
                </a:gridCol>
                <a:gridCol w="1208513">
                  <a:extLst>
                    <a:ext uri="{9D8B030D-6E8A-4147-A177-3AD203B41FA5}">
                      <a16:colId xmlns:a16="http://schemas.microsoft.com/office/drawing/2014/main" xmlns="" val="20004"/>
                    </a:ext>
                  </a:extLst>
                </a:gridCol>
                <a:gridCol w="1208513">
                  <a:extLst>
                    <a:ext uri="{9D8B030D-6E8A-4147-A177-3AD203B41FA5}">
                      <a16:colId xmlns:a16="http://schemas.microsoft.com/office/drawing/2014/main" xmlns="" val="20005"/>
                    </a:ext>
                  </a:extLst>
                </a:gridCol>
              </a:tblGrid>
              <a:tr h="1124596">
                <a:tc>
                  <a:txBody>
                    <a:bodyPr/>
                    <a:lstStyle/>
                    <a:p>
                      <a:pPr algn="ctr" fontAlgn="ctr"/>
                      <a:r>
                        <a:rPr lang="en-ZA" sz="1200" b="1" u="none" strike="noStrike" dirty="0">
                          <a:solidFill>
                            <a:schemeClr val="tx1"/>
                          </a:solidFill>
                          <a:effectLst/>
                          <a:latin typeface="Arial" pitchFamily="34" charset="0"/>
                          <a:cs typeface="Arial" pitchFamily="34" charset="0"/>
                        </a:rPr>
                        <a:t>Project Name</a:t>
                      </a:r>
                      <a:endParaRPr lang="en-ZA" sz="1200" b="1" i="0" u="none" strike="noStrike" dirty="0">
                        <a:solidFill>
                          <a:schemeClr val="tx1"/>
                        </a:solidFill>
                        <a:effectLst/>
                        <a:latin typeface="Arial" pitchFamily="34" charset="0"/>
                        <a:cs typeface="Arial" pitchFamily="34" charset="0"/>
                      </a:endParaRP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Main Budget R000'</a:t>
                      </a:r>
                    </a:p>
                  </a:txBody>
                  <a:tcPr marL="0" marR="0" marT="0" marB="0" anchor="ctr"/>
                </a:tc>
                <a:tc>
                  <a:txBody>
                    <a:bodyPr/>
                    <a:lstStyle/>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2017/18</a:t>
                      </a:r>
                    </a:p>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 </a:t>
                      </a:r>
                      <a:r>
                        <a:rPr lang="en-ZA" sz="1200" b="1" i="0" u="none" strike="noStrike" kern="1200" baseline="0" dirty="0" err="1">
                          <a:solidFill>
                            <a:srgbClr val="000000"/>
                          </a:solidFill>
                          <a:latin typeface="Arial" pitchFamily="34" charset="0"/>
                          <a:ea typeface="+mn-ea"/>
                          <a:cs typeface="Arial" pitchFamily="34" charset="0"/>
                        </a:rPr>
                        <a:t>Adjus</a:t>
                      </a:r>
                      <a:r>
                        <a:rPr lang="en-ZA" sz="1200" b="1" i="0" u="none" strike="noStrike" kern="1200" baseline="0" dirty="0">
                          <a:solidFill>
                            <a:srgbClr val="000000"/>
                          </a:solidFill>
                          <a:latin typeface="Arial" pitchFamily="34" charset="0"/>
                          <a:ea typeface="+mn-ea"/>
                          <a:cs typeface="Arial" pitchFamily="34" charset="0"/>
                        </a:rPr>
                        <a:t> Budget 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Commitment R000'</a:t>
                      </a:r>
                    </a:p>
                  </a:txBody>
                  <a:tcPr marL="0" marR="0" marT="0" marB="0" anchor="ctr"/>
                </a:tc>
                <a:tc>
                  <a:txBody>
                    <a:bodyPr/>
                    <a:lstStyle/>
                    <a:p>
                      <a:pPr algn="ctr" fontAlgn="ctr">
                        <a:lnSpc>
                          <a:spcPct val="150000"/>
                        </a:lnSpc>
                      </a:pPr>
                      <a:r>
                        <a:rPr lang="pt-BR" sz="1200" b="1" i="0" u="none" strike="noStrike" kern="1200" baseline="0" dirty="0">
                          <a:solidFill>
                            <a:srgbClr val="000000"/>
                          </a:solidFill>
                          <a:latin typeface="Arial" pitchFamily="34" charset="0"/>
                          <a:ea typeface="+mn-ea"/>
                          <a:cs typeface="Arial" pitchFamily="34" charset="0"/>
                        </a:rPr>
                        <a:t>Actual Exp as at </a:t>
                      </a:r>
                      <a:r>
                        <a:rPr lang="pt-BR" sz="1200" b="1" i="0" u="none" strike="noStrike" kern="1200" baseline="0" dirty="0" smtClean="0">
                          <a:solidFill>
                            <a:srgbClr val="000000"/>
                          </a:solidFill>
                          <a:latin typeface="Arial" pitchFamily="34" charset="0"/>
                          <a:ea typeface="+mn-ea"/>
                          <a:cs typeface="Arial" pitchFamily="34" charset="0"/>
                        </a:rPr>
                        <a:t>end Mar </a:t>
                      </a:r>
                      <a:r>
                        <a:rPr lang="pt-BR" sz="1200" b="1" i="0" u="none" strike="noStrike" kern="1200" baseline="0" dirty="0">
                          <a:solidFill>
                            <a:srgbClr val="000000"/>
                          </a:solidFill>
                          <a:latin typeface="Arial" pitchFamily="34" charset="0"/>
                          <a:ea typeface="+mn-ea"/>
                          <a:cs typeface="Arial" pitchFamily="34" charset="0"/>
                        </a:rPr>
                        <a:t>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Avail Budget as at </a:t>
                      </a:r>
                      <a:r>
                        <a:rPr lang="en-ZA" sz="1200" b="1" i="0" u="none" strike="noStrike" kern="1200" baseline="0" dirty="0" smtClean="0">
                          <a:solidFill>
                            <a:srgbClr val="000000"/>
                          </a:solidFill>
                          <a:latin typeface="Arial" pitchFamily="34" charset="0"/>
                          <a:ea typeface="+mn-ea"/>
                          <a:cs typeface="Arial" pitchFamily="34" charset="0"/>
                        </a:rPr>
                        <a:t>end Mar </a:t>
                      </a:r>
                      <a:r>
                        <a:rPr lang="en-ZA" sz="1200" b="1" i="0" u="none" strike="noStrike" kern="1200" baseline="0" dirty="0">
                          <a:solidFill>
                            <a:srgbClr val="000000"/>
                          </a:solidFill>
                          <a:latin typeface="Arial" pitchFamily="34" charset="0"/>
                          <a:ea typeface="+mn-ea"/>
                          <a:cs typeface="Arial" pitchFamily="34" charset="0"/>
                        </a:rPr>
                        <a:t>R000</a:t>
                      </a:r>
                      <a:r>
                        <a:rPr lang="en-ZA" sz="900" b="1" i="1" u="none" strike="noStrike" dirty="0">
                          <a:solidFill>
                            <a:srgbClr val="000000"/>
                          </a:solidFill>
                          <a:effectLst/>
                          <a:latin typeface="Arial" panose="020B0604020202020204" pitchFamily="34" charset="0"/>
                        </a:rPr>
                        <a:t>'</a:t>
                      </a:r>
                    </a:p>
                  </a:txBody>
                  <a:tcPr marL="0" marR="0" marT="0" marB="0" anchor="ctr"/>
                </a:tc>
                <a:extLst>
                  <a:ext uri="{0D108BD9-81ED-4DB2-BD59-A6C34878D82A}">
                    <a16:rowId xmlns:a16="http://schemas.microsoft.com/office/drawing/2014/main" xmlns="" val="10000"/>
                  </a:ext>
                </a:extLst>
              </a:tr>
              <a:tr h="461193">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SASOLB:KOPANELANG THUTO-20/12/13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5 414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5 414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2 192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1 236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1 986 </a:t>
                      </a:r>
                    </a:p>
                  </a:txBody>
                  <a:tcPr marL="9525" marR="9525" marT="9525" marB="0" anchor="b"/>
                </a:tc>
                <a:extLst>
                  <a:ext uri="{0D108BD9-81ED-4DB2-BD59-A6C34878D82A}">
                    <a16:rowId xmlns:a16="http://schemas.microsoft.com/office/drawing/2014/main" xmlns="" val="10001"/>
                  </a:ext>
                </a:extLst>
              </a:tr>
              <a:tr h="35338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SPECIAL SCHOOLS (DOE09/13/14)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625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625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597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28 </a:t>
                      </a:r>
                    </a:p>
                  </a:txBody>
                  <a:tcPr marL="9525" marR="9525" marT="9525" marB="0" anchor="b"/>
                </a:tc>
                <a:extLst>
                  <a:ext uri="{0D108BD9-81ED-4DB2-BD59-A6C34878D82A}">
                    <a16:rowId xmlns:a16="http://schemas.microsoft.com/office/drawing/2014/main" xmlns="" val="10002"/>
                  </a:ext>
                </a:extLst>
              </a:tr>
              <a:tr h="35338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SPECIAL SCHOOLS (DOE22/17/18)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1 875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1 875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1 875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extLst>
                  <a:ext uri="{0D108BD9-81ED-4DB2-BD59-A6C34878D82A}">
                    <a16:rowId xmlns:a16="http://schemas.microsoft.com/office/drawing/2014/main" xmlns="" val="10003"/>
                  </a:ext>
                </a:extLst>
              </a:tr>
              <a:tr h="35338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STORM DAMAGES (DOE 19/13/14)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7 000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11 000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1 003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4 701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5 296 </a:t>
                      </a:r>
                    </a:p>
                  </a:txBody>
                  <a:tcPr marL="9525" marR="9525" marT="9525" marB="0" anchor="b"/>
                </a:tc>
                <a:extLst>
                  <a:ext uri="{0D108BD9-81ED-4DB2-BD59-A6C34878D82A}">
                    <a16:rowId xmlns:a16="http://schemas.microsoft.com/office/drawing/2014/main" xmlns="" val="10004"/>
                  </a:ext>
                </a:extLst>
              </a:tr>
              <a:tr h="35338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THABA NCHU:BOITUMELONG-07/14/15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2 000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a:t>
                      </a:r>
                    </a:p>
                  </a:txBody>
                  <a:tcPr marL="9525" marR="9525" marT="9525" marB="0" anchor="b"/>
                </a:tc>
                <a:extLst>
                  <a:ext uri="{0D108BD9-81ED-4DB2-BD59-A6C34878D82A}">
                    <a16:rowId xmlns:a16="http://schemas.microsoft.com/office/drawing/2014/main" xmlns="" val="10005"/>
                  </a:ext>
                </a:extLst>
              </a:tr>
              <a:tr h="35338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TROMPSBURG:NEW SPEC/S (06/15/16)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9 800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4 292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1 466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-5 757 </a:t>
                      </a:r>
                    </a:p>
                  </a:txBody>
                  <a:tcPr marL="9525" marR="9525" marT="9525" marB="0" anchor="b"/>
                </a:tc>
                <a:extLst>
                  <a:ext uri="{0D108BD9-81ED-4DB2-BD59-A6C34878D82A}">
                    <a16:rowId xmlns:a16="http://schemas.microsoft.com/office/drawing/2014/main" xmlns="" val="10006"/>
                  </a:ext>
                </a:extLst>
              </a:tr>
              <a:tr h="353389">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TWEELING:NEW PRIMARY(DOE09/16/7)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8 500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774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3 206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-3 980 </a:t>
                      </a:r>
                    </a:p>
                  </a:txBody>
                  <a:tcPr marL="9525" marR="9525" marT="9525" marB="0" anchor="b"/>
                </a:tc>
                <a:extLst>
                  <a:ext uri="{0D108BD9-81ED-4DB2-BD59-A6C34878D82A}">
                    <a16:rowId xmlns:a16="http://schemas.microsoft.com/office/drawing/2014/main" xmlns="" val="10007"/>
                  </a:ext>
                </a:extLst>
              </a:tr>
              <a:tr h="413256">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UNACCEPTABLE STRUCTURES-23/17/18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2 000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1 062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-1 061 </a:t>
                      </a:r>
                    </a:p>
                  </a:txBody>
                  <a:tcPr marL="9525" marR="9525" marT="9525" marB="0" anchor="b"/>
                </a:tc>
                <a:extLst>
                  <a:ext uri="{0D108BD9-81ED-4DB2-BD59-A6C34878D82A}">
                    <a16:rowId xmlns:a16="http://schemas.microsoft.com/office/drawing/2014/main" xmlns="" val="10008"/>
                  </a:ext>
                </a:extLst>
              </a:tr>
              <a:tr h="353389">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VILJOENSKROON:DR SELLO-01/15/16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9 500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64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1 375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-1 438 </a:t>
                      </a:r>
                    </a:p>
                  </a:txBody>
                  <a:tcPr marL="9525" marR="9525" marT="9525" marB="0" anchor="b"/>
                </a:tc>
                <a:extLst>
                  <a:ext uri="{0D108BD9-81ED-4DB2-BD59-A6C34878D82A}">
                    <a16:rowId xmlns:a16="http://schemas.microsoft.com/office/drawing/2014/main" xmlns="" val="10009"/>
                  </a:ext>
                </a:extLst>
              </a:tr>
              <a:tr h="353389">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VOGELFONTEIN (DOE 02/16/17)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6 700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1 610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-1 609 </a:t>
                      </a:r>
                    </a:p>
                  </a:txBody>
                  <a:tcPr marL="9525" marR="9525" marT="9525" marB="0" anchor="b"/>
                </a:tc>
                <a:extLst>
                  <a:ext uri="{0D108BD9-81ED-4DB2-BD59-A6C34878D82A}">
                    <a16:rowId xmlns:a16="http://schemas.microsoft.com/office/drawing/2014/main" xmlns="" val="10010"/>
                  </a:ext>
                </a:extLst>
              </a:tr>
            </a:tbl>
          </a:graphicData>
        </a:graphic>
      </p:graphicFrame>
      <p:sp>
        <p:nvSpPr>
          <p:cNvPr id="6" name="Slide Number Placeholder 5"/>
          <p:cNvSpPr>
            <a:spLocks noGrp="1"/>
          </p:cNvSpPr>
          <p:nvPr>
            <p:ph type="sldNum" sz="quarter" idx="12"/>
          </p:nvPr>
        </p:nvSpPr>
        <p:spPr/>
        <p:txBody>
          <a:bodyPr/>
          <a:lstStyle/>
          <a:p>
            <a:fld id="{CCC18566-09C8-48B4-ABDD-DC9B46338070}" type="slidenum">
              <a:rPr lang="en-ZA" sz="1600" smtClean="0">
                <a:solidFill>
                  <a:schemeClr val="bg1"/>
                </a:solidFill>
              </a:rPr>
              <a:pPr/>
              <a:t>14</a:t>
            </a:fld>
            <a:endParaRPr lang="en-ZA" sz="1600" dirty="0">
              <a:solidFill>
                <a:schemeClr val="bg1"/>
              </a:solidFill>
            </a:endParaRPr>
          </a:p>
        </p:txBody>
      </p:sp>
    </p:spTree>
    <p:extLst>
      <p:ext uri="{BB962C8B-B14F-4D97-AF65-F5344CB8AC3E}">
        <p14:creationId xmlns:p14="http://schemas.microsoft.com/office/powerpoint/2010/main" xmlns="" val="331673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38781739"/>
              </p:ext>
            </p:extLst>
          </p:nvPr>
        </p:nvGraphicFramePr>
        <p:xfrm>
          <a:off x="323528" y="188640"/>
          <a:ext cx="8352928" cy="1105317"/>
        </p:xfrm>
        <a:graphic>
          <a:graphicData uri="http://schemas.openxmlformats.org/drawingml/2006/table">
            <a:tbl>
              <a:tblPr>
                <a:tableStyleId>{5C22544A-7EE6-4342-B048-85BDC9FD1C3A}</a:tableStyleId>
              </a:tblPr>
              <a:tblGrid>
                <a:gridCol w="8352928">
                  <a:extLst>
                    <a:ext uri="{9D8B030D-6E8A-4147-A177-3AD203B41FA5}">
                      <a16:colId xmlns:a16="http://schemas.microsoft.com/office/drawing/2014/main" xmlns="" val="20000"/>
                    </a:ext>
                  </a:extLst>
                </a:gridCol>
              </a:tblGrid>
              <a:tr h="836715">
                <a:tc>
                  <a:txBody>
                    <a:bodyPr/>
                    <a:lstStyle/>
                    <a:p>
                      <a:pPr algn="ctr" fontAlgn="b"/>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Budget and EXPENDITURE: 2017/18 </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As at 31 mar 2018</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Per grant: </a:t>
                      </a:r>
                      <a:r>
                        <a:rPr kumimoji="0" lang="en-US" sz="2300" b="1" i="0" u="sng"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education infra: (EIG)..</a:t>
                      </a:r>
                      <a:r>
                        <a:rPr kumimoji="0" lang="en-US" sz="2300" b="1" i="0" u="sng" strike="noStrike" kern="1200" cap="all" spc="0" normalizeH="0" baseline="0" noProof="0" dirty="0" err="1" smtClean="0">
                          <a:ln>
                            <a:noFill/>
                          </a:ln>
                          <a:solidFill>
                            <a:srgbClr val="44546A"/>
                          </a:solidFill>
                          <a:effectLst/>
                          <a:uLnTx/>
                          <a:uFillTx/>
                          <a:latin typeface="Arial Black" pitchFamily="34" charset="0"/>
                          <a:ea typeface="+mn-ea"/>
                          <a:cs typeface="+mn-cs"/>
                          <a:sym typeface="Arial" charset="0"/>
                        </a:rPr>
                        <a:t>cnt</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58156100"/>
              </p:ext>
            </p:extLst>
          </p:nvPr>
        </p:nvGraphicFramePr>
        <p:xfrm>
          <a:off x="179512" y="1484784"/>
          <a:ext cx="8640959" cy="3766301"/>
        </p:xfrm>
        <a:graphic>
          <a:graphicData uri="http://schemas.openxmlformats.org/drawingml/2006/table">
            <a:tbl>
              <a:tblPr>
                <a:tableStyleId>{5C22544A-7EE6-4342-B048-85BDC9FD1C3A}</a:tableStyleId>
              </a:tblPr>
              <a:tblGrid>
                <a:gridCol w="2785500">
                  <a:extLst>
                    <a:ext uri="{9D8B030D-6E8A-4147-A177-3AD203B41FA5}">
                      <a16:colId xmlns:a16="http://schemas.microsoft.com/office/drawing/2014/main" xmlns="" val="20000"/>
                    </a:ext>
                  </a:extLst>
                </a:gridCol>
                <a:gridCol w="1057236">
                  <a:extLst>
                    <a:ext uri="{9D8B030D-6E8A-4147-A177-3AD203B41FA5}">
                      <a16:colId xmlns:a16="http://schemas.microsoft.com/office/drawing/2014/main" xmlns="" val="20001"/>
                    </a:ext>
                  </a:extLst>
                </a:gridCol>
                <a:gridCol w="1338876">
                  <a:extLst>
                    <a:ext uri="{9D8B030D-6E8A-4147-A177-3AD203B41FA5}">
                      <a16:colId xmlns:a16="http://schemas.microsoft.com/office/drawing/2014/main" xmlns="" val="20002"/>
                    </a:ext>
                  </a:extLst>
                </a:gridCol>
                <a:gridCol w="1100899">
                  <a:extLst>
                    <a:ext uri="{9D8B030D-6E8A-4147-A177-3AD203B41FA5}">
                      <a16:colId xmlns:a16="http://schemas.microsoft.com/office/drawing/2014/main" xmlns="" val="20003"/>
                    </a:ext>
                  </a:extLst>
                </a:gridCol>
                <a:gridCol w="1138561">
                  <a:extLst>
                    <a:ext uri="{9D8B030D-6E8A-4147-A177-3AD203B41FA5}">
                      <a16:colId xmlns:a16="http://schemas.microsoft.com/office/drawing/2014/main" xmlns="" val="20004"/>
                    </a:ext>
                  </a:extLst>
                </a:gridCol>
                <a:gridCol w="1219887">
                  <a:extLst>
                    <a:ext uri="{9D8B030D-6E8A-4147-A177-3AD203B41FA5}">
                      <a16:colId xmlns:a16="http://schemas.microsoft.com/office/drawing/2014/main" xmlns="" val="20005"/>
                    </a:ext>
                  </a:extLst>
                </a:gridCol>
              </a:tblGrid>
              <a:tr h="1015716">
                <a:tc>
                  <a:txBody>
                    <a:bodyPr/>
                    <a:lstStyle/>
                    <a:p>
                      <a:pPr algn="ctr" fontAlgn="ctr"/>
                      <a:r>
                        <a:rPr lang="en-ZA" sz="1200" b="1" u="none" strike="noStrike" dirty="0">
                          <a:solidFill>
                            <a:schemeClr val="tx1"/>
                          </a:solidFill>
                          <a:effectLst/>
                          <a:latin typeface="Arial" pitchFamily="34" charset="0"/>
                          <a:cs typeface="Arial" pitchFamily="34" charset="0"/>
                        </a:rPr>
                        <a:t>Project Name</a:t>
                      </a:r>
                      <a:endParaRPr lang="en-ZA" sz="1200" b="1" i="0" u="none" strike="noStrike" dirty="0">
                        <a:solidFill>
                          <a:schemeClr val="tx1"/>
                        </a:solidFill>
                        <a:effectLst/>
                        <a:latin typeface="Arial" pitchFamily="34" charset="0"/>
                        <a:cs typeface="Arial" pitchFamily="34" charset="0"/>
                      </a:endParaRP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Main Budget R000'</a:t>
                      </a:r>
                    </a:p>
                  </a:txBody>
                  <a:tcPr marL="0" marR="0" marT="0" marB="0" anchor="ctr"/>
                </a:tc>
                <a:tc>
                  <a:txBody>
                    <a:bodyPr/>
                    <a:lstStyle/>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2017/18</a:t>
                      </a:r>
                    </a:p>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 </a:t>
                      </a:r>
                      <a:r>
                        <a:rPr lang="en-ZA" sz="1200" b="1" i="0" u="none" strike="noStrike" kern="1200" baseline="0" dirty="0" err="1">
                          <a:solidFill>
                            <a:srgbClr val="000000"/>
                          </a:solidFill>
                          <a:latin typeface="Arial" pitchFamily="34" charset="0"/>
                          <a:ea typeface="+mn-ea"/>
                          <a:cs typeface="Arial" pitchFamily="34" charset="0"/>
                        </a:rPr>
                        <a:t>Adjus</a:t>
                      </a:r>
                      <a:r>
                        <a:rPr lang="en-ZA" sz="1200" b="1" i="0" u="none" strike="noStrike" kern="1200" baseline="0" dirty="0">
                          <a:solidFill>
                            <a:srgbClr val="000000"/>
                          </a:solidFill>
                          <a:latin typeface="Arial" pitchFamily="34" charset="0"/>
                          <a:ea typeface="+mn-ea"/>
                          <a:cs typeface="Arial" pitchFamily="34" charset="0"/>
                        </a:rPr>
                        <a:t> Budget 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Commitment R000'</a:t>
                      </a:r>
                    </a:p>
                  </a:txBody>
                  <a:tcPr marL="0" marR="0" marT="0" marB="0" anchor="ctr"/>
                </a:tc>
                <a:tc>
                  <a:txBody>
                    <a:bodyPr/>
                    <a:lstStyle/>
                    <a:p>
                      <a:pPr algn="ctr" fontAlgn="ctr">
                        <a:lnSpc>
                          <a:spcPct val="150000"/>
                        </a:lnSpc>
                      </a:pPr>
                      <a:r>
                        <a:rPr lang="pt-BR" sz="1200" b="1" i="0" u="none" strike="noStrike" kern="1200" baseline="0" dirty="0">
                          <a:solidFill>
                            <a:srgbClr val="000000"/>
                          </a:solidFill>
                          <a:latin typeface="Arial" pitchFamily="34" charset="0"/>
                          <a:ea typeface="+mn-ea"/>
                          <a:cs typeface="Arial" pitchFamily="34" charset="0"/>
                        </a:rPr>
                        <a:t>Actual Exp as at </a:t>
                      </a:r>
                      <a:r>
                        <a:rPr lang="pt-BR" sz="1200" b="1" i="0" u="none" strike="noStrike" kern="1200" baseline="0" dirty="0" smtClean="0">
                          <a:solidFill>
                            <a:srgbClr val="000000"/>
                          </a:solidFill>
                          <a:latin typeface="Arial" pitchFamily="34" charset="0"/>
                          <a:ea typeface="+mn-ea"/>
                          <a:cs typeface="Arial" pitchFamily="34" charset="0"/>
                        </a:rPr>
                        <a:t>end Mar </a:t>
                      </a:r>
                      <a:r>
                        <a:rPr lang="pt-BR" sz="1200" b="1" i="0" u="none" strike="noStrike" kern="1200" baseline="0" dirty="0">
                          <a:solidFill>
                            <a:srgbClr val="000000"/>
                          </a:solidFill>
                          <a:latin typeface="Arial" pitchFamily="34" charset="0"/>
                          <a:ea typeface="+mn-ea"/>
                          <a:cs typeface="Arial" pitchFamily="34" charset="0"/>
                        </a:rPr>
                        <a:t>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Avail Budget as at </a:t>
                      </a:r>
                      <a:r>
                        <a:rPr lang="en-ZA" sz="1200" b="1" i="0" u="none" strike="noStrike" kern="1200" baseline="0" dirty="0" smtClean="0">
                          <a:solidFill>
                            <a:srgbClr val="000000"/>
                          </a:solidFill>
                          <a:latin typeface="Arial" pitchFamily="34" charset="0"/>
                          <a:ea typeface="+mn-ea"/>
                          <a:cs typeface="Arial" pitchFamily="34" charset="0"/>
                        </a:rPr>
                        <a:t>end Mar </a:t>
                      </a:r>
                      <a:r>
                        <a:rPr lang="en-ZA" sz="1200" b="1" i="0" u="none" strike="noStrike" kern="1200" baseline="0" dirty="0">
                          <a:solidFill>
                            <a:srgbClr val="000000"/>
                          </a:solidFill>
                          <a:latin typeface="Arial" pitchFamily="34" charset="0"/>
                          <a:ea typeface="+mn-ea"/>
                          <a:cs typeface="Arial" pitchFamily="34" charset="0"/>
                        </a:rPr>
                        <a:t>R000</a:t>
                      </a:r>
                      <a:r>
                        <a:rPr lang="en-ZA" sz="900" b="1" i="1" u="none" strike="noStrike" dirty="0">
                          <a:solidFill>
                            <a:srgbClr val="000000"/>
                          </a:solidFill>
                          <a:effectLst/>
                          <a:latin typeface="Arial" panose="020B0604020202020204" pitchFamily="34" charset="0"/>
                        </a:rPr>
                        <a:t>'</a:t>
                      </a:r>
                    </a:p>
                  </a:txBody>
                  <a:tcPr marL="0" marR="0" marT="0" marB="0" anchor="ctr"/>
                </a:tc>
                <a:extLst>
                  <a:ext uri="{0D108BD9-81ED-4DB2-BD59-A6C34878D82A}">
                    <a16:rowId xmlns:a16="http://schemas.microsoft.com/office/drawing/2014/main" xmlns="" val="10000"/>
                  </a:ext>
                </a:extLst>
              </a:tr>
              <a:tr h="700009">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VREDE:THEMBALIHLE (DOE 04/15/16)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8 280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14 280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17 330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-3 050 </a:t>
                      </a:r>
                    </a:p>
                  </a:txBody>
                  <a:tcPr marL="9525" marR="9525" marT="9525" marB="0" anchor="b"/>
                </a:tc>
                <a:extLst>
                  <a:ext uri="{0D108BD9-81ED-4DB2-BD59-A6C34878D82A}">
                    <a16:rowId xmlns:a16="http://schemas.microsoft.com/office/drawing/2014/main" xmlns="" val="10001"/>
                  </a:ext>
                </a:extLst>
              </a:tr>
              <a:tr h="512644">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WELKOM:ADELAIDE TAMBO (03/14/15)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10 539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16 539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3 184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14 800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-1 445 </a:t>
                      </a:r>
                    </a:p>
                  </a:txBody>
                  <a:tcPr marL="9525" marR="9525" marT="9525" marB="0" anchor="b"/>
                </a:tc>
                <a:extLst>
                  <a:ext uri="{0D108BD9-81ED-4DB2-BD59-A6C34878D82A}">
                    <a16:rowId xmlns:a16="http://schemas.microsoft.com/office/drawing/2014/main" xmlns="" val="10002"/>
                  </a:ext>
                </a:extLst>
              </a:tr>
              <a:tr h="512644">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WELKOM:HANI PARK P/S (31/12/13)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6 922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477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19 775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-19 253 </a:t>
                      </a:r>
                    </a:p>
                  </a:txBody>
                  <a:tcPr marL="9525" marR="9525" marT="9525" marB="0" anchor="b"/>
                </a:tc>
                <a:extLst>
                  <a:ext uri="{0D108BD9-81ED-4DB2-BD59-A6C34878D82A}">
                    <a16:rowId xmlns:a16="http://schemas.microsoft.com/office/drawing/2014/main" xmlns="" val="10003"/>
                  </a:ext>
                </a:extLst>
              </a:tr>
              <a:tr h="512644">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WELKOM:SILUNDOKUHLE-DOE03/15/16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8 760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3 760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2 006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5 994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-4 240 </a:t>
                      </a:r>
                    </a:p>
                  </a:txBody>
                  <a:tcPr marL="9525" marR="9525" marT="9525" marB="0" anchor="b"/>
                </a:tc>
                <a:extLst>
                  <a:ext uri="{0D108BD9-81ED-4DB2-BD59-A6C34878D82A}">
                    <a16:rowId xmlns:a16="http://schemas.microsoft.com/office/drawing/2014/main" xmlns="" val="10004"/>
                  </a:ext>
                </a:extLst>
              </a:tr>
              <a:tr h="512644">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WELKOM:UPGR:KOPANO COMPL-05/13/4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1 000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-1 000 </a:t>
                      </a:r>
                    </a:p>
                  </a:txBody>
                  <a:tcPr marL="9525" marR="9525" marT="9525" marB="0" anchor="b"/>
                </a:tc>
                <a:extLst>
                  <a:ext uri="{0D108BD9-81ED-4DB2-BD59-A6C34878D82A}">
                    <a16:rowId xmlns:a16="http://schemas.microsoft.com/office/drawing/2014/main" xmlns="" val="10005"/>
                  </a:ext>
                </a:extLst>
              </a:tr>
            </a:tbl>
          </a:graphicData>
        </a:graphic>
      </p:graphicFrame>
      <p:sp>
        <p:nvSpPr>
          <p:cNvPr id="6" name="Slide Number Placeholder 5"/>
          <p:cNvSpPr>
            <a:spLocks noGrp="1"/>
          </p:cNvSpPr>
          <p:nvPr>
            <p:ph type="sldNum" sz="quarter" idx="12"/>
          </p:nvPr>
        </p:nvSpPr>
        <p:spPr/>
        <p:txBody>
          <a:bodyPr/>
          <a:lstStyle/>
          <a:p>
            <a:fld id="{CCC18566-09C8-48B4-ABDD-DC9B46338070}" type="slidenum">
              <a:rPr lang="en-ZA" sz="1600" smtClean="0">
                <a:solidFill>
                  <a:schemeClr val="bg1"/>
                </a:solidFill>
              </a:rPr>
              <a:pPr/>
              <a:t>15</a:t>
            </a:fld>
            <a:endParaRPr lang="en-ZA" sz="1600" dirty="0">
              <a:solidFill>
                <a:schemeClr val="bg1"/>
              </a:solidFill>
            </a:endParaRPr>
          </a:p>
        </p:txBody>
      </p:sp>
    </p:spTree>
    <p:extLst>
      <p:ext uri="{BB962C8B-B14F-4D97-AF65-F5344CB8AC3E}">
        <p14:creationId xmlns:p14="http://schemas.microsoft.com/office/powerpoint/2010/main" xmlns="" val="280252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600788648"/>
              </p:ext>
            </p:extLst>
          </p:nvPr>
        </p:nvGraphicFramePr>
        <p:xfrm>
          <a:off x="323528" y="284057"/>
          <a:ext cx="8640960" cy="1105317"/>
        </p:xfrm>
        <a:graphic>
          <a:graphicData uri="http://schemas.openxmlformats.org/drawingml/2006/table">
            <a:tbl>
              <a:tblPr>
                <a:tableStyleId>{5C22544A-7EE6-4342-B048-85BDC9FD1C3A}</a:tableStyleId>
              </a:tblPr>
              <a:tblGrid>
                <a:gridCol w="8640960">
                  <a:extLst>
                    <a:ext uri="{9D8B030D-6E8A-4147-A177-3AD203B41FA5}">
                      <a16:colId xmlns:a16="http://schemas.microsoft.com/office/drawing/2014/main" xmlns="" val="20000"/>
                    </a:ext>
                  </a:extLst>
                </a:gridCol>
              </a:tblGrid>
              <a:tr h="836715">
                <a:tc>
                  <a:txBody>
                    <a:bodyPr/>
                    <a:lstStyle/>
                    <a:p>
                      <a:pPr algn="ctr" fontAlgn="b"/>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Budget and EXPENDITURE: 2017/18 </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As at 31 mar 2018</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Per grant: </a:t>
                      </a:r>
                      <a:r>
                        <a:rPr kumimoji="0" lang="en-ZA" sz="2400" b="1" i="0" u="none" strike="noStrike" kern="1200" cap="all" spc="0" normalizeH="0" baseline="0" noProof="0" dirty="0" smtClean="0">
                          <a:ln>
                            <a:noFill/>
                          </a:ln>
                          <a:solidFill>
                            <a:srgbClr val="44546A"/>
                          </a:solidFill>
                          <a:effectLst/>
                          <a:uLnTx/>
                          <a:uFillTx/>
                          <a:latin typeface="Arial Black" pitchFamily="34" charset="0"/>
                          <a:ea typeface="+mn-ea"/>
                          <a:cs typeface="+mn-cs"/>
                        </a:rPr>
                        <a:t>EPWP INTERGRATED GRANT..(EPWP)</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1128769729"/>
              </p:ext>
            </p:extLst>
          </p:nvPr>
        </p:nvGraphicFramePr>
        <p:xfrm>
          <a:off x="251520" y="1484784"/>
          <a:ext cx="8352928" cy="3594553"/>
        </p:xfrm>
        <a:graphic>
          <a:graphicData uri="http://schemas.openxmlformats.org/drawingml/2006/table">
            <a:tbl>
              <a:tblPr>
                <a:tableStyleId>{5C22544A-7EE6-4342-B048-85BDC9FD1C3A}</a:tableStyleId>
              </a:tblPr>
              <a:tblGrid>
                <a:gridCol w="2745427">
                  <a:extLst>
                    <a:ext uri="{9D8B030D-6E8A-4147-A177-3AD203B41FA5}">
                      <a16:colId xmlns:a16="http://schemas.microsoft.com/office/drawing/2014/main" xmlns="" val="20000"/>
                    </a:ext>
                  </a:extLst>
                </a:gridCol>
                <a:gridCol w="1012466">
                  <a:extLst>
                    <a:ext uri="{9D8B030D-6E8A-4147-A177-3AD203B41FA5}">
                      <a16:colId xmlns:a16="http://schemas.microsoft.com/office/drawing/2014/main" xmlns="" val="20001"/>
                    </a:ext>
                  </a:extLst>
                </a:gridCol>
                <a:gridCol w="1204296">
                  <a:extLst>
                    <a:ext uri="{9D8B030D-6E8A-4147-A177-3AD203B41FA5}">
                      <a16:colId xmlns:a16="http://schemas.microsoft.com/office/drawing/2014/main" xmlns="" val="20002"/>
                    </a:ext>
                  </a:extLst>
                </a:gridCol>
                <a:gridCol w="1054281">
                  <a:extLst>
                    <a:ext uri="{9D8B030D-6E8A-4147-A177-3AD203B41FA5}">
                      <a16:colId xmlns:a16="http://schemas.microsoft.com/office/drawing/2014/main" xmlns="" val="20003"/>
                    </a:ext>
                  </a:extLst>
                </a:gridCol>
                <a:gridCol w="1090347">
                  <a:extLst>
                    <a:ext uri="{9D8B030D-6E8A-4147-A177-3AD203B41FA5}">
                      <a16:colId xmlns:a16="http://schemas.microsoft.com/office/drawing/2014/main" xmlns="" val="20004"/>
                    </a:ext>
                  </a:extLst>
                </a:gridCol>
                <a:gridCol w="1246111">
                  <a:extLst>
                    <a:ext uri="{9D8B030D-6E8A-4147-A177-3AD203B41FA5}">
                      <a16:colId xmlns:a16="http://schemas.microsoft.com/office/drawing/2014/main" xmlns="" val="20005"/>
                    </a:ext>
                  </a:extLst>
                </a:gridCol>
              </a:tblGrid>
              <a:tr h="1037705">
                <a:tc>
                  <a:txBody>
                    <a:bodyPr/>
                    <a:lstStyle/>
                    <a:p>
                      <a:pPr algn="ctr" fontAlgn="ctr"/>
                      <a:r>
                        <a:rPr lang="en-ZA" sz="1200" b="1" u="none" strike="noStrike" dirty="0">
                          <a:solidFill>
                            <a:schemeClr val="tx1"/>
                          </a:solidFill>
                          <a:effectLst/>
                          <a:latin typeface="Arial" pitchFamily="34" charset="0"/>
                          <a:cs typeface="Arial" pitchFamily="34" charset="0"/>
                        </a:rPr>
                        <a:t>Project Name</a:t>
                      </a:r>
                      <a:endParaRPr lang="en-ZA" sz="1200" b="1" i="0" u="none" strike="noStrike" dirty="0">
                        <a:solidFill>
                          <a:schemeClr val="tx1"/>
                        </a:solidFill>
                        <a:effectLst/>
                        <a:latin typeface="Arial" pitchFamily="34" charset="0"/>
                        <a:cs typeface="Arial" pitchFamily="34" charset="0"/>
                      </a:endParaRP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Main Budget R000'</a:t>
                      </a:r>
                    </a:p>
                  </a:txBody>
                  <a:tcPr marL="0" marR="0" marT="0" marB="0" anchor="ctr"/>
                </a:tc>
                <a:tc>
                  <a:txBody>
                    <a:bodyPr/>
                    <a:lstStyle/>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2017/18</a:t>
                      </a:r>
                    </a:p>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 </a:t>
                      </a:r>
                      <a:r>
                        <a:rPr lang="en-ZA" sz="1200" b="1" i="0" u="none" strike="noStrike" kern="1200" baseline="0" dirty="0" err="1">
                          <a:solidFill>
                            <a:srgbClr val="000000"/>
                          </a:solidFill>
                          <a:latin typeface="Arial" pitchFamily="34" charset="0"/>
                          <a:ea typeface="+mn-ea"/>
                          <a:cs typeface="Arial" pitchFamily="34" charset="0"/>
                        </a:rPr>
                        <a:t>Adjus</a:t>
                      </a:r>
                      <a:r>
                        <a:rPr lang="en-ZA" sz="1200" b="1" i="0" u="none" strike="noStrike" kern="1200" baseline="0" dirty="0">
                          <a:solidFill>
                            <a:srgbClr val="000000"/>
                          </a:solidFill>
                          <a:latin typeface="Arial" pitchFamily="34" charset="0"/>
                          <a:ea typeface="+mn-ea"/>
                          <a:cs typeface="Arial" pitchFamily="34" charset="0"/>
                        </a:rPr>
                        <a:t> Budget 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Commitment R000'</a:t>
                      </a:r>
                    </a:p>
                  </a:txBody>
                  <a:tcPr marL="0" marR="0" marT="0" marB="0" anchor="ctr"/>
                </a:tc>
                <a:tc>
                  <a:txBody>
                    <a:bodyPr/>
                    <a:lstStyle/>
                    <a:p>
                      <a:pPr algn="ctr" fontAlgn="ctr">
                        <a:lnSpc>
                          <a:spcPct val="150000"/>
                        </a:lnSpc>
                      </a:pPr>
                      <a:r>
                        <a:rPr lang="pt-BR" sz="1200" b="1" i="0" u="none" strike="noStrike" kern="1200" baseline="0" dirty="0">
                          <a:solidFill>
                            <a:srgbClr val="000000"/>
                          </a:solidFill>
                          <a:latin typeface="Arial" pitchFamily="34" charset="0"/>
                          <a:ea typeface="+mn-ea"/>
                          <a:cs typeface="Arial" pitchFamily="34" charset="0"/>
                        </a:rPr>
                        <a:t>Actual Exp as at </a:t>
                      </a:r>
                      <a:r>
                        <a:rPr lang="pt-BR" sz="1200" b="1" i="0" u="none" strike="noStrike" kern="1200" baseline="0" dirty="0" smtClean="0">
                          <a:solidFill>
                            <a:srgbClr val="000000"/>
                          </a:solidFill>
                          <a:latin typeface="Arial" pitchFamily="34" charset="0"/>
                          <a:ea typeface="+mn-ea"/>
                          <a:cs typeface="Arial" pitchFamily="34" charset="0"/>
                        </a:rPr>
                        <a:t>end Mar </a:t>
                      </a:r>
                      <a:r>
                        <a:rPr lang="pt-BR" sz="1200" b="1" i="0" u="none" strike="noStrike" kern="1200" baseline="0" dirty="0">
                          <a:solidFill>
                            <a:srgbClr val="000000"/>
                          </a:solidFill>
                          <a:latin typeface="Arial" pitchFamily="34" charset="0"/>
                          <a:ea typeface="+mn-ea"/>
                          <a:cs typeface="Arial" pitchFamily="34" charset="0"/>
                        </a:rPr>
                        <a:t>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Avail Budget as at </a:t>
                      </a:r>
                      <a:r>
                        <a:rPr lang="en-ZA" sz="1200" b="1" i="0" u="none" strike="noStrike" kern="1200" baseline="0" dirty="0" smtClean="0">
                          <a:solidFill>
                            <a:srgbClr val="000000"/>
                          </a:solidFill>
                          <a:latin typeface="Arial" pitchFamily="34" charset="0"/>
                          <a:ea typeface="+mn-ea"/>
                          <a:cs typeface="Arial" pitchFamily="34" charset="0"/>
                        </a:rPr>
                        <a:t>end Mar </a:t>
                      </a:r>
                      <a:r>
                        <a:rPr lang="en-ZA" sz="1200" b="1" i="0" u="none" strike="noStrike" kern="1200" baseline="0" dirty="0">
                          <a:solidFill>
                            <a:srgbClr val="000000"/>
                          </a:solidFill>
                          <a:latin typeface="Arial" pitchFamily="34" charset="0"/>
                          <a:ea typeface="+mn-ea"/>
                          <a:cs typeface="Arial" pitchFamily="34" charset="0"/>
                        </a:rPr>
                        <a:t>R000</a:t>
                      </a:r>
                      <a:r>
                        <a:rPr lang="en-ZA" sz="900" b="1" i="1" u="none" strike="noStrike" dirty="0">
                          <a:solidFill>
                            <a:srgbClr val="000000"/>
                          </a:solidFill>
                          <a:effectLst/>
                          <a:latin typeface="Arial" panose="020B0604020202020204" pitchFamily="34" charset="0"/>
                        </a:rPr>
                        <a:t>'</a:t>
                      </a:r>
                    </a:p>
                  </a:txBody>
                  <a:tcPr marL="0" marR="0" marT="0" marB="0" anchor="ctr"/>
                </a:tc>
                <a:extLst>
                  <a:ext uri="{0D108BD9-81ED-4DB2-BD59-A6C34878D82A}">
                    <a16:rowId xmlns:a16="http://schemas.microsoft.com/office/drawing/2014/main" xmlns="" val="10000"/>
                  </a:ext>
                </a:extLst>
              </a:tr>
              <a:tr h="639212">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FACILITIES MANAGEMENT-06/17/18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1 500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extLst>
                  <a:ext uri="{0D108BD9-81ED-4DB2-BD59-A6C34878D82A}">
                    <a16:rowId xmlns:a16="http://schemas.microsoft.com/office/drawing/2014/main" xmlns="" val="10001"/>
                  </a:ext>
                </a:extLst>
              </a:tr>
              <a:tr h="639212">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FACILITIES MANAGEMENT-21/13/14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500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extLst>
                  <a:ext uri="{0D108BD9-81ED-4DB2-BD59-A6C34878D82A}">
                    <a16:rowId xmlns:a16="http://schemas.microsoft.com/office/drawing/2014/main" xmlns="" val="10002"/>
                  </a:ext>
                </a:extLst>
              </a:tr>
              <a:tr h="639212">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HR REMUNERATION (33/17/18)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1 506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1 501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5 </a:t>
                      </a:r>
                    </a:p>
                  </a:txBody>
                  <a:tcPr marL="9525" marR="9525" marT="9525" marB="0" anchor="b"/>
                </a:tc>
                <a:extLst>
                  <a:ext uri="{0D108BD9-81ED-4DB2-BD59-A6C34878D82A}">
                    <a16:rowId xmlns:a16="http://schemas.microsoft.com/office/drawing/2014/main" xmlns="" val="10003"/>
                  </a:ext>
                </a:extLst>
              </a:tr>
              <a:tr h="639212">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INVENT:DISTR TO SCHOOLS-31/17/18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494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177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238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79 </a:t>
                      </a:r>
                    </a:p>
                  </a:txBody>
                  <a:tcPr marL="9525" marR="9525" marT="9525" marB="0" anchor="b"/>
                </a:tc>
                <a:extLst>
                  <a:ext uri="{0D108BD9-81ED-4DB2-BD59-A6C34878D82A}">
                    <a16:rowId xmlns:a16="http://schemas.microsoft.com/office/drawing/2014/main" xmlns="" val="10004"/>
                  </a:ext>
                </a:extLst>
              </a:tr>
            </a:tbl>
          </a:graphicData>
        </a:graphic>
      </p:graphicFrame>
      <p:sp>
        <p:nvSpPr>
          <p:cNvPr id="5" name="Slide Number Placeholder 4"/>
          <p:cNvSpPr>
            <a:spLocks noGrp="1"/>
          </p:cNvSpPr>
          <p:nvPr>
            <p:ph type="sldNum" sz="quarter" idx="12"/>
          </p:nvPr>
        </p:nvSpPr>
        <p:spPr/>
        <p:txBody>
          <a:bodyPr/>
          <a:lstStyle/>
          <a:p>
            <a:fld id="{CCC18566-09C8-48B4-ABDD-DC9B46338070}" type="slidenum">
              <a:rPr lang="en-ZA" sz="1600" smtClean="0">
                <a:solidFill>
                  <a:schemeClr val="bg1"/>
                </a:solidFill>
              </a:rPr>
              <a:pPr/>
              <a:t>16</a:t>
            </a:fld>
            <a:endParaRPr lang="en-ZA" sz="1600" dirty="0">
              <a:solidFill>
                <a:schemeClr val="bg1"/>
              </a:solidFill>
            </a:endParaRPr>
          </a:p>
        </p:txBody>
      </p:sp>
    </p:spTree>
    <p:extLst>
      <p:ext uri="{BB962C8B-B14F-4D97-AF65-F5344CB8AC3E}">
        <p14:creationId xmlns:p14="http://schemas.microsoft.com/office/powerpoint/2010/main" xmlns="" val="990182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819939384"/>
              </p:ext>
            </p:extLst>
          </p:nvPr>
        </p:nvGraphicFramePr>
        <p:xfrm>
          <a:off x="395536" y="188640"/>
          <a:ext cx="8424936" cy="1105317"/>
        </p:xfrm>
        <a:graphic>
          <a:graphicData uri="http://schemas.openxmlformats.org/drawingml/2006/table">
            <a:tbl>
              <a:tblPr>
                <a:tableStyleId>{5C22544A-7EE6-4342-B048-85BDC9FD1C3A}</a:tableStyleId>
              </a:tblPr>
              <a:tblGrid>
                <a:gridCol w="8424936">
                  <a:extLst>
                    <a:ext uri="{9D8B030D-6E8A-4147-A177-3AD203B41FA5}">
                      <a16:colId xmlns:a16="http://schemas.microsoft.com/office/drawing/2014/main" xmlns="" val="20000"/>
                    </a:ext>
                  </a:extLst>
                </a:gridCol>
              </a:tblGrid>
              <a:tr h="83671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Budget and EXPENDITURE: 2017/18 </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As at 31 mar 2018</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Per grant: </a:t>
                      </a:r>
                      <a:r>
                        <a:rPr kumimoji="0" lang="en-US" sz="2300" b="1" i="0" u="sng"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infrastructure ENHANCEMENT</a:t>
                      </a:r>
                      <a:endParaRPr kumimoji="0" lang="en-ZA" sz="2300" b="1" i="0" u="sng" strike="noStrike" kern="1200" cap="none" spc="0" normalizeH="0" baseline="0" noProof="0" dirty="0">
                        <a:ln>
                          <a:noFill/>
                        </a:ln>
                        <a:solidFill>
                          <a:srgbClr val="44546A"/>
                        </a:solidFill>
                        <a:effectLst/>
                        <a:uLnTx/>
                        <a:uFillTx/>
                        <a:latin typeface="Arial"/>
                        <a:ea typeface="+mn-ea"/>
                        <a:cs typeface="+mn-cs"/>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1153860666"/>
              </p:ext>
            </p:extLst>
          </p:nvPr>
        </p:nvGraphicFramePr>
        <p:xfrm>
          <a:off x="251520" y="1412777"/>
          <a:ext cx="8568952" cy="4767027"/>
        </p:xfrm>
        <a:graphic>
          <a:graphicData uri="http://schemas.openxmlformats.org/drawingml/2006/table">
            <a:tbl>
              <a:tblPr>
                <a:tableStyleId>{5C22544A-7EE6-4342-B048-85BDC9FD1C3A}</a:tableStyleId>
              </a:tblPr>
              <a:tblGrid>
                <a:gridCol w="2774708">
                  <a:extLst>
                    <a:ext uri="{9D8B030D-6E8A-4147-A177-3AD203B41FA5}">
                      <a16:colId xmlns:a16="http://schemas.microsoft.com/office/drawing/2014/main" xmlns="" val="20000"/>
                    </a:ext>
                  </a:extLst>
                </a:gridCol>
                <a:gridCol w="1060918">
                  <a:extLst>
                    <a:ext uri="{9D8B030D-6E8A-4147-A177-3AD203B41FA5}">
                      <a16:colId xmlns:a16="http://schemas.microsoft.com/office/drawing/2014/main" xmlns="" val="20001"/>
                    </a:ext>
                  </a:extLst>
                </a:gridCol>
                <a:gridCol w="1276825">
                  <a:extLst>
                    <a:ext uri="{9D8B030D-6E8A-4147-A177-3AD203B41FA5}">
                      <a16:colId xmlns:a16="http://schemas.microsoft.com/office/drawing/2014/main" xmlns="" val="20002"/>
                    </a:ext>
                  </a:extLst>
                </a:gridCol>
                <a:gridCol w="1089838">
                  <a:extLst>
                    <a:ext uri="{9D8B030D-6E8A-4147-A177-3AD203B41FA5}">
                      <a16:colId xmlns:a16="http://schemas.microsoft.com/office/drawing/2014/main" xmlns="" val="20003"/>
                    </a:ext>
                  </a:extLst>
                </a:gridCol>
                <a:gridCol w="1142527">
                  <a:extLst>
                    <a:ext uri="{9D8B030D-6E8A-4147-A177-3AD203B41FA5}">
                      <a16:colId xmlns:a16="http://schemas.microsoft.com/office/drawing/2014/main" xmlns="" val="20004"/>
                    </a:ext>
                  </a:extLst>
                </a:gridCol>
                <a:gridCol w="1224136">
                  <a:extLst>
                    <a:ext uri="{9D8B030D-6E8A-4147-A177-3AD203B41FA5}">
                      <a16:colId xmlns:a16="http://schemas.microsoft.com/office/drawing/2014/main" xmlns="" val="20005"/>
                    </a:ext>
                  </a:extLst>
                </a:gridCol>
              </a:tblGrid>
              <a:tr h="803082">
                <a:tc>
                  <a:txBody>
                    <a:bodyPr/>
                    <a:lstStyle/>
                    <a:p>
                      <a:pPr algn="ctr" fontAlgn="ctr"/>
                      <a:r>
                        <a:rPr lang="en-ZA" sz="1200" b="1" u="none" strike="noStrike" dirty="0">
                          <a:solidFill>
                            <a:schemeClr val="tx1"/>
                          </a:solidFill>
                          <a:effectLst/>
                          <a:latin typeface="Arial" pitchFamily="34" charset="0"/>
                          <a:cs typeface="Arial" pitchFamily="34" charset="0"/>
                        </a:rPr>
                        <a:t>Project Name</a:t>
                      </a:r>
                      <a:endParaRPr lang="en-ZA" sz="1200" b="1" i="0" u="none" strike="noStrike" dirty="0">
                        <a:solidFill>
                          <a:schemeClr val="tx1"/>
                        </a:solidFill>
                        <a:effectLst/>
                        <a:latin typeface="Arial" pitchFamily="34" charset="0"/>
                        <a:cs typeface="Arial" pitchFamily="34" charset="0"/>
                      </a:endParaRP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Main Budget R000'</a:t>
                      </a:r>
                    </a:p>
                  </a:txBody>
                  <a:tcPr marL="0" marR="0" marT="0" marB="0" anchor="ctr"/>
                </a:tc>
                <a:tc>
                  <a:txBody>
                    <a:bodyPr/>
                    <a:lstStyle/>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2017/18</a:t>
                      </a:r>
                    </a:p>
                    <a:p>
                      <a:pPr algn="ctr" fontAlgn="ctr">
                        <a:lnSpc>
                          <a:spcPct val="150000"/>
                        </a:lnSpc>
                      </a:pPr>
                      <a:r>
                        <a:rPr lang="en-ZA" sz="1200" b="1" i="0" u="none" strike="noStrike" kern="1200" baseline="0" dirty="0" smtClean="0">
                          <a:solidFill>
                            <a:srgbClr val="000000"/>
                          </a:solidFill>
                          <a:latin typeface="Arial" pitchFamily="34" charset="0"/>
                          <a:ea typeface="+mn-ea"/>
                          <a:cs typeface="Arial" pitchFamily="34" charset="0"/>
                        </a:rPr>
                        <a:t> </a:t>
                      </a:r>
                      <a:r>
                        <a:rPr lang="en-ZA" sz="1200" b="1" i="0" u="none" strike="noStrike" kern="1200" baseline="0" dirty="0" err="1">
                          <a:solidFill>
                            <a:srgbClr val="000000"/>
                          </a:solidFill>
                          <a:latin typeface="Arial" pitchFamily="34" charset="0"/>
                          <a:ea typeface="+mn-ea"/>
                          <a:cs typeface="Arial" pitchFamily="34" charset="0"/>
                        </a:rPr>
                        <a:t>Adjus</a:t>
                      </a:r>
                      <a:r>
                        <a:rPr lang="en-ZA" sz="1200" b="1" i="0" u="none" strike="noStrike" kern="1200" baseline="0" dirty="0">
                          <a:solidFill>
                            <a:srgbClr val="000000"/>
                          </a:solidFill>
                          <a:latin typeface="Arial" pitchFamily="34" charset="0"/>
                          <a:ea typeface="+mn-ea"/>
                          <a:cs typeface="Arial" pitchFamily="34" charset="0"/>
                        </a:rPr>
                        <a:t> Budget 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Commitment R000'</a:t>
                      </a:r>
                    </a:p>
                  </a:txBody>
                  <a:tcPr marL="0" marR="0" marT="0" marB="0" anchor="ctr"/>
                </a:tc>
                <a:tc>
                  <a:txBody>
                    <a:bodyPr/>
                    <a:lstStyle/>
                    <a:p>
                      <a:pPr algn="ctr" fontAlgn="ctr">
                        <a:lnSpc>
                          <a:spcPct val="150000"/>
                        </a:lnSpc>
                      </a:pPr>
                      <a:r>
                        <a:rPr lang="pt-BR" sz="1200" b="1" i="0" u="none" strike="noStrike" kern="1200" baseline="0" dirty="0">
                          <a:solidFill>
                            <a:srgbClr val="000000"/>
                          </a:solidFill>
                          <a:latin typeface="Arial" pitchFamily="34" charset="0"/>
                          <a:ea typeface="+mn-ea"/>
                          <a:cs typeface="Arial" pitchFamily="34" charset="0"/>
                        </a:rPr>
                        <a:t>Actual Exp as at </a:t>
                      </a:r>
                      <a:r>
                        <a:rPr lang="pt-BR" sz="1200" b="1" i="0" u="none" strike="noStrike" kern="1200" baseline="0" dirty="0" smtClean="0">
                          <a:solidFill>
                            <a:srgbClr val="000000"/>
                          </a:solidFill>
                          <a:latin typeface="Arial" pitchFamily="34" charset="0"/>
                          <a:ea typeface="+mn-ea"/>
                          <a:cs typeface="Arial" pitchFamily="34" charset="0"/>
                        </a:rPr>
                        <a:t>end Mar </a:t>
                      </a:r>
                      <a:r>
                        <a:rPr lang="pt-BR" sz="1200" b="1" i="0" u="none" strike="noStrike" kern="1200" baseline="0" dirty="0">
                          <a:solidFill>
                            <a:srgbClr val="000000"/>
                          </a:solidFill>
                          <a:latin typeface="Arial" pitchFamily="34" charset="0"/>
                          <a:ea typeface="+mn-ea"/>
                          <a:cs typeface="Arial" pitchFamily="34" charset="0"/>
                        </a:rPr>
                        <a:t>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Avail Budget as at </a:t>
                      </a:r>
                      <a:r>
                        <a:rPr lang="en-ZA" sz="1200" b="1" i="0" u="none" strike="noStrike" kern="1200" baseline="0" dirty="0" smtClean="0">
                          <a:solidFill>
                            <a:srgbClr val="000000"/>
                          </a:solidFill>
                          <a:latin typeface="Arial" pitchFamily="34" charset="0"/>
                          <a:ea typeface="+mn-ea"/>
                          <a:cs typeface="Arial" pitchFamily="34" charset="0"/>
                        </a:rPr>
                        <a:t>end Mar </a:t>
                      </a:r>
                      <a:r>
                        <a:rPr lang="en-ZA" sz="1200" b="1" i="0" u="none" strike="noStrike" kern="1200" baseline="0" dirty="0">
                          <a:solidFill>
                            <a:srgbClr val="000000"/>
                          </a:solidFill>
                          <a:latin typeface="Arial" pitchFamily="34" charset="0"/>
                          <a:ea typeface="+mn-ea"/>
                          <a:cs typeface="Arial" pitchFamily="34" charset="0"/>
                        </a:rPr>
                        <a:t>R000</a:t>
                      </a:r>
                      <a:r>
                        <a:rPr lang="en-ZA" sz="900" b="1" i="1" u="none" strike="noStrike" dirty="0">
                          <a:solidFill>
                            <a:srgbClr val="000000"/>
                          </a:solidFill>
                          <a:effectLst/>
                          <a:latin typeface="Arial" panose="020B0604020202020204" pitchFamily="34" charset="0"/>
                        </a:rPr>
                        <a:t>'</a:t>
                      </a:r>
                    </a:p>
                  </a:txBody>
                  <a:tcPr marL="0" marR="0" marT="0" marB="0" anchor="ctr"/>
                </a:tc>
                <a:extLst>
                  <a:ext uri="{0D108BD9-81ED-4DB2-BD59-A6C34878D82A}">
                    <a16:rowId xmlns:a16="http://schemas.microsoft.com/office/drawing/2014/main" xmlns="" val="10000"/>
                  </a:ext>
                </a:extLst>
              </a:tr>
              <a:tr h="409393">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BETHLEHEM DISTR OFFICE-12/17/18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600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600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72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394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134 </a:t>
                      </a:r>
                    </a:p>
                  </a:txBody>
                  <a:tcPr marL="9525" marR="9525" marT="9525" marB="0" anchor="b"/>
                </a:tc>
                <a:extLst>
                  <a:ext uri="{0D108BD9-81ED-4DB2-BD59-A6C34878D82A}">
                    <a16:rowId xmlns:a16="http://schemas.microsoft.com/office/drawing/2014/main" xmlns="" val="10001"/>
                  </a:ext>
                </a:extLst>
              </a:tr>
              <a:tr h="409393">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DAYTODAY GEN MAINT-BUILD-01/13/4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500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500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823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-323 </a:t>
                      </a:r>
                    </a:p>
                  </a:txBody>
                  <a:tcPr marL="9525" marR="9525" marT="9525" marB="0" anchor="b"/>
                </a:tc>
                <a:extLst>
                  <a:ext uri="{0D108BD9-81ED-4DB2-BD59-A6C34878D82A}">
                    <a16:rowId xmlns:a16="http://schemas.microsoft.com/office/drawing/2014/main" xmlns="" val="10002"/>
                  </a:ext>
                </a:extLst>
              </a:tr>
              <a:tr h="336476">
                <a:tc>
                  <a:txBody>
                    <a:bodyPr/>
                    <a:lstStyle/>
                    <a:p>
                      <a:pPr algn="l" fontAlgn="b"/>
                      <a:r>
                        <a:rPr lang="en-ZA" sz="1100" b="0" i="0" u="none" strike="noStrike">
                          <a:solidFill>
                            <a:schemeClr val="tx1"/>
                          </a:solidFill>
                          <a:effectLst/>
                          <a:latin typeface="Arial" panose="020B0604020202020204" pitchFamily="34" charset="0"/>
                          <a:cs typeface="Arial" panose="020B0604020202020204" pitchFamily="34" charset="0"/>
                        </a:rPr>
                        <a:t> DAYTODAY GEN MAINT-BUILD-04/17/8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4 500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4 500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697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3 803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   </a:t>
                      </a:r>
                    </a:p>
                  </a:txBody>
                  <a:tcPr marL="9525" marR="9525" marT="9525" marB="0" anchor="b"/>
                </a:tc>
                <a:extLst>
                  <a:ext uri="{0D108BD9-81ED-4DB2-BD59-A6C34878D82A}">
                    <a16:rowId xmlns:a16="http://schemas.microsoft.com/office/drawing/2014/main" xmlns="" val="10003"/>
                  </a:ext>
                </a:extLst>
              </a:tr>
              <a:tr h="336476">
                <a:tc>
                  <a:txBody>
                    <a:bodyPr/>
                    <a:lstStyle/>
                    <a:p>
                      <a:pPr algn="l" fontAlgn="b"/>
                      <a:r>
                        <a:rPr lang="en-ZA" sz="1100" b="0" i="0" u="none" strike="noStrike">
                          <a:solidFill>
                            <a:schemeClr val="tx1"/>
                          </a:solidFill>
                          <a:effectLst/>
                          <a:latin typeface="Arial" panose="020B0604020202020204" pitchFamily="34" charset="0"/>
                          <a:cs typeface="Arial" panose="020B0604020202020204" pitchFamily="34" charset="0"/>
                        </a:rPr>
                        <a:t> KOFFIEFONTEIN ERC OFFICE-16/17/8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1 000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1 000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925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75 </a:t>
                      </a:r>
                    </a:p>
                  </a:txBody>
                  <a:tcPr marL="9525" marR="9525" marT="9525" marB="0" anchor="b"/>
                </a:tc>
                <a:extLst>
                  <a:ext uri="{0D108BD9-81ED-4DB2-BD59-A6C34878D82A}">
                    <a16:rowId xmlns:a16="http://schemas.microsoft.com/office/drawing/2014/main" xmlns="" val="10004"/>
                  </a:ext>
                </a:extLst>
              </a:tr>
              <a:tr h="336476">
                <a:tc>
                  <a:txBody>
                    <a:bodyPr/>
                    <a:lstStyle/>
                    <a:p>
                      <a:pPr algn="l" fontAlgn="b"/>
                      <a:r>
                        <a:rPr lang="en-ZA" sz="1100" b="0" i="0" u="none" strike="noStrike">
                          <a:solidFill>
                            <a:schemeClr val="tx1"/>
                          </a:solidFill>
                          <a:effectLst/>
                          <a:latin typeface="Arial" panose="020B0604020202020204" pitchFamily="34" charset="0"/>
                          <a:cs typeface="Arial" panose="020B0604020202020204" pitchFamily="34" charset="0"/>
                        </a:rPr>
                        <a:t> KROONSTAD ERC (DOE/17/17/18)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1 200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507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57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450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   </a:t>
                      </a:r>
                    </a:p>
                  </a:txBody>
                  <a:tcPr marL="9525" marR="9525" marT="9525" marB="0" anchor="b"/>
                </a:tc>
                <a:extLst>
                  <a:ext uri="{0D108BD9-81ED-4DB2-BD59-A6C34878D82A}">
                    <a16:rowId xmlns:a16="http://schemas.microsoft.com/office/drawing/2014/main" xmlns="" val="10005"/>
                  </a:ext>
                </a:extLst>
              </a:tr>
              <a:tr h="336476">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QWAQWA:EX PARLIAM BUILD-03/15/16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1 000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1 000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394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581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25 </a:t>
                      </a:r>
                    </a:p>
                  </a:txBody>
                  <a:tcPr marL="9525" marR="9525" marT="9525" marB="0" anchor="b"/>
                </a:tc>
                <a:extLst>
                  <a:ext uri="{0D108BD9-81ED-4DB2-BD59-A6C34878D82A}">
                    <a16:rowId xmlns:a16="http://schemas.microsoft.com/office/drawing/2014/main" xmlns="" val="10006"/>
                  </a:ext>
                </a:extLst>
              </a:tr>
              <a:tr h="336476">
                <a:tc>
                  <a:txBody>
                    <a:bodyPr/>
                    <a:lstStyle/>
                    <a:p>
                      <a:pPr algn="l" fontAlgn="b"/>
                      <a:r>
                        <a:rPr lang="en-ZA" sz="1100" b="0" i="0" u="none" strike="noStrike">
                          <a:solidFill>
                            <a:schemeClr val="tx1"/>
                          </a:solidFill>
                          <a:effectLst/>
                          <a:latin typeface="Arial" panose="020B0604020202020204" pitchFamily="34" charset="0"/>
                          <a:cs typeface="Arial" panose="020B0604020202020204" pitchFamily="34" charset="0"/>
                        </a:rPr>
                        <a:t> SASOLBURG DISTR OFFICE-15/17/18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1 200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693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0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692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1 </a:t>
                      </a:r>
                    </a:p>
                  </a:txBody>
                  <a:tcPr marL="9525" marR="9525" marT="9525" marB="0" anchor="b"/>
                </a:tc>
                <a:extLst>
                  <a:ext uri="{0D108BD9-81ED-4DB2-BD59-A6C34878D82A}">
                    <a16:rowId xmlns:a16="http://schemas.microsoft.com/office/drawing/2014/main" xmlns="" val="10007"/>
                  </a:ext>
                </a:extLst>
              </a:tr>
              <a:tr h="336476">
                <a:tc>
                  <a:txBody>
                    <a:bodyPr/>
                    <a:lstStyle/>
                    <a:p>
                      <a:pPr algn="l" fontAlgn="b"/>
                      <a:r>
                        <a:rPr lang="en-ZA" sz="1100" b="0" i="0" u="none" strike="noStrike">
                          <a:solidFill>
                            <a:schemeClr val="tx1"/>
                          </a:solidFill>
                          <a:effectLst/>
                          <a:latin typeface="Arial" panose="020B0604020202020204" pitchFamily="34" charset="0"/>
                          <a:cs typeface="Arial" panose="020B0604020202020204" pitchFamily="34" charset="0"/>
                        </a:rPr>
                        <a:t> TEMPE WAREHOUSE (DOE 03/16/17)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1 278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1 278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97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1 181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   </a:t>
                      </a:r>
                    </a:p>
                  </a:txBody>
                  <a:tcPr marL="9525" marR="9525" marT="9525" marB="0" anchor="b"/>
                </a:tc>
                <a:extLst>
                  <a:ext uri="{0D108BD9-81ED-4DB2-BD59-A6C34878D82A}">
                    <a16:rowId xmlns:a16="http://schemas.microsoft.com/office/drawing/2014/main" xmlns="" val="10008"/>
                  </a:ext>
                </a:extLst>
              </a:tr>
              <a:tr h="366841">
                <a:tc>
                  <a:txBody>
                    <a:bodyPr/>
                    <a:lstStyle/>
                    <a:p>
                      <a:pPr algn="l" fontAlgn="b"/>
                      <a:r>
                        <a:rPr lang="en-ZA" sz="1100" b="0" i="0" u="none" strike="noStrike">
                          <a:solidFill>
                            <a:schemeClr val="tx1"/>
                          </a:solidFill>
                          <a:effectLst/>
                          <a:latin typeface="Arial" panose="020B0604020202020204" pitchFamily="34" charset="0"/>
                          <a:cs typeface="Arial" panose="020B0604020202020204" pitchFamily="34" charset="0"/>
                        </a:rPr>
                        <a:t> THEJANE P/S (MOTHEO ERC)-14/17/8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1 000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1 000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988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12 </a:t>
                      </a:r>
                    </a:p>
                  </a:txBody>
                  <a:tcPr marL="9525" marR="9525" marT="9525" marB="0" anchor="b"/>
                </a:tc>
                <a:extLst>
                  <a:ext uri="{0D108BD9-81ED-4DB2-BD59-A6C34878D82A}">
                    <a16:rowId xmlns:a16="http://schemas.microsoft.com/office/drawing/2014/main" xmlns="" val="10009"/>
                  </a:ext>
                </a:extLst>
              </a:tr>
              <a:tr h="336476">
                <a:tc>
                  <a:txBody>
                    <a:bodyPr/>
                    <a:lstStyle/>
                    <a:p>
                      <a:pPr algn="l" fontAlgn="b"/>
                      <a:r>
                        <a:rPr lang="en-ZA" sz="1100" b="0" i="0" u="none" strike="noStrike">
                          <a:solidFill>
                            <a:schemeClr val="tx1"/>
                          </a:solidFill>
                          <a:effectLst/>
                          <a:latin typeface="Arial" panose="020B0604020202020204" pitchFamily="34" charset="0"/>
                          <a:cs typeface="Arial" panose="020B0604020202020204" pitchFamily="34" charset="0"/>
                        </a:rPr>
                        <a:t> TSHIYA ERC (DOE/13/17/18)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2 000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2 000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360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1 640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   </a:t>
                      </a:r>
                    </a:p>
                  </a:txBody>
                  <a:tcPr marL="9525" marR="9525" marT="9525" marB="0" anchor="b"/>
                </a:tc>
                <a:extLst>
                  <a:ext uri="{0D108BD9-81ED-4DB2-BD59-A6C34878D82A}">
                    <a16:rowId xmlns:a16="http://schemas.microsoft.com/office/drawing/2014/main" xmlns="" val="10010"/>
                  </a:ext>
                </a:extLst>
              </a:tr>
              <a:tr h="336476">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WELKM:KOPANO OFFICE COMP-18/17/8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2 000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2 000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5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1 928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67 </a:t>
                      </a:r>
                    </a:p>
                  </a:txBody>
                  <a:tcPr marL="9525" marR="9525" marT="9525" marB="0" anchor="b"/>
                </a:tc>
                <a:extLst>
                  <a:ext uri="{0D108BD9-81ED-4DB2-BD59-A6C34878D82A}">
                    <a16:rowId xmlns:a16="http://schemas.microsoft.com/office/drawing/2014/main" xmlns="" val="10011"/>
                  </a:ext>
                </a:extLst>
              </a:tr>
            </a:tbl>
          </a:graphicData>
        </a:graphic>
      </p:graphicFrame>
      <p:sp>
        <p:nvSpPr>
          <p:cNvPr id="6" name="Slide Number Placeholder 5"/>
          <p:cNvSpPr>
            <a:spLocks noGrp="1"/>
          </p:cNvSpPr>
          <p:nvPr>
            <p:ph type="sldNum" sz="quarter" idx="12"/>
          </p:nvPr>
        </p:nvSpPr>
        <p:spPr/>
        <p:txBody>
          <a:bodyPr/>
          <a:lstStyle/>
          <a:p>
            <a:fld id="{CCC18566-09C8-48B4-ABDD-DC9B46338070}" type="slidenum">
              <a:rPr lang="en-ZA" sz="1600" smtClean="0">
                <a:solidFill>
                  <a:schemeClr val="bg1"/>
                </a:solidFill>
              </a:rPr>
              <a:pPr/>
              <a:t>17</a:t>
            </a:fld>
            <a:endParaRPr lang="en-ZA" sz="1600" dirty="0">
              <a:solidFill>
                <a:schemeClr val="bg1"/>
              </a:solidFill>
            </a:endParaRPr>
          </a:p>
        </p:txBody>
      </p:sp>
    </p:spTree>
    <p:extLst>
      <p:ext uri="{BB962C8B-B14F-4D97-AF65-F5344CB8AC3E}">
        <p14:creationId xmlns:p14="http://schemas.microsoft.com/office/powerpoint/2010/main" xmlns="" val="3352256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txBox="1">
            <a:spLocks noGrp="1" noChangeArrowheads="1"/>
          </p:cNvSpPr>
          <p:nvPr/>
        </p:nvSpPr>
        <p:spPr bwMode="auto">
          <a:xfrm>
            <a:off x="6553200" y="6356354"/>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A07C2929-3278-481D-A652-80D19EF4651F}" type="slidenum">
              <a:rPr lang="en-US" altLang="en-US" sz="1200">
                <a:solidFill>
                  <a:srgbClr val="898989"/>
                </a:solidFill>
              </a:rPr>
              <a:pPr algn="r" eaLnBrk="1" hangingPunct="1">
                <a:spcBef>
                  <a:spcPct val="0"/>
                </a:spcBef>
                <a:buFontTx/>
                <a:buNone/>
              </a:pPr>
              <a:t>18</a:t>
            </a:fld>
            <a:endParaRPr lang="en-US" altLang="en-US" sz="1200">
              <a:solidFill>
                <a:srgbClr val="898989"/>
              </a:solidFill>
            </a:endParaRPr>
          </a:p>
        </p:txBody>
      </p:sp>
      <p:pic>
        <p:nvPicPr>
          <p:cNvPr id="4100" name="Picture 6" descr="blue holding shap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920184"/>
            <a:ext cx="9144000" cy="96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2" name="AutoShape 2" descr="data:image/jpeg;base64,/9j/4AAQSkZJRgABAQAAAQABAAD/2wCEAAkGBwgHBgkIBwgKCgkLDRYPDQwMDRsUFRAWIB0iIiAdHx8kKDQsJCYxJx8fLT0tMTU3Ojo6Iys/RD84QzQ5OjcBCgoKDQwNGg8PGjclHyU3Nzc3Nzc3Nzc3Nzc3Nzc3Nzc3Nzc3Nzc3Nzc3Nzc3Nzc3Nzc3Nzc3Nzc3Nzc3Nzc3N//AABEIAH4AnwMBIgACEQEDEQH/xAAbAAEAAwEBAQEAAAAAAAAAAAAABQYHBAEDAv/EAEIQAAEDAwEEBgcFBgQHAAAAAAECAwQABREGEiExQQcTFlFSYRQicYGSodEyQmKRkxUjJHLB4TRDY7EmM0RVoqOy/8QAGgEBAAIDAQAAAAAAAAAAAAAAAAIEAQMFBv/EACsRAAEDAwMEAgEEAwAAAAAAAAABAgMEBRESMWETFSGRQVGhIjIzgQYUFv/aAAwDAQACEQMRAD8Aw2lKUApSlAKUpQCprS9oReJEtpxZR1cZa2yObmPUT7zULV60TCDWm7tdlA/w5Q8nHMNqT/uV/KgKMa8qS1FE9CvU1gY2Uukp/lO8fI1G0ApSlAKUpQClKUApSlAKUpQClKUApSlAKUpQHorZ7NbfROhm/PqByYqEe8rCz/8AQ/KsYFbtMuux0V3i23FDcSW5DQ+2wpado5KUqAAPkD7FCgMl1L/ERrTcR/1EQNr/AJ2yUH5BNQVXC9WS7I09Zose2SH2dlb5fZR1gK14JT6ucYGzx55qtSbZPip2pUGUynvdZUkfMUByUr2vKAUpSgFK9rygFKUoBSlKA9pV07OW7wOfHTs5bvA58dQ1oUO5QclLpV07OW7wOfHTs5bvA58dNaDuUHJS6Yq6dnLd4HfjqVsOibbNdLz7MhcVpSUlCHPWfcP2Wk+Z5nkMmso5FJsr4pHI1uckNorRb1+W1KmB5MFayhptkDrZahxSjO4Ac1HcK6NbX+8W293KzAx4yG5IWpLKAtQUEpwOsIycYHdWg3ZT7KHrV2cvb2dhtyTbVBlvZTwZbyCQ2n3bRyTVO1lZWJutby++pwASAkIBxjCE8TWVXBYllbE3U4ord3ubSnFM3GU0XFbS+reUnaPecGpCJrPUsTHU3ubgcnHC4PyVkVNixW4AD0fOO9Rr8Oaet6+DSkfyrIqPUQppcoeTk7cPycftmz2e5d6nYgbc+JGK8VO0XMT++s10ty++HKDqfyWP61+X9KoOTHkkeSxUc/p24NfZQlwfhVWdSFhlVC/ZxI+gaNXvRfbk1+F2ACR+Sq8I0XDOQu8XJQ4J2UMIPtO81CKtc5JwqI98Oa+rFkuDxGI6kg/eXuFZyhtWRibqhZJM5ifoO4mJbIkFhqcwhCWgSvBSr7SzvVw/tVKrSdNWFJ0vfYMpXWEpak7KDjGwrB+RqKOnLd4HfjrCvQrOr4W/JS6VdOzlu8Dnx07OW7wOfHWNaEO5QclLpV07OW7wOfHTs5bvA58dNaDuUHJL0pStJ50UpSgP022t1xLbSSpxZCUpHMmrtKju222FqDa5NybaK4qBEeDSusI/fvbXLB/dp7sKqB0onYuS5uyFehMLkJSeagMJHxEV2ahsjsmY00vTDNxREZSy3JN7DW3zUdgHcSoqPnW2NDt2uJNKyKRAs28f8F6gG/8A7z/arA7ppV31DeZC5IZZTMKNkDaVuQn3VCJ0wraCk6EaUEkZ2dQZx86vltKW3rw+cJYN06oL2sgKKUJAz7TiqV0fO2nzB+47DYYpl0y7EWnRFvA9aTJUe/aA/pXxe0NHI/h5zyT/AKiQofKubU/SRA0/eZFrXDekuxyAtxpadg5AO786mdP6lRe/2ehuBKakTwpbLJwSGh/mq7k53Dv5V5zReWpq8/g3LRW53jShXpGi7k3/AMl2O+PIlJ+YqMkWK7MfbgPHzQnaHyrT7i61a3Wm7g83HU7ub6xYAUe4GvUrCk5SoEd6TkVFLxXQriVn4ND7HSP8sdgyQw5Y4xZA9rSvpX2j2i5yDhmDIPmWyB861ffxNMnGc7hxOan/ANBMvhrPJqT/AB6PPl5UdM6Xlx5anJ7jTbLza2VtJO0VJUMb+QwcGqfLjuRJT0Z0YcZcKFe44rXOsYRGTKckR2mFDIdW6AlQ8u+s81pLt8289fb3C5lsJeWE4SpY5jv3YrpWuqqpld124T4KN1o6eCNqRL5QgKUpXYOAKUpQClKUApSlAWLSeBGuSjzMZH/tB/pWWWm1StSX9TTLaylx4uSHQPVZRnKlqPAADO81qWklpxPQr/Qc9wdGT+Rqu6HRGirv9vkR1uuR5SJEyMdwfisqVtoB78kHZO5QGK3M2PR27+BCfVYLELSmbCY0+t17/CW/Djkl7JwgEh0esrcTuwM+VX6y6I05p2wMtXpEZXrBT6pDh6nrFHkCcccAewVzuXOxz0RndLWGZJeYWl9qRBgIbQk4PFS9lJ3EggGvoly6uSRcLxpi53BTYIbaUtjZaHDKG9vBURxJOe6pl4l7vo/ScuEt2bZoBZabK+sQ0EkJAzuUKobl+7JaGkaqDSE3a9rCIDZG5hgDDScdyUDax3murUF5bYtl1hWhi6wA7bZS3YM6MpCG9lsnaaJ3DeRuSSPIVYLtYtJXLTtiRqZ1hDDMZAjdbJ6oH1BnmM7hQERpLVFl6UtPO2S/tNIuIR+8aBAKsf5rXs+XsqU6MNIzNKN3eBPWJDKpIXGeJztt7PyPeK4LdpfozhT2JNunxGpaHAWlNXMhQVnlhXy51nvTZqPUDGtHYSJ0uJDYbQY6GXFNhQI3q3cTnI91Yc1HJhUM5NHsukJrerLtqC/3F5FvbkLXEiF8hsIH318sDkKr8npgiq1zDgW9hpVi6zqH31I3ulW7aT3JBx7d9TWk5TOpOjKErXcstMurKOsdkFnr0g+qVHIzkfniufsd0UDf6Xbxjfn9pcP/ACqCRRp50oNSkdqK0Jgru9kQCWoWLnbsjOGHDh1seSVb/LIqnGtV1g2wdU27qyCl2zTG1HPFvCSPnisqHAVF6HBujcSI77FKUqByxSlKAsXYy7eKN+qfpTsZdvFG/VP0rQaV4nv1Xx6Pb9hpefZn3Yy7eKN+qfpTsZdu+N+qfpWg0p36r49DsNLz7KdZdK3JiYUPLYSzIaWw4UuEkBQ3HhyOKgV29ztXPdbaQpy6xmnhFUsI69xt1PXtDO4qyhW48c1p9VHpAsP7SYTIYSC6Xg/H5bEkAbSM8g6kDH4k+ddyzXV1S9Y5d/gOoGUrMR7Ftiajn6lHo2k4phRmldXJmzWtnqFDi2hv7yhzO5I86+Vxt7Vu9e+a7uiVHg2h1pnJ5YSlOTVI030jW+K7JVCnotrsl5Tz9vurSi2l0/a2Hkb0gkcFA1Y9NvN3O13O6LTCcffvTJ66KvrUY2m9yVkAke7vr0ZpIDUmoLZHulnjK1TMubSpLjEqPMaCVsodbKNpXqJOBtDjX61LapOqOiZqO20ty76ee6l5pIypRb9U4HmkhQ76qHSZp+53npAvjtuYQ8EPIQpPXISrOwnkSCat2i5uo7aBc12ySuYw0lq4xRgia0ncl1BBx1qRuI+8BQHZ0VdG7GnIo1HqhLaZiUdY227jZip8Svxf7VZ9PXSw9I7s9521RpcW3yA1GdkNBSlbslQzwGag+kOPc+kLTjK9GXRl6Gn/ABMEnYcWruVngR4Tivp0D2W6WK03WPeIL0R1UpJSl0Y2hsjeO+gJeBqCwaqmXfR9yjModiuLZEZQGy42OCkdxHlwrKp3RBcYmuYdtZQt+zyHdsSsfYaG9SV9yuXnmvveej7V126RLjPtkZyG16aXGpzi9gJGftJ5mtOn6inFhrTtklt3G/hoIlz0owxE3b3F43bXcnjWFVETKgjbmhy9ahvr9v2CzboAtUYkkJ61Zy5v8hsiqt2Mu3fG/UP0q+QIUa1W5i2wlKUyzlSnV/aecO9S1eZOa+tePuF9kSdWw40oWFtMVQiOlzkz7sZdvFG/VP0p2Mu3ijfqn6VoNKo9+q+PRHsNLz7M+7GXbxRv1T9KdjLt4o36p+laDSnfqvj0Ow0vPsUpSuKdsUpSgFeONtvMuMPo22HhsuI4ZHeDyI4g99e0rZFK6J6PYuFQi5qOTCmUdIehX3JJmwwFyHT6qhuEv28kujmOCuI35FWbomQtro6WhxCkLTeGwpKhgg9YjcauKkocaWw82h1lzcttYylXuqOssZEO23iO2pakN35oAuKKlfaaO8njXv7XckrWLlMOTc5E8HSXgynpEscu+dKF6bjgIZbWgvyHPsMp2U7ye/uHE8qvenrbatGw465rrcLJ2o6JCglbi8b3XB4sfZT90HfvqdjQ2e0V9nOAuvpuAS0lZyhohpHrAeLzPurKOlqU9edWR7VEBdUw1jZB4rOSr5AVKap61QtKxcePK/RhselnUU1Ny32i9LTdYjjsaYtO64Wt7q1L/mA9VXvFcrF4uJlCBb+kCE89kp6uVASt3I5eqob/AHVW+hW5ek2N+3rOVxHgQD4Vf3BrK7jMdt+rZc2Mdl5ictaD5hZqvROqutLA5+dO2eScqR6WuRNzdrm4wp8RdUa1luKWkfwcfYiJXn2etg+2pdKrfY7Z1MduNbre1vKUkJST3qJ4msS15cWbvqy0T45BbkRo68Dkdo5HuOakOlW4S7vquNp+Oshpvq0BGcBTi+Z9mRUKiCpqemx78IqKruMGWOZHlUTP0afA1NY7i+I8K6RnXTuCEr3n2VLc6xnUXRdcbZ6M7YFvTnM/vBhKC2ocxv4Vq9gVNXZYRujRamhpIeSriFDcfrXnbhRU0UaS079SL45LsMr3KrXpg76UpXHLIpSlAKUpQClKUApSlAejiK4oSkiPfAVAH9vtcTjm1XZwqMn6b0/cpjsyfZIj8l05cdXtZUeHI13rLcIaPX1fkqVULpMaTpQ621M1A6tQCG7gpaj5BlBrBLXqV2Nq+Tf/AEH05xa3CGySAna3A7geArdjZbaizv2iJDREhP7W2hglOdoYO/2Vzac0zbNMpfFrbcR1+NsrWVHdV1t3pGSSyoiqrsGr/WkVrW/Rk3RZdTC1wGlJ6lqcVNls/dOdpI93Cvlp+0NXzXl4t0gDDwlBJ8CsnZV+darO0VZp17F6dbeTNC0ubaHSBtJ4HHur9W3R9otl6du8Vt0S3CsqKnCR63HdW196pf1SMyjlaibfKEUpn+GrtkwFph6Je2osnIdYkhtST90hdXHpHS7ZekRm6rbKmVlqQj8WzgEe3dWkXTQ1jul1N0ksuiUVJUShwgEjnipK/wBit1/hiJc2OtQk7SFA4Ug94NZdfoHSMXC4wqO/sJSOwqFG1V0pxWG4/ZtSZDi97pdbICByG/nV607KmTbHDlXFCW5L7QcWhIwE54fLFV21dGenrdLRJKH5K21bSEvLykH2DjVzwAAByrjXCai6aR0zeVVdyzCyVHZeopSlccsilKUB/9k="/>
          <p:cNvSpPr>
            <a:spLocks noChangeAspect="1" noChangeArrowheads="1"/>
          </p:cNvSpPr>
          <p:nvPr/>
        </p:nvSpPr>
        <p:spPr bwMode="auto">
          <a:xfrm>
            <a:off x="63500" y="-136525"/>
            <a:ext cx="1514475"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ZA" altLang="en-US" sz="1800">
              <a:solidFill>
                <a:srgbClr val="000000"/>
              </a:solidFill>
            </a:endParaRPr>
          </a:p>
        </p:txBody>
      </p:sp>
      <p:sp>
        <p:nvSpPr>
          <p:cNvPr id="4103" name="AutoShape 4" descr="data:image/jpeg;base64,/9j/4AAQSkZJRgABAQAAAQABAAD/2wCEAAkGBwgHBgkIBwgKCgkLDRYPDQwMDRsUFRAWIB0iIiAdHx8kKDQsJCYxJx8fLT0tMTU3Ojo6Iys/RD84QzQ5OjcBCgoKDQwNGg8PGjclHyU3Nzc3Nzc3Nzc3Nzc3Nzc3Nzc3Nzc3Nzc3Nzc3Nzc3Nzc3Nzc3Nzc3Nzc3Nzc3Nzc3N//AABEIAH4AnwMBIgACEQEDEQH/xAAbAAEAAwEBAQEAAAAAAAAAAAAABQYHBAEDAv/EAEIQAAEDAwEEBgcFBgQHAAAAAAECAwQABREGEiExQQcTFlFSYRQicYGSodEyQmKRkxUjJHLB4TRDY7EmM0RVoqOy/8QAGgEBAAIDAQAAAAAAAAAAAAAAAAIEAQMFBv/EACsRAAEDAwMEAgEEAwAAAAAAAAABAgMEBRESMWETFSGRQVGhIjIzgQYUFv/aAAwDAQACEQMRAD8Aw2lKUApSlAKUpQCprS9oReJEtpxZR1cZa2yObmPUT7zULV60TCDWm7tdlA/w5Q8nHMNqT/uV/KgKMa8qS1FE9CvU1gY2Uukp/lO8fI1G0ApSlAKUpQClKUApSlAKUpQClKUApSlAKUpQHorZ7NbfROhm/PqByYqEe8rCz/8AQ/KsYFbtMuux0V3i23FDcSW5DQ+2wpado5KUqAAPkD7FCgMl1L/ERrTcR/1EQNr/AJ2yUH5BNQVXC9WS7I09Zose2SH2dlb5fZR1gK14JT6ucYGzx55qtSbZPip2pUGUynvdZUkfMUByUr2vKAUpSgFK9rygFKUoBSlKA9pV07OW7wOfHTs5bvA58dQ1oUO5QclLpV07OW7wOfHTs5bvA58dNaDuUHJS6Yq6dnLd4HfjqVsOibbNdLz7MhcVpSUlCHPWfcP2Wk+Z5nkMmso5FJsr4pHI1uckNorRb1+W1KmB5MFayhptkDrZahxSjO4Ac1HcK6NbX+8W293KzAx4yG5IWpLKAtQUEpwOsIycYHdWg3ZT7KHrV2cvb2dhtyTbVBlvZTwZbyCQ2n3bRyTVO1lZWJutby++pwASAkIBxjCE8TWVXBYllbE3U4ord3ubSnFM3GU0XFbS+reUnaPecGpCJrPUsTHU3ubgcnHC4PyVkVNixW4AD0fOO9Rr8Oaet6+DSkfyrIqPUQppcoeTk7cPycftmz2e5d6nYgbc+JGK8VO0XMT++s10ty++HKDqfyWP61+X9KoOTHkkeSxUc/p24NfZQlwfhVWdSFhlVC/ZxI+gaNXvRfbk1+F2ACR+Sq8I0XDOQu8XJQ4J2UMIPtO81CKtc5JwqI98Oa+rFkuDxGI6kg/eXuFZyhtWRibqhZJM5ifoO4mJbIkFhqcwhCWgSvBSr7SzvVw/tVKrSdNWFJ0vfYMpXWEpak7KDjGwrB+RqKOnLd4HfjrCvQrOr4W/JS6VdOzlu8Dnx07OW7wOfHWNaEO5QclLpV07OW7wOfHTs5bvA58dNaDuUHJL0pStJ50UpSgP022t1xLbSSpxZCUpHMmrtKju222FqDa5NybaK4qBEeDSusI/fvbXLB/dp7sKqB0onYuS5uyFehMLkJSeagMJHxEV2ahsjsmY00vTDNxREZSy3JN7DW3zUdgHcSoqPnW2NDt2uJNKyKRAs28f8F6gG/8A7z/arA7ppV31DeZC5IZZTMKNkDaVuQn3VCJ0wraCk6EaUEkZ2dQZx86vltKW3rw+cJYN06oL2sgKKUJAz7TiqV0fO2nzB+47DYYpl0y7EWnRFvA9aTJUe/aA/pXxe0NHI/h5zyT/AKiQofKubU/SRA0/eZFrXDekuxyAtxpadg5AO786mdP6lRe/2ehuBKakTwpbLJwSGh/mq7k53Dv5V5zReWpq8/g3LRW53jShXpGi7k3/AMl2O+PIlJ+YqMkWK7MfbgPHzQnaHyrT7i61a3Wm7g83HU7ub6xYAUe4GvUrCk5SoEd6TkVFLxXQriVn4ND7HSP8sdgyQw5Y4xZA9rSvpX2j2i5yDhmDIPmWyB861ffxNMnGc7hxOan/ANBMvhrPJqT/AB6PPl5UdM6Xlx5anJ7jTbLza2VtJO0VJUMb+QwcGqfLjuRJT0Z0YcZcKFe44rXOsYRGTKckR2mFDIdW6AlQ8u+s81pLt8289fb3C5lsJeWE4SpY5jv3YrpWuqqpld124T4KN1o6eCNqRL5QgKUpXYOAKUpQClKUApSlAWLSeBGuSjzMZH/tB/pWWWm1StSX9TTLaylx4uSHQPVZRnKlqPAADO81qWklpxPQr/Qc9wdGT+Rqu6HRGirv9vkR1uuR5SJEyMdwfisqVtoB78kHZO5QGK3M2PR27+BCfVYLELSmbCY0+t17/CW/Djkl7JwgEh0esrcTuwM+VX6y6I05p2wMtXpEZXrBT6pDh6nrFHkCcccAewVzuXOxz0RndLWGZJeYWl9qRBgIbQk4PFS9lJ3EggGvoly6uSRcLxpi53BTYIbaUtjZaHDKG9vBURxJOe6pl4l7vo/ScuEt2bZoBZabK+sQ0EkJAzuUKobl+7JaGkaqDSE3a9rCIDZG5hgDDScdyUDax3murUF5bYtl1hWhi6wA7bZS3YM6MpCG9lsnaaJ3DeRuSSPIVYLtYtJXLTtiRqZ1hDDMZAjdbJ6oH1BnmM7hQERpLVFl6UtPO2S/tNIuIR+8aBAKsf5rXs+XsqU6MNIzNKN3eBPWJDKpIXGeJztt7PyPeK4LdpfozhT2JNunxGpaHAWlNXMhQVnlhXy51nvTZqPUDGtHYSJ0uJDYbQY6GXFNhQI3q3cTnI91Yc1HJhUM5NHsukJrerLtqC/3F5FvbkLXEiF8hsIH318sDkKr8npgiq1zDgW9hpVi6zqH31I3ulW7aT3JBx7d9TWk5TOpOjKErXcstMurKOsdkFnr0g+qVHIzkfniufsd0UDf6Xbxjfn9pcP/ACqCRRp50oNSkdqK0Jgru9kQCWoWLnbsjOGHDh1seSVb/LIqnGtV1g2wdU27qyCl2zTG1HPFvCSPnisqHAVF6HBujcSI77FKUqByxSlKAsXYy7eKN+qfpTsZdvFG/VP0rQaV4nv1Xx6Pb9hpefZn3Yy7eKN+qfpTsZdu+N+qfpWg0p36r49DsNLz7KdZdK3JiYUPLYSzIaWw4UuEkBQ3HhyOKgV29ztXPdbaQpy6xmnhFUsI69xt1PXtDO4qyhW48c1p9VHpAsP7SYTIYSC6Xg/H5bEkAbSM8g6kDH4k+ddyzXV1S9Y5d/gOoGUrMR7Ftiajn6lHo2k4phRmldXJmzWtnqFDi2hv7yhzO5I86+Vxt7Vu9e+a7uiVHg2h1pnJ5YSlOTVI030jW+K7JVCnotrsl5Tz9vurSi2l0/a2Hkb0gkcFA1Y9NvN3O13O6LTCcffvTJ66KvrUY2m9yVkAke7vr0ZpIDUmoLZHulnjK1TMubSpLjEqPMaCVsodbKNpXqJOBtDjX61LapOqOiZqO20ty76ee6l5pIypRb9U4HmkhQ76qHSZp+53npAvjtuYQ8EPIQpPXISrOwnkSCat2i5uo7aBc12ySuYw0lq4xRgia0ncl1BBx1qRuI+8BQHZ0VdG7GnIo1HqhLaZiUdY227jZip8Svxf7VZ9PXSw9I7s9521RpcW3yA1GdkNBSlbslQzwGag+kOPc+kLTjK9GXRl6Gn/ABMEnYcWruVngR4Tivp0D2W6WK03WPeIL0R1UpJSl0Y2hsjeO+gJeBqCwaqmXfR9yjModiuLZEZQGy42OCkdxHlwrKp3RBcYmuYdtZQt+zyHdsSsfYaG9SV9yuXnmvveej7V126RLjPtkZyG16aXGpzi9gJGftJ5mtOn6inFhrTtklt3G/hoIlz0owxE3b3F43bXcnjWFVETKgjbmhy9ahvr9v2CzboAtUYkkJ61Zy5v8hsiqt2Mu3fG/UP0q+QIUa1W5i2wlKUyzlSnV/aecO9S1eZOa+tePuF9kSdWw40oWFtMVQiOlzkz7sZdvFG/VP0p2Mu3ijfqn6VoNKo9+q+PRHsNLz7M+7GXbxRv1T9KdjLt4o36p+laDSnfqvj0Ow0vPsUpSuKdsUpSgFeONtvMuMPo22HhsuI4ZHeDyI4g99e0rZFK6J6PYuFQi5qOTCmUdIehX3JJmwwFyHT6qhuEv28kujmOCuI35FWbomQtro6WhxCkLTeGwpKhgg9YjcauKkocaWw82h1lzcttYylXuqOssZEO23iO2pakN35oAuKKlfaaO8njXv7XckrWLlMOTc5E8HSXgynpEscu+dKF6bjgIZbWgvyHPsMp2U7ye/uHE8qvenrbatGw465rrcLJ2o6JCglbi8b3XB4sfZT90HfvqdjQ2e0V9nOAuvpuAS0lZyhohpHrAeLzPurKOlqU9edWR7VEBdUw1jZB4rOSr5AVKap61QtKxcePK/RhselnUU1Ny32i9LTdYjjsaYtO64Wt7q1L/mA9VXvFcrF4uJlCBb+kCE89kp6uVASt3I5eqob/AHVW+hW5ek2N+3rOVxHgQD4Vf3BrK7jMdt+rZc2Mdl5ictaD5hZqvROqutLA5+dO2eScqR6WuRNzdrm4wp8RdUa1luKWkfwcfYiJXn2etg+2pdKrfY7Z1MduNbre1vKUkJST3qJ4msS15cWbvqy0T45BbkRo68Dkdo5HuOakOlW4S7vquNp+Oshpvq0BGcBTi+Z9mRUKiCpqemx78IqKruMGWOZHlUTP0afA1NY7i+I8K6RnXTuCEr3n2VLc6xnUXRdcbZ6M7YFvTnM/vBhKC2ocxv4Vq9gVNXZYRujRamhpIeSriFDcfrXnbhRU0UaS079SL45LsMr3KrXpg76UpXHLIpSlAKUpQClKUApSlAejiK4oSkiPfAVAH9vtcTjm1XZwqMn6b0/cpjsyfZIj8l05cdXtZUeHI13rLcIaPX1fkqVULpMaTpQ621M1A6tQCG7gpaj5BlBrBLXqV2Nq+Tf/AEH05xa3CGySAna3A7geArdjZbaizv2iJDREhP7W2hglOdoYO/2Vzac0zbNMpfFrbcR1+NsrWVHdV1t3pGSSyoiqrsGr/WkVrW/Rk3RZdTC1wGlJ6lqcVNls/dOdpI93Cvlp+0NXzXl4t0gDDwlBJ8CsnZV+darO0VZp17F6dbeTNC0ubaHSBtJ4HHur9W3R9otl6du8Vt0S3CsqKnCR63HdW196pf1SMyjlaibfKEUpn+GrtkwFph6Je2osnIdYkhtST90hdXHpHS7ZekRm6rbKmVlqQj8WzgEe3dWkXTQ1jul1N0ksuiUVJUShwgEjnipK/wBit1/hiJc2OtQk7SFA4Ug94NZdfoHSMXC4wqO/sJSOwqFG1V0pxWG4/ZtSZDi97pdbICByG/nV607KmTbHDlXFCW5L7QcWhIwE54fLFV21dGenrdLRJKH5K21bSEvLykH2DjVzwAAByrjXCai6aR0zeVVdyzCyVHZeopSlccsilKUB/9k="/>
          <p:cNvSpPr>
            <a:spLocks noChangeAspect="1" noChangeArrowheads="1"/>
          </p:cNvSpPr>
          <p:nvPr/>
        </p:nvSpPr>
        <p:spPr bwMode="auto">
          <a:xfrm>
            <a:off x="63500" y="-136525"/>
            <a:ext cx="1514475"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ZA" altLang="en-US" sz="1800">
              <a:solidFill>
                <a:srgbClr val="0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1620384863"/>
              </p:ext>
            </p:extLst>
          </p:nvPr>
        </p:nvGraphicFramePr>
        <p:xfrm>
          <a:off x="154910" y="-68164"/>
          <a:ext cx="8136904" cy="648072"/>
        </p:xfrm>
        <a:graphic>
          <a:graphicData uri="http://schemas.openxmlformats.org/drawingml/2006/table">
            <a:tbl>
              <a:tblPr>
                <a:tableStyleId>{5C22544A-7EE6-4342-B048-85BDC9FD1C3A}</a:tableStyleId>
              </a:tblPr>
              <a:tblGrid>
                <a:gridCol w="8136904">
                  <a:extLst>
                    <a:ext uri="{9D8B030D-6E8A-4147-A177-3AD203B41FA5}">
                      <a16:colId xmlns:a16="http://schemas.microsoft.com/office/drawing/2014/main" xmlns="" val="20000"/>
                    </a:ext>
                  </a:extLst>
                </a:gridCol>
              </a:tblGrid>
              <a:tr h="64807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Department performance</a:t>
                      </a:r>
                      <a:endParaRPr lang="en-ZA" sz="2400" b="1" kern="1200" cap="all" dirty="0">
                        <a:solidFill>
                          <a:schemeClr val="tx2">
                            <a:lumMod val="75000"/>
                          </a:schemeClr>
                        </a:solidFill>
                        <a:latin typeface="Arial Black" pitchFamily="34" charset="0"/>
                        <a:ea typeface="+mn-ea"/>
                        <a:cs typeface="Arial" panose="020B0604020202020204" pitchFamily="34" charset="0"/>
                        <a:sym typeface="Arial" charset="0"/>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9" name="Diagram 8"/>
          <p:cNvGraphicFramePr/>
          <p:nvPr>
            <p:extLst/>
          </p:nvPr>
        </p:nvGraphicFramePr>
        <p:xfrm>
          <a:off x="251520" y="1556792"/>
          <a:ext cx="8712968" cy="49577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 Box 5"/>
          <p:cNvSpPr txBox="1">
            <a:spLocks noChangeArrowheads="1"/>
          </p:cNvSpPr>
          <p:nvPr/>
        </p:nvSpPr>
        <p:spPr bwMode="auto">
          <a:xfrm>
            <a:off x="6040489" y="781055"/>
            <a:ext cx="1771650" cy="800100"/>
          </a:xfrm>
          <a:prstGeom prst="round2DiagRect">
            <a:avLst/>
          </a:prstGeom>
          <a:gradFill rotWithShape="0">
            <a:gsLst>
              <a:gs pos="0">
                <a:srgbClr val="FFFFFF"/>
              </a:gs>
              <a:gs pos="100000">
                <a:srgbClr val="FBD4B4"/>
              </a:gs>
            </a:gsLst>
            <a:lin ang="5400000" scaled="1"/>
          </a:gradFill>
          <a:ln w="12700">
            <a:solidFill>
              <a:srgbClr val="BACDE5"/>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defRPr/>
            </a:pPr>
            <a:r>
              <a:rPr lang="en-US" sz="1400" kern="0" dirty="0" smtClean="0">
                <a:solidFill>
                  <a:prstClr val="black"/>
                </a:solidFill>
                <a:latin typeface="Arial Black" panose="020B0A04020102020204" pitchFamily="34" charset="0"/>
              </a:rPr>
              <a:t>COMPLIANCE</a:t>
            </a:r>
          </a:p>
        </p:txBody>
      </p:sp>
      <p:sp>
        <p:nvSpPr>
          <p:cNvPr id="11" name="Text Box 4"/>
          <p:cNvSpPr txBox="1">
            <a:spLocks noChangeArrowheads="1"/>
          </p:cNvSpPr>
          <p:nvPr/>
        </p:nvSpPr>
        <p:spPr bwMode="auto">
          <a:xfrm>
            <a:off x="2404087" y="781055"/>
            <a:ext cx="1819275" cy="800100"/>
          </a:xfrm>
          <a:prstGeom prst="round2Diag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defRPr/>
            </a:pPr>
            <a:r>
              <a:rPr lang="en-US" sz="1400" b="1" kern="0" dirty="0" smtClean="0">
                <a:solidFill>
                  <a:prstClr val="black"/>
                </a:solidFill>
                <a:latin typeface="Arial Black" panose="020B0A04020102020204" pitchFamily="34" charset="0"/>
                <a:cs typeface="Times New Roman" pitchFamily="18" charset="0"/>
              </a:rPr>
              <a:t>ASIDI CLAIM</a:t>
            </a:r>
            <a:r>
              <a:rPr lang="en-US" sz="1400" b="1" kern="0" baseline="30000" dirty="0" smtClean="0">
                <a:solidFill>
                  <a:prstClr val="black"/>
                </a:solidFill>
                <a:latin typeface="Arial Black" panose="020B0A04020102020204" pitchFamily="34" charset="0"/>
                <a:cs typeface="Times New Roman" pitchFamily="18" charset="0"/>
              </a:rPr>
              <a:t>     </a:t>
            </a:r>
            <a:r>
              <a:rPr lang="en-US" sz="1400" b="1" kern="0" dirty="0" smtClean="0">
                <a:solidFill>
                  <a:prstClr val="black"/>
                </a:solidFill>
                <a:latin typeface="Arial Black" panose="020B0A04020102020204" pitchFamily="34" charset="0"/>
                <a:cs typeface="Times New Roman" pitchFamily="18" charset="0"/>
              </a:rPr>
              <a:t> </a:t>
            </a:r>
            <a:endParaRPr lang="en-US" sz="1400" kern="0" dirty="0">
              <a:solidFill>
                <a:prstClr val="black"/>
              </a:solidFill>
              <a:latin typeface="Arial Black" panose="020B0A04020102020204" pitchFamily="34" charset="0"/>
            </a:endParaRPr>
          </a:p>
        </p:txBody>
      </p:sp>
      <p:sp>
        <p:nvSpPr>
          <p:cNvPr id="12" name="Text Box 3"/>
          <p:cNvSpPr txBox="1">
            <a:spLocks noChangeArrowheads="1"/>
          </p:cNvSpPr>
          <p:nvPr/>
        </p:nvSpPr>
        <p:spPr bwMode="auto">
          <a:xfrm>
            <a:off x="755849" y="781055"/>
            <a:ext cx="1628775" cy="800100"/>
          </a:xfrm>
          <a:prstGeom prst="round2Diag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defRPr/>
            </a:pPr>
            <a:r>
              <a:rPr lang="en-US" sz="1400" b="1" kern="0" dirty="0" smtClean="0">
                <a:solidFill>
                  <a:prstClr val="black"/>
                </a:solidFill>
                <a:latin typeface="Arial Black" panose="020B0A04020102020204" pitchFamily="34" charset="0"/>
                <a:cs typeface="Times New Roman" pitchFamily="18" charset="0"/>
              </a:rPr>
              <a:t>COMPLETED PROJECTS </a:t>
            </a:r>
            <a:endParaRPr lang="en-US" sz="1400" kern="0" dirty="0">
              <a:solidFill>
                <a:prstClr val="black"/>
              </a:solidFill>
              <a:latin typeface="Arial Black" panose="020B0A04020102020204" pitchFamily="34" charset="0"/>
            </a:endParaRPr>
          </a:p>
        </p:txBody>
      </p:sp>
      <p:sp>
        <p:nvSpPr>
          <p:cNvPr id="13" name="Text Box 2"/>
          <p:cNvSpPr txBox="1">
            <a:spLocks noChangeArrowheads="1"/>
          </p:cNvSpPr>
          <p:nvPr/>
        </p:nvSpPr>
        <p:spPr bwMode="auto">
          <a:xfrm>
            <a:off x="4242825" y="781055"/>
            <a:ext cx="1771650" cy="800100"/>
          </a:xfrm>
          <a:prstGeom prst="round2DiagRect">
            <a:avLst/>
          </a:prstGeom>
          <a:gradFill rotWithShape="0">
            <a:gsLst>
              <a:gs pos="0">
                <a:srgbClr val="FFFFFF"/>
              </a:gs>
              <a:gs pos="100000">
                <a:srgbClr val="B8CCE4"/>
              </a:gs>
            </a:gsLst>
            <a:lin ang="5400000" scaled="1"/>
          </a:gradFill>
          <a:ln w="12700">
            <a:solidFill>
              <a:srgbClr val="FBD4B4"/>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defRPr/>
            </a:pPr>
            <a:r>
              <a:rPr lang="en-US" sz="1400" b="1" kern="0" dirty="0" smtClean="0">
                <a:solidFill>
                  <a:prstClr val="black"/>
                </a:solidFill>
                <a:latin typeface="Arial Black" panose="020B0A04020102020204" pitchFamily="34" charset="0"/>
                <a:cs typeface="Times New Roman" pitchFamily="18" charset="0"/>
              </a:rPr>
              <a:t>SPENDING 2017/18 </a:t>
            </a:r>
            <a:endParaRPr lang="en-US" sz="1400" kern="0" dirty="0" smtClean="0">
              <a:solidFill>
                <a:prstClr val="black"/>
              </a:solidFill>
              <a:latin typeface="Arial Black" panose="020B0A04020102020204" pitchFamily="34" charset="0"/>
            </a:endParaRPr>
          </a:p>
        </p:txBody>
      </p:sp>
    </p:spTree>
    <p:extLst>
      <p:ext uri="{BB962C8B-B14F-4D97-AF65-F5344CB8AC3E}">
        <p14:creationId xmlns:p14="http://schemas.microsoft.com/office/powerpoint/2010/main" xmlns="" val="351872611"/>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90219897"/>
              </p:ext>
            </p:extLst>
          </p:nvPr>
        </p:nvGraphicFramePr>
        <p:xfrm>
          <a:off x="467544" y="116632"/>
          <a:ext cx="8208912" cy="504056"/>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504056">
                <a:tc>
                  <a:txBody>
                    <a:bodyPr/>
                    <a:lstStyle/>
                    <a:p>
                      <a:pPr algn="ctr" fontAlgn="b"/>
                      <a:r>
                        <a:rPr lang="en-ZA" sz="2800" b="1" i="0" u="none" strike="noStrike" cap="all" baseline="0" dirty="0" smtClean="0">
                          <a:solidFill>
                            <a:schemeClr val="tx2">
                              <a:lumMod val="75000"/>
                            </a:schemeClr>
                          </a:solidFill>
                          <a:effectLst/>
                          <a:latin typeface="Arial Black" pitchFamily="34" charset="0"/>
                          <a:sym typeface="Arial" charset="0"/>
                        </a:rPr>
                        <a:t>CHALLENGES IN 2017/18 </a:t>
                      </a:r>
                      <a:endParaRPr lang="en-ZA" sz="28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323528" y="908720"/>
            <a:ext cx="8075240" cy="5336846"/>
          </a:xfrm>
          <a:prstGeom prst="rect">
            <a:avLst/>
          </a:prstGeom>
        </p:spPr>
        <p:txBody>
          <a:bodyPr wrap="square">
            <a:spAutoFit/>
          </a:bodyPr>
          <a:lstStyle/>
          <a:p>
            <a:pPr algn="ctr">
              <a:spcBef>
                <a:spcPct val="20000"/>
              </a:spcBef>
            </a:pPr>
            <a:r>
              <a:rPr lang="en-ZA" sz="1600" b="1" dirty="0" smtClean="0">
                <a:solidFill>
                  <a:schemeClr val="accent1">
                    <a:lumMod val="75000"/>
                  </a:schemeClr>
                </a:solidFill>
              </a:rPr>
              <a:t>1. BUDGET PRESSURES</a:t>
            </a:r>
          </a:p>
          <a:p>
            <a:pPr marL="342900" indent="-342900">
              <a:spcBef>
                <a:spcPct val="20000"/>
              </a:spcBef>
              <a:buFont typeface="Arial" panose="020B0604020202020204" pitchFamily="34" charset="0"/>
              <a:buChar char="•"/>
            </a:pPr>
            <a:r>
              <a:rPr lang="en-ZA" sz="1600" dirty="0" smtClean="0">
                <a:solidFill>
                  <a:prstClr val="black"/>
                </a:solidFill>
              </a:rPr>
              <a:t>The unit is currently running more projects than allocated budget, this is as a result of of the fifth tranche that was withheld 2016/17 due to slow spending.</a:t>
            </a:r>
            <a:endParaRPr lang="en-ZA" sz="1600" dirty="0">
              <a:solidFill>
                <a:prstClr val="black"/>
              </a:solidFill>
            </a:endParaRPr>
          </a:p>
          <a:p>
            <a:pPr marL="342900" indent="-342900">
              <a:spcBef>
                <a:spcPct val="20000"/>
              </a:spcBef>
              <a:buFont typeface="Arial" panose="020B0604020202020204" pitchFamily="34" charset="0"/>
              <a:buChar char="•"/>
            </a:pPr>
            <a:r>
              <a:rPr lang="en-ZA" sz="1600" dirty="0" smtClean="0">
                <a:solidFill>
                  <a:prstClr val="black"/>
                </a:solidFill>
              </a:rPr>
              <a:t>2018/19 financial year budget cuts due to funding of free education.</a:t>
            </a:r>
            <a:endParaRPr lang="en-ZA" sz="1600" dirty="0">
              <a:solidFill>
                <a:prstClr val="black"/>
              </a:solidFill>
            </a:endParaRPr>
          </a:p>
          <a:p>
            <a:pPr marL="342900" indent="-342900">
              <a:spcBef>
                <a:spcPct val="20000"/>
              </a:spcBef>
              <a:buFont typeface="Arial" panose="020B0604020202020204" pitchFamily="34" charset="0"/>
              <a:buChar char="•"/>
            </a:pPr>
            <a:r>
              <a:rPr lang="en-ZA" sz="1600" dirty="0" smtClean="0">
                <a:solidFill>
                  <a:prstClr val="black"/>
                </a:solidFill>
              </a:rPr>
              <a:t>Budgeting for radical eradication </a:t>
            </a:r>
            <a:r>
              <a:rPr lang="en-ZA" sz="1600" dirty="0">
                <a:solidFill>
                  <a:prstClr val="black"/>
                </a:solidFill>
              </a:rPr>
              <a:t>p</a:t>
            </a:r>
            <a:r>
              <a:rPr lang="en-ZA" sz="1600" dirty="0" smtClean="0">
                <a:solidFill>
                  <a:prstClr val="black"/>
                </a:solidFill>
              </a:rPr>
              <a:t>it toilets </a:t>
            </a:r>
          </a:p>
          <a:p>
            <a:pPr marL="342900" indent="-342900">
              <a:spcBef>
                <a:spcPct val="20000"/>
              </a:spcBef>
              <a:buFont typeface="Arial" panose="020B0604020202020204" pitchFamily="34" charset="0"/>
              <a:buChar char="•"/>
            </a:pPr>
            <a:r>
              <a:rPr lang="en-ZA" sz="1600" dirty="0" smtClean="0">
                <a:solidFill>
                  <a:prstClr val="black"/>
                </a:solidFill>
              </a:rPr>
              <a:t>Projects implemented for longer period than planned due to various challenges on sites.</a:t>
            </a:r>
          </a:p>
          <a:p>
            <a:pPr algn="ctr">
              <a:spcBef>
                <a:spcPct val="20000"/>
              </a:spcBef>
            </a:pPr>
            <a:r>
              <a:rPr lang="en-ZA" sz="1600" b="1" dirty="0" smtClean="0">
                <a:solidFill>
                  <a:schemeClr val="accent1">
                    <a:lumMod val="75000"/>
                  </a:schemeClr>
                </a:solidFill>
              </a:rPr>
              <a:t>2. MISCLASSIFICATION OF CURRENT VS CAPITAL EXPENDITURE</a:t>
            </a:r>
          </a:p>
          <a:p>
            <a:pPr marL="342900" indent="-342900">
              <a:spcBef>
                <a:spcPct val="20000"/>
              </a:spcBef>
              <a:buFont typeface="Arial" panose="020B0604020202020204" pitchFamily="34" charset="0"/>
              <a:buChar char="•"/>
            </a:pPr>
            <a:r>
              <a:rPr lang="en-ZA" sz="1600" dirty="0" smtClean="0">
                <a:solidFill>
                  <a:prstClr val="black"/>
                </a:solidFill>
              </a:rPr>
              <a:t>Projects handed over to DPW&amp;I for implementation which take long to commence on site.</a:t>
            </a:r>
          </a:p>
          <a:p>
            <a:pPr marL="342900" indent="-342900">
              <a:spcBef>
                <a:spcPct val="20000"/>
              </a:spcBef>
              <a:buFont typeface="Arial" panose="020B0604020202020204" pitchFamily="34" charset="0"/>
              <a:buChar char="•"/>
            </a:pPr>
            <a:r>
              <a:rPr lang="en-ZA" sz="1600" dirty="0" smtClean="0">
                <a:solidFill>
                  <a:prstClr val="black"/>
                </a:solidFill>
              </a:rPr>
              <a:t>Ongoing projects running at a slow pace due to contractors capacity and challenges on site.</a:t>
            </a:r>
          </a:p>
          <a:p>
            <a:pPr lvl="0" algn="ctr">
              <a:spcBef>
                <a:spcPct val="20000"/>
              </a:spcBef>
            </a:pPr>
            <a:r>
              <a:rPr lang="en-ZA" sz="1600" b="1" dirty="0" smtClean="0">
                <a:solidFill>
                  <a:srgbClr val="5B9BD5">
                    <a:lumMod val="75000"/>
                  </a:srgbClr>
                </a:solidFill>
              </a:rPr>
              <a:t>3. WORK REGISTERS</a:t>
            </a:r>
            <a:endParaRPr lang="en-ZA" sz="1600" b="1" dirty="0">
              <a:solidFill>
                <a:srgbClr val="5B9BD5">
                  <a:lumMod val="75000"/>
                </a:srgbClr>
              </a:solidFill>
            </a:endParaRPr>
          </a:p>
          <a:p>
            <a:pPr marL="285750" lvl="0" indent="-285750">
              <a:spcBef>
                <a:spcPct val="20000"/>
              </a:spcBef>
              <a:buFont typeface="Arial" panose="020B0604020202020204" pitchFamily="34" charset="0"/>
              <a:buChar char="•"/>
            </a:pPr>
            <a:r>
              <a:rPr lang="en-ZA" sz="1600" dirty="0">
                <a:solidFill>
                  <a:prstClr val="black"/>
                </a:solidFill>
              </a:rPr>
              <a:t>Due to </a:t>
            </a:r>
            <a:r>
              <a:rPr lang="en-ZA" sz="1600" dirty="0" err="1" smtClean="0">
                <a:solidFill>
                  <a:prstClr val="black"/>
                </a:solidFill>
              </a:rPr>
              <a:t>mis-classication</a:t>
            </a:r>
            <a:r>
              <a:rPr lang="en-ZA" sz="1600" dirty="0" smtClean="0">
                <a:solidFill>
                  <a:prstClr val="black"/>
                </a:solidFill>
              </a:rPr>
              <a:t> in payments, the quality of reporting </a:t>
            </a:r>
            <a:r>
              <a:rPr lang="en-ZA" sz="1600" dirty="0">
                <a:solidFill>
                  <a:prstClr val="black"/>
                </a:solidFill>
              </a:rPr>
              <a:t>in work </a:t>
            </a:r>
            <a:r>
              <a:rPr lang="en-ZA" sz="1600" dirty="0" smtClean="0">
                <a:solidFill>
                  <a:prstClr val="black"/>
                </a:solidFill>
              </a:rPr>
              <a:t>registers is compromised.</a:t>
            </a:r>
            <a:endParaRPr lang="en-ZA" sz="1600" dirty="0">
              <a:solidFill>
                <a:prstClr val="black"/>
              </a:solidFill>
            </a:endParaRPr>
          </a:p>
          <a:p>
            <a:pPr marL="342900" indent="-342900">
              <a:spcBef>
                <a:spcPct val="20000"/>
              </a:spcBef>
              <a:buFont typeface="Arial" panose="020B0604020202020204" pitchFamily="34" charset="0"/>
              <a:buChar char="•"/>
            </a:pPr>
            <a:endParaRPr lang="en-ZA" sz="1600" dirty="0" smtClean="0">
              <a:solidFill>
                <a:prstClr val="black"/>
              </a:solidFill>
            </a:endParaRPr>
          </a:p>
          <a:p>
            <a:pPr>
              <a:spcBef>
                <a:spcPct val="20000"/>
              </a:spcBef>
            </a:pPr>
            <a:r>
              <a:rPr lang="en-ZA" sz="1600" dirty="0" smtClean="0">
                <a:solidFill>
                  <a:prstClr val="black"/>
                </a:solidFill>
              </a:rPr>
              <a:t> </a:t>
            </a:r>
          </a:p>
          <a:p>
            <a:pPr algn="just">
              <a:spcBef>
                <a:spcPct val="20000"/>
              </a:spcBef>
            </a:pPr>
            <a:endParaRPr lang="en-ZA" sz="2800" dirty="0">
              <a:solidFill>
                <a:prstClr val="black"/>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923928" y="5373216"/>
            <a:ext cx="1905000" cy="864096"/>
          </a:xfrm>
          <a:prstGeom prst="rect">
            <a:avLst/>
          </a:prstGeom>
        </p:spPr>
      </p:pic>
    </p:spTree>
    <p:extLst>
      <p:ext uri="{BB962C8B-B14F-4D97-AF65-F5344CB8AC3E}">
        <p14:creationId xmlns:p14="http://schemas.microsoft.com/office/powerpoint/2010/main" xmlns="" val="3920265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501274142"/>
              </p:ext>
            </p:extLst>
          </p:nvPr>
        </p:nvGraphicFramePr>
        <p:xfrm>
          <a:off x="899592" y="0"/>
          <a:ext cx="7344817" cy="1124744"/>
        </p:xfrm>
        <a:graphic>
          <a:graphicData uri="http://schemas.openxmlformats.org/drawingml/2006/table">
            <a:tbl>
              <a:tblPr>
                <a:tableStyleId>{5C22544A-7EE6-4342-B048-85BDC9FD1C3A}</a:tableStyleId>
              </a:tblPr>
              <a:tblGrid>
                <a:gridCol w="7344817">
                  <a:extLst>
                    <a:ext uri="{9D8B030D-6E8A-4147-A177-3AD203B41FA5}">
                      <a16:colId xmlns:a16="http://schemas.microsoft.com/office/drawing/2014/main" xmlns="" val="20000"/>
                    </a:ext>
                  </a:extLst>
                </a:gridCol>
              </a:tblGrid>
              <a:tr h="1124744">
                <a:tc>
                  <a:txBody>
                    <a:bodyPr/>
                    <a:lstStyle/>
                    <a:p>
                      <a:pPr algn="ctr" fontAlgn="b"/>
                      <a:r>
                        <a:rPr lang="en-US" sz="2400" b="1" i="0" u="none" strike="noStrike" cap="all" baseline="0" dirty="0" smtClean="0">
                          <a:solidFill>
                            <a:schemeClr val="tx2"/>
                          </a:solidFill>
                          <a:effectLst/>
                          <a:latin typeface="Arial Black" pitchFamily="34" charset="0"/>
                          <a:sym typeface="Arial" charset="0"/>
                        </a:rPr>
                        <a:t>Department performance per grant: </a:t>
                      </a:r>
                    </a:p>
                    <a:p>
                      <a:pPr algn="ctr" fontAlgn="b"/>
                      <a:r>
                        <a:rPr lang="en-US" sz="2400" b="1" i="0" u="none" strike="noStrike" cap="all" baseline="0" dirty="0" smtClean="0">
                          <a:solidFill>
                            <a:schemeClr val="tx2"/>
                          </a:solidFill>
                          <a:effectLst/>
                          <a:latin typeface="Arial Black" pitchFamily="34" charset="0"/>
                          <a:sym typeface="Arial" charset="0"/>
                        </a:rPr>
                        <a:t> 2017/18: historic trends</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pic>
        <p:nvPicPr>
          <p:cNvPr id="7" name="Picture 6"/>
          <p:cNvPicPr>
            <a:picLocks noChangeAspect="1"/>
          </p:cNvPicPr>
          <p:nvPr/>
        </p:nvPicPr>
        <p:blipFill>
          <a:blip r:embed="rId3" cstate="print"/>
          <a:stretch>
            <a:fillRect/>
          </a:stretch>
        </p:blipFill>
        <p:spPr>
          <a:xfrm>
            <a:off x="467544" y="1196752"/>
            <a:ext cx="8208912" cy="4176463"/>
          </a:xfrm>
          <a:prstGeom prst="rect">
            <a:avLst/>
          </a:prstGeom>
        </p:spPr>
      </p:pic>
      <p:sp>
        <p:nvSpPr>
          <p:cNvPr id="5" name="Slide Number Placeholder 4"/>
          <p:cNvSpPr>
            <a:spLocks noGrp="1"/>
          </p:cNvSpPr>
          <p:nvPr>
            <p:ph type="sldNum" sz="quarter" idx="12"/>
          </p:nvPr>
        </p:nvSpPr>
        <p:spPr/>
        <p:txBody>
          <a:bodyPr/>
          <a:lstStyle/>
          <a:p>
            <a:fld id="{CCC18566-09C8-48B4-ABDD-DC9B46338070}" type="slidenum">
              <a:rPr lang="en-ZA" sz="1600" smtClean="0">
                <a:solidFill>
                  <a:schemeClr val="bg1"/>
                </a:solidFill>
              </a:rPr>
              <a:pPr/>
              <a:t>2</a:t>
            </a:fld>
            <a:endParaRPr lang="en-ZA" sz="1600" dirty="0">
              <a:solidFill>
                <a:schemeClr val="bg1"/>
              </a:solidFill>
            </a:endParaRPr>
          </a:p>
        </p:txBody>
      </p:sp>
    </p:spTree>
    <p:extLst>
      <p:ext uri="{BB962C8B-B14F-4D97-AF65-F5344CB8AC3E}">
        <p14:creationId xmlns:p14="http://schemas.microsoft.com/office/powerpoint/2010/main" xmlns="" val="33497872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92382527"/>
              </p:ext>
            </p:extLst>
          </p:nvPr>
        </p:nvGraphicFramePr>
        <p:xfrm>
          <a:off x="504459" y="58295"/>
          <a:ext cx="8208912" cy="86147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r>
                        <a:rPr lang="en-ZA" sz="2800" b="1" i="0" u="none" strike="noStrike" cap="all" dirty="0" smtClean="0">
                          <a:solidFill>
                            <a:schemeClr val="tx2">
                              <a:lumMod val="75000"/>
                            </a:schemeClr>
                          </a:solidFill>
                          <a:effectLst/>
                          <a:latin typeface="Arial Black" pitchFamily="34" charset="0"/>
                          <a:sym typeface="Arial" charset="0"/>
                        </a:rPr>
                        <a:t>Impact</a:t>
                      </a:r>
                      <a:r>
                        <a:rPr lang="en-ZA" sz="2800" b="1" i="0" u="none" strike="noStrike" cap="all" baseline="0" dirty="0" smtClean="0">
                          <a:solidFill>
                            <a:schemeClr val="tx2">
                              <a:lumMod val="75000"/>
                            </a:schemeClr>
                          </a:solidFill>
                          <a:effectLst/>
                          <a:latin typeface="Arial Black" pitchFamily="34" charset="0"/>
                          <a:sym typeface="Arial" charset="0"/>
                        </a:rPr>
                        <a:t> of accruals on the current 2018/19FY</a:t>
                      </a:r>
                      <a:endParaRPr lang="en-ZA" sz="28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396447" y="980732"/>
            <a:ext cx="8424936" cy="707886"/>
          </a:xfrm>
          <a:prstGeom prst="rect">
            <a:avLst/>
          </a:prstGeom>
        </p:spPr>
        <p:txBody>
          <a:bodyPr wrap="square">
            <a:spAutoFit/>
          </a:bodyPr>
          <a:lstStyle/>
          <a:p>
            <a:pPr marL="342900" indent="-342900" algn="just">
              <a:spcBef>
                <a:spcPct val="20000"/>
              </a:spcBef>
              <a:buFont typeface="Wingdings" pitchFamily="2" charset="2"/>
              <a:buChar char="q"/>
            </a:pPr>
            <a:endParaRPr lang="en-US" altLang="en-US" sz="2000" dirty="0">
              <a:solidFill>
                <a:prstClr val="black"/>
              </a:solidFill>
            </a:endParaRPr>
          </a:p>
          <a:p>
            <a:pPr lvl="1" algn="just"/>
            <a:endParaRPr lang="en-US" sz="2000" dirty="0">
              <a:solidFill>
                <a:prstClr val="black"/>
              </a:solidFill>
            </a:endParaRPr>
          </a:p>
        </p:txBody>
      </p:sp>
      <p:sp>
        <p:nvSpPr>
          <p:cNvPr id="9" name="Rounded Rectangle 8"/>
          <p:cNvSpPr/>
          <p:nvPr/>
        </p:nvSpPr>
        <p:spPr>
          <a:xfrm>
            <a:off x="277041" y="1224490"/>
            <a:ext cx="8534400" cy="1779212"/>
          </a:xfrm>
          <a:prstGeom prst="roundRect">
            <a:avLst>
              <a:gd name="adj" fmla="val 19269"/>
            </a:avLst>
          </a:prstGeom>
          <a:solidFill>
            <a:schemeClr val="bg1">
              <a:lumMod val="85000"/>
            </a:schemeClr>
          </a:solidFill>
        </p:spPr>
        <p:style>
          <a:lnRef idx="0">
            <a:schemeClr val="accent2"/>
          </a:lnRef>
          <a:fillRef idx="3">
            <a:schemeClr val="accent2"/>
          </a:fillRef>
          <a:effectRef idx="3">
            <a:schemeClr val="accent2"/>
          </a:effectRef>
          <a:fontRef idx="minor">
            <a:schemeClr val="lt1"/>
          </a:fontRef>
        </p:style>
        <p:txBody>
          <a:bodyPr tIns="0" bIns="0"/>
          <a:lstStyle/>
          <a:p>
            <a:pPr>
              <a:defRPr/>
            </a:pPr>
            <a:r>
              <a:rPr lang="en-US" b="1" dirty="0" smtClean="0">
                <a:solidFill>
                  <a:prstClr val="black"/>
                </a:solidFill>
              </a:rPr>
              <a:t>Source of fund</a:t>
            </a:r>
          </a:p>
          <a:p>
            <a:pPr>
              <a:defRPr/>
            </a:pPr>
            <a:endParaRPr lang="en-US" b="1" dirty="0">
              <a:solidFill>
                <a:prstClr val="black"/>
              </a:solidFill>
            </a:endParaRPr>
          </a:p>
          <a:p>
            <a:pPr>
              <a:defRPr/>
            </a:pPr>
            <a:endParaRPr lang="en-US" b="1" dirty="0" smtClean="0">
              <a:solidFill>
                <a:prstClr val="black"/>
              </a:solidFill>
            </a:endParaRPr>
          </a:p>
          <a:p>
            <a:pPr>
              <a:defRPr/>
            </a:pPr>
            <a:endParaRPr lang="en-US" b="1" dirty="0">
              <a:solidFill>
                <a:prstClr val="black"/>
              </a:solidFill>
            </a:endParaRPr>
          </a:p>
          <a:p>
            <a:pPr>
              <a:defRPr/>
            </a:pPr>
            <a:r>
              <a:rPr lang="en-US" b="1" dirty="0" smtClean="0">
                <a:solidFill>
                  <a:prstClr val="black"/>
                </a:solidFill>
              </a:rPr>
              <a:t>          R755 337 m                             R 105 957 m                                       R649 930 m                                                                                                                                                                                                </a:t>
            </a:r>
            <a:endParaRPr lang="en-GB" b="1" dirty="0">
              <a:solidFill>
                <a:prstClr val="black"/>
              </a:solidFill>
            </a:endParaRPr>
          </a:p>
        </p:txBody>
      </p:sp>
      <p:sp>
        <p:nvSpPr>
          <p:cNvPr id="10" name="Oval 9"/>
          <p:cNvSpPr/>
          <p:nvPr/>
        </p:nvSpPr>
        <p:spPr>
          <a:xfrm>
            <a:off x="474516" y="1650108"/>
            <a:ext cx="2057400" cy="731520"/>
          </a:xfrm>
          <a:prstGeom prst="ellipse">
            <a:avLst/>
          </a:prstGeom>
          <a:gradFill rotWithShape="1">
            <a:gsLst>
              <a:gs pos="0">
                <a:srgbClr val="333399">
                  <a:shade val="51000"/>
                  <a:satMod val="130000"/>
                </a:srgbClr>
              </a:gs>
              <a:gs pos="80000">
                <a:srgbClr val="333399">
                  <a:shade val="93000"/>
                  <a:satMod val="130000"/>
                </a:srgbClr>
              </a:gs>
              <a:gs pos="100000">
                <a:srgbClr val="33339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r>
              <a:rPr lang="en-US" sz="1100" kern="0" dirty="0" smtClean="0">
                <a:solidFill>
                  <a:srgbClr val="FFFFFF"/>
                </a:solidFill>
                <a:latin typeface="Arial"/>
              </a:rPr>
              <a:t>Education Infra Grant 2018/19</a:t>
            </a:r>
            <a:endParaRPr lang="en-GB" sz="1100" kern="0" dirty="0">
              <a:solidFill>
                <a:srgbClr val="FFFFFF"/>
              </a:solidFill>
              <a:latin typeface="Arial"/>
            </a:endParaRPr>
          </a:p>
        </p:txBody>
      </p:sp>
      <p:sp>
        <p:nvSpPr>
          <p:cNvPr id="11" name="Oval 10"/>
          <p:cNvSpPr/>
          <p:nvPr/>
        </p:nvSpPr>
        <p:spPr>
          <a:xfrm>
            <a:off x="3258070" y="1537409"/>
            <a:ext cx="2112741" cy="731520"/>
          </a:xfrm>
          <a:prstGeom prst="ellipse">
            <a:avLst/>
          </a:prstGeom>
          <a:gradFill rotWithShape="1">
            <a:gsLst>
              <a:gs pos="0">
                <a:srgbClr val="FFFFFF">
                  <a:shade val="51000"/>
                  <a:satMod val="130000"/>
                </a:srgbClr>
              </a:gs>
              <a:gs pos="80000">
                <a:srgbClr val="FFFFFF">
                  <a:shade val="93000"/>
                  <a:satMod val="130000"/>
                </a:srgbClr>
              </a:gs>
              <a:gs pos="100000">
                <a:srgbClr val="FFFFFF">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r>
              <a:rPr lang="en-US" sz="1400" kern="0" dirty="0" smtClean="0">
                <a:solidFill>
                  <a:srgbClr val="000000"/>
                </a:solidFill>
                <a:latin typeface="Arial"/>
              </a:rPr>
              <a:t>Accruals</a:t>
            </a:r>
            <a:endParaRPr lang="en-GB" sz="1400" kern="0" dirty="0">
              <a:solidFill>
                <a:srgbClr val="000000"/>
              </a:solidFill>
              <a:latin typeface="Arial"/>
            </a:endParaRPr>
          </a:p>
        </p:txBody>
      </p:sp>
      <p:sp>
        <p:nvSpPr>
          <p:cNvPr id="12" name="Oval 11"/>
          <p:cNvSpPr/>
          <p:nvPr/>
        </p:nvSpPr>
        <p:spPr>
          <a:xfrm>
            <a:off x="6350017" y="1578742"/>
            <a:ext cx="2057400" cy="731520"/>
          </a:xfrm>
          <a:prstGeom prst="ellipse">
            <a:avLst/>
          </a:prstGeom>
          <a:gradFill rotWithShape="1">
            <a:gsLst>
              <a:gs pos="0">
                <a:srgbClr val="333399">
                  <a:shade val="51000"/>
                  <a:satMod val="130000"/>
                </a:srgbClr>
              </a:gs>
              <a:gs pos="80000">
                <a:srgbClr val="333399">
                  <a:shade val="93000"/>
                  <a:satMod val="130000"/>
                </a:srgbClr>
              </a:gs>
              <a:gs pos="100000">
                <a:srgbClr val="33339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r>
              <a:rPr lang="en-US" sz="1100" kern="0" dirty="0" smtClean="0">
                <a:solidFill>
                  <a:srgbClr val="FFFFFF"/>
                </a:solidFill>
                <a:latin typeface="Arial"/>
              </a:rPr>
              <a:t>Education Infra Grant 2018/19</a:t>
            </a:r>
            <a:endParaRPr lang="en-GB" sz="1100" kern="0" dirty="0">
              <a:solidFill>
                <a:srgbClr val="FFFFFF"/>
              </a:solidFill>
              <a:latin typeface="Arial"/>
            </a:endParaRPr>
          </a:p>
        </p:txBody>
      </p:sp>
      <p:sp>
        <p:nvSpPr>
          <p:cNvPr id="14" name="Minus 13"/>
          <p:cNvSpPr/>
          <p:nvPr/>
        </p:nvSpPr>
        <p:spPr>
          <a:xfrm>
            <a:off x="2635624" y="1788034"/>
            <a:ext cx="562580" cy="36004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sp>
        <p:nvSpPr>
          <p:cNvPr id="15" name="Equal 14"/>
          <p:cNvSpPr/>
          <p:nvPr/>
        </p:nvSpPr>
        <p:spPr>
          <a:xfrm>
            <a:off x="5574646" y="1717225"/>
            <a:ext cx="604925" cy="454555"/>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black"/>
              </a:solidFill>
            </a:endParaRPr>
          </a:p>
        </p:txBody>
      </p:sp>
      <p:sp>
        <p:nvSpPr>
          <p:cNvPr id="5" name="TextBox 4"/>
          <p:cNvSpPr txBox="1"/>
          <p:nvPr/>
        </p:nvSpPr>
        <p:spPr>
          <a:xfrm>
            <a:off x="2546430" y="373862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 val="4084803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043026567"/>
              </p:ext>
            </p:extLst>
          </p:nvPr>
        </p:nvGraphicFramePr>
        <p:xfrm>
          <a:off x="467544" y="332656"/>
          <a:ext cx="8208912" cy="576064"/>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576064">
                <a:tc>
                  <a:txBody>
                    <a:bodyPr/>
                    <a:lstStyle/>
                    <a:p>
                      <a:pPr algn="ctr" fontAlgn="b"/>
                      <a:r>
                        <a:rPr lang="en-ZA" sz="3000" b="1" i="0" u="none" strike="noStrike" cap="all" baseline="0" dirty="0" smtClean="0">
                          <a:solidFill>
                            <a:schemeClr val="tx2">
                              <a:lumMod val="75000"/>
                            </a:schemeClr>
                          </a:solidFill>
                          <a:effectLst/>
                          <a:latin typeface="Arial Black" pitchFamily="34" charset="0"/>
                          <a:sym typeface="Arial" charset="0"/>
                        </a:rPr>
                        <a:t>WAYFORWARD </a:t>
                      </a:r>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323528" y="1268760"/>
            <a:ext cx="8075240" cy="1286506"/>
          </a:xfrm>
          <a:prstGeom prst="rect">
            <a:avLst/>
          </a:prstGeom>
        </p:spPr>
        <p:txBody>
          <a:bodyPr wrap="square">
            <a:spAutoFit/>
          </a:bodyPr>
          <a:lstStyle/>
          <a:p>
            <a:pPr>
              <a:spcBef>
                <a:spcPct val="20000"/>
              </a:spcBef>
            </a:pPr>
            <a:endParaRPr lang="en-ZA" sz="2000" b="1" dirty="0" smtClean="0">
              <a:solidFill>
                <a:schemeClr val="accent1">
                  <a:lumMod val="75000"/>
                </a:schemeClr>
              </a:solidFill>
            </a:endParaRPr>
          </a:p>
          <a:p>
            <a:pPr>
              <a:spcBef>
                <a:spcPct val="20000"/>
              </a:spcBef>
            </a:pPr>
            <a:endParaRPr lang="en-ZA" sz="2000" b="1" dirty="0" smtClean="0">
              <a:solidFill>
                <a:prstClr val="black"/>
              </a:solidFill>
            </a:endParaRPr>
          </a:p>
          <a:p>
            <a:pPr algn="just">
              <a:spcBef>
                <a:spcPct val="20000"/>
              </a:spcBef>
            </a:pPr>
            <a:endParaRPr lang="en-ZA" sz="2800" dirty="0">
              <a:solidFill>
                <a:prstClr val="black"/>
              </a:solidFill>
            </a:endParaRPr>
          </a:p>
        </p:txBody>
      </p:sp>
      <p:sp>
        <p:nvSpPr>
          <p:cNvPr id="4" name="Rectangle 3"/>
          <p:cNvSpPr/>
          <p:nvPr/>
        </p:nvSpPr>
        <p:spPr>
          <a:xfrm>
            <a:off x="335666" y="1052736"/>
            <a:ext cx="8496944" cy="7879080"/>
          </a:xfrm>
          <a:prstGeom prst="rect">
            <a:avLst/>
          </a:prstGeom>
        </p:spPr>
        <p:txBody>
          <a:bodyPr wrap="square">
            <a:spAutoFit/>
          </a:bodyPr>
          <a:lstStyle/>
          <a:p>
            <a:pPr lvl="0" algn="just">
              <a:spcAft>
                <a:spcPts val="0"/>
              </a:spcAft>
            </a:pPr>
            <a:endParaRPr lang="en-US" dirty="0" smtClean="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r>
              <a:rPr lang="en-US" dirty="0" smtClean="0">
                <a:ea typeface="SimSun" panose="02010600030101010101" pitchFamily="2" charset="-122"/>
                <a:cs typeface="Times New Roman" panose="02020603050405020304" pitchFamily="18" charset="0"/>
              </a:rPr>
              <a:t>All </a:t>
            </a:r>
            <a:r>
              <a:rPr lang="en-US" dirty="0">
                <a:ea typeface="SimSun" panose="02010600030101010101" pitchFamily="2" charset="-122"/>
                <a:cs typeface="Times New Roman" panose="02020603050405020304" pitchFamily="18" charset="0"/>
              </a:rPr>
              <a:t>projects which are </a:t>
            </a:r>
            <a:r>
              <a:rPr lang="en-US" dirty="0" smtClean="0">
                <a:ea typeface="SimSun" panose="02010600030101010101" pitchFamily="2" charset="-122"/>
                <a:cs typeface="Times New Roman" panose="02020603050405020304" pitchFamily="18" charset="0"/>
              </a:rPr>
              <a:t>planned but not </a:t>
            </a:r>
            <a:r>
              <a:rPr lang="en-US" dirty="0">
                <a:ea typeface="SimSun" panose="02010600030101010101" pitchFamily="2" charset="-122"/>
                <a:cs typeface="Times New Roman" panose="02020603050405020304" pitchFamily="18" charset="0"/>
              </a:rPr>
              <a:t>contracted will be deferred to outer years in the </a:t>
            </a:r>
            <a:r>
              <a:rPr lang="en-US" dirty="0" smtClean="0">
                <a:ea typeface="SimSun" panose="02010600030101010101" pitchFamily="2" charset="-122"/>
                <a:cs typeface="Times New Roman" panose="02020603050405020304" pitchFamily="18" charset="0"/>
              </a:rPr>
              <a:t>MTEF to </a:t>
            </a:r>
            <a:r>
              <a:rPr lang="en-US" dirty="0" err="1" smtClean="0">
                <a:ea typeface="SimSun" panose="02010600030101010101" pitchFamily="2" charset="-122"/>
                <a:cs typeface="Times New Roman" panose="02020603050405020304" pitchFamily="18" charset="0"/>
              </a:rPr>
              <a:t>rationalise</a:t>
            </a:r>
            <a:r>
              <a:rPr lang="en-US" dirty="0" smtClean="0">
                <a:ea typeface="SimSun" panose="02010600030101010101" pitchFamily="2" charset="-122"/>
                <a:cs typeface="Times New Roman" panose="02020603050405020304" pitchFamily="18" charset="0"/>
              </a:rPr>
              <a:t> the U-AMP with the budget(incl. indicative) allocations.</a:t>
            </a:r>
          </a:p>
          <a:p>
            <a:pPr lvl="0" algn="just">
              <a:spcAft>
                <a:spcPts val="0"/>
              </a:spcAft>
            </a:pPr>
            <a:endParaRPr lang="en-US" dirty="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r>
              <a:rPr lang="en-US" dirty="0" smtClean="0">
                <a:ea typeface="SimSun" panose="02010600030101010101" pitchFamily="2" charset="-122"/>
                <a:cs typeface="Times New Roman" panose="02020603050405020304" pitchFamily="18" charset="0"/>
              </a:rPr>
              <a:t>Budgeting in line with SCOA classifications.</a:t>
            </a:r>
          </a:p>
          <a:p>
            <a:pPr marL="342900" lvl="0" indent="-342900" algn="just">
              <a:spcAft>
                <a:spcPts val="0"/>
              </a:spcAft>
              <a:buFont typeface="Symbol" panose="05050102010706020507" pitchFamily="18" charset="2"/>
              <a:buChar char=""/>
            </a:pPr>
            <a:endParaRPr lang="en-US" dirty="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r>
              <a:rPr lang="en-US" dirty="0" smtClean="0">
                <a:ea typeface="SimSun" panose="02010600030101010101" pitchFamily="2" charset="-122"/>
                <a:cs typeface="Times New Roman" panose="02020603050405020304" pitchFamily="18" charset="0"/>
              </a:rPr>
              <a:t>Filling of critical vacant posts in the Physical Resources Management chief directorate including the districts.</a:t>
            </a:r>
          </a:p>
          <a:p>
            <a:pPr marL="342900" lvl="0" indent="-342900" algn="just">
              <a:spcAft>
                <a:spcPts val="0"/>
              </a:spcAft>
              <a:buFont typeface="Symbol" panose="05050102010706020507" pitchFamily="18" charset="2"/>
              <a:buChar char=""/>
            </a:pPr>
            <a:endParaRPr lang="en-US" dirty="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r>
              <a:rPr lang="en-US" dirty="0" smtClean="0">
                <a:ea typeface="SimSun" panose="02010600030101010101" pitchFamily="2" charset="-122"/>
                <a:cs typeface="Times New Roman" panose="02020603050405020304" pitchFamily="18" charset="0"/>
              </a:rPr>
              <a:t>The implementation of “</a:t>
            </a:r>
            <a:r>
              <a:rPr lang="en-US" b="1" dirty="0" smtClean="0">
                <a:ea typeface="SimSun" panose="02010600030101010101" pitchFamily="2" charset="-122"/>
                <a:cs typeface="Times New Roman" panose="02020603050405020304" pitchFamily="18" charset="0"/>
              </a:rPr>
              <a:t>concurrence”</a:t>
            </a:r>
            <a:r>
              <a:rPr lang="en-US" dirty="0" smtClean="0">
                <a:ea typeface="SimSun" panose="02010600030101010101" pitchFamily="2" charset="-122"/>
                <a:cs typeface="Times New Roman" panose="02020603050405020304" pitchFamily="18" charset="0"/>
              </a:rPr>
              <a:t> between the HOD for Dept. of Education and DPW &amp; I related to project planning and implementation.</a:t>
            </a:r>
          </a:p>
          <a:p>
            <a:pPr marL="342900" lvl="0" indent="-342900" algn="just">
              <a:spcAft>
                <a:spcPts val="0"/>
              </a:spcAft>
              <a:buFont typeface="Symbol" panose="05050102010706020507" pitchFamily="18" charset="2"/>
              <a:buChar char=""/>
            </a:pPr>
            <a:endParaRPr lang="en-US" dirty="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r>
              <a:rPr lang="en-US" dirty="0">
                <a:ea typeface="SimSun" panose="02010600030101010101" pitchFamily="2" charset="-122"/>
                <a:cs typeface="Times New Roman" panose="02020603050405020304" pitchFamily="18" charset="0"/>
              </a:rPr>
              <a:t>The payment of contractors within 30 days to enable physical progress on sites.</a:t>
            </a:r>
            <a:endParaRPr lang="en-US" dirty="0" smtClean="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endParaRPr lang="en-US" dirty="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endParaRPr lang="en-US" dirty="0" smtClean="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endParaRPr lang="en-US" dirty="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endParaRPr lang="en-US" dirty="0" smtClean="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endParaRPr lang="en-US" dirty="0" smtClean="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endParaRPr lang="en-US" dirty="0" smtClean="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endParaRPr lang="en-US" dirty="0" smtClean="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endParaRPr lang="en-ZA" sz="2800" dirty="0">
              <a:latin typeface="Times" panose="02020603050405020304" pitchFamily="18" charset="0"/>
              <a:ea typeface="Times"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endParaRPr lang="en-US" dirty="0" smtClean="0">
              <a:ea typeface="SimSun" panose="02010600030101010101" pitchFamily="2" charset="-122"/>
              <a:cs typeface="Times New Roman" panose="02020603050405020304" pitchFamily="18" charset="0"/>
            </a:endParaRPr>
          </a:p>
          <a:p>
            <a:pPr lvl="0" algn="just">
              <a:spcAft>
                <a:spcPts val="0"/>
              </a:spcAft>
            </a:pPr>
            <a:endParaRPr lang="en-ZA" sz="2800" dirty="0" smtClean="0">
              <a:latin typeface="Times" panose="02020603050405020304" pitchFamily="18" charset="0"/>
              <a:ea typeface="SimSun" panose="02010600030101010101" pitchFamily="2" charset="-122"/>
              <a:cs typeface="Times New Roman" panose="02020603050405020304" pitchFamily="18" charset="0"/>
            </a:endParaRPr>
          </a:p>
          <a:p>
            <a:pPr marL="342900" lvl="0" indent="-342900" algn="just">
              <a:spcAft>
                <a:spcPts val="0"/>
              </a:spcAft>
              <a:buFont typeface="Symbol" panose="05050102010706020507" pitchFamily="18" charset="2"/>
              <a:buChar char=""/>
            </a:pPr>
            <a:endParaRPr lang="en-US" dirty="0" smtClean="0">
              <a:ea typeface="SimSun" panose="02010600030101010101" pitchFamily="2" charset="-122"/>
            </a:endParaRPr>
          </a:p>
          <a:p>
            <a:pPr lvl="0" algn="just">
              <a:spcAft>
                <a:spcPts val="0"/>
              </a:spcAft>
            </a:pPr>
            <a:endParaRPr lang="en-US" dirty="0">
              <a:ea typeface="SimSun" panose="02010600030101010101" pitchFamily="2" charset="-122"/>
            </a:endParaRPr>
          </a:p>
        </p:txBody>
      </p:sp>
    </p:spTree>
    <p:extLst>
      <p:ext uri="{BB962C8B-B14F-4D97-AF65-F5344CB8AC3E}">
        <p14:creationId xmlns:p14="http://schemas.microsoft.com/office/powerpoint/2010/main" xmlns="" val="975721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333188250"/>
              </p:ext>
            </p:extLst>
          </p:nvPr>
        </p:nvGraphicFramePr>
        <p:xfrm>
          <a:off x="287524" y="2648501"/>
          <a:ext cx="8424936" cy="617637"/>
        </p:xfrm>
        <a:graphic>
          <a:graphicData uri="http://schemas.openxmlformats.org/drawingml/2006/table">
            <a:tbl>
              <a:tblPr>
                <a:tableStyleId>{5C22544A-7EE6-4342-B048-85BDC9FD1C3A}</a:tableStyleId>
              </a:tblPr>
              <a:tblGrid>
                <a:gridCol w="8424936">
                  <a:extLst>
                    <a:ext uri="{9D8B030D-6E8A-4147-A177-3AD203B41FA5}">
                      <a16:colId xmlns:a16="http://schemas.microsoft.com/office/drawing/2014/main" xmlns="" val="20000"/>
                    </a:ext>
                  </a:extLst>
                </a:gridCol>
              </a:tblGrid>
              <a:tr h="45720">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40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THANK YOU </a:t>
                      </a:r>
                      <a:endParaRPr kumimoji="0" lang="en-ZA" sz="4000" b="1" i="0" u="sng" strike="noStrike" kern="1200" cap="none" spc="0" normalizeH="0" baseline="0" noProof="0" dirty="0">
                        <a:ln>
                          <a:noFill/>
                        </a:ln>
                        <a:solidFill>
                          <a:srgbClr val="44546A"/>
                        </a:solidFill>
                        <a:effectLst/>
                        <a:uLnTx/>
                        <a:uFillTx/>
                        <a:latin typeface="Arial"/>
                        <a:ea typeface="+mn-ea"/>
                        <a:cs typeface="+mn-cs"/>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6" name="Slide Number Placeholder 5"/>
          <p:cNvSpPr>
            <a:spLocks noGrp="1"/>
          </p:cNvSpPr>
          <p:nvPr>
            <p:ph type="sldNum" sz="quarter" idx="12"/>
          </p:nvPr>
        </p:nvSpPr>
        <p:spPr/>
        <p:txBody>
          <a:bodyPr/>
          <a:lstStyle/>
          <a:p>
            <a:fld id="{CCC18566-09C8-48B4-ABDD-DC9B46338070}" type="slidenum">
              <a:rPr lang="en-ZA" smtClean="0">
                <a:solidFill>
                  <a:prstClr val="black">
                    <a:tint val="75000"/>
                  </a:prstClr>
                </a:solidFill>
              </a:rPr>
              <a:pPr/>
              <a:t>22</a:t>
            </a:fld>
            <a:endParaRPr lang="en-ZA">
              <a:solidFill>
                <a:prstClr val="black">
                  <a:tint val="75000"/>
                </a:prstClr>
              </a:solidFill>
            </a:endParaRPr>
          </a:p>
        </p:txBody>
      </p:sp>
    </p:spTree>
    <p:extLst>
      <p:ext uri="{BB962C8B-B14F-4D97-AF65-F5344CB8AC3E}">
        <p14:creationId xmlns:p14="http://schemas.microsoft.com/office/powerpoint/2010/main" xmlns="" val="1305707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4093917955"/>
              </p:ext>
            </p:extLst>
          </p:nvPr>
        </p:nvGraphicFramePr>
        <p:xfrm>
          <a:off x="899592" y="-99392"/>
          <a:ext cx="7344817" cy="1104666"/>
        </p:xfrm>
        <a:graphic>
          <a:graphicData uri="http://schemas.openxmlformats.org/drawingml/2006/table">
            <a:tbl>
              <a:tblPr>
                <a:tableStyleId>{5C22544A-7EE6-4342-B048-85BDC9FD1C3A}</a:tableStyleId>
              </a:tblPr>
              <a:tblGrid>
                <a:gridCol w="7344817">
                  <a:extLst>
                    <a:ext uri="{9D8B030D-6E8A-4147-A177-3AD203B41FA5}">
                      <a16:colId xmlns:a16="http://schemas.microsoft.com/office/drawing/2014/main" xmlns="" val="20000"/>
                    </a:ext>
                  </a:extLst>
                </a:gridCol>
              </a:tblGrid>
              <a:tr h="1104666">
                <a:tc>
                  <a:txBody>
                    <a:bodyPr/>
                    <a:lstStyle/>
                    <a:p>
                      <a:pPr algn="ctr" fontAlgn="b"/>
                      <a:r>
                        <a:rPr lang="en-US" sz="2400" b="1" i="0" u="none" strike="noStrike" cap="all" baseline="0" dirty="0" smtClean="0">
                          <a:solidFill>
                            <a:schemeClr val="tx2"/>
                          </a:solidFill>
                          <a:effectLst/>
                          <a:latin typeface="Arial Black" pitchFamily="34" charset="0"/>
                          <a:sym typeface="Arial" charset="0"/>
                        </a:rPr>
                        <a:t>Department performance per grant: </a:t>
                      </a:r>
                    </a:p>
                    <a:p>
                      <a:pPr algn="ctr" fontAlgn="b"/>
                      <a:r>
                        <a:rPr lang="en-US" sz="2400" b="1" i="0" u="none" strike="noStrike" cap="all" baseline="0" dirty="0" smtClean="0">
                          <a:solidFill>
                            <a:schemeClr val="tx2"/>
                          </a:solidFill>
                          <a:effectLst/>
                          <a:latin typeface="Arial Black" pitchFamily="34" charset="0"/>
                          <a:sym typeface="Arial" charset="0"/>
                        </a:rPr>
                        <a:t> 2017/18: summary</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xmlns="" val="450631276"/>
              </p:ext>
            </p:extLst>
          </p:nvPr>
        </p:nvGraphicFramePr>
        <p:xfrm>
          <a:off x="250825" y="1346200"/>
          <a:ext cx="8618538" cy="4171032"/>
        </p:xfrm>
        <a:graphic>
          <a:graphicData uri="http://schemas.openxmlformats.org/presentationml/2006/ole">
            <p:oleObj spid="_x0000_s3175" name="Worksheet" r:id="rId4" imgW="7038978" imgH="2648048" progId="Excel.Sheet.12">
              <p:embed/>
            </p:oleObj>
          </a:graphicData>
        </a:graphic>
      </p:graphicFrame>
      <p:sp>
        <p:nvSpPr>
          <p:cNvPr id="6" name="Slide Number Placeholder 5"/>
          <p:cNvSpPr>
            <a:spLocks noGrp="1"/>
          </p:cNvSpPr>
          <p:nvPr>
            <p:ph type="sldNum" sz="quarter" idx="12"/>
          </p:nvPr>
        </p:nvSpPr>
        <p:spPr/>
        <p:txBody>
          <a:bodyPr/>
          <a:lstStyle/>
          <a:p>
            <a:fld id="{CCC18566-09C8-48B4-ABDD-DC9B46338070}" type="slidenum">
              <a:rPr lang="en-ZA" sz="1600" smtClean="0">
                <a:solidFill>
                  <a:schemeClr val="bg1"/>
                </a:solidFill>
              </a:rPr>
              <a:pPr/>
              <a:t>3</a:t>
            </a:fld>
            <a:endParaRPr lang="en-ZA" sz="1600" dirty="0">
              <a:solidFill>
                <a:schemeClr val="bg1"/>
              </a:solidFill>
            </a:endParaRPr>
          </a:p>
        </p:txBody>
      </p:sp>
    </p:spTree>
    <p:extLst>
      <p:ext uri="{BB962C8B-B14F-4D97-AF65-F5344CB8AC3E}">
        <p14:creationId xmlns:p14="http://schemas.microsoft.com/office/powerpoint/2010/main" xmlns="" val="884883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824050248"/>
              </p:ext>
            </p:extLst>
          </p:nvPr>
        </p:nvGraphicFramePr>
        <p:xfrm>
          <a:off x="899592" y="22820"/>
          <a:ext cx="7344817" cy="953099"/>
        </p:xfrm>
        <a:graphic>
          <a:graphicData uri="http://schemas.openxmlformats.org/drawingml/2006/table">
            <a:tbl>
              <a:tblPr>
                <a:tableStyleId>{5C22544A-7EE6-4342-B048-85BDC9FD1C3A}</a:tableStyleId>
              </a:tblPr>
              <a:tblGrid>
                <a:gridCol w="7344817">
                  <a:extLst>
                    <a:ext uri="{9D8B030D-6E8A-4147-A177-3AD203B41FA5}">
                      <a16:colId xmlns:a16="http://schemas.microsoft.com/office/drawing/2014/main" xmlns="" val="20000"/>
                    </a:ext>
                  </a:extLst>
                </a:gridCol>
              </a:tblGrid>
              <a:tr h="953099">
                <a:tc>
                  <a:txBody>
                    <a:bodyPr/>
                    <a:lstStyle/>
                    <a:p>
                      <a:pPr algn="ctr" fontAlgn="b"/>
                      <a:r>
                        <a:rPr lang="en-US" sz="2400" b="1" i="0" u="none" strike="noStrike" cap="all" baseline="0" dirty="0" smtClean="0">
                          <a:solidFill>
                            <a:schemeClr val="tx2"/>
                          </a:solidFill>
                          <a:effectLst/>
                          <a:latin typeface="Arial Black" pitchFamily="34" charset="0"/>
                          <a:sym typeface="Arial" charset="0"/>
                        </a:rPr>
                        <a:t>Department performance per grant: </a:t>
                      </a:r>
                    </a:p>
                    <a:p>
                      <a:pPr algn="ctr" fontAlgn="b"/>
                      <a:r>
                        <a:rPr lang="en-US" sz="2400" b="1" i="0" u="none" strike="noStrike" cap="all" baseline="0" dirty="0" smtClean="0">
                          <a:solidFill>
                            <a:schemeClr val="tx2"/>
                          </a:solidFill>
                          <a:effectLst/>
                          <a:latin typeface="Arial Black" pitchFamily="34" charset="0"/>
                          <a:sym typeface="Arial" charset="0"/>
                        </a:rPr>
                        <a:t> 2017/18: Economic classification</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xmlns="" val="3554003971"/>
              </p:ext>
            </p:extLst>
          </p:nvPr>
        </p:nvGraphicFramePr>
        <p:xfrm>
          <a:off x="251520" y="1052736"/>
          <a:ext cx="8586788" cy="5112568"/>
        </p:xfrm>
        <a:graphic>
          <a:graphicData uri="http://schemas.openxmlformats.org/presentationml/2006/ole">
            <p:oleObj spid="_x0000_s4195" name="Worksheet" r:id="rId4" imgW="7419865" imgH="4476848" progId="Excel.Sheet.12">
              <p:embed/>
            </p:oleObj>
          </a:graphicData>
        </a:graphic>
      </p:graphicFrame>
      <p:sp>
        <p:nvSpPr>
          <p:cNvPr id="5" name="Slide Number Placeholder 4"/>
          <p:cNvSpPr>
            <a:spLocks noGrp="1"/>
          </p:cNvSpPr>
          <p:nvPr>
            <p:ph type="sldNum" sz="quarter" idx="12"/>
          </p:nvPr>
        </p:nvSpPr>
        <p:spPr/>
        <p:txBody>
          <a:bodyPr/>
          <a:lstStyle/>
          <a:p>
            <a:fld id="{CCC18566-09C8-48B4-ABDD-DC9B46338070}" type="slidenum">
              <a:rPr lang="en-ZA" sz="1600" smtClean="0">
                <a:solidFill>
                  <a:schemeClr val="bg1"/>
                </a:solidFill>
              </a:rPr>
              <a:pPr/>
              <a:t>4</a:t>
            </a:fld>
            <a:endParaRPr lang="en-ZA" sz="1600" dirty="0">
              <a:solidFill>
                <a:schemeClr val="bg1"/>
              </a:solidFill>
            </a:endParaRPr>
          </a:p>
        </p:txBody>
      </p:sp>
    </p:spTree>
    <p:extLst>
      <p:ext uri="{BB962C8B-B14F-4D97-AF65-F5344CB8AC3E}">
        <p14:creationId xmlns:p14="http://schemas.microsoft.com/office/powerpoint/2010/main" xmlns="" val="3494759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905349728"/>
              </p:ext>
            </p:extLst>
          </p:nvPr>
        </p:nvGraphicFramePr>
        <p:xfrm>
          <a:off x="899592" y="22820"/>
          <a:ext cx="7344817" cy="953099"/>
        </p:xfrm>
        <a:graphic>
          <a:graphicData uri="http://schemas.openxmlformats.org/drawingml/2006/table">
            <a:tbl>
              <a:tblPr>
                <a:tableStyleId>{5C22544A-7EE6-4342-B048-85BDC9FD1C3A}</a:tableStyleId>
              </a:tblPr>
              <a:tblGrid>
                <a:gridCol w="7344817">
                  <a:extLst>
                    <a:ext uri="{9D8B030D-6E8A-4147-A177-3AD203B41FA5}">
                      <a16:colId xmlns:a16="http://schemas.microsoft.com/office/drawing/2014/main" xmlns="" val="20000"/>
                    </a:ext>
                  </a:extLst>
                </a:gridCol>
              </a:tblGrid>
              <a:tr h="953099">
                <a:tc>
                  <a:txBody>
                    <a:bodyPr/>
                    <a:lstStyle/>
                    <a:p>
                      <a:pPr algn="ctr" fontAlgn="b"/>
                      <a:r>
                        <a:rPr lang="en-US" sz="2400" b="1" i="0" u="none" strike="noStrike" cap="all" baseline="0" dirty="0" smtClean="0">
                          <a:solidFill>
                            <a:schemeClr val="tx2"/>
                          </a:solidFill>
                          <a:effectLst/>
                          <a:latin typeface="Arial Black" pitchFamily="34" charset="0"/>
                          <a:sym typeface="Arial" charset="0"/>
                        </a:rPr>
                        <a:t>Department performance per grant: </a:t>
                      </a:r>
                    </a:p>
                    <a:p>
                      <a:pPr algn="ctr" fontAlgn="b"/>
                      <a:r>
                        <a:rPr lang="en-US" sz="2400" b="1" i="0" u="none" strike="noStrike" cap="all" baseline="0" dirty="0" smtClean="0">
                          <a:solidFill>
                            <a:schemeClr val="tx2"/>
                          </a:solidFill>
                          <a:effectLst/>
                          <a:latin typeface="Arial Black" pitchFamily="34" charset="0"/>
                          <a:sym typeface="Arial" charset="0"/>
                        </a:rPr>
                        <a:t> 2017/18:  growth trends</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pic>
        <p:nvPicPr>
          <p:cNvPr id="10" name="Picture 9"/>
          <p:cNvPicPr>
            <a:picLocks noChangeAspect="1"/>
          </p:cNvPicPr>
          <p:nvPr/>
        </p:nvPicPr>
        <p:blipFill>
          <a:blip r:embed="rId3" cstate="print"/>
          <a:stretch>
            <a:fillRect/>
          </a:stretch>
        </p:blipFill>
        <p:spPr>
          <a:xfrm>
            <a:off x="179512" y="1329158"/>
            <a:ext cx="8640960" cy="4116066"/>
          </a:xfrm>
          <a:prstGeom prst="rect">
            <a:avLst/>
          </a:prstGeom>
        </p:spPr>
      </p:pic>
      <p:sp>
        <p:nvSpPr>
          <p:cNvPr id="5" name="Slide Number Placeholder 4"/>
          <p:cNvSpPr>
            <a:spLocks noGrp="1"/>
          </p:cNvSpPr>
          <p:nvPr>
            <p:ph type="sldNum" sz="quarter" idx="12"/>
          </p:nvPr>
        </p:nvSpPr>
        <p:spPr/>
        <p:txBody>
          <a:bodyPr/>
          <a:lstStyle/>
          <a:p>
            <a:fld id="{CCC18566-09C8-48B4-ABDD-DC9B46338070}" type="slidenum">
              <a:rPr lang="en-ZA" sz="1600" smtClean="0">
                <a:solidFill>
                  <a:schemeClr val="bg1"/>
                </a:solidFill>
              </a:rPr>
              <a:pPr/>
              <a:t>5</a:t>
            </a:fld>
            <a:endParaRPr lang="en-ZA" sz="1600" dirty="0">
              <a:solidFill>
                <a:schemeClr val="bg1"/>
              </a:solidFill>
            </a:endParaRPr>
          </a:p>
        </p:txBody>
      </p:sp>
    </p:spTree>
    <p:extLst>
      <p:ext uri="{BB962C8B-B14F-4D97-AF65-F5344CB8AC3E}">
        <p14:creationId xmlns:p14="http://schemas.microsoft.com/office/powerpoint/2010/main" xmlns="" val="99426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401586137"/>
              </p:ext>
            </p:extLst>
          </p:nvPr>
        </p:nvGraphicFramePr>
        <p:xfrm>
          <a:off x="944388" y="-1"/>
          <a:ext cx="7344817" cy="836715"/>
        </p:xfrm>
        <a:graphic>
          <a:graphicData uri="http://schemas.openxmlformats.org/drawingml/2006/table">
            <a:tbl>
              <a:tblPr>
                <a:tableStyleId>{5C22544A-7EE6-4342-B048-85BDC9FD1C3A}</a:tableStyleId>
              </a:tblPr>
              <a:tblGrid>
                <a:gridCol w="7344817">
                  <a:extLst>
                    <a:ext uri="{9D8B030D-6E8A-4147-A177-3AD203B41FA5}">
                      <a16:colId xmlns:a16="http://schemas.microsoft.com/office/drawing/2014/main" xmlns="" val="20000"/>
                    </a:ext>
                  </a:extLst>
                </a:gridCol>
              </a:tblGrid>
              <a:tr h="836715">
                <a:tc>
                  <a:txBody>
                    <a:bodyPr/>
                    <a:lstStyle/>
                    <a:p>
                      <a:pPr algn="ctr" fontAlgn="b"/>
                      <a:r>
                        <a:rPr lang="en-US" sz="2400" b="1" i="0" u="none" strike="noStrike" cap="all" baseline="0" dirty="0" smtClean="0">
                          <a:solidFill>
                            <a:schemeClr val="tx2"/>
                          </a:solidFill>
                          <a:effectLst/>
                          <a:latin typeface="Arial Black" pitchFamily="34" charset="0"/>
                          <a:sym typeface="Arial" charset="0"/>
                        </a:rPr>
                        <a:t>Department performance per grant: </a:t>
                      </a:r>
                    </a:p>
                    <a:p>
                      <a:pPr algn="ctr" fontAlgn="b"/>
                      <a:r>
                        <a:rPr lang="en-US" sz="2400" b="1" i="0" u="none" strike="noStrike" cap="all" baseline="0" dirty="0" smtClean="0">
                          <a:solidFill>
                            <a:schemeClr val="tx2"/>
                          </a:solidFill>
                          <a:effectLst/>
                          <a:latin typeface="Arial Black" pitchFamily="34" charset="0"/>
                          <a:sym typeface="Arial" charset="0"/>
                        </a:rPr>
                        <a:t> 2017/18: nature of investment</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xmlns="" val="1158160752"/>
              </p:ext>
            </p:extLst>
          </p:nvPr>
        </p:nvGraphicFramePr>
        <p:xfrm>
          <a:off x="251520" y="836716"/>
          <a:ext cx="8730555" cy="5400596"/>
        </p:xfrm>
        <a:graphic>
          <a:graphicData uri="http://schemas.openxmlformats.org/presentationml/2006/ole">
            <p:oleObj spid="_x0000_s5187" name="Worksheet" r:id="rId4" imgW="7419865" imgH="4895785" progId="Excel.Sheet.12">
              <p:embed/>
            </p:oleObj>
          </a:graphicData>
        </a:graphic>
      </p:graphicFrame>
      <p:sp>
        <p:nvSpPr>
          <p:cNvPr id="5" name="Slide Number Placeholder 4"/>
          <p:cNvSpPr>
            <a:spLocks noGrp="1"/>
          </p:cNvSpPr>
          <p:nvPr>
            <p:ph type="sldNum" sz="quarter" idx="12"/>
          </p:nvPr>
        </p:nvSpPr>
        <p:spPr/>
        <p:txBody>
          <a:bodyPr/>
          <a:lstStyle/>
          <a:p>
            <a:fld id="{CCC18566-09C8-48B4-ABDD-DC9B46338070}" type="slidenum">
              <a:rPr lang="en-ZA" sz="1600" smtClean="0">
                <a:solidFill>
                  <a:schemeClr val="bg1"/>
                </a:solidFill>
              </a:rPr>
              <a:pPr/>
              <a:t>6</a:t>
            </a:fld>
            <a:endParaRPr lang="en-ZA" sz="1600" dirty="0">
              <a:solidFill>
                <a:schemeClr val="bg1"/>
              </a:solidFill>
            </a:endParaRPr>
          </a:p>
        </p:txBody>
      </p:sp>
    </p:spTree>
    <p:extLst>
      <p:ext uri="{BB962C8B-B14F-4D97-AF65-F5344CB8AC3E}">
        <p14:creationId xmlns:p14="http://schemas.microsoft.com/office/powerpoint/2010/main" xmlns="" val="573553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652126663"/>
              </p:ext>
            </p:extLst>
          </p:nvPr>
        </p:nvGraphicFramePr>
        <p:xfrm>
          <a:off x="251520" y="188640"/>
          <a:ext cx="8568952" cy="1105317"/>
        </p:xfrm>
        <a:graphic>
          <a:graphicData uri="http://schemas.openxmlformats.org/drawingml/2006/table">
            <a:tbl>
              <a:tblPr>
                <a:tableStyleId>{5C22544A-7EE6-4342-B048-85BDC9FD1C3A}</a:tableStyleId>
              </a:tblPr>
              <a:tblGrid>
                <a:gridCol w="8568952">
                  <a:extLst>
                    <a:ext uri="{9D8B030D-6E8A-4147-A177-3AD203B41FA5}">
                      <a16:colId xmlns:a16="http://schemas.microsoft.com/office/drawing/2014/main" xmlns="" val="20000"/>
                    </a:ext>
                  </a:extLst>
                </a:gridCol>
              </a:tblGrid>
              <a:tr h="836715">
                <a:tc>
                  <a:txBody>
                    <a:bodyPr/>
                    <a:lstStyle/>
                    <a:p>
                      <a:pPr algn="ctr" fontAlgn="b"/>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Budget and EXPENDITURE: 2017/18 </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As at 31 mar 2018</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Per grant: </a:t>
                      </a:r>
                      <a:r>
                        <a:rPr kumimoji="0" lang="en-US" sz="2300" b="1" i="0" u="sng"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education infra: (EIG)</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1218806351"/>
              </p:ext>
            </p:extLst>
          </p:nvPr>
        </p:nvGraphicFramePr>
        <p:xfrm>
          <a:off x="251520" y="1454873"/>
          <a:ext cx="8424935" cy="4725758"/>
        </p:xfrm>
        <a:graphic>
          <a:graphicData uri="http://schemas.openxmlformats.org/drawingml/2006/table">
            <a:tbl>
              <a:tblPr>
                <a:tableStyleId>{5C22544A-7EE6-4342-B048-85BDC9FD1C3A}</a:tableStyleId>
              </a:tblPr>
              <a:tblGrid>
                <a:gridCol w="2636644">
                  <a:extLst>
                    <a:ext uri="{9D8B030D-6E8A-4147-A177-3AD203B41FA5}">
                      <a16:colId xmlns:a16="http://schemas.microsoft.com/office/drawing/2014/main" xmlns="" val="20000"/>
                    </a:ext>
                  </a:extLst>
                </a:gridCol>
                <a:gridCol w="1202614">
                  <a:extLst>
                    <a:ext uri="{9D8B030D-6E8A-4147-A177-3AD203B41FA5}">
                      <a16:colId xmlns:a16="http://schemas.microsoft.com/office/drawing/2014/main" xmlns="" val="20001"/>
                    </a:ext>
                  </a:extLst>
                </a:gridCol>
                <a:gridCol w="1114434">
                  <a:extLst>
                    <a:ext uri="{9D8B030D-6E8A-4147-A177-3AD203B41FA5}">
                      <a16:colId xmlns:a16="http://schemas.microsoft.com/office/drawing/2014/main" xmlns="" val="20002"/>
                    </a:ext>
                  </a:extLst>
                </a:gridCol>
                <a:gridCol w="1118575">
                  <a:extLst>
                    <a:ext uri="{9D8B030D-6E8A-4147-A177-3AD203B41FA5}">
                      <a16:colId xmlns:a16="http://schemas.microsoft.com/office/drawing/2014/main" xmlns="" val="20003"/>
                    </a:ext>
                  </a:extLst>
                </a:gridCol>
                <a:gridCol w="1198474">
                  <a:extLst>
                    <a:ext uri="{9D8B030D-6E8A-4147-A177-3AD203B41FA5}">
                      <a16:colId xmlns:a16="http://schemas.microsoft.com/office/drawing/2014/main" xmlns="" val="20004"/>
                    </a:ext>
                  </a:extLst>
                </a:gridCol>
                <a:gridCol w="1154194">
                  <a:extLst>
                    <a:ext uri="{9D8B030D-6E8A-4147-A177-3AD203B41FA5}">
                      <a16:colId xmlns:a16="http://schemas.microsoft.com/office/drawing/2014/main" xmlns="" val="20005"/>
                    </a:ext>
                  </a:extLst>
                </a:gridCol>
              </a:tblGrid>
              <a:tr h="1003596">
                <a:tc>
                  <a:txBody>
                    <a:bodyPr/>
                    <a:lstStyle/>
                    <a:p>
                      <a:pPr algn="ctr" fontAlgn="ctr"/>
                      <a:r>
                        <a:rPr lang="en-ZA" sz="1200" b="1" u="none" strike="noStrike" dirty="0">
                          <a:solidFill>
                            <a:schemeClr val="tx1"/>
                          </a:solidFill>
                          <a:effectLst/>
                          <a:latin typeface="Arial" pitchFamily="34" charset="0"/>
                          <a:cs typeface="Arial" pitchFamily="34" charset="0"/>
                        </a:rPr>
                        <a:t>Project Name</a:t>
                      </a:r>
                      <a:endParaRPr lang="en-ZA" sz="1200" b="1" i="0" u="none" strike="noStrike" dirty="0">
                        <a:solidFill>
                          <a:schemeClr val="tx1"/>
                        </a:solidFill>
                        <a:effectLst/>
                        <a:latin typeface="Arial" pitchFamily="34" charset="0"/>
                        <a:cs typeface="Arial" pitchFamily="34" charset="0"/>
                      </a:endParaRPr>
                    </a:p>
                  </a:txBody>
                  <a:tcPr marL="0" marR="0" marT="0" marB="0" anchor="ctr"/>
                </a:tc>
                <a:tc>
                  <a:txBody>
                    <a:bodyPr/>
                    <a:lstStyle/>
                    <a:p>
                      <a:pPr algn="ctr" fontAlgn="ctr">
                        <a:lnSpc>
                          <a:spcPct val="150000"/>
                        </a:lnSpc>
                      </a:pPr>
                      <a:r>
                        <a:rPr lang="en-ZA" sz="1200" b="1" i="0" u="none" strike="noStrike" kern="1200" baseline="0" dirty="0">
                          <a:solidFill>
                            <a:schemeClr val="tx1"/>
                          </a:solidFill>
                          <a:latin typeface="Arial" pitchFamily="34" charset="0"/>
                          <a:ea typeface="+mn-ea"/>
                          <a:cs typeface="Arial" pitchFamily="34" charset="0"/>
                        </a:rPr>
                        <a:t>2017/18 </a:t>
                      </a:r>
                      <a:endParaRPr lang="en-ZA" sz="1200" b="1" i="0" u="none" strike="noStrike" kern="1200" baseline="0" dirty="0" smtClean="0">
                        <a:solidFill>
                          <a:schemeClr val="tx1"/>
                        </a:solidFill>
                        <a:latin typeface="Arial" pitchFamily="34" charset="0"/>
                        <a:ea typeface="+mn-ea"/>
                        <a:cs typeface="Arial" pitchFamily="34" charset="0"/>
                      </a:endParaRPr>
                    </a:p>
                    <a:p>
                      <a:pPr algn="ctr" fontAlgn="ctr">
                        <a:lnSpc>
                          <a:spcPct val="150000"/>
                        </a:lnSpc>
                      </a:pPr>
                      <a:r>
                        <a:rPr lang="en-ZA" sz="1200" b="1" i="0" u="none" strike="noStrike" kern="1200" baseline="0" dirty="0" smtClean="0">
                          <a:solidFill>
                            <a:schemeClr val="tx1"/>
                          </a:solidFill>
                          <a:latin typeface="Arial" pitchFamily="34" charset="0"/>
                          <a:ea typeface="+mn-ea"/>
                          <a:cs typeface="Arial" pitchFamily="34" charset="0"/>
                        </a:rPr>
                        <a:t>Main </a:t>
                      </a:r>
                      <a:r>
                        <a:rPr lang="en-ZA" sz="1200" b="1" i="0" u="none" strike="noStrike" kern="1200" baseline="0" dirty="0">
                          <a:solidFill>
                            <a:schemeClr val="tx1"/>
                          </a:solidFill>
                          <a:latin typeface="Arial" pitchFamily="34" charset="0"/>
                          <a:ea typeface="+mn-ea"/>
                          <a:cs typeface="Arial" pitchFamily="34" charset="0"/>
                        </a:rPr>
                        <a:t>Budget R000'</a:t>
                      </a:r>
                    </a:p>
                  </a:txBody>
                  <a:tcPr marL="0" marR="0" marT="0" marB="0" anchor="ctr"/>
                </a:tc>
                <a:tc>
                  <a:txBody>
                    <a:bodyPr/>
                    <a:lstStyle/>
                    <a:p>
                      <a:pPr algn="ctr" fontAlgn="ctr">
                        <a:lnSpc>
                          <a:spcPct val="150000"/>
                        </a:lnSpc>
                      </a:pPr>
                      <a:r>
                        <a:rPr lang="en-ZA" sz="1200" b="1" i="0" u="none" strike="noStrike" kern="1200" baseline="0" dirty="0">
                          <a:solidFill>
                            <a:schemeClr val="tx1"/>
                          </a:solidFill>
                          <a:latin typeface="Arial" pitchFamily="34" charset="0"/>
                          <a:ea typeface="+mn-ea"/>
                          <a:cs typeface="Arial" pitchFamily="34" charset="0"/>
                        </a:rPr>
                        <a:t>2017/18 </a:t>
                      </a:r>
                      <a:r>
                        <a:rPr lang="en-ZA" sz="1200" b="1" i="0" u="none" strike="noStrike" kern="1200" baseline="0" dirty="0" err="1" smtClean="0">
                          <a:solidFill>
                            <a:schemeClr val="tx1"/>
                          </a:solidFill>
                          <a:latin typeface="Arial" pitchFamily="34" charset="0"/>
                          <a:ea typeface="+mn-ea"/>
                          <a:cs typeface="Arial" pitchFamily="34" charset="0"/>
                        </a:rPr>
                        <a:t>Adjus</a:t>
                      </a:r>
                      <a:r>
                        <a:rPr lang="en-ZA" sz="1200" b="1" i="0" u="none" strike="noStrike" kern="1200" baseline="0" dirty="0" smtClean="0">
                          <a:solidFill>
                            <a:schemeClr val="tx1"/>
                          </a:solidFill>
                          <a:latin typeface="Arial" pitchFamily="34" charset="0"/>
                          <a:ea typeface="+mn-ea"/>
                          <a:cs typeface="Arial" pitchFamily="34" charset="0"/>
                        </a:rPr>
                        <a:t> </a:t>
                      </a:r>
                      <a:r>
                        <a:rPr lang="en-ZA" sz="1200" b="1" i="0" u="none" strike="noStrike" kern="1200" baseline="0" dirty="0">
                          <a:solidFill>
                            <a:schemeClr val="tx1"/>
                          </a:solidFill>
                          <a:latin typeface="Arial" pitchFamily="34" charset="0"/>
                          <a:ea typeface="+mn-ea"/>
                          <a:cs typeface="Arial" pitchFamily="34" charset="0"/>
                        </a:rPr>
                        <a:t>Budget R000'</a:t>
                      </a:r>
                    </a:p>
                  </a:txBody>
                  <a:tcPr marL="0" marR="0" marT="0" marB="0" anchor="ctr"/>
                </a:tc>
                <a:tc>
                  <a:txBody>
                    <a:bodyPr/>
                    <a:lstStyle/>
                    <a:p>
                      <a:pPr algn="ctr" fontAlgn="ctr">
                        <a:lnSpc>
                          <a:spcPct val="150000"/>
                        </a:lnSpc>
                      </a:pPr>
                      <a:r>
                        <a:rPr lang="en-ZA" sz="1200" b="1" i="0" u="none" strike="noStrike" kern="1200" baseline="0" dirty="0">
                          <a:solidFill>
                            <a:schemeClr val="tx1"/>
                          </a:solidFill>
                          <a:latin typeface="Arial" pitchFamily="34" charset="0"/>
                          <a:ea typeface="+mn-ea"/>
                          <a:cs typeface="Arial" pitchFamily="34" charset="0"/>
                        </a:rPr>
                        <a:t>2017/18 Commitment R000'</a:t>
                      </a:r>
                    </a:p>
                  </a:txBody>
                  <a:tcPr marL="0" marR="0" marT="0" marB="0" anchor="ctr"/>
                </a:tc>
                <a:tc>
                  <a:txBody>
                    <a:bodyPr/>
                    <a:lstStyle/>
                    <a:p>
                      <a:pPr algn="ctr" fontAlgn="ctr">
                        <a:lnSpc>
                          <a:spcPct val="150000"/>
                        </a:lnSpc>
                      </a:pPr>
                      <a:r>
                        <a:rPr lang="pt-BR" sz="1200" b="1" i="0" u="none" strike="noStrike" kern="1200" baseline="0" dirty="0">
                          <a:solidFill>
                            <a:schemeClr val="tx1"/>
                          </a:solidFill>
                          <a:latin typeface="Arial" pitchFamily="34" charset="0"/>
                          <a:ea typeface="+mn-ea"/>
                          <a:cs typeface="Arial" pitchFamily="34" charset="0"/>
                        </a:rPr>
                        <a:t>Actual Exp as at </a:t>
                      </a:r>
                      <a:r>
                        <a:rPr lang="pt-BR" sz="1200" b="1" i="0" u="none" strike="noStrike" kern="1200" baseline="0" dirty="0" smtClean="0">
                          <a:solidFill>
                            <a:schemeClr val="tx1"/>
                          </a:solidFill>
                          <a:latin typeface="Arial" pitchFamily="34" charset="0"/>
                          <a:ea typeface="+mn-ea"/>
                          <a:cs typeface="Arial" pitchFamily="34" charset="0"/>
                        </a:rPr>
                        <a:t>end Mar </a:t>
                      </a:r>
                      <a:r>
                        <a:rPr lang="pt-BR" sz="1200" b="1" i="0" u="none" strike="noStrike" kern="1200" baseline="0" dirty="0">
                          <a:solidFill>
                            <a:schemeClr val="tx1"/>
                          </a:solidFill>
                          <a:latin typeface="Arial" pitchFamily="34" charset="0"/>
                          <a:ea typeface="+mn-ea"/>
                          <a:cs typeface="Arial" pitchFamily="34" charset="0"/>
                        </a:rPr>
                        <a:t>R000'</a:t>
                      </a:r>
                    </a:p>
                  </a:txBody>
                  <a:tcPr marL="0" marR="0" marT="0" marB="0" anchor="ctr"/>
                </a:tc>
                <a:tc>
                  <a:txBody>
                    <a:bodyPr/>
                    <a:lstStyle/>
                    <a:p>
                      <a:pPr algn="ctr" fontAlgn="ctr">
                        <a:lnSpc>
                          <a:spcPct val="150000"/>
                        </a:lnSpc>
                      </a:pPr>
                      <a:r>
                        <a:rPr lang="en-ZA" sz="1200" b="1" i="0" u="none" strike="noStrike" kern="1200" baseline="0" dirty="0">
                          <a:solidFill>
                            <a:schemeClr val="tx1"/>
                          </a:solidFill>
                          <a:latin typeface="Arial" pitchFamily="34" charset="0"/>
                          <a:ea typeface="+mn-ea"/>
                          <a:cs typeface="Arial" pitchFamily="34" charset="0"/>
                        </a:rPr>
                        <a:t>2017/18 Avail Budget as at </a:t>
                      </a:r>
                      <a:r>
                        <a:rPr lang="en-ZA" sz="1200" b="1" i="0" u="none" strike="noStrike" kern="1200" baseline="0" dirty="0" smtClean="0">
                          <a:solidFill>
                            <a:schemeClr val="tx1"/>
                          </a:solidFill>
                          <a:latin typeface="Arial" pitchFamily="34" charset="0"/>
                          <a:ea typeface="+mn-ea"/>
                          <a:cs typeface="Arial" pitchFamily="34" charset="0"/>
                        </a:rPr>
                        <a:t>end Mar </a:t>
                      </a:r>
                      <a:r>
                        <a:rPr lang="en-ZA" sz="1200" b="1" i="0" u="none" strike="noStrike" kern="1200" baseline="0" dirty="0">
                          <a:solidFill>
                            <a:schemeClr val="tx1"/>
                          </a:solidFill>
                          <a:latin typeface="Arial" pitchFamily="34" charset="0"/>
                          <a:ea typeface="+mn-ea"/>
                          <a:cs typeface="Arial" pitchFamily="34" charset="0"/>
                        </a:rPr>
                        <a:t>R000</a:t>
                      </a:r>
                      <a:r>
                        <a:rPr lang="en-ZA" sz="900" b="1" i="1" u="none" strike="noStrike" dirty="0">
                          <a:solidFill>
                            <a:schemeClr val="tx1"/>
                          </a:solidFill>
                          <a:effectLst/>
                          <a:latin typeface="Arial" panose="020B0604020202020204" pitchFamily="34" charset="0"/>
                        </a:rPr>
                        <a:t>'</a:t>
                      </a:r>
                    </a:p>
                  </a:txBody>
                  <a:tcPr marL="0" marR="0" marT="0" marB="0" anchor="ctr"/>
                </a:tc>
                <a:extLst>
                  <a:ext uri="{0D108BD9-81ED-4DB2-BD59-A6C34878D82A}">
                    <a16:rowId xmlns:a16="http://schemas.microsoft.com/office/drawing/2014/main" xmlns="" val="10000"/>
                  </a:ext>
                </a:extLst>
              </a:tr>
              <a:tr h="468694">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ABLUT FAC:EDUC&amp;LEARNERS-01/17/18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11 166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11 166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13 565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-2 399 </a:t>
                      </a:r>
                    </a:p>
                  </a:txBody>
                  <a:tcPr marL="9525" marR="9525" marT="9525" marB="0" anchor="b"/>
                </a:tc>
                <a:extLst>
                  <a:ext uri="{0D108BD9-81ED-4DB2-BD59-A6C34878D82A}">
                    <a16:rowId xmlns:a16="http://schemas.microsoft.com/office/drawing/2014/main" xmlns="" val="10001"/>
                  </a:ext>
                </a:extLst>
              </a:tr>
              <a:tr h="343243">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ABLUT FAC:EDUC&amp;LEARNERS-08/13/14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3 722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6 722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1 296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3 021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2 406 </a:t>
                      </a:r>
                    </a:p>
                  </a:txBody>
                  <a:tcPr marL="9525" marR="9525" marT="9525" marB="0" anchor="b"/>
                </a:tc>
                <a:extLst>
                  <a:ext uri="{0D108BD9-81ED-4DB2-BD59-A6C34878D82A}">
                    <a16:rowId xmlns:a16="http://schemas.microsoft.com/office/drawing/2014/main" xmlns="" val="10002"/>
                  </a:ext>
                </a:extLst>
              </a:tr>
              <a:tr h="343243">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ADDITIONAL CLASSROOMS-02/17/18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11 541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11 541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828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14 303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-3 590 </a:t>
                      </a:r>
                    </a:p>
                  </a:txBody>
                  <a:tcPr marL="9525" marR="9525" marT="9525" marB="0" anchor="b"/>
                </a:tc>
                <a:extLst>
                  <a:ext uri="{0D108BD9-81ED-4DB2-BD59-A6C34878D82A}">
                    <a16:rowId xmlns:a16="http://schemas.microsoft.com/office/drawing/2014/main" xmlns="" val="10003"/>
                  </a:ext>
                </a:extLst>
              </a:tr>
              <a:tr h="343243">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ADDITIONAL CLASSROOMS-07/13/14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3 847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3 847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4 378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-531 </a:t>
                      </a:r>
                    </a:p>
                  </a:txBody>
                  <a:tcPr marL="9525" marR="9525" marT="9525" marB="0" anchor="b"/>
                </a:tc>
                <a:extLst>
                  <a:ext uri="{0D108BD9-81ED-4DB2-BD59-A6C34878D82A}">
                    <a16:rowId xmlns:a16="http://schemas.microsoft.com/office/drawing/2014/main" xmlns="" val="10004"/>
                  </a:ext>
                </a:extLst>
              </a:tr>
              <a:tr h="343243">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ADMINISTRATION BLOCKS-03/17/18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10 756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10 756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2 133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7 145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1 478 </a:t>
                      </a:r>
                    </a:p>
                  </a:txBody>
                  <a:tcPr marL="9525" marR="9525" marT="9525" marB="0" anchor="b"/>
                </a:tc>
                <a:extLst>
                  <a:ext uri="{0D108BD9-81ED-4DB2-BD59-A6C34878D82A}">
                    <a16:rowId xmlns:a16="http://schemas.microsoft.com/office/drawing/2014/main" xmlns="" val="10005"/>
                  </a:ext>
                </a:extLst>
              </a:tr>
              <a:tr h="343243">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ADMINISTRATION BLOCKS-06/13/14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3 585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3 585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3 526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59 </a:t>
                      </a:r>
                    </a:p>
                  </a:txBody>
                  <a:tcPr marL="9525" marR="9525" marT="9525" marB="0" anchor="b"/>
                </a:tc>
                <a:extLst>
                  <a:ext uri="{0D108BD9-81ED-4DB2-BD59-A6C34878D82A}">
                    <a16:rowId xmlns:a16="http://schemas.microsoft.com/office/drawing/2014/main" xmlns="" val="10006"/>
                  </a:ext>
                </a:extLst>
              </a:tr>
              <a:tr h="343243">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ALTERNATIVE ELECT SUPPLY-14/15/6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3 000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1 000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2 287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-1 287 </a:t>
                      </a:r>
                    </a:p>
                  </a:txBody>
                  <a:tcPr marL="9525" marR="9525" marT="9525" marB="0" anchor="b"/>
                </a:tc>
                <a:extLst>
                  <a:ext uri="{0D108BD9-81ED-4DB2-BD59-A6C34878D82A}">
                    <a16:rowId xmlns:a16="http://schemas.microsoft.com/office/drawing/2014/main" xmlns="" val="10007"/>
                  </a:ext>
                </a:extLst>
              </a:tr>
              <a:tr h="495028">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BETH:REHOPOTSWE:BOHLOKONG-1/13/4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11 358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14 358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893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11 564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1 901 </a:t>
                      </a:r>
                    </a:p>
                  </a:txBody>
                  <a:tcPr marL="9525" marR="9525" marT="9525" marB="0" anchor="b"/>
                </a:tc>
                <a:extLst>
                  <a:ext uri="{0D108BD9-81ED-4DB2-BD59-A6C34878D82A}">
                    <a16:rowId xmlns:a16="http://schemas.microsoft.com/office/drawing/2014/main" xmlns="" val="10008"/>
                  </a:ext>
                </a:extLst>
              </a:tr>
              <a:tr h="343243">
                <a:tc>
                  <a:txBody>
                    <a:bodyPr/>
                    <a:lstStyle/>
                    <a:p>
                      <a:pPr algn="l" fontAlgn="b"/>
                      <a:r>
                        <a:rPr lang="en-ZA" sz="1100" b="0" i="0" u="none" strike="noStrike">
                          <a:solidFill>
                            <a:schemeClr val="tx1"/>
                          </a:solidFill>
                          <a:effectLst/>
                          <a:latin typeface="Arial" panose="020B0604020202020204" pitchFamily="34" charset="0"/>
                          <a:cs typeface="Arial" panose="020B0604020202020204" pitchFamily="34" charset="0"/>
                        </a:rPr>
                        <a:t> BFN:CALEB MOTSHABI (DOE05/14/15)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8 401 </a:t>
                      </a:r>
                    </a:p>
                  </a:txBody>
                  <a:tcPr marL="9525" marR="9525" marT="9525" marB="0" anchor="b"/>
                </a:tc>
                <a:tc>
                  <a:txBody>
                    <a:bodyPr/>
                    <a:lstStyle/>
                    <a:p>
                      <a:pPr algn="r" fontAlgn="b"/>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10 401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10 332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69 </a:t>
                      </a:r>
                    </a:p>
                  </a:txBody>
                  <a:tcPr marL="9525" marR="9525" marT="9525" marB="0" anchor="b"/>
                </a:tc>
                <a:extLst>
                  <a:ext uri="{0D108BD9-81ED-4DB2-BD59-A6C34878D82A}">
                    <a16:rowId xmlns:a16="http://schemas.microsoft.com/office/drawing/2014/main" xmlns="" val="10009"/>
                  </a:ext>
                </a:extLst>
              </a:tr>
              <a:tr h="343243">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BFN:EUREKA HOST:EX PRINT-02/13/1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7 363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9 363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8 304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1 059 </a:t>
                      </a:r>
                    </a:p>
                  </a:txBody>
                  <a:tcPr marL="9525" marR="9525" marT="9525" marB="0" anchor="b"/>
                </a:tc>
                <a:extLst>
                  <a:ext uri="{0D108BD9-81ED-4DB2-BD59-A6C34878D82A}">
                    <a16:rowId xmlns:a16="http://schemas.microsoft.com/office/drawing/2014/main" xmlns="" val="10010"/>
                  </a:ext>
                </a:extLst>
              </a:tr>
            </a:tbl>
          </a:graphicData>
        </a:graphic>
      </p:graphicFrame>
      <p:sp>
        <p:nvSpPr>
          <p:cNvPr id="5" name="Slide Number Placeholder 4"/>
          <p:cNvSpPr>
            <a:spLocks noGrp="1"/>
          </p:cNvSpPr>
          <p:nvPr>
            <p:ph type="sldNum" sz="quarter" idx="12"/>
          </p:nvPr>
        </p:nvSpPr>
        <p:spPr/>
        <p:txBody>
          <a:bodyPr/>
          <a:lstStyle/>
          <a:p>
            <a:fld id="{CCC18566-09C8-48B4-ABDD-DC9B46338070}" type="slidenum">
              <a:rPr lang="en-ZA" sz="1600" smtClean="0">
                <a:solidFill>
                  <a:schemeClr val="bg1"/>
                </a:solidFill>
              </a:rPr>
              <a:pPr/>
              <a:t>7</a:t>
            </a:fld>
            <a:endParaRPr lang="en-ZA" sz="1600" dirty="0">
              <a:solidFill>
                <a:schemeClr val="bg1"/>
              </a:solidFill>
            </a:endParaRPr>
          </a:p>
        </p:txBody>
      </p:sp>
    </p:spTree>
    <p:extLst>
      <p:ext uri="{BB962C8B-B14F-4D97-AF65-F5344CB8AC3E}">
        <p14:creationId xmlns:p14="http://schemas.microsoft.com/office/powerpoint/2010/main" xmlns="" val="28047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736781907"/>
              </p:ext>
            </p:extLst>
          </p:nvPr>
        </p:nvGraphicFramePr>
        <p:xfrm>
          <a:off x="251520" y="188640"/>
          <a:ext cx="8568952" cy="1105317"/>
        </p:xfrm>
        <a:graphic>
          <a:graphicData uri="http://schemas.openxmlformats.org/drawingml/2006/table">
            <a:tbl>
              <a:tblPr>
                <a:tableStyleId>{5C22544A-7EE6-4342-B048-85BDC9FD1C3A}</a:tableStyleId>
              </a:tblPr>
              <a:tblGrid>
                <a:gridCol w="8568952">
                  <a:extLst>
                    <a:ext uri="{9D8B030D-6E8A-4147-A177-3AD203B41FA5}">
                      <a16:colId xmlns:a16="http://schemas.microsoft.com/office/drawing/2014/main" xmlns="" val="20000"/>
                    </a:ext>
                  </a:extLst>
                </a:gridCol>
              </a:tblGrid>
              <a:tr h="836715">
                <a:tc>
                  <a:txBody>
                    <a:bodyPr/>
                    <a:lstStyle/>
                    <a:p>
                      <a:pPr algn="ctr" fontAlgn="b"/>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Budget and EXPENDITURE: 2017/18 </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As at 31 mar 2018</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Per grant: </a:t>
                      </a:r>
                      <a:r>
                        <a:rPr kumimoji="0" lang="en-US" sz="2300" b="1" i="0" u="sng"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education infra: (EIG)..</a:t>
                      </a:r>
                      <a:r>
                        <a:rPr kumimoji="0" lang="en-US" sz="2300" b="1" i="0" u="sng" strike="noStrike" kern="1200" cap="all" spc="0" normalizeH="0" baseline="0" noProof="0" dirty="0" err="1" smtClean="0">
                          <a:ln>
                            <a:noFill/>
                          </a:ln>
                          <a:solidFill>
                            <a:srgbClr val="44546A"/>
                          </a:solidFill>
                          <a:effectLst/>
                          <a:uLnTx/>
                          <a:uFillTx/>
                          <a:latin typeface="Arial Black" pitchFamily="34" charset="0"/>
                          <a:ea typeface="+mn-ea"/>
                          <a:cs typeface="+mn-cs"/>
                          <a:sym typeface="Arial" charset="0"/>
                        </a:rPr>
                        <a:t>cnt</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1388756903"/>
              </p:ext>
            </p:extLst>
          </p:nvPr>
        </p:nvGraphicFramePr>
        <p:xfrm>
          <a:off x="251520" y="1484782"/>
          <a:ext cx="8496943" cy="4752530"/>
        </p:xfrm>
        <a:graphic>
          <a:graphicData uri="http://schemas.openxmlformats.org/drawingml/2006/table">
            <a:tbl>
              <a:tblPr>
                <a:tableStyleId>{5C22544A-7EE6-4342-B048-85BDC9FD1C3A}</a:tableStyleId>
              </a:tblPr>
              <a:tblGrid>
                <a:gridCol w="2776051">
                  <a:extLst>
                    <a:ext uri="{9D8B030D-6E8A-4147-A177-3AD203B41FA5}">
                      <a16:colId xmlns:a16="http://schemas.microsoft.com/office/drawing/2014/main" xmlns="" val="20000"/>
                    </a:ext>
                  </a:extLst>
                </a:gridCol>
                <a:gridCol w="1031105">
                  <a:extLst>
                    <a:ext uri="{9D8B030D-6E8A-4147-A177-3AD203B41FA5}">
                      <a16:colId xmlns:a16="http://schemas.microsoft.com/office/drawing/2014/main" xmlns="" val="20001"/>
                    </a:ext>
                  </a:extLst>
                </a:gridCol>
                <a:gridCol w="1110420">
                  <a:extLst>
                    <a:ext uri="{9D8B030D-6E8A-4147-A177-3AD203B41FA5}">
                      <a16:colId xmlns:a16="http://schemas.microsoft.com/office/drawing/2014/main" xmlns="" val="20002"/>
                    </a:ext>
                  </a:extLst>
                </a:gridCol>
                <a:gridCol w="1199572">
                  <a:extLst>
                    <a:ext uri="{9D8B030D-6E8A-4147-A177-3AD203B41FA5}">
                      <a16:colId xmlns:a16="http://schemas.microsoft.com/office/drawing/2014/main" xmlns="" val="20003"/>
                    </a:ext>
                  </a:extLst>
                </a:gridCol>
                <a:gridCol w="1126843">
                  <a:extLst>
                    <a:ext uri="{9D8B030D-6E8A-4147-A177-3AD203B41FA5}">
                      <a16:colId xmlns:a16="http://schemas.microsoft.com/office/drawing/2014/main" xmlns="" val="20004"/>
                    </a:ext>
                  </a:extLst>
                </a:gridCol>
                <a:gridCol w="1252952">
                  <a:extLst>
                    <a:ext uri="{9D8B030D-6E8A-4147-A177-3AD203B41FA5}">
                      <a16:colId xmlns:a16="http://schemas.microsoft.com/office/drawing/2014/main" xmlns="" val="20005"/>
                    </a:ext>
                  </a:extLst>
                </a:gridCol>
              </a:tblGrid>
              <a:tr h="1028332">
                <a:tc>
                  <a:txBody>
                    <a:bodyPr/>
                    <a:lstStyle/>
                    <a:p>
                      <a:pPr algn="ctr" fontAlgn="ctr"/>
                      <a:r>
                        <a:rPr lang="en-ZA" sz="1200" b="1" u="none" strike="noStrike" dirty="0">
                          <a:effectLst/>
                          <a:latin typeface="Arial" pitchFamily="34" charset="0"/>
                          <a:cs typeface="Arial" pitchFamily="34" charset="0"/>
                        </a:rPr>
                        <a:t>Project Name</a:t>
                      </a:r>
                      <a:endParaRPr lang="en-ZA" sz="1200" b="1" i="0" u="none" strike="noStrike" dirty="0">
                        <a:solidFill>
                          <a:srgbClr val="000000"/>
                        </a:solidFill>
                        <a:effectLst/>
                        <a:latin typeface="Arial" pitchFamily="34" charset="0"/>
                        <a:cs typeface="Arial" pitchFamily="34" charset="0"/>
                      </a:endParaRP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Main Budget 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a:t>
                      </a:r>
                      <a:r>
                        <a:rPr lang="en-ZA" sz="1200" b="1" i="0" u="none" strike="noStrike" kern="1200" baseline="0" dirty="0" err="1">
                          <a:solidFill>
                            <a:srgbClr val="000000"/>
                          </a:solidFill>
                          <a:latin typeface="Arial" pitchFamily="34" charset="0"/>
                          <a:ea typeface="+mn-ea"/>
                          <a:cs typeface="Arial" pitchFamily="34" charset="0"/>
                        </a:rPr>
                        <a:t>Adjus</a:t>
                      </a:r>
                      <a:r>
                        <a:rPr lang="en-ZA" sz="1200" b="1" i="0" u="none" strike="noStrike" kern="1200" baseline="0" dirty="0">
                          <a:solidFill>
                            <a:srgbClr val="000000"/>
                          </a:solidFill>
                          <a:latin typeface="Arial" pitchFamily="34" charset="0"/>
                          <a:ea typeface="+mn-ea"/>
                          <a:cs typeface="Arial" pitchFamily="34" charset="0"/>
                        </a:rPr>
                        <a:t> Budget 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Commitment R000'</a:t>
                      </a:r>
                    </a:p>
                  </a:txBody>
                  <a:tcPr marL="0" marR="0" marT="0" marB="0" anchor="ctr"/>
                </a:tc>
                <a:tc>
                  <a:txBody>
                    <a:bodyPr/>
                    <a:lstStyle/>
                    <a:p>
                      <a:pPr algn="ctr" fontAlgn="ctr">
                        <a:lnSpc>
                          <a:spcPct val="150000"/>
                        </a:lnSpc>
                      </a:pPr>
                      <a:r>
                        <a:rPr lang="pt-BR" sz="1200" b="1" i="0" u="none" strike="noStrike" kern="1200" baseline="0" dirty="0">
                          <a:solidFill>
                            <a:srgbClr val="000000"/>
                          </a:solidFill>
                          <a:latin typeface="Arial" pitchFamily="34" charset="0"/>
                          <a:ea typeface="+mn-ea"/>
                          <a:cs typeface="Arial" pitchFamily="34" charset="0"/>
                        </a:rPr>
                        <a:t>Actual Exp as at </a:t>
                      </a:r>
                      <a:r>
                        <a:rPr lang="pt-BR" sz="1200" b="1" i="0" u="none" strike="noStrike" kern="1200" baseline="0" dirty="0" smtClean="0">
                          <a:solidFill>
                            <a:srgbClr val="000000"/>
                          </a:solidFill>
                          <a:latin typeface="Arial" pitchFamily="34" charset="0"/>
                          <a:ea typeface="+mn-ea"/>
                          <a:cs typeface="Arial" pitchFamily="34" charset="0"/>
                        </a:rPr>
                        <a:t>end Mar </a:t>
                      </a:r>
                      <a:r>
                        <a:rPr lang="pt-BR" sz="1200" b="1" i="0" u="none" strike="noStrike" kern="1200" baseline="0" dirty="0">
                          <a:solidFill>
                            <a:srgbClr val="000000"/>
                          </a:solidFill>
                          <a:latin typeface="Arial" pitchFamily="34" charset="0"/>
                          <a:ea typeface="+mn-ea"/>
                          <a:cs typeface="Arial" pitchFamily="34" charset="0"/>
                        </a:rPr>
                        <a:t>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Avail Budget as at </a:t>
                      </a:r>
                      <a:r>
                        <a:rPr lang="en-ZA" sz="1200" b="1" i="0" u="none" strike="noStrike" kern="1200" baseline="0" dirty="0" smtClean="0">
                          <a:solidFill>
                            <a:srgbClr val="000000"/>
                          </a:solidFill>
                          <a:latin typeface="Arial" pitchFamily="34" charset="0"/>
                          <a:ea typeface="+mn-ea"/>
                          <a:cs typeface="Arial" pitchFamily="34" charset="0"/>
                        </a:rPr>
                        <a:t>end Mar </a:t>
                      </a:r>
                      <a:r>
                        <a:rPr lang="en-ZA" sz="1200" b="1" i="0" u="none" strike="noStrike" kern="1200" baseline="0" dirty="0">
                          <a:solidFill>
                            <a:srgbClr val="000000"/>
                          </a:solidFill>
                          <a:latin typeface="Arial" pitchFamily="34" charset="0"/>
                          <a:ea typeface="+mn-ea"/>
                          <a:cs typeface="Arial" pitchFamily="34" charset="0"/>
                        </a:rPr>
                        <a:t>R000</a:t>
                      </a:r>
                      <a:r>
                        <a:rPr lang="en-ZA" sz="900" b="1" i="1" u="none" strike="noStrike" dirty="0">
                          <a:solidFill>
                            <a:srgbClr val="000000"/>
                          </a:solidFill>
                          <a:effectLst/>
                          <a:latin typeface="Arial" panose="020B0604020202020204" pitchFamily="34" charset="0"/>
                        </a:rPr>
                        <a:t>'</a:t>
                      </a:r>
                    </a:p>
                  </a:txBody>
                  <a:tcPr marL="0" marR="0" marT="0" marB="0" anchor="ctr"/>
                </a:tc>
                <a:extLst>
                  <a:ext uri="{0D108BD9-81ED-4DB2-BD59-A6C34878D82A}">
                    <a16:rowId xmlns:a16="http://schemas.microsoft.com/office/drawing/2014/main" xmlns="" val="10000"/>
                  </a:ext>
                </a:extLst>
              </a:tr>
              <a:tr h="480246">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BFN:GRASSLAND (DOE04/14/15)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9 025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16 025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2 721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11 635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1 669 </a:t>
                      </a:r>
                    </a:p>
                  </a:txBody>
                  <a:tcPr marL="9525" marR="9525" marT="9525" marB="0" anchor="b"/>
                </a:tc>
                <a:extLst>
                  <a:ext uri="{0D108BD9-81ED-4DB2-BD59-A6C34878D82A}">
                    <a16:rowId xmlns:a16="http://schemas.microsoft.com/office/drawing/2014/main" xmlns="" val="10001"/>
                  </a:ext>
                </a:extLst>
              </a:tr>
              <a:tr h="351703">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BFN:GRASSLAND SECONDARY-06/14/15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10 479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13 479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12 635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844 </a:t>
                      </a:r>
                    </a:p>
                  </a:txBody>
                  <a:tcPr marL="9525" marR="9525" marT="9525" marB="0" anchor="b"/>
                </a:tc>
                <a:extLst>
                  <a:ext uri="{0D108BD9-81ED-4DB2-BD59-A6C34878D82A}">
                    <a16:rowId xmlns:a16="http://schemas.microsoft.com/office/drawing/2014/main" xmlns="" val="10002"/>
                  </a:ext>
                </a:extLst>
              </a:tr>
              <a:tr h="351703">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BFN:MATLA (DOE22/12/13)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5 000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391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4 311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298 </a:t>
                      </a:r>
                    </a:p>
                  </a:txBody>
                  <a:tcPr marL="9525" marR="9525" marT="9525" marB="0" anchor="b"/>
                </a:tc>
                <a:extLst>
                  <a:ext uri="{0D108BD9-81ED-4DB2-BD59-A6C34878D82A}">
                    <a16:rowId xmlns:a16="http://schemas.microsoft.com/office/drawing/2014/main" xmlns="" val="10003"/>
                  </a:ext>
                </a:extLst>
              </a:tr>
              <a:tr h="351703">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BOTHAVILLE:TSHEHETSO (07/16/17)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12 000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a:t>
                      </a:r>
                    </a:p>
                  </a:txBody>
                  <a:tcPr marL="9525" marR="9525" marT="9525" marB="0" anchor="b"/>
                </a:tc>
                <a:extLst>
                  <a:ext uri="{0D108BD9-81ED-4DB2-BD59-A6C34878D82A}">
                    <a16:rowId xmlns:a16="http://schemas.microsoft.com/office/drawing/2014/main" xmlns="" val="10004"/>
                  </a:ext>
                </a:extLst>
              </a:tr>
              <a:tr h="351703">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BOTSHABELO:TLHOLO P/S-25/13/14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4 879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6 879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981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4 642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1 256 </a:t>
                      </a:r>
                    </a:p>
                  </a:txBody>
                  <a:tcPr marL="9525" marR="9525" marT="9525" marB="0" anchor="b"/>
                </a:tc>
                <a:extLst>
                  <a:ext uri="{0D108BD9-81ED-4DB2-BD59-A6C34878D82A}">
                    <a16:rowId xmlns:a16="http://schemas.microsoft.com/office/drawing/2014/main" xmlns="" val="10005"/>
                  </a:ext>
                </a:extLst>
              </a:tr>
              <a:tr h="351703">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BREDA (DOE09/15/16)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5 000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71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3 092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-3 161 </a:t>
                      </a:r>
                    </a:p>
                  </a:txBody>
                  <a:tcPr marL="9525" marR="9525" marT="9525" marB="0" anchor="b"/>
                </a:tc>
                <a:extLst>
                  <a:ext uri="{0D108BD9-81ED-4DB2-BD59-A6C34878D82A}">
                    <a16:rowId xmlns:a16="http://schemas.microsoft.com/office/drawing/2014/main" xmlns="" val="10006"/>
                  </a:ext>
                </a:extLst>
              </a:tr>
              <a:tr h="351703">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CLOCOLAN:RUANG TSEBO(DOE05/15/6)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8 480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13 480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2 206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12 491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-1 217 </a:t>
                      </a:r>
                    </a:p>
                  </a:txBody>
                  <a:tcPr marL="9525" marR="9525" marT="9525" marB="0" anchor="b"/>
                </a:tc>
                <a:extLst>
                  <a:ext uri="{0D108BD9-81ED-4DB2-BD59-A6C34878D82A}">
                    <a16:rowId xmlns:a16="http://schemas.microsoft.com/office/drawing/2014/main" xmlns="" val="10007"/>
                  </a:ext>
                </a:extLst>
              </a:tr>
              <a:tr h="430328">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CONNECT:MUNIC SEWERLINE-08/14/15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1 014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1 014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1 989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-975 </a:t>
                      </a:r>
                    </a:p>
                  </a:txBody>
                  <a:tcPr marL="9525" marR="9525" marT="9525" marB="0" anchor="b"/>
                </a:tc>
                <a:extLst>
                  <a:ext uri="{0D108BD9-81ED-4DB2-BD59-A6C34878D82A}">
                    <a16:rowId xmlns:a16="http://schemas.microsoft.com/office/drawing/2014/main" xmlns="" val="10008"/>
                  </a:ext>
                </a:extLst>
              </a:tr>
              <a:tr h="351703">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CONNECT:MUNIC SEWERLINE-21/17/18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3 040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3 040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1 590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2 922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-1 472 </a:t>
                      </a:r>
                    </a:p>
                  </a:txBody>
                  <a:tcPr marL="9525" marR="9525" marT="9525" marB="0" anchor="b"/>
                </a:tc>
                <a:extLst>
                  <a:ext uri="{0D108BD9-81ED-4DB2-BD59-A6C34878D82A}">
                    <a16:rowId xmlns:a16="http://schemas.microsoft.com/office/drawing/2014/main" xmlns="" val="10009"/>
                  </a:ext>
                </a:extLst>
              </a:tr>
              <a:tr h="351703">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CONV:FULL SERV SCHOOLS-11/15/16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7 008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7 008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27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6 621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360 </a:t>
                      </a:r>
                    </a:p>
                  </a:txBody>
                  <a:tcPr marL="9525" marR="9525" marT="9525" marB="0" anchor="b"/>
                </a:tc>
                <a:extLst>
                  <a:ext uri="{0D108BD9-81ED-4DB2-BD59-A6C34878D82A}">
                    <a16:rowId xmlns:a16="http://schemas.microsoft.com/office/drawing/2014/main" xmlns="" val="10010"/>
                  </a:ext>
                </a:extLst>
              </a:tr>
            </a:tbl>
          </a:graphicData>
        </a:graphic>
      </p:graphicFrame>
      <p:sp>
        <p:nvSpPr>
          <p:cNvPr id="5" name="Slide Number Placeholder 4"/>
          <p:cNvSpPr>
            <a:spLocks noGrp="1"/>
          </p:cNvSpPr>
          <p:nvPr>
            <p:ph type="sldNum" sz="quarter" idx="12"/>
          </p:nvPr>
        </p:nvSpPr>
        <p:spPr/>
        <p:txBody>
          <a:bodyPr/>
          <a:lstStyle/>
          <a:p>
            <a:fld id="{CCC18566-09C8-48B4-ABDD-DC9B46338070}" type="slidenum">
              <a:rPr lang="en-ZA" sz="1600" smtClean="0">
                <a:solidFill>
                  <a:schemeClr val="bg1"/>
                </a:solidFill>
              </a:rPr>
              <a:pPr/>
              <a:t>8</a:t>
            </a:fld>
            <a:endParaRPr lang="en-ZA" sz="1600" dirty="0">
              <a:solidFill>
                <a:schemeClr val="bg1"/>
              </a:solidFill>
            </a:endParaRPr>
          </a:p>
        </p:txBody>
      </p:sp>
    </p:spTree>
    <p:extLst>
      <p:ext uri="{BB962C8B-B14F-4D97-AF65-F5344CB8AC3E}">
        <p14:creationId xmlns:p14="http://schemas.microsoft.com/office/powerpoint/2010/main" xmlns="" val="1336008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95536" y="476676"/>
          <a:ext cx="8208912" cy="465237"/>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xmlns="" val="20000"/>
                    </a:ext>
                  </a:extLst>
                </a:gridCol>
              </a:tblGrid>
              <a:tr h="423709">
                <a:tc>
                  <a:txBody>
                    <a:bodyPr/>
                    <a:lstStyle/>
                    <a:p>
                      <a:pPr algn="ctr" fontAlgn="b"/>
                      <a:endParaRPr lang="en-ZA" sz="3000" b="1" i="0" u="none" strike="noStrike" dirty="0">
                        <a:solidFill>
                          <a:schemeClr val="tx2">
                            <a:lumMod val="75000"/>
                          </a:schemeClr>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sp>
        <p:nvSpPr>
          <p:cNvPr id="3" name="Rectangle 2"/>
          <p:cNvSpPr/>
          <p:nvPr/>
        </p:nvSpPr>
        <p:spPr>
          <a:xfrm>
            <a:off x="719064" y="836716"/>
            <a:ext cx="8424936" cy="984885"/>
          </a:xfrm>
          <a:prstGeom prst="rect">
            <a:avLst/>
          </a:prstGeom>
        </p:spPr>
        <p:txBody>
          <a:bodyPr wrap="square">
            <a:spAutoFit/>
          </a:bodyPr>
          <a:lstStyle/>
          <a:p>
            <a:pPr>
              <a:spcBef>
                <a:spcPct val="20000"/>
              </a:spcBef>
            </a:pPr>
            <a:endParaRPr lang="en-ZA" dirty="0">
              <a:solidFill>
                <a:prstClr val="black"/>
              </a:solidFill>
            </a:endParaRPr>
          </a:p>
          <a:p>
            <a:pPr lvl="1" algn="just">
              <a:buFontTx/>
              <a:buChar char="-"/>
            </a:pPr>
            <a:endParaRPr lang="en-US" sz="2000" dirty="0">
              <a:solidFill>
                <a:prstClr val="black"/>
              </a:solidFill>
            </a:endParaRPr>
          </a:p>
          <a:p>
            <a:pPr lvl="1" algn="just">
              <a:buFontTx/>
              <a:buChar char="-"/>
            </a:pPr>
            <a:endParaRPr lang="en-US" sz="2000"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4201329448"/>
              </p:ext>
            </p:extLst>
          </p:nvPr>
        </p:nvGraphicFramePr>
        <p:xfrm>
          <a:off x="251520" y="116632"/>
          <a:ext cx="8496944" cy="1105317"/>
        </p:xfrm>
        <a:graphic>
          <a:graphicData uri="http://schemas.openxmlformats.org/drawingml/2006/table">
            <a:tbl>
              <a:tblPr>
                <a:tableStyleId>{5C22544A-7EE6-4342-B048-85BDC9FD1C3A}</a:tableStyleId>
              </a:tblPr>
              <a:tblGrid>
                <a:gridCol w="8496944">
                  <a:extLst>
                    <a:ext uri="{9D8B030D-6E8A-4147-A177-3AD203B41FA5}">
                      <a16:colId xmlns:a16="http://schemas.microsoft.com/office/drawing/2014/main" xmlns="" val="20000"/>
                    </a:ext>
                  </a:extLst>
                </a:gridCol>
              </a:tblGrid>
              <a:tr h="836715">
                <a:tc>
                  <a:txBody>
                    <a:bodyPr/>
                    <a:lstStyle/>
                    <a:p>
                      <a:pPr algn="ctr" fontAlgn="b"/>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Budget and EXPENDITURE: 2017/18 </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As at 31 mar 2018</a:t>
                      </a:r>
                      <a:b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br>
                      <a:r>
                        <a:rPr kumimoji="0" lang="en-US" sz="2400" b="1" i="0" u="none"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Per grant: </a:t>
                      </a:r>
                      <a:r>
                        <a:rPr kumimoji="0" lang="en-US" sz="2300" b="1" i="0" u="sng" strike="noStrike" kern="1200" cap="all" spc="0" normalizeH="0" baseline="0" noProof="0" dirty="0" smtClean="0">
                          <a:ln>
                            <a:noFill/>
                          </a:ln>
                          <a:solidFill>
                            <a:srgbClr val="44546A"/>
                          </a:solidFill>
                          <a:effectLst/>
                          <a:uLnTx/>
                          <a:uFillTx/>
                          <a:latin typeface="Arial Black" pitchFamily="34" charset="0"/>
                          <a:ea typeface="+mn-ea"/>
                          <a:cs typeface="+mn-cs"/>
                          <a:sym typeface="Arial" charset="0"/>
                        </a:rPr>
                        <a:t>education infra: (EIG)..</a:t>
                      </a:r>
                      <a:r>
                        <a:rPr kumimoji="0" lang="en-US" sz="2300" b="1" i="0" u="sng" strike="noStrike" kern="1200" cap="all" spc="0" normalizeH="0" baseline="0" noProof="0" dirty="0" err="1" smtClean="0">
                          <a:ln>
                            <a:noFill/>
                          </a:ln>
                          <a:solidFill>
                            <a:srgbClr val="44546A"/>
                          </a:solidFill>
                          <a:effectLst/>
                          <a:uLnTx/>
                          <a:uFillTx/>
                          <a:latin typeface="Arial Black" pitchFamily="34" charset="0"/>
                          <a:ea typeface="+mn-ea"/>
                          <a:cs typeface="+mn-cs"/>
                          <a:sym typeface="Arial" charset="0"/>
                        </a:rPr>
                        <a:t>cnt</a:t>
                      </a:r>
                      <a:endParaRPr lang="en-ZA" sz="2400" b="1" i="0" u="sng" strike="noStrike" dirty="0">
                        <a:solidFill>
                          <a:schemeClr val="tx2"/>
                        </a:solidFill>
                        <a:effectLst/>
                        <a:latin typeface="Arial"/>
                      </a:endParaRPr>
                    </a:p>
                  </a:txBody>
                  <a:tcPr marL="8037" marR="8037" marT="8037" marB="0" anchor="b">
                    <a:noFill/>
                  </a:tcPr>
                </a:tc>
                <a:extLst>
                  <a:ext uri="{0D108BD9-81ED-4DB2-BD59-A6C34878D82A}">
                    <a16:rowId xmlns:a16="http://schemas.microsoft.com/office/drawing/2014/main" xmlns=""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14157647"/>
              </p:ext>
            </p:extLst>
          </p:nvPr>
        </p:nvGraphicFramePr>
        <p:xfrm>
          <a:off x="251520" y="1340769"/>
          <a:ext cx="8640959" cy="4871773"/>
        </p:xfrm>
        <a:graphic>
          <a:graphicData uri="http://schemas.openxmlformats.org/drawingml/2006/table">
            <a:tbl>
              <a:tblPr>
                <a:tableStyleId>{5C22544A-7EE6-4342-B048-85BDC9FD1C3A}</a:tableStyleId>
              </a:tblPr>
              <a:tblGrid>
                <a:gridCol w="2670467">
                  <a:extLst>
                    <a:ext uri="{9D8B030D-6E8A-4147-A177-3AD203B41FA5}">
                      <a16:colId xmlns:a16="http://schemas.microsoft.com/office/drawing/2014/main" xmlns="" val="20000"/>
                    </a:ext>
                  </a:extLst>
                </a:gridCol>
                <a:gridCol w="1052003">
                  <a:extLst>
                    <a:ext uri="{9D8B030D-6E8A-4147-A177-3AD203B41FA5}">
                      <a16:colId xmlns:a16="http://schemas.microsoft.com/office/drawing/2014/main" xmlns="" val="20001"/>
                    </a:ext>
                  </a:extLst>
                </a:gridCol>
                <a:gridCol w="1132926">
                  <a:extLst>
                    <a:ext uri="{9D8B030D-6E8A-4147-A177-3AD203B41FA5}">
                      <a16:colId xmlns:a16="http://schemas.microsoft.com/office/drawing/2014/main" xmlns="" val="20002"/>
                    </a:ext>
                  </a:extLst>
                </a:gridCol>
                <a:gridCol w="1348530">
                  <a:extLst>
                    <a:ext uri="{9D8B030D-6E8A-4147-A177-3AD203B41FA5}">
                      <a16:colId xmlns:a16="http://schemas.microsoft.com/office/drawing/2014/main" xmlns="" val="20003"/>
                    </a:ext>
                  </a:extLst>
                </a:gridCol>
                <a:gridCol w="1120315">
                  <a:extLst>
                    <a:ext uri="{9D8B030D-6E8A-4147-A177-3AD203B41FA5}">
                      <a16:colId xmlns:a16="http://schemas.microsoft.com/office/drawing/2014/main" xmlns="" val="20004"/>
                    </a:ext>
                  </a:extLst>
                </a:gridCol>
                <a:gridCol w="1316718">
                  <a:extLst>
                    <a:ext uri="{9D8B030D-6E8A-4147-A177-3AD203B41FA5}">
                      <a16:colId xmlns:a16="http://schemas.microsoft.com/office/drawing/2014/main" xmlns="" val="20005"/>
                    </a:ext>
                  </a:extLst>
                </a:gridCol>
              </a:tblGrid>
              <a:tr h="937226">
                <a:tc>
                  <a:txBody>
                    <a:bodyPr/>
                    <a:lstStyle/>
                    <a:p>
                      <a:pPr algn="ctr" fontAlgn="ctr"/>
                      <a:r>
                        <a:rPr lang="en-ZA" sz="1200" b="1" u="none" strike="noStrike" dirty="0">
                          <a:effectLst/>
                          <a:latin typeface="Arial" pitchFamily="34" charset="0"/>
                          <a:cs typeface="Arial" pitchFamily="34" charset="0"/>
                        </a:rPr>
                        <a:t>Project Name</a:t>
                      </a:r>
                      <a:endParaRPr lang="en-ZA" sz="1200" b="1" i="0" u="none" strike="noStrike" dirty="0">
                        <a:solidFill>
                          <a:srgbClr val="000000"/>
                        </a:solidFill>
                        <a:effectLst/>
                        <a:latin typeface="Arial" pitchFamily="34" charset="0"/>
                        <a:cs typeface="Arial" pitchFamily="34" charset="0"/>
                      </a:endParaRP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Main Budget 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a:t>
                      </a:r>
                      <a:r>
                        <a:rPr lang="en-ZA" sz="1200" b="1" i="0" u="none" strike="noStrike" kern="1200" baseline="0" dirty="0" err="1">
                          <a:solidFill>
                            <a:srgbClr val="000000"/>
                          </a:solidFill>
                          <a:latin typeface="Arial" pitchFamily="34" charset="0"/>
                          <a:ea typeface="+mn-ea"/>
                          <a:cs typeface="Arial" pitchFamily="34" charset="0"/>
                        </a:rPr>
                        <a:t>Adjus</a:t>
                      </a:r>
                      <a:r>
                        <a:rPr lang="en-ZA" sz="1200" b="1" i="0" u="none" strike="noStrike" kern="1200" baseline="0" dirty="0">
                          <a:solidFill>
                            <a:srgbClr val="000000"/>
                          </a:solidFill>
                          <a:latin typeface="Arial" pitchFamily="34" charset="0"/>
                          <a:ea typeface="+mn-ea"/>
                          <a:cs typeface="Arial" pitchFamily="34" charset="0"/>
                        </a:rPr>
                        <a:t> Budget 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Commitment R000'</a:t>
                      </a:r>
                    </a:p>
                  </a:txBody>
                  <a:tcPr marL="0" marR="0" marT="0" marB="0" anchor="ctr"/>
                </a:tc>
                <a:tc>
                  <a:txBody>
                    <a:bodyPr/>
                    <a:lstStyle/>
                    <a:p>
                      <a:pPr algn="ctr" fontAlgn="ctr">
                        <a:lnSpc>
                          <a:spcPct val="150000"/>
                        </a:lnSpc>
                      </a:pPr>
                      <a:r>
                        <a:rPr lang="pt-BR" sz="1200" b="1" i="0" u="none" strike="noStrike" kern="1200" baseline="0" dirty="0">
                          <a:solidFill>
                            <a:srgbClr val="000000"/>
                          </a:solidFill>
                          <a:latin typeface="Arial" pitchFamily="34" charset="0"/>
                          <a:ea typeface="+mn-ea"/>
                          <a:cs typeface="Arial" pitchFamily="34" charset="0"/>
                        </a:rPr>
                        <a:t>Actual Exp as at </a:t>
                      </a:r>
                      <a:r>
                        <a:rPr lang="pt-BR" sz="1200" b="1" i="0" u="none" strike="noStrike" kern="1200" baseline="0" dirty="0" smtClean="0">
                          <a:solidFill>
                            <a:srgbClr val="000000"/>
                          </a:solidFill>
                          <a:latin typeface="Arial" pitchFamily="34" charset="0"/>
                          <a:ea typeface="+mn-ea"/>
                          <a:cs typeface="Arial" pitchFamily="34" charset="0"/>
                        </a:rPr>
                        <a:t>end Mar </a:t>
                      </a:r>
                      <a:r>
                        <a:rPr lang="pt-BR" sz="1200" b="1" i="0" u="none" strike="noStrike" kern="1200" baseline="0" dirty="0">
                          <a:solidFill>
                            <a:srgbClr val="000000"/>
                          </a:solidFill>
                          <a:latin typeface="Arial" pitchFamily="34" charset="0"/>
                          <a:ea typeface="+mn-ea"/>
                          <a:cs typeface="Arial" pitchFamily="34" charset="0"/>
                        </a:rPr>
                        <a:t>R000'</a:t>
                      </a:r>
                    </a:p>
                  </a:txBody>
                  <a:tcPr marL="0" marR="0" marT="0" marB="0" anchor="ctr"/>
                </a:tc>
                <a:tc>
                  <a:txBody>
                    <a:bodyPr/>
                    <a:lstStyle/>
                    <a:p>
                      <a:pPr algn="ctr" fontAlgn="ctr">
                        <a:lnSpc>
                          <a:spcPct val="150000"/>
                        </a:lnSpc>
                      </a:pPr>
                      <a:r>
                        <a:rPr lang="en-ZA" sz="1200" b="1" i="0" u="none" strike="noStrike" kern="1200" baseline="0" dirty="0">
                          <a:solidFill>
                            <a:srgbClr val="000000"/>
                          </a:solidFill>
                          <a:latin typeface="Arial" pitchFamily="34" charset="0"/>
                          <a:ea typeface="+mn-ea"/>
                          <a:cs typeface="Arial" pitchFamily="34" charset="0"/>
                        </a:rPr>
                        <a:t>2017/18 Avail Budget as at </a:t>
                      </a:r>
                      <a:r>
                        <a:rPr lang="en-ZA" sz="1200" b="1" i="0" u="none" strike="noStrike" kern="1200" baseline="0" dirty="0" smtClean="0">
                          <a:solidFill>
                            <a:srgbClr val="000000"/>
                          </a:solidFill>
                          <a:latin typeface="Arial" pitchFamily="34" charset="0"/>
                          <a:ea typeface="+mn-ea"/>
                          <a:cs typeface="Arial" pitchFamily="34" charset="0"/>
                        </a:rPr>
                        <a:t>end Mar </a:t>
                      </a:r>
                      <a:r>
                        <a:rPr lang="en-ZA" sz="1200" b="1" i="0" u="none" strike="noStrike" kern="1200" baseline="0" dirty="0">
                          <a:solidFill>
                            <a:srgbClr val="000000"/>
                          </a:solidFill>
                          <a:latin typeface="Arial" pitchFamily="34" charset="0"/>
                          <a:ea typeface="+mn-ea"/>
                          <a:cs typeface="Arial" pitchFamily="34" charset="0"/>
                        </a:rPr>
                        <a:t>R000</a:t>
                      </a:r>
                      <a:r>
                        <a:rPr lang="en-ZA" sz="900" b="1" i="1" u="none" strike="noStrike" dirty="0">
                          <a:solidFill>
                            <a:srgbClr val="000000"/>
                          </a:solidFill>
                          <a:effectLst/>
                          <a:latin typeface="Arial" panose="020B0604020202020204" pitchFamily="34" charset="0"/>
                        </a:rPr>
                        <a:t>'</a:t>
                      </a:r>
                    </a:p>
                  </a:txBody>
                  <a:tcPr marL="0" marR="0" marT="0" marB="0" anchor="ctr"/>
                </a:tc>
                <a:extLst>
                  <a:ext uri="{0D108BD9-81ED-4DB2-BD59-A6C34878D82A}">
                    <a16:rowId xmlns:a16="http://schemas.microsoft.com/office/drawing/2014/main" xmlns="" val="10000"/>
                  </a:ext>
                </a:extLst>
              </a:tr>
              <a:tr h="507371">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DAYTODAY GEN MAINT SCHLS-05/17/8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102 609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200 612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15 736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157 407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27 469 </a:t>
                      </a:r>
                    </a:p>
                  </a:txBody>
                  <a:tcPr marL="9525" marR="9525" marT="9525" marB="0" anchor="b"/>
                </a:tc>
                <a:extLst>
                  <a:ext uri="{0D108BD9-81ED-4DB2-BD59-A6C34878D82A}">
                    <a16:rowId xmlns:a16="http://schemas.microsoft.com/office/drawing/2014/main" xmlns="" val="10001"/>
                  </a:ext>
                </a:extLst>
              </a:tr>
              <a:tr h="371568">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DAYTODAY GEN MAINT SCHLS-22/13/4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28 373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28 373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5 822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31 857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-9 306 </a:t>
                      </a:r>
                    </a:p>
                  </a:txBody>
                  <a:tcPr marL="9525" marR="9525" marT="9525" marB="0" anchor="b"/>
                </a:tc>
                <a:extLst>
                  <a:ext uri="{0D108BD9-81ED-4DB2-BD59-A6C34878D82A}">
                    <a16:rowId xmlns:a16="http://schemas.microsoft.com/office/drawing/2014/main" xmlns="" val="10002"/>
                  </a:ext>
                </a:extLst>
              </a:tr>
              <a:tr h="371568">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FACILITIES MANAGEMENT-06/17/18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4 875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extLst>
                  <a:ext uri="{0D108BD9-81ED-4DB2-BD59-A6C34878D82A}">
                    <a16:rowId xmlns:a16="http://schemas.microsoft.com/office/drawing/2014/main" xmlns="" val="10003"/>
                  </a:ext>
                </a:extLst>
              </a:tr>
              <a:tr h="371568">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FACILITIES MANAGEMENT-21/13/14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1 625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extLst>
                  <a:ext uri="{0D108BD9-81ED-4DB2-BD59-A6C34878D82A}">
                    <a16:rowId xmlns:a16="http://schemas.microsoft.com/office/drawing/2014/main" xmlns="" val="10004"/>
                  </a:ext>
                </a:extLst>
              </a:tr>
              <a:tr h="371568">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FARM SCHOOLS REFURBISHM-07/17/18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4 477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589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-589 </a:t>
                      </a:r>
                    </a:p>
                  </a:txBody>
                  <a:tcPr marL="9525" marR="9525" marT="9525" marB="0" anchor="b"/>
                </a:tc>
                <a:extLst>
                  <a:ext uri="{0D108BD9-81ED-4DB2-BD59-A6C34878D82A}">
                    <a16:rowId xmlns:a16="http://schemas.microsoft.com/office/drawing/2014/main" xmlns="" val="10005"/>
                  </a:ext>
                </a:extLst>
              </a:tr>
              <a:tr h="371568">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FARM SCHOOLS REFURBISHM-20/13/14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1 493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252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-252 </a:t>
                      </a:r>
                    </a:p>
                  </a:txBody>
                  <a:tcPr marL="9525" marR="9525" marT="9525" marB="0" anchor="b"/>
                </a:tc>
                <a:extLst>
                  <a:ext uri="{0D108BD9-81ED-4DB2-BD59-A6C34878D82A}">
                    <a16:rowId xmlns:a16="http://schemas.microsoft.com/office/drawing/2014/main" xmlns="" val="10006"/>
                  </a:ext>
                </a:extLst>
              </a:tr>
              <a:tr h="371568">
                <a:tc>
                  <a:txBody>
                    <a:bodyPr/>
                    <a:lstStyle/>
                    <a:p>
                      <a:pPr algn="l" fontAlgn="b"/>
                      <a:r>
                        <a:rPr lang="en-ZA" sz="1100" b="0" i="0" u="none" strike="noStrike" dirty="0">
                          <a:solidFill>
                            <a:srgbClr val="000000"/>
                          </a:solidFill>
                          <a:effectLst/>
                          <a:latin typeface="Arial" panose="020B0604020202020204" pitchFamily="34" charset="0"/>
                          <a:cs typeface="Arial" panose="020B0604020202020204" pitchFamily="34" charset="0"/>
                        </a:rPr>
                        <a:t> FINAL ACCOUNTS/FEES(DOE03/13/14)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8 000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5 252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-5 252 </a:t>
                      </a:r>
                    </a:p>
                  </a:txBody>
                  <a:tcPr marL="9525" marR="9525" marT="9525" marB="0" anchor="b"/>
                </a:tc>
                <a:extLst>
                  <a:ext uri="{0D108BD9-81ED-4DB2-BD59-A6C34878D82A}">
                    <a16:rowId xmlns:a16="http://schemas.microsoft.com/office/drawing/2014/main" xmlns="" val="10007"/>
                  </a:ext>
                </a:extLst>
              </a:tr>
              <a:tr h="454632">
                <a:tc>
                  <a:txBody>
                    <a:bodyPr/>
                    <a:lstStyle/>
                    <a:p>
                      <a:pPr algn="l" fontAlgn="b"/>
                      <a:r>
                        <a:rPr lang="en-ZA" sz="1100" b="0" i="0" u="none" strike="noStrike">
                          <a:solidFill>
                            <a:srgbClr val="000000"/>
                          </a:solidFill>
                          <a:effectLst/>
                          <a:latin typeface="Arial" panose="020B0604020202020204" pitchFamily="34" charset="0"/>
                          <a:cs typeface="Arial" panose="020B0604020202020204" pitchFamily="34" charset="0"/>
                        </a:rPr>
                        <a:t> FRANKFORT:TSEBO ULWAZI(10/16/17)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12 000 </a:t>
                      </a:r>
                    </a:p>
                  </a:txBody>
                  <a:tcPr marL="9525" marR="9525" marT="9525" marB="0" anchor="b"/>
                </a:tc>
                <a:tc>
                  <a:txBody>
                    <a:bodyPr/>
                    <a:lstStyle/>
                    <a:p>
                      <a:pPr algn="r" fontAlgn="b"/>
                      <a:r>
                        <a:rPr lang="en-ZA" sz="1100" b="0" i="0" u="none" strike="noStrike">
                          <a:solidFill>
                            <a:srgbClr val="000000"/>
                          </a:solidFill>
                          <a:effectLst/>
                          <a:latin typeface="Arial" panose="020B0604020202020204" pitchFamily="34" charset="0"/>
                          <a:cs typeface="Arial" panose="020B0604020202020204" pitchFamily="34" charset="0"/>
                        </a:rPr>
                        <a:t>                               1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a:t>
                      </a:r>
                      <a:r>
                        <a:rPr lang="en-ZA" sz="1100" b="0" i="0" u="none" strike="noStrike" dirty="0" smtClean="0">
                          <a:solidFill>
                            <a:srgbClr val="000000"/>
                          </a:solidFill>
                          <a:effectLst/>
                          <a:latin typeface="Arial" panose="020B0604020202020204" pitchFamily="34" charset="0"/>
                          <a:cs typeface="Arial" panose="020B0604020202020204" pitchFamily="34" charset="0"/>
                        </a:rPr>
                        <a:t>  </a:t>
                      </a:r>
                      <a:r>
                        <a:rPr lang="en-ZA" sz="1100" b="0" i="0" u="none" strike="noStrike" dirty="0">
                          <a:solidFill>
                            <a:srgbClr val="000000"/>
                          </a:solidFill>
                          <a:effectLst/>
                          <a:latin typeface="Arial" panose="020B0604020202020204" pitchFamily="34" charset="0"/>
                          <a:cs typeface="Arial" panose="020B0604020202020204" pitchFamily="34" charset="0"/>
                        </a:rPr>
                        <a:t>1 664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1 225 </a:t>
                      </a:r>
                    </a:p>
                  </a:txBody>
                  <a:tcPr marL="9525" marR="9525" marT="9525" marB="0" anchor="b"/>
                </a:tc>
                <a:tc>
                  <a:txBody>
                    <a:bodyPr/>
                    <a:lstStyle/>
                    <a:p>
                      <a:pPr algn="r" fontAlgn="b"/>
                      <a:r>
                        <a:rPr lang="en-ZA" sz="1100" b="0" i="0" u="none" strike="noStrike" dirty="0">
                          <a:solidFill>
                            <a:srgbClr val="000000"/>
                          </a:solidFill>
                          <a:effectLst/>
                          <a:latin typeface="Arial" panose="020B0604020202020204" pitchFamily="34" charset="0"/>
                          <a:cs typeface="Arial" panose="020B0604020202020204" pitchFamily="34" charset="0"/>
                        </a:rPr>
                        <a:t>                                          -2 889 </a:t>
                      </a:r>
                    </a:p>
                  </a:txBody>
                  <a:tcPr marL="9525" marR="9525" marT="9525" marB="0" anchor="b"/>
                </a:tc>
                <a:extLst>
                  <a:ext uri="{0D108BD9-81ED-4DB2-BD59-A6C34878D82A}">
                    <a16:rowId xmlns:a16="http://schemas.microsoft.com/office/drawing/2014/main" xmlns="" val="10008"/>
                  </a:ext>
                </a:extLst>
              </a:tr>
              <a:tr h="371568">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GRADE R FACILITIES (DOE10/13/14)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16 423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5 828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669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9 960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-4 801 </a:t>
                      </a:r>
                    </a:p>
                  </a:txBody>
                  <a:tcPr marL="9525" marR="9525" marT="9525" marB="0" anchor="b"/>
                </a:tc>
                <a:extLst>
                  <a:ext uri="{0D108BD9-81ED-4DB2-BD59-A6C34878D82A}">
                    <a16:rowId xmlns:a16="http://schemas.microsoft.com/office/drawing/2014/main" xmlns="" val="10009"/>
                  </a:ext>
                </a:extLst>
              </a:tr>
              <a:tr h="371568">
                <a:tc>
                  <a:txBody>
                    <a:bodyPr/>
                    <a:lstStyle/>
                    <a:p>
                      <a:pPr algn="l" fontAlgn="b"/>
                      <a:r>
                        <a:rPr lang="en-ZA" sz="1100" b="0" i="0" u="none" strike="noStrike" dirty="0">
                          <a:solidFill>
                            <a:schemeClr val="tx1"/>
                          </a:solidFill>
                          <a:effectLst/>
                          <a:latin typeface="Arial" panose="020B0604020202020204" pitchFamily="34" charset="0"/>
                          <a:cs typeface="Arial" panose="020B0604020202020204" pitchFamily="34" charset="0"/>
                        </a:rPr>
                        <a:t> HERTZOGVILLE:MALEBOGO-02/14/15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10 188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12 188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a:t>
                      </a:r>
                      <a:r>
                        <a:rPr lang="en-ZA" sz="1100" b="0" i="0" u="none" strike="noStrike" dirty="0" smtClean="0">
                          <a:solidFill>
                            <a:schemeClr val="tx1"/>
                          </a:solidFill>
                          <a:effectLst/>
                          <a:latin typeface="Arial" panose="020B0604020202020204" pitchFamily="34" charset="0"/>
                          <a:cs typeface="Arial" panose="020B0604020202020204" pitchFamily="34" charset="0"/>
                        </a:rPr>
                        <a:t>  </a:t>
                      </a:r>
                      <a:r>
                        <a:rPr lang="en-ZA" sz="1100" b="0" i="0" u="none" strike="noStrike" dirty="0">
                          <a:solidFill>
                            <a:schemeClr val="tx1"/>
                          </a:solidFill>
                          <a:effectLst/>
                          <a:latin typeface="Arial" panose="020B0604020202020204" pitchFamily="34" charset="0"/>
                          <a:cs typeface="Arial" panose="020B0604020202020204" pitchFamily="34" charset="0"/>
                        </a:rPr>
                        <a:t>4 231 </a:t>
                      </a:r>
                    </a:p>
                  </a:txBody>
                  <a:tcPr marL="9525" marR="9525" marT="9525" marB="0" anchor="b"/>
                </a:tc>
                <a:tc>
                  <a:txBody>
                    <a:bodyPr/>
                    <a:lstStyle/>
                    <a:p>
                      <a:pPr algn="r" fontAlgn="b"/>
                      <a:r>
                        <a:rPr lang="en-ZA" sz="1100" b="0" i="0" u="none" strike="noStrike">
                          <a:solidFill>
                            <a:schemeClr val="tx1"/>
                          </a:solidFill>
                          <a:effectLst/>
                          <a:latin typeface="Arial" panose="020B0604020202020204" pitchFamily="34" charset="0"/>
                          <a:cs typeface="Arial" panose="020B0604020202020204" pitchFamily="34" charset="0"/>
                        </a:rPr>
                        <a:t>                6 163 </a:t>
                      </a:r>
                    </a:p>
                  </a:txBody>
                  <a:tcPr marL="9525" marR="9525" marT="9525" marB="0" anchor="b"/>
                </a:tc>
                <a:tc>
                  <a:txBody>
                    <a:bodyPr/>
                    <a:lstStyle/>
                    <a:p>
                      <a:pPr algn="r" fontAlgn="b"/>
                      <a:r>
                        <a:rPr lang="en-ZA" sz="1100" b="0" i="0" u="none" strike="noStrike" dirty="0">
                          <a:solidFill>
                            <a:schemeClr val="tx1"/>
                          </a:solidFill>
                          <a:effectLst/>
                          <a:latin typeface="Arial" panose="020B0604020202020204" pitchFamily="34" charset="0"/>
                          <a:cs typeface="Arial" panose="020B0604020202020204" pitchFamily="34" charset="0"/>
                        </a:rPr>
                        <a:t>                                            1 794 </a:t>
                      </a:r>
                    </a:p>
                  </a:txBody>
                  <a:tcPr marL="9525" marR="9525" marT="9525" marB="0" anchor="b"/>
                </a:tc>
                <a:extLst>
                  <a:ext uri="{0D108BD9-81ED-4DB2-BD59-A6C34878D82A}">
                    <a16:rowId xmlns:a16="http://schemas.microsoft.com/office/drawing/2014/main" xmlns="" val="10010"/>
                  </a:ext>
                </a:extLst>
              </a:tr>
            </a:tbl>
          </a:graphicData>
        </a:graphic>
      </p:graphicFrame>
      <p:sp>
        <p:nvSpPr>
          <p:cNvPr id="6" name="Slide Number Placeholder 5"/>
          <p:cNvSpPr>
            <a:spLocks noGrp="1"/>
          </p:cNvSpPr>
          <p:nvPr>
            <p:ph type="sldNum" sz="quarter" idx="12"/>
          </p:nvPr>
        </p:nvSpPr>
        <p:spPr/>
        <p:txBody>
          <a:bodyPr/>
          <a:lstStyle/>
          <a:p>
            <a:fld id="{CCC18566-09C8-48B4-ABDD-DC9B46338070}" type="slidenum">
              <a:rPr lang="en-ZA" sz="1600" smtClean="0">
                <a:solidFill>
                  <a:schemeClr val="bg1"/>
                </a:solidFill>
              </a:rPr>
              <a:pPr/>
              <a:t>9</a:t>
            </a:fld>
            <a:endParaRPr lang="en-ZA" sz="1600" dirty="0">
              <a:solidFill>
                <a:schemeClr val="bg1"/>
              </a:solidFill>
            </a:endParaRPr>
          </a:p>
        </p:txBody>
      </p:sp>
    </p:spTree>
    <p:extLst>
      <p:ext uri="{BB962C8B-B14F-4D97-AF65-F5344CB8AC3E}">
        <p14:creationId xmlns:p14="http://schemas.microsoft.com/office/powerpoint/2010/main" xmlns="" val="2814680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9466</TotalTime>
  <Words>2816</Words>
  <Application>Microsoft Office PowerPoint</Application>
  <PresentationFormat>On-screen Show (4:3)</PresentationFormat>
  <Paragraphs>818</Paragraphs>
  <Slides>22</Slides>
  <Notes>2</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22</vt:i4>
      </vt:variant>
    </vt:vector>
  </HeadingPairs>
  <TitlesOfParts>
    <vt:vector size="26" baseType="lpstr">
      <vt:lpstr>1_Office Theme</vt:lpstr>
      <vt:lpstr>2_Office Theme</vt:lpstr>
      <vt:lpstr>3_Office Theme</vt:lpstr>
      <vt:lpstr>Worksheet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Free State 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11382872</dc:creator>
  <cp:lastModifiedBy>PUMZA</cp:lastModifiedBy>
  <cp:revision>612</cp:revision>
  <cp:lastPrinted>2018-05-23T11:05:28Z</cp:lastPrinted>
  <dcterms:created xsi:type="dcterms:W3CDTF">2016-09-01T12:50:46Z</dcterms:created>
  <dcterms:modified xsi:type="dcterms:W3CDTF">2018-05-31T08:19:52Z</dcterms:modified>
</cp:coreProperties>
</file>