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931" r:id="rId2"/>
    <p:sldMasterId id="2147483970" r:id="rId3"/>
  </p:sldMasterIdLst>
  <p:notesMasterIdLst>
    <p:notesMasterId r:id="rId58"/>
  </p:notesMasterIdLst>
  <p:handoutMasterIdLst>
    <p:handoutMasterId r:id="rId59"/>
  </p:handoutMasterIdLst>
  <p:sldIdLst>
    <p:sldId id="792" r:id="rId4"/>
    <p:sldId id="840" r:id="rId5"/>
    <p:sldId id="841" r:id="rId6"/>
    <p:sldId id="843" r:id="rId7"/>
    <p:sldId id="833" r:id="rId8"/>
    <p:sldId id="822" r:id="rId9"/>
    <p:sldId id="876" r:id="rId10"/>
    <p:sldId id="890" r:id="rId11"/>
    <p:sldId id="879" r:id="rId12"/>
    <p:sldId id="835" r:id="rId13"/>
    <p:sldId id="875" r:id="rId14"/>
    <p:sldId id="706" r:id="rId15"/>
    <p:sldId id="880" r:id="rId16"/>
    <p:sldId id="836" r:id="rId17"/>
    <p:sldId id="796" r:id="rId18"/>
    <p:sldId id="885" r:id="rId19"/>
    <p:sldId id="804" r:id="rId20"/>
    <p:sldId id="886" r:id="rId21"/>
    <p:sldId id="809" r:id="rId22"/>
    <p:sldId id="810" r:id="rId23"/>
    <p:sldId id="811" r:id="rId24"/>
    <p:sldId id="815" r:id="rId25"/>
    <p:sldId id="884" r:id="rId26"/>
    <p:sldId id="813" r:id="rId27"/>
    <p:sldId id="891" r:id="rId28"/>
    <p:sldId id="814" r:id="rId29"/>
    <p:sldId id="892" r:id="rId30"/>
    <p:sldId id="823" r:id="rId31"/>
    <p:sldId id="824" r:id="rId32"/>
    <p:sldId id="825" r:id="rId33"/>
    <p:sldId id="826" r:id="rId34"/>
    <p:sldId id="827" r:id="rId35"/>
    <p:sldId id="887" r:id="rId36"/>
    <p:sldId id="888" r:id="rId37"/>
    <p:sldId id="838" r:id="rId38"/>
    <p:sldId id="844" r:id="rId39"/>
    <p:sldId id="851" r:id="rId40"/>
    <p:sldId id="847" r:id="rId41"/>
    <p:sldId id="863" r:id="rId42"/>
    <p:sldId id="846" r:id="rId43"/>
    <p:sldId id="850" r:id="rId44"/>
    <p:sldId id="853" r:id="rId45"/>
    <p:sldId id="852" r:id="rId46"/>
    <p:sldId id="854" r:id="rId47"/>
    <p:sldId id="855" r:id="rId48"/>
    <p:sldId id="856" r:id="rId49"/>
    <p:sldId id="857" r:id="rId50"/>
    <p:sldId id="858" r:id="rId51"/>
    <p:sldId id="859" r:id="rId52"/>
    <p:sldId id="860" r:id="rId53"/>
    <p:sldId id="861" r:id="rId54"/>
    <p:sldId id="862" r:id="rId55"/>
    <p:sldId id="842" r:id="rId56"/>
    <p:sldId id="764" r:id="rId5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741202"/>
    <a:srgbClr val="D9D5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0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55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7570" cy="465043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17" y="2"/>
            <a:ext cx="3037570" cy="465043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0CE53-3710-438D-974A-E5D75A9DC1DB}" type="datetimeFigureOut">
              <a:rPr lang="en-US" altLang="en-US"/>
              <a:pPr>
                <a:defRPr/>
              </a:pPr>
              <a:t>5/31/2018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882"/>
            <a:ext cx="3037570" cy="465042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17" y="8829882"/>
            <a:ext cx="3037570" cy="465042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11435E-F720-4994-8916-E9B49E93F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9324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7570" cy="465043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17" y="2"/>
            <a:ext cx="3037570" cy="465043"/>
          </a:xfrm>
          <a:prstGeom prst="rect">
            <a:avLst/>
          </a:prstGeom>
        </p:spPr>
        <p:txBody>
          <a:bodyPr vert="horz" wrap="square" lIns="95611" tIns="47807" rIns="95611" bIns="4780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823003-93DC-42A1-83B7-AED9D228B36D}" type="datetimeFigureOut">
              <a:rPr lang="en-US" altLang="en-US"/>
              <a:pPr>
                <a:defRPr/>
              </a:pPr>
              <a:t>5/31/2018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1" tIns="47807" rIns="95611" bIns="4780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52" y="4417158"/>
            <a:ext cx="5608320" cy="4182421"/>
          </a:xfrm>
          <a:prstGeom prst="rect">
            <a:avLst/>
          </a:prstGeom>
        </p:spPr>
        <p:txBody>
          <a:bodyPr vert="horz" lIns="95611" tIns="47807" rIns="95611" bIns="4780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882"/>
            <a:ext cx="3037570" cy="465042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17" y="8829882"/>
            <a:ext cx="3037570" cy="465042"/>
          </a:xfrm>
          <a:prstGeom prst="rect">
            <a:avLst/>
          </a:prstGeom>
        </p:spPr>
        <p:txBody>
          <a:bodyPr vert="horz" wrap="square" lIns="95611" tIns="47807" rIns="95611" bIns="4780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CBF0E3-4DC0-4709-B72B-8737E491C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2284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47C4-FA4C-48D9-97A1-7BCF549EBA2D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48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BF0E3-4DC0-4709-B72B-8737E491C732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354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/>
              <a:pPr/>
              <a:t>29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349958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/>
              <a:pPr/>
              <a:t>30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13181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>
                <a:solidFill>
                  <a:prstClr val="black"/>
                </a:solidFill>
              </a:rPr>
              <a:pPr/>
              <a:t>31</a:t>
            </a:fld>
            <a:endParaRPr lang="en-Z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10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>
                <a:solidFill>
                  <a:prstClr val="black"/>
                </a:solidFill>
              </a:rPr>
              <a:pPr/>
              <a:t>32</a:t>
            </a:fld>
            <a:endParaRPr lang="en-Z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44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>
                <a:solidFill>
                  <a:prstClr val="black"/>
                </a:solidFill>
              </a:rPr>
              <a:pPr/>
              <a:t>33</a:t>
            </a:fld>
            <a:endParaRPr lang="en-Z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06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>
                <a:solidFill>
                  <a:prstClr val="black"/>
                </a:solidFill>
              </a:rPr>
              <a:pPr/>
              <a:t>34</a:t>
            </a:fld>
            <a:endParaRPr lang="en-Z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84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BF0E3-4DC0-4709-B72B-8737E491C73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685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BF0E3-4DC0-4709-B72B-8737E491C732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875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70" y="1121879"/>
            <a:ext cx="6857661" cy="2387771"/>
          </a:xfrm>
          <a:prstGeom prst="rect">
            <a:avLst/>
          </a:prstGeom>
        </p:spPr>
        <p:txBody>
          <a:bodyPr anchor="b"/>
          <a:lstStyle>
            <a:lvl1pPr algn="ctr">
              <a:defRPr sz="513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70" y="3601819"/>
            <a:ext cx="6857661" cy="1656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52"/>
            </a:lvl1pPr>
            <a:lvl2pPr marL="390997" indent="0" algn="ctr">
              <a:buNone/>
              <a:defRPr sz="1710"/>
            </a:lvl2pPr>
            <a:lvl3pPr marL="781995" indent="0" algn="ctr">
              <a:buNone/>
              <a:defRPr sz="1539"/>
            </a:lvl3pPr>
            <a:lvl4pPr marL="1172992" indent="0" algn="ctr">
              <a:buNone/>
              <a:defRPr sz="1368"/>
            </a:lvl4pPr>
            <a:lvl5pPr marL="1563990" indent="0" algn="ctr">
              <a:buNone/>
              <a:defRPr sz="1368"/>
            </a:lvl5pPr>
            <a:lvl6pPr marL="1954987" indent="0" algn="ctr">
              <a:buNone/>
              <a:defRPr sz="1368"/>
            </a:lvl6pPr>
            <a:lvl7pPr marL="2345985" indent="0" algn="ctr">
              <a:buNone/>
              <a:defRPr sz="1368"/>
            </a:lvl7pPr>
            <a:lvl8pPr marL="2736982" indent="0" algn="ctr">
              <a:buNone/>
              <a:defRPr sz="1368"/>
            </a:lvl8pPr>
            <a:lvl9pPr marL="3127980" indent="0" algn="ctr">
              <a:buNone/>
              <a:defRPr sz="1368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6183AF-7F2B-4977-87A6-583ABE1C3926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B4534B6-F559-41F5-8BC7-3C9BAB9E5300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3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08" y="1826112"/>
            <a:ext cx="7886784" cy="43506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E7A9D7-90CF-4410-84BB-9E4626378BBE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C09C-BF50-49AC-A520-3FD845DE75B9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9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035" y="365799"/>
            <a:ext cx="1971357" cy="581101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08" y="365799"/>
            <a:ext cx="5785090" cy="5811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7BE74B-D7FB-4D80-879B-E4BADF4466E8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E63ACFA-E024-4EA8-8F96-BCBC5E49154B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04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40" y="6356827"/>
            <a:ext cx="2132921" cy="364359"/>
          </a:xfrm>
          <a:prstGeom prst="rect">
            <a:avLst/>
          </a:prstGeom>
        </p:spPr>
        <p:txBody>
          <a:bodyPr lIns="104287" tIns="52144" rIns="104287" bIns="521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64DAFA-A2D5-4AF6-9717-07F50EAE29F5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031" y="6356827"/>
            <a:ext cx="2895939" cy="364359"/>
          </a:xfrm>
          <a:prstGeom prst="rect">
            <a:avLst/>
          </a:prstGeom>
        </p:spPr>
        <p:txBody>
          <a:bodyPr lIns="104287" tIns="52144" rIns="104287" bIns="521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539" y="6356827"/>
            <a:ext cx="2132921" cy="364359"/>
          </a:xfrm>
          <a:prstGeom prst="rect">
            <a:avLst/>
          </a:prstGeom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0E508B-2614-4D86-9814-920927E0D437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87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348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2E7-8835-4EDB-BABC-9E53D253580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0112" y="6381328"/>
            <a:ext cx="2133600" cy="365125"/>
          </a:xfrm>
        </p:spPr>
        <p:txBody>
          <a:bodyPr/>
          <a:lstStyle>
            <a:lvl1pPr>
              <a:defRPr sz="1600" b="1"/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22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640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605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1035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772E-BD7F-4E26-AD21-0B08C000B4E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16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B830-BAE6-47F1-8EDA-F2E65C2095B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44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08" y="1826112"/>
            <a:ext cx="7886784" cy="435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CDAA5F-AB5E-4497-BA8B-1465F4203F47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8DAFFA5-50BA-4A1B-B261-FE33D699F5FC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9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9733-7946-43F0-8533-A2C17A099A3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208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1B11-1235-426F-87B3-7A7404A804A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1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8002-A369-4238-9EE5-669A9110380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417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1FA-17CD-48C9-9289-6B8D2282D13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7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6FCC-7021-4934-AFF3-246B1017FFD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5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CCF9-B55F-4362-BA19-74FE67D8E91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98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FE38-6A24-40A3-9D40-10C26A8378D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88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F864-E2A0-42A4-A86C-048DDBF68DC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893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076C-AF6B-4D6B-A522-CFBD4055D7D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2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8F5B-86C2-43A3-BADB-29072980299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36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34" y="1709460"/>
            <a:ext cx="7885427" cy="2852939"/>
          </a:xfrm>
          <a:prstGeom prst="rect">
            <a:avLst/>
          </a:prstGeom>
        </p:spPr>
        <p:txBody>
          <a:bodyPr anchor="b"/>
          <a:lstStyle>
            <a:lvl1pPr>
              <a:defRPr sz="513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534" y="4589763"/>
            <a:ext cx="7885427" cy="1499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1pPr>
            <a:lvl2pPr marL="39099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704EDD-19DD-4A7B-BE15-75D8E5E25415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37414E4-DFD2-4117-86D4-F7FD93B2172E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31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A777-91EA-4C5B-BD3C-04FC5ECBD2C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5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489-164A-48BC-A748-87F2919B8B4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823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4A-20A4-4D45-8572-0B135077822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04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2B4-D989-46EA-B46E-B49C1244EA1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37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7346-D14E-468E-9ADF-78C97999CD1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08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08" y="1826112"/>
            <a:ext cx="3877545" cy="435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491" y="1826112"/>
            <a:ext cx="3878902" cy="435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E52C22-81E9-4E3E-8F3F-048F752A9704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7CF1955-C285-4358-9C39-E74977801CD1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65" y="365798"/>
            <a:ext cx="7886785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65" y="1680657"/>
            <a:ext cx="3868041" cy="8237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2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539" b="1"/>
            </a:lvl3pPr>
            <a:lvl4pPr marL="1172992" indent="0">
              <a:buNone/>
              <a:defRPr sz="1368" b="1"/>
            </a:lvl4pPr>
            <a:lvl5pPr marL="1563990" indent="0">
              <a:buNone/>
              <a:defRPr sz="1368" b="1"/>
            </a:lvl5pPr>
            <a:lvl6pPr marL="1954987" indent="0">
              <a:buNone/>
              <a:defRPr sz="1368" b="1"/>
            </a:lvl6pPr>
            <a:lvl7pPr marL="2345985" indent="0">
              <a:buNone/>
              <a:defRPr sz="1368" b="1"/>
            </a:lvl7pPr>
            <a:lvl8pPr marL="2736982" indent="0">
              <a:buNone/>
              <a:defRPr sz="1368" b="1"/>
            </a:lvl8pPr>
            <a:lvl9pPr marL="3127980" indent="0">
              <a:buNone/>
              <a:defRPr sz="13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65" y="2504424"/>
            <a:ext cx="3868041" cy="3685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702" y="1680657"/>
            <a:ext cx="3887049" cy="8237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52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539" b="1"/>
            </a:lvl3pPr>
            <a:lvl4pPr marL="1172992" indent="0">
              <a:buNone/>
              <a:defRPr sz="1368" b="1"/>
            </a:lvl4pPr>
            <a:lvl5pPr marL="1563990" indent="0">
              <a:buNone/>
              <a:defRPr sz="1368" b="1"/>
            </a:lvl5pPr>
            <a:lvl6pPr marL="1954987" indent="0">
              <a:buNone/>
              <a:defRPr sz="1368" b="1"/>
            </a:lvl6pPr>
            <a:lvl7pPr marL="2345985" indent="0">
              <a:buNone/>
              <a:defRPr sz="1368" b="1"/>
            </a:lvl7pPr>
            <a:lvl8pPr marL="2736982" indent="0">
              <a:buNone/>
              <a:defRPr sz="1368" b="1"/>
            </a:lvl8pPr>
            <a:lvl9pPr marL="3127980" indent="0">
              <a:buNone/>
              <a:defRPr sz="13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702" y="2504424"/>
            <a:ext cx="3887049" cy="3685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E4205-B915-4549-983C-6FA6F71B16AD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3C4EA24-424D-4128-AB81-391529F10754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60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08" y="365798"/>
            <a:ext cx="7886784" cy="13249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527F49-CA9E-4536-A557-ACE60784DA45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D9DDA7-FF73-466C-9757-7BBCF440E328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ADFB0E-7A94-4655-958F-D8CD94CEAD1F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E1D9502-67F0-4D5F-81CD-76AAB0F6001B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2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65" y="456528"/>
            <a:ext cx="2948889" cy="1601448"/>
          </a:xfrm>
          <a:prstGeom prst="rect">
            <a:avLst/>
          </a:prstGeom>
        </p:spPr>
        <p:txBody>
          <a:bodyPr anchor="b"/>
          <a:lstStyle>
            <a:lvl1pPr>
              <a:defRPr sz="2737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49" y="987944"/>
            <a:ext cx="4629701" cy="4873472"/>
          </a:xfrm>
          <a:prstGeom prst="rect">
            <a:avLst/>
          </a:prstGeom>
        </p:spPr>
        <p:txBody>
          <a:bodyPr/>
          <a:lstStyle>
            <a:lvl1pPr>
              <a:defRPr sz="2737"/>
            </a:lvl1pPr>
            <a:lvl2pPr>
              <a:defRPr sz="2395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65" y="2057977"/>
            <a:ext cx="2948889" cy="3810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 marL="781995" indent="0">
              <a:buNone/>
              <a:defRPr sz="1026"/>
            </a:lvl3pPr>
            <a:lvl4pPr marL="1172992" indent="0">
              <a:buNone/>
              <a:defRPr sz="855"/>
            </a:lvl4pPr>
            <a:lvl5pPr marL="1563990" indent="0">
              <a:buNone/>
              <a:defRPr sz="855"/>
            </a:lvl5pPr>
            <a:lvl6pPr marL="1954987" indent="0">
              <a:buNone/>
              <a:defRPr sz="855"/>
            </a:lvl6pPr>
            <a:lvl7pPr marL="2345985" indent="0">
              <a:buNone/>
              <a:defRPr sz="855"/>
            </a:lvl7pPr>
            <a:lvl8pPr marL="2736982" indent="0">
              <a:buNone/>
              <a:defRPr sz="855"/>
            </a:lvl8pPr>
            <a:lvl9pPr marL="3127980" indent="0">
              <a:buNone/>
              <a:defRPr sz="8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D63658-CBB4-462F-B58A-A18EB4FBDF4E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60E529-DC76-4BFD-B0BD-4C6B6D8F2F91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7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65" y="456528"/>
            <a:ext cx="2948889" cy="1601448"/>
          </a:xfrm>
          <a:prstGeom prst="rect">
            <a:avLst/>
          </a:prstGeom>
        </p:spPr>
        <p:txBody>
          <a:bodyPr anchor="b"/>
          <a:lstStyle>
            <a:lvl1pPr>
              <a:defRPr sz="2737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049" y="987944"/>
            <a:ext cx="4629701" cy="487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37"/>
            </a:lvl1pPr>
            <a:lvl2pPr marL="390997" indent="0">
              <a:buNone/>
              <a:defRPr sz="2395"/>
            </a:lvl2pPr>
            <a:lvl3pPr marL="781995" indent="0">
              <a:buNone/>
              <a:defRPr sz="2052"/>
            </a:lvl3pPr>
            <a:lvl4pPr marL="1172992" indent="0">
              <a:buNone/>
              <a:defRPr sz="1710"/>
            </a:lvl4pPr>
            <a:lvl5pPr marL="1563990" indent="0">
              <a:buNone/>
              <a:defRPr sz="1710"/>
            </a:lvl5pPr>
            <a:lvl6pPr marL="1954987" indent="0">
              <a:buNone/>
              <a:defRPr sz="1710"/>
            </a:lvl6pPr>
            <a:lvl7pPr marL="2345985" indent="0">
              <a:buNone/>
              <a:defRPr sz="1710"/>
            </a:lvl7pPr>
            <a:lvl8pPr marL="2736982" indent="0">
              <a:buNone/>
              <a:defRPr sz="1710"/>
            </a:lvl8pPr>
            <a:lvl9pPr marL="3127980" indent="0">
              <a:buNone/>
              <a:defRPr sz="171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65" y="2057977"/>
            <a:ext cx="2948889" cy="3810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 marL="781995" indent="0">
              <a:buNone/>
              <a:defRPr sz="1026"/>
            </a:lvl3pPr>
            <a:lvl4pPr marL="1172992" indent="0">
              <a:buNone/>
              <a:defRPr sz="855"/>
            </a:lvl4pPr>
            <a:lvl5pPr marL="1563990" indent="0">
              <a:buNone/>
              <a:defRPr sz="855"/>
            </a:lvl5pPr>
            <a:lvl6pPr marL="1954987" indent="0">
              <a:buNone/>
              <a:defRPr sz="855"/>
            </a:lvl6pPr>
            <a:lvl7pPr marL="2345985" indent="0">
              <a:buNone/>
              <a:defRPr sz="855"/>
            </a:lvl7pPr>
            <a:lvl8pPr marL="2736982" indent="0">
              <a:buNone/>
              <a:defRPr sz="855"/>
            </a:lvl8pPr>
            <a:lvl9pPr marL="3127980" indent="0">
              <a:buNone/>
              <a:defRPr sz="8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08" y="6356827"/>
            <a:ext cx="2056890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C23D78-2411-4D3B-B478-9B30FAD37E07}" type="datetime1">
              <a:rPr lang="en-ZA" smtClean="0">
                <a:solidFill>
                  <a:prstClr val="black"/>
                </a:solidFill>
              </a:rPr>
              <a:pPr>
                <a:defRPr/>
              </a:pPr>
              <a:t>2018/05/31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93" y="6356827"/>
            <a:ext cx="3086015" cy="36435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8502" y="6356827"/>
            <a:ext cx="2056890" cy="3643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0BA94A1-3BA4-413E-88C5-7E7B81FCB983}" type="slidenum">
              <a:rPr lang="en-ZA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ZA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6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8" y="-1440"/>
            <a:ext cx="9146715" cy="6860881"/>
          </a:xfrm>
          <a:prstGeom prst="rect">
            <a:avLst/>
          </a:prstGeom>
          <a:blipFill dpi="0" rotWithShape="1">
            <a:blip r:embed="rId15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147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5pPr>
      <a:lvl6pPr marL="390997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6pPr>
      <a:lvl7pPr marL="781995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7pPr>
      <a:lvl8pPr marL="1172992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8pPr>
      <a:lvl9pPr marL="1563990" algn="l" rtl="0" fontAlgn="base">
        <a:lnSpc>
          <a:spcPct val="90000"/>
        </a:lnSpc>
        <a:spcBef>
          <a:spcPct val="0"/>
        </a:spcBef>
        <a:spcAft>
          <a:spcPct val="0"/>
        </a:spcAft>
        <a:defRPr sz="3763">
          <a:solidFill>
            <a:schemeClr val="tx1"/>
          </a:solidFill>
          <a:latin typeface="Calibri Light" pitchFamily="34" charset="0"/>
        </a:defRPr>
      </a:lvl9pPr>
    </p:titleStyle>
    <p:bodyStyle>
      <a:lvl1pPr marL="195499" indent="-195499" algn="l" rtl="0" eaLnBrk="0" fontAlgn="base" hangingPunct="0">
        <a:lnSpc>
          <a:spcPct val="90000"/>
        </a:lnSpc>
        <a:spcBef>
          <a:spcPts val="855"/>
        </a:spcBef>
        <a:spcAft>
          <a:spcPct val="0"/>
        </a:spcAft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496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rtl="0" eaLnBrk="0" fontAlgn="base" hangingPunct="0">
        <a:lnSpc>
          <a:spcPct val="90000"/>
        </a:lnSpc>
        <a:spcBef>
          <a:spcPts val="42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9EBDB-AE52-44E6-89E3-26F593E8367B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25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6119B9-6B37-452C-B9ED-E40211B2D796}" type="datetime1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2018/05/31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8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e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509120"/>
            <a:ext cx="8424936" cy="12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en-ZA" sz="26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30 MAY 2018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endParaRPr lang="en-ZA" sz="26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endParaRPr lang="en-ZA" sz="26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80920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SELECT COMMITTEE  ON APPROPRIATIONS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INFRASTRUCTURE GRANT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ASIDI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0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  <a:noFill/>
        </p:spPr>
        <p:txBody>
          <a:bodyPr rtlCol="0">
            <a:noAutofit/>
          </a:bodyPr>
          <a:lstStyle/>
          <a:p>
            <a:pPr>
              <a:defRPr/>
            </a:pP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</a:rPr>
              <a:t>MAINTENANCE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2587"/>
              </p:ext>
            </p:extLst>
          </p:nvPr>
        </p:nvGraphicFramePr>
        <p:xfrm>
          <a:off x="107504" y="692698"/>
          <a:ext cx="8928992" cy="5688627"/>
        </p:xfrm>
        <a:graphic>
          <a:graphicData uri="http://schemas.openxmlformats.org/drawingml/2006/table">
            <a:tbl>
              <a:tblPr/>
              <a:tblGrid>
                <a:gridCol w="145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6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8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71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52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6523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Prov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No. of 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Projects in 2017/18 FY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Overall Adjusted Infrastructure Budget            ('000)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Budget          ('000)             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Budget to Total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Expenditure as at end March 2018                           ('000)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Expenditure on 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Relative to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Maint’nce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Budget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1,658,750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283,737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529,224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877,994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364,412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355,509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2,124,840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673,227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625,048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2,414,834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853,949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834,497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Limpopo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852,339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362,515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351,713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1,085,781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106,163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109,747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West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1,076,331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115,807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106,841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623,578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163,792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156,841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1,760,553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626,751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603,696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23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12,475,000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3,550,353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3,673,116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4"/>
            <a:ext cx="1691680" cy="4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1102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MOLEPO PS (LP)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Z:\Projects\P2013\L2482-Molepo - Sedibeng\09 Construction Management\14 Photo's\Molepo\2015-02\12-02\DSCF50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4355976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:\Projects\P2013\L2482-Molepo - Sedibeng\09 Construction Management\14 Photo's\Molepo\2015-02\12-02\DSCF5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207" y="836712"/>
            <a:ext cx="4393183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:\Projects\P2013\L2482-Molepo - Sedibeng\09 Construction Management\14 Photo's\Molepo\2015-01\30-01\2015-01-30 11.02.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3"/>
            <a:ext cx="4572000" cy="314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:\Projects\P2013\L2482-Molepo - Sedibeng\09 Construction Management\14 Photo's\Molepo\2015-02\12-02\DSCF50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629199" cy="285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26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633"/>
            <a:ext cx="8435280" cy="801803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SECTOR PERFORMANCE: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DELIVERABLES AGAINST TARGETS</a:t>
            </a:r>
            <a:endParaRPr lang="en-Z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0573835"/>
              </p:ext>
            </p:extLst>
          </p:nvPr>
        </p:nvGraphicFramePr>
        <p:xfrm>
          <a:off x="179512" y="620688"/>
          <a:ext cx="8784975" cy="489655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37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4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6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5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No.: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Target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Delivered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Balance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Number of New Schools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Replacement schools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Full Service Schools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Provision/replacement of Sanitation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Provision/upgrade of Water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Provision/upgrade of Electricity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Maintenance 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Libraries Project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Laboratories Projects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School Halls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Technical Workshops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Nutrition Centers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-22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Additional Classrooms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Grade R Classrooms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-231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Administration Blocks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Provision/upgrade of fence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Provision/upgrade of sport field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Special Schools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Natural Disasters 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Guard House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42" marR="53742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Boarding Schools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9" marR="8959" marT="8959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835696" y="5373216"/>
            <a:ext cx="7015353" cy="432049"/>
          </a:xfrm>
          <a:effectLst/>
        </p:spPr>
        <p:txBody>
          <a:bodyPr>
            <a:normAutofit fontScale="25000" lnSpcReduction="20000"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illustrates Sector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performance against the set targets across the 21 Sub –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9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00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EHLANHLENI PS - KZN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9040"/>
            <a:ext cx="4149824" cy="30689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789040"/>
            <a:ext cx="4860032" cy="306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5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NEW / REPLACEMENT: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COMPLETED SCHOOLS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78972746"/>
              </p:ext>
            </p:extLst>
          </p:nvPr>
        </p:nvGraphicFramePr>
        <p:xfrm>
          <a:off x="179515" y="836712"/>
          <a:ext cx="8856980" cy="5112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3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0423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98432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SUMMARY OF PROJECTS </a:t>
                      </a:r>
                      <a:r>
                        <a:rPr lang="en-US" sz="1000" u="none" strike="noStrike" dirty="0" smtClean="0">
                          <a:effectLst/>
                        </a:rPr>
                        <a:t>COMPLETED </a:t>
                      </a:r>
                      <a:r>
                        <a:rPr lang="en-US" sz="1000" u="none" strike="noStrike" dirty="0">
                          <a:effectLst/>
                        </a:rPr>
                        <a:t>FOR THE 2017/18 FINANCIAL YEAR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Province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TARGET 2016/17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NEW SCHOOLS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TARGET 2016/17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REPLACEMENT SCHOOLS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TOTAL SCHOOLS TARGETED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TOTAL COMPLETED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PROGRESS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2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3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4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2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3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00" u="none" strike="noStrike" dirty="0" smtClean="0">
                          <a:effectLst/>
                        </a:rPr>
                        <a:t>4 Q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288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Number of Schools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Eastern Cape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75%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Free State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Gauteng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46%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Kwazulu Natal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60%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Mpumalanga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75%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Limpopo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Northern Cape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 West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23%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Western Cape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 noChangeArrowheads="1"/>
          </p:cNvSpPr>
          <p:nvPr/>
        </p:nvSpPr>
        <p:spPr bwMode="auto">
          <a:xfrm>
            <a:off x="4608005" y="6257081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200" dirty="0" smtClean="0">
                <a:solidFill>
                  <a:srgbClr val="898989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839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8" y="-126573"/>
            <a:ext cx="8678013" cy="1143000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PROVINCIAL BREAKDOWN: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DELIVERABLES AGAINST TARGETS</a:t>
            </a:r>
            <a:endParaRPr lang="en-Z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78011376"/>
              </p:ext>
            </p:extLst>
          </p:nvPr>
        </p:nvGraphicFramePr>
        <p:xfrm>
          <a:off x="142459" y="764704"/>
          <a:ext cx="8856985" cy="5256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1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4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3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4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41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37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41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49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51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No.: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PROGRAMME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COMPLETED PROJECTS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KZN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Number of New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Replacement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Full Service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Provision/replacement of Sanitation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Water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Electricity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Maintenance Projects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Libraries Project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Laboratories Projects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School Halls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Technical Workshops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5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Nutrition Centers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Additional Classrooms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Grade R Classrooms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Administration Blocks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fence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sport field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5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Special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Natural Disasters Projects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Guard 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Boarding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91680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9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8" y="-108211"/>
            <a:ext cx="925252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LODING PS - (MP)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4789"/>
            <a:ext cx="4355976" cy="31142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034789"/>
            <a:ext cx="4499992" cy="3114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3096"/>
            <a:ext cx="4355976" cy="256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293096"/>
            <a:ext cx="449999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319"/>
            <a:ext cx="8686800" cy="1143000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PROVINCIAL BREAKDOWN: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DELIVERABLES AGAINST TARGETS</a:t>
            </a:r>
            <a:endParaRPr lang="en-Z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89551098"/>
              </p:ext>
            </p:extLst>
          </p:nvPr>
        </p:nvGraphicFramePr>
        <p:xfrm>
          <a:off x="107504" y="764704"/>
          <a:ext cx="8928990" cy="5400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9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1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3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24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1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31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28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31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21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329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No.: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PROGRAMME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COMPLETED PROJECTS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NW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Delivered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Number of New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Replacement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Full Service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Provision/replacement of Sanitation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Water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Electricity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Maintenance Projects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Libraries Project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Laboratories Projects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School Halls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Technical Workshops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Nutrition Centers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Additional Classrooms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Grade R Classrooms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Administration Blocks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fence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Provision/upgrade of sport field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0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Special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Natural Disasters Projects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Guard House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8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Boarding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1691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3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19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TOEVLUG PS – (NW)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94" y="3863182"/>
            <a:ext cx="3780954" cy="299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3826767" cy="26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5"/>
            <a:ext cx="5076056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3182"/>
            <a:ext cx="5076056" cy="299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7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5776379"/>
              </p:ext>
            </p:extLst>
          </p:nvPr>
        </p:nvGraphicFramePr>
        <p:xfrm>
          <a:off x="107504" y="980729"/>
          <a:ext cx="8928991" cy="5413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1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1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2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12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6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PROVINCE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CHALLENGES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MITIGATIONS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541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Eastern Cape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smtClean="0">
                          <a:effectLst/>
                        </a:rPr>
                        <a:t>Over-commitment.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 number of projects are being </a:t>
                      </a:r>
                      <a:r>
                        <a:rPr lang="en-US" sz="1200" b="1" dirty="0">
                          <a:effectLst/>
                        </a:rPr>
                        <a:t>put on hold </a:t>
                      </a:r>
                      <a:r>
                        <a:rPr lang="en-US" sz="1200" dirty="0">
                          <a:effectLst/>
                        </a:rPr>
                        <a:t>to avoid over-commitment.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PIAs have been instructed that they cannot award any tenders without prior approval from the Department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50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Free State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Provision of water could not be achieved because the identified farm schools were closed during 2017/18 financial year. The closing process was delayed due to </a:t>
                      </a:r>
                      <a:r>
                        <a:rPr lang="en-US" sz="1200" b="1" dirty="0">
                          <a:effectLst/>
                        </a:rPr>
                        <a:t>farm laborer migrations </a:t>
                      </a:r>
                      <a:r>
                        <a:rPr lang="en-US" sz="1200" dirty="0">
                          <a:effectLst/>
                        </a:rPr>
                        <a:t>which </a:t>
                      </a:r>
                      <a:r>
                        <a:rPr lang="en-US" sz="1200" dirty="0" smtClean="0">
                          <a:effectLst/>
                        </a:rPr>
                        <a:t>the </a:t>
                      </a:r>
                      <a:r>
                        <a:rPr lang="en-US" sz="1200" dirty="0">
                          <a:effectLst/>
                        </a:rPr>
                        <a:t>province </a:t>
                      </a:r>
                      <a:r>
                        <a:rPr lang="en-US" sz="1200" dirty="0" smtClean="0">
                          <a:effectLst/>
                        </a:rPr>
                        <a:t>does not have </a:t>
                      </a:r>
                      <a:r>
                        <a:rPr lang="en-US" sz="1200" dirty="0">
                          <a:effectLst/>
                        </a:rPr>
                        <a:t>control over. Added to that the parents did not want to move their children away from home to schools with hostel facilities.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The </a:t>
                      </a:r>
                      <a:r>
                        <a:rPr lang="en-US" sz="1200" dirty="0" smtClean="0">
                          <a:effectLst/>
                        </a:rPr>
                        <a:t>additional </a:t>
                      </a:r>
                      <a:r>
                        <a:rPr lang="en-US" sz="1200" dirty="0">
                          <a:effectLst/>
                        </a:rPr>
                        <a:t>classrooms and </a:t>
                      </a:r>
                      <a:r>
                        <a:rPr lang="en-US" sz="1200" dirty="0" smtClean="0">
                          <a:effectLst/>
                        </a:rPr>
                        <a:t>Grade R </a:t>
                      </a:r>
                      <a:r>
                        <a:rPr lang="en-US" sz="1200" dirty="0">
                          <a:effectLst/>
                        </a:rPr>
                        <a:t>classrooms were implemented by PW </a:t>
                      </a:r>
                      <a:r>
                        <a:rPr lang="en-US" sz="1200" dirty="0" smtClean="0">
                          <a:effectLst/>
                        </a:rPr>
                        <a:t>due to the </a:t>
                      </a:r>
                      <a:r>
                        <a:rPr lang="en-US" sz="1200" b="1" dirty="0">
                          <a:effectLst/>
                        </a:rPr>
                        <a:t>litigation process </a:t>
                      </a:r>
                      <a:r>
                        <a:rPr lang="en-US" sz="1200" dirty="0">
                          <a:effectLst/>
                        </a:rPr>
                        <a:t>all projects were put on hold.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There were delays in the </a:t>
                      </a:r>
                      <a:r>
                        <a:rPr lang="en-US" sz="1200" b="1" dirty="0">
                          <a:effectLst/>
                        </a:rPr>
                        <a:t>procurement process </a:t>
                      </a:r>
                      <a:r>
                        <a:rPr lang="en-US" sz="1200" dirty="0">
                          <a:effectLst/>
                        </a:rPr>
                        <a:t>but we have put in place mechanisms to fast track the process, already we have completed facilitates while others are still in construction phase.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The schools that were </a:t>
                      </a:r>
                      <a:r>
                        <a:rPr lang="en-US" sz="1200" b="1" dirty="0">
                          <a:effectLst/>
                        </a:rPr>
                        <a:t>closed</a:t>
                      </a:r>
                      <a:r>
                        <a:rPr lang="en-US" sz="1200" dirty="0">
                          <a:effectLst/>
                        </a:rPr>
                        <a:t> will be </a:t>
                      </a:r>
                      <a:r>
                        <a:rPr lang="en-US" sz="1200" b="1" dirty="0">
                          <a:effectLst/>
                        </a:rPr>
                        <a:t>removed</a:t>
                      </a:r>
                      <a:r>
                        <a:rPr lang="en-US" sz="1200" dirty="0">
                          <a:effectLst/>
                        </a:rPr>
                        <a:t> from the list of schools without basic services and therefore there are no schools without water.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As soon as the </a:t>
                      </a:r>
                      <a:r>
                        <a:rPr lang="en-US" sz="1200" b="1" dirty="0">
                          <a:effectLst/>
                        </a:rPr>
                        <a:t>litigation process </a:t>
                      </a:r>
                      <a:r>
                        <a:rPr lang="en-US" sz="1200" dirty="0">
                          <a:effectLst/>
                        </a:rPr>
                        <a:t>has been finalized, we will then start with the procurement process to deliver the classrooms as initially planned.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 the first quarter of the new financial year we will be able to </a:t>
                      </a:r>
                      <a:r>
                        <a:rPr lang="en-US" sz="1200" b="1" dirty="0">
                          <a:effectLst/>
                        </a:rPr>
                        <a:t>hand-over</a:t>
                      </a:r>
                      <a:r>
                        <a:rPr lang="en-US" sz="1200" dirty="0">
                          <a:effectLst/>
                        </a:rPr>
                        <a:t> a number of completed projects.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41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KwaZulu Natal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 The most prominent challenge experienced within the province being that of </a:t>
                      </a:r>
                      <a:r>
                        <a:rPr lang="en-US" sz="1200" b="1" dirty="0">
                          <a:effectLst/>
                        </a:rPr>
                        <a:t>inadequate cash flows</a:t>
                      </a:r>
                      <a:r>
                        <a:rPr lang="en-US" sz="1200" dirty="0">
                          <a:effectLst/>
                        </a:rPr>
                        <a:t>. This results in service providers terminating work on site. </a:t>
                      </a:r>
                      <a:r>
                        <a:rPr lang="en-US" sz="1200" dirty="0" smtClean="0">
                          <a:effectLst/>
                        </a:rPr>
                        <a:t>This has </a:t>
                      </a:r>
                      <a:r>
                        <a:rPr lang="en-US" sz="1200" dirty="0">
                          <a:effectLst/>
                        </a:rPr>
                        <a:t>a domino </a:t>
                      </a:r>
                      <a:r>
                        <a:rPr lang="en-US" sz="1200" dirty="0" smtClean="0">
                          <a:effectLst/>
                        </a:rPr>
                        <a:t>effect </a:t>
                      </a:r>
                      <a:r>
                        <a:rPr lang="en-US" sz="1200" dirty="0">
                          <a:effectLst/>
                        </a:rPr>
                        <a:t>as the targets are not met.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Engagement</a:t>
                      </a:r>
                      <a:r>
                        <a:rPr lang="en-US" sz="1200" dirty="0">
                          <a:effectLst/>
                        </a:rPr>
                        <a:t> with the </a:t>
                      </a:r>
                      <a:r>
                        <a:rPr lang="en-US" sz="1200" b="1" dirty="0">
                          <a:effectLst/>
                        </a:rPr>
                        <a:t>top management </a:t>
                      </a:r>
                      <a:r>
                        <a:rPr lang="en-US" sz="1200" dirty="0">
                          <a:effectLst/>
                        </a:rPr>
                        <a:t>is underway in ways to release the infrastructure funding as per the allocation and ensure that the EIG is utilized in adherence to the conditions.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203" y="-20009"/>
            <a:ext cx="8229600" cy="1155089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CHALLENGES &amp; MITIGATIONS</a:t>
            </a:r>
            <a:endParaRPr lang="en-ZA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04"/>
            <a:ext cx="169168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2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60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PRESENTATION</a:t>
            </a:r>
            <a:r>
              <a:rPr lang="en-ZA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sz="5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OUTLINE</a:t>
            </a:r>
            <a:endParaRPr lang="en-Z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33656" cy="578923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prstClr val="black"/>
                </a:solidFill>
                <a:cs typeface="Calibri" pitchFamily="34" charset="0"/>
              </a:rPr>
              <a:t>P</a:t>
            </a:r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urpose</a:t>
            </a:r>
            <a:r>
              <a:rPr lang="en-US" sz="2800" b="1" dirty="0">
                <a:solidFill>
                  <a:prstClr val="black"/>
                </a:solidFill>
                <a:cs typeface="Calibri" pitchFamily="34" charset="0"/>
              </a:rPr>
              <a:t>	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PART A:</a:t>
            </a:r>
          </a:p>
          <a:p>
            <a:pPr marL="1600200" lvl="0" indent="-685800"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2.1   Provincial Infrastructure Programme</a:t>
            </a:r>
          </a:p>
          <a:p>
            <a:pPr marL="0" lvl="0" indent="0"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	2.2   </a:t>
            </a:r>
            <a:r>
              <a:rPr lang="en-ZA" sz="2800" b="1" dirty="0" smtClean="0"/>
              <a:t>Accelerated School Infrastructure Delivery    		         Initiative</a:t>
            </a:r>
          </a:p>
          <a:p>
            <a:pPr marL="0" lvl="0" indent="0">
              <a:buNone/>
              <a:defRPr/>
            </a:pPr>
            <a:r>
              <a:rPr lang="en-US" sz="2800" b="1" dirty="0" smtClean="0"/>
              <a:t>3. PART B: </a:t>
            </a:r>
          </a:p>
          <a:p>
            <a:pPr marL="0" lvl="0" indent="0">
              <a:buNone/>
              <a:defRPr/>
            </a:pPr>
            <a:r>
              <a:rPr lang="en-US" sz="2800" b="1" dirty="0" smtClean="0"/>
              <a:t>	3.1 Sanitation Audit Report</a:t>
            </a:r>
          </a:p>
          <a:p>
            <a:pPr marL="0" lvl="0" indent="0">
              <a:buNone/>
              <a:defRPr/>
            </a:pPr>
            <a:r>
              <a:rPr lang="en-US" sz="2800" b="1" dirty="0"/>
              <a:t> </a:t>
            </a:r>
            <a:r>
              <a:rPr lang="en-US" sz="2800" b="1" dirty="0" smtClean="0"/>
              <a:t>           3.2 Draft Costed Plan </a:t>
            </a:r>
            <a:endParaRPr lang="en-ZA" sz="2800" b="1" dirty="0" smtClean="0"/>
          </a:p>
          <a:p>
            <a:pPr marL="0" lvl="0" indent="0">
              <a:buNone/>
              <a:defRPr/>
            </a:pPr>
            <a:r>
              <a:rPr lang="en-ZA" sz="2800" b="1" dirty="0" smtClean="0">
                <a:solidFill>
                  <a:prstClr val="black"/>
                </a:solidFill>
                <a:cs typeface="Calibri" pitchFamily="34" charset="0"/>
              </a:rPr>
              <a:t>4.  Recommendation </a:t>
            </a:r>
            <a:endParaRPr lang="en-US" sz="2800" b="1" dirty="0" smtClean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8A3B54F-4D6D-439C-9A2C-B6799378E1A1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0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8702745"/>
              </p:ext>
            </p:extLst>
          </p:nvPr>
        </p:nvGraphicFramePr>
        <p:xfrm>
          <a:off x="107504" y="784506"/>
          <a:ext cx="8928992" cy="5236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1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1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2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127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41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PROVINCE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CHALLENGES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MITIGATIONS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97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Gauteng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allocated </a:t>
                      </a:r>
                      <a:r>
                        <a:rPr lang="en-US" sz="1400" b="1" dirty="0">
                          <a:effectLst/>
                        </a:rPr>
                        <a:t>budge</a:t>
                      </a:r>
                      <a:r>
                        <a:rPr lang="en-US" sz="1400" dirty="0">
                          <a:effectLst/>
                        </a:rPr>
                        <a:t>t was </a:t>
                      </a:r>
                      <a:r>
                        <a:rPr lang="en-US" sz="1400" b="1" dirty="0">
                          <a:effectLst/>
                        </a:rPr>
                        <a:t>reduced</a:t>
                      </a:r>
                      <a:r>
                        <a:rPr lang="en-US" sz="1400" dirty="0">
                          <a:effectLst/>
                        </a:rPr>
                        <a:t> hence the targets had to be revised to be in-line </a:t>
                      </a:r>
                      <a:r>
                        <a:rPr lang="en-US" sz="1400" dirty="0" smtClean="0">
                          <a:effectLst/>
                        </a:rPr>
                        <a:t>with  </a:t>
                      </a:r>
                      <a:r>
                        <a:rPr lang="en-US" sz="1400" dirty="0">
                          <a:effectLst/>
                        </a:rPr>
                        <a:t>the adjusted allocation.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Realignment</a:t>
                      </a:r>
                      <a:r>
                        <a:rPr lang="en-US" sz="1400" dirty="0">
                          <a:effectLst/>
                        </a:rPr>
                        <a:t> to the </a:t>
                      </a:r>
                      <a:r>
                        <a:rPr lang="en-US" sz="1400" b="1" dirty="0">
                          <a:effectLst/>
                        </a:rPr>
                        <a:t>allocation</a:t>
                      </a:r>
                      <a:r>
                        <a:rPr lang="en-US" sz="1400" dirty="0">
                          <a:effectLst/>
                        </a:rPr>
                        <a:t>, all the new schools that were to be constructed with alternative technology were deferred to commence in the next financial year.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31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Limpopo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department had </a:t>
                      </a:r>
                      <a:r>
                        <a:rPr lang="en-US" sz="1400" b="1" dirty="0">
                          <a:effectLst/>
                        </a:rPr>
                        <a:t>budgetary pressures </a:t>
                      </a:r>
                      <a:r>
                        <a:rPr lang="en-US" sz="1400" dirty="0">
                          <a:effectLst/>
                        </a:rPr>
                        <a:t>due to over commitments.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Slow-down of implementation of the set target, to push the completion to the next financial year.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2018/19 deliverables adjusted in order to cater for the current commitments to avoid over budget pressure in the next financial year.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97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Mpumalanga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Poor performance </a:t>
                      </a:r>
                      <a:r>
                        <a:rPr lang="en-US" sz="1400" dirty="0">
                          <a:effectLst/>
                        </a:rPr>
                        <a:t>of contractors leading to delay </a:t>
                      </a:r>
                      <a:r>
                        <a:rPr lang="en-US" sz="1400" dirty="0" smtClean="0">
                          <a:effectLst/>
                        </a:rPr>
                        <a:t>in delivery </a:t>
                      </a:r>
                      <a:r>
                        <a:rPr lang="en-US" sz="1400" dirty="0">
                          <a:effectLst/>
                        </a:rPr>
                        <a:t>of projects.</a:t>
                      </a:r>
                      <a:r>
                        <a:rPr lang="en-US" sz="1400" cap="all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Closely </a:t>
                      </a:r>
                      <a:r>
                        <a:rPr lang="en-US" sz="1400" b="1" dirty="0">
                          <a:effectLst/>
                        </a:rPr>
                        <a:t>monitor poor performing contractors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and  </a:t>
                      </a:r>
                      <a:r>
                        <a:rPr lang="en-US" sz="1400" dirty="0">
                          <a:effectLst/>
                        </a:rPr>
                        <a:t>ensure that the Implementing Agent </a:t>
                      </a:r>
                      <a:r>
                        <a:rPr lang="en-US" sz="1400" dirty="0" smtClean="0">
                          <a:effectLst/>
                        </a:rPr>
                        <a:t>enforces </a:t>
                      </a:r>
                      <a:r>
                        <a:rPr lang="en-US" sz="1400" dirty="0">
                          <a:effectLst/>
                        </a:rPr>
                        <a:t>contractual disciplinary measures to </a:t>
                      </a:r>
                      <a:r>
                        <a:rPr lang="en-US" sz="1400" dirty="0" smtClean="0">
                          <a:effectLst/>
                        </a:rPr>
                        <a:t>non </a:t>
                      </a:r>
                      <a:r>
                        <a:rPr lang="en-US" sz="1400" dirty="0">
                          <a:effectLst/>
                        </a:rPr>
                        <a:t>performing contractors.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0065"/>
          </a:xfrm>
        </p:spPr>
        <p:txBody>
          <a:bodyPr>
            <a:noAutofit/>
          </a:bodyPr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CHALLENGES &amp; MITIGATIONS</a:t>
            </a:r>
            <a:endParaRPr lang="en-ZA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9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0977075"/>
              </p:ext>
            </p:extLst>
          </p:nvPr>
        </p:nvGraphicFramePr>
        <p:xfrm>
          <a:off x="143507" y="764704"/>
          <a:ext cx="8856985" cy="52964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7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9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68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PROVINCE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CHALLENGES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MITIGATIONS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Northern Cape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Slow performing contractors.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Reprioritized </a:t>
                      </a:r>
                      <a:r>
                        <a:rPr lang="en-US" sz="1200" dirty="0" smtClean="0">
                          <a:effectLst/>
                        </a:rPr>
                        <a:t>projects </a:t>
                      </a:r>
                      <a:r>
                        <a:rPr lang="en-US" sz="1200" dirty="0">
                          <a:effectLst/>
                        </a:rPr>
                        <a:t>due </a:t>
                      </a:r>
                      <a:r>
                        <a:rPr lang="en-US" sz="1200" dirty="0" smtClean="0">
                          <a:effectLst/>
                        </a:rPr>
                        <a:t>to emergency </a:t>
                      </a:r>
                      <a:r>
                        <a:rPr lang="en-US" sz="1200" dirty="0">
                          <a:effectLst/>
                        </a:rPr>
                        <a:t>maintenance.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effectLst/>
                        </a:rPr>
                        <a:t>Delayed </a:t>
                      </a:r>
                      <a:r>
                        <a:rPr lang="en-US" sz="1200" b="1" dirty="0">
                          <a:effectLst/>
                        </a:rPr>
                        <a:t>commencement </a:t>
                      </a:r>
                      <a:r>
                        <a:rPr lang="en-US" sz="1200" dirty="0">
                          <a:effectLst/>
                        </a:rPr>
                        <a:t>of projects on site.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Terminated non performing contractors</a:t>
                      </a:r>
                      <a:r>
                        <a:rPr lang="en-US" sz="1200" cap="all">
                          <a:effectLst/>
                        </a:rPr>
                        <a:t>.</a:t>
                      </a:r>
                      <a:endParaRPr lang="en-US" sz="12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Engagement with the implementing agents to ensure that the projects are completed in 2018/19.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Close monitoring of the implementation.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North West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Inadequate capacity </a:t>
                      </a:r>
                      <a:r>
                        <a:rPr lang="en-US" sz="1200" dirty="0">
                          <a:effectLst/>
                        </a:rPr>
                        <a:t>of implementing agents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SCM slow process </a:t>
                      </a:r>
                      <a:r>
                        <a:rPr lang="en-US" sz="1200" dirty="0">
                          <a:effectLst/>
                        </a:rPr>
                        <a:t>on procurement delivery</a:t>
                      </a:r>
                      <a:r>
                        <a:rPr lang="en-US" sz="1200" cap="all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Community unrest &amp; </a:t>
                      </a:r>
                      <a:r>
                        <a:rPr lang="en-US" sz="1200" dirty="0">
                          <a:effectLst/>
                        </a:rPr>
                        <a:t>labor disputes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Slow performance </a:t>
                      </a:r>
                      <a:r>
                        <a:rPr lang="en-US" sz="1200" dirty="0">
                          <a:effectLst/>
                        </a:rPr>
                        <a:t>of </a:t>
                      </a:r>
                      <a:r>
                        <a:rPr lang="en-US" sz="1200" b="1" dirty="0">
                          <a:effectLst/>
                        </a:rPr>
                        <a:t>contractors</a:t>
                      </a:r>
                      <a:r>
                        <a:rPr lang="en-US" sz="1200" dirty="0">
                          <a:effectLst/>
                        </a:rPr>
                        <a:t> due to labor and contractual disputes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Provincial treasury is addressing the matter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u="none" baseline="0" dirty="0" smtClean="0">
                          <a:effectLst/>
                        </a:rPr>
                        <a:t>           </a:t>
                      </a:r>
                      <a:r>
                        <a:rPr lang="en-US" sz="1200" u="sng" dirty="0" smtClean="0">
                          <a:effectLst/>
                        </a:rPr>
                        <a:t>under </a:t>
                      </a:r>
                      <a:r>
                        <a:rPr lang="en-US" sz="1200" u="sng" dirty="0">
                          <a:effectLst/>
                        </a:rPr>
                        <a:t>legal attention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Monthly engagements with the relevant unit of the department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Improvement on the engagements with communities to ensure all the stakeholders are considered.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Hold </a:t>
                      </a:r>
                      <a:r>
                        <a:rPr lang="en-US" sz="1200" dirty="0" err="1">
                          <a:effectLst/>
                        </a:rPr>
                        <a:t>programme</a:t>
                      </a:r>
                      <a:r>
                        <a:rPr lang="en-US" sz="1200" dirty="0">
                          <a:effectLst/>
                        </a:rPr>
                        <a:t> performance meetings with IA and </a:t>
                      </a:r>
                      <a:r>
                        <a:rPr lang="en-US" sz="1200" dirty="0" smtClean="0">
                          <a:effectLst/>
                        </a:rPr>
                        <a:t>contractor </a:t>
                      </a:r>
                      <a:r>
                        <a:rPr lang="en-US" sz="1200" dirty="0">
                          <a:effectLst/>
                        </a:rPr>
                        <a:t>disputes.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Western Cape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/>
                        </a:rPr>
                        <a:t>Delay</a:t>
                      </a:r>
                      <a:r>
                        <a:rPr lang="en-US" sz="1200" dirty="0">
                          <a:effectLst/>
                        </a:rPr>
                        <a:t> in receiving </a:t>
                      </a:r>
                      <a:r>
                        <a:rPr lang="en-US" sz="1200" b="1" dirty="0" smtClean="0">
                          <a:effectLst/>
                        </a:rPr>
                        <a:t>practical completion certificate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from the consultants, hence some projects cannot be </a:t>
                      </a:r>
                      <a:r>
                        <a:rPr lang="en-US" sz="1200" dirty="0" smtClean="0">
                          <a:effectLst/>
                        </a:rPr>
                        <a:t>declared </a:t>
                      </a:r>
                      <a:r>
                        <a:rPr lang="en-US" sz="1200" dirty="0">
                          <a:effectLst/>
                        </a:rPr>
                        <a:t>completed without documentation.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Some projects delay due to the </a:t>
                      </a:r>
                      <a:r>
                        <a:rPr lang="en-US" sz="1200" b="1" dirty="0">
                          <a:effectLst/>
                        </a:rPr>
                        <a:t>contractor abandoning site </a:t>
                      </a:r>
                      <a:r>
                        <a:rPr lang="en-US" sz="1200" b="1" dirty="0" smtClean="0">
                          <a:effectLst/>
                        </a:rPr>
                        <a:t>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Upon receiving the practical completion certificates the projects will be reported in the 1</a:t>
                      </a:r>
                      <a:r>
                        <a:rPr lang="en-US" sz="1200" baseline="30000" dirty="0">
                          <a:effectLst/>
                        </a:rPr>
                        <a:t>st</a:t>
                      </a:r>
                      <a:r>
                        <a:rPr lang="en-US" sz="1200" dirty="0">
                          <a:effectLst/>
                        </a:rPr>
                        <a:t> Quarter.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The contract of the contractor that abandoned </a:t>
                      </a:r>
                      <a:r>
                        <a:rPr lang="en-US" sz="1200" dirty="0" smtClean="0">
                          <a:effectLst/>
                        </a:rPr>
                        <a:t>the site </a:t>
                      </a:r>
                      <a:r>
                        <a:rPr lang="en-US" sz="1200" dirty="0">
                          <a:effectLst/>
                        </a:rPr>
                        <a:t>was cancelled. A new contractor is being appointed to complete the project and the site was </a:t>
                      </a:r>
                      <a:r>
                        <a:rPr lang="en-US" sz="1200" dirty="0" smtClean="0">
                          <a:effectLst/>
                        </a:rPr>
                        <a:t>handed-over </a:t>
                      </a:r>
                      <a:r>
                        <a:rPr lang="en-US" sz="1200" dirty="0">
                          <a:effectLst/>
                        </a:rPr>
                        <a:t>on the 24/04/2018.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all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74041"/>
          </a:xfrm>
        </p:spPr>
        <p:txBody>
          <a:bodyPr>
            <a:noAutofit/>
          </a:bodyPr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CHALLENGES &amp; MITIGATIONS</a:t>
            </a:r>
            <a:endParaRPr lang="en-ZA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1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2" y="159624"/>
            <a:ext cx="7848870" cy="634081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EDUCATION INFRASTRUCTURE GRANT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776950"/>
              </p:ext>
            </p:extLst>
          </p:nvPr>
        </p:nvGraphicFramePr>
        <p:xfrm>
          <a:off x="107504" y="793711"/>
          <a:ext cx="8928991" cy="52995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93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7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09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11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Provinces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Column 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Column 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Allocation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MTEF Estimates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2018/19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2019/20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2020/21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R'000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R'000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R'000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Eastern Cape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1 479 828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1 394 253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 1 547 060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Free State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  755 337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643 932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714 506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Gauteng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1 373 073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1 283 691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1 424 381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KwaZulu-Natal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1 866 435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1 794 644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1 991 333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Limpopo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1 011 680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1 068 836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1 275 292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Mpumalanga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  838 551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730 112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810 132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Northern Cape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568 766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450 709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500 106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North West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1 002 988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900 412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999 095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Western Cape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 1 021 076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 919 146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1 019 882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Unallocated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 1 128 423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 1 184 844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9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 9 917 734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 10 314 159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 11 466 632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7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HEIDEVELD PS (WC)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34" y="1043609"/>
            <a:ext cx="4148586" cy="2961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635" y="1043608"/>
            <a:ext cx="4716016" cy="299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34" y="4077072"/>
            <a:ext cx="4148586" cy="2780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149080"/>
            <a:ext cx="471601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9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49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SCHOOL INFRASTRUCTURE DELIVERY PROVINCIAL PLAN FOR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2018/19 MTEF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472204"/>
              </p:ext>
            </p:extLst>
          </p:nvPr>
        </p:nvGraphicFramePr>
        <p:xfrm>
          <a:off x="107501" y="1052744"/>
          <a:ext cx="8928998" cy="5184562"/>
        </p:xfrm>
        <a:graphic>
          <a:graphicData uri="http://schemas.openxmlformats.org/drawingml/2006/table">
            <a:tbl>
              <a:tblPr firstRow="1" firstCol="1" bandRow="1"/>
              <a:tblGrid>
                <a:gridCol w="2215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02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032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016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New Schools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Replacement schools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 Service Schools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Provision/replacement of Sanitation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Water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Electricity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Maintenance Projects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Libraries Project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Laboratories Projects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 Halls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Technical Workshops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Nutrition Center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Classrooms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R Classrooms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Administration Blocks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fence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sport field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Special Schools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Boarding Schools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Guard House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7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Disasters Projects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38" marR="28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16916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7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STEVE TSHWETE BOARDING SCHOOL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1"/>
            <a:ext cx="9144000" cy="62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2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49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SCHOOL INFRASTRUCTURE DELIVERY PROVINCIAL PLAN FOR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2018/19 MTEF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5617015"/>
              </p:ext>
            </p:extLst>
          </p:nvPr>
        </p:nvGraphicFramePr>
        <p:xfrm>
          <a:off x="179516" y="980728"/>
          <a:ext cx="8856976" cy="5456715"/>
        </p:xfrm>
        <a:graphic>
          <a:graphicData uri="http://schemas.openxmlformats.org/drawingml/2006/table">
            <a:tbl>
              <a:tblPr firstRow="1" firstCol="1" bandRow="1"/>
              <a:tblGrid>
                <a:gridCol w="1810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4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4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57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76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4957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543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New Schools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Replacement schools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 Service Schools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Provision/replacement of Sanitation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Water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Electricity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Maintenance Projects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Libraries Project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Laboratories Projects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 Halls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Technical Workshops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Nutrition Center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Classrooms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R Classrooms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Administration Blocks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fence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5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Provision/upgrade of sport field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Special Schools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Boarding Schools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Guard House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90" marR="45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16916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0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DHUVA PRIMARY SCHOOL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132856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ACCELERATED SCHOOL INFRASTRUCTURE DELIVERY INITIATIVE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624972"/>
          </a:xfrm>
        </p:spPr>
        <p:txBody>
          <a:bodyPr>
            <a:noAutofit/>
          </a:bodyPr>
          <a:lstStyle/>
          <a:p>
            <a:r>
              <a:rPr lang="en-ZA" altLang="en-US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INAPPROPRIATE STRUCTURES</a:t>
            </a:r>
            <a:br>
              <a:rPr lang="en-ZA" altLang="en-US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ZA" altLang="en-US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6283166"/>
              </p:ext>
            </p:extLst>
          </p:nvPr>
        </p:nvGraphicFramePr>
        <p:xfrm>
          <a:off x="179513" y="1149981"/>
          <a:ext cx="8856982" cy="5591385"/>
        </p:xfrm>
        <a:graphic>
          <a:graphicData uri="http://schemas.openxmlformats.org/drawingml/2006/table">
            <a:tbl>
              <a:tblPr/>
              <a:tblGrid>
                <a:gridCol w="1034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9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77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0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368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748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Provinces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Implementing Agents (IA)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Projects being Implemented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 &amp;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Progress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Projects in  Construction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Completed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Procurement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&lt;25%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25%-49%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50%-74%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&gt;75%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IDT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EC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DRPW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NDPW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DBE# 29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DBE# 57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Sub-Total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41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FS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IDT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FSDoE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Sub-Total 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Adopt-A-School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WCED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DBSA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83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448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1. PURPOSE</a:t>
            </a:r>
            <a:endParaRPr lang="en-Z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11" y="1303263"/>
            <a:ext cx="85072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4400" dirty="0"/>
              <a:t>To present to the </a:t>
            </a:r>
            <a:r>
              <a:rPr lang="en-ZA" sz="4400" dirty="0" smtClean="0"/>
              <a:t>Select Committee on Appropriations the  performance of the </a:t>
            </a:r>
            <a:r>
              <a:rPr lang="en-ZA" sz="4400" b="1" dirty="0" smtClean="0"/>
              <a:t>Education</a:t>
            </a:r>
            <a:r>
              <a:rPr lang="en-ZA" sz="4400" dirty="0" smtClean="0"/>
              <a:t> </a:t>
            </a:r>
            <a:r>
              <a:rPr lang="en-ZA" sz="4400" b="1" dirty="0" smtClean="0"/>
              <a:t>Infrastructure Grant </a:t>
            </a:r>
            <a:r>
              <a:rPr lang="en-ZA" sz="4400" dirty="0" smtClean="0"/>
              <a:t>and the </a:t>
            </a:r>
            <a:r>
              <a:rPr lang="en-ZA" sz="4400" b="1" dirty="0" smtClean="0"/>
              <a:t>School Infrastructure Backlogs Grant.</a:t>
            </a:r>
            <a:endParaRPr lang="en-ZA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8A3B54F-4D6D-439C-9A2C-B6799378E1A1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6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SANITATION</a:t>
            </a:r>
            <a:b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325474"/>
              </p:ext>
            </p:extLst>
          </p:nvPr>
        </p:nvGraphicFramePr>
        <p:xfrm>
          <a:off x="35498" y="741601"/>
          <a:ext cx="9001000" cy="5855752"/>
        </p:xfrm>
        <a:graphic>
          <a:graphicData uri="http://schemas.openxmlformats.org/drawingml/2006/table">
            <a:tbl>
              <a:tblPr/>
              <a:tblGrid>
                <a:gridCol w="835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6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60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08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8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PROVINCES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being implemented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Completed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at Planning, Design &amp; Procurement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under Construction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        &lt;25 %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25% - 49%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50% - 74%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of more than &gt;75% 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256" marR="9256" marT="9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*992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**422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992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468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256" marR="9256" marT="92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15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86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 741 is the baseline number of projects as per initial scope of ASIDI</a:t>
                      </a:r>
                    </a:p>
                  </a:txBody>
                  <a:tcPr marL="9256" marR="9256" marT="9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507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Due to changes in the scope, the number of projects has increased to 992</a:t>
                      </a: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86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  The projects under construction are planned to be completed in the 2018/19 FY.</a:t>
                      </a: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6" marR="9256" marT="92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8004" y="5877272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5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WATER</a:t>
            </a:r>
            <a:b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390704"/>
              </p:ext>
            </p:extLst>
          </p:nvPr>
        </p:nvGraphicFramePr>
        <p:xfrm>
          <a:off x="107503" y="741604"/>
          <a:ext cx="9001001" cy="5927752"/>
        </p:xfrm>
        <a:graphic>
          <a:graphicData uri="http://schemas.openxmlformats.org/drawingml/2006/table">
            <a:tbl>
              <a:tblPr/>
              <a:tblGrid>
                <a:gridCol w="1142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3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3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37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37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13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48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2141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PROVINCES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being implemented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Completed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at Planning, Design &amp; Procurement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under Construction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        &lt;25 %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25% - 49%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at 50% - 74%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projects with construction progress of more than &gt;75% 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06" marR="8706" marT="8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8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*1252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**446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8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1252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681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8706" marR="8706" marT="8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86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06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 1120 is the baseline number of projects as per initial scope of ASIDI</a:t>
                      </a:r>
                    </a:p>
                  </a:txBody>
                  <a:tcPr marL="8706" marR="8706" marT="87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06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 Due to changes in the scope, the number of projects has increased to 1252</a:t>
                      </a: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806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  The projects under construction are planned to be completed in the 2018/19 FY.</a:t>
                      </a: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6" marR="8706" marT="8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65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0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ELECTRICITY</a:t>
            </a:r>
            <a:b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PROGRESS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9720549"/>
              </p:ext>
            </p:extLst>
          </p:nvPr>
        </p:nvGraphicFramePr>
        <p:xfrm>
          <a:off x="179513" y="741604"/>
          <a:ext cx="8856982" cy="5927758"/>
        </p:xfrm>
        <a:graphic>
          <a:graphicData uri="http://schemas.openxmlformats.org/drawingml/2006/table">
            <a:tbl>
              <a:tblPr/>
              <a:tblGrid>
                <a:gridCol w="91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8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88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41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66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41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21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96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IA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of schools being implemented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at planning, design procurement (IDMS)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progress &lt;25 %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progress at 25% - 49%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construction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with construction progress at &gt;75%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schools at PC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 at 50% - 74%%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 DoE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 DoE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KZN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 DoE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6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7007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 916 is the baseline number of projects as per initial scope of ASIDI</a:t>
                      </a:r>
                    </a:p>
                  </a:txBody>
                  <a:tcPr marL="9171" marR="9171" marT="91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62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Due to changes in the scope, the number of projects has decreaesd to 393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700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**FS_DoE reports that all their electricity projects are completed. DBE is in the process of verifying their completenes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7431" y="5832650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3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6014" y="404664"/>
            <a:ext cx="8229600" cy="721570"/>
          </a:xfrm>
        </p:spPr>
        <p:txBody>
          <a:bodyPr>
            <a:noAutofit/>
          </a:bodyPr>
          <a:lstStyle/>
          <a:p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ASIDI EXPENDITURE</a:t>
            </a:r>
            <a:b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7426662"/>
              </p:ext>
            </p:extLst>
          </p:nvPr>
        </p:nvGraphicFramePr>
        <p:xfrm>
          <a:off x="132567" y="908720"/>
          <a:ext cx="9036495" cy="5832648"/>
        </p:xfrm>
        <a:graphic>
          <a:graphicData uri="http://schemas.openxmlformats.org/drawingml/2006/table">
            <a:tbl>
              <a:tblPr/>
              <a:tblGrid>
                <a:gridCol w="1374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6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8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9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7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9751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Year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Allocation per FY (‘000)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 Expenditure (‘000)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/ Over Expenditure (‘000)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30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2011/12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700 000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76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623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79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2012/13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2 065 000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860 259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204 741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79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2013/14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1 955 981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392 307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563 674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70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2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540 827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2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543 153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-2 326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076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2 046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622 420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423 766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4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2 180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1 315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864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746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1796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755 235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1,786,396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-31 161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91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20034"/>
            <a:ext cx="8229600" cy="721570"/>
          </a:xfrm>
        </p:spPr>
        <p:txBody>
          <a:bodyPr/>
          <a:lstStyle/>
          <a:p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ASIDI EXPENDITURE</a:t>
            </a:r>
            <a:b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ZA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036496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71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43002"/>
              </p:ext>
            </p:extLst>
          </p:nvPr>
        </p:nvGraphicFramePr>
        <p:xfrm>
          <a:off x="179513" y="692694"/>
          <a:ext cx="8784975" cy="5256585"/>
        </p:xfrm>
        <a:graphic>
          <a:graphicData uri="http://schemas.openxmlformats.org/drawingml/2006/table">
            <a:tbl>
              <a:tblPr/>
              <a:tblGrid>
                <a:gridCol w="2858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3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743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MTEF Estimates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1 133 512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1 075 327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828 591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73 257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49 466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113 046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44 689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976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151 035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157 566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140 445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2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1 471 826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1 327 048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969 036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67544" y="116632"/>
            <a:ext cx="7184641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28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SCHOOL INFRASTRUCTURE BACKLOGS GRANT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1905" y="6011996"/>
            <a:ext cx="32383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BUDGET 2018 MTEF R3 767 910</a:t>
            </a:r>
            <a:r>
              <a:rPr lang="en-US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6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PART B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Sanitation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Audit Report &amp;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Draft Costed Plan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ZA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3.1 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SANITATION AUDIT REPORT</a:t>
            </a:r>
            <a:endParaRPr lang="en-ZA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0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175" y="368300"/>
            <a:ext cx="9140825" cy="720725"/>
          </a:xfrm>
        </p:spPr>
        <p:txBody>
          <a:bodyPr>
            <a:normAutofit/>
          </a:bodyPr>
          <a:lstStyle/>
          <a:p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179512" y="1089024"/>
            <a:ext cx="8964488" cy="5076280"/>
          </a:xfrm>
        </p:spPr>
        <p:txBody>
          <a:bodyPr>
            <a:normAutofit fontScale="85000" lnSpcReduction="20000"/>
          </a:bodyPr>
          <a:lstStyle/>
          <a:p>
            <a:pPr marL="911225" marR="291465" lvl="1" indent="-342900" algn="just">
              <a:lnSpc>
                <a:spcPct val="2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01613" algn="l"/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Schools without sanitation;</a:t>
            </a:r>
          </a:p>
          <a:p>
            <a:pPr marL="911225" marR="291465" lvl="1" indent="-342900" algn="just">
              <a:lnSpc>
                <a:spcPct val="2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01613" algn="l"/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Schools with pit toilets;</a:t>
            </a:r>
          </a:p>
          <a:p>
            <a:pPr marL="911225" marR="291465" lvl="1" indent="-342900" algn="just">
              <a:lnSpc>
                <a:spcPct val="2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01613" algn="l"/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Schools provided with sanitation but pit toilets not demolished;</a:t>
            </a:r>
          </a:p>
          <a:p>
            <a:pPr marL="911225" marR="291465" lvl="1" indent="-342900" algn="just">
              <a:lnSpc>
                <a:spcPct val="2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01613" algn="l"/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Schools with inadequate sanitation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1225" marR="291465" lvl="1" indent="-342900" algn="just">
              <a:lnSpc>
                <a:spcPct val="2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01613" algn="l"/>
                <a:tab pos="2286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Sanitation not fit for purpose (age appropriate);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 marR="291465" lvl="1" indent="-342900" algn="just">
              <a:lnSpc>
                <a:spcPct val="2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01613" algn="l"/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Schools with insufficient sanitation.</a:t>
            </a:r>
          </a:p>
          <a:p>
            <a:pPr marL="461963" marR="291465" indent="-2936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01613" algn="l"/>
                <a:tab pos="228600" algn="l"/>
              </a:tabLst>
            </a:pP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ZA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0112" y="6381328"/>
            <a:ext cx="2133600" cy="365125"/>
          </a:xfrm>
        </p:spPr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36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asic-educatio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4550"/>
            <a:ext cx="2590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2ACF7-8D16-4424-AC89-B85CF1A66708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ZA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>
            <a:noAutofit/>
          </a:bodyPr>
          <a:lstStyle/>
          <a:p>
            <a:r>
              <a:rPr lang="en-ZA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AUDIT RESULT</a:t>
            </a:r>
            <a:endParaRPr lang="en-ZA" altLang="en-US" sz="3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189374"/>
              </p:ext>
            </p:extLst>
          </p:nvPr>
        </p:nvGraphicFramePr>
        <p:xfrm>
          <a:off x="107504" y="692692"/>
          <a:ext cx="8928991" cy="5279414"/>
        </p:xfrm>
        <a:graphic>
          <a:graphicData uri="http://schemas.openxmlformats.org/drawingml/2006/table">
            <a:tbl>
              <a:tblPr/>
              <a:tblGrid>
                <a:gridCol w="1517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65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0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57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61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Number of schools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PITLATRINES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GRADE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INUSUFFICIENT SANITATION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Schools (Sites) with </a:t>
                      </a:r>
                      <a:r>
                        <a:rPr lang="en-US" sz="11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pit latrines </a:t>
                      </a:r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ONLY and Unacceptable sanitation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Schools (Sites) with combination of proper sanitation but pits not demolished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Schools (Sites) need of Grade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Schools (Sites)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KwaZulu 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9740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4108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3066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7302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6226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1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>
                          <a:effectLst/>
                          <a:latin typeface="Calibri" panose="020F0502020204030204" pitchFamily="34" charset="0"/>
                        </a:rPr>
                        <a:t>**A school (site) may belong to more than 1 sub-</a:t>
                      </a:r>
                      <a:r>
                        <a:rPr lang="en-US" sz="1000" b="0" i="1" u="none" strike="noStrike" dirty="0" err="1"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  <a:r>
                        <a:rPr lang="en-US" sz="1000" b="0" i="1" u="none" strike="noStrike" dirty="0">
                          <a:effectLst/>
                          <a:latin typeface="Calibri" panose="020F0502020204030204" pitchFamily="34" charset="0"/>
                        </a:rPr>
                        <a:t> hence each sub-</a:t>
                      </a:r>
                      <a:r>
                        <a:rPr lang="en-US" sz="1000" b="0" i="1" u="none" strike="noStrike" dirty="0" err="1"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  <a:r>
                        <a:rPr lang="en-US" sz="1000" b="0" i="1" u="none" strike="noStrike" dirty="0">
                          <a:effectLst/>
                          <a:latin typeface="Calibri" panose="020F0502020204030204" pitchFamily="34" charset="0"/>
                        </a:rPr>
                        <a:t> to be read separately**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72106"/>
            <a:ext cx="2590800" cy="8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5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2. PART A</a:t>
            </a:r>
            <a:b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68" y="2082031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Provincial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Infrastructure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Programme</a:t>
            </a:r>
          </a:p>
          <a:p>
            <a:pPr marL="0" indent="0" algn="just"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cs typeface="Calibri" pitchFamily="34" charset="0"/>
              </a:rPr>
              <a:t>&amp;</a:t>
            </a:r>
            <a:r>
              <a:rPr lang="en-ZA" sz="4000" b="1" dirty="0" smtClean="0">
                <a:solidFill>
                  <a:schemeClr val="accent2">
                    <a:lumMod val="50000"/>
                  </a:schemeClr>
                </a:solidFill>
              </a:rPr>
              <a:t> Accelerated </a:t>
            </a:r>
            <a:r>
              <a:rPr lang="en-ZA" sz="4000" b="1" dirty="0">
                <a:solidFill>
                  <a:schemeClr val="accent2">
                    <a:lumMod val="50000"/>
                  </a:schemeClr>
                </a:solidFill>
              </a:rPr>
              <a:t>School Infrastructure Delivery  </a:t>
            </a:r>
            <a:r>
              <a:rPr lang="en-ZA" sz="4000" b="1" dirty="0" smtClean="0">
                <a:solidFill>
                  <a:schemeClr val="accent2">
                    <a:lumMod val="50000"/>
                  </a:schemeClr>
                </a:solidFill>
              </a:rPr>
              <a:t>Initiative</a:t>
            </a:r>
            <a:endParaRPr lang="en-ZA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ZA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4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3.2 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DRAFT COSTED PLAN</a:t>
            </a:r>
            <a:endParaRPr lang="en-ZA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6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5" y="7603"/>
            <a:ext cx="9140825" cy="720725"/>
          </a:xfrm>
        </p:spPr>
        <p:txBody>
          <a:bodyPr/>
          <a:lstStyle/>
          <a:p>
            <a:r>
              <a:rPr lang="en-US" alt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 FOR COSTING</a:t>
            </a:r>
            <a:endParaRPr lang="en-ZA" altLang="en-US" sz="31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75" y="620688"/>
            <a:ext cx="9144000" cy="576064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Audit of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sanitation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by provinces submitted to DBE.</a:t>
            </a:r>
          </a:p>
          <a:p>
            <a:pPr algn="just">
              <a:lnSpc>
                <a:spcPct val="120000"/>
              </a:lnSpc>
            </a:pP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ZA" sz="4500" b="1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schools.</a:t>
            </a:r>
          </a:p>
          <a:p>
            <a:pPr algn="just">
              <a:lnSpc>
                <a:spcPct val="120000"/>
              </a:lnSpc>
            </a:pP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Costing exercise- a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desktop </a:t>
            </a:r>
            <a:r>
              <a:rPr lang="en-ZA" sz="4500" b="1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audit received from provinces and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requires verification by means of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site visits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of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site specific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estimates. </a:t>
            </a:r>
          </a:p>
          <a:p>
            <a:pPr algn="just">
              <a:lnSpc>
                <a:spcPct val="120000"/>
              </a:lnSpc>
            </a:pP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Filtered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ASIDI and provincial sanitation programmes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in all provinces.</a:t>
            </a:r>
          </a:p>
          <a:p>
            <a:pPr algn="just">
              <a:lnSpc>
                <a:spcPct val="120000"/>
              </a:lnSpc>
            </a:pP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Assumed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the estimates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all toilets will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be built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in brick and mortar and will generally be dry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sanitation.</a:t>
            </a:r>
          </a:p>
          <a:p>
            <a:pPr lvl="0">
              <a:lnSpc>
                <a:spcPct val="120000"/>
              </a:lnSpc>
            </a:pP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  <a:r>
              <a:rPr lang="en-ZA" sz="4500" b="1" dirty="0">
                <a:latin typeface="Arial" panose="020B0604020202020204" pitchFamily="34" charset="0"/>
                <a:cs typeface="Arial" panose="020B0604020202020204" pitchFamily="34" charset="0"/>
              </a:rPr>
              <a:t>for demolition of unsafe pit latrines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and casting a slab over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pits.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Assumed that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schools will require </a:t>
            </a:r>
            <a:r>
              <a:rPr lang="en-ZA" sz="4500" b="1" dirty="0">
                <a:latin typeface="Arial" panose="020B0604020202020204" pitchFamily="34" charset="0"/>
                <a:cs typeface="Arial" panose="020B0604020202020204" pitchFamily="34" charset="0"/>
              </a:rPr>
              <a:t>a borehole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and elevated water tanks.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Made provision for </a:t>
            </a:r>
            <a:r>
              <a:rPr lang="en-ZA" sz="4500" b="1" dirty="0">
                <a:latin typeface="Arial" panose="020B0604020202020204" pitchFamily="34" charset="0"/>
                <a:cs typeface="Arial" panose="020B0604020202020204" pitchFamily="34" charset="0"/>
              </a:rPr>
              <a:t>IA fees and disbursements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5%.</a:t>
            </a:r>
          </a:p>
          <a:p>
            <a:pPr lvl="0">
              <a:lnSpc>
                <a:spcPct val="120000"/>
              </a:lnSpc>
            </a:pP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PSP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fees and disbursements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at 12%.</a:t>
            </a:r>
          </a:p>
          <a:p>
            <a:pPr lvl="0">
              <a:lnSpc>
                <a:spcPct val="120000"/>
              </a:lnSpc>
            </a:pP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It should also be </a:t>
            </a:r>
            <a:r>
              <a:rPr lang="en-ZA" sz="4500" b="1" dirty="0">
                <a:latin typeface="Arial" panose="020B0604020202020204" pitchFamily="34" charset="0"/>
                <a:cs typeface="Arial" panose="020B0604020202020204" pitchFamily="34" charset="0"/>
              </a:rPr>
              <a:t>noted that the cost estimates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are based on the analysis of sanitation costs, and allows for a programme that will draw from economies of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scale,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by clustering projects, so that contractors from CIDB Grade 6 are utilised.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smaller the contracts, the higher the cost per seat.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estimates are </a:t>
            </a:r>
            <a:r>
              <a:rPr lang="en-ZA" sz="4500" b="1" dirty="0">
                <a:latin typeface="Arial" panose="020B0604020202020204" pitchFamily="34" charset="0"/>
                <a:cs typeface="Arial" panose="020B0604020202020204" pitchFamily="34" charset="0"/>
              </a:rPr>
              <a:t>dependent on the </a:t>
            </a:r>
            <a:r>
              <a:rPr lang="en-ZA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programme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 Will probably change depending on when the projects will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be implemented and the choices that are made around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material, 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procurement strategy, </a:t>
            </a:r>
            <a:r>
              <a:rPr lang="en-ZA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ZA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45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45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marR="291465" indent="-29368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01613" algn="l"/>
                <a:tab pos="228600" algn="l"/>
              </a:tabLst>
            </a:pPr>
            <a:endParaRPr lang="en-US" sz="45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ZA" alt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5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00E30-B105-4D56-86E0-FEC3823DD5CF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16633"/>
            <a:ext cx="390525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66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6672"/>
          </a:xfrm>
        </p:spPr>
        <p:txBody>
          <a:bodyPr/>
          <a:lstStyle/>
          <a:p>
            <a:pPr eaLnBrk="1" hangingPunct="1"/>
            <a:r>
              <a:rPr lang="en-ZA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TECHNOLOGY </a:t>
            </a:r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5977F3-68EF-4A62-9795-3741C3C0218B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182"/>
            <a:ext cx="4644008" cy="29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5076825" y="3369048"/>
            <a:ext cx="378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Ventilated Improved Pit latrines (VIP’s)</a:t>
            </a:r>
            <a:endParaRPr lang="en-ZA" altLang="en-US" dirty="0">
              <a:ea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182"/>
            <a:ext cx="4370388" cy="294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19672" y="3459057"/>
            <a:ext cx="1111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EnviroLoo</a:t>
            </a:r>
            <a:endParaRPr lang="en-ZA" altLang="en-US" dirty="0">
              <a:ea typeface="Calibri" panose="020F0502020204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968" y="3841217"/>
            <a:ext cx="2540184" cy="20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9764"/>
            <a:ext cx="3635896" cy="20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28389"/>
            <a:ext cx="2555776" cy="201541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3192" y="5843799"/>
            <a:ext cx="2497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 dirty="0" smtClean="0">
                <a:ea typeface="Calibri" panose="020F0502020204030204" pitchFamily="34" charset="0"/>
              </a:rPr>
              <a:t>Water borne sanitation</a:t>
            </a:r>
            <a:endParaRPr lang="en-ZA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SUMMARY OF SANITATION ONLY</a:t>
            </a:r>
          </a:p>
        </p:txBody>
      </p:sp>
      <p:sp>
        <p:nvSpPr>
          <p:cNvPr id="8196" name="Slide Number Placeholder 7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1C4BB-E937-4681-AE1B-6F06F8419A9A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93" y="614362"/>
            <a:ext cx="868521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4550"/>
            <a:ext cx="169168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3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90104-D3D5-4D1D-B11E-65D3FB05D7FA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ZA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ZA" alt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SUMMARY OF SANITATION AND DEMOLITIONS</a:t>
            </a:r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5250"/>
            <a:ext cx="8928992" cy="44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2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3124200" y="6309320"/>
            <a:ext cx="2895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222FD-3D2D-4DAA-876F-FFB348223B6F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SUMMARY OF BOREHOLES ONLY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3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7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2ACF7-8D16-4424-AC89-B85CF1A66708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2400" b="1" dirty="0" smtClean="0"/>
              <a:t> </a:t>
            </a:r>
            <a:r>
              <a:rPr lang="en-ZA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CONSOLIDATED COSTS</a:t>
            </a:r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908"/>
            <a:ext cx="8928992" cy="41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6865" y="4735873"/>
            <a:ext cx="6984776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Included in the </a:t>
            </a:r>
            <a:r>
              <a:rPr lang="en-ZA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Costs </a:t>
            </a: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above are the following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New VIP toilets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Demolition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Provision of Boreholes to some of the schools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Preliminaries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Contingencies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Escalation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PSP fees @ 12%</a:t>
            </a:r>
            <a:endParaRPr lang="en-US" sz="1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ZA" sz="1000" b="1" dirty="0">
                <a:latin typeface="Arial" panose="020B0604020202020204" pitchFamily="34" charset="0"/>
                <a:ea typeface="Calibri" panose="020F0502020204030204" pitchFamily="34" charset="0"/>
              </a:rPr>
              <a:t>Implementing Agents fees @ 5%</a:t>
            </a:r>
            <a:endParaRPr lang="en-US" sz="1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1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2ACF7-8D16-4424-AC89-B85CF1A66708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>
            <a:normAutofit fontScale="90000"/>
          </a:bodyPr>
          <a:lstStyle/>
          <a:p>
            <a:r>
              <a:rPr lang="en-ZA" altLang="en-US" sz="2400" b="1" dirty="0" smtClean="0"/>
              <a:t> </a:t>
            </a:r>
            <a:r>
              <a:rPr lang="en-ZA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 AND WESTERN CAPE</a:t>
            </a:r>
            <a:endParaRPr lang="en-ZA" altLang="en-US" sz="31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333793"/>
              </p:ext>
            </p:extLst>
          </p:nvPr>
        </p:nvGraphicFramePr>
        <p:xfrm>
          <a:off x="179511" y="764703"/>
          <a:ext cx="8784978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6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43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43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07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96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 of school name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Seats (Primary)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Seats (Secondary)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Construction Cost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PSP Fees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IA Fees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Norms Estimated Total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8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429 548 463.04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51 545 815.56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24 054 713.93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505 148 992.53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8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Cape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202 439 711.14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24 292 765.37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11 336 623.84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238 069 100.51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42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1 403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7 209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631 988 174.18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75 838 580.93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35 391 337.77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743 218 093.04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r>
              <a:rPr lang="en-ZA" dirty="0" smtClean="0">
                <a:solidFill>
                  <a:prstClr val="black">
                    <a:tint val="75000"/>
                  </a:prstClr>
                </a:solidFill>
              </a:rPr>
              <a:t>46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9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4B91F-2D7E-42C1-A869-A170CB00D23F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428625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LOW ENROLMENT PRIMARY SCHOOLS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3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4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580112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132856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INFRASTRUCTURE PROGRAMME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58C74-4B22-4456-BDCA-F87C3F2FA132}" type="slidenum">
              <a:rPr lang="en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ZA" altLang="en-US" sz="1200" smtClean="0">
              <a:solidFill>
                <a:srgbClr val="898989"/>
              </a:solidFill>
            </a:endParaRPr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428625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LOW ENROLMENT SECONDARY SCHOOLS</a:t>
            </a:r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613"/>
            <a:ext cx="871296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9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5" y="7603"/>
            <a:ext cx="9140825" cy="543193"/>
          </a:xfrm>
        </p:spPr>
        <p:txBody>
          <a:bodyPr>
            <a:normAutofit fontScale="90000"/>
          </a:bodyPr>
          <a:lstStyle/>
          <a:p>
            <a:r>
              <a:rPr lang="en-ZA" alt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550796"/>
            <a:ext cx="8784976" cy="5675302"/>
          </a:xfrm>
        </p:spPr>
        <p:txBody>
          <a:bodyPr>
            <a:normAutofit fontScale="25000" lnSpcReduction="20000"/>
          </a:bodyPr>
          <a:lstStyle/>
          <a:p>
            <a:r>
              <a:rPr lang="en-ZA" sz="8800" dirty="0"/>
              <a:t>It is envisaged that the </a:t>
            </a:r>
            <a:r>
              <a:rPr lang="en-ZA" sz="8800" b="1" dirty="0"/>
              <a:t>intervention will be implemented </a:t>
            </a:r>
            <a:r>
              <a:rPr lang="en-ZA" sz="8800" dirty="0"/>
              <a:t>through a </a:t>
            </a:r>
            <a:r>
              <a:rPr lang="en-ZA" sz="8800" dirty="0" smtClean="0"/>
              <a:t>multi- pronged </a:t>
            </a:r>
            <a:r>
              <a:rPr lang="en-ZA" sz="8800" dirty="0"/>
              <a:t>approach:</a:t>
            </a:r>
            <a:endParaRPr lang="en-US" sz="8800" dirty="0"/>
          </a:p>
          <a:p>
            <a:pPr lvl="0" algn="just"/>
            <a:r>
              <a:rPr lang="en-ZA" sz="8800" dirty="0"/>
              <a:t>The </a:t>
            </a:r>
            <a:r>
              <a:rPr lang="en-ZA" sz="8800" b="1" dirty="0"/>
              <a:t>first set of projects </a:t>
            </a:r>
            <a:r>
              <a:rPr lang="en-ZA" sz="8800" dirty="0"/>
              <a:t>will be those budgeted for through the provincial programmes and the Accelerated School Infrastructure Delivery Initiative (ASIDI) for the current financial year. These projects will be </a:t>
            </a:r>
            <a:r>
              <a:rPr lang="en-ZA" sz="8800" b="1" dirty="0"/>
              <a:t>monitored</a:t>
            </a:r>
            <a:r>
              <a:rPr lang="en-ZA" sz="8800" dirty="0"/>
              <a:t> by the DBE to ensure that they are </a:t>
            </a:r>
            <a:r>
              <a:rPr lang="en-ZA" sz="8800" b="1" dirty="0"/>
              <a:t>carried out expeditiously </a:t>
            </a:r>
            <a:r>
              <a:rPr lang="en-ZA" sz="8800" dirty="0"/>
              <a:t>and completed in the current financial </a:t>
            </a:r>
            <a:r>
              <a:rPr lang="en-ZA" sz="8800" dirty="0" smtClean="0"/>
              <a:t>year. Provinces will have to </a:t>
            </a:r>
            <a:r>
              <a:rPr lang="en-ZA" sz="8800" b="1" dirty="0" smtClean="0"/>
              <a:t>reprioritise budgets </a:t>
            </a:r>
            <a:r>
              <a:rPr lang="en-ZA" sz="8800" dirty="0" smtClean="0"/>
              <a:t>to accommodate additional projects in the current and subsequent financial years;</a:t>
            </a:r>
            <a:endParaRPr lang="en-US" sz="8800" dirty="0"/>
          </a:p>
          <a:p>
            <a:pPr lvl="0" algn="just"/>
            <a:r>
              <a:rPr lang="en-US" sz="8800" dirty="0"/>
              <a:t>Partnership with the </a:t>
            </a:r>
            <a:r>
              <a:rPr lang="en-US" sz="8800" b="1" dirty="0"/>
              <a:t>private sector and development agencies </a:t>
            </a:r>
            <a:r>
              <a:rPr lang="en-US" sz="8800" dirty="0"/>
              <a:t>is vital to leverage their technical capacities and resources to complement limited government resources. The </a:t>
            </a:r>
            <a:r>
              <a:rPr lang="en-US" sz="8800" b="1" dirty="0"/>
              <a:t>National Education Collaboration Trust </a:t>
            </a:r>
            <a:r>
              <a:rPr lang="en-US" sz="8800" dirty="0"/>
              <a:t>(NECT) will be </a:t>
            </a:r>
            <a:r>
              <a:rPr lang="en-US" sz="8800" dirty="0" err="1"/>
              <a:t>utilised</a:t>
            </a:r>
            <a:r>
              <a:rPr lang="en-US" sz="8800" dirty="0"/>
              <a:t> to </a:t>
            </a:r>
            <a:r>
              <a:rPr lang="en-US" sz="8800" b="1" dirty="0"/>
              <a:t>coordinate private sector funding </a:t>
            </a:r>
            <a:r>
              <a:rPr lang="en-US" sz="8800" dirty="0"/>
              <a:t>and implement these on behalf of the Department; and</a:t>
            </a:r>
          </a:p>
          <a:p>
            <a:pPr lvl="0" algn="just"/>
            <a:r>
              <a:rPr lang="en-US" sz="8800" dirty="0"/>
              <a:t>For the balance of the projects, the </a:t>
            </a:r>
            <a:r>
              <a:rPr lang="en-US" sz="8800" b="1" dirty="0"/>
              <a:t>scope of work of the ASIDI </a:t>
            </a:r>
            <a:r>
              <a:rPr lang="en-US" sz="8800" dirty="0"/>
              <a:t>will have to be extended to </a:t>
            </a:r>
            <a:r>
              <a:rPr lang="en-US" sz="8800" b="1" dirty="0"/>
              <a:t>reap the benefit </a:t>
            </a:r>
            <a:r>
              <a:rPr lang="en-US" sz="8800" dirty="0"/>
              <a:t>of the current momentum on the implementation of the sanitation sub-</a:t>
            </a:r>
            <a:r>
              <a:rPr lang="en-US" sz="8800" dirty="0" err="1"/>
              <a:t>programme</a:t>
            </a:r>
            <a:r>
              <a:rPr lang="en-US" sz="8800" dirty="0" smtClean="0"/>
              <a:t>.</a:t>
            </a:r>
          </a:p>
          <a:p>
            <a:pPr lvl="0" algn="just"/>
            <a:r>
              <a:rPr lang="en-US" sz="8800" dirty="0" smtClean="0"/>
              <a:t>For demolitions: Community mobilization, use of EPWP and NARYSEC (DLDR), </a:t>
            </a:r>
          </a:p>
          <a:p>
            <a:pPr marL="0" lvl="0" indent="0" algn="just">
              <a:buNone/>
            </a:pPr>
            <a:endParaRPr lang="en-US" sz="8800" dirty="0"/>
          </a:p>
          <a:p>
            <a:pPr marL="395288" indent="-395288" algn="just"/>
            <a:endParaRPr lang="en-US" sz="2800" dirty="0" smtClean="0"/>
          </a:p>
          <a:p>
            <a:pPr algn="just"/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291465" indent="-2936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01613" algn="l"/>
                <a:tab pos="228600" algn="l"/>
              </a:tabLst>
            </a:pPr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ZA" alt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1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7603"/>
            <a:ext cx="8856984" cy="720725"/>
          </a:xfrm>
        </p:spPr>
        <p:txBody>
          <a:bodyPr>
            <a:normAutofit fontScale="90000"/>
          </a:bodyPr>
          <a:lstStyle/>
          <a:p>
            <a:r>
              <a:rPr lang="en-ZA" alt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AND FUNDING PROPOSALS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728328"/>
            <a:ext cx="8712968" cy="55200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Re-</a:t>
            </a:r>
            <a:r>
              <a:rPr lang="en-US" sz="2800" b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funding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address sanitation challenges, especially for the Education Infrastructure Grant;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PEDs to 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reprioritize infrastructure plans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address sanitation;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comprehensive plan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address all sanitation challenges;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Address the 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issue of maintenance of sanitation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schools; and</a:t>
            </a:r>
          </a:p>
          <a:p>
            <a:pPr marL="395288" indent="-395288" algn="just"/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Extend the 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scope of ASIDI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take advantage of momentum on the water and sanitation </a:t>
            </a: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95288" indent="-395288" algn="just"/>
            <a:r>
              <a:rPr lang="en-US" sz="2800" b="1" dirty="0" smtClean="0"/>
              <a:t>Additional </a:t>
            </a:r>
            <a:r>
              <a:rPr lang="en-US" sz="2800" b="1" dirty="0"/>
              <a:t>funding </a:t>
            </a:r>
            <a:r>
              <a:rPr lang="en-US" sz="2800" dirty="0"/>
              <a:t>to be solicited from </a:t>
            </a:r>
            <a:r>
              <a:rPr lang="en-US" sz="2800" b="1" dirty="0"/>
              <a:t>NT</a:t>
            </a:r>
            <a:r>
              <a:rPr lang="en-US" sz="2800" dirty="0"/>
              <a:t> on the basis of the costed </a:t>
            </a:r>
            <a:r>
              <a:rPr lang="en-US" sz="2800" dirty="0" smtClean="0"/>
              <a:t>plan.</a:t>
            </a:r>
            <a:endParaRPr lang="en-ZA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95288" indent="-395288" algn="just"/>
            <a:endParaRPr lang="en-US" sz="2800" dirty="0" smtClean="0"/>
          </a:p>
          <a:p>
            <a:pPr algn="just"/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291465" indent="-2936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01613" algn="l"/>
                <a:tab pos="228600" algn="l"/>
              </a:tabLst>
            </a:pPr>
            <a:endParaRPr lang="en-US" sz="2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ZA" alt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6916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4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600" b="1" dirty="0" smtClean="0">
                <a:solidFill>
                  <a:schemeClr val="accent2">
                    <a:lumMod val="75000"/>
                  </a:schemeClr>
                </a:solidFill>
              </a:rPr>
              <a:t>4.RECOMMENDATION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sz="4000" dirty="0"/>
              <a:t>It is recommended that the Select Committee on </a:t>
            </a:r>
            <a:r>
              <a:rPr lang="en-ZA" sz="4000" dirty="0" smtClean="0"/>
              <a:t>Appropriations discusses the performance </a:t>
            </a:r>
            <a:r>
              <a:rPr lang="en-ZA" sz="4000" dirty="0"/>
              <a:t>of the </a:t>
            </a:r>
            <a:r>
              <a:rPr lang="en-ZA" sz="4000" b="1" dirty="0"/>
              <a:t>Education</a:t>
            </a:r>
            <a:r>
              <a:rPr lang="en-ZA" sz="4000" dirty="0"/>
              <a:t> </a:t>
            </a:r>
            <a:r>
              <a:rPr lang="en-ZA" sz="4000" b="1" dirty="0"/>
              <a:t>Infrastructure Grant </a:t>
            </a:r>
            <a:r>
              <a:rPr lang="en-ZA" sz="4000" dirty="0"/>
              <a:t>and the </a:t>
            </a:r>
            <a:r>
              <a:rPr lang="en-ZA" sz="4000" b="1" dirty="0"/>
              <a:t>School Infrastructure Backlogs Grant.</a:t>
            </a:r>
          </a:p>
          <a:p>
            <a:pPr marL="0" indent="0">
              <a:buNone/>
            </a:pPr>
            <a:endParaRPr lang="en-ZA" sz="4000" dirty="0"/>
          </a:p>
          <a:p>
            <a:pPr marL="0" indent="0">
              <a:buNone/>
            </a:pPr>
            <a:endParaRPr lang="en-ZA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8A3B54F-4D6D-439C-9A2C-B6799378E1A1}" type="slidenum">
              <a:rPr lang="en-ZA" smtClean="0"/>
              <a:pPr/>
              <a:t>53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5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2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961"/>
            <a:ext cx="8517632" cy="490065"/>
          </a:xfrm>
          <a:noFill/>
        </p:spPr>
        <p:txBody>
          <a:bodyPr>
            <a:noAutofit/>
          </a:bodyPr>
          <a:lstStyle/>
          <a:p>
            <a:r>
              <a:rPr lang="en-ZA" sz="2800" b="1" dirty="0" smtClean="0">
                <a:solidFill>
                  <a:schemeClr val="accent2">
                    <a:lumMod val="75000"/>
                  </a:schemeClr>
                </a:solidFill>
              </a:rPr>
              <a:t>TOTAL INFRASTRUCTURE EXPENDITURE – MARCH 2018</a:t>
            </a:r>
            <a:endParaRPr lang="en-Z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062459"/>
              </p:ext>
            </p:extLst>
          </p:nvPr>
        </p:nvGraphicFramePr>
        <p:xfrm>
          <a:off x="0" y="524026"/>
          <a:ext cx="9144000" cy="5544616"/>
        </p:xfrm>
        <a:graphic>
          <a:graphicData uri="http://schemas.openxmlformats.org/drawingml/2006/table">
            <a:tbl>
              <a:tblPr/>
              <a:tblGrid>
                <a:gridCol w="1577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1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0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52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44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Allocated Budget 2017/18     ('000)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Adjustments     ('000)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 Adjusted Budget       ('000)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 Spent as at end March 2018        ('000)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% Spent of Adjusted Budget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1,636,750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22,000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1,658,750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1,659,620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679,913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198,081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877,994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869,091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Gauteng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1,742,829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382,011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2,124,840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1,976,661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2,308,147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194,877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2,503,024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2,504,124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Limpopo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810,523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298,568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1,109,091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1,096,188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1,165,781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-80,000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1,085,781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899,719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North West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1,076,331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1,076,331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1,072,989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623,578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623,578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609,595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1,614,044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146,509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1,760,553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1,675,123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11 657 896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1 162 046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12 819 942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12 363 110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0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0010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BHEKIZULU SSS – (EC)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4283967" cy="230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5502"/>
            <a:ext cx="4283967" cy="2881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355502"/>
            <a:ext cx="4283968" cy="288181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908720"/>
            <a:ext cx="4283968" cy="23042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3124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200" dirty="0" smtClean="0">
                <a:solidFill>
                  <a:srgbClr val="89898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398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61"/>
            <a:ext cx="8229600" cy="490065"/>
          </a:xfrm>
          <a:noFill/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EDUCATION INFRASTRUCTURE GRANT – </a:t>
            </a:r>
            <a:r>
              <a:rPr lang="en-ZA" sz="2800" b="1" dirty="0" smtClean="0">
                <a:solidFill>
                  <a:schemeClr val="accent2">
                    <a:lumMod val="75000"/>
                  </a:schemeClr>
                </a:solidFill>
              </a:rPr>
              <a:t>MARCH 2018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0120654"/>
              </p:ext>
            </p:extLst>
          </p:nvPr>
        </p:nvGraphicFramePr>
        <p:xfrm>
          <a:off x="0" y="540982"/>
          <a:ext cx="9144002" cy="5544620"/>
        </p:xfrm>
        <a:graphic>
          <a:graphicData uri="http://schemas.openxmlformats.org/drawingml/2006/table">
            <a:tbl>
              <a:tblPr/>
              <a:tblGrid>
                <a:gridCol w="1238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8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5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2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3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66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PROVINCE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Allocated Budget 2017/18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Adjustments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 Adjusted Budget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EIG Transfers to PEDs       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 Spent as at end March 2018        ('000)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% Spent of EIG  Transferred as at end March 2018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% Spent of Adjusted Budget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1,581,750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1,581,750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1,581,750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1,582,837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661,635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661,635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661,635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852,091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1,468,146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1,468,146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1,468,146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1,446,158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1,993,146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339,996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2,333,142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2,333,142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2,333,382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Limpopo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810,523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81,718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892,241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892,241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900,171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750,184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750,184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750,184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698,762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North West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1,074,331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1,074,331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1,074,331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1,070,355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612,267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612,267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612,267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609,361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1,093,580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1,093,580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1,093,580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1,121,835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10 045 562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421 714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467 276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10 467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10 614 952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101%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0"/>
            <a:ext cx="1691680" cy="6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8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37950"/>
            <a:ext cx="8229600" cy="1143000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THABA-PACHOA – (FS)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933240"/>
            <a:ext cx="4427984" cy="292475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933241"/>
            <a:ext cx="4572000" cy="292475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4572000" cy="2807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80728"/>
            <a:ext cx="4427984" cy="28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5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45144</TotalTime>
  <Words>5069</Words>
  <Application>Microsoft Office PowerPoint</Application>
  <PresentationFormat>On-screen Show (4:3)</PresentationFormat>
  <Paragraphs>2679</Paragraphs>
  <Slides>54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Custom Design</vt:lpstr>
      <vt:lpstr>1_New DBE Presentation template</vt:lpstr>
      <vt:lpstr>3_New DBE Presentation template</vt:lpstr>
      <vt:lpstr>PRESENTATION TO SELECT COMMITTEE  ON APPROPRIATIONS   EDUCATION INFRASTRUCTURE GRANT AND ASIDI PERFORMANCE</vt:lpstr>
      <vt:lpstr>PRESENTATION OUTLINE</vt:lpstr>
      <vt:lpstr>1. PURPOSE</vt:lpstr>
      <vt:lpstr>2. PART A </vt:lpstr>
      <vt:lpstr>Slide 5</vt:lpstr>
      <vt:lpstr>TOTAL INFRASTRUCTURE EXPENDITURE – MARCH 2018</vt:lpstr>
      <vt:lpstr>BHEKIZULU SSS – (EC)</vt:lpstr>
      <vt:lpstr>EDUCATION INFRASTRUCTURE GRANT – MARCH 2018</vt:lpstr>
      <vt:lpstr>THABA-PACHOA – (FS)</vt:lpstr>
      <vt:lpstr>MAINTENANCE</vt:lpstr>
      <vt:lpstr>MOLEPO PS (LP)</vt:lpstr>
      <vt:lpstr>SECTOR PERFORMANCE: DELIVERABLES AGAINST TARGETS</vt:lpstr>
      <vt:lpstr>EHLANHLENI PS - KZN</vt:lpstr>
      <vt:lpstr>NEW / REPLACEMENT: COMPLETED SCHOOLS</vt:lpstr>
      <vt:lpstr>PROVINCIAL BREAKDOWN: DELIVERABLES AGAINST TARGETS</vt:lpstr>
      <vt:lpstr>LODING PS - (MP) </vt:lpstr>
      <vt:lpstr>PROVINCIAL BREAKDOWN: DELIVERABLES AGAINST TARGETS</vt:lpstr>
      <vt:lpstr>TOEVLUG PS – (NW)</vt:lpstr>
      <vt:lpstr>CHALLENGES &amp; MITIGATIONS</vt:lpstr>
      <vt:lpstr>CHALLENGES &amp; MITIGATIONS</vt:lpstr>
      <vt:lpstr>CHALLENGES &amp; MITIGATIONS</vt:lpstr>
      <vt:lpstr>EDUCATION INFRASTRUCTURE GRANT</vt:lpstr>
      <vt:lpstr>HEIDEVELD PS (WC)</vt:lpstr>
      <vt:lpstr>SCHOOL INFRASTRUCTURE DELIVERY PROVINCIAL PLAN FOR 2018/19 MTEF</vt:lpstr>
      <vt:lpstr>STEVE TSHWETE BOARDING SCHOOL</vt:lpstr>
      <vt:lpstr>SCHOOL INFRASTRUCTURE DELIVERY PROVINCIAL PLAN FOR 2018/19 MTEF</vt:lpstr>
      <vt:lpstr>DHUVA PRIMARY SCHOOL</vt:lpstr>
      <vt:lpstr>Slide 28</vt:lpstr>
      <vt:lpstr>INAPPROPRIATE STRUCTURES PROGRESS </vt:lpstr>
      <vt:lpstr>SANITATION PROGRESS </vt:lpstr>
      <vt:lpstr>WATER PROGRESS </vt:lpstr>
      <vt:lpstr>ELECTRICITY PROGRESS </vt:lpstr>
      <vt:lpstr>ASIDI EXPENDITURE  </vt:lpstr>
      <vt:lpstr>ASIDI EXPENDITURE  </vt:lpstr>
      <vt:lpstr>Slide 35</vt:lpstr>
      <vt:lpstr>Slide 36</vt:lpstr>
      <vt:lpstr>Slide 37</vt:lpstr>
      <vt:lpstr>THE CHALLENGE </vt:lpstr>
      <vt:lpstr> AUDIT RESULT</vt:lpstr>
      <vt:lpstr>Slide 40</vt:lpstr>
      <vt:lpstr>RATIONALE FOR COSTING</vt:lpstr>
      <vt:lpstr>Slide 42</vt:lpstr>
      <vt:lpstr>TECHNOLOGY </vt:lpstr>
      <vt:lpstr>SUMMARY OF SANITATION ONLY</vt:lpstr>
      <vt:lpstr> SUMMARY OF SANITATION AND DEMOLITIONS</vt:lpstr>
      <vt:lpstr>SUMMARY OF BOREHOLES ONLY</vt:lpstr>
      <vt:lpstr> CONSOLIDATED COSTS</vt:lpstr>
      <vt:lpstr> GAUTENG AND WESTERN CAPE</vt:lpstr>
      <vt:lpstr>LOW ENROLMENT PRIMARY SCHOOLS</vt:lpstr>
      <vt:lpstr>LOW ENROLMENT SECONDARY SCHOOLS</vt:lpstr>
      <vt:lpstr>IMPLEMENTATION </vt:lpstr>
      <vt:lpstr>IMPLEMENTATION AND FUNDING PROPOSALS</vt:lpstr>
      <vt:lpstr>4.RECOMMENDATION 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PUMZA</cp:lastModifiedBy>
  <cp:revision>833</cp:revision>
  <cp:lastPrinted>2018-05-28T13:39:01Z</cp:lastPrinted>
  <dcterms:created xsi:type="dcterms:W3CDTF">2013-11-04T08:51:01Z</dcterms:created>
  <dcterms:modified xsi:type="dcterms:W3CDTF">2018-05-31T08:19:19Z</dcterms:modified>
</cp:coreProperties>
</file>