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110" d="100"/>
          <a:sy n="110" d="100"/>
        </p:scale>
        <p:origin x="-59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8641" y="177421"/>
            <a:ext cx="9685972" cy="6086901"/>
          </a:xfrm>
        </p:spPr>
        <p:txBody>
          <a:bodyPr>
            <a:normAutofit fontScale="90000"/>
          </a:bodyPr>
          <a:lstStyle/>
          <a:p>
            <a:pPr algn="ctr"/>
            <a:r>
              <a:rPr lang="en-ZA" sz="2000" b="1" dirty="0" smtClean="0">
                <a:solidFill>
                  <a:schemeClr val="bg2">
                    <a:lumMod val="50000"/>
                  </a:schemeClr>
                </a:solidFill>
              </a:rPr>
              <a:t>SOUTH AFRICAN FURTHER EDUCATION AND TRAINING STUDENT ASSOCIATION</a:t>
            </a:r>
            <a:r>
              <a:rPr lang="en-ZA" b="1" dirty="0" smtClean="0">
                <a:solidFill>
                  <a:schemeClr val="bg2">
                    <a:lumMod val="50000"/>
                  </a:schemeClr>
                </a:solidFill>
              </a:rPr>
              <a:t/>
            </a:r>
            <a:br>
              <a:rPr lang="en-ZA" b="1" dirty="0" smtClean="0">
                <a:solidFill>
                  <a:schemeClr val="bg2">
                    <a:lumMod val="50000"/>
                  </a:schemeClr>
                </a:solidFill>
              </a:rPr>
            </a:br>
            <a:r>
              <a:rPr lang="en-ZA" b="1" dirty="0" smtClean="0">
                <a:solidFill>
                  <a:schemeClr val="bg2">
                    <a:lumMod val="50000"/>
                  </a:schemeClr>
                </a:solidFill>
              </a:rPr>
              <a:t/>
            </a:r>
            <a:br>
              <a:rPr lang="en-ZA" b="1" dirty="0" smtClean="0">
                <a:solidFill>
                  <a:schemeClr val="bg2">
                    <a:lumMod val="50000"/>
                  </a:schemeClr>
                </a:solidFill>
              </a:rPr>
            </a:br>
            <a:r>
              <a:rPr lang="en-ZA" b="1" dirty="0">
                <a:solidFill>
                  <a:schemeClr val="bg2">
                    <a:lumMod val="50000"/>
                  </a:schemeClr>
                </a:solidFill>
              </a:rPr>
              <a:t/>
            </a:r>
            <a:br>
              <a:rPr lang="en-ZA" b="1" dirty="0">
                <a:solidFill>
                  <a:schemeClr val="bg2">
                    <a:lumMod val="50000"/>
                  </a:schemeClr>
                </a:solidFill>
              </a:rPr>
            </a:br>
            <a:r>
              <a:rPr lang="en-ZA" b="1" dirty="0" smtClean="0">
                <a:solidFill>
                  <a:schemeClr val="bg2">
                    <a:lumMod val="50000"/>
                  </a:schemeClr>
                </a:solidFill>
              </a:rPr>
              <a:t> </a:t>
            </a:r>
            <a:br>
              <a:rPr lang="en-ZA" b="1" dirty="0" smtClean="0">
                <a:solidFill>
                  <a:schemeClr val="bg2">
                    <a:lumMod val="50000"/>
                  </a:schemeClr>
                </a:solidFill>
              </a:rPr>
            </a:br>
            <a:r>
              <a:rPr lang="en-ZA" b="1" dirty="0">
                <a:solidFill>
                  <a:schemeClr val="bg2">
                    <a:lumMod val="50000"/>
                  </a:schemeClr>
                </a:solidFill>
              </a:rPr>
              <a:t/>
            </a:r>
            <a:br>
              <a:rPr lang="en-ZA" b="1" dirty="0">
                <a:solidFill>
                  <a:schemeClr val="bg2">
                    <a:lumMod val="50000"/>
                  </a:schemeClr>
                </a:solidFill>
              </a:rPr>
            </a:br>
            <a:r>
              <a:rPr lang="en-ZA" b="1" dirty="0" smtClean="0">
                <a:solidFill>
                  <a:schemeClr val="bg2">
                    <a:lumMod val="50000"/>
                  </a:schemeClr>
                </a:solidFill>
              </a:rPr>
              <a:t/>
            </a:r>
            <a:br>
              <a:rPr lang="en-ZA" b="1" dirty="0" smtClean="0">
                <a:solidFill>
                  <a:schemeClr val="bg2">
                    <a:lumMod val="50000"/>
                  </a:schemeClr>
                </a:solidFill>
              </a:rPr>
            </a:br>
            <a:r>
              <a:rPr lang="en-ZA" b="1" dirty="0" smtClean="0">
                <a:solidFill>
                  <a:schemeClr val="bg2">
                    <a:lumMod val="50000"/>
                  </a:schemeClr>
                </a:solidFill>
              </a:rPr>
              <a:t>PRESENTATION ON NSFAS STUDENT CENTRED MODEL</a:t>
            </a:r>
            <a:endParaRPr lang="en-ZA" b="1" dirty="0">
              <a:solidFill>
                <a:schemeClr val="bg2">
                  <a:lumMod val="50000"/>
                </a:schemeClr>
              </a:solidFill>
            </a:endParaRPr>
          </a:p>
        </p:txBody>
      </p:sp>
      <p:sp>
        <p:nvSpPr>
          <p:cNvPr id="3" name="Subtitle 2"/>
          <p:cNvSpPr>
            <a:spLocks noGrp="1"/>
          </p:cNvSpPr>
          <p:nvPr>
            <p:ph type="subTitle" idx="1"/>
          </p:nvPr>
        </p:nvSpPr>
        <p:spPr>
          <a:xfrm>
            <a:off x="2589213" y="6593840"/>
            <a:ext cx="8915399" cy="264160"/>
          </a:xfrm>
        </p:spPr>
        <p:txBody>
          <a:bodyPr>
            <a:normAutofit fontScale="77500" lnSpcReduction="20000"/>
          </a:bodyPr>
          <a:lstStyle/>
          <a:p>
            <a:pPr algn="r"/>
            <a:fld id="{9C569038-59AA-4406-B7E2-EEA0415DD7D4}" type="slidenum">
              <a:rPr lang="en-ZA" b="1" smtClean="0">
                <a:solidFill>
                  <a:srgbClr val="C00000"/>
                </a:solidFill>
              </a:rPr>
              <a:pPr algn="r"/>
              <a:t>1</a:t>
            </a:fld>
            <a:endParaRPr lang="en-ZA"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03577" y="1201894"/>
            <a:ext cx="5257800" cy="2952750"/>
          </a:xfrm>
          <a:prstGeom prst="rect">
            <a:avLst/>
          </a:prstGeom>
        </p:spPr>
      </p:pic>
    </p:spTree>
    <p:extLst>
      <p:ext uri="{BB962C8B-B14F-4D97-AF65-F5344CB8AC3E}">
        <p14:creationId xmlns:p14="http://schemas.microsoft.com/office/powerpoint/2010/main" xmlns="" val="157304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4397155" cy="680720"/>
          </a:xfrm>
        </p:spPr>
        <p:txBody>
          <a:bodyPr/>
          <a:lstStyle/>
          <a:p>
            <a:r>
              <a:rPr lang="en-ZA" b="1" dirty="0" smtClean="0"/>
              <a:t>TABLE OF CONTENT</a:t>
            </a:r>
            <a:endParaRPr lang="en-ZA" b="1" dirty="0"/>
          </a:p>
        </p:txBody>
      </p:sp>
      <p:sp>
        <p:nvSpPr>
          <p:cNvPr id="3" name="Content Placeholder 2"/>
          <p:cNvSpPr>
            <a:spLocks noGrp="1"/>
          </p:cNvSpPr>
          <p:nvPr>
            <p:ph idx="1"/>
          </p:nvPr>
        </p:nvSpPr>
        <p:spPr>
          <a:xfrm>
            <a:off x="2589212" y="680720"/>
            <a:ext cx="8915400" cy="5230502"/>
          </a:xfrm>
        </p:spPr>
        <p:txBody>
          <a:bodyPr/>
          <a:lstStyle/>
          <a:p>
            <a:r>
              <a:rPr lang="en-ZA" dirty="0" smtClean="0"/>
              <a:t>ALLOCATION OF UPFONT PAYMENTS TO TVET COLLEGES FOR 2017/18 &amp; CHALLEGES EXPERIENCED.</a:t>
            </a:r>
          </a:p>
          <a:p>
            <a:endParaRPr lang="en-ZA" dirty="0"/>
          </a:p>
          <a:p>
            <a:r>
              <a:rPr lang="en-ZA" dirty="0" smtClean="0"/>
              <a:t>ROLL-OUT OF STUDENT CENTERED MODEL IN THE TVET SECTOR &amp; CHALLEGES.</a:t>
            </a:r>
          </a:p>
          <a:p>
            <a:endParaRPr lang="en-ZA" dirty="0"/>
          </a:p>
          <a:p>
            <a:r>
              <a:rPr lang="en-ZA" dirty="0" smtClean="0"/>
              <a:t>PROGRESS ON OUTSTANDING ALLOWANCE PAYMENTS TO STUDENTS IN TVET COLLEGES.</a:t>
            </a:r>
          </a:p>
          <a:p>
            <a:endParaRPr lang="en-ZA" dirty="0"/>
          </a:p>
          <a:p>
            <a:r>
              <a:rPr lang="en-ZA" dirty="0" smtClean="0"/>
              <a:t>STANDARDISATION OF STUDENT ALLOWANCES.</a:t>
            </a:r>
          </a:p>
          <a:p>
            <a:pPr marL="0" indent="0">
              <a:buNone/>
            </a:pPr>
            <a:endParaRPr lang="en-ZA" dirty="0"/>
          </a:p>
          <a:p>
            <a:r>
              <a:rPr lang="en-ZA" dirty="0" smtClean="0"/>
              <a:t>NSFAS STAKEHOLDER ENGAGEMENT.</a:t>
            </a:r>
            <a:endParaRPr lang="en-ZA" dirty="0"/>
          </a:p>
        </p:txBody>
      </p:sp>
    </p:spTree>
    <p:extLst>
      <p:ext uri="{BB962C8B-B14F-4D97-AF65-F5344CB8AC3E}">
        <p14:creationId xmlns:p14="http://schemas.microsoft.com/office/powerpoint/2010/main" xmlns="" val="3513797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782320"/>
          </a:xfrm>
        </p:spPr>
        <p:txBody>
          <a:bodyPr>
            <a:normAutofit/>
          </a:bodyPr>
          <a:lstStyle/>
          <a:p>
            <a:pPr algn="ctr"/>
            <a:r>
              <a:rPr lang="en-ZA" sz="2000" b="1" dirty="0"/>
              <a:t>ALLOCATION OF UPFONT PAYMENTS TO TVET COLLEGES FOR 2017/18 &amp; CHALLEGES EXPERIENCED</a:t>
            </a:r>
          </a:p>
        </p:txBody>
      </p:sp>
      <p:sp>
        <p:nvSpPr>
          <p:cNvPr id="3" name="Content Placeholder 2"/>
          <p:cNvSpPr>
            <a:spLocks noGrp="1"/>
          </p:cNvSpPr>
          <p:nvPr>
            <p:ph idx="1"/>
          </p:nvPr>
        </p:nvSpPr>
        <p:spPr>
          <a:xfrm>
            <a:off x="1584960" y="853440"/>
            <a:ext cx="10525760" cy="5902960"/>
          </a:xfrm>
        </p:spPr>
        <p:txBody>
          <a:bodyPr>
            <a:normAutofit/>
          </a:bodyPr>
          <a:lstStyle/>
          <a:p>
            <a:r>
              <a:rPr lang="en-ZA" sz="1400" dirty="0" smtClean="0"/>
              <a:t>The upfront payments which are meant for registration and urgent cases with regards to allowances are being utilized for college operational costs in some institutions and this results to student unrests and poor attendance by students. As per the DHET Bursary rules and guidelines, page 10, paragraph 21, the upfront payments to Colleges are meant for registration fees and allowance.</a:t>
            </a:r>
          </a:p>
          <a:p>
            <a:endParaRPr lang="en-ZA" sz="1400" dirty="0" smtClean="0"/>
          </a:p>
          <a:p>
            <a:r>
              <a:rPr lang="en-ZA" sz="1400" dirty="0" smtClean="0"/>
              <a:t> TVET Colleges have received their upfront payments to cover registration and allowances for deserving students but students are not yet paid their allowances and this resulted to student unrests.</a:t>
            </a:r>
          </a:p>
          <a:p>
            <a:endParaRPr lang="en-ZA" sz="1400" dirty="0" smtClean="0"/>
          </a:p>
          <a:p>
            <a:r>
              <a:rPr lang="en-ZA" sz="1400" dirty="0" smtClean="0"/>
              <a:t>This has resulted to poor attendance and student drop-out.</a:t>
            </a:r>
          </a:p>
          <a:p>
            <a:endParaRPr lang="en-ZA" sz="1400" dirty="0" smtClean="0"/>
          </a:p>
          <a:p>
            <a:r>
              <a:rPr lang="en-ZA" sz="1400" dirty="0" smtClean="0"/>
              <a:t>There is no monitoring mechanism by NSFAS with regards to the college utilization of upfront payments.</a:t>
            </a:r>
          </a:p>
          <a:p>
            <a:endParaRPr lang="en-ZA" sz="1400" dirty="0"/>
          </a:p>
          <a:p>
            <a:r>
              <a:rPr lang="en-ZA" sz="1400" dirty="0" smtClean="0"/>
              <a:t>At the beginning of the 2018 academic year, Colleges demanded upfront registration fee from students and contravened section 9, paragraph 21 of the DHET Bursary rules and guidelines on the exemption from paying registration fees and this led to the exclusion of students from getting access in TVET Colleges.</a:t>
            </a:r>
          </a:p>
          <a:p>
            <a:endParaRPr lang="en-ZA" sz="1400" dirty="0"/>
          </a:p>
          <a:p>
            <a:r>
              <a:rPr lang="en-ZA" sz="1400" dirty="0" smtClean="0"/>
              <a:t>Colleges that are on S-</a:t>
            </a:r>
            <a:r>
              <a:rPr lang="en-ZA" sz="1400" dirty="0" err="1" smtClean="0"/>
              <a:t>Bux</a:t>
            </a:r>
            <a:r>
              <a:rPr lang="en-ZA" sz="1400" dirty="0" smtClean="0"/>
              <a:t> system are unable to disburse allowances using the upfront payments.</a:t>
            </a:r>
          </a:p>
          <a:p>
            <a:endParaRPr lang="en-ZA" sz="1400" dirty="0"/>
          </a:p>
          <a:p>
            <a:r>
              <a:rPr lang="en-ZA" sz="1400" dirty="0" smtClean="0"/>
              <a:t>The delay of academic results also makes it difficult for some institutions to disburse the upfront payments to deserving students.</a:t>
            </a:r>
            <a:endParaRPr lang="en-ZA" sz="1400" dirty="0"/>
          </a:p>
        </p:txBody>
      </p:sp>
    </p:spTree>
    <p:extLst>
      <p:ext uri="{BB962C8B-B14F-4D97-AF65-F5344CB8AC3E}">
        <p14:creationId xmlns:p14="http://schemas.microsoft.com/office/powerpoint/2010/main" xmlns="" val="61109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52400"/>
            <a:ext cx="7770275" cy="711200"/>
          </a:xfrm>
        </p:spPr>
        <p:txBody>
          <a:bodyPr>
            <a:normAutofit/>
          </a:bodyPr>
          <a:lstStyle/>
          <a:p>
            <a:pPr algn="ctr"/>
            <a:r>
              <a:rPr lang="en-ZA" sz="2000" b="1" dirty="0"/>
              <a:t>ROLL-OUT OF STUDENT CENTERED MODEL IN THE TVET SECTOR &amp; CHALLEGES</a:t>
            </a:r>
          </a:p>
        </p:txBody>
      </p:sp>
      <p:sp>
        <p:nvSpPr>
          <p:cNvPr id="3" name="Content Placeholder 2"/>
          <p:cNvSpPr>
            <a:spLocks noGrp="1"/>
          </p:cNvSpPr>
          <p:nvPr>
            <p:ph idx="1"/>
          </p:nvPr>
        </p:nvSpPr>
        <p:spPr>
          <a:xfrm>
            <a:off x="1605280" y="863600"/>
            <a:ext cx="10444480" cy="5902960"/>
          </a:xfrm>
        </p:spPr>
        <p:txBody>
          <a:bodyPr>
            <a:normAutofit/>
          </a:bodyPr>
          <a:lstStyle/>
          <a:p>
            <a:r>
              <a:rPr lang="en-ZA" sz="1400" dirty="0" smtClean="0"/>
              <a:t>Our understanding has been that the phasing in of the student centred model was introduced as a mechanism to minimize the maladministration of NSFAS funding and to serve as a catalyst with regards to the delay of student allowance payments, however our understanding was wrong precisely because this system is disadvantaging students, particularly those who are from rural institutions.</a:t>
            </a:r>
          </a:p>
          <a:p>
            <a:endParaRPr lang="en-ZA" sz="1400" dirty="0"/>
          </a:p>
          <a:p>
            <a:r>
              <a:rPr lang="en-ZA" sz="1400" dirty="0" smtClean="0"/>
              <a:t>This system creates more gap and frustrations to students simply because Colleges are not able to give clarity to students with regards to their application status.</a:t>
            </a:r>
          </a:p>
          <a:p>
            <a:endParaRPr lang="en-ZA" sz="1400" dirty="0"/>
          </a:p>
          <a:p>
            <a:r>
              <a:rPr lang="en-ZA" sz="1400" dirty="0" smtClean="0"/>
              <a:t>Colleges are not cooperating in trying to close this gap because of their work load outside NSFAS issues.</a:t>
            </a:r>
          </a:p>
          <a:p>
            <a:endParaRPr lang="en-ZA" sz="1400" dirty="0"/>
          </a:p>
          <a:p>
            <a:r>
              <a:rPr lang="en-ZA" sz="1400" dirty="0" smtClean="0"/>
              <a:t>The centralization of this model is continuously creating more problems for students.</a:t>
            </a:r>
          </a:p>
          <a:p>
            <a:endParaRPr lang="en-ZA" sz="1400" dirty="0"/>
          </a:p>
          <a:p>
            <a:r>
              <a:rPr lang="en-ZA" sz="1400" dirty="0" smtClean="0"/>
              <a:t>Inaccurate and inconsistent information provided by colleges and NSFAS call-centre is also contributing to some of these challenges.</a:t>
            </a:r>
          </a:p>
          <a:p>
            <a:endParaRPr lang="en-ZA" sz="1400" dirty="0"/>
          </a:p>
          <a:p>
            <a:r>
              <a:rPr lang="en-ZA" sz="1400" dirty="0" smtClean="0"/>
              <a:t>Ever since the introduction of the student centred model, more responsibilities have been taken from College level to NSFAS where as NSFAS is understaffed.  </a:t>
            </a:r>
            <a:endParaRPr lang="en-ZA" sz="1400" dirty="0"/>
          </a:p>
        </p:txBody>
      </p:sp>
    </p:spTree>
    <p:extLst>
      <p:ext uri="{BB962C8B-B14F-4D97-AF65-F5344CB8AC3E}">
        <p14:creationId xmlns:p14="http://schemas.microsoft.com/office/powerpoint/2010/main" xmlns="" val="1718150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2080"/>
            <a:ext cx="8125875" cy="731520"/>
          </a:xfrm>
        </p:spPr>
        <p:txBody>
          <a:bodyPr>
            <a:normAutofit fontScale="90000"/>
          </a:bodyPr>
          <a:lstStyle/>
          <a:p>
            <a:pPr algn="ctr"/>
            <a:r>
              <a:rPr lang="en-ZA" sz="2000" b="1" dirty="0"/>
              <a:t>PROGRESS ON OUTSTANDING ALLOWANCE PAYMENTS TO STUDENTS IN TVET COLLEGES.</a:t>
            </a:r>
            <a:br>
              <a:rPr lang="en-ZA" sz="2000" b="1" dirty="0"/>
            </a:br>
            <a:endParaRPr lang="en-ZA" sz="2000" b="1" dirty="0"/>
          </a:p>
        </p:txBody>
      </p:sp>
      <p:sp>
        <p:nvSpPr>
          <p:cNvPr id="3" name="Content Placeholder 2"/>
          <p:cNvSpPr>
            <a:spLocks noGrp="1"/>
          </p:cNvSpPr>
          <p:nvPr>
            <p:ph idx="1"/>
          </p:nvPr>
        </p:nvSpPr>
        <p:spPr>
          <a:xfrm>
            <a:off x="1656080" y="741680"/>
            <a:ext cx="10454640" cy="5974080"/>
          </a:xfrm>
        </p:spPr>
        <p:txBody>
          <a:bodyPr>
            <a:normAutofit/>
          </a:bodyPr>
          <a:lstStyle/>
          <a:p>
            <a:r>
              <a:rPr lang="en-ZA" sz="1400" dirty="0" smtClean="0"/>
              <a:t>There is no progress made by our institutions in trying to address the 2017 outstanding allowances.</a:t>
            </a:r>
          </a:p>
          <a:p>
            <a:endParaRPr lang="en-ZA" sz="1400" dirty="0"/>
          </a:p>
          <a:p>
            <a:r>
              <a:rPr lang="en-ZA" sz="1400" dirty="0" smtClean="0"/>
              <a:t>The disbursement of allowances for 2018 has only started now in other TVET Colleges and this has disadvantaged students from attending classes regularly. </a:t>
            </a:r>
          </a:p>
          <a:p>
            <a:endParaRPr lang="en-ZA" sz="1400" dirty="0"/>
          </a:p>
          <a:p>
            <a:r>
              <a:rPr lang="en-ZA" sz="1400" dirty="0" err="1" smtClean="0"/>
              <a:t>Maluti</a:t>
            </a:r>
            <a:r>
              <a:rPr lang="en-ZA" sz="1400" dirty="0" smtClean="0"/>
              <a:t> TVET College, Goldfields TVET College, </a:t>
            </a:r>
            <a:r>
              <a:rPr lang="en-ZA" sz="1400" dirty="0" err="1" smtClean="0"/>
              <a:t>Majuba</a:t>
            </a:r>
            <a:r>
              <a:rPr lang="en-ZA" sz="1400" dirty="0" smtClean="0"/>
              <a:t> TVET College and Central Johannesburg TVET College are affected by this to such an extant that students in </a:t>
            </a:r>
            <a:r>
              <a:rPr lang="en-ZA" sz="1400" dirty="0" err="1" smtClean="0"/>
              <a:t>Majuba</a:t>
            </a:r>
            <a:r>
              <a:rPr lang="en-ZA" sz="1400" dirty="0" smtClean="0"/>
              <a:t> got arrested, in Goldfields the SRC was intimidated by court orders, in </a:t>
            </a:r>
            <a:r>
              <a:rPr lang="en-ZA" sz="1400" dirty="0" err="1" smtClean="0"/>
              <a:t>Maluti</a:t>
            </a:r>
            <a:r>
              <a:rPr lang="en-ZA" sz="1400" dirty="0" smtClean="0"/>
              <a:t> College property was burnt and Central Johannesburg College was shutdown today and exams were disrupted.</a:t>
            </a:r>
          </a:p>
          <a:p>
            <a:endParaRPr lang="en-ZA" sz="1400" dirty="0"/>
          </a:p>
          <a:p>
            <a:r>
              <a:rPr lang="en-ZA" sz="1400" dirty="0" smtClean="0"/>
              <a:t>College management is adamant for engagements with the SRC and SAFETSA which is an umbrella body of TVET College SRC’s across the country is denied an opportunity to intervene.</a:t>
            </a:r>
          </a:p>
          <a:p>
            <a:endParaRPr lang="en-ZA" sz="1400" dirty="0"/>
          </a:p>
          <a:p>
            <a:endParaRPr lang="en-ZA" sz="1400" dirty="0"/>
          </a:p>
        </p:txBody>
      </p:sp>
    </p:spTree>
    <p:extLst>
      <p:ext uri="{BB962C8B-B14F-4D97-AF65-F5344CB8AC3E}">
        <p14:creationId xmlns:p14="http://schemas.microsoft.com/office/powerpoint/2010/main" xmlns="" val="1877153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82880"/>
            <a:ext cx="8911687" cy="599440"/>
          </a:xfrm>
        </p:spPr>
        <p:txBody>
          <a:bodyPr>
            <a:normAutofit/>
          </a:bodyPr>
          <a:lstStyle/>
          <a:p>
            <a:pPr algn="ctr"/>
            <a:r>
              <a:rPr lang="en-ZA" sz="2000" b="1" dirty="0"/>
              <a:t>STANDARDISATION OF STUDENT ALLOWANCES</a:t>
            </a:r>
          </a:p>
        </p:txBody>
      </p:sp>
      <p:sp>
        <p:nvSpPr>
          <p:cNvPr id="3" name="Content Placeholder 2"/>
          <p:cNvSpPr>
            <a:spLocks noGrp="1"/>
          </p:cNvSpPr>
          <p:nvPr>
            <p:ph idx="1"/>
          </p:nvPr>
        </p:nvSpPr>
        <p:spPr>
          <a:xfrm>
            <a:off x="1656080" y="680720"/>
            <a:ext cx="10251440" cy="6045200"/>
          </a:xfrm>
        </p:spPr>
        <p:txBody>
          <a:bodyPr>
            <a:normAutofit/>
          </a:bodyPr>
          <a:lstStyle/>
          <a:p>
            <a:r>
              <a:rPr lang="en-ZA" sz="1400" dirty="0" smtClean="0"/>
              <a:t>The department should give convincing reasons as to why there is such a big difference on the allocation of student allowances in TVET Colleges vs Universities.</a:t>
            </a:r>
          </a:p>
          <a:p>
            <a:endParaRPr lang="en-ZA" sz="1400" dirty="0" smtClean="0"/>
          </a:p>
          <a:p>
            <a:r>
              <a:rPr lang="en-ZA" sz="1400" dirty="0" smtClean="0"/>
              <a:t>In the TVET as per the DHET Bursary rules and guidelines, page 19, paragraph 43, the document states that R22 019 is the </a:t>
            </a:r>
            <a:r>
              <a:rPr lang="en-ZA" sz="1400" b="1" dirty="0" smtClean="0"/>
              <a:t>MAXIMUM</a:t>
            </a:r>
            <a:r>
              <a:rPr lang="en-ZA" sz="1400" dirty="0" smtClean="0"/>
              <a:t> amount awarded per student for accommodation inclusive of meals, compared to the University approach that gives a deserving student allocation for accommodation and allocation for meals</a:t>
            </a:r>
            <a:r>
              <a:rPr lang="en-ZA" sz="1400" dirty="0"/>
              <a:t> </a:t>
            </a:r>
            <a:r>
              <a:rPr lang="en-ZA" sz="1400" dirty="0" smtClean="0"/>
              <a:t>not inclusive of the accommodation amount, </a:t>
            </a:r>
            <a:r>
              <a:rPr lang="en-ZA" sz="1400" dirty="0"/>
              <a:t>This paints a picture that Universities are the glorified institutions of learning that should be given priority in the higher education </a:t>
            </a:r>
            <a:r>
              <a:rPr lang="en-ZA" sz="1400" dirty="0" smtClean="0"/>
              <a:t>space.</a:t>
            </a:r>
          </a:p>
          <a:p>
            <a:endParaRPr lang="en-ZA" sz="1400" dirty="0"/>
          </a:p>
          <a:p>
            <a:endParaRPr lang="en-ZA" sz="1400" dirty="0" smtClean="0"/>
          </a:p>
          <a:p>
            <a:endParaRPr lang="en-ZA" sz="1400" dirty="0"/>
          </a:p>
          <a:p>
            <a:endParaRPr lang="en-ZA" sz="1400" dirty="0"/>
          </a:p>
        </p:txBody>
      </p:sp>
    </p:spTree>
    <p:extLst>
      <p:ext uri="{BB962C8B-B14F-4D97-AF65-F5344CB8AC3E}">
        <p14:creationId xmlns:p14="http://schemas.microsoft.com/office/powerpoint/2010/main" xmlns="" val="328693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3840"/>
            <a:ext cx="8911687" cy="518160"/>
          </a:xfrm>
        </p:spPr>
        <p:txBody>
          <a:bodyPr>
            <a:normAutofit/>
          </a:bodyPr>
          <a:lstStyle/>
          <a:p>
            <a:pPr algn="ctr"/>
            <a:r>
              <a:rPr lang="en-ZA" sz="2000" b="1" dirty="0" smtClean="0"/>
              <a:t>RECOMMENDATIONS</a:t>
            </a:r>
            <a:endParaRPr lang="en-ZA" sz="2000" b="1" dirty="0"/>
          </a:p>
        </p:txBody>
      </p:sp>
      <p:sp>
        <p:nvSpPr>
          <p:cNvPr id="3" name="Content Placeholder 2"/>
          <p:cNvSpPr>
            <a:spLocks noGrp="1"/>
          </p:cNvSpPr>
          <p:nvPr>
            <p:ph idx="1"/>
          </p:nvPr>
        </p:nvSpPr>
        <p:spPr>
          <a:xfrm>
            <a:off x="1676400" y="762000"/>
            <a:ext cx="10271760" cy="5974080"/>
          </a:xfrm>
        </p:spPr>
        <p:txBody>
          <a:bodyPr>
            <a:normAutofit/>
          </a:bodyPr>
          <a:lstStyle/>
          <a:p>
            <a:r>
              <a:rPr lang="en-ZA" sz="1400" dirty="0" smtClean="0"/>
              <a:t>NSFAS should introduce a monitoring process on the issue of the disbursement of allowances to students.</a:t>
            </a:r>
          </a:p>
          <a:p>
            <a:r>
              <a:rPr lang="en-ZA" sz="1400" dirty="0" smtClean="0"/>
              <a:t>Colleges that are demanding registration fees from deserving students should be held accountable with consequences.</a:t>
            </a:r>
          </a:p>
          <a:p>
            <a:r>
              <a:rPr lang="en-ZA" sz="1400" dirty="0" smtClean="0"/>
              <a:t>DHET should introduce a pre-registration process in TVET Colleges, such that students are allowed to register a year prior the new academic term.</a:t>
            </a:r>
          </a:p>
          <a:p>
            <a:r>
              <a:rPr lang="en-ZA" sz="1400" dirty="0" smtClean="0"/>
              <a:t>DHET must engage Basic Education and Universities on best practices with regards to the issues of pending results and certificates as their current system is failing students and colleges.</a:t>
            </a:r>
          </a:p>
          <a:p>
            <a:r>
              <a:rPr lang="en-ZA" sz="1400" dirty="0" smtClean="0"/>
              <a:t>NSFAS should be decentralized and be brought close to its clients, the students.</a:t>
            </a:r>
          </a:p>
          <a:p>
            <a:r>
              <a:rPr lang="en-ZA" sz="1400" dirty="0" smtClean="0"/>
              <a:t>There should be data integration between NSFAS and Colleges.</a:t>
            </a:r>
          </a:p>
          <a:p>
            <a:r>
              <a:rPr lang="en-ZA" sz="1400" dirty="0" smtClean="0"/>
              <a:t>DHET should give colleges deadlines with regards to the 2017 outstanding allowance.</a:t>
            </a:r>
          </a:p>
          <a:p>
            <a:r>
              <a:rPr lang="en-ZA" sz="1400" dirty="0" smtClean="0"/>
              <a:t>The PC on Higher Education should advise the Department of Higher Education and Training and intervene where possible with regards to the ongoing unrests in TVET Colleges.</a:t>
            </a:r>
          </a:p>
          <a:p>
            <a:r>
              <a:rPr lang="en-ZA" sz="1400" dirty="0" smtClean="0"/>
              <a:t>Allowances for accommodation and meals should be standardized across all institutions of higher learning.</a:t>
            </a:r>
          </a:p>
          <a:p>
            <a:r>
              <a:rPr lang="en-ZA" sz="1400" dirty="0"/>
              <a:t>We feel that it is important to have the stakeholder meeting with NSFAS, DHET, College Principals, TVETCGC, &amp; SAFETSA where we will then be able to identify exactly where there are gaps </a:t>
            </a:r>
            <a:r>
              <a:rPr lang="en-ZA" sz="1400" dirty="0" smtClean="0"/>
              <a:t>led by </a:t>
            </a:r>
            <a:r>
              <a:rPr lang="en-ZA" sz="1400" smtClean="0"/>
              <a:t>Portfolio committee </a:t>
            </a:r>
            <a:endParaRPr lang="en-ZA" sz="1400"/>
          </a:p>
          <a:p>
            <a:endParaRPr lang="en-ZA" sz="1400" dirty="0" smtClean="0"/>
          </a:p>
        </p:txBody>
      </p:sp>
    </p:spTree>
    <p:extLst>
      <p:ext uri="{BB962C8B-B14F-4D97-AF65-F5344CB8AC3E}">
        <p14:creationId xmlns:p14="http://schemas.microsoft.com/office/powerpoint/2010/main" xmlns="" val="309937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199</TotalTime>
  <Words>924</Words>
  <Application>Microsoft Office PowerPoint</Application>
  <PresentationFormat>Custom</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SOUTH AFRICAN FURTHER EDUCATION AND TRAINING STUDENT ASSOCIATION       PRESENTATION ON NSFAS STUDENT CENTRED MODEL</vt:lpstr>
      <vt:lpstr>TABLE OF CONTENT</vt:lpstr>
      <vt:lpstr>ALLOCATION OF UPFONT PAYMENTS TO TVET COLLEGES FOR 2017/18 &amp; CHALLEGES EXPERIENCED</vt:lpstr>
      <vt:lpstr>ROLL-OUT OF STUDENT CENTERED MODEL IN THE TVET SECTOR &amp; CHALLEGES</vt:lpstr>
      <vt:lpstr>PROGRESS ON OUTSTANDING ALLOWANCE PAYMENTS TO STUDENTS IN TVET COLLEGES. </vt:lpstr>
      <vt:lpstr>STANDARDISATION OF STUDENT ALLOWANCES</vt:lpstr>
      <vt:lpstr>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SiteKiosk Restricted User Account</dc:creator>
  <cp:lastModifiedBy>PUMZA</cp:lastModifiedBy>
  <cp:revision>20</cp:revision>
  <dcterms:created xsi:type="dcterms:W3CDTF">2018-05-29T15:23:23Z</dcterms:created>
  <dcterms:modified xsi:type="dcterms:W3CDTF">2018-05-31T08:27:49Z</dcterms:modified>
</cp:coreProperties>
</file>