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643" r:id="rId2"/>
  </p:sldMasterIdLst>
  <p:notesMasterIdLst>
    <p:notesMasterId r:id="rId33"/>
  </p:notesMasterIdLst>
  <p:handoutMasterIdLst>
    <p:handoutMasterId r:id="rId34"/>
  </p:handoutMasterIdLst>
  <p:sldIdLst>
    <p:sldId id="256" r:id="rId3"/>
    <p:sldId id="545" r:id="rId4"/>
    <p:sldId id="587" r:id="rId5"/>
    <p:sldId id="552" r:id="rId6"/>
    <p:sldId id="616" r:id="rId7"/>
    <p:sldId id="618" r:id="rId8"/>
    <p:sldId id="617" r:id="rId9"/>
    <p:sldId id="619" r:id="rId10"/>
    <p:sldId id="620" r:id="rId11"/>
    <p:sldId id="621" r:id="rId12"/>
    <p:sldId id="623" r:id="rId13"/>
    <p:sldId id="622" r:id="rId14"/>
    <p:sldId id="624" r:id="rId15"/>
    <p:sldId id="607" r:id="rId16"/>
    <p:sldId id="590" r:id="rId17"/>
    <p:sldId id="609" r:id="rId18"/>
    <p:sldId id="592" r:id="rId19"/>
    <p:sldId id="577" r:id="rId20"/>
    <p:sldId id="614" r:id="rId21"/>
    <p:sldId id="615" r:id="rId22"/>
    <p:sldId id="632" r:id="rId23"/>
    <p:sldId id="613" r:id="rId24"/>
    <p:sldId id="626" r:id="rId25"/>
    <p:sldId id="627" r:id="rId26"/>
    <p:sldId id="628" r:id="rId27"/>
    <p:sldId id="629" r:id="rId28"/>
    <p:sldId id="630" r:id="rId29"/>
    <p:sldId id="631" r:id="rId30"/>
    <p:sldId id="551" r:id="rId31"/>
    <p:sldId id="560"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660033"/>
    <a:srgbClr val="006666"/>
    <a:srgbClr val="009999"/>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529" autoAdjust="0"/>
    <p:restoredTop sz="93515" autoAdjust="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2241039-06B6-4C96-9B37-B14C9A7BF5C2}"/>
              </a:ext>
            </a:extLst>
          </p:cNvPr>
          <p:cNvSpPr>
            <a:spLocks noGrp="1"/>
          </p:cNvSpPr>
          <p:nvPr>
            <p:ph type="hdr" sz="quarter"/>
          </p:nvPr>
        </p:nvSpPr>
        <p:spPr>
          <a:xfrm>
            <a:off x="0" y="0"/>
            <a:ext cx="3036218" cy="46513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xmlns="" id="{7BA7299F-D54F-40EE-83FA-348C794BBE10}"/>
              </a:ext>
            </a:extLst>
          </p:cNvPr>
          <p:cNvSpPr>
            <a:spLocks noGrp="1"/>
          </p:cNvSpPr>
          <p:nvPr>
            <p:ph type="dt" sz="quarter" idx="1"/>
          </p:nvPr>
        </p:nvSpPr>
        <p:spPr>
          <a:xfrm>
            <a:off x="3972560" y="0"/>
            <a:ext cx="3036218" cy="46513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CE92BB46-5730-4F7F-89B9-3CBA7ED4F9B1}" type="datetimeFigureOut">
              <a:rPr lang="en-US"/>
              <a:pPr>
                <a:defRPr/>
              </a:pPr>
              <a:t>5/31/2018</a:t>
            </a:fld>
            <a:endParaRPr lang="en-US" dirty="0"/>
          </a:p>
        </p:txBody>
      </p:sp>
      <p:sp>
        <p:nvSpPr>
          <p:cNvPr id="4" name="Footer Placeholder 3">
            <a:extLst>
              <a:ext uri="{FF2B5EF4-FFF2-40B4-BE49-F238E27FC236}">
                <a16:creationId xmlns:a16="http://schemas.microsoft.com/office/drawing/2014/main" xmlns="" id="{DE0DFE14-7A54-4E51-BC4D-6E739751128A}"/>
              </a:ext>
            </a:extLst>
          </p:cNvPr>
          <p:cNvSpPr>
            <a:spLocks noGrp="1"/>
          </p:cNvSpPr>
          <p:nvPr>
            <p:ph type="ftr" sz="quarter" idx="2"/>
          </p:nvPr>
        </p:nvSpPr>
        <p:spPr>
          <a:xfrm>
            <a:off x="0" y="8829675"/>
            <a:ext cx="3036218"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EA1AA61D-99B3-4DCD-9962-2E9191667B39}"/>
              </a:ext>
            </a:extLst>
          </p:cNvPr>
          <p:cNvSpPr>
            <a:spLocks noGrp="1"/>
          </p:cNvSpPr>
          <p:nvPr>
            <p:ph type="sldNum" sz="quarter" idx="3"/>
          </p:nvPr>
        </p:nvSpPr>
        <p:spPr>
          <a:xfrm>
            <a:off x="3972560" y="8829675"/>
            <a:ext cx="3036218"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5E21111-5364-4F45-845E-211FC057FEC8}" type="slidenum">
              <a:rPr lang="en-US" altLang="en-US"/>
              <a:pPr>
                <a:defRPr/>
              </a:pPr>
              <a:t>‹#›</a:t>
            </a:fld>
            <a:endParaRPr lang="en-US" altLang="en-US"/>
          </a:p>
        </p:txBody>
      </p:sp>
    </p:spTree>
    <p:extLst>
      <p:ext uri="{BB962C8B-B14F-4D97-AF65-F5344CB8AC3E}">
        <p14:creationId xmlns:p14="http://schemas.microsoft.com/office/powerpoint/2010/main" xmlns="" val="425985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A29476DC-ECEA-4227-9F1D-E5F94A0BC31E}"/>
              </a:ext>
            </a:extLst>
          </p:cNvPr>
          <p:cNvSpPr>
            <a:spLocks noGrp="1" noChangeArrowheads="1"/>
          </p:cNvSpPr>
          <p:nvPr>
            <p:ph type="hdr" sz="quarter"/>
          </p:nvPr>
        </p:nvSpPr>
        <p:spPr bwMode="auto">
          <a:xfrm>
            <a:off x="0" y="0"/>
            <a:ext cx="303621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7171" name="Rectangle 3">
            <a:extLst>
              <a:ext uri="{FF2B5EF4-FFF2-40B4-BE49-F238E27FC236}">
                <a16:creationId xmlns:a16="http://schemas.microsoft.com/office/drawing/2014/main" xmlns="" id="{9A4BF0C0-515C-4D0E-8A20-A4292ECE8688}"/>
              </a:ext>
            </a:extLst>
          </p:cNvPr>
          <p:cNvSpPr>
            <a:spLocks noGrp="1" noChangeArrowheads="1"/>
          </p:cNvSpPr>
          <p:nvPr>
            <p:ph type="dt" idx="1"/>
          </p:nvPr>
        </p:nvSpPr>
        <p:spPr bwMode="auto">
          <a:xfrm>
            <a:off x="3972560" y="0"/>
            <a:ext cx="303621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7412" name="Rectangle 4">
            <a:extLst>
              <a:ext uri="{FF2B5EF4-FFF2-40B4-BE49-F238E27FC236}">
                <a16:creationId xmlns:a16="http://schemas.microsoft.com/office/drawing/2014/main" xmlns="" id="{A65B958D-3DDF-43BF-AB02-411EABE5465F}"/>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a:extLst>
              <a:ext uri="{FF2B5EF4-FFF2-40B4-BE49-F238E27FC236}">
                <a16:creationId xmlns:a16="http://schemas.microsoft.com/office/drawing/2014/main" xmlns="" id="{0A5084A5-57F1-43F6-804A-320544AECBCB}"/>
              </a:ext>
            </a:extLst>
          </p:cNvPr>
          <p:cNvSpPr>
            <a:spLocks noGrp="1" noChangeArrowheads="1"/>
          </p:cNvSpPr>
          <p:nvPr>
            <p:ph type="body" sz="quarter" idx="3"/>
          </p:nvPr>
        </p:nvSpPr>
        <p:spPr bwMode="auto">
          <a:xfrm>
            <a:off x="701040" y="4414838"/>
            <a:ext cx="560832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xmlns="" id="{B0EACAE3-1379-4C44-91BD-49E45CA30AF8}"/>
              </a:ext>
            </a:extLst>
          </p:cNvPr>
          <p:cNvSpPr>
            <a:spLocks noGrp="1" noChangeArrowheads="1"/>
          </p:cNvSpPr>
          <p:nvPr>
            <p:ph type="ftr" sz="quarter" idx="4"/>
          </p:nvPr>
        </p:nvSpPr>
        <p:spPr bwMode="auto">
          <a:xfrm>
            <a:off x="0" y="8829675"/>
            <a:ext cx="303621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7175" name="Rectangle 7">
            <a:extLst>
              <a:ext uri="{FF2B5EF4-FFF2-40B4-BE49-F238E27FC236}">
                <a16:creationId xmlns:a16="http://schemas.microsoft.com/office/drawing/2014/main" xmlns="" id="{83F12E01-5604-4F31-803C-C3858C5295EC}"/>
              </a:ext>
            </a:extLst>
          </p:cNvPr>
          <p:cNvSpPr>
            <a:spLocks noGrp="1" noChangeArrowheads="1"/>
          </p:cNvSpPr>
          <p:nvPr>
            <p:ph type="sldNum" sz="quarter" idx="5"/>
          </p:nvPr>
        </p:nvSpPr>
        <p:spPr bwMode="auto">
          <a:xfrm>
            <a:off x="3972560" y="8829675"/>
            <a:ext cx="303621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CEE4DE-C844-4CA2-A356-FABBC657FADB}" type="slidenum">
              <a:rPr lang="en-US" altLang="en-US"/>
              <a:pPr>
                <a:defRPr/>
              </a:pPr>
              <a:t>‹#›</a:t>
            </a:fld>
            <a:endParaRPr lang="en-US" altLang="en-US"/>
          </a:p>
        </p:txBody>
      </p:sp>
    </p:spTree>
    <p:extLst>
      <p:ext uri="{BB962C8B-B14F-4D97-AF65-F5344CB8AC3E}">
        <p14:creationId xmlns:p14="http://schemas.microsoft.com/office/powerpoint/2010/main" xmlns="" val="3639855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xmlns="" id="{6722AF4A-FDF9-4231-A795-F15F55569AD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xmlns="" id="{9B649540-E00B-4153-9A5C-521643F4185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1</a:t>
            </a:fld>
            <a:endParaRPr lang="en-US" altLang="en-US"/>
          </a:p>
        </p:txBody>
      </p:sp>
    </p:spTree>
    <p:extLst>
      <p:ext uri="{BB962C8B-B14F-4D97-AF65-F5344CB8AC3E}">
        <p14:creationId xmlns:p14="http://schemas.microsoft.com/office/powerpoint/2010/main" xmlns="" val="25417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530D5600-F029-4D8D-B06B-669016B384B2}"/>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xmlns="" id="{B4BC928B-AD2A-4E67-A63F-FABC57CF219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xmlns="" id="{4E1791B9-8074-4D30-B3A5-EECBDB1F6948}"/>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F3138D-1867-4340-AEAF-866BC9A8E420}" type="slidenum">
              <a:rPr lang="en-US" altLang="en-US" smtClean="0"/>
              <a:pPr/>
              <a:t>4</a:t>
            </a:fld>
            <a:endParaRPr lang="en-US" altLang="en-US"/>
          </a:p>
        </p:txBody>
      </p:sp>
    </p:spTree>
    <p:extLst>
      <p:ext uri="{BB962C8B-B14F-4D97-AF65-F5344CB8AC3E}">
        <p14:creationId xmlns:p14="http://schemas.microsoft.com/office/powerpoint/2010/main" xmlns="" val="410248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xmlns="" id="{6722AF4A-FDF9-4231-A795-F15F55569AD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xmlns="" id="{9B649540-E00B-4153-9A5C-521643F4185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11</a:t>
            </a:fld>
            <a:endParaRPr lang="en-US" altLang="en-US"/>
          </a:p>
        </p:txBody>
      </p:sp>
    </p:spTree>
    <p:extLst>
      <p:ext uri="{BB962C8B-B14F-4D97-AF65-F5344CB8AC3E}">
        <p14:creationId xmlns:p14="http://schemas.microsoft.com/office/powerpoint/2010/main" xmlns="" val="25417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mtClean="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284B2B-B7F7-4548-9251-C41DC5A2434F}" type="slidenum">
              <a:rPr lang="en-US" altLang="en-US" smtClean="0"/>
              <a:pPr/>
              <a:t>19</a:t>
            </a:fld>
            <a:endParaRPr lang="en-US" altLang="en-US" smtClean="0"/>
          </a:p>
        </p:txBody>
      </p:sp>
    </p:spTree>
    <p:extLst>
      <p:ext uri="{BB962C8B-B14F-4D97-AF65-F5344CB8AC3E}">
        <p14:creationId xmlns:p14="http://schemas.microsoft.com/office/powerpoint/2010/main" xmlns="" val="411977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3ADCBD99-2F6A-4ED6-AB30-3A6D0CA6A38F}"/>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xmlns="" id="{4EF707DD-F5EF-4085-8D60-E1BBE98052E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xmlns="" id="{F4B7837C-B75A-4FF8-B91E-D5FBF4416DD0}"/>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2E343B-011A-4D20-B052-6866A04488DA}" type="slidenum">
              <a:rPr lang="en-US" altLang="en-US" smtClean="0"/>
              <a:pPr/>
              <a:t>29</a:t>
            </a:fld>
            <a:endParaRPr lang="en-US" altLang="en-US"/>
          </a:p>
        </p:txBody>
      </p:sp>
    </p:spTree>
    <p:extLst>
      <p:ext uri="{BB962C8B-B14F-4D97-AF65-F5344CB8AC3E}">
        <p14:creationId xmlns:p14="http://schemas.microsoft.com/office/powerpoint/2010/main" xmlns="" val="49381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B5D9DB73-40DC-43CA-82DA-FA093DB30AD3}"/>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xmlns="" id="{3C7589A4-BAE0-405C-9A77-F958977BB91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xmlns="" id="{EB68E4E8-2620-4561-BE98-1E09DD8DD0E2}"/>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EC030B-CB50-4C16-A777-DF5D7722C814}" type="slidenum">
              <a:rPr lang="en-ZA" altLang="en-US" smtClean="0">
                <a:solidFill>
                  <a:srgbClr val="000000"/>
                </a:solidFill>
              </a:rPr>
              <a:pPr/>
              <a:t>30</a:t>
            </a:fld>
            <a:endParaRPr lang="en-ZA" altLang="en-US">
              <a:solidFill>
                <a:srgbClr val="000000"/>
              </a:solidFill>
            </a:endParaRPr>
          </a:p>
        </p:txBody>
      </p:sp>
    </p:spTree>
    <p:extLst>
      <p:ext uri="{BB962C8B-B14F-4D97-AF65-F5344CB8AC3E}">
        <p14:creationId xmlns:p14="http://schemas.microsoft.com/office/powerpoint/2010/main" xmlns="" val="2914650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H:\doc\Public Service\main.jpg">
            <a:extLst>
              <a:ext uri="{FF2B5EF4-FFF2-40B4-BE49-F238E27FC236}">
                <a16:creationId xmlns:a16="http://schemas.microsoft.com/office/drawing/2014/main" xmlns="" id="{B4C5EE39-992C-4F51-BFE8-C61792BCC2AA}"/>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a:extLst>
              <a:ext uri="{FF2B5EF4-FFF2-40B4-BE49-F238E27FC236}">
                <a16:creationId xmlns:a16="http://schemas.microsoft.com/office/drawing/2014/main" xmlns="" id="{CD8A6136-419B-4C93-8D19-2C465C9375D5}"/>
              </a:ext>
            </a:extLst>
          </p:cNvPr>
          <p:cNvSpPr txBox="1">
            <a:spLocks noChangeArrowheads="1"/>
          </p:cNvSpPr>
          <p:nvPr userDrawn="1"/>
        </p:nvSpPr>
        <p:spPr bwMode="auto">
          <a:xfrm>
            <a:off x="1187450" y="2924175"/>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6" name="Text Box 10">
            <a:extLst>
              <a:ext uri="{FF2B5EF4-FFF2-40B4-BE49-F238E27FC236}">
                <a16:creationId xmlns:a16="http://schemas.microsoft.com/office/drawing/2014/main" xmlns="" id="{0B0372D2-4E9B-4C30-A858-455F697E4F1E}"/>
              </a:ext>
            </a:extLst>
          </p:cNvPr>
          <p:cNvSpPr txBox="1">
            <a:spLocks noChangeArrowheads="1"/>
          </p:cNvSpPr>
          <p:nvPr userDrawn="1"/>
        </p:nvSpPr>
        <p:spPr bwMode="auto">
          <a:xfrm>
            <a:off x="1187450" y="3141663"/>
            <a:ext cx="6913563" cy="57943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7" name="Text Box 11">
            <a:extLst>
              <a:ext uri="{FF2B5EF4-FFF2-40B4-BE49-F238E27FC236}">
                <a16:creationId xmlns:a16="http://schemas.microsoft.com/office/drawing/2014/main" xmlns="" id="{E83507CC-921C-4521-AE3C-89B154DAFB35}"/>
              </a:ext>
            </a:extLst>
          </p:cNvPr>
          <p:cNvSpPr txBox="1">
            <a:spLocks noChangeArrowheads="1"/>
          </p:cNvSpPr>
          <p:nvPr userDrawn="1"/>
        </p:nvSpPr>
        <p:spPr bwMode="auto">
          <a:xfrm>
            <a:off x="1403350" y="38608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8" name="Text Box 12">
            <a:extLst>
              <a:ext uri="{FF2B5EF4-FFF2-40B4-BE49-F238E27FC236}">
                <a16:creationId xmlns:a16="http://schemas.microsoft.com/office/drawing/2014/main" xmlns="" id="{B2A26D7F-C17F-4555-ACEF-BF39ECF1213F}"/>
              </a:ext>
            </a:extLst>
          </p:cNvPr>
          <p:cNvSpPr txBox="1">
            <a:spLocks noChangeArrowheads="1"/>
          </p:cNvSpPr>
          <p:nvPr userDrawn="1"/>
        </p:nvSpPr>
        <p:spPr bwMode="auto">
          <a:xfrm>
            <a:off x="1403350" y="29972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9" name="Text Box 14">
            <a:extLst>
              <a:ext uri="{FF2B5EF4-FFF2-40B4-BE49-F238E27FC236}">
                <a16:creationId xmlns:a16="http://schemas.microsoft.com/office/drawing/2014/main" xmlns="" id="{5286CD22-87EE-4B15-9CD2-16D2397E473F}"/>
              </a:ext>
            </a:extLst>
          </p:cNvPr>
          <p:cNvSpPr txBox="1">
            <a:spLocks noChangeArrowheads="1"/>
          </p:cNvSpPr>
          <p:nvPr userDrawn="1"/>
        </p:nvSpPr>
        <p:spPr bwMode="auto">
          <a:xfrm>
            <a:off x="1331913" y="29972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10" name="Text Box 15">
            <a:extLst>
              <a:ext uri="{FF2B5EF4-FFF2-40B4-BE49-F238E27FC236}">
                <a16:creationId xmlns:a16="http://schemas.microsoft.com/office/drawing/2014/main" xmlns="" id="{F3AF0941-DF0E-40AC-BBEA-D52661D9222E}"/>
              </a:ext>
            </a:extLst>
          </p:cNvPr>
          <p:cNvSpPr txBox="1">
            <a:spLocks noChangeArrowheads="1"/>
          </p:cNvSpPr>
          <p:nvPr userDrawn="1"/>
        </p:nvSpPr>
        <p:spPr bwMode="auto">
          <a:xfrm>
            <a:off x="1547813" y="32131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4099" name="Rectangle 3"/>
          <p:cNvSpPr>
            <a:spLocks noGrp="1" noChangeArrowheads="1"/>
          </p:cNvSpPr>
          <p:nvPr>
            <p:ph type="ctrTitle"/>
          </p:nvPr>
        </p:nvSpPr>
        <p:spPr>
          <a:xfrm>
            <a:off x="684213" y="2708275"/>
            <a:ext cx="7772400" cy="1470025"/>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4508500"/>
            <a:ext cx="6400800" cy="1130300"/>
          </a:xfrm>
        </p:spPr>
        <p:txBody>
          <a:bodyPr/>
          <a:lstStyle>
            <a:lvl1pPr marL="0" indent="0" algn="ctr">
              <a:buFont typeface="Wingdings" pitchFamily="2" charset="2"/>
              <a:buNone/>
              <a:defRPr/>
            </a:lvl1pPr>
          </a:lstStyle>
          <a:p>
            <a:r>
              <a:rPr lang="en-US"/>
              <a:t>Click to edit Master subtitle style</a:t>
            </a:r>
          </a:p>
        </p:txBody>
      </p:sp>
      <p:sp>
        <p:nvSpPr>
          <p:cNvPr id="11" name="Rectangle 5">
            <a:extLst>
              <a:ext uri="{FF2B5EF4-FFF2-40B4-BE49-F238E27FC236}">
                <a16:creationId xmlns:a16="http://schemas.microsoft.com/office/drawing/2014/main" xmlns="" id="{B259CDF2-B078-466D-8148-0F9E8F0F36BE}"/>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6">
            <a:extLst>
              <a:ext uri="{FF2B5EF4-FFF2-40B4-BE49-F238E27FC236}">
                <a16:creationId xmlns:a16="http://schemas.microsoft.com/office/drawing/2014/main" xmlns="" id="{E4EE7B4B-D784-4A4F-BE83-EDB9B2F17A89}"/>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7">
            <a:extLst>
              <a:ext uri="{FF2B5EF4-FFF2-40B4-BE49-F238E27FC236}">
                <a16:creationId xmlns:a16="http://schemas.microsoft.com/office/drawing/2014/main" xmlns="" id="{EBF00BDE-D1D8-40CF-9C4B-95D1002E26BC}"/>
              </a:ext>
            </a:extLst>
          </p:cNvPr>
          <p:cNvSpPr>
            <a:spLocks noGrp="1" noChangeArrowheads="1"/>
          </p:cNvSpPr>
          <p:nvPr>
            <p:ph type="sldNum" sz="quarter" idx="12"/>
          </p:nvPr>
        </p:nvSpPr>
        <p:spPr/>
        <p:txBody>
          <a:bodyPr/>
          <a:lstStyle>
            <a:lvl1pPr>
              <a:defRPr/>
            </a:lvl1pPr>
          </a:lstStyle>
          <a:p>
            <a:pPr>
              <a:defRPr/>
            </a:pPr>
            <a:fld id="{8C4ED58F-D83C-465D-9951-5940255C814B}" type="slidenum">
              <a:rPr lang="en-US" altLang="en-US"/>
              <a:pPr>
                <a:defRPr/>
              </a:pPr>
              <a:t>‹#›</a:t>
            </a:fld>
            <a:endParaRPr lang="en-US" altLang="en-US"/>
          </a:p>
        </p:txBody>
      </p:sp>
    </p:spTree>
    <p:extLst>
      <p:ext uri="{BB962C8B-B14F-4D97-AF65-F5344CB8AC3E}">
        <p14:creationId xmlns:p14="http://schemas.microsoft.com/office/powerpoint/2010/main" xmlns="" val="189445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4C551E3-37F2-4B4E-A378-8265584D9A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72DE541-0AA1-4C17-B3A8-09A25E8776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71FB759-8E58-4294-8C5D-62BA6AAC90F4}"/>
              </a:ext>
            </a:extLst>
          </p:cNvPr>
          <p:cNvSpPr>
            <a:spLocks noGrp="1" noChangeArrowheads="1"/>
          </p:cNvSpPr>
          <p:nvPr>
            <p:ph type="sldNum" sz="quarter" idx="12"/>
          </p:nvPr>
        </p:nvSpPr>
        <p:spPr>
          <a:ln/>
        </p:spPr>
        <p:txBody>
          <a:bodyPr/>
          <a:lstStyle>
            <a:lvl1pPr>
              <a:defRPr/>
            </a:lvl1pPr>
          </a:lstStyle>
          <a:p>
            <a:pPr>
              <a:defRPr/>
            </a:pPr>
            <a:fld id="{35B4A63C-9719-4ACD-9910-961ABC792F2C}" type="slidenum">
              <a:rPr lang="en-US" altLang="en-US"/>
              <a:pPr>
                <a:defRPr/>
              </a:pPr>
              <a:t>‹#›</a:t>
            </a:fld>
            <a:endParaRPr lang="en-US" altLang="en-US"/>
          </a:p>
        </p:txBody>
      </p:sp>
    </p:spTree>
    <p:extLst>
      <p:ext uri="{BB962C8B-B14F-4D97-AF65-F5344CB8AC3E}">
        <p14:creationId xmlns:p14="http://schemas.microsoft.com/office/powerpoint/2010/main" xmlns="" val="283406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713"/>
            <a:ext cx="2057400" cy="5505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20713"/>
            <a:ext cx="6019800" cy="5505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E6688DC-AE12-471A-BE88-BB8505398F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4EB47B3-1B2F-4969-9AC8-1108841DD3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4D4389A-1932-44A4-BCA1-8953EEA15481}"/>
              </a:ext>
            </a:extLst>
          </p:cNvPr>
          <p:cNvSpPr>
            <a:spLocks noGrp="1" noChangeArrowheads="1"/>
          </p:cNvSpPr>
          <p:nvPr>
            <p:ph type="sldNum" sz="quarter" idx="12"/>
          </p:nvPr>
        </p:nvSpPr>
        <p:spPr>
          <a:ln/>
        </p:spPr>
        <p:txBody>
          <a:bodyPr/>
          <a:lstStyle>
            <a:lvl1pPr>
              <a:defRPr/>
            </a:lvl1pPr>
          </a:lstStyle>
          <a:p>
            <a:pPr>
              <a:defRPr/>
            </a:pPr>
            <a:fld id="{91E1C314-E695-4B49-A335-AFD781A7E35E}" type="slidenum">
              <a:rPr lang="en-US" altLang="en-US"/>
              <a:pPr>
                <a:defRPr/>
              </a:pPr>
              <a:t>‹#›</a:t>
            </a:fld>
            <a:endParaRPr lang="en-US" altLang="en-US"/>
          </a:p>
        </p:txBody>
      </p:sp>
    </p:spTree>
    <p:extLst>
      <p:ext uri="{BB962C8B-B14F-4D97-AF65-F5344CB8AC3E}">
        <p14:creationId xmlns:p14="http://schemas.microsoft.com/office/powerpoint/2010/main" xmlns="" val="361072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Users\JusticeK\AppData\Local\Microsoft\Windows\Temporary Internet Files\Content.Outlook\3R6TD3T3\100 YEARS LOGO.jpg">
            <a:extLst>
              <a:ext uri="{FF2B5EF4-FFF2-40B4-BE49-F238E27FC236}">
                <a16:creationId xmlns:a16="http://schemas.microsoft.com/office/drawing/2014/main" xmlns="" id="{49C54EA7-5A06-49DD-A6A4-1CCE922AFDC4}"/>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6316663"/>
            <a:ext cx="984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49"/>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5" name="Date Placeholder 4">
            <a:extLst>
              <a:ext uri="{FF2B5EF4-FFF2-40B4-BE49-F238E27FC236}">
                <a16:creationId xmlns:a16="http://schemas.microsoft.com/office/drawing/2014/main" xmlns="" id="{C54BC022-D75A-4393-AD38-07E955994F7F}"/>
              </a:ext>
            </a:extLst>
          </p:cNvPr>
          <p:cNvSpPr>
            <a:spLocks noGrp="1" noChangeArrowheads="1"/>
          </p:cNvSpPr>
          <p:nvPr>
            <p:ph type="dt" sz="half" idx="10"/>
          </p:nvPr>
        </p:nvSpPr>
        <p:spPr/>
        <p:txBody>
          <a:bodyPr/>
          <a:lstStyle>
            <a:lvl1pPr>
              <a:defRPr>
                <a:cs typeface="Arial" charset="0"/>
              </a:defRPr>
            </a:lvl1pPr>
          </a:lstStyle>
          <a:p>
            <a:pPr>
              <a:defRPr/>
            </a:pPr>
            <a:fld id="{7345610C-945E-4111-AF20-AA201F1B1692}" type="datetime1">
              <a:rPr lang="en-US"/>
              <a:pPr>
                <a:defRPr/>
              </a:pPr>
              <a:t>5/31/2018</a:t>
            </a:fld>
            <a:endParaRPr lang="en-US" dirty="0"/>
          </a:p>
        </p:txBody>
      </p:sp>
      <p:sp>
        <p:nvSpPr>
          <p:cNvPr id="6" name="Footer Placeholder 5">
            <a:extLst>
              <a:ext uri="{FF2B5EF4-FFF2-40B4-BE49-F238E27FC236}">
                <a16:creationId xmlns:a16="http://schemas.microsoft.com/office/drawing/2014/main" xmlns="" id="{BA952F87-10C0-4371-A943-6FB77FD20DC5}"/>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91891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43C41F76-FAE6-47B4-BD3D-D0C64DFA2F0D}"/>
              </a:ext>
            </a:extLst>
          </p:cNvPr>
          <p:cNvSpPr>
            <a:spLocks noGrp="1" noChangeArrowheads="1"/>
          </p:cNvSpPr>
          <p:nvPr>
            <p:ph type="dt" sz="half" idx="10"/>
          </p:nvPr>
        </p:nvSpPr>
        <p:spPr/>
        <p:txBody>
          <a:bodyPr/>
          <a:lstStyle>
            <a:lvl1pPr>
              <a:defRPr>
                <a:cs typeface="Arial" charset="0"/>
              </a:defRPr>
            </a:lvl1pPr>
          </a:lstStyle>
          <a:p>
            <a:pPr>
              <a:defRPr/>
            </a:pPr>
            <a:fld id="{F1F850A2-9B42-48A9-ABBA-CE3429CE00B7}" type="datetime1">
              <a:rPr lang="en-US"/>
              <a:pPr>
                <a:defRPr/>
              </a:pPr>
              <a:t>5/31/2018</a:t>
            </a:fld>
            <a:endParaRPr lang="en-US" dirty="0"/>
          </a:p>
        </p:txBody>
      </p:sp>
      <p:sp>
        <p:nvSpPr>
          <p:cNvPr id="5" name="Rectangle 5">
            <a:extLst>
              <a:ext uri="{FF2B5EF4-FFF2-40B4-BE49-F238E27FC236}">
                <a16:creationId xmlns:a16="http://schemas.microsoft.com/office/drawing/2014/main" xmlns="" id="{65B9DA8A-94B1-429A-98A4-9A9827FF45D2}"/>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229319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69206254-0649-4313-BE70-C2159536F258}"/>
              </a:ext>
            </a:extLst>
          </p:cNvPr>
          <p:cNvSpPr>
            <a:spLocks noGrp="1" noChangeArrowheads="1"/>
          </p:cNvSpPr>
          <p:nvPr>
            <p:ph type="dt" sz="half" idx="10"/>
          </p:nvPr>
        </p:nvSpPr>
        <p:spPr/>
        <p:txBody>
          <a:bodyPr/>
          <a:lstStyle>
            <a:lvl1pPr>
              <a:defRPr>
                <a:cs typeface="Arial" charset="0"/>
              </a:defRPr>
            </a:lvl1pPr>
          </a:lstStyle>
          <a:p>
            <a:pPr>
              <a:defRPr/>
            </a:pPr>
            <a:fld id="{9F215524-A706-4E5F-850A-B80843C0903D}" type="datetime1">
              <a:rPr lang="en-US"/>
              <a:pPr>
                <a:defRPr/>
              </a:pPr>
              <a:t>5/31/2018</a:t>
            </a:fld>
            <a:endParaRPr lang="en-US" dirty="0"/>
          </a:p>
        </p:txBody>
      </p:sp>
      <p:sp>
        <p:nvSpPr>
          <p:cNvPr id="5" name="Rectangle 5">
            <a:extLst>
              <a:ext uri="{FF2B5EF4-FFF2-40B4-BE49-F238E27FC236}">
                <a16:creationId xmlns:a16="http://schemas.microsoft.com/office/drawing/2014/main" xmlns="" id="{8309A2B8-94A3-4245-9F6C-92ECD1DCBBCF}"/>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302517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6A8969F8-2619-4ACB-9D71-34BA6ACD73E3}"/>
              </a:ext>
            </a:extLst>
          </p:cNvPr>
          <p:cNvSpPr>
            <a:spLocks noGrp="1" noChangeArrowheads="1"/>
          </p:cNvSpPr>
          <p:nvPr>
            <p:ph type="dt" sz="half" idx="10"/>
          </p:nvPr>
        </p:nvSpPr>
        <p:spPr/>
        <p:txBody>
          <a:bodyPr/>
          <a:lstStyle>
            <a:lvl1pPr>
              <a:defRPr>
                <a:cs typeface="Arial" charset="0"/>
              </a:defRPr>
            </a:lvl1pPr>
          </a:lstStyle>
          <a:p>
            <a:pPr>
              <a:defRPr/>
            </a:pPr>
            <a:fld id="{729A113F-4492-4E3F-8F11-99765A6769A1}" type="datetime1">
              <a:rPr lang="en-US"/>
              <a:pPr>
                <a:defRPr/>
              </a:pPr>
              <a:t>5/31/2018</a:t>
            </a:fld>
            <a:endParaRPr lang="en-US" dirty="0"/>
          </a:p>
        </p:txBody>
      </p:sp>
      <p:sp>
        <p:nvSpPr>
          <p:cNvPr id="6" name="Footer Placeholder 5">
            <a:extLst>
              <a:ext uri="{FF2B5EF4-FFF2-40B4-BE49-F238E27FC236}">
                <a16:creationId xmlns:a16="http://schemas.microsoft.com/office/drawing/2014/main" xmlns="" id="{DEFC074B-8A58-4ABE-80D8-B871836E5EE6}"/>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3674194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xmlns="" id="{7D66A557-D59C-4FCD-BC7C-2422572686B3}"/>
              </a:ext>
            </a:extLst>
          </p:cNvPr>
          <p:cNvSpPr>
            <a:spLocks noGrp="1" noChangeArrowheads="1"/>
          </p:cNvSpPr>
          <p:nvPr>
            <p:ph type="dt" sz="half" idx="10"/>
          </p:nvPr>
        </p:nvSpPr>
        <p:spPr/>
        <p:txBody>
          <a:bodyPr/>
          <a:lstStyle>
            <a:lvl1pPr>
              <a:defRPr>
                <a:cs typeface="Arial" charset="0"/>
              </a:defRPr>
            </a:lvl1pPr>
          </a:lstStyle>
          <a:p>
            <a:pPr>
              <a:defRPr/>
            </a:pPr>
            <a:fld id="{10D026AC-F103-485E-8710-C0F45A36BD13}" type="datetime1">
              <a:rPr lang="en-US"/>
              <a:pPr>
                <a:defRPr/>
              </a:pPr>
              <a:t>5/31/2018</a:t>
            </a:fld>
            <a:endParaRPr lang="en-US" dirty="0"/>
          </a:p>
        </p:txBody>
      </p:sp>
      <p:sp>
        <p:nvSpPr>
          <p:cNvPr id="8" name="Rectangle 5">
            <a:extLst>
              <a:ext uri="{FF2B5EF4-FFF2-40B4-BE49-F238E27FC236}">
                <a16:creationId xmlns:a16="http://schemas.microsoft.com/office/drawing/2014/main" xmlns="" id="{18E004B5-19C8-4E09-9772-D3DE88F06339}"/>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86273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xmlns="" id="{BA0822E0-7E5D-43E1-BF45-C086862453D0}"/>
              </a:ext>
            </a:extLst>
          </p:cNvPr>
          <p:cNvSpPr>
            <a:spLocks noGrp="1" noChangeArrowheads="1"/>
          </p:cNvSpPr>
          <p:nvPr>
            <p:ph type="dt" sz="half" idx="10"/>
          </p:nvPr>
        </p:nvSpPr>
        <p:spPr/>
        <p:txBody>
          <a:bodyPr/>
          <a:lstStyle>
            <a:lvl1pPr>
              <a:defRPr>
                <a:cs typeface="Arial" charset="0"/>
              </a:defRPr>
            </a:lvl1pPr>
          </a:lstStyle>
          <a:p>
            <a:pPr>
              <a:defRPr/>
            </a:pPr>
            <a:fld id="{5324D017-87D6-4873-8340-5D3BB70B9832}" type="datetime1">
              <a:rPr lang="en-US"/>
              <a:pPr>
                <a:defRPr/>
              </a:pPr>
              <a:t>5/31/2018</a:t>
            </a:fld>
            <a:endParaRPr lang="en-US" dirty="0"/>
          </a:p>
        </p:txBody>
      </p:sp>
      <p:sp>
        <p:nvSpPr>
          <p:cNvPr id="4" name="Rectangle 5">
            <a:extLst>
              <a:ext uri="{FF2B5EF4-FFF2-40B4-BE49-F238E27FC236}">
                <a16:creationId xmlns:a16="http://schemas.microsoft.com/office/drawing/2014/main" xmlns="" id="{88B773AD-4469-495E-A5A8-4E009D8B90C1}"/>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30056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ADCB01C-01BD-47F3-81D3-9966CEBFB791}"/>
              </a:ext>
            </a:extLst>
          </p:cNvPr>
          <p:cNvSpPr>
            <a:spLocks noGrp="1" noChangeArrowheads="1"/>
          </p:cNvSpPr>
          <p:nvPr>
            <p:ph type="dt" sz="half" idx="10"/>
          </p:nvPr>
        </p:nvSpPr>
        <p:spPr/>
        <p:txBody>
          <a:bodyPr/>
          <a:lstStyle>
            <a:lvl1pPr>
              <a:defRPr>
                <a:cs typeface="Arial" charset="0"/>
              </a:defRPr>
            </a:lvl1pPr>
          </a:lstStyle>
          <a:p>
            <a:pPr>
              <a:defRPr/>
            </a:pPr>
            <a:fld id="{354226A9-A9A0-41AF-AD5E-EB2B8E667A2C}" type="datetime1">
              <a:rPr lang="en-US"/>
              <a:pPr>
                <a:defRPr/>
              </a:pPr>
              <a:t>5/31/2018</a:t>
            </a:fld>
            <a:endParaRPr lang="en-US" dirty="0"/>
          </a:p>
        </p:txBody>
      </p:sp>
      <p:sp>
        <p:nvSpPr>
          <p:cNvPr id="3" name="Rectangle 5">
            <a:extLst>
              <a:ext uri="{FF2B5EF4-FFF2-40B4-BE49-F238E27FC236}">
                <a16:creationId xmlns:a16="http://schemas.microsoft.com/office/drawing/2014/main" xmlns="" id="{3B5C8B3D-0662-4773-B367-8DA384F0CD37}"/>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357627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1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93382033-3E5D-44FA-96D5-59789B3C42EB}"/>
              </a:ext>
            </a:extLst>
          </p:cNvPr>
          <p:cNvSpPr>
            <a:spLocks noGrp="1" noChangeArrowheads="1"/>
          </p:cNvSpPr>
          <p:nvPr>
            <p:ph type="dt" sz="half" idx="10"/>
          </p:nvPr>
        </p:nvSpPr>
        <p:spPr/>
        <p:txBody>
          <a:bodyPr/>
          <a:lstStyle>
            <a:lvl1pPr>
              <a:defRPr>
                <a:cs typeface="Arial" charset="0"/>
              </a:defRPr>
            </a:lvl1pPr>
          </a:lstStyle>
          <a:p>
            <a:pPr>
              <a:defRPr/>
            </a:pPr>
            <a:fld id="{E8438943-7920-4B04-8C62-F69F63F2CE9D}" type="datetime1">
              <a:rPr lang="en-US"/>
              <a:pPr>
                <a:defRPr/>
              </a:pPr>
              <a:t>5/31/2018</a:t>
            </a:fld>
            <a:endParaRPr lang="en-US" dirty="0"/>
          </a:p>
        </p:txBody>
      </p:sp>
      <p:sp>
        <p:nvSpPr>
          <p:cNvPr id="6" name="Footer Placeholder 5">
            <a:extLst>
              <a:ext uri="{FF2B5EF4-FFF2-40B4-BE49-F238E27FC236}">
                <a16:creationId xmlns:a16="http://schemas.microsoft.com/office/drawing/2014/main" xmlns="" id="{4A808236-BD1C-47F6-B7E4-38E6FA27E793}"/>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90164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xmlns="" id="{A45C1EAB-AB7F-420E-8884-D15702989F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5250FB3-3053-43A3-B113-AF802F94EE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89C5CD4-4F9B-494F-AE4A-B8063350C6A8}"/>
              </a:ext>
            </a:extLst>
          </p:cNvPr>
          <p:cNvSpPr>
            <a:spLocks noGrp="1" noChangeArrowheads="1"/>
          </p:cNvSpPr>
          <p:nvPr>
            <p:ph type="sldNum" sz="quarter" idx="12"/>
          </p:nvPr>
        </p:nvSpPr>
        <p:spPr>
          <a:ln/>
        </p:spPr>
        <p:txBody>
          <a:bodyPr/>
          <a:lstStyle>
            <a:lvl1pPr>
              <a:defRPr/>
            </a:lvl1pPr>
          </a:lstStyle>
          <a:p>
            <a:pPr>
              <a:defRPr/>
            </a:pPr>
            <a:fld id="{4E9250B9-2D58-49F2-9994-51915C2C0244}" type="slidenum">
              <a:rPr lang="en-US" altLang="en-US"/>
              <a:pPr>
                <a:defRPr/>
              </a:pPr>
              <a:t>‹#›</a:t>
            </a:fld>
            <a:endParaRPr lang="en-US" altLang="en-US"/>
          </a:p>
        </p:txBody>
      </p:sp>
    </p:spTree>
    <p:extLst>
      <p:ext uri="{BB962C8B-B14F-4D97-AF65-F5344CB8AC3E}">
        <p14:creationId xmlns:p14="http://schemas.microsoft.com/office/powerpoint/2010/main" xmlns="" val="160486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8269BED3-4A0B-40C0-95BB-B90520CEC6BF}"/>
              </a:ext>
            </a:extLst>
          </p:cNvPr>
          <p:cNvSpPr>
            <a:spLocks noGrp="1" noChangeArrowheads="1"/>
          </p:cNvSpPr>
          <p:nvPr>
            <p:ph type="dt" sz="half" idx="10"/>
          </p:nvPr>
        </p:nvSpPr>
        <p:spPr/>
        <p:txBody>
          <a:bodyPr/>
          <a:lstStyle>
            <a:lvl1pPr>
              <a:defRPr>
                <a:cs typeface="Arial" charset="0"/>
              </a:defRPr>
            </a:lvl1pPr>
          </a:lstStyle>
          <a:p>
            <a:pPr>
              <a:defRPr/>
            </a:pPr>
            <a:fld id="{EE95C1BE-9BA3-49F7-984D-A8F2CC1CE6CE}" type="datetime1">
              <a:rPr lang="en-US"/>
              <a:pPr>
                <a:defRPr/>
              </a:pPr>
              <a:t>5/31/2018</a:t>
            </a:fld>
            <a:endParaRPr lang="en-US" dirty="0"/>
          </a:p>
        </p:txBody>
      </p:sp>
      <p:sp>
        <p:nvSpPr>
          <p:cNvPr id="6" name="Footer Placeholder 5">
            <a:extLst>
              <a:ext uri="{FF2B5EF4-FFF2-40B4-BE49-F238E27FC236}">
                <a16:creationId xmlns:a16="http://schemas.microsoft.com/office/drawing/2014/main" xmlns="" id="{CF33A85A-1B66-479A-BD49-7F7E8CC1322D}"/>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9045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882141A6-92C0-41D0-91C8-AD1411A9978E}"/>
              </a:ext>
            </a:extLst>
          </p:cNvPr>
          <p:cNvSpPr>
            <a:spLocks noGrp="1" noChangeArrowheads="1"/>
          </p:cNvSpPr>
          <p:nvPr>
            <p:ph type="dt" sz="half" idx="10"/>
          </p:nvPr>
        </p:nvSpPr>
        <p:spPr/>
        <p:txBody>
          <a:bodyPr/>
          <a:lstStyle>
            <a:lvl1pPr>
              <a:defRPr>
                <a:cs typeface="Arial" charset="0"/>
              </a:defRPr>
            </a:lvl1pPr>
          </a:lstStyle>
          <a:p>
            <a:pPr>
              <a:defRPr/>
            </a:pPr>
            <a:fld id="{0FD6F740-CE56-47AA-9ADE-9D5AC97D634B}" type="datetime1">
              <a:rPr lang="en-US"/>
              <a:pPr>
                <a:defRPr/>
              </a:pPr>
              <a:t>5/31/2018</a:t>
            </a:fld>
            <a:endParaRPr lang="en-US" dirty="0"/>
          </a:p>
        </p:txBody>
      </p:sp>
      <p:sp>
        <p:nvSpPr>
          <p:cNvPr id="5" name="Rectangle 5">
            <a:extLst>
              <a:ext uri="{FF2B5EF4-FFF2-40B4-BE49-F238E27FC236}">
                <a16:creationId xmlns:a16="http://schemas.microsoft.com/office/drawing/2014/main" xmlns="" id="{C749CE4D-9842-4D1B-8F34-768D12D56A0E}"/>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93819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99693D22-5F95-45B7-BCD2-662337F81697}"/>
              </a:ext>
            </a:extLst>
          </p:cNvPr>
          <p:cNvSpPr>
            <a:spLocks noGrp="1" noChangeArrowheads="1"/>
          </p:cNvSpPr>
          <p:nvPr>
            <p:ph type="dt" sz="half" idx="10"/>
          </p:nvPr>
        </p:nvSpPr>
        <p:spPr/>
        <p:txBody>
          <a:bodyPr/>
          <a:lstStyle>
            <a:lvl1pPr>
              <a:defRPr>
                <a:cs typeface="Arial" charset="0"/>
              </a:defRPr>
            </a:lvl1pPr>
          </a:lstStyle>
          <a:p>
            <a:pPr>
              <a:defRPr/>
            </a:pPr>
            <a:fld id="{A1735296-39F7-4CE1-9FF0-4DD19231DED8}" type="datetime1">
              <a:rPr lang="en-US"/>
              <a:pPr>
                <a:defRPr/>
              </a:pPr>
              <a:t>5/31/2018</a:t>
            </a:fld>
            <a:endParaRPr lang="en-US" dirty="0"/>
          </a:p>
        </p:txBody>
      </p:sp>
      <p:sp>
        <p:nvSpPr>
          <p:cNvPr id="5" name="Rectangle 5">
            <a:extLst>
              <a:ext uri="{FF2B5EF4-FFF2-40B4-BE49-F238E27FC236}">
                <a16:creationId xmlns:a16="http://schemas.microsoft.com/office/drawing/2014/main" xmlns="" id="{7878D273-46C3-4CD6-B55D-5A5825201DE3}"/>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3980672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B0DC9F02-1801-4E7E-A688-4157640E79F0}"/>
              </a:ext>
            </a:extLst>
          </p:cNvPr>
          <p:cNvSpPr>
            <a:spLocks noGrp="1" noChangeArrowheads="1"/>
          </p:cNvSpPr>
          <p:nvPr>
            <p:ph type="dt" sz="half" idx="10"/>
          </p:nvPr>
        </p:nvSpPr>
        <p:spPr/>
        <p:txBody>
          <a:bodyPr/>
          <a:lstStyle>
            <a:lvl1pPr>
              <a:defRPr>
                <a:cs typeface="Arial" charset="0"/>
              </a:defRPr>
            </a:lvl1pPr>
          </a:lstStyle>
          <a:p>
            <a:pPr>
              <a:defRPr/>
            </a:pPr>
            <a:fld id="{0F46F3BA-700A-4E8A-B386-7EEBDEBF95A7}" type="datetime1">
              <a:rPr lang="en-US"/>
              <a:pPr>
                <a:defRPr/>
              </a:pPr>
              <a:t>5/31/2018</a:t>
            </a:fld>
            <a:endParaRPr lang="en-US" dirty="0"/>
          </a:p>
        </p:txBody>
      </p:sp>
      <p:sp>
        <p:nvSpPr>
          <p:cNvPr id="6" name="Footer Placeholder 5">
            <a:extLst>
              <a:ext uri="{FF2B5EF4-FFF2-40B4-BE49-F238E27FC236}">
                <a16:creationId xmlns:a16="http://schemas.microsoft.com/office/drawing/2014/main" xmlns="" id="{966210C6-6814-4A8B-990A-6FC41B20EE34}"/>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2728925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a:p>
        </p:txBody>
      </p:sp>
      <p:sp>
        <p:nvSpPr>
          <p:cNvPr id="4" name="Rectangle 4">
            <a:extLst>
              <a:ext uri="{FF2B5EF4-FFF2-40B4-BE49-F238E27FC236}">
                <a16:creationId xmlns:a16="http://schemas.microsoft.com/office/drawing/2014/main" xmlns="" id="{43370222-D380-4362-B852-762E136BC30E}"/>
              </a:ext>
            </a:extLst>
          </p:cNvPr>
          <p:cNvSpPr>
            <a:spLocks noGrp="1" noChangeArrowheads="1"/>
          </p:cNvSpPr>
          <p:nvPr>
            <p:ph type="dt" sz="half" idx="10"/>
          </p:nvPr>
        </p:nvSpPr>
        <p:spPr/>
        <p:txBody>
          <a:bodyPr/>
          <a:lstStyle>
            <a:lvl1pPr>
              <a:defRPr>
                <a:cs typeface="Arial" charset="0"/>
              </a:defRPr>
            </a:lvl1pPr>
          </a:lstStyle>
          <a:p>
            <a:pPr>
              <a:defRPr/>
            </a:pPr>
            <a:fld id="{C7AEB082-0C30-4169-BEAE-9F989FC0FA55}" type="datetime1">
              <a:rPr lang="en-US"/>
              <a:pPr>
                <a:defRPr/>
              </a:pPr>
              <a:t>5/31/2018</a:t>
            </a:fld>
            <a:endParaRPr lang="en-US" dirty="0"/>
          </a:p>
        </p:txBody>
      </p:sp>
      <p:sp>
        <p:nvSpPr>
          <p:cNvPr id="5" name="Rectangle 5">
            <a:extLst>
              <a:ext uri="{FF2B5EF4-FFF2-40B4-BE49-F238E27FC236}">
                <a16:creationId xmlns:a16="http://schemas.microsoft.com/office/drawing/2014/main" xmlns="" id="{BC2366A2-CFD1-4788-AE8C-07A3293A46B0}"/>
              </a:ext>
            </a:extLst>
          </p:cNvPr>
          <p:cNvSpPr>
            <a:spLocks noGrp="1" noChangeArrowheads="1"/>
          </p:cNvSpPr>
          <p:nvPr>
            <p:ph type="ftr" sz="quarter" idx="11"/>
          </p:nvPr>
        </p:nvSpPr>
        <p:spPr/>
        <p:txBody>
          <a:bodyPr/>
          <a:lstStyle>
            <a:lvl1pPr algn="l">
              <a:defRPr>
                <a:cs typeface="Arial" charset="0"/>
              </a:defRPr>
            </a:lvl1pPr>
          </a:lstStyle>
          <a:p>
            <a:pPr>
              <a:defRPr/>
            </a:pPr>
            <a:endParaRPr lang="en-US"/>
          </a:p>
        </p:txBody>
      </p:sp>
    </p:spTree>
    <p:extLst>
      <p:ext uri="{BB962C8B-B14F-4D97-AF65-F5344CB8AC3E}">
        <p14:creationId xmlns:p14="http://schemas.microsoft.com/office/powerpoint/2010/main" xmlns="" val="5153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0D074213-8E66-4795-85E7-0FB104F0A6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8C0B53C-113E-49CF-AFA2-626FB043CE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1827287-6EB9-4522-A478-F95619E66AF7}"/>
              </a:ext>
            </a:extLst>
          </p:cNvPr>
          <p:cNvSpPr>
            <a:spLocks noGrp="1" noChangeArrowheads="1"/>
          </p:cNvSpPr>
          <p:nvPr>
            <p:ph type="sldNum" sz="quarter" idx="12"/>
          </p:nvPr>
        </p:nvSpPr>
        <p:spPr>
          <a:ln/>
        </p:spPr>
        <p:txBody>
          <a:bodyPr/>
          <a:lstStyle>
            <a:lvl1pPr>
              <a:defRPr/>
            </a:lvl1pPr>
          </a:lstStyle>
          <a:p>
            <a:pPr>
              <a:defRPr/>
            </a:pPr>
            <a:fld id="{D1A2F731-3ED2-49AE-931B-4C66EC9C3852}" type="slidenum">
              <a:rPr lang="en-US" altLang="en-US"/>
              <a:pPr>
                <a:defRPr/>
              </a:pPr>
              <a:t>‹#›</a:t>
            </a:fld>
            <a:endParaRPr lang="en-US" altLang="en-US"/>
          </a:p>
        </p:txBody>
      </p:sp>
    </p:spTree>
    <p:extLst>
      <p:ext uri="{BB962C8B-B14F-4D97-AF65-F5344CB8AC3E}">
        <p14:creationId xmlns:p14="http://schemas.microsoft.com/office/powerpoint/2010/main" xmlns="" val="271766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1CAA761-7BF8-4110-A5D8-7764516308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706F003F-EDD1-4BBD-B78D-F7C18171F9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3F6E48D-1615-4B79-A04B-52F162B2A5B2}"/>
              </a:ext>
            </a:extLst>
          </p:cNvPr>
          <p:cNvSpPr>
            <a:spLocks noGrp="1" noChangeArrowheads="1"/>
          </p:cNvSpPr>
          <p:nvPr>
            <p:ph type="sldNum" sz="quarter" idx="12"/>
          </p:nvPr>
        </p:nvSpPr>
        <p:spPr>
          <a:ln/>
        </p:spPr>
        <p:txBody>
          <a:bodyPr/>
          <a:lstStyle>
            <a:lvl1pPr>
              <a:defRPr/>
            </a:lvl1pPr>
          </a:lstStyle>
          <a:p>
            <a:pPr>
              <a:defRPr/>
            </a:pPr>
            <a:fld id="{F5A6FF1F-65DC-4E14-8AF3-33330FD34884}" type="slidenum">
              <a:rPr lang="en-US" altLang="en-US"/>
              <a:pPr>
                <a:defRPr/>
              </a:pPr>
              <a:t>‹#›</a:t>
            </a:fld>
            <a:endParaRPr lang="en-US" altLang="en-US"/>
          </a:p>
        </p:txBody>
      </p:sp>
    </p:spTree>
    <p:extLst>
      <p:ext uri="{BB962C8B-B14F-4D97-AF65-F5344CB8AC3E}">
        <p14:creationId xmlns:p14="http://schemas.microsoft.com/office/powerpoint/2010/main" xmlns="" val="184713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28905CA1-4D13-4788-B0A8-B7CB316EEC3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5E7C9652-B3D9-4B3B-8B58-B3D5920BB6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EB542BCF-F9D7-4952-95A3-985348936485}"/>
              </a:ext>
            </a:extLst>
          </p:cNvPr>
          <p:cNvSpPr>
            <a:spLocks noGrp="1" noChangeArrowheads="1"/>
          </p:cNvSpPr>
          <p:nvPr>
            <p:ph type="sldNum" sz="quarter" idx="12"/>
          </p:nvPr>
        </p:nvSpPr>
        <p:spPr>
          <a:ln/>
        </p:spPr>
        <p:txBody>
          <a:bodyPr/>
          <a:lstStyle>
            <a:lvl1pPr>
              <a:defRPr/>
            </a:lvl1pPr>
          </a:lstStyle>
          <a:p>
            <a:pPr>
              <a:defRPr/>
            </a:pPr>
            <a:fld id="{36A6AA44-B08F-4046-8DF1-8B954A97BAFD}" type="slidenum">
              <a:rPr lang="en-US" altLang="en-US"/>
              <a:pPr>
                <a:defRPr/>
              </a:pPr>
              <a:t>‹#›</a:t>
            </a:fld>
            <a:endParaRPr lang="en-US" altLang="en-US"/>
          </a:p>
        </p:txBody>
      </p:sp>
    </p:spTree>
    <p:extLst>
      <p:ext uri="{BB962C8B-B14F-4D97-AF65-F5344CB8AC3E}">
        <p14:creationId xmlns:p14="http://schemas.microsoft.com/office/powerpoint/2010/main" xmlns="" val="399475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F9C4F8D3-8409-4C7E-8755-C83ED2D0806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84167B4D-AEA7-4A63-9AE0-5941B5ECC7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F50DCB44-313E-4D2F-96C0-2AEE5EF1CE2D}"/>
              </a:ext>
            </a:extLst>
          </p:cNvPr>
          <p:cNvSpPr>
            <a:spLocks noGrp="1" noChangeArrowheads="1"/>
          </p:cNvSpPr>
          <p:nvPr>
            <p:ph type="sldNum" sz="quarter" idx="12"/>
          </p:nvPr>
        </p:nvSpPr>
        <p:spPr>
          <a:ln/>
        </p:spPr>
        <p:txBody>
          <a:bodyPr/>
          <a:lstStyle>
            <a:lvl1pPr>
              <a:defRPr/>
            </a:lvl1pPr>
          </a:lstStyle>
          <a:p>
            <a:pPr>
              <a:defRPr/>
            </a:pPr>
            <a:fld id="{57EA3662-A4C7-4FD2-965E-E85D596B1C61}" type="slidenum">
              <a:rPr lang="en-US" altLang="en-US"/>
              <a:pPr>
                <a:defRPr/>
              </a:pPr>
              <a:t>‹#›</a:t>
            </a:fld>
            <a:endParaRPr lang="en-US" altLang="en-US"/>
          </a:p>
        </p:txBody>
      </p:sp>
    </p:spTree>
    <p:extLst>
      <p:ext uri="{BB962C8B-B14F-4D97-AF65-F5344CB8AC3E}">
        <p14:creationId xmlns:p14="http://schemas.microsoft.com/office/powerpoint/2010/main" xmlns="" val="417552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5992AF3-7933-45B1-BDF5-5965165E930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7A41AEF2-F993-4312-BBD6-C350A0B789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4403849D-7831-4E88-BB4C-F1C72B1D63F7}"/>
              </a:ext>
            </a:extLst>
          </p:cNvPr>
          <p:cNvSpPr>
            <a:spLocks noGrp="1" noChangeArrowheads="1"/>
          </p:cNvSpPr>
          <p:nvPr>
            <p:ph type="sldNum" sz="quarter" idx="12"/>
          </p:nvPr>
        </p:nvSpPr>
        <p:spPr>
          <a:ln/>
        </p:spPr>
        <p:txBody>
          <a:bodyPr/>
          <a:lstStyle>
            <a:lvl1pPr>
              <a:defRPr/>
            </a:lvl1pPr>
          </a:lstStyle>
          <a:p>
            <a:pPr>
              <a:defRPr/>
            </a:pPr>
            <a:fld id="{5D0FE442-9B6E-4405-9D96-25FE40FBBC57}" type="slidenum">
              <a:rPr lang="en-US" altLang="en-US"/>
              <a:pPr>
                <a:defRPr/>
              </a:pPr>
              <a:t>‹#›</a:t>
            </a:fld>
            <a:endParaRPr lang="en-US" altLang="en-US"/>
          </a:p>
        </p:txBody>
      </p:sp>
    </p:spTree>
    <p:extLst>
      <p:ext uri="{BB962C8B-B14F-4D97-AF65-F5344CB8AC3E}">
        <p14:creationId xmlns:p14="http://schemas.microsoft.com/office/powerpoint/2010/main" xmlns="" val="349655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9EB2B0B-0026-48FD-B1DE-F9D873917F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8872473-2087-432E-9974-52281D2B27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6DE5CD5-454B-42E8-97A4-A814E6A89F25}"/>
              </a:ext>
            </a:extLst>
          </p:cNvPr>
          <p:cNvSpPr>
            <a:spLocks noGrp="1" noChangeArrowheads="1"/>
          </p:cNvSpPr>
          <p:nvPr>
            <p:ph type="sldNum" sz="quarter" idx="12"/>
          </p:nvPr>
        </p:nvSpPr>
        <p:spPr>
          <a:ln/>
        </p:spPr>
        <p:txBody>
          <a:bodyPr/>
          <a:lstStyle>
            <a:lvl1pPr>
              <a:defRPr/>
            </a:lvl1pPr>
          </a:lstStyle>
          <a:p>
            <a:pPr>
              <a:defRPr/>
            </a:pPr>
            <a:fld id="{AEE93726-06AF-44F5-9FE3-A0C792D8CA8A}" type="slidenum">
              <a:rPr lang="en-US" altLang="en-US"/>
              <a:pPr>
                <a:defRPr/>
              </a:pPr>
              <a:t>‹#›</a:t>
            </a:fld>
            <a:endParaRPr lang="en-US" altLang="en-US"/>
          </a:p>
        </p:txBody>
      </p:sp>
    </p:spTree>
    <p:extLst>
      <p:ext uri="{BB962C8B-B14F-4D97-AF65-F5344CB8AC3E}">
        <p14:creationId xmlns:p14="http://schemas.microsoft.com/office/powerpoint/2010/main" xmlns="" val="98726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58D685C-3B59-4CB4-A16D-8568744221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4BD24645-9A4D-4F88-9751-222DC61831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EA21D79-98D3-4383-9724-33F6D7285EB7}"/>
              </a:ext>
            </a:extLst>
          </p:cNvPr>
          <p:cNvSpPr>
            <a:spLocks noGrp="1" noChangeArrowheads="1"/>
          </p:cNvSpPr>
          <p:nvPr>
            <p:ph type="sldNum" sz="quarter" idx="12"/>
          </p:nvPr>
        </p:nvSpPr>
        <p:spPr>
          <a:ln/>
        </p:spPr>
        <p:txBody>
          <a:bodyPr/>
          <a:lstStyle>
            <a:lvl1pPr>
              <a:defRPr/>
            </a:lvl1pPr>
          </a:lstStyle>
          <a:p>
            <a:pPr>
              <a:defRPr/>
            </a:pPr>
            <a:fld id="{6673F37C-52CD-4C4B-9984-1A97D03EF241}" type="slidenum">
              <a:rPr lang="en-US" altLang="en-US"/>
              <a:pPr>
                <a:defRPr/>
              </a:pPr>
              <a:t>‹#›</a:t>
            </a:fld>
            <a:endParaRPr lang="en-US" altLang="en-US"/>
          </a:p>
        </p:txBody>
      </p:sp>
    </p:spTree>
    <p:extLst>
      <p:ext uri="{BB962C8B-B14F-4D97-AF65-F5344CB8AC3E}">
        <p14:creationId xmlns:p14="http://schemas.microsoft.com/office/powerpoint/2010/main" xmlns="" val="422870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lide2_nu.jpg">
            <a:extLst>
              <a:ext uri="{FF2B5EF4-FFF2-40B4-BE49-F238E27FC236}">
                <a16:creationId xmlns:a16="http://schemas.microsoft.com/office/drawing/2014/main" xmlns="" id="{E23EF1F8-AE99-4F68-B7FE-CF8760D5A941}"/>
              </a:ext>
            </a:extLst>
          </p:cNvPr>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a:extLst>
              <a:ext uri="{FF2B5EF4-FFF2-40B4-BE49-F238E27FC236}">
                <a16:creationId xmlns:a16="http://schemas.microsoft.com/office/drawing/2014/main" xmlns="" id="{A84864A9-7621-48F3-AF69-67F3545C7A7D}"/>
              </a:ext>
            </a:extLst>
          </p:cNvPr>
          <p:cNvSpPr>
            <a:spLocks noGrp="1" noChangeArrowheads="1"/>
          </p:cNvSpPr>
          <p:nvPr>
            <p:ph type="title"/>
          </p:nvPr>
        </p:nvSpPr>
        <p:spPr bwMode="auto">
          <a:xfrm>
            <a:off x="457200" y="620713"/>
            <a:ext cx="8229600"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00B481F5-A533-445E-8D95-627F0FEBDB5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xmlns="" id="{8EF0E132-E59B-44B9-A688-612584CF3B9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xmlns="" id="{449C12EF-4D29-491C-8EE5-DFFF95433FF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xmlns="" id="{F85DF311-5253-4720-A202-13C12574DC0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B8140-25AF-47A2-9E8C-4E416DB125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53" r:id="rId1"/>
    <p:sldLayoutId id="2147486343" r:id="rId2"/>
    <p:sldLayoutId id="2147486344" r:id="rId3"/>
    <p:sldLayoutId id="2147486345" r:id="rId4"/>
    <p:sldLayoutId id="2147486346" r:id="rId5"/>
    <p:sldLayoutId id="2147486347" r:id="rId6"/>
    <p:sldLayoutId id="2147486348" r:id="rId7"/>
    <p:sldLayoutId id="2147486349" r:id="rId8"/>
    <p:sldLayoutId id="2147486350" r:id="rId9"/>
    <p:sldLayoutId id="2147486351" r:id="rId10"/>
    <p:sldLayoutId id="2147486352" r:id="rId11"/>
  </p:sldLayoutIdLst>
  <p:hf hdr="0" ftr="0" dt="0"/>
  <p:txStyles>
    <p:titleStyle>
      <a:lvl1pPr algn="ctr" rtl="0" eaLnBrk="0" fontAlgn="base" hangingPunct="0">
        <a:spcBef>
          <a:spcPct val="0"/>
        </a:spcBef>
        <a:spcAft>
          <a:spcPct val="0"/>
        </a:spcAft>
        <a:defRPr sz="3200" b="1">
          <a:solidFill>
            <a:srgbClr val="660033"/>
          </a:solidFill>
          <a:latin typeface="+mj-lt"/>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660033"/>
        </a:buClr>
        <a:buSzPct val="120000"/>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6666"/>
        </a:buClr>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5966BFCA-64A3-41AB-A69B-59598C4AA80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DB80AF6E-FEA0-4921-9E78-5BD7A46BBC91}"/>
              </a:ext>
            </a:extLst>
          </p:cNvPr>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68" name="Rectangle 4">
            <a:extLst>
              <a:ext uri="{FF2B5EF4-FFF2-40B4-BE49-F238E27FC236}">
                <a16:creationId xmlns:a16="http://schemas.microsoft.com/office/drawing/2014/main" xmlns="" id="{7627D4F9-D22A-4AAE-BA98-F8EDF5BB54B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solidFill>
                  <a:srgbClr val="000000"/>
                </a:solidFill>
                <a:latin typeface="Arial" charset="0"/>
                <a:ea typeface="ＭＳ Ｐゴシック" pitchFamily="34" charset="-128"/>
                <a:cs typeface="Arial"/>
              </a:defRPr>
            </a:lvl1pPr>
          </a:lstStyle>
          <a:p>
            <a:pPr>
              <a:defRPr/>
            </a:pPr>
            <a:fld id="{68952083-C1A7-4762-A60B-991B5994B9AF}" type="datetime1">
              <a:rPr lang="en-US"/>
              <a:pPr>
                <a:defRPr/>
              </a:pPr>
              <a:t>5/31/2018</a:t>
            </a:fld>
            <a:endParaRPr lang="en-US" dirty="0"/>
          </a:p>
        </p:txBody>
      </p:sp>
      <p:sp>
        <p:nvSpPr>
          <p:cNvPr id="62469" name="Rectangle 5">
            <a:extLst>
              <a:ext uri="{FF2B5EF4-FFF2-40B4-BE49-F238E27FC236}">
                <a16:creationId xmlns:a16="http://schemas.microsoft.com/office/drawing/2014/main" xmlns="" id="{3FBB24E2-D2B7-45EC-8941-DE2AD4FD914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Arial" charset="0"/>
                <a:ea typeface="ＭＳ Ｐゴシック" pitchFamily="34" charset="-128"/>
                <a:cs typeface="Arial"/>
              </a:defRPr>
            </a:lvl1pPr>
          </a:lstStyle>
          <a:p>
            <a:pPr>
              <a:defRPr/>
            </a:pPr>
            <a:endParaRPr lang="en-US"/>
          </a:p>
        </p:txBody>
      </p:sp>
      <p:pic>
        <p:nvPicPr>
          <p:cNvPr id="2054" name="Picture 11" descr="slide2_nu.jpg">
            <a:extLst>
              <a:ext uri="{FF2B5EF4-FFF2-40B4-BE49-F238E27FC236}">
                <a16:creationId xmlns:a16="http://schemas.microsoft.com/office/drawing/2014/main" xmlns="" id="{64D2E7E8-3E38-4520-81C7-700A77BE2256}"/>
              </a:ext>
            </a:extLst>
          </p:cNvPr>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54" r:id="rId1"/>
    <p:sldLayoutId id="2147486355" r:id="rId2"/>
    <p:sldLayoutId id="2147486356" r:id="rId3"/>
    <p:sldLayoutId id="2147486357" r:id="rId4"/>
    <p:sldLayoutId id="2147486358" r:id="rId5"/>
    <p:sldLayoutId id="2147486359" r:id="rId6"/>
    <p:sldLayoutId id="2147486360" r:id="rId7"/>
    <p:sldLayoutId id="2147486361" r:id="rId8"/>
    <p:sldLayoutId id="2147486362" r:id="rId9"/>
    <p:sldLayoutId id="2147486363" r:id="rId10"/>
    <p:sldLayoutId id="2147486364" r:id="rId11"/>
    <p:sldLayoutId id="2147486365" r:id="rId12"/>
    <p:sldLayoutId id="214748636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ijkpP1jcXWAhUM7xQKHe6QCIcQjRwIBw&amp;url=http://www.sabc.co.za/news/a/eb48510045437ae3bf92bfa5ad025b24/Expert-unpacks-separation-of-powers-in-SA&amp;psig=AFQjCNE0PuSdxuP4T0Oyx3o1kAUE1SKyyQ&amp;ust=150659282471270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ijkpP1jcXWAhUM7xQKHe6QCIcQjRwIBw&amp;url=http://www.sabc.co.za/news/a/eb48510045437ae3bf92bfa5ad025b24/Expert-unpacks-separation-of-powers-in-SA&amp;psig=AFQjCNE0PuSdxuP4T0Oyx3o1kAUE1SKyyQ&amp;ust=150659282471270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xmlns="" id="{2A10D835-D00A-4D40-AF50-A2370968F30A}"/>
              </a:ext>
            </a:extLst>
          </p:cNvPr>
          <p:cNvSpPr>
            <a:spLocks noGrp="1" noChangeArrowheads="1"/>
          </p:cNvSpPr>
          <p:nvPr>
            <p:ph type="subTitle" idx="1"/>
          </p:nvPr>
        </p:nvSpPr>
        <p:spPr>
          <a:xfrm>
            <a:off x="3276600" y="2276475"/>
            <a:ext cx="5543550" cy="2952750"/>
          </a:xfrm>
        </p:spPr>
        <p:txBody>
          <a:bodyPr anchor="ctr"/>
          <a:lstStyle/>
          <a:p>
            <a:pPr algn="just" eaLnBrk="1" hangingPunct="1">
              <a:lnSpc>
                <a:spcPct val="90000"/>
              </a:lnSpc>
            </a:pPr>
            <a:endParaRPr lang="en-US" altLang="en-US" sz="3200" b="1" dirty="0">
              <a:solidFill>
                <a:srgbClr val="660033"/>
              </a:solidFill>
              <a:latin typeface="Berlin Sans FB" panose="020E0602020502020306" pitchFamily="34" charset="0"/>
            </a:endParaRPr>
          </a:p>
          <a:p>
            <a:pPr algn="l" eaLnBrk="1" hangingPunct="1"/>
            <a:r>
              <a:rPr lang="en-US" altLang="en-US" sz="3200" b="1" dirty="0">
                <a:solidFill>
                  <a:srgbClr val="660033"/>
                </a:solidFill>
                <a:latin typeface="Berlin Sans FB" panose="020E0602020502020306" pitchFamily="34" charset="0"/>
                <a:cs typeface="Aharoni" panose="02010803020104030203" pitchFamily="2" charset="-79"/>
              </a:rPr>
              <a:t>PROMOTION AND EVALUATION OF THE CONSTITUTIONAL VALUES AND PRINCIPLES</a:t>
            </a:r>
          </a:p>
          <a:p>
            <a:pPr algn="just" eaLnBrk="1" hangingPunct="1"/>
            <a:endParaRPr lang="en-US" altLang="en-US" sz="3200" b="1" dirty="0">
              <a:solidFill>
                <a:srgbClr val="660033"/>
              </a:solidFill>
              <a:latin typeface="Berlin Sans FB" panose="020E0602020502020306" pitchFamily="34" charset="0"/>
              <a:cs typeface="Aharoni" panose="02010803020104030203" pitchFamily="2" charset="-79"/>
            </a:endParaRPr>
          </a:p>
        </p:txBody>
      </p:sp>
      <p:pic>
        <p:nvPicPr>
          <p:cNvPr id="19459" name="Picture 2" descr="Related image">
            <a:hlinkClick r:id="rId3"/>
            <a:extLst>
              <a:ext uri="{FF2B5EF4-FFF2-40B4-BE49-F238E27FC236}">
                <a16:creationId xmlns:a16="http://schemas.microsoft.com/office/drawing/2014/main" xmlns="" id="{FFF085D4-58BD-4B90-B335-ED84B26D180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l="28694" r="24414"/>
          <a:stretch>
            <a:fillRect/>
          </a:stretch>
        </p:blipFill>
        <p:spPr bwMode="auto">
          <a:xfrm>
            <a:off x="250825" y="2781300"/>
            <a:ext cx="3025775" cy="388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TextBox 1">
            <a:extLst>
              <a:ext uri="{FF2B5EF4-FFF2-40B4-BE49-F238E27FC236}">
                <a16:creationId xmlns:a16="http://schemas.microsoft.com/office/drawing/2014/main" xmlns="" id="{DC11BD3E-DC25-43DE-BF24-F473D796C029}"/>
              </a:ext>
            </a:extLst>
          </p:cNvPr>
          <p:cNvSpPr txBox="1">
            <a:spLocks noChangeArrowheads="1"/>
          </p:cNvSpPr>
          <p:nvPr/>
        </p:nvSpPr>
        <p:spPr bwMode="auto">
          <a:xfrm>
            <a:off x="3924300" y="5229225"/>
            <a:ext cx="4751388"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None/>
            </a:pPr>
            <a:r>
              <a:rPr lang="en-US" altLang="en-US" sz="2000" b="1" dirty="0">
                <a:solidFill>
                  <a:srgbClr val="006666"/>
                </a:solidFill>
                <a:cs typeface="Aharoni" panose="02010803020104030203" pitchFamily="2" charset="-79"/>
              </a:rPr>
              <a:t>PORTFOLIO COMMITTEE ON PUBLIC SERVICE AND ADMINISTRATION AS WELL AS PLANNING, MONITORING AND EVALUATION </a:t>
            </a:r>
          </a:p>
          <a:p>
            <a:pPr eaLnBrk="1" hangingPunct="1">
              <a:buNone/>
            </a:pPr>
            <a:endParaRPr lang="en-US" altLang="en-US" sz="2000" b="1" dirty="0">
              <a:solidFill>
                <a:srgbClr val="006666"/>
              </a:solidFill>
              <a:cs typeface="Aharoni" panose="02010803020104030203" pitchFamily="2" charset="-79"/>
            </a:endParaRPr>
          </a:p>
          <a:p>
            <a:pPr eaLnBrk="1" hangingPunct="1">
              <a:buNone/>
            </a:pPr>
            <a:r>
              <a:rPr lang="en-US" altLang="en-US" sz="2000" b="1" smtClean="0">
                <a:solidFill>
                  <a:srgbClr val="006666"/>
                </a:solidFill>
                <a:cs typeface="Aharoni" panose="02010803020104030203" pitchFamily="2" charset="-79"/>
              </a:rPr>
              <a:t>30 </a:t>
            </a:r>
            <a:r>
              <a:rPr lang="en-US" altLang="en-US" sz="2000" b="1" dirty="0">
                <a:solidFill>
                  <a:srgbClr val="006666"/>
                </a:solidFill>
                <a:cs typeface="Aharoni" panose="02010803020104030203" pitchFamily="2" charset="-79"/>
              </a:rPr>
              <a:t>MAY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1156990"/>
          </a:xfrm>
        </p:spPr>
        <p:txBody>
          <a:bodyPr/>
          <a:lstStyle/>
          <a:p>
            <a:r>
              <a:rPr lang="en-US" dirty="0">
                <a:latin typeface="Berlin Sans FB" panose="020E0602020502020306" pitchFamily="34" charset="0"/>
              </a:rPr>
              <a:t>BACKGROUND AND CONTEXT</a:t>
            </a:r>
            <a:br>
              <a:rPr lang="en-US" dirty="0">
                <a:latin typeface="Berlin Sans FB" panose="020E0602020502020306" pitchFamily="34" charset="0"/>
              </a:rPr>
            </a:br>
            <a:r>
              <a:rPr lang="en-US" b="0" dirty="0" smtClean="0">
                <a:latin typeface="Berlin Sans FB" panose="020E0602020502020306" pitchFamily="34" charset="0"/>
              </a:rPr>
              <a:t>(The NDP is clear what the packing order is</a:t>
            </a:r>
            <a:r>
              <a:rPr lang="en-US" sz="3600" dirty="0" smtClean="0"/>
              <a:t>)</a:t>
            </a:r>
            <a:endParaRPr lang="en-ZA" dirty="0"/>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10</a:t>
            </a:fld>
            <a:endParaRPr lang="en-US" alt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916832"/>
            <a:ext cx="6675934"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6267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xmlns="" id="{2A10D835-D00A-4D40-AF50-A2370968F30A}"/>
              </a:ext>
            </a:extLst>
          </p:cNvPr>
          <p:cNvSpPr>
            <a:spLocks noGrp="1" noChangeArrowheads="1"/>
          </p:cNvSpPr>
          <p:nvPr>
            <p:ph type="subTitle" idx="1"/>
          </p:nvPr>
        </p:nvSpPr>
        <p:spPr>
          <a:xfrm>
            <a:off x="3276600" y="2778611"/>
            <a:ext cx="5543550" cy="3890477"/>
          </a:xfrm>
        </p:spPr>
        <p:txBody>
          <a:bodyPr anchor="ctr"/>
          <a:lstStyle/>
          <a:p>
            <a:pPr algn="just" eaLnBrk="1" hangingPunct="1">
              <a:lnSpc>
                <a:spcPct val="90000"/>
              </a:lnSpc>
            </a:pPr>
            <a:endParaRPr lang="en-US" altLang="en-US" sz="3200" b="1" dirty="0">
              <a:solidFill>
                <a:srgbClr val="660033"/>
              </a:solidFill>
              <a:latin typeface="Berlin Sans FB" panose="020E0602020502020306" pitchFamily="34" charset="0"/>
            </a:endParaRPr>
          </a:p>
          <a:p>
            <a:pPr algn="l" eaLnBrk="1" hangingPunct="1"/>
            <a:r>
              <a:rPr lang="en-US" altLang="en-US" sz="3200" b="1" dirty="0" smtClean="0">
                <a:solidFill>
                  <a:srgbClr val="FF0000"/>
                </a:solidFill>
                <a:latin typeface="Berlin Sans FB" panose="020E0602020502020306" pitchFamily="34" charset="0"/>
                <a:cs typeface="Aharoni" panose="02010803020104030203" pitchFamily="2" charset="-79"/>
              </a:rPr>
              <a:t>HENCE THE PSC’s REVIVIAL JOURNEY SINCE 2015: </a:t>
            </a:r>
            <a:r>
              <a:rPr lang="en-US" altLang="en-US" sz="3200" b="1" dirty="0" smtClean="0">
                <a:solidFill>
                  <a:srgbClr val="660033"/>
                </a:solidFill>
                <a:latin typeface="Berlin Sans FB" panose="020E0602020502020306" pitchFamily="34" charset="0"/>
                <a:cs typeface="Aharoni" panose="02010803020104030203" pitchFamily="2" charset="-79"/>
              </a:rPr>
              <a:t>THE </a:t>
            </a:r>
            <a:r>
              <a:rPr lang="en-US" altLang="en-US" sz="3200" b="1" dirty="0">
                <a:solidFill>
                  <a:srgbClr val="660033"/>
                </a:solidFill>
                <a:latin typeface="Berlin Sans FB" panose="020E0602020502020306" pitchFamily="34" charset="0"/>
                <a:cs typeface="Aharoni" panose="02010803020104030203" pitchFamily="2" charset="-79"/>
              </a:rPr>
              <a:t>CONSTITUTIONAL VALUES AND </a:t>
            </a:r>
            <a:r>
              <a:rPr lang="en-US" altLang="en-US" sz="3200" b="1" dirty="0" smtClean="0">
                <a:solidFill>
                  <a:srgbClr val="660033"/>
                </a:solidFill>
                <a:latin typeface="Berlin Sans FB" panose="020E0602020502020306" pitchFamily="34" charset="0"/>
                <a:cs typeface="Aharoni" panose="02010803020104030203" pitchFamily="2" charset="-79"/>
              </a:rPr>
              <a:t>PRINCIPLES</a:t>
            </a:r>
          </a:p>
          <a:p>
            <a:pPr algn="l" eaLnBrk="1" hangingPunct="1"/>
            <a:endParaRPr lang="en-US" altLang="en-US" sz="3200" b="1" dirty="0">
              <a:solidFill>
                <a:srgbClr val="660033"/>
              </a:solidFill>
              <a:latin typeface="Berlin Sans FB" panose="020E0602020502020306" pitchFamily="34" charset="0"/>
              <a:cs typeface="Aharoni" panose="02010803020104030203" pitchFamily="2" charset="-79"/>
            </a:endParaRPr>
          </a:p>
          <a:p>
            <a:pPr algn="l" eaLnBrk="1" hangingPunct="1"/>
            <a:r>
              <a:rPr lang="en-US" altLang="en-US" sz="3200" b="1" dirty="0" smtClean="0">
                <a:solidFill>
                  <a:srgbClr val="FF0000"/>
                </a:solidFill>
                <a:latin typeface="Berlin Sans FB" panose="020E0602020502020306" pitchFamily="34" charset="0"/>
                <a:cs typeface="Aharoni" panose="02010803020104030203" pitchFamily="2" charset="-79"/>
              </a:rPr>
              <a:t>PROMOTION AND EVALUATION</a:t>
            </a:r>
            <a:endParaRPr lang="en-US" altLang="en-US" sz="3200" b="1" dirty="0">
              <a:solidFill>
                <a:srgbClr val="FF0000"/>
              </a:solidFill>
              <a:latin typeface="Berlin Sans FB" panose="020E0602020502020306" pitchFamily="34" charset="0"/>
              <a:cs typeface="Aharoni" panose="02010803020104030203" pitchFamily="2" charset="-79"/>
            </a:endParaRPr>
          </a:p>
          <a:p>
            <a:pPr algn="just" eaLnBrk="1" hangingPunct="1"/>
            <a:endParaRPr lang="en-US" altLang="en-US" sz="3200" b="1" dirty="0">
              <a:solidFill>
                <a:srgbClr val="660033"/>
              </a:solidFill>
              <a:latin typeface="Berlin Sans FB" panose="020E0602020502020306" pitchFamily="34" charset="0"/>
              <a:cs typeface="Aharoni" panose="02010803020104030203" pitchFamily="2" charset="-79"/>
            </a:endParaRPr>
          </a:p>
        </p:txBody>
      </p:sp>
      <p:pic>
        <p:nvPicPr>
          <p:cNvPr id="19459" name="Picture 2" descr="Related image">
            <a:hlinkClick r:id="rId3"/>
            <a:extLst>
              <a:ext uri="{FF2B5EF4-FFF2-40B4-BE49-F238E27FC236}">
                <a16:creationId xmlns:a16="http://schemas.microsoft.com/office/drawing/2014/main" xmlns="" id="{FFF085D4-58BD-4B90-B335-ED84B26D180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l="28694" r="24414"/>
          <a:stretch>
            <a:fillRect/>
          </a:stretch>
        </p:blipFill>
        <p:spPr bwMode="auto">
          <a:xfrm>
            <a:off x="250825" y="2781300"/>
            <a:ext cx="3025775" cy="388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1917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1511449"/>
          </a:xfrm>
        </p:spPr>
        <p:txBody>
          <a:bodyPr/>
          <a:lstStyle/>
          <a:p>
            <a:pPr>
              <a:defRPr/>
            </a:pPr>
            <a:r>
              <a:rPr lang="en-ZA" b="1" dirty="0" smtClean="0">
                <a:latin typeface="Berlin Sans FB" panose="020E0602020502020306" pitchFamily="34" charset="0"/>
              </a:rPr>
              <a:t>Public Service Values and Principles</a:t>
            </a:r>
            <a:br>
              <a:rPr lang="en-ZA" b="1" dirty="0" smtClean="0">
                <a:latin typeface="Berlin Sans FB" panose="020E0602020502020306" pitchFamily="34" charset="0"/>
              </a:rPr>
            </a:br>
            <a:r>
              <a:rPr lang="en-ZA" b="1" dirty="0" smtClean="0">
                <a:latin typeface="Berlin Sans FB" panose="020E0602020502020306" pitchFamily="34" charset="0"/>
              </a:rPr>
              <a:t>Chapter 10, section 195 (1) Constitution (CVPs)</a:t>
            </a:r>
            <a:endParaRPr lang="en-ZA" b="1" dirty="0">
              <a:latin typeface="Berlin Sans FB" panose="020E0602020502020306" pitchFamily="34" charset="0"/>
            </a:endParaRPr>
          </a:p>
        </p:txBody>
      </p:sp>
      <p:sp>
        <p:nvSpPr>
          <p:cNvPr id="13315" name="Content Placeholder 2"/>
          <p:cNvSpPr>
            <a:spLocks noGrp="1"/>
          </p:cNvSpPr>
          <p:nvPr>
            <p:ph idx="1"/>
          </p:nvPr>
        </p:nvSpPr>
        <p:spPr>
          <a:xfrm>
            <a:off x="611560" y="2060848"/>
            <a:ext cx="8229600" cy="4184377"/>
          </a:xfrm>
        </p:spPr>
        <p:txBody>
          <a:bodyPr/>
          <a:lstStyle/>
          <a:p>
            <a:pPr>
              <a:buFont typeface="Wingdings" panose="05000000000000000000" pitchFamily="2" charset="2"/>
              <a:buNone/>
            </a:pPr>
            <a:r>
              <a:rPr lang="en-US" sz="2400" b="1"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A </a:t>
            </a:r>
            <a:r>
              <a:rPr lang="en-US" sz="2400" b="1" dirty="0" smtClean="0">
                <a:latin typeface="Arial" panose="020B0604020202020204" pitchFamily="34" charset="0"/>
                <a:cs typeface="Arial" panose="020B0604020202020204" pitchFamily="34" charset="0"/>
              </a:rPr>
              <a:t>high standard of professional ethics</a:t>
            </a:r>
            <a:r>
              <a:rPr lang="en-US" sz="2400" dirty="0" smtClean="0">
                <a:latin typeface="Arial" panose="020B0604020202020204" pitchFamily="34" charset="0"/>
                <a:cs typeface="Arial" panose="020B0604020202020204" pitchFamily="34" charset="0"/>
              </a:rPr>
              <a:t> must be promoted and maintained.</a:t>
            </a:r>
            <a:endParaRPr lang="en-ZA" sz="2400" dirty="0" smtClean="0">
              <a:latin typeface="Arial" panose="020B0604020202020204" pitchFamily="34" charset="0"/>
              <a:cs typeface="Arial" panose="020B0604020202020204" pitchFamily="34" charset="0"/>
            </a:endParaRPr>
          </a:p>
          <a:p>
            <a:pPr>
              <a:buFont typeface="Wingdings" panose="05000000000000000000" pitchFamily="2" charset="2"/>
              <a:buNone/>
            </a:pPr>
            <a:r>
              <a:rPr lang="en-US" sz="2400" b="1" dirty="0" smtClean="0">
                <a:latin typeface="Arial" panose="020B0604020202020204" pitchFamily="34" charset="0"/>
                <a:cs typeface="Arial" panose="020B0604020202020204" pitchFamily="34" charset="0"/>
              </a:rPr>
              <a:t>b) Efficient economic and effective use of resources </a:t>
            </a:r>
            <a:r>
              <a:rPr lang="en-US" sz="2400" dirty="0" smtClean="0">
                <a:latin typeface="Arial" panose="020B0604020202020204" pitchFamily="34" charset="0"/>
                <a:cs typeface="Arial" panose="020B0604020202020204" pitchFamily="34" charset="0"/>
              </a:rPr>
              <a:t>must be promoted.</a:t>
            </a:r>
            <a:endParaRPr lang="en-ZA" sz="2400" dirty="0" smtClean="0">
              <a:latin typeface="Arial" panose="020B0604020202020204" pitchFamily="34" charset="0"/>
              <a:cs typeface="Arial" panose="020B0604020202020204" pitchFamily="34" charset="0"/>
            </a:endParaRPr>
          </a:p>
          <a:p>
            <a:pPr>
              <a:buFont typeface="Wingdings" panose="05000000000000000000" pitchFamily="2" charset="2"/>
              <a:buNone/>
            </a:pPr>
            <a:r>
              <a:rPr lang="en-US" sz="2400" b="1" dirty="0" smtClean="0">
                <a:latin typeface="Arial" panose="020B0604020202020204" pitchFamily="34" charset="0"/>
                <a:cs typeface="Arial" panose="020B0604020202020204" pitchFamily="34" charset="0"/>
              </a:rPr>
              <a:t>c) Public administration must be development oriented</a:t>
            </a:r>
            <a:r>
              <a:rPr lang="en-US" sz="2400" dirty="0" smtClean="0">
                <a:latin typeface="Arial" panose="020B0604020202020204" pitchFamily="34" charset="0"/>
                <a:cs typeface="Arial" panose="020B0604020202020204" pitchFamily="34" charset="0"/>
              </a:rPr>
              <a:t>.</a:t>
            </a:r>
            <a:endParaRPr lang="en-ZA" sz="2400" dirty="0" smtClean="0">
              <a:latin typeface="Arial" panose="020B0604020202020204" pitchFamily="34" charset="0"/>
              <a:cs typeface="Arial" panose="020B0604020202020204" pitchFamily="34" charset="0"/>
            </a:endParaRPr>
          </a:p>
          <a:p>
            <a:pPr>
              <a:buFont typeface="Wingdings" panose="05000000000000000000" pitchFamily="2" charset="2"/>
              <a:buNone/>
            </a:pPr>
            <a:r>
              <a:rPr lang="en-US" sz="2400" b="1" dirty="0" smtClean="0">
                <a:latin typeface="Arial" panose="020B0604020202020204" pitchFamily="34" charset="0"/>
                <a:cs typeface="Arial" panose="020B0604020202020204" pitchFamily="34" charset="0"/>
              </a:rPr>
              <a:t>d) Services must be provided impartially, fairly, equitably and  without bias</a:t>
            </a:r>
            <a:r>
              <a:rPr lang="en-US" sz="2400" dirty="0" smtClean="0">
                <a:latin typeface="Arial" panose="020B0604020202020204" pitchFamily="34" charset="0"/>
                <a:cs typeface="Arial" panose="020B0604020202020204" pitchFamily="34" charset="0"/>
              </a:rPr>
              <a:t>.</a:t>
            </a:r>
          </a:p>
          <a:p>
            <a:pPr>
              <a:buNone/>
            </a:pPr>
            <a:r>
              <a:rPr lang="en-US" sz="2400" b="1" dirty="0"/>
              <a:t>e) </a:t>
            </a:r>
            <a:r>
              <a:rPr lang="en-US" sz="2400" b="1" dirty="0">
                <a:cs typeface="Arial" panose="020B0604020202020204" pitchFamily="34" charset="0"/>
              </a:rPr>
              <a:t>People’s </a:t>
            </a:r>
            <a:r>
              <a:rPr lang="en-US" sz="2400" b="1" dirty="0">
                <a:latin typeface="Arial" panose="020B0604020202020204" pitchFamily="34" charset="0"/>
                <a:cs typeface="Arial" panose="020B0604020202020204" pitchFamily="34" charset="0"/>
              </a:rPr>
              <a:t>need must be responded</a:t>
            </a:r>
            <a:r>
              <a:rPr lang="en-US" sz="2400" dirty="0">
                <a:latin typeface="Arial" panose="020B0604020202020204" pitchFamily="34" charset="0"/>
                <a:cs typeface="Arial" panose="020B0604020202020204" pitchFamily="34" charset="0"/>
              </a:rPr>
              <a:t> to and the public must be encouraged to participate in policy making.</a:t>
            </a:r>
            <a:endParaRPr lang="en-ZA" sz="2400" dirty="0">
              <a:latin typeface="Arial" panose="020B0604020202020204" pitchFamily="34" charset="0"/>
              <a:cs typeface="Arial" panose="020B0604020202020204" pitchFamily="34" charset="0"/>
            </a:endParaRPr>
          </a:p>
          <a:p>
            <a:pPr>
              <a:buFont typeface="Wingdings" panose="05000000000000000000" pitchFamily="2" charset="2"/>
              <a:buNone/>
            </a:pPr>
            <a:endParaRPr lang="en-ZA" sz="2400" dirty="0" smtClean="0">
              <a:latin typeface="Arial" panose="020B0604020202020204" pitchFamily="34" charset="0"/>
              <a:cs typeface="Arial" panose="020B0604020202020204" pitchFamily="34" charset="0"/>
            </a:endParaRPr>
          </a:p>
        </p:txBody>
      </p:sp>
      <p:sp>
        <p:nvSpPr>
          <p:cNvPr id="1331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006666"/>
              </a:buClr>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9F9C5077-9B42-46EC-BCD3-57ACD494A32A}" type="slidenum">
              <a:rPr lang="en-US" sz="1400" smtClean="0"/>
              <a:pPr>
                <a:spcBef>
                  <a:spcPct val="0"/>
                </a:spcBef>
                <a:buClrTx/>
                <a:buSzTx/>
                <a:buFontTx/>
                <a:buNone/>
              </a:pPr>
              <a:t>12</a:t>
            </a:fld>
            <a:endParaRPr lang="en-US" sz="1400" smtClean="0"/>
          </a:p>
        </p:txBody>
      </p:sp>
    </p:spTree>
    <p:extLst>
      <p:ext uri="{BB962C8B-B14F-4D97-AF65-F5344CB8AC3E}">
        <p14:creationId xmlns:p14="http://schemas.microsoft.com/office/powerpoint/2010/main" xmlns="" val="899059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04813"/>
            <a:ext cx="8229600" cy="1012825"/>
          </a:xfrm>
        </p:spPr>
        <p:txBody>
          <a:bodyPr/>
          <a:lstStyle/>
          <a:p>
            <a:r>
              <a:rPr lang="en-ZA" dirty="0" smtClean="0">
                <a:latin typeface="Berlin Sans FB" panose="020E0602020502020306" pitchFamily="34" charset="0"/>
              </a:rPr>
              <a:t>Values and Principles (cont.)</a:t>
            </a:r>
          </a:p>
        </p:txBody>
      </p:sp>
      <p:sp>
        <p:nvSpPr>
          <p:cNvPr id="14339" name="Content Placeholder 2"/>
          <p:cNvSpPr>
            <a:spLocks noGrp="1"/>
          </p:cNvSpPr>
          <p:nvPr>
            <p:ph idx="1"/>
          </p:nvPr>
        </p:nvSpPr>
        <p:spPr>
          <a:xfrm>
            <a:off x="467544" y="1556792"/>
            <a:ext cx="8229600" cy="4525963"/>
          </a:xfrm>
        </p:spPr>
        <p:txBody>
          <a:bodyPr/>
          <a:lstStyle/>
          <a:p>
            <a:pPr>
              <a:buFont typeface="Wingdings" panose="05000000000000000000" pitchFamily="2" charset="2"/>
              <a:buNone/>
            </a:pPr>
            <a:r>
              <a:rPr lang="en-US" b="1" dirty="0" smtClean="0">
                <a:latin typeface="Arial" panose="020B0604020202020204" pitchFamily="34" charset="0"/>
                <a:cs typeface="Arial" panose="020B0604020202020204" pitchFamily="34" charset="0"/>
              </a:rPr>
              <a:t>f</a:t>
            </a:r>
            <a:r>
              <a:rPr lang="en-US" sz="2400" b="1" dirty="0" smtClean="0">
                <a:latin typeface="Arial" panose="020B0604020202020204" pitchFamily="34" charset="0"/>
                <a:cs typeface="Arial" panose="020B0604020202020204" pitchFamily="34" charset="0"/>
              </a:rPr>
              <a:t>) Public administration must be accountable</a:t>
            </a:r>
            <a:r>
              <a:rPr lang="en-US" sz="2400" dirty="0" smtClean="0">
                <a:latin typeface="Arial" panose="020B0604020202020204" pitchFamily="34" charset="0"/>
                <a:cs typeface="Arial" panose="020B0604020202020204" pitchFamily="34" charset="0"/>
              </a:rPr>
              <a:t>.</a:t>
            </a:r>
            <a:endParaRPr lang="en-ZA" sz="2400" dirty="0" smtClean="0">
              <a:latin typeface="Arial" panose="020B0604020202020204" pitchFamily="34" charset="0"/>
              <a:cs typeface="Arial" panose="020B0604020202020204" pitchFamily="34" charset="0"/>
            </a:endParaRPr>
          </a:p>
          <a:p>
            <a:pPr>
              <a:buNone/>
            </a:pPr>
            <a:r>
              <a:rPr lang="en-US" sz="2400" b="1" dirty="0" smtClean="0">
                <a:latin typeface="Arial" panose="020B0604020202020204" pitchFamily="34" charset="0"/>
                <a:cs typeface="Arial" panose="020B0604020202020204" pitchFamily="34" charset="0"/>
              </a:rPr>
              <a:t>g) Transparency must be fostered by providing the public with timely</a:t>
            </a:r>
            <a:r>
              <a:rPr lang="en-US" sz="2400" dirty="0" smtClean="0">
                <a:latin typeface="Arial" panose="020B0604020202020204" pitchFamily="34" charset="0"/>
                <a:cs typeface="Arial" panose="020B0604020202020204" pitchFamily="34" charset="0"/>
              </a:rPr>
              <a:t>, accessible and accurate information.</a:t>
            </a:r>
            <a:r>
              <a:rPr lang="en-US" sz="2400" b="1" dirty="0"/>
              <a:t> </a:t>
            </a:r>
            <a:endParaRPr lang="en-US" sz="2400" b="1" dirty="0" smtClean="0"/>
          </a:p>
          <a:p>
            <a:pPr>
              <a:buNone/>
            </a:pPr>
            <a:r>
              <a:rPr lang="en-US" sz="2400" b="1" dirty="0" smtClean="0"/>
              <a:t>h)  </a:t>
            </a:r>
            <a:r>
              <a:rPr lang="en-US" sz="2400" b="1" dirty="0"/>
              <a:t>Good human resource management and career development practices</a:t>
            </a:r>
            <a:r>
              <a:rPr lang="en-US" sz="2400" dirty="0"/>
              <a:t> to maximize human potential must be cultivated.</a:t>
            </a:r>
            <a:endParaRPr lang="en-ZA" sz="2400" dirty="0"/>
          </a:p>
          <a:p>
            <a:pPr>
              <a:buNone/>
            </a:pPr>
            <a:r>
              <a:rPr lang="en-US" sz="2400" b="1" dirty="0"/>
              <a:t>i) Public administration must be broadly representative of the South African people</a:t>
            </a:r>
            <a:r>
              <a:rPr lang="en-US" sz="2400" dirty="0"/>
              <a:t> with employment and personnel management practices based on ability, objectivity, fairness and the need to redress the imbalances of the past to achieve broad representation</a:t>
            </a:r>
            <a:endParaRPr lang="en-ZA" sz="2400" dirty="0" smtClean="0">
              <a:latin typeface="Arial" panose="020B0604020202020204" pitchFamily="34" charset="0"/>
              <a:cs typeface="Arial" panose="020B0604020202020204" pitchFamily="34" charset="0"/>
            </a:endParaRPr>
          </a:p>
          <a:p>
            <a:endParaRPr lang="en-ZA" dirty="0" smtClean="0"/>
          </a:p>
        </p:txBody>
      </p:sp>
      <p:sp>
        <p:nvSpPr>
          <p:cNvPr id="1434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006666"/>
              </a:buClr>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9B77B942-892A-40A7-BCD0-AEF6212DE316}" type="slidenum">
              <a:rPr lang="en-US" sz="1400" smtClean="0"/>
              <a:pPr>
                <a:spcBef>
                  <a:spcPct val="0"/>
                </a:spcBef>
                <a:buClrTx/>
                <a:buSzTx/>
                <a:buFontTx/>
                <a:buNone/>
              </a:pPr>
              <a:t>13</a:t>
            </a:fld>
            <a:endParaRPr lang="en-US" sz="1400" smtClean="0"/>
          </a:p>
        </p:txBody>
      </p:sp>
    </p:spTree>
    <p:extLst>
      <p:ext uri="{BB962C8B-B14F-4D97-AF65-F5344CB8AC3E}">
        <p14:creationId xmlns:p14="http://schemas.microsoft.com/office/powerpoint/2010/main" xmlns="" val="3562654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chemeClr val="accent1">
                <a:tint val="45000"/>
                <a:satMod val="400000"/>
              </a:schemeClr>
            </a:duotone>
          </a:blip>
          <a:srcRect l="5123" t="17105" r="4936" b="-1"/>
          <a:stretch/>
        </p:blipFill>
        <p:spPr>
          <a:xfrm>
            <a:off x="454236" y="980728"/>
            <a:ext cx="8208913" cy="5252165"/>
          </a:xfrm>
          <a:prstGeom prst="rect">
            <a:avLst/>
          </a:prstGeom>
        </p:spPr>
      </p:pic>
      <p:sp>
        <p:nvSpPr>
          <p:cNvPr id="13315" name="Title 4"/>
          <p:cNvSpPr>
            <a:spLocks/>
          </p:cNvSpPr>
          <p:nvPr/>
        </p:nvSpPr>
        <p:spPr bwMode="auto">
          <a:xfrm>
            <a:off x="395536" y="96394"/>
            <a:ext cx="8445624" cy="699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buFontTx/>
              <a:buNone/>
            </a:pPr>
            <a:r>
              <a:rPr lang="en-US" dirty="0" smtClean="0">
                <a:solidFill>
                  <a:srgbClr val="660033"/>
                </a:solidFill>
                <a:latin typeface="Berlin Sans FB Demi" panose="020E0802020502020306" pitchFamily="34" charset="0"/>
              </a:rPr>
              <a:t>CONSTITUTIONAL VALUES AND PRINCIPLES</a:t>
            </a:r>
            <a:endParaRPr lang="en-US" dirty="0">
              <a:solidFill>
                <a:srgbClr val="660033"/>
              </a:solidFill>
              <a:latin typeface="Berlin Sans FB Demi" panose="020E0802020502020306" pitchFamily="34" charset="0"/>
            </a:endParaRPr>
          </a:p>
        </p:txBody>
      </p:sp>
      <p:sp>
        <p:nvSpPr>
          <p:cNvPr id="18" name="Rectangle 4"/>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hangingPunct="0"/>
            <a:fld id="{65C5B72F-9341-4AD4-8140-B114D351D063}" type="slidenum">
              <a:rPr lang="en-US" sz="1400" b="0" smtClean="0"/>
              <a:pPr algn="r" eaLnBrk="0" hangingPunct="0"/>
              <a:t>14</a:t>
            </a:fld>
            <a:endParaRPr lang="en-US" sz="1400" b="0" dirty="0"/>
          </a:p>
        </p:txBody>
      </p:sp>
      <p:sp>
        <p:nvSpPr>
          <p:cNvPr id="10" name="Oval 9"/>
          <p:cNvSpPr/>
          <p:nvPr/>
        </p:nvSpPr>
        <p:spPr bwMode="auto">
          <a:xfrm>
            <a:off x="-180528" y="4209599"/>
            <a:ext cx="3888432" cy="2808312"/>
          </a:xfrm>
          <a:prstGeom prst="ellipse">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31" name="TextBox 30"/>
          <p:cNvSpPr txBox="1"/>
          <p:nvPr/>
        </p:nvSpPr>
        <p:spPr>
          <a:xfrm>
            <a:off x="4918732" y="980728"/>
            <a:ext cx="3643453" cy="1799248"/>
          </a:xfrm>
          <a:prstGeom prst="rect">
            <a:avLst/>
          </a:prstGeom>
          <a:noFill/>
        </p:spPr>
        <p:txBody>
          <a:bodyPr wrap="square" tIns="91440" bIns="91440" rtlCol="0">
            <a:spAutoFit/>
          </a:bodyPr>
          <a:lstStyle/>
          <a:p>
            <a:pPr algn="l">
              <a:lnSpc>
                <a:spcPct val="80000"/>
              </a:lnSpc>
            </a:pPr>
            <a:r>
              <a:rPr lang="en-US" sz="2000" dirty="0" smtClean="0">
                <a:solidFill>
                  <a:srgbClr val="C00000"/>
                </a:solidFill>
                <a:latin typeface="Arial Rounded MT Bold" panose="020F0704030504030204" pitchFamily="34" charset="0"/>
                <a:ea typeface="Microsoft JhengHei" panose="020B0604030504040204" pitchFamily="34" charset="-120"/>
              </a:rPr>
              <a:t>Professional Behavior </a:t>
            </a:r>
            <a:r>
              <a:rPr lang="en-US" sz="2000" dirty="0" smtClean="0">
                <a:solidFill>
                  <a:srgbClr val="FFFFCC"/>
                </a:solidFill>
                <a:latin typeface="Arial Rounded MT Bold" panose="020F0704030504030204" pitchFamily="34" charset="0"/>
                <a:ea typeface="Microsoft JhengHei" panose="020B0604030504040204" pitchFamily="34" charset="-120"/>
              </a:rPr>
              <a:t> </a:t>
            </a:r>
          </a:p>
          <a:p>
            <a:pPr marL="214313" indent="-214313" algn="just">
              <a:buFont typeface="Arial" panose="020B0604020202020204" pitchFamily="34" charset="0"/>
              <a:buChar char="•"/>
            </a:pPr>
            <a:r>
              <a:rPr lang="en-US" sz="1700" b="0" dirty="0"/>
              <a:t>High standard of professional </a:t>
            </a:r>
            <a:r>
              <a:rPr lang="en-US" sz="1700" b="0" dirty="0" smtClean="0"/>
              <a:t>ethics must be maintained</a:t>
            </a:r>
            <a:endParaRPr lang="en-US" sz="1700" b="0" dirty="0"/>
          </a:p>
          <a:p>
            <a:pPr marL="214313" indent="-214313">
              <a:buFont typeface="Arial" panose="020B0604020202020204" pitchFamily="34" charset="0"/>
              <a:buChar char="•"/>
            </a:pPr>
            <a:r>
              <a:rPr lang="en-US" sz="1700" dirty="0" smtClean="0"/>
              <a:t>P</a:t>
            </a:r>
            <a:r>
              <a:rPr lang="en-US" sz="1700" b="0" dirty="0" smtClean="0"/>
              <a:t>eople’s needs must be responded  to and encouraged to participate in </a:t>
            </a:r>
            <a:r>
              <a:rPr lang="en-US" sz="1700" b="0" dirty="0"/>
              <a:t>policy </a:t>
            </a:r>
            <a:r>
              <a:rPr lang="en-US" sz="1700" b="0" dirty="0" smtClean="0"/>
              <a:t>making</a:t>
            </a:r>
            <a:endParaRPr lang="en-US" sz="1700" b="0" dirty="0"/>
          </a:p>
        </p:txBody>
      </p:sp>
      <p:sp>
        <p:nvSpPr>
          <p:cNvPr id="34" name="TextBox 33"/>
          <p:cNvSpPr txBox="1"/>
          <p:nvPr/>
        </p:nvSpPr>
        <p:spPr>
          <a:xfrm>
            <a:off x="496894" y="980728"/>
            <a:ext cx="3787074" cy="1477328"/>
          </a:xfrm>
          <a:prstGeom prst="rect">
            <a:avLst/>
          </a:prstGeom>
          <a:noFill/>
        </p:spPr>
        <p:txBody>
          <a:bodyPr wrap="square" tIns="91440" bIns="91440" rtlCol="0">
            <a:spAutoFit/>
          </a:bodyPr>
          <a:lstStyle/>
          <a:p>
            <a:pPr algn="l">
              <a:lnSpc>
                <a:spcPct val="80000"/>
              </a:lnSpc>
            </a:pPr>
            <a:r>
              <a:rPr lang="en-US" sz="2000" dirty="0" smtClean="0">
                <a:solidFill>
                  <a:srgbClr val="C00000"/>
                </a:solidFill>
                <a:latin typeface="Arial Rounded MT Bold" panose="020F0704030504030204" pitchFamily="34" charset="0"/>
                <a:ea typeface="Microsoft JhengHei" panose="020B0604030504040204" pitchFamily="34" charset="-120"/>
              </a:rPr>
              <a:t>Professional Culture </a:t>
            </a:r>
          </a:p>
          <a:p>
            <a:pPr marL="214313" indent="-214313" algn="just">
              <a:buFont typeface="Arial" panose="020B0604020202020204" pitchFamily="34" charset="0"/>
              <a:buChar char="•"/>
            </a:pPr>
            <a:r>
              <a:rPr lang="en-US" sz="1700" b="0" dirty="0" smtClean="0"/>
              <a:t>Services must be provided  impartially, fairl</a:t>
            </a:r>
            <a:r>
              <a:rPr lang="en-US" sz="1700" dirty="0" smtClean="0"/>
              <a:t>y,</a:t>
            </a:r>
            <a:r>
              <a:rPr lang="en-US" sz="1700" b="0" dirty="0" smtClean="0"/>
              <a:t> </a:t>
            </a:r>
            <a:r>
              <a:rPr lang="en-US" sz="1700" b="0" dirty="0"/>
              <a:t>equitable </a:t>
            </a:r>
            <a:r>
              <a:rPr lang="en-US" sz="1700" b="0" dirty="0" smtClean="0"/>
              <a:t>and  </a:t>
            </a:r>
            <a:r>
              <a:rPr lang="en-US" sz="1700" b="0" dirty="0"/>
              <a:t>without bias</a:t>
            </a:r>
          </a:p>
          <a:p>
            <a:pPr marL="214313" indent="-214313" algn="just">
              <a:buFont typeface="Arial" panose="020B0604020202020204" pitchFamily="34" charset="0"/>
              <a:buChar char="•"/>
            </a:pPr>
            <a:r>
              <a:rPr lang="en-US" sz="1700" b="0" dirty="0" smtClean="0"/>
              <a:t>Transparency must be fostered </a:t>
            </a:r>
            <a:endParaRPr lang="en-US" sz="1700" b="0" dirty="0"/>
          </a:p>
        </p:txBody>
      </p:sp>
      <p:sp>
        <p:nvSpPr>
          <p:cNvPr id="36" name="TextBox 35"/>
          <p:cNvSpPr txBox="1"/>
          <p:nvPr/>
        </p:nvSpPr>
        <p:spPr>
          <a:xfrm>
            <a:off x="5410872" y="4581128"/>
            <a:ext cx="3151313" cy="2231380"/>
          </a:xfrm>
          <a:prstGeom prst="rect">
            <a:avLst/>
          </a:prstGeom>
          <a:noFill/>
        </p:spPr>
        <p:txBody>
          <a:bodyPr wrap="square" tIns="91440" bIns="91440" rtlCol="0">
            <a:spAutoFit/>
          </a:bodyPr>
          <a:lstStyle/>
          <a:p>
            <a:pPr>
              <a:lnSpc>
                <a:spcPct val="80000"/>
              </a:lnSpc>
            </a:pPr>
            <a:r>
              <a:rPr lang="en-US" sz="2000" dirty="0" smtClean="0">
                <a:solidFill>
                  <a:srgbClr val="C00000"/>
                </a:solidFill>
                <a:latin typeface="Arial Rounded MT Bold" panose="020F0704030504030204" pitchFamily="34" charset="0"/>
                <a:ea typeface="Microsoft JhengHei" panose="020B0604030504040204" pitchFamily="34" charset="-120"/>
              </a:rPr>
              <a:t>Institutional</a:t>
            </a:r>
            <a:r>
              <a:rPr lang="en-US" sz="2000" dirty="0" smtClean="0">
                <a:solidFill>
                  <a:srgbClr val="FFFFCC"/>
                </a:solidFill>
                <a:latin typeface="Arial Rounded MT Bold" panose="020F0704030504030204" pitchFamily="34" charset="0"/>
                <a:ea typeface="Microsoft JhengHei" panose="020B0604030504040204" pitchFamily="34" charset="-120"/>
              </a:rPr>
              <a:t> </a:t>
            </a:r>
          </a:p>
          <a:p>
            <a:pPr marL="214313" indent="-214313" algn="just">
              <a:buFont typeface="Arial" panose="020B0604020202020204" pitchFamily="34" charset="0"/>
              <a:buChar char="•"/>
            </a:pPr>
            <a:r>
              <a:rPr lang="en-US" sz="1700" b="0" dirty="0"/>
              <a:t>Good Human resource management and career development;</a:t>
            </a:r>
          </a:p>
          <a:p>
            <a:pPr marL="214313" indent="-214313" algn="just">
              <a:buFont typeface="Arial" panose="020B0604020202020204" pitchFamily="34" charset="0"/>
              <a:buChar char="•"/>
            </a:pPr>
            <a:r>
              <a:rPr lang="en-US" sz="1700" b="0" dirty="0" smtClean="0"/>
              <a:t>Public administration must be broadly representative </a:t>
            </a:r>
            <a:endParaRPr lang="en-US" sz="1700" b="0" dirty="0"/>
          </a:p>
          <a:p>
            <a:pPr algn="r">
              <a:lnSpc>
                <a:spcPct val="80000"/>
              </a:lnSpc>
            </a:pPr>
            <a:endParaRPr lang="en-US" sz="2000" dirty="0" smtClean="0">
              <a:solidFill>
                <a:srgbClr val="FFFFCC"/>
              </a:solidFill>
              <a:latin typeface="Arial Rounded MT Bold" panose="020F0704030504030204" pitchFamily="34" charset="0"/>
              <a:ea typeface="Microsoft JhengHei" panose="020B0604030504040204" pitchFamily="34" charset="-120"/>
            </a:endParaRPr>
          </a:p>
          <a:p>
            <a:pPr algn="r">
              <a:lnSpc>
                <a:spcPct val="80000"/>
              </a:lnSpc>
            </a:pPr>
            <a:r>
              <a:rPr lang="en-US" sz="2000" dirty="0" smtClean="0">
                <a:solidFill>
                  <a:srgbClr val="FFFFCC"/>
                </a:solidFill>
                <a:latin typeface="Arial Rounded MT Bold" panose="020F0704030504030204" pitchFamily="34" charset="0"/>
                <a:ea typeface="Microsoft JhengHei" panose="020B0604030504040204" pitchFamily="34" charset="-120"/>
              </a:rPr>
              <a:t> </a:t>
            </a:r>
            <a:endParaRPr lang="en-US" sz="2000" dirty="0">
              <a:solidFill>
                <a:srgbClr val="FFFFCC"/>
              </a:solidFill>
              <a:latin typeface="Arial Rounded MT Bold" panose="020F0704030504030204" pitchFamily="34" charset="0"/>
              <a:ea typeface="Microsoft JhengHei" panose="020B0604030504040204" pitchFamily="34" charset="-120"/>
            </a:endParaRPr>
          </a:p>
        </p:txBody>
      </p:sp>
      <p:sp>
        <p:nvSpPr>
          <p:cNvPr id="37" name="TextBox 36"/>
          <p:cNvSpPr txBox="1"/>
          <p:nvPr/>
        </p:nvSpPr>
        <p:spPr>
          <a:xfrm>
            <a:off x="542259" y="4581128"/>
            <a:ext cx="4533797" cy="1738938"/>
          </a:xfrm>
          <a:prstGeom prst="rect">
            <a:avLst/>
          </a:prstGeom>
          <a:noFill/>
        </p:spPr>
        <p:txBody>
          <a:bodyPr wrap="square" tIns="91440" bIns="91440" rtlCol="0">
            <a:spAutoFit/>
          </a:bodyPr>
          <a:lstStyle/>
          <a:p>
            <a:pPr algn="l">
              <a:lnSpc>
                <a:spcPct val="80000"/>
              </a:lnSpc>
            </a:pPr>
            <a:r>
              <a:rPr lang="en-US" sz="2000" dirty="0" smtClean="0">
                <a:solidFill>
                  <a:srgbClr val="C00000"/>
                </a:solidFill>
                <a:latin typeface="Arial Rounded MT Bold" panose="020F0704030504030204" pitchFamily="34" charset="0"/>
              </a:rPr>
              <a:t>Systems/Oversight</a:t>
            </a:r>
            <a:r>
              <a:rPr lang="en-US" sz="2000" dirty="0" smtClean="0">
                <a:solidFill>
                  <a:srgbClr val="FFFFCC"/>
                </a:solidFill>
                <a:latin typeface="Arial Rounded MT Bold" panose="020F0704030504030204" pitchFamily="34" charset="0"/>
              </a:rPr>
              <a:t>  </a:t>
            </a:r>
          </a:p>
          <a:p>
            <a:pPr marL="214313" indent="-214313" algn="just">
              <a:buFont typeface="Arial" panose="020B0604020202020204" pitchFamily="34" charset="0"/>
              <a:buChar char="•"/>
            </a:pPr>
            <a:r>
              <a:rPr lang="en-US" sz="1700" b="0" dirty="0"/>
              <a:t>Efficient, economic &amp; effective use of resources</a:t>
            </a:r>
          </a:p>
          <a:p>
            <a:pPr marL="214313" indent="-214313" algn="just">
              <a:buFont typeface="Arial" panose="020B0604020202020204" pitchFamily="34" charset="0"/>
              <a:buChar char="•"/>
            </a:pPr>
            <a:r>
              <a:rPr lang="en-US" sz="1700" b="0" dirty="0" smtClean="0"/>
              <a:t>Public administration must be development-orientated </a:t>
            </a:r>
            <a:endParaRPr lang="en-US" sz="1700" b="0" dirty="0"/>
          </a:p>
          <a:p>
            <a:pPr marL="214313" indent="-214313">
              <a:buFont typeface="Arial" panose="020B0604020202020204" pitchFamily="34" charset="0"/>
              <a:buChar char="•"/>
            </a:pPr>
            <a:r>
              <a:rPr lang="en-US" sz="1700" b="0" dirty="0" smtClean="0"/>
              <a:t>Public </a:t>
            </a:r>
            <a:r>
              <a:rPr lang="en-US" sz="1700" b="0" dirty="0"/>
              <a:t>administration </a:t>
            </a:r>
            <a:r>
              <a:rPr lang="en-US" sz="1700" b="0" dirty="0" smtClean="0"/>
              <a:t>must be  accountable </a:t>
            </a:r>
            <a:endParaRPr lang="en-US" sz="1700" b="0" dirty="0"/>
          </a:p>
        </p:txBody>
      </p:sp>
      <p:sp>
        <p:nvSpPr>
          <p:cNvPr id="2" name="Vertical Scroll 1"/>
          <p:cNvSpPr/>
          <p:nvPr/>
        </p:nvSpPr>
        <p:spPr bwMode="auto">
          <a:xfrm>
            <a:off x="1207069" y="2711585"/>
            <a:ext cx="6447243" cy="1888325"/>
          </a:xfrm>
          <a:prstGeom prst="verticalScroll">
            <a:avLst/>
          </a:prstGeom>
          <a:solidFill>
            <a:srgbClr val="FFFFCC"/>
          </a:solidFill>
          <a:ln w="38100" cap="flat" cmpd="sng" algn="ctr">
            <a:solidFill>
              <a:srgbClr val="006666"/>
            </a:solidFill>
            <a:prstDash val="solid"/>
            <a:round/>
            <a:headEnd type="none" w="med" len="med"/>
            <a:tailEnd type="none" w="med" len="med"/>
          </a:ln>
          <a:effectLst>
            <a:glow rad="139700">
              <a:srgbClr val="FFFF99">
                <a:alpha val="40000"/>
              </a:srgbClr>
            </a:glow>
            <a:outerShdw blurRad="63500" sx="102000" sy="102000" algn="ctr" rotWithShape="0">
              <a:prstClr val="black">
                <a:alpha val="40000"/>
              </a:prstClr>
            </a:outerShdw>
          </a:effectLst>
          <a:scene3d>
            <a:camera prst="orthographicFront"/>
            <a:lightRig rig="threePt" dir="t"/>
          </a:scene3d>
          <a:sp3d contourW="12700">
            <a:bevelT prst="angle"/>
            <a:bevelB prst="angle"/>
            <a:contourClr>
              <a:srgbClr val="FFFFE5"/>
            </a:contourClr>
          </a:sp3d>
        </p:spPr>
        <p:txBody>
          <a:bodyPr vert="horz" wrap="square" lIns="0" tIns="91440" rIns="0" bIns="91440" numCol="1" rtlCol="0" anchor="t" anchorCtr="0" compatLnSpc="1">
            <a:prstTxWarp prst="textNoShape">
              <a:avLst/>
            </a:prstTxWarp>
          </a:bodyPr>
          <a:lstStyle/>
          <a:p>
            <a:pPr marL="285750" indent="-285750" algn="just">
              <a:spcBef>
                <a:spcPct val="20000"/>
              </a:spcBef>
              <a:buClr>
                <a:srgbClr val="660033"/>
              </a:buClr>
              <a:buSzPct val="120000"/>
              <a:buFont typeface="Arial" panose="020B0604020202020204" pitchFamily="34" charset="0"/>
              <a:buChar char="•"/>
              <a:defRPr/>
            </a:pPr>
            <a:r>
              <a:rPr lang="en-US" sz="1800" b="0" dirty="0" smtClean="0">
                <a:solidFill>
                  <a:srgbClr val="006666"/>
                </a:solidFill>
              </a:rPr>
              <a:t>Human </a:t>
            </a:r>
            <a:r>
              <a:rPr lang="en-US" sz="1800" b="0" dirty="0">
                <a:solidFill>
                  <a:srgbClr val="006666"/>
                </a:solidFill>
              </a:rPr>
              <a:t>dignity, </a:t>
            </a:r>
            <a:r>
              <a:rPr lang="en-US" sz="1800" b="0" dirty="0" smtClean="0">
                <a:solidFill>
                  <a:srgbClr val="006666"/>
                </a:solidFill>
              </a:rPr>
              <a:t>equality, human rights and freedoms</a:t>
            </a:r>
            <a:endParaRPr lang="en-US" sz="1800" b="0" dirty="0">
              <a:solidFill>
                <a:srgbClr val="006666"/>
              </a:solidFill>
            </a:endParaRPr>
          </a:p>
          <a:p>
            <a:pPr marL="285750" indent="-285750" algn="just">
              <a:spcBef>
                <a:spcPct val="20000"/>
              </a:spcBef>
              <a:buClr>
                <a:srgbClr val="660033"/>
              </a:buClr>
              <a:buSzPct val="120000"/>
              <a:buFont typeface="Arial" panose="020B0604020202020204" pitchFamily="34" charset="0"/>
              <a:buChar char="•"/>
              <a:defRPr/>
            </a:pPr>
            <a:r>
              <a:rPr lang="en-US" sz="1800" b="0" dirty="0">
                <a:solidFill>
                  <a:srgbClr val="006666"/>
                </a:solidFill>
              </a:rPr>
              <a:t>Non-racialism and non-sexism</a:t>
            </a:r>
          </a:p>
          <a:p>
            <a:pPr marL="285750" indent="-285750" algn="just">
              <a:spcBef>
                <a:spcPct val="20000"/>
              </a:spcBef>
              <a:buClr>
                <a:srgbClr val="660033"/>
              </a:buClr>
              <a:buSzPct val="120000"/>
              <a:buFont typeface="Arial" panose="020B0604020202020204" pitchFamily="34" charset="0"/>
              <a:buChar char="•"/>
              <a:defRPr/>
            </a:pPr>
            <a:r>
              <a:rPr lang="en-US" sz="1800" b="0" dirty="0" smtClean="0">
                <a:solidFill>
                  <a:srgbClr val="006666"/>
                </a:solidFill>
              </a:rPr>
              <a:t>Supremacy of the Constitution and rule </a:t>
            </a:r>
            <a:r>
              <a:rPr lang="en-US" sz="1800" b="0" dirty="0">
                <a:solidFill>
                  <a:srgbClr val="006666"/>
                </a:solidFill>
              </a:rPr>
              <a:t>of </a:t>
            </a:r>
            <a:r>
              <a:rPr lang="en-US" sz="1800" b="0" dirty="0" smtClean="0">
                <a:solidFill>
                  <a:srgbClr val="006666"/>
                </a:solidFill>
              </a:rPr>
              <a:t>law</a:t>
            </a:r>
          </a:p>
          <a:p>
            <a:pPr marL="285750" indent="-285750" algn="just">
              <a:spcBef>
                <a:spcPct val="20000"/>
              </a:spcBef>
              <a:buClr>
                <a:srgbClr val="660033"/>
              </a:buClr>
              <a:buSzPct val="120000"/>
              <a:buFont typeface="Arial" panose="020B0604020202020204" pitchFamily="34" charset="0"/>
              <a:buChar char="•"/>
              <a:defRPr/>
            </a:pPr>
            <a:r>
              <a:rPr lang="en-US" sz="1800" b="0" dirty="0" smtClean="0">
                <a:solidFill>
                  <a:srgbClr val="006666"/>
                </a:solidFill>
              </a:rPr>
              <a:t>Regular elections, accountability, responsiveness and Openness </a:t>
            </a:r>
            <a:endParaRPr lang="en-US" sz="1800" b="0" dirty="0">
              <a:solidFill>
                <a:srgbClr val="006666"/>
              </a:solidFill>
            </a:endParaRPr>
          </a:p>
        </p:txBody>
      </p:sp>
    </p:spTree>
    <p:extLst>
      <p:ext uri="{BB962C8B-B14F-4D97-AF65-F5344CB8AC3E}">
        <p14:creationId xmlns:p14="http://schemas.microsoft.com/office/powerpoint/2010/main" xmlns="" val="3584772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222661C3-76CB-4338-9BA3-3DD3E6D836FB}"/>
              </a:ext>
            </a:extLst>
          </p:cNvPr>
          <p:cNvSpPr>
            <a:spLocks noGrp="1"/>
          </p:cNvSpPr>
          <p:nvPr>
            <p:ph type="title"/>
          </p:nvPr>
        </p:nvSpPr>
        <p:spPr>
          <a:xfrm>
            <a:off x="395288" y="707571"/>
            <a:ext cx="8229600" cy="344942"/>
          </a:xfrm>
        </p:spPr>
        <p:txBody>
          <a:bodyPr/>
          <a:lstStyle/>
          <a:p>
            <a:r>
              <a:rPr lang="en-ZA" altLang="en-US" dirty="0">
                <a:latin typeface="Berlin Sans FB" panose="020E0602020502020306" pitchFamily="34" charset="0"/>
              </a:rPr>
              <a:t>OBJECTIVES OF THE CVPs</a:t>
            </a:r>
          </a:p>
        </p:txBody>
      </p:sp>
      <p:sp>
        <p:nvSpPr>
          <p:cNvPr id="3075" name="Content Placeholder 2">
            <a:extLst>
              <a:ext uri="{FF2B5EF4-FFF2-40B4-BE49-F238E27FC236}">
                <a16:creationId xmlns:a16="http://schemas.microsoft.com/office/drawing/2014/main" xmlns="" id="{99A32868-5913-4E23-A8CB-37A3B1C791CD}"/>
              </a:ext>
            </a:extLst>
          </p:cNvPr>
          <p:cNvSpPr>
            <a:spLocks noGrp="1"/>
          </p:cNvSpPr>
          <p:nvPr>
            <p:ph idx="1"/>
          </p:nvPr>
        </p:nvSpPr>
        <p:spPr>
          <a:xfrm>
            <a:off x="369888" y="1052514"/>
            <a:ext cx="8280400" cy="5195886"/>
          </a:xfrm>
        </p:spPr>
        <p:txBody>
          <a:bodyPr/>
          <a:lstStyle/>
          <a:p>
            <a:pPr marL="0" indent="0" algn="just">
              <a:buFont typeface="Wingdings" panose="05000000000000000000" pitchFamily="2" charset="2"/>
              <a:buNone/>
              <a:defRPr/>
            </a:pPr>
            <a:r>
              <a:rPr lang="en-ZA" altLang="en-US" sz="1600" b="1" dirty="0">
                <a:latin typeface="+mn-lt"/>
              </a:rPr>
              <a:t>PROMOTION:</a:t>
            </a:r>
          </a:p>
          <a:p>
            <a:pPr lvl="1" indent="-342900" algn="just">
              <a:buClr>
                <a:srgbClr val="660033"/>
              </a:buClr>
              <a:buSzPct val="120000"/>
              <a:buFont typeface="Wingdings" panose="05000000000000000000" pitchFamily="2" charset="2"/>
              <a:buChar char="ü"/>
              <a:defRPr/>
            </a:pPr>
            <a:r>
              <a:rPr lang="en-ZA" altLang="en-US" sz="1600" dirty="0">
                <a:latin typeface="Arial" panose="020B0604020202020204" pitchFamily="34" charset="0"/>
                <a:cs typeface="Arial" panose="020B0604020202020204" pitchFamily="34" charset="0"/>
              </a:rPr>
              <a:t>To promote the internalisation of values and principles in the daily activities of public servants with the intention of changing behaviours and attitudes</a:t>
            </a:r>
            <a:r>
              <a:rPr lang="en-GB" altLang="en-US" sz="1600" dirty="0">
                <a:latin typeface="Arial" panose="020B0604020202020204" pitchFamily="34" charset="0"/>
                <a:cs typeface="Arial" panose="020B0604020202020204" pitchFamily="34" charset="0"/>
              </a:rPr>
              <a:t>.</a:t>
            </a:r>
            <a:endParaRPr lang="en-US" altLang="en-US" sz="1600" dirty="0">
              <a:latin typeface="Arial" panose="020B0604020202020204" pitchFamily="34" charset="0"/>
              <a:cs typeface="Arial" panose="020B0604020202020204" pitchFamily="34" charset="0"/>
            </a:endParaRPr>
          </a:p>
          <a:p>
            <a:pPr lvl="1" indent="-342900" algn="just">
              <a:buClr>
                <a:srgbClr val="660033"/>
              </a:buClr>
              <a:buSzPct val="120000"/>
              <a:buFont typeface="Wingdings" panose="05000000000000000000" pitchFamily="2" charset="2"/>
              <a:buChar char="ü"/>
              <a:defRPr/>
            </a:pPr>
            <a:r>
              <a:rPr lang="en-ZA" altLang="en-US" sz="1600" dirty="0">
                <a:latin typeface="Arial" panose="020B0604020202020204" pitchFamily="34" charset="0"/>
                <a:cs typeface="Arial" panose="020B0604020202020204" pitchFamily="34" charset="0"/>
              </a:rPr>
              <a:t>To build a cohort of public servants that embrace the founding values and the public administration related values and principles</a:t>
            </a:r>
            <a:r>
              <a:rPr lang="en-GB" altLang="en-US" sz="1600" dirty="0">
                <a:latin typeface="Arial" panose="020B0604020202020204" pitchFamily="34" charset="0"/>
                <a:cs typeface="Arial" panose="020B0604020202020204" pitchFamily="34" charset="0"/>
              </a:rPr>
              <a:t>.</a:t>
            </a:r>
            <a:endParaRPr lang="en-US" altLang="en-US" sz="1600" dirty="0">
              <a:latin typeface="Arial" panose="020B0604020202020204" pitchFamily="34" charset="0"/>
              <a:cs typeface="Arial" panose="020B0604020202020204" pitchFamily="34" charset="0"/>
            </a:endParaRPr>
          </a:p>
          <a:p>
            <a:pPr lvl="1" indent="-342900" algn="just">
              <a:buClr>
                <a:srgbClr val="660033"/>
              </a:buClr>
              <a:buSzPct val="120000"/>
              <a:buFont typeface="Wingdings" panose="05000000000000000000" pitchFamily="2" charset="2"/>
              <a:buChar char="ü"/>
              <a:defRPr/>
            </a:pPr>
            <a:r>
              <a:rPr lang="en-ZA" altLang="en-US" sz="1600" dirty="0">
                <a:latin typeface="Arial" panose="020B0604020202020204" pitchFamily="34" charset="0"/>
                <a:cs typeface="Arial" panose="020B0604020202020204" pitchFamily="34" charset="0"/>
              </a:rPr>
              <a:t>To promote good governance in the public service</a:t>
            </a:r>
            <a:r>
              <a:rPr lang="en-GB" altLang="en-US" sz="1600" dirty="0">
                <a:latin typeface="Arial" panose="020B0604020202020204" pitchFamily="34" charset="0"/>
                <a:cs typeface="Arial" panose="020B0604020202020204" pitchFamily="34" charset="0"/>
              </a:rPr>
              <a:t>.</a:t>
            </a:r>
            <a:endParaRPr lang="en-ZA" sz="1600" dirty="0">
              <a:latin typeface="Arial" panose="020B0604020202020204" pitchFamily="34" charset="0"/>
              <a:ea typeface="+mn-ea"/>
              <a:cs typeface="Arial" panose="020B0604020202020204" pitchFamily="34" charset="0"/>
            </a:endParaRPr>
          </a:p>
          <a:p>
            <a:pPr lvl="1" indent="-342900" algn="just">
              <a:buClr>
                <a:srgbClr val="660033"/>
              </a:buClr>
              <a:buSzPct val="120000"/>
              <a:buFont typeface="Wingdings" panose="05000000000000000000" pitchFamily="2" charset="2"/>
              <a:buChar char="ü"/>
              <a:defRPr/>
            </a:pPr>
            <a:r>
              <a:rPr lang="en-ZA" altLang="en-US" sz="1600" dirty="0">
                <a:latin typeface="Arial" panose="020B0604020202020204" pitchFamily="34" charset="0"/>
                <a:cs typeface="Arial" panose="020B0604020202020204" pitchFamily="34" charset="0"/>
              </a:rPr>
              <a:t>To promote the values and principles in order to establish  common and shared understanding and the PSC’s expectations prior to conducting evaluations.</a:t>
            </a:r>
            <a:endParaRPr lang="en-US" altLang="en-US" sz="1600" dirty="0">
              <a:latin typeface="Arial" panose="020B0604020202020204" pitchFamily="34" charset="0"/>
              <a:cs typeface="Arial" panose="020B0604020202020204" pitchFamily="34" charset="0"/>
            </a:endParaRPr>
          </a:p>
          <a:p>
            <a:pPr marL="0" lvl="1" indent="0" algn="just">
              <a:buClr>
                <a:srgbClr val="660033"/>
              </a:buClr>
              <a:buSzPct val="120000"/>
              <a:buFontTx/>
              <a:buNone/>
              <a:defRPr/>
            </a:pPr>
            <a:r>
              <a:rPr lang="en-US" sz="1600" b="1" dirty="0">
                <a:latin typeface="+mn-lt"/>
                <a:ea typeface="+mn-ea"/>
                <a:cs typeface="+mn-cs"/>
              </a:rPr>
              <a:t>EVALUATION:</a:t>
            </a:r>
            <a:endParaRPr lang="en-ZA" sz="1600" b="1" dirty="0">
              <a:latin typeface="+mn-lt"/>
              <a:ea typeface="+mn-ea"/>
              <a:cs typeface="+mn-cs"/>
            </a:endParaRPr>
          </a:p>
          <a:p>
            <a:pPr lvl="1" indent="-342900" algn="just">
              <a:buClr>
                <a:srgbClr val="660033"/>
              </a:buClr>
              <a:buSzPct val="120000"/>
              <a:buFont typeface="Wingdings" panose="05000000000000000000" pitchFamily="2" charset="2"/>
              <a:buChar char="ü"/>
              <a:defRPr/>
            </a:pPr>
            <a:r>
              <a:rPr lang="en-ZA" sz="1600" dirty="0">
                <a:latin typeface="Arial" panose="020B0604020202020204" pitchFamily="34" charset="0"/>
                <a:ea typeface="+mn-ea"/>
                <a:cs typeface="Arial" panose="020B0604020202020204" pitchFamily="34" charset="0"/>
              </a:rPr>
              <a:t>Evaluate whether the intention of the public administration values and principles is achieved at an outcome level</a:t>
            </a:r>
            <a:r>
              <a:rPr lang="en-GB" sz="1600" dirty="0">
                <a:latin typeface="Arial" panose="020B0604020202020204" pitchFamily="34" charset="0"/>
                <a:ea typeface="+mn-ea"/>
                <a:cs typeface="Arial" panose="020B0604020202020204" pitchFamily="34" charset="0"/>
              </a:rPr>
              <a:t>.</a:t>
            </a:r>
            <a:endParaRPr lang="en-ZA" sz="1600" dirty="0">
              <a:latin typeface="Arial" panose="020B0604020202020204" pitchFamily="34" charset="0"/>
              <a:ea typeface="+mn-ea"/>
              <a:cs typeface="Arial" panose="020B0604020202020204" pitchFamily="34" charset="0"/>
            </a:endParaRPr>
          </a:p>
          <a:p>
            <a:pPr lvl="1" indent="-342900" algn="just">
              <a:buClr>
                <a:srgbClr val="660033"/>
              </a:buClr>
              <a:buSzPct val="120000"/>
              <a:buFont typeface="Wingdings" panose="05000000000000000000" pitchFamily="2" charset="2"/>
              <a:buChar char="ü"/>
              <a:defRPr/>
            </a:pPr>
            <a:r>
              <a:rPr lang="en-ZA" sz="1600" dirty="0">
                <a:latin typeface="Arial" panose="020B0604020202020204" pitchFamily="34" charset="0"/>
                <a:ea typeface="+mn-ea"/>
                <a:cs typeface="Arial" panose="020B0604020202020204" pitchFamily="34" charset="0"/>
              </a:rPr>
              <a:t>Determine how institutional processes can be changed to make sure that the public service is values driven rather than (only) by law and regulations</a:t>
            </a:r>
            <a:r>
              <a:rPr lang="en-GB" sz="1600" dirty="0">
                <a:latin typeface="Arial" panose="020B0604020202020204" pitchFamily="34" charset="0"/>
                <a:ea typeface="+mn-ea"/>
                <a:cs typeface="Arial" panose="020B0604020202020204" pitchFamily="34" charset="0"/>
              </a:rPr>
              <a:t>.</a:t>
            </a:r>
            <a:endParaRPr lang="en-ZA" sz="1600" dirty="0">
              <a:latin typeface="Arial" panose="020B0604020202020204" pitchFamily="34" charset="0"/>
              <a:ea typeface="+mn-ea"/>
              <a:cs typeface="Arial" panose="020B0604020202020204" pitchFamily="34" charset="0"/>
            </a:endParaRPr>
          </a:p>
          <a:p>
            <a:pPr lvl="1" indent="-342900" algn="just">
              <a:buClr>
                <a:srgbClr val="660033"/>
              </a:buClr>
              <a:buSzPct val="120000"/>
              <a:buFont typeface="Wingdings" panose="05000000000000000000" pitchFamily="2" charset="2"/>
              <a:buChar char="ü"/>
              <a:defRPr/>
            </a:pPr>
            <a:r>
              <a:rPr lang="en-ZA" sz="1600" dirty="0">
                <a:latin typeface="Arial" panose="020B0604020202020204" pitchFamily="34" charset="0"/>
                <a:ea typeface="+mn-ea"/>
                <a:cs typeface="Arial" panose="020B0604020202020204" pitchFamily="34" charset="0"/>
              </a:rPr>
              <a:t>Ensure contextual application of the values and principles</a:t>
            </a:r>
            <a:r>
              <a:rPr lang="en-GB" sz="1600" dirty="0">
                <a:latin typeface="Arial" panose="020B0604020202020204" pitchFamily="34" charset="0"/>
                <a:ea typeface="+mn-ea"/>
                <a:cs typeface="Arial" panose="020B0604020202020204" pitchFamily="34" charset="0"/>
              </a:rPr>
              <a:t>.</a:t>
            </a:r>
            <a:endParaRPr lang="en-ZA" sz="1600" dirty="0">
              <a:latin typeface="Arial" panose="020B0604020202020204" pitchFamily="34" charset="0"/>
              <a:ea typeface="+mn-ea"/>
              <a:cs typeface="Arial" panose="020B0604020202020204" pitchFamily="34" charset="0"/>
            </a:endParaRPr>
          </a:p>
          <a:p>
            <a:pPr lvl="1" indent="-342900" algn="just">
              <a:buClr>
                <a:srgbClr val="660033"/>
              </a:buClr>
              <a:buSzPct val="120000"/>
              <a:buFont typeface="Wingdings" panose="05000000000000000000" pitchFamily="2" charset="2"/>
              <a:buChar char="ü"/>
              <a:defRPr/>
            </a:pPr>
            <a:r>
              <a:rPr lang="en-ZA" sz="1600" dirty="0">
                <a:latin typeface="Arial" panose="020B0604020202020204" pitchFamily="34" charset="0"/>
                <a:ea typeface="+mn-ea"/>
                <a:cs typeface="Arial" panose="020B0604020202020204" pitchFamily="34" charset="0"/>
              </a:rPr>
              <a:t>Identify systemic public administration issues, which are currently hampering the development of the public service, rather than a list of deficiencies, and make recommendations to change key features of the institution of the public service</a:t>
            </a:r>
            <a:r>
              <a:rPr lang="en-GB" sz="1600" dirty="0">
                <a:latin typeface="Arial" panose="020B0604020202020204" pitchFamily="34" charset="0"/>
                <a:ea typeface="+mn-ea"/>
                <a:cs typeface="Arial" panose="020B0604020202020204" pitchFamily="34" charset="0"/>
              </a:rPr>
              <a:t>.</a:t>
            </a:r>
            <a:endParaRPr lang="en-ZA" sz="1600" dirty="0">
              <a:latin typeface="Arial" panose="020B0604020202020204" pitchFamily="34" charset="0"/>
              <a:ea typeface="+mn-ea"/>
              <a:cs typeface="Arial" panose="020B0604020202020204" pitchFamily="34" charset="0"/>
            </a:endParaRPr>
          </a:p>
          <a:p>
            <a:pPr lvl="1" indent="-342900" algn="just">
              <a:buClr>
                <a:srgbClr val="660033"/>
              </a:buClr>
              <a:buSzPct val="120000"/>
              <a:buFont typeface="Wingdings" panose="05000000000000000000" pitchFamily="2" charset="2"/>
              <a:buChar char="ü"/>
              <a:defRPr/>
            </a:pPr>
            <a:r>
              <a:rPr lang="en-ZA" sz="1600" dirty="0">
                <a:latin typeface="Arial" panose="020B0604020202020204" pitchFamily="34" charset="0"/>
                <a:ea typeface="+mn-ea"/>
                <a:cs typeface="Arial" panose="020B0604020202020204" pitchFamily="34" charset="0"/>
              </a:rPr>
              <a:t>Make recommendations, issue directions and provide advise as provided for in the PSC’s mandate.</a:t>
            </a:r>
          </a:p>
          <a:p>
            <a:pPr lvl="1" indent="-342900" algn="just">
              <a:lnSpc>
                <a:spcPct val="120000"/>
              </a:lnSpc>
              <a:buClr>
                <a:srgbClr val="660033"/>
              </a:buClr>
              <a:buSzPct val="120000"/>
              <a:buFont typeface="Wingdings" panose="05000000000000000000" pitchFamily="2" charset="2"/>
              <a:buChar char="ü"/>
              <a:defRPr/>
            </a:pPr>
            <a:endParaRPr lang="en-ZA" altLang="en-US" sz="1700" dirty="0">
              <a:solidFill>
                <a:srgbClr val="006666"/>
              </a:solidFill>
              <a:latin typeface="Arial" panose="020B0604020202020204" pitchFamily="34" charset="0"/>
              <a:ea typeface="+mn-ea"/>
              <a:cs typeface="Arial" panose="020B0604020202020204" pitchFamily="34" charset="0"/>
            </a:endParaRPr>
          </a:p>
        </p:txBody>
      </p:sp>
      <p:sp>
        <p:nvSpPr>
          <p:cNvPr id="26628" name="Slide Number Placeholder 3">
            <a:extLst>
              <a:ext uri="{FF2B5EF4-FFF2-40B4-BE49-F238E27FC236}">
                <a16:creationId xmlns:a16="http://schemas.microsoft.com/office/drawing/2014/main" xmlns="" id="{F4167E33-B513-4DE2-A0AF-2C5A23276874}"/>
              </a:ext>
            </a:extLst>
          </p:cNvPr>
          <p:cNvSpPr>
            <a:spLocks noGrp="1"/>
          </p:cNvSpPr>
          <p:nvPr>
            <p:ph type="sldNum" sz="quarter" idx="12"/>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39882C2F-DEC2-4AF7-8061-D17DB59B16FD}" type="slidenum">
              <a:rPr lang="en-US" altLang="en-US" sz="1400" smtClean="0">
                <a:solidFill>
                  <a:schemeClr val="bg1"/>
                </a:solidFill>
                <a:ea typeface="ＭＳ Ｐゴシック" panose="020B0600070205080204" pitchFamily="34" charset="-128"/>
              </a:rPr>
              <a:pPr>
                <a:spcBef>
                  <a:spcPct val="0"/>
                </a:spcBef>
                <a:buClrTx/>
                <a:buSzTx/>
                <a:buFontTx/>
                <a:buNone/>
              </a:pPr>
              <a:t>15</a:t>
            </a:fld>
            <a:endParaRPr lang="en-US" altLang="en-US" sz="1400">
              <a:solidFill>
                <a:schemeClr val="bg1"/>
              </a:solidFill>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12B7AB21-72AF-4A60-8B17-3487092D6096}"/>
              </a:ext>
            </a:extLst>
          </p:cNvPr>
          <p:cNvSpPr>
            <a:spLocks noGrp="1"/>
          </p:cNvSpPr>
          <p:nvPr>
            <p:ph type="title"/>
          </p:nvPr>
        </p:nvSpPr>
        <p:spPr>
          <a:xfrm>
            <a:off x="395288" y="404812"/>
            <a:ext cx="8229600" cy="833437"/>
          </a:xfrm>
        </p:spPr>
        <p:txBody>
          <a:bodyPr/>
          <a:lstStyle/>
          <a:p>
            <a:r>
              <a:rPr lang="en-US" altLang="en-US" dirty="0">
                <a:latin typeface="Berlin Sans FB" panose="020E0602020502020306" pitchFamily="34" charset="0"/>
              </a:rPr>
              <a:t>PROGRESS THUS FAR</a:t>
            </a:r>
            <a:endParaRPr lang="en-ZA" altLang="en-US" dirty="0">
              <a:latin typeface="Berlin Sans FB" panose="020E0602020502020306" pitchFamily="34" charset="0"/>
            </a:endParaRPr>
          </a:p>
        </p:txBody>
      </p:sp>
      <p:sp>
        <p:nvSpPr>
          <p:cNvPr id="3075" name="Content Placeholder 2">
            <a:extLst>
              <a:ext uri="{FF2B5EF4-FFF2-40B4-BE49-F238E27FC236}">
                <a16:creationId xmlns:a16="http://schemas.microsoft.com/office/drawing/2014/main" xmlns="" id="{230803A2-91AA-40D4-94B5-42B0E15E0F24}"/>
              </a:ext>
            </a:extLst>
          </p:cNvPr>
          <p:cNvSpPr>
            <a:spLocks noGrp="1"/>
          </p:cNvSpPr>
          <p:nvPr>
            <p:ph idx="1"/>
          </p:nvPr>
        </p:nvSpPr>
        <p:spPr>
          <a:xfrm>
            <a:off x="524783" y="1088571"/>
            <a:ext cx="8208962" cy="5159829"/>
          </a:xfrm>
        </p:spPr>
        <p:txBody>
          <a:bodyPr/>
          <a:lstStyle/>
          <a:p>
            <a:pPr marL="0" indent="0" algn="just">
              <a:buNone/>
              <a:defRPr/>
            </a:pPr>
            <a:r>
              <a:rPr lang="en-ZA" altLang="en-US" sz="1600" b="1" dirty="0" smtClean="0">
                <a:latin typeface="Arial" panose="020B0604020202020204" pitchFamily="34" charset="0"/>
                <a:cs typeface="Arial" panose="020B0604020202020204" pitchFamily="34" charset="0"/>
              </a:rPr>
              <a:t>PROMOTION</a:t>
            </a:r>
            <a:r>
              <a:rPr lang="en-ZA" altLang="en-US" sz="1800" dirty="0" smtClean="0">
                <a:latin typeface="Arial" panose="020B0604020202020204" pitchFamily="34" charset="0"/>
                <a:cs typeface="Arial" panose="020B0604020202020204" pitchFamily="34" charset="0"/>
              </a:rPr>
              <a:t> </a:t>
            </a:r>
          </a:p>
          <a:p>
            <a:pPr algn="just">
              <a:defRPr/>
            </a:pPr>
            <a:r>
              <a:rPr lang="en-ZA" altLang="en-US" sz="1800" dirty="0">
                <a:latin typeface="Arial" panose="020B0604020202020204" pitchFamily="34" charset="0"/>
                <a:cs typeface="Arial" panose="020B0604020202020204" pitchFamily="34" charset="0"/>
              </a:rPr>
              <a:t>The PSC </a:t>
            </a:r>
            <a:r>
              <a:rPr lang="en-ZA" altLang="en-US" sz="1800" dirty="0" smtClean="0">
                <a:latin typeface="Arial" panose="020B0604020202020204" pitchFamily="34" charset="0"/>
                <a:cs typeface="Arial" panose="020B0604020202020204" pitchFamily="34" charset="0"/>
              </a:rPr>
              <a:t>has </a:t>
            </a:r>
            <a:r>
              <a:rPr lang="en-ZA" altLang="en-US" sz="1800" dirty="0">
                <a:latin typeface="Arial" panose="020B0604020202020204" pitchFamily="34" charset="0"/>
                <a:cs typeface="Arial" panose="020B0604020202020204" pitchFamily="34" charset="0"/>
              </a:rPr>
              <a:t>developed  promotional framework, which  identifies various promotional activities for the </a:t>
            </a:r>
            <a:r>
              <a:rPr lang="en-ZA" altLang="en-US" sz="1800" dirty="0" smtClean="0">
                <a:latin typeface="Arial" panose="020B0604020202020204" pitchFamily="34" charset="0"/>
                <a:cs typeface="Arial" panose="020B0604020202020204" pitchFamily="34" charset="0"/>
              </a:rPr>
              <a:t>CVPs. The following highlights some of the promotional activities undertaken:</a:t>
            </a:r>
          </a:p>
          <a:p>
            <a:pPr marL="363538" lvl="1" indent="-363538">
              <a:defRPr/>
            </a:pPr>
            <a:endParaRPr lang="en-ZA" sz="1800" dirty="0" smtClean="0">
              <a:latin typeface="Arial" pitchFamily="34" charset="0"/>
              <a:cs typeface="Arial" pitchFamily="34" charset="0"/>
            </a:endParaRPr>
          </a:p>
          <a:p>
            <a:pPr lvl="1" indent="-342900" algn="just">
              <a:buClr>
                <a:srgbClr val="660033"/>
              </a:buClr>
              <a:buSzPct val="120000"/>
              <a:buFont typeface="Wingdings" panose="05000000000000000000" pitchFamily="2" charset="2"/>
              <a:buChar char="ü"/>
              <a:defRPr/>
            </a:pPr>
            <a:r>
              <a:rPr lang="en-ZA" sz="1800" dirty="0">
                <a:latin typeface="Arial" panose="020B0604020202020204" pitchFamily="34" charset="0"/>
                <a:cs typeface="Arial" panose="020B0604020202020204" pitchFamily="34" charset="0"/>
              </a:rPr>
              <a:t>Engagements with stakeholders </a:t>
            </a:r>
            <a:r>
              <a:rPr lang="en-ZA" sz="1800" dirty="0" smtClean="0">
                <a:latin typeface="Arial" panose="020B0604020202020204" pitchFamily="34" charset="0"/>
                <a:cs typeface="Arial" panose="020B0604020202020204" pitchFamily="34" charset="0"/>
              </a:rPr>
              <a:t>(EAs</a:t>
            </a:r>
            <a:r>
              <a:rPr lang="en-ZA" sz="1800" dirty="0">
                <a:latin typeface="Arial" panose="020B0604020202020204" pitchFamily="34" charset="0"/>
                <a:cs typeface="Arial" panose="020B0604020202020204" pitchFamily="34" charset="0"/>
              </a:rPr>
              <a:t>, </a:t>
            </a:r>
            <a:r>
              <a:rPr lang="en-ZA" sz="1800" dirty="0" err="1">
                <a:latin typeface="Arial" panose="020B0604020202020204" pitchFamily="34" charset="0"/>
                <a:cs typeface="Arial" panose="020B0604020202020204" pitchFamily="34" charset="0"/>
              </a:rPr>
              <a:t>HoDs</a:t>
            </a: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G&amp;A </a:t>
            </a:r>
            <a:r>
              <a:rPr lang="en-ZA" sz="1800" dirty="0">
                <a:latin typeface="Arial" panose="020B0604020202020204" pitchFamily="34" charset="0"/>
                <a:cs typeface="Arial" panose="020B0604020202020204" pitchFamily="34" charset="0"/>
              </a:rPr>
              <a:t>Cluster, Portfolio Committees</a:t>
            </a:r>
            <a:r>
              <a:rPr lang="en-ZA" sz="1800" dirty="0" smtClean="0">
                <a:latin typeface="Arial" panose="020B0604020202020204" pitchFamily="34" charset="0"/>
                <a:cs typeface="Arial" panose="020B0604020202020204" pitchFamily="34" charset="0"/>
              </a:rPr>
              <a:t>)</a:t>
            </a:r>
          </a:p>
          <a:p>
            <a:pPr lvl="1" indent="-342900" algn="just">
              <a:buClr>
                <a:srgbClr val="660033"/>
              </a:buClr>
              <a:buSzPct val="120000"/>
              <a:buFont typeface="Wingdings" panose="05000000000000000000" pitchFamily="2" charset="2"/>
              <a:buChar char="ü"/>
              <a:defRPr/>
            </a:pPr>
            <a:r>
              <a:rPr lang="en-ZA" sz="1800" dirty="0" smtClean="0">
                <a:latin typeface="Arial" panose="020B0604020202020204" pitchFamily="34" charset="0"/>
                <a:cs typeface="Arial" panose="020B0604020202020204" pitchFamily="34" charset="0"/>
              </a:rPr>
              <a:t>Consultation with government officials at Departmental level </a:t>
            </a:r>
            <a:endParaRPr lang="en-ZA" sz="1800" dirty="0">
              <a:latin typeface="Arial" panose="020B0604020202020204" pitchFamily="34" charset="0"/>
              <a:cs typeface="Arial" panose="020B0604020202020204" pitchFamily="34" charset="0"/>
            </a:endParaRPr>
          </a:p>
          <a:p>
            <a:pPr lvl="1" indent="-342900" algn="just">
              <a:buClr>
                <a:srgbClr val="660033"/>
              </a:buClr>
              <a:buSzPct val="120000"/>
              <a:buFont typeface="Wingdings" panose="05000000000000000000" pitchFamily="2" charset="2"/>
              <a:buChar char="ü"/>
              <a:defRPr/>
            </a:pPr>
            <a:r>
              <a:rPr lang="en-ZA" sz="1800" dirty="0">
                <a:latin typeface="Arial" panose="020B0604020202020204" pitchFamily="34" charset="0"/>
                <a:cs typeface="Arial" panose="020B0604020202020204" pitchFamily="34" charset="0"/>
              </a:rPr>
              <a:t>Consultation </a:t>
            </a:r>
            <a:r>
              <a:rPr lang="en-ZA" sz="1800" dirty="0" smtClean="0">
                <a:latin typeface="Arial" panose="020B0604020202020204" pitchFamily="34" charset="0"/>
                <a:cs typeface="Arial" panose="020B0604020202020204" pitchFamily="34" charset="0"/>
              </a:rPr>
              <a:t>with institutions supporting democracy (Chapter 9) academia.</a:t>
            </a:r>
          </a:p>
          <a:p>
            <a:pPr lvl="1" indent="-342900" algn="just">
              <a:buClr>
                <a:srgbClr val="660033"/>
              </a:buClr>
              <a:buSzPct val="120000"/>
              <a:buFont typeface="Wingdings" panose="05000000000000000000" pitchFamily="2" charset="2"/>
              <a:buChar char="ü"/>
              <a:defRPr/>
            </a:pPr>
            <a:r>
              <a:rPr lang="en-ZA" sz="1800" dirty="0" smtClean="0">
                <a:latin typeface="Arial" panose="020B0604020202020204" pitchFamily="34" charset="0"/>
                <a:cs typeface="Arial" panose="020B0604020202020204" pitchFamily="34" charset="0"/>
              </a:rPr>
              <a:t>Engagement with media houses (SABC) </a:t>
            </a:r>
          </a:p>
          <a:p>
            <a:pPr marL="400050" lvl="1" indent="0" algn="just">
              <a:buClr>
                <a:srgbClr val="660033"/>
              </a:buClr>
              <a:buSzPct val="120000"/>
              <a:buNone/>
              <a:defRPr/>
            </a:pPr>
            <a:endParaRPr lang="en-ZA" sz="1800" dirty="0" smtClean="0">
              <a:latin typeface="Arial" panose="020B0604020202020204" pitchFamily="34" charset="0"/>
              <a:cs typeface="Arial" panose="020B0604020202020204" pitchFamily="34" charset="0"/>
            </a:endParaRPr>
          </a:p>
          <a:p>
            <a:pPr marL="285750" lvl="1" algn="just">
              <a:buClr>
                <a:srgbClr val="660033"/>
              </a:buClr>
              <a:buSzPct val="120000"/>
              <a:buFont typeface="Wingdings" panose="05000000000000000000" pitchFamily="2" charset="2"/>
              <a:buChar char="§"/>
              <a:defRPr/>
            </a:pPr>
            <a:r>
              <a:rPr lang="en-ZA" sz="1600" b="1" dirty="0">
                <a:latin typeface="Arial" panose="020B0604020202020204" pitchFamily="34" charset="0"/>
                <a:ea typeface="+mn-ea"/>
                <a:cs typeface="Arial" panose="020B0604020202020204" pitchFamily="34" charset="0"/>
              </a:rPr>
              <a:t>EVALUATION</a:t>
            </a:r>
          </a:p>
          <a:p>
            <a:pPr lvl="1" algn="just">
              <a:buClr>
                <a:srgbClr val="660033"/>
              </a:buClr>
              <a:buSzPct val="120000"/>
              <a:buFont typeface="Wingdings" panose="05000000000000000000" pitchFamily="2" charset="2"/>
              <a:buChar char="ü"/>
              <a:defRPr/>
            </a:pPr>
            <a:r>
              <a:rPr lang="en-ZA" altLang="en-US" sz="1800" dirty="0">
                <a:latin typeface="Arial" panose="020B0604020202020204" pitchFamily="34" charset="0"/>
                <a:cs typeface="Arial" panose="020B0604020202020204" pitchFamily="34" charset="0"/>
              </a:rPr>
              <a:t>Extensive work has gone into the development of a theoretical framework document, which provides the theory and understanding of the CVPs. </a:t>
            </a:r>
          </a:p>
        </p:txBody>
      </p:sp>
      <p:sp>
        <p:nvSpPr>
          <p:cNvPr id="27652" name="Slide Number Placeholder 3">
            <a:extLst>
              <a:ext uri="{FF2B5EF4-FFF2-40B4-BE49-F238E27FC236}">
                <a16:creationId xmlns:a16="http://schemas.microsoft.com/office/drawing/2014/main" xmlns="" id="{3F9BFA15-A789-4423-8CA9-926F887A8D86}"/>
              </a:ext>
            </a:extLst>
          </p:cNvPr>
          <p:cNvSpPr>
            <a:spLocks noGrp="1"/>
          </p:cNvSpPr>
          <p:nvPr>
            <p:ph type="sldNum" sz="quarter" idx="12"/>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D0732149-D08D-49EE-A983-E3017F7902CB}" type="slidenum">
              <a:rPr lang="en-US" altLang="en-US" sz="1400" smtClean="0">
                <a:solidFill>
                  <a:schemeClr val="bg1"/>
                </a:solidFill>
                <a:ea typeface="ＭＳ Ｐゴシック" panose="020B0600070205080204" pitchFamily="34" charset="-128"/>
              </a:rPr>
              <a:pPr>
                <a:spcBef>
                  <a:spcPct val="0"/>
                </a:spcBef>
                <a:buClrTx/>
                <a:buSzTx/>
                <a:buFontTx/>
                <a:buNone/>
              </a:pPr>
              <a:t>16</a:t>
            </a:fld>
            <a:endParaRPr lang="en-US" altLang="en-US" sz="140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xmlns="" val="90705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12B7AB21-72AF-4A60-8B17-3487092D6096}"/>
              </a:ext>
            </a:extLst>
          </p:cNvPr>
          <p:cNvSpPr>
            <a:spLocks noGrp="1"/>
          </p:cNvSpPr>
          <p:nvPr>
            <p:ph type="title"/>
          </p:nvPr>
        </p:nvSpPr>
        <p:spPr>
          <a:xfrm>
            <a:off x="395288" y="260649"/>
            <a:ext cx="8229600" cy="648072"/>
          </a:xfrm>
        </p:spPr>
        <p:txBody>
          <a:bodyPr/>
          <a:lstStyle/>
          <a:p>
            <a:r>
              <a:rPr lang="en-US" altLang="en-US" dirty="0">
                <a:latin typeface="Berlin Sans FB" panose="020E0602020502020306" pitchFamily="34" charset="0"/>
              </a:rPr>
              <a:t>PROGRESS THUS </a:t>
            </a:r>
            <a:r>
              <a:rPr lang="en-US" altLang="en-US" dirty="0" smtClean="0">
                <a:latin typeface="Berlin Sans FB" panose="020E0602020502020306" pitchFamily="34" charset="0"/>
              </a:rPr>
              <a:t>FAR (</a:t>
            </a:r>
            <a:r>
              <a:rPr lang="en-US" altLang="en-US" dirty="0" err="1" smtClean="0">
                <a:latin typeface="Berlin Sans FB" panose="020E0602020502020306" pitchFamily="34" charset="0"/>
              </a:rPr>
              <a:t>cont</a:t>
            </a:r>
            <a:r>
              <a:rPr lang="en-US" altLang="en-US" dirty="0" smtClean="0">
                <a:latin typeface="Berlin Sans FB" panose="020E0602020502020306" pitchFamily="34" charset="0"/>
              </a:rPr>
              <a:t>…)</a:t>
            </a:r>
            <a:endParaRPr lang="en-ZA" altLang="en-US" dirty="0">
              <a:latin typeface="Berlin Sans FB" panose="020E0602020502020306" pitchFamily="34" charset="0"/>
            </a:endParaRPr>
          </a:p>
        </p:txBody>
      </p:sp>
      <p:sp>
        <p:nvSpPr>
          <p:cNvPr id="3075" name="Content Placeholder 2">
            <a:extLst>
              <a:ext uri="{FF2B5EF4-FFF2-40B4-BE49-F238E27FC236}">
                <a16:creationId xmlns:a16="http://schemas.microsoft.com/office/drawing/2014/main" xmlns="" id="{230803A2-91AA-40D4-94B5-42B0E15E0F24}"/>
              </a:ext>
            </a:extLst>
          </p:cNvPr>
          <p:cNvSpPr>
            <a:spLocks noGrp="1"/>
          </p:cNvSpPr>
          <p:nvPr>
            <p:ph idx="1"/>
          </p:nvPr>
        </p:nvSpPr>
        <p:spPr>
          <a:xfrm>
            <a:off x="524783" y="764705"/>
            <a:ext cx="8208962" cy="5483696"/>
          </a:xfrm>
        </p:spPr>
        <p:txBody>
          <a:bodyPr/>
          <a:lstStyle/>
          <a:p>
            <a:pPr algn="just">
              <a:defRPr/>
            </a:pPr>
            <a:endParaRPr lang="en-ZA" altLang="en-US" sz="1800" dirty="0" smtClean="0">
              <a:solidFill>
                <a:srgbClr val="006666"/>
              </a:solidFill>
              <a:latin typeface="Arial" panose="020B0604020202020204" pitchFamily="34" charset="0"/>
              <a:cs typeface="Arial" panose="020B0604020202020204" pitchFamily="34" charset="0"/>
            </a:endParaRPr>
          </a:p>
          <a:p>
            <a:pPr lvl="1" algn="just">
              <a:buClr>
                <a:srgbClr val="660033"/>
              </a:buClr>
              <a:buSzPct val="120000"/>
              <a:buFont typeface="Wingdings" panose="05000000000000000000" pitchFamily="2" charset="2"/>
              <a:buChar char="ü"/>
              <a:defRPr/>
            </a:pPr>
            <a:r>
              <a:rPr lang="en-ZA" altLang="en-US" sz="1800" dirty="0">
                <a:latin typeface="Arial" panose="020B0604020202020204" pitchFamily="34" charset="0"/>
                <a:cs typeface="Arial" panose="020B0604020202020204" pitchFamily="34" charset="0"/>
              </a:rPr>
              <a:t>The theoretical framework defines each principle, sets out the scope and  content, and proposes a number of performance indicators for each principle. </a:t>
            </a:r>
          </a:p>
          <a:p>
            <a:pPr lvl="1" algn="just">
              <a:buClr>
                <a:srgbClr val="660033"/>
              </a:buClr>
              <a:buSzPct val="120000"/>
              <a:buFont typeface="Wingdings" panose="05000000000000000000" pitchFamily="2" charset="2"/>
              <a:buChar char="ü"/>
              <a:defRPr/>
            </a:pPr>
            <a:r>
              <a:rPr lang="en-ZA" altLang="en-US" sz="1800" dirty="0" smtClean="0">
                <a:latin typeface="Arial" panose="020B0604020202020204" pitchFamily="34" charset="0"/>
                <a:cs typeface="Arial" panose="020B0604020202020204" pitchFamily="34" charset="0"/>
              </a:rPr>
              <a:t>Based </a:t>
            </a:r>
            <a:r>
              <a:rPr lang="en-ZA" altLang="en-US" sz="1800" dirty="0">
                <a:latin typeface="Arial" panose="020B0604020202020204" pitchFamily="34" charset="0"/>
                <a:cs typeface="Arial" panose="020B0604020202020204" pitchFamily="34" charset="0"/>
              </a:rPr>
              <a:t>on the framework, an indicator-based tool (also referred to as the institutional evaluation tool) was developed to conduct evaluations of Public Service departments against the CVPs. The tool contains evaluation standards, rating scales, data sources, data collection methods, data tables and evaluation methodology.</a:t>
            </a:r>
          </a:p>
          <a:p>
            <a:pPr lvl="1" algn="just">
              <a:buClr>
                <a:srgbClr val="660033"/>
              </a:buClr>
              <a:buSzPct val="120000"/>
              <a:buFont typeface="Wingdings" panose="05000000000000000000" pitchFamily="2" charset="2"/>
              <a:buChar char="ü"/>
              <a:defRPr/>
            </a:pPr>
            <a:r>
              <a:rPr lang="en-ZA" altLang="en-US" sz="1800" dirty="0">
                <a:latin typeface="Arial" panose="020B0604020202020204" pitchFamily="34" charset="0"/>
                <a:cs typeface="Arial" panose="020B0604020202020204" pitchFamily="34" charset="0"/>
              </a:rPr>
              <a:t>The tool does not contain a comprehensive list of </a:t>
            </a:r>
            <a:r>
              <a:rPr lang="en-ZA" altLang="en-US" sz="1800" b="1" dirty="0" smtClean="0">
                <a:latin typeface="Arial" panose="020B0604020202020204" pitchFamily="34" charset="0"/>
                <a:cs typeface="Arial" panose="020B0604020202020204" pitchFamily="34" charset="0"/>
              </a:rPr>
              <a:t>service standards </a:t>
            </a:r>
            <a:r>
              <a:rPr lang="en-ZA" altLang="en-US" sz="1800" b="1" dirty="0">
                <a:latin typeface="Arial" panose="020B0604020202020204" pitchFamily="34" charset="0"/>
                <a:cs typeface="Arial" panose="020B0604020202020204" pitchFamily="34" charset="0"/>
              </a:rPr>
              <a:t>but only carefully selected standards associated</a:t>
            </a:r>
            <a:r>
              <a:rPr lang="en-ZA" altLang="en-US" sz="1800" dirty="0">
                <a:latin typeface="Arial" panose="020B0604020202020204" pitchFamily="34" charset="0"/>
                <a:cs typeface="Arial" panose="020B0604020202020204" pitchFamily="34" charset="0"/>
              </a:rPr>
              <a:t> with the indicators chosen by the PSC for evaluation purposes.  </a:t>
            </a:r>
            <a:endParaRPr lang="en-GB" altLang="en-US" sz="1800" dirty="0">
              <a:latin typeface="Arial" panose="020B0604020202020204" pitchFamily="34" charset="0"/>
              <a:cs typeface="Arial" panose="020B0604020202020204" pitchFamily="34" charset="0"/>
            </a:endParaRPr>
          </a:p>
          <a:p>
            <a:pPr lvl="1" algn="just">
              <a:buClr>
                <a:srgbClr val="660033"/>
              </a:buClr>
              <a:buSzPct val="120000"/>
              <a:buFont typeface="Wingdings" panose="05000000000000000000" pitchFamily="2" charset="2"/>
              <a:buChar char="ü"/>
              <a:defRPr/>
            </a:pPr>
            <a:r>
              <a:rPr lang="en-ZA" altLang="en-US" sz="1800" dirty="0">
                <a:latin typeface="Arial" panose="020B0604020202020204" pitchFamily="34" charset="0"/>
                <a:cs typeface="Arial" panose="020B0604020202020204" pitchFamily="34" charset="0"/>
              </a:rPr>
              <a:t>This tool moves away from mere compliance to measuring the  achievement of the principles at the outcome level.</a:t>
            </a:r>
          </a:p>
          <a:p>
            <a:pPr lvl="1" algn="just">
              <a:buClr>
                <a:srgbClr val="660033"/>
              </a:buClr>
              <a:buSzPct val="120000"/>
              <a:buFont typeface="Wingdings" panose="05000000000000000000" pitchFamily="2" charset="2"/>
              <a:buChar char="ü"/>
              <a:defRPr/>
            </a:pPr>
            <a:r>
              <a:rPr lang="en-ZA" altLang="en-US" sz="1800" dirty="0">
                <a:latin typeface="Arial" panose="020B0604020202020204" pitchFamily="34" charset="0"/>
                <a:cs typeface="Arial" panose="020B0604020202020204" pitchFamily="34" charset="0"/>
              </a:rPr>
              <a:t>The tool was piloted during 2017 at Correctional Services, Water and Sanitation and NW Economy and Enterprise Development</a:t>
            </a:r>
            <a:r>
              <a:rPr lang="en-GB" altLang="en-US" sz="1800" dirty="0">
                <a:latin typeface="Arial" panose="020B0604020202020204" pitchFamily="34" charset="0"/>
                <a:cs typeface="Arial" panose="020B0604020202020204" pitchFamily="34" charset="0"/>
              </a:rPr>
              <a:t>.</a:t>
            </a:r>
            <a:r>
              <a:rPr lang="en-ZA" altLang="en-US" sz="1800" dirty="0">
                <a:latin typeface="Arial" panose="020B0604020202020204" pitchFamily="34" charset="0"/>
                <a:cs typeface="Arial" panose="020B0604020202020204" pitchFamily="34" charset="0"/>
              </a:rPr>
              <a:t> </a:t>
            </a:r>
            <a:endParaRPr lang="en-ZA" altLang="en-US" sz="1800" dirty="0" smtClean="0">
              <a:latin typeface="Arial" panose="020B0604020202020204" pitchFamily="34" charset="0"/>
              <a:cs typeface="Arial" panose="020B0604020202020204" pitchFamily="34" charset="0"/>
            </a:endParaRPr>
          </a:p>
          <a:p>
            <a:pPr lvl="1" algn="just">
              <a:buClr>
                <a:srgbClr val="660033"/>
              </a:buClr>
              <a:buSzPct val="120000"/>
              <a:buFont typeface="Wingdings" panose="05000000000000000000" pitchFamily="2" charset="2"/>
              <a:buChar char="ü"/>
              <a:defRPr/>
            </a:pPr>
            <a:r>
              <a:rPr lang="en-ZA" altLang="en-US" sz="1800" dirty="0" smtClean="0">
                <a:latin typeface="Arial" panose="020B0604020202020204" pitchFamily="34" charset="0"/>
                <a:cs typeface="Arial" panose="020B0604020202020204" pitchFamily="34" charset="0"/>
              </a:rPr>
              <a:t>The </a:t>
            </a:r>
            <a:r>
              <a:rPr lang="en-ZA" altLang="en-US" sz="1800" dirty="0">
                <a:latin typeface="Arial" panose="020B0604020202020204" pitchFamily="34" charset="0"/>
                <a:cs typeface="Arial" panose="020B0604020202020204" pitchFamily="34" charset="0"/>
              </a:rPr>
              <a:t>PSC is further piloting the tool at Social Development sector, National Treasury and Human Settlements</a:t>
            </a:r>
            <a:r>
              <a:rPr lang="en-GB" altLang="en-US" sz="1800" dirty="0">
                <a:latin typeface="Arial" panose="020B0604020202020204" pitchFamily="34" charset="0"/>
                <a:cs typeface="Arial" panose="020B0604020202020204" pitchFamily="34" charset="0"/>
              </a:rPr>
              <a:t>.</a:t>
            </a:r>
            <a:endParaRPr lang="en-ZA" altLang="en-US" sz="1800" dirty="0">
              <a:latin typeface="Arial" panose="020B0604020202020204" pitchFamily="34" charset="0"/>
              <a:cs typeface="Arial" panose="020B0604020202020204" pitchFamily="34" charset="0"/>
            </a:endParaRPr>
          </a:p>
          <a:p>
            <a:pPr marL="342900" lvl="1" indent="-342900" algn="just">
              <a:buClr>
                <a:srgbClr val="660033"/>
              </a:buClr>
              <a:buSzPct val="120000"/>
              <a:buFont typeface="Wingdings" panose="05000000000000000000" pitchFamily="2" charset="2"/>
              <a:buChar char="§"/>
              <a:defRPr/>
            </a:pPr>
            <a:endParaRPr lang="en-ZA" altLang="en-US" sz="1800" dirty="0">
              <a:solidFill>
                <a:srgbClr val="006666"/>
              </a:solidFill>
              <a:latin typeface="Arial" panose="020B0604020202020204" pitchFamily="34" charset="0"/>
              <a:ea typeface="+mn-ea"/>
              <a:cs typeface="Arial" panose="020B0604020202020204" pitchFamily="34" charset="0"/>
            </a:endParaRPr>
          </a:p>
          <a:p>
            <a:pPr marL="342900" lvl="1" indent="-342900" algn="just">
              <a:buClr>
                <a:srgbClr val="660033"/>
              </a:buClr>
              <a:buSzPct val="120000"/>
              <a:buFont typeface="Wingdings" panose="05000000000000000000" pitchFamily="2" charset="2"/>
              <a:buChar char="§"/>
              <a:defRPr/>
            </a:pPr>
            <a:endParaRPr lang="en-ZA" altLang="en-US" sz="1600" dirty="0">
              <a:solidFill>
                <a:srgbClr val="006666"/>
              </a:solidFill>
              <a:latin typeface="Arial" panose="020B0604020202020204" pitchFamily="34" charset="0"/>
              <a:ea typeface="+mn-ea"/>
              <a:cs typeface="Arial" panose="020B0604020202020204" pitchFamily="34" charset="0"/>
            </a:endParaRPr>
          </a:p>
        </p:txBody>
      </p:sp>
      <p:sp>
        <p:nvSpPr>
          <p:cNvPr id="27652" name="Slide Number Placeholder 3">
            <a:extLst>
              <a:ext uri="{FF2B5EF4-FFF2-40B4-BE49-F238E27FC236}">
                <a16:creationId xmlns:a16="http://schemas.microsoft.com/office/drawing/2014/main" xmlns="" id="{3F9BFA15-A789-4423-8CA9-926F887A8D86}"/>
              </a:ext>
            </a:extLst>
          </p:cNvPr>
          <p:cNvSpPr>
            <a:spLocks noGrp="1"/>
          </p:cNvSpPr>
          <p:nvPr>
            <p:ph type="sldNum" sz="quarter" idx="12"/>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D0732149-D08D-49EE-A983-E3017F7902CB}" type="slidenum">
              <a:rPr lang="en-US" altLang="en-US" sz="1400" smtClean="0">
                <a:solidFill>
                  <a:schemeClr val="bg1"/>
                </a:solidFill>
                <a:ea typeface="ＭＳ Ｐゴシック" panose="020B0600070205080204" pitchFamily="34" charset="-128"/>
              </a:rPr>
              <a:pPr>
                <a:spcBef>
                  <a:spcPct val="0"/>
                </a:spcBef>
                <a:buClrTx/>
                <a:buSzTx/>
                <a:buFontTx/>
                <a:buNone/>
              </a:pPr>
              <a:t>17</a:t>
            </a:fld>
            <a:endParaRPr lang="en-US" altLang="en-US" sz="1400">
              <a:solidFill>
                <a:schemeClr val="bg1"/>
              </a:solidFill>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91D55AD5-2682-41E9-91A3-6985A957FBED}"/>
              </a:ext>
            </a:extLst>
          </p:cNvPr>
          <p:cNvSpPr>
            <a:spLocks noGrp="1"/>
          </p:cNvSpPr>
          <p:nvPr>
            <p:ph type="title"/>
          </p:nvPr>
        </p:nvSpPr>
        <p:spPr>
          <a:xfrm>
            <a:off x="457200" y="404664"/>
            <a:ext cx="8229600" cy="1037693"/>
          </a:xfrm>
        </p:spPr>
        <p:txBody>
          <a:bodyPr/>
          <a:lstStyle/>
          <a:p>
            <a:r>
              <a:rPr lang="en-US" altLang="en-US" sz="2800" dirty="0" smtClean="0">
                <a:latin typeface="Berlin Sans FB" panose="020E0602020502020306" pitchFamily="34" charset="0"/>
              </a:rPr>
              <a:t>REFINEMENT OF THE EVALUATION TOOL (</a:t>
            </a:r>
            <a:r>
              <a:rPr lang="en-US" altLang="en-US" sz="2800" dirty="0" err="1" smtClean="0">
                <a:latin typeface="Berlin Sans FB" panose="020E0602020502020306" pitchFamily="34" charset="0"/>
              </a:rPr>
              <a:t>cont</a:t>
            </a:r>
            <a:r>
              <a:rPr lang="en-US" altLang="en-US" sz="2800" dirty="0" smtClean="0">
                <a:latin typeface="Berlin Sans FB" panose="020E0602020502020306" pitchFamily="34" charset="0"/>
              </a:rPr>
              <a:t>…)</a:t>
            </a:r>
            <a:endParaRPr lang="en-US" altLang="en-US" sz="2800" dirty="0">
              <a:latin typeface="Berlin Sans FB" panose="020E0602020502020306" pitchFamily="34" charset="0"/>
            </a:endParaRPr>
          </a:p>
        </p:txBody>
      </p:sp>
      <p:sp>
        <p:nvSpPr>
          <p:cNvPr id="53251" name="Content Placeholder 2">
            <a:extLst>
              <a:ext uri="{FF2B5EF4-FFF2-40B4-BE49-F238E27FC236}">
                <a16:creationId xmlns:a16="http://schemas.microsoft.com/office/drawing/2014/main" xmlns="" id="{8CE26C61-D417-43FD-AD84-853446825C12}"/>
              </a:ext>
            </a:extLst>
          </p:cNvPr>
          <p:cNvSpPr>
            <a:spLocks noGrp="1"/>
          </p:cNvSpPr>
          <p:nvPr>
            <p:ph idx="1"/>
          </p:nvPr>
        </p:nvSpPr>
        <p:spPr>
          <a:xfrm>
            <a:off x="457200" y="1556792"/>
            <a:ext cx="8229600" cy="480425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GB" altLang="en-US" sz="1700" dirty="0" smtClean="0">
                <a:latin typeface="Arial" panose="020B0604020202020204" pitchFamily="34" charset="0"/>
                <a:cs typeface="Arial" panose="020B0604020202020204" pitchFamily="34" charset="0"/>
              </a:rPr>
              <a:t>Based on the lessons drawn from the pilots, the PSC identified the need to customise its evaluation tool.</a:t>
            </a:r>
          </a:p>
          <a:p>
            <a:pPr algn="just"/>
            <a:endParaRPr lang="en-GB" altLang="en-US" sz="1700" dirty="0">
              <a:latin typeface="Arial" panose="020B0604020202020204" pitchFamily="34" charset="0"/>
              <a:cs typeface="Arial" panose="020B0604020202020204" pitchFamily="34" charset="0"/>
            </a:endParaRPr>
          </a:p>
          <a:p>
            <a:pPr algn="just">
              <a:defRPr/>
            </a:pPr>
            <a:r>
              <a:rPr lang="en-ZA" altLang="en-US" sz="1800" dirty="0">
                <a:latin typeface="Arial" charset="0"/>
              </a:rPr>
              <a:t>Although all the CVPs </a:t>
            </a:r>
            <a:r>
              <a:rPr lang="en-ZA" altLang="en-US" sz="1800" dirty="0" smtClean="0">
                <a:latin typeface="Arial" charset="0"/>
              </a:rPr>
              <a:t>apply </a:t>
            </a:r>
            <a:r>
              <a:rPr lang="en-ZA" altLang="en-US" sz="1800" dirty="0">
                <a:latin typeface="Arial" charset="0"/>
              </a:rPr>
              <a:t>to all </a:t>
            </a:r>
            <a:r>
              <a:rPr lang="en-ZA" altLang="en-US" sz="1800" dirty="0" smtClean="0">
                <a:latin typeface="Arial" charset="0"/>
              </a:rPr>
              <a:t>departments, t</a:t>
            </a:r>
            <a:r>
              <a:rPr lang="en-GB" altLang="en-US" sz="1800" dirty="0" smtClean="0">
                <a:latin typeface="Arial" panose="020B0604020202020204" pitchFamily="34" charset="0"/>
                <a:cs typeface="Arial" panose="020B0604020202020204" pitchFamily="34" charset="0"/>
              </a:rPr>
              <a:t>he </a:t>
            </a:r>
            <a:r>
              <a:rPr lang="en-GB" altLang="en-US" sz="1800" dirty="0">
                <a:latin typeface="Arial" panose="020B0604020202020204" pitchFamily="34" charset="0"/>
                <a:cs typeface="Arial" panose="020B0604020202020204" pitchFamily="34" charset="0"/>
              </a:rPr>
              <a:t>PSC </a:t>
            </a:r>
            <a:r>
              <a:rPr lang="en-GB" altLang="en-US" sz="1800" dirty="0" smtClean="0">
                <a:latin typeface="Arial" panose="020B0604020202020204" pitchFamily="34" charset="0"/>
                <a:cs typeface="Arial" panose="020B0604020202020204" pitchFamily="34" charset="0"/>
              </a:rPr>
              <a:t>classified </a:t>
            </a:r>
            <a:r>
              <a:rPr lang="en-GB" altLang="en-US" sz="1800" dirty="0">
                <a:latin typeface="Arial" panose="020B0604020202020204" pitchFamily="34" charset="0"/>
                <a:cs typeface="Arial" panose="020B0604020202020204" pitchFamily="34" charset="0"/>
              </a:rPr>
              <a:t>the CVPs </a:t>
            </a:r>
            <a:r>
              <a:rPr lang="en-GB" altLang="en-US" sz="1800" dirty="0" smtClean="0">
                <a:latin typeface="Arial" panose="020B0604020202020204" pitchFamily="34" charset="0"/>
                <a:cs typeface="Arial" panose="020B0604020202020204" pitchFamily="34" charset="0"/>
              </a:rPr>
              <a:t>in a </a:t>
            </a:r>
            <a:r>
              <a:rPr lang="en-ZA" altLang="en-US" sz="1800" dirty="0" smtClean="0">
                <a:latin typeface="Arial" charset="0"/>
              </a:rPr>
              <a:t>logical </a:t>
            </a:r>
            <a:r>
              <a:rPr lang="en-ZA" altLang="en-US" sz="1800" dirty="0">
                <a:latin typeface="Arial" charset="0"/>
              </a:rPr>
              <a:t>manner </a:t>
            </a:r>
            <a:r>
              <a:rPr lang="en-GB" altLang="en-US" sz="1800" dirty="0" smtClean="0">
                <a:latin typeface="Arial" panose="020B0604020202020204" pitchFamily="34" charset="0"/>
                <a:cs typeface="Arial" panose="020B0604020202020204" pitchFamily="34" charset="0"/>
              </a:rPr>
              <a:t>taking </a:t>
            </a:r>
            <a:r>
              <a:rPr lang="en-GB" altLang="en-US" sz="1800" dirty="0">
                <a:latin typeface="Arial" panose="020B0604020202020204" pitchFamily="34" charset="0"/>
                <a:cs typeface="Arial" panose="020B0604020202020204" pitchFamily="34" charset="0"/>
              </a:rPr>
              <a:t>into consideration that departments have different</a:t>
            </a:r>
            <a:r>
              <a:rPr lang="en-US" sz="1800" dirty="0">
                <a:latin typeface="Arial" panose="020B0604020202020204" pitchFamily="34" charset="0"/>
                <a:cs typeface="Arial" panose="020B0604020202020204" pitchFamily="34" charset="0"/>
              </a:rPr>
              <a:t> mandates and effect those through different modes of stakeholder interface.</a:t>
            </a:r>
            <a:endParaRPr lang="en-GB" sz="1800" dirty="0">
              <a:latin typeface="Arial" panose="020B0604020202020204" pitchFamily="34" charset="0"/>
              <a:cs typeface="Arial" panose="020B0604020202020204" pitchFamily="34" charset="0"/>
            </a:endParaRPr>
          </a:p>
          <a:p>
            <a:pPr algn="just">
              <a:defRPr/>
            </a:pPr>
            <a:endParaRPr lang="en-ZA" altLang="en-US" sz="1800" dirty="0" smtClean="0">
              <a:latin typeface="Arial" charset="0"/>
            </a:endParaRPr>
          </a:p>
          <a:p>
            <a:pPr algn="just">
              <a:defRPr/>
            </a:pPr>
            <a:r>
              <a:rPr lang="en-ZA" altLang="en-US" sz="1800" dirty="0" smtClean="0">
                <a:latin typeface="Arial" charset="0"/>
              </a:rPr>
              <a:t>For instance, some </a:t>
            </a:r>
            <a:r>
              <a:rPr lang="en-ZA" altLang="en-US" sz="1800" dirty="0">
                <a:latin typeface="Arial" charset="0"/>
              </a:rPr>
              <a:t>departments deal with the public on a daily basis, some deal with requests for infrastructure and technical assessments so that the citizen is served, others provide overall oversight, regulation and monitoring for the entire jurisdiction efficiency.</a:t>
            </a:r>
          </a:p>
          <a:p>
            <a:pPr marL="0" indent="0" algn="just">
              <a:buNone/>
              <a:defRPr/>
            </a:pPr>
            <a:endParaRPr lang="en-ZA" altLang="en-US" sz="1800" dirty="0">
              <a:latin typeface="Arial" charset="0"/>
            </a:endParaRPr>
          </a:p>
          <a:p>
            <a:pPr algn="just">
              <a:defRPr/>
            </a:pPr>
            <a:r>
              <a:rPr lang="en-ZA" altLang="en-US" sz="1800" dirty="0">
                <a:latin typeface="Arial" charset="0"/>
              </a:rPr>
              <a:t>The PSC used these differences as basis to customise the CVP institutional </a:t>
            </a:r>
            <a:r>
              <a:rPr lang="en-ZA" altLang="en-US" sz="1800" dirty="0" smtClean="0">
                <a:latin typeface="Arial" charset="0"/>
              </a:rPr>
              <a:t>evaluation tool.</a:t>
            </a:r>
          </a:p>
          <a:p>
            <a:pPr algn="just">
              <a:defRPr/>
            </a:pPr>
            <a:endParaRPr lang="en-ZA" altLang="en-US" sz="1800" dirty="0">
              <a:solidFill>
                <a:srgbClr val="006666"/>
              </a:solidFill>
              <a:latin typeface="Arial" charset="0"/>
            </a:endParaRPr>
          </a:p>
          <a:p>
            <a:pPr algn="just">
              <a:defRPr/>
            </a:pPr>
            <a:endParaRPr lang="en-ZA" altLang="en-US" sz="1800" dirty="0" smtClean="0">
              <a:solidFill>
                <a:srgbClr val="006666"/>
              </a:solidFill>
              <a:latin typeface="Arial" charset="0"/>
            </a:endParaRPr>
          </a:p>
          <a:p>
            <a:pPr algn="just">
              <a:defRPr/>
            </a:pPr>
            <a:endParaRPr lang="en-ZA" altLang="en-US" sz="1800" dirty="0">
              <a:solidFill>
                <a:srgbClr val="006666"/>
              </a:solidFill>
              <a:latin typeface="Arial" charset="0"/>
            </a:endParaRPr>
          </a:p>
          <a:p>
            <a:pPr algn="just">
              <a:defRPr/>
            </a:pPr>
            <a:endParaRPr lang="en-ZA" altLang="en-US" sz="1800" dirty="0" smtClean="0">
              <a:solidFill>
                <a:srgbClr val="006666"/>
              </a:solidFill>
              <a:latin typeface="Arial" charset="0"/>
            </a:endParaRPr>
          </a:p>
          <a:p>
            <a:pPr algn="just">
              <a:defRPr/>
            </a:pPr>
            <a:endParaRPr lang="en-ZA" altLang="en-US" sz="1800" dirty="0">
              <a:solidFill>
                <a:srgbClr val="006666"/>
              </a:solidFill>
              <a:latin typeface="Arial" charset="0"/>
            </a:endParaRPr>
          </a:p>
          <a:p>
            <a:pPr algn="just"/>
            <a:endParaRPr lang="en-GB" altLang="en-US" sz="1700" dirty="0" smtClean="0">
              <a:solidFill>
                <a:srgbClr val="006666"/>
              </a:solidFill>
              <a:latin typeface="Arial" panose="020B0604020202020204" pitchFamily="34" charset="0"/>
              <a:cs typeface="Arial" panose="020B0604020202020204" pitchFamily="34" charset="0"/>
            </a:endParaRPr>
          </a:p>
          <a:p>
            <a:pPr algn="just"/>
            <a:r>
              <a:rPr lang="en-GB" sz="1700" dirty="0" smtClean="0">
                <a:solidFill>
                  <a:srgbClr val="006666"/>
                </a:solidFill>
                <a:latin typeface="Arial" panose="020B0604020202020204" pitchFamily="34" charset="0"/>
                <a:cs typeface="Arial" panose="020B0604020202020204" pitchFamily="34" charset="0"/>
              </a:rPr>
              <a:t>The </a:t>
            </a:r>
            <a:r>
              <a:rPr lang="en-GB" sz="1700" dirty="0">
                <a:solidFill>
                  <a:srgbClr val="006666"/>
                </a:solidFill>
                <a:latin typeface="Arial" panose="020B0604020202020204" pitchFamily="34" charset="0"/>
                <a:cs typeface="Arial" panose="020B0604020202020204" pitchFamily="34" charset="0"/>
              </a:rPr>
              <a:t>CVPs have been classified</a:t>
            </a:r>
            <a:r>
              <a:rPr lang="en-US" sz="1700" dirty="0">
                <a:solidFill>
                  <a:srgbClr val="006666"/>
                </a:solidFill>
                <a:latin typeface="Arial" panose="020B0604020202020204" pitchFamily="34" charset="0"/>
                <a:cs typeface="Arial" panose="020B0604020202020204" pitchFamily="34" charset="0"/>
              </a:rPr>
              <a:t> according to:</a:t>
            </a:r>
          </a:p>
          <a:p>
            <a:pPr marL="0" lvl="1" indent="0" algn="just">
              <a:lnSpc>
                <a:spcPct val="90000"/>
              </a:lnSpc>
              <a:buClr>
                <a:srgbClr val="660033"/>
              </a:buClr>
              <a:buSzPct val="120000"/>
              <a:buNone/>
              <a:tabLst>
                <a:tab pos="285750" algn="l"/>
              </a:tabLst>
            </a:pPr>
            <a:endParaRPr lang="en-US" sz="1800" dirty="0">
              <a:solidFill>
                <a:srgbClr val="006666"/>
              </a:solidFill>
              <a:latin typeface="Arial" panose="020B0604020202020204" pitchFamily="34" charset="0"/>
              <a:ea typeface="+mn-ea"/>
              <a:cs typeface="Arial" panose="020B0604020202020204" pitchFamily="34" charset="0"/>
            </a:endParaRPr>
          </a:p>
          <a:p>
            <a:pPr algn="just"/>
            <a:r>
              <a:rPr lang="en-US" sz="1700" b="1" dirty="0">
                <a:solidFill>
                  <a:srgbClr val="006666"/>
                </a:solidFill>
                <a:latin typeface="Arial" panose="020B0604020202020204" pitchFamily="34" charset="0"/>
                <a:cs typeface="Arial" panose="020B0604020202020204" pitchFamily="34" charset="0"/>
              </a:rPr>
              <a:t>PROFESSIONAL</a:t>
            </a:r>
            <a:r>
              <a:rPr lang="en-US" sz="1700" dirty="0">
                <a:solidFill>
                  <a:srgbClr val="006666"/>
                </a:solidFill>
                <a:latin typeface="Arial" panose="020B0604020202020204" pitchFamily="34" charset="0"/>
                <a:cs typeface="Arial" panose="020B0604020202020204" pitchFamily="34" charset="0"/>
              </a:rPr>
              <a:t> </a:t>
            </a:r>
            <a:r>
              <a:rPr lang="en-US" sz="1700" b="1" dirty="0">
                <a:solidFill>
                  <a:srgbClr val="006666"/>
                </a:solidFill>
                <a:latin typeface="Arial" panose="020B0604020202020204" pitchFamily="34" charset="0"/>
                <a:cs typeface="Arial" panose="020B0604020202020204" pitchFamily="34" charset="0"/>
              </a:rPr>
              <a:t>BEHAVIOUR</a:t>
            </a:r>
          </a:p>
          <a:p>
            <a:pPr marL="0" lvl="1" indent="0" algn="just">
              <a:lnSpc>
                <a:spcPct val="90000"/>
              </a:lnSpc>
              <a:buClr>
                <a:srgbClr val="660033"/>
              </a:buClr>
              <a:buSzPct val="120000"/>
              <a:buNone/>
              <a:tabLst>
                <a:tab pos="285750" algn="l"/>
              </a:tabLst>
            </a:pPr>
            <a:r>
              <a:rPr lang="en-US" sz="1800" dirty="0">
                <a:solidFill>
                  <a:srgbClr val="006666"/>
                </a:solidFill>
                <a:latin typeface="Arial" panose="020B0604020202020204" pitchFamily="34" charset="0"/>
                <a:ea typeface="+mn-ea"/>
                <a:cs typeface="Arial" panose="020B0604020202020204" pitchFamily="34" charset="0"/>
              </a:rPr>
              <a:t>A high standard of professional ethics must be promoted and maintained</a:t>
            </a:r>
          </a:p>
          <a:p>
            <a:pPr marL="0" lvl="1" indent="0" algn="just">
              <a:lnSpc>
                <a:spcPct val="90000"/>
              </a:lnSpc>
              <a:buClr>
                <a:srgbClr val="660033"/>
              </a:buClr>
              <a:buSzPct val="120000"/>
              <a:buNone/>
              <a:tabLst>
                <a:tab pos="285750" algn="l"/>
              </a:tabLst>
            </a:pPr>
            <a:r>
              <a:rPr lang="en-US" sz="1800" dirty="0">
                <a:solidFill>
                  <a:srgbClr val="006666"/>
                </a:solidFill>
                <a:latin typeface="Arial" panose="020B0604020202020204" pitchFamily="34" charset="0"/>
                <a:ea typeface="+mn-ea"/>
                <a:cs typeface="Arial" panose="020B0604020202020204" pitchFamily="34" charset="0"/>
              </a:rPr>
              <a:t>People’s needs must be responded to and the public must be encouraged  to participate in policy makin</a:t>
            </a:r>
            <a:r>
              <a:rPr lang="en-GB" sz="1800" dirty="0">
                <a:solidFill>
                  <a:srgbClr val="006666"/>
                </a:solidFill>
                <a:latin typeface="Arial" panose="020B0604020202020204" pitchFamily="34" charset="0"/>
                <a:ea typeface="+mn-ea"/>
                <a:cs typeface="Arial" panose="020B0604020202020204" pitchFamily="34" charset="0"/>
              </a:rPr>
              <a:t>g.</a:t>
            </a:r>
          </a:p>
          <a:p>
            <a:pPr marL="0" lvl="1" indent="0" algn="just">
              <a:lnSpc>
                <a:spcPct val="90000"/>
              </a:lnSpc>
              <a:buClr>
                <a:srgbClr val="660033"/>
              </a:buClr>
              <a:buSzPct val="120000"/>
              <a:buNone/>
              <a:tabLst>
                <a:tab pos="285750" algn="l"/>
              </a:tabLst>
            </a:pPr>
            <a:endParaRPr lang="en-US" sz="1800" dirty="0">
              <a:solidFill>
                <a:srgbClr val="006666"/>
              </a:solidFill>
              <a:latin typeface="Arial" panose="020B0604020202020204" pitchFamily="34" charset="0"/>
              <a:ea typeface="+mn-ea"/>
              <a:cs typeface="Arial" panose="020B0604020202020204" pitchFamily="34" charset="0"/>
            </a:endParaRPr>
          </a:p>
          <a:p>
            <a:pPr algn="just"/>
            <a:r>
              <a:rPr lang="en-US" sz="1700" b="1" dirty="0">
                <a:solidFill>
                  <a:srgbClr val="006666"/>
                </a:solidFill>
                <a:latin typeface="Arial" panose="020B0604020202020204" pitchFamily="34" charset="0"/>
                <a:cs typeface="Arial" panose="020B0604020202020204" pitchFamily="34" charset="0"/>
              </a:rPr>
              <a:t>PROFESSIONAL</a:t>
            </a:r>
            <a:r>
              <a:rPr lang="en-US" sz="1700" dirty="0">
                <a:solidFill>
                  <a:srgbClr val="006666"/>
                </a:solidFill>
                <a:latin typeface="Arial" panose="020B0604020202020204" pitchFamily="34" charset="0"/>
                <a:cs typeface="Arial" panose="020B0604020202020204" pitchFamily="34" charset="0"/>
              </a:rPr>
              <a:t> </a:t>
            </a:r>
            <a:r>
              <a:rPr lang="en-US" sz="1700" b="1" dirty="0">
                <a:solidFill>
                  <a:srgbClr val="006666"/>
                </a:solidFill>
                <a:latin typeface="Arial" panose="020B0604020202020204" pitchFamily="34" charset="0"/>
                <a:cs typeface="Arial" panose="020B0604020202020204" pitchFamily="34" charset="0"/>
              </a:rPr>
              <a:t>CULTURE</a:t>
            </a:r>
            <a:r>
              <a:rPr lang="en-US" sz="1700" dirty="0">
                <a:solidFill>
                  <a:srgbClr val="006666"/>
                </a:solidFill>
                <a:latin typeface="Arial" panose="020B0604020202020204" pitchFamily="34" charset="0"/>
                <a:cs typeface="Arial" panose="020B0604020202020204" pitchFamily="34" charset="0"/>
              </a:rPr>
              <a:t> </a:t>
            </a:r>
            <a:r>
              <a:rPr lang="en-US" sz="1700" b="1" dirty="0">
                <a:solidFill>
                  <a:srgbClr val="006666"/>
                </a:solidFill>
                <a:latin typeface="Arial" panose="020B0604020202020204" pitchFamily="34" charset="0"/>
                <a:cs typeface="Arial" panose="020B0604020202020204" pitchFamily="34" charset="0"/>
              </a:rPr>
              <a:t>IMPERATIVE</a:t>
            </a:r>
          </a:p>
          <a:p>
            <a:pPr marL="0" lvl="1" indent="0" algn="just">
              <a:lnSpc>
                <a:spcPct val="90000"/>
              </a:lnSpc>
              <a:buClr>
                <a:srgbClr val="660033"/>
              </a:buClr>
              <a:buSzPct val="120000"/>
              <a:buNone/>
              <a:tabLst>
                <a:tab pos="285750" algn="l"/>
              </a:tabLst>
            </a:pPr>
            <a:r>
              <a:rPr lang="en-US" sz="1800" dirty="0">
                <a:solidFill>
                  <a:srgbClr val="006666"/>
                </a:solidFill>
                <a:latin typeface="Arial" panose="020B0604020202020204" pitchFamily="34" charset="0"/>
                <a:ea typeface="+mn-ea"/>
                <a:cs typeface="Arial" panose="020B0604020202020204" pitchFamily="34" charset="0"/>
              </a:rPr>
              <a:t>The provision of services in an impartial, fair and equitable way, without bias</a:t>
            </a:r>
          </a:p>
          <a:p>
            <a:pPr marL="0" lvl="1" indent="0" algn="just">
              <a:lnSpc>
                <a:spcPct val="90000"/>
              </a:lnSpc>
              <a:buClr>
                <a:srgbClr val="660033"/>
              </a:buClr>
              <a:buSzPct val="120000"/>
              <a:buNone/>
              <a:tabLst>
                <a:tab pos="285750" algn="l"/>
              </a:tabLst>
            </a:pPr>
            <a:r>
              <a:rPr lang="en-US" sz="1800" dirty="0">
                <a:solidFill>
                  <a:srgbClr val="006666"/>
                </a:solidFill>
                <a:latin typeface="Arial" panose="020B0604020202020204" pitchFamily="34" charset="0"/>
                <a:ea typeface="+mn-ea"/>
                <a:cs typeface="Arial" panose="020B0604020202020204" pitchFamily="34" charset="0"/>
              </a:rPr>
              <a:t>Fostering transparency</a:t>
            </a:r>
            <a:r>
              <a:rPr lang="en-GB" sz="1800" dirty="0">
                <a:solidFill>
                  <a:srgbClr val="006666"/>
                </a:solidFill>
                <a:latin typeface="Arial" panose="020B0604020202020204" pitchFamily="34" charset="0"/>
                <a:ea typeface="+mn-ea"/>
                <a:cs typeface="Arial" panose="020B0604020202020204" pitchFamily="34" charset="0"/>
              </a:rPr>
              <a:t>.</a:t>
            </a:r>
            <a:endParaRPr lang="en-US" sz="1800" dirty="0">
              <a:solidFill>
                <a:srgbClr val="006666"/>
              </a:solidFill>
              <a:latin typeface="Arial" panose="020B0604020202020204" pitchFamily="34" charset="0"/>
              <a:ea typeface="+mn-ea"/>
              <a:cs typeface="Arial" panose="020B0604020202020204" pitchFamily="34" charset="0"/>
            </a:endParaRPr>
          </a:p>
          <a:p>
            <a:pPr algn="just"/>
            <a:endParaRPr lang="en-US" sz="1700" dirty="0">
              <a:solidFill>
                <a:srgbClr val="006666"/>
              </a:solidFill>
              <a:latin typeface="Arial" panose="020B0604020202020204" pitchFamily="34" charset="0"/>
              <a:cs typeface="Arial" panose="020B0604020202020204" pitchFamily="34" charset="0"/>
            </a:endParaRPr>
          </a:p>
          <a:p>
            <a:pPr algn="just"/>
            <a:endParaRPr lang="en-ZA" altLang="en-US" sz="1700" dirty="0">
              <a:solidFill>
                <a:srgbClr val="006666"/>
              </a:solidFill>
              <a:latin typeface="Arial" panose="020B0604020202020204" pitchFamily="34" charset="0"/>
              <a:cs typeface="Arial" panose="020B0604020202020204" pitchFamily="34" charset="0"/>
            </a:endParaRPr>
          </a:p>
          <a:p>
            <a:pPr algn="just"/>
            <a:endParaRPr lang="en-ZA" altLang="en-US" sz="1700" dirty="0">
              <a:solidFill>
                <a:srgbClr val="006666"/>
              </a:solidFill>
              <a:latin typeface="Arial" panose="020B0604020202020204" pitchFamily="34" charset="0"/>
              <a:cs typeface="Arial" panose="020B0604020202020204" pitchFamily="34" charset="0"/>
            </a:endParaRPr>
          </a:p>
          <a:p>
            <a:pPr algn="just"/>
            <a:endParaRPr lang="en-ZA" altLang="en-US" sz="1700" dirty="0">
              <a:solidFill>
                <a:srgbClr val="006666"/>
              </a:solidFill>
              <a:latin typeface="Arial" panose="020B0604020202020204" pitchFamily="34" charset="0"/>
              <a:cs typeface="Arial" panose="020B0604020202020204" pitchFamily="34" charset="0"/>
            </a:endParaRPr>
          </a:p>
          <a:p>
            <a:pPr algn="just"/>
            <a:r>
              <a:rPr lang="en-ZA" altLang="en-US" sz="1700" dirty="0">
                <a:solidFill>
                  <a:srgbClr val="006666"/>
                </a:solidFill>
                <a:latin typeface="Arial" panose="020B0604020202020204" pitchFamily="34" charset="0"/>
                <a:cs typeface="Arial" panose="020B0604020202020204" pitchFamily="34" charset="0"/>
              </a:rPr>
              <a:t>The PSC has categorised the CVPs and customise the tool in a logical manner to apply to the different modes of stakeholder interface departments use to effect their specific mandates was identified.</a:t>
            </a:r>
          </a:p>
          <a:p>
            <a:pPr algn="just"/>
            <a:r>
              <a:rPr lang="en-ZA" altLang="en-US" sz="1700" dirty="0">
                <a:solidFill>
                  <a:srgbClr val="006666"/>
                </a:solidFill>
                <a:latin typeface="Arial" panose="020B0604020202020204" pitchFamily="34" charset="0"/>
                <a:cs typeface="Arial" panose="020B0604020202020204" pitchFamily="34" charset="0"/>
              </a:rPr>
              <a:t>Some departments deal with the public on a daily basis, some deal with requests for infrastructure and technical assessments so that the citizen is served, others provide overall oversight, regulation and monitoring for the entire jurisdiction efficiency.</a:t>
            </a:r>
          </a:p>
          <a:p>
            <a:pPr algn="just"/>
            <a:r>
              <a:rPr lang="en-ZA" altLang="en-US" sz="1700" dirty="0">
                <a:solidFill>
                  <a:srgbClr val="006666"/>
                </a:solidFill>
                <a:latin typeface="Arial" panose="020B0604020202020204" pitchFamily="34" charset="0"/>
                <a:cs typeface="Arial" panose="020B0604020202020204" pitchFamily="34" charset="0"/>
              </a:rPr>
              <a:t>The PSC used these differences as basis to customise the CVP institutional assessment tool.</a:t>
            </a:r>
          </a:p>
          <a:p>
            <a:pPr algn="just"/>
            <a:endParaRPr lang="en-US" altLang="en-US" sz="1700" dirty="0">
              <a:solidFill>
                <a:srgbClr val="006666"/>
              </a:solidFill>
              <a:latin typeface="Arial" panose="020B0604020202020204" pitchFamily="34" charset="0"/>
              <a:cs typeface="Arial" panose="020B0604020202020204" pitchFamily="34" charset="0"/>
            </a:endParaRPr>
          </a:p>
        </p:txBody>
      </p:sp>
      <p:sp>
        <p:nvSpPr>
          <p:cNvPr id="28676" name="Slide Number Placeholder 3">
            <a:extLst>
              <a:ext uri="{FF2B5EF4-FFF2-40B4-BE49-F238E27FC236}">
                <a16:creationId xmlns:a16="http://schemas.microsoft.com/office/drawing/2014/main" xmlns="" id="{0B6E0C9A-1200-4D74-9074-2FDF06131F9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5A5B5E73-3CB2-4C2C-B959-9BB11B2EB687}" type="slidenum">
              <a:rPr lang="en-US" altLang="en-US" sz="1400" smtClean="0"/>
              <a:pPr>
                <a:spcBef>
                  <a:spcPct val="0"/>
                </a:spcBef>
                <a:buClrTx/>
                <a:buSzTx/>
                <a:buFontTx/>
                <a:buNone/>
              </a:pPr>
              <a:t>18</a:t>
            </a:fld>
            <a:endParaRPr lang="en-US"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95288" y="549275"/>
            <a:ext cx="8229600" cy="868363"/>
          </a:xfrm>
        </p:spPr>
        <p:txBody>
          <a:bodyPr/>
          <a:lstStyle/>
          <a:p>
            <a:r>
              <a:rPr lang="en-US" altLang="en-US" sz="2800" dirty="0" smtClean="0">
                <a:latin typeface="Berlin Sans FB" panose="020E0602020502020306" pitchFamily="34" charset="0"/>
              </a:rPr>
              <a:t> </a:t>
            </a:r>
            <a:r>
              <a:rPr lang="en-US" altLang="en-US" sz="2800" dirty="0">
                <a:latin typeface="Berlin Sans FB" panose="020E0602020502020306" pitchFamily="34" charset="0"/>
              </a:rPr>
              <a:t>REFINEMENT OF THE EVALUATION </a:t>
            </a:r>
            <a:r>
              <a:rPr lang="en-US" altLang="en-US" sz="2800" dirty="0" smtClean="0">
                <a:latin typeface="Berlin Sans FB" panose="020E0602020502020306" pitchFamily="34" charset="0"/>
              </a:rPr>
              <a:t>TOOL (</a:t>
            </a:r>
            <a:r>
              <a:rPr lang="en-US" altLang="en-US" sz="2800" dirty="0" err="1" smtClean="0">
                <a:latin typeface="Berlin Sans FB" panose="020E0602020502020306" pitchFamily="34" charset="0"/>
              </a:rPr>
              <a:t>cont</a:t>
            </a:r>
            <a:r>
              <a:rPr lang="en-US" altLang="en-US" sz="2800" dirty="0" smtClean="0">
                <a:latin typeface="Berlin Sans FB" panose="020E0602020502020306" pitchFamily="34" charset="0"/>
              </a:rPr>
              <a:t>…)</a:t>
            </a:r>
            <a:endParaRPr lang="en-US" altLang="en-US" sz="2800" dirty="0">
              <a:latin typeface="Berlin Sans FB" panose="020E0602020502020306" pitchFamily="34" charset="0"/>
            </a:endParaRPr>
          </a:p>
        </p:txBody>
      </p:sp>
      <p:sp>
        <p:nvSpPr>
          <p:cNvPr id="82947" name="Content Placeholder 2"/>
          <p:cNvSpPr>
            <a:spLocks noGrp="1"/>
          </p:cNvSpPr>
          <p:nvPr>
            <p:ph idx="1"/>
          </p:nvPr>
        </p:nvSpPr>
        <p:spPr>
          <a:xfrm>
            <a:off x="539750" y="1628775"/>
            <a:ext cx="8280400" cy="5400675"/>
          </a:xfrm>
        </p:spPr>
        <p:txBody>
          <a:bodyPr/>
          <a:lstStyle/>
          <a:p>
            <a:pPr marL="0" indent="0" algn="just">
              <a:buNone/>
              <a:defRPr/>
            </a:pPr>
            <a:r>
              <a:rPr lang="en-ZA" altLang="en-US" sz="1800" dirty="0">
                <a:latin typeface="Arial" charset="0"/>
              </a:rPr>
              <a:t>1. The customisation process commenced with the classification of the CVPs which were analysed according to whether they are geared towards</a:t>
            </a:r>
            <a:r>
              <a:rPr lang="en-ZA" altLang="en-US" sz="1800" dirty="0">
                <a:solidFill>
                  <a:srgbClr val="006666"/>
                </a:solidFill>
                <a:latin typeface="Arial" charset="0"/>
              </a:rPr>
              <a:t>:</a:t>
            </a:r>
          </a:p>
          <a:p>
            <a:pPr algn="just">
              <a:buAutoNum type="arabicPeriod"/>
              <a:defRPr/>
            </a:pPr>
            <a:endParaRPr lang="en-ZA" sz="1800" b="1" dirty="0">
              <a:solidFill>
                <a:srgbClr val="006666"/>
              </a:solidFill>
              <a:latin typeface="Arial" charset="0"/>
              <a:cs typeface="Arial" panose="020B0604020202020204" pitchFamily="34" charset="0"/>
            </a:endParaRPr>
          </a:p>
          <a:p>
            <a:pPr marL="0" indent="0" algn="just">
              <a:buNone/>
              <a:defRPr/>
            </a:pPr>
            <a:r>
              <a:rPr lang="en-US" sz="1600" b="1" dirty="0" smtClean="0">
                <a:latin typeface="Arial" panose="020B0604020202020204" pitchFamily="34" charset="0"/>
                <a:cs typeface="Arial" panose="020B0604020202020204" pitchFamily="34" charset="0"/>
              </a:rPr>
              <a:t>PROFESSIONAL </a:t>
            </a:r>
            <a:r>
              <a:rPr lang="en-US" sz="1600" b="1" dirty="0">
                <a:latin typeface="Arial" panose="020B0604020202020204" pitchFamily="34" charset="0"/>
                <a:cs typeface="Arial" panose="020B0604020202020204" pitchFamily="34" charset="0"/>
              </a:rPr>
              <a:t>BEHAVIOUR</a:t>
            </a:r>
          </a:p>
          <a:p>
            <a:pPr marL="1139825" lvl="1" indent="-342900" eaLnBrk="1" fontAlgn="auto" hangingPunct="1">
              <a:lnSpc>
                <a:spcPct val="90000"/>
              </a:lnSpc>
              <a:spcBef>
                <a:spcPts val="1000"/>
              </a:spcBef>
              <a:spcAft>
                <a:spcPts val="0"/>
              </a:spcAft>
              <a:buClrTx/>
              <a:buFont typeface="Wingdings" panose="05000000000000000000" pitchFamily="2" charset="2"/>
              <a:buChar char="ü"/>
              <a:tabLst>
                <a:tab pos="627063" algn="l"/>
              </a:tabLst>
              <a:defRPr/>
            </a:pPr>
            <a:r>
              <a:rPr lang="en-US" sz="1800" kern="1200" dirty="0">
                <a:solidFill>
                  <a:srgbClr val="800000"/>
                </a:solidFill>
                <a:latin typeface="Arial" panose="020B0604020202020204" pitchFamily="34" charset="0"/>
                <a:cs typeface="Arial" panose="020B0604020202020204" pitchFamily="34" charset="0"/>
              </a:rPr>
              <a:t>A high standard of professional ethics must be promoted and maintained</a:t>
            </a:r>
          </a:p>
          <a:p>
            <a:pPr marL="1139825" lvl="1" indent="-342900" eaLnBrk="1" fontAlgn="auto" hangingPunct="1">
              <a:lnSpc>
                <a:spcPct val="90000"/>
              </a:lnSpc>
              <a:spcBef>
                <a:spcPts val="1000"/>
              </a:spcBef>
              <a:spcAft>
                <a:spcPts val="0"/>
              </a:spcAft>
              <a:buClrTx/>
              <a:buFont typeface="Wingdings" panose="05000000000000000000" pitchFamily="2" charset="2"/>
              <a:buChar char="ü"/>
              <a:tabLst>
                <a:tab pos="627063" algn="l"/>
              </a:tabLst>
              <a:defRPr/>
            </a:pPr>
            <a:r>
              <a:rPr lang="en-US" sz="1800" kern="1200" dirty="0">
                <a:solidFill>
                  <a:srgbClr val="800000"/>
                </a:solidFill>
                <a:latin typeface="Arial" panose="020B0604020202020204" pitchFamily="34" charset="0"/>
                <a:cs typeface="Arial" panose="020B0604020202020204" pitchFamily="34" charset="0"/>
              </a:rPr>
              <a:t>People’s needs must be responded to and the public must be encouraged to participate in policy </a:t>
            </a:r>
            <a:r>
              <a:rPr lang="en-US" sz="1800" kern="1200" dirty="0" smtClean="0">
                <a:solidFill>
                  <a:srgbClr val="800000"/>
                </a:solidFill>
                <a:latin typeface="Arial" panose="020B0604020202020204" pitchFamily="34" charset="0"/>
                <a:cs typeface="Arial" panose="020B0604020202020204" pitchFamily="34" charset="0"/>
              </a:rPr>
              <a:t>making</a:t>
            </a:r>
            <a:endParaRPr lang="en-US" sz="1800" b="1" kern="1200" dirty="0">
              <a:solidFill>
                <a:srgbClr val="800000"/>
              </a:solidFill>
              <a:latin typeface="Arial" panose="020B0604020202020204" pitchFamily="34" charset="0"/>
              <a:ea typeface="+mn-ea"/>
              <a:cs typeface="Arial" panose="020B0604020202020204" pitchFamily="34" charset="0"/>
            </a:endParaRPr>
          </a:p>
          <a:p>
            <a:pPr marL="839788" lvl="1" indent="-42863" eaLnBrk="1" fontAlgn="auto" hangingPunct="1">
              <a:lnSpc>
                <a:spcPct val="90000"/>
              </a:lnSpc>
              <a:spcBef>
                <a:spcPts val="1000"/>
              </a:spcBef>
              <a:spcAft>
                <a:spcPts val="0"/>
              </a:spcAft>
              <a:buClrTx/>
              <a:buFont typeface="Wingdings" panose="05000000000000000000" pitchFamily="2" charset="2"/>
              <a:buNone/>
              <a:tabLst>
                <a:tab pos="627063" algn="l"/>
              </a:tabLst>
              <a:defRPr/>
            </a:pPr>
            <a:endParaRPr lang="en-US" sz="1800" kern="1200" dirty="0" smtClean="0">
              <a:solidFill>
                <a:srgbClr val="C80000"/>
              </a:solidFill>
              <a:latin typeface="Arial" panose="020B0604020202020204" pitchFamily="34" charset="0"/>
              <a:cs typeface="Arial" panose="020B0604020202020204" pitchFamily="34" charset="0"/>
            </a:endParaRPr>
          </a:p>
          <a:p>
            <a:pPr marL="0" lvl="1" indent="0" algn="just">
              <a:lnSpc>
                <a:spcPct val="90000"/>
              </a:lnSpc>
              <a:buClr>
                <a:srgbClr val="660033"/>
              </a:buClr>
              <a:buSzPct val="120000"/>
              <a:buNone/>
              <a:tabLst>
                <a:tab pos="627063" algn="l"/>
              </a:tabLst>
              <a:defRPr/>
            </a:pPr>
            <a:r>
              <a:rPr lang="en-US" sz="1600" b="1" dirty="0">
                <a:latin typeface="Arial" panose="020B0604020202020204" pitchFamily="34" charset="0"/>
                <a:ea typeface="+mn-ea"/>
                <a:cs typeface="Arial" panose="020B0604020202020204" pitchFamily="34" charset="0"/>
              </a:rPr>
              <a:t>PROFESSIONAL CULTURE</a:t>
            </a:r>
          </a:p>
          <a:p>
            <a:pPr marL="1139825" lvl="1" indent="-342900" eaLnBrk="1" fontAlgn="auto" hangingPunct="1">
              <a:lnSpc>
                <a:spcPct val="90000"/>
              </a:lnSpc>
              <a:spcBef>
                <a:spcPts val="1000"/>
              </a:spcBef>
              <a:spcAft>
                <a:spcPts val="0"/>
              </a:spcAft>
              <a:buClrTx/>
              <a:buFont typeface="Wingdings" panose="05000000000000000000" pitchFamily="2" charset="2"/>
              <a:buChar char="ü"/>
              <a:tabLst>
                <a:tab pos="627063" algn="l"/>
              </a:tabLst>
              <a:defRPr/>
            </a:pPr>
            <a:r>
              <a:rPr lang="en-US" sz="1800" kern="1200" dirty="0" smtClean="0">
                <a:solidFill>
                  <a:srgbClr val="800000"/>
                </a:solidFill>
                <a:latin typeface="Arial" panose="020B0604020202020204" pitchFamily="34" charset="0"/>
                <a:cs typeface="Arial" panose="020B0604020202020204" pitchFamily="34" charset="0"/>
              </a:rPr>
              <a:t>Services must be provided impartially, fairly, equitably and without bias</a:t>
            </a:r>
            <a:endParaRPr lang="en-US" sz="1800" kern="1200" dirty="0">
              <a:solidFill>
                <a:srgbClr val="800000"/>
              </a:solidFill>
              <a:latin typeface="Arial" panose="020B0604020202020204" pitchFamily="34" charset="0"/>
              <a:cs typeface="Arial" panose="020B0604020202020204" pitchFamily="34" charset="0"/>
            </a:endParaRPr>
          </a:p>
          <a:p>
            <a:pPr marL="1139825" lvl="1" indent="-342900" eaLnBrk="1" fontAlgn="auto" hangingPunct="1">
              <a:lnSpc>
                <a:spcPct val="90000"/>
              </a:lnSpc>
              <a:spcBef>
                <a:spcPts val="1000"/>
              </a:spcBef>
              <a:spcAft>
                <a:spcPts val="0"/>
              </a:spcAft>
              <a:buClrTx/>
              <a:buFont typeface="Wingdings" panose="05000000000000000000" pitchFamily="2" charset="2"/>
              <a:buChar char="ü"/>
              <a:tabLst>
                <a:tab pos="627063" algn="l"/>
              </a:tabLst>
              <a:defRPr/>
            </a:pPr>
            <a:r>
              <a:rPr lang="en-US" sz="1800" kern="1200" dirty="0" smtClean="0">
                <a:solidFill>
                  <a:srgbClr val="800000"/>
                </a:solidFill>
                <a:latin typeface="Arial" panose="020B0604020202020204" pitchFamily="34" charset="0"/>
                <a:cs typeface="Arial" panose="020B0604020202020204" pitchFamily="34" charset="0"/>
              </a:rPr>
              <a:t>Transparency must be fostered</a:t>
            </a:r>
            <a:endParaRPr lang="en-US" sz="1800" kern="1200" dirty="0">
              <a:solidFill>
                <a:srgbClr val="800000"/>
              </a:solidFill>
              <a:latin typeface="Arial" panose="020B0604020202020204" pitchFamily="34" charset="0"/>
              <a:cs typeface="Arial" panose="020B0604020202020204" pitchFamily="34" charset="0"/>
            </a:endParaRPr>
          </a:p>
          <a:p>
            <a:pPr marL="439738" indent="-42863" eaLnBrk="1" fontAlgn="auto" hangingPunct="1">
              <a:lnSpc>
                <a:spcPct val="90000"/>
              </a:lnSpc>
              <a:spcBef>
                <a:spcPts val="1000"/>
              </a:spcBef>
              <a:spcAft>
                <a:spcPts val="0"/>
              </a:spcAft>
              <a:buClrTx/>
              <a:buSzTx/>
              <a:buFont typeface="Wingdings" panose="05000000000000000000" pitchFamily="2" charset="2"/>
              <a:buNone/>
              <a:tabLst>
                <a:tab pos="627063" algn="l"/>
              </a:tabLst>
              <a:defRPr/>
            </a:pPr>
            <a:endParaRPr lang="en-US" sz="1600" b="1" dirty="0">
              <a:solidFill>
                <a:srgbClr val="006666"/>
              </a:solidFill>
              <a:latin typeface="Arial" panose="020B0604020202020204" pitchFamily="34" charset="0"/>
              <a:cs typeface="Arial" panose="020B0604020202020204" pitchFamily="34" charset="0"/>
            </a:endParaRPr>
          </a:p>
          <a:p>
            <a:pPr marL="439738" indent="-42863" eaLnBrk="1" fontAlgn="auto" hangingPunct="1">
              <a:lnSpc>
                <a:spcPct val="90000"/>
              </a:lnSpc>
              <a:spcBef>
                <a:spcPts val="1000"/>
              </a:spcBef>
              <a:spcAft>
                <a:spcPts val="0"/>
              </a:spcAft>
              <a:buClrTx/>
              <a:buSzTx/>
              <a:buFont typeface="Wingdings" panose="05000000000000000000" pitchFamily="2" charset="2"/>
              <a:buNone/>
              <a:tabLst>
                <a:tab pos="627063" algn="l"/>
              </a:tabLst>
              <a:defRPr/>
            </a:pPr>
            <a:endParaRPr lang="en-US" sz="1600" b="1" dirty="0" smtClean="0">
              <a:solidFill>
                <a:srgbClr val="006666"/>
              </a:solidFill>
              <a:latin typeface="Arial" panose="020B0604020202020204" pitchFamily="34" charset="0"/>
              <a:cs typeface="Arial" panose="020B0604020202020204" pitchFamily="34" charset="0"/>
            </a:endParaRPr>
          </a:p>
        </p:txBody>
      </p:sp>
      <p:sp>
        <p:nvSpPr>
          <p:cNvPr id="8294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BC622F45-AD2E-46AA-B3A2-8FB6406B2749}" type="slidenum">
              <a:rPr lang="en-US" altLang="en-US" sz="1400" smtClean="0"/>
              <a:pPr>
                <a:spcBef>
                  <a:spcPct val="0"/>
                </a:spcBef>
                <a:buClrTx/>
                <a:buSzTx/>
                <a:buFontTx/>
                <a:buNone/>
              </a:pPr>
              <a:t>19</a:t>
            </a:fld>
            <a:endParaRPr lang="en-US" altLang="en-US" sz="1400" dirty="0" smtClean="0"/>
          </a:p>
        </p:txBody>
      </p:sp>
    </p:spTree>
    <p:extLst>
      <p:ext uri="{BB962C8B-B14F-4D97-AF65-F5344CB8AC3E}">
        <p14:creationId xmlns:p14="http://schemas.microsoft.com/office/powerpoint/2010/main" xmlns="" val="780904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DD1D1B4B-B47F-45D1-9002-2F846454D9F9}"/>
              </a:ext>
            </a:extLst>
          </p:cNvPr>
          <p:cNvSpPr>
            <a:spLocks noGrp="1"/>
          </p:cNvSpPr>
          <p:nvPr>
            <p:ph type="title"/>
          </p:nvPr>
        </p:nvSpPr>
        <p:spPr/>
        <p:txBody>
          <a:bodyPr/>
          <a:lstStyle/>
          <a:p>
            <a:r>
              <a:rPr lang="en-ZA" altLang="en-US" dirty="0">
                <a:latin typeface="Berlin Sans FB" panose="020E0602020502020306" pitchFamily="34" charset="0"/>
              </a:rPr>
              <a:t>O</a:t>
            </a:r>
            <a:r>
              <a:rPr lang="en-GB" altLang="en-US" dirty="0">
                <a:latin typeface="Berlin Sans FB" panose="020E0602020502020306" pitchFamily="34" charset="0"/>
              </a:rPr>
              <a:t>VERVIEW OF THE PRESENTATION</a:t>
            </a:r>
            <a:endParaRPr lang="en-ZA" altLang="en-US" dirty="0">
              <a:latin typeface="Berlin Sans FB" panose="020E0602020502020306" pitchFamily="34" charset="0"/>
            </a:endParaRPr>
          </a:p>
        </p:txBody>
      </p:sp>
      <p:sp>
        <p:nvSpPr>
          <p:cNvPr id="21507" name="Content Placeholder 2">
            <a:extLst>
              <a:ext uri="{FF2B5EF4-FFF2-40B4-BE49-F238E27FC236}">
                <a16:creationId xmlns:a16="http://schemas.microsoft.com/office/drawing/2014/main" xmlns="" id="{26AE08E7-19DA-4E1B-A166-045A2F5B4AC4}"/>
              </a:ext>
            </a:extLst>
          </p:cNvPr>
          <p:cNvSpPr>
            <a:spLocks noGrp="1"/>
          </p:cNvSpPr>
          <p:nvPr>
            <p:ph idx="1"/>
          </p:nvPr>
        </p:nvSpPr>
        <p:spPr>
          <a:xfrm>
            <a:off x="457200" y="1700213"/>
            <a:ext cx="8229600" cy="4425950"/>
          </a:xfrm>
        </p:spPr>
        <p:txBody>
          <a:bodyPr/>
          <a:lstStyle/>
          <a:p>
            <a:r>
              <a:rPr lang="en-ZA" altLang="en-US" b="1" dirty="0" smtClean="0">
                <a:latin typeface="+mn-lt"/>
                <a:cs typeface="Arial" panose="020B0604020202020204" pitchFamily="34" charset="0"/>
              </a:rPr>
              <a:t>Mandate </a:t>
            </a:r>
            <a:r>
              <a:rPr lang="en-ZA" altLang="en-US" b="1" dirty="0">
                <a:latin typeface="+mn-lt"/>
                <a:cs typeface="Arial" panose="020B0604020202020204" pitchFamily="34" charset="0"/>
              </a:rPr>
              <a:t>of the PSC </a:t>
            </a:r>
            <a:r>
              <a:rPr lang="en-ZA" altLang="en-US" b="1" dirty="0" smtClean="0">
                <a:latin typeface="+mn-lt"/>
                <a:cs typeface="Arial" panose="020B0604020202020204" pitchFamily="34" charset="0"/>
              </a:rPr>
              <a:t>on the Values </a:t>
            </a:r>
            <a:r>
              <a:rPr lang="en-ZA" altLang="en-US" b="1" dirty="0">
                <a:latin typeface="+mn-lt"/>
                <a:cs typeface="Arial" panose="020B0604020202020204" pitchFamily="34" charset="0"/>
              </a:rPr>
              <a:t>and </a:t>
            </a:r>
            <a:r>
              <a:rPr lang="en-ZA" altLang="en-US" b="1" dirty="0" smtClean="0">
                <a:latin typeface="+mn-lt"/>
                <a:cs typeface="Arial" panose="020B0604020202020204" pitchFamily="34" charset="0"/>
              </a:rPr>
              <a:t>Principles</a:t>
            </a:r>
            <a:endParaRPr lang="en-ZA" altLang="en-US" b="1" dirty="0">
              <a:latin typeface="+mn-lt"/>
              <a:cs typeface="Arial" panose="020B0604020202020204" pitchFamily="34" charset="0"/>
            </a:endParaRPr>
          </a:p>
          <a:p>
            <a:r>
              <a:rPr lang="en-ZA" altLang="en-US" b="1" dirty="0" smtClean="0">
                <a:latin typeface="+mn-lt"/>
                <a:cs typeface="Arial" panose="020B0604020202020204" pitchFamily="34" charset="0"/>
              </a:rPr>
              <a:t>Background and Context</a:t>
            </a:r>
            <a:endParaRPr lang="en-ZA" altLang="en-US" b="1" dirty="0">
              <a:latin typeface="+mn-lt"/>
              <a:cs typeface="Arial" panose="020B0604020202020204" pitchFamily="34" charset="0"/>
            </a:endParaRPr>
          </a:p>
          <a:p>
            <a:r>
              <a:rPr lang="en-ZA" altLang="en-US" b="1" dirty="0" smtClean="0">
                <a:latin typeface="+mn-lt"/>
                <a:cs typeface="Arial" panose="020B0604020202020204" pitchFamily="34" charset="0"/>
              </a:rPr>
              <a:t>Constitutional Values and Principles (CVPs)</a:t>
            </a:r>
            <a:endParaRPr lang="en-ZA" altLang="en-US" b="1" dirty="0">
              <a:latin typeface="+mn-lt"/>
              <a:cs typeface="Arial" panose="020B0604020202020204" pitchFamily="34" charset="0"/>
            </a:endParaRPr>
          </a:p>
          <a:p>
            <a:r>
              <a:rPr lang="en-ZA" altLang="en-US" b="1" dirty="0" smtClean="0">
                <a:latin typeface="+mn-lt"/>
                <a:cs typeface="Arial" panose="020B0604020202020204" pitchFamily="34" charset="0"/>
              </a:rPr>
              <a:t>Objectives of the CVPs</a:t>
            </a:r>
          </a:p>
          <a:p>
            <a:r>
              <a:rPr lang="en-ZA" altLang="en-US" b="1" dirty="0" smtClean="0">
                <a:latin typeface="+mn-lt"/>
                <a:cs typeface="Arial" panose="020B0604020202020204" pitchFamily="34" charset="0"/>
              </a:rPr>
              <a:t>CVP Progress thus far </a:t>
            </a:r>
            <a:endParaRPr lang="en-ZA" altLang="en-US" b="1" dirty="0">
              <a:latin typeface="+mn-lt"/>
              <a:cs typeface="Arial" panose="020B0604020202020204" pitchFamily="34" charset="0"/>
            </a:endParaRPr>
          </a:p>
          <a:p>
            <a:r>
              <a:rPr lang="en-ZA" altLang="en-US" b="1" dirty="0">
                <a:latin typeface="+mn-lt"/>
                <a:cs typeface="Arial" panose="020B0604020202020204" pitchFamily="34" charset="0"/>
              </a:rPr>
              <a:t>Conclusion</a:t>
            </a:r>
          </a:p>
        </p:txBody>
      </p:sp>
      <p:sp>
        <p:nvSpPr>
          <p:cNvPr id="21508" name="Slide Number Placeholder 3">
            <a:extLst>
              <a:ext uri="{FF2B5EF4-FFF2-40B4-BE49-F238E27FC236}">
                <a16:creationId xmlns:a16="http://schemas.microsoft.com/office/drawing/2014/main" xmlns="" id="{8A04AE03-7D3C-40F7-BCCC-32443321BE54}"/>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374D92AE-5629-42AD-BF3F-8DE7CEDA4E89}" type="slidenum">
              <a:rPr lang="en-US" altLang="en-US" sz="1400" smtClean="0"/>
              <a:pPr>
                <a:spcBef>
                  <a:spcPct val="0"/>
                </a:spcBef>
                <a:buClrTx/>
                <a:buSzTx/>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68313" y="549275"/>
            <a:ext cx="8229600" cy="796925"/>
          </a:xfrm>
        </p:spPr>
        <p:txBody>
          <a:bodyPr/>
          <a:lstStyle/>
          <a:p>
            <a:r>
              <a:rPr lang="en-US" altLang="en-US" sz="2800" dirty="0">
                <a:latin typeface="Berlin Sans FB" panose="020E0602020502020306" pitchFamily="34" charset="0"/>
              </a:rPr>
              <a:t>REFINEMENT OF THE EVALUATION </a:t>
            </a:r>
            <a:r>
              <a:rPr lang="en-US" altLang="en-US" sz="2800" dirty="0" smtClean="0">
                <a:latin typeface="Berlin Sans FB" panose="020E0602020502020306" pitchFamily="34" charset="0"/>
              </a:rPr>
              <a:t>TOOL (</a:t>
            </a:r>
            <a:r>
              <a:rPr lang="en-US" altLang="en-US" sz="2800" dirty="0" err="1" smtClean="0">
                <a:latin typeface="Berlin Sans FB" panose="020E0602020502020306" pitchFamily="34" charset="0"/>
              </a:rPr>
              <a:t>cont</a:t>
            </a:r>
            <a:r>
              <a:rPr lang="en-US" altLang="en-US" sz="2800" dirty="0" smtClean="0">
                <a:latin typeface="Berlin Sans FB" panose="020E0602020502020306" pitchFamily="34" charset="0"/>
              </a:rPr>
              <a:t>…)</a:t>
            </a:r>
            <a:endParaRPr lang="en-US" altLang="en-US" sz="2800" dirty="0" smtClean="0">
              <a:latin typeface="Arial Rounded MT Bold" panose="020F0704030504030204" pitchFamily="34" charset="0"/>
            </a:endParaRPr>
          </a:p>
        </p:txBody>
      </p:sp>
      <p:sp>
        <p:nvSpPr>
          <p:cNvPr id="55299" name="Content Placeholder 2"/>
          <p:cNvSpPr>
            <a:spLocks noGrp="1"/>
          </p:cNvSpPr>
          <p:nvPr>
            <p:ph idx="1"/>
          </p:nvPr>
        </p:nvSpPr>
        <p:spPr/>
        <p:txBody>
          <a:bodyPr/>
          <a:lstStyle/>
          <a:p>
            <a:pPr marL="439738" indent="-42863" eaLnBrk="1" fontAlgn="auto" hangingPunct="1">
              <a:lnSpc>
                <a:spcPct val="90000"/>
              </a:lnSpc>
              <a:spcBef>
                <a:spcPts val="1000"/>
              </a:spcBef>
              <a:spcAft>
                <a:spcPts val="0"/>
              </a:spcAft>
              <a:buClrTx/>
              <a:buSzTx/>
              <a:buNone/>
              <a:tabLst>
                <a:tab pos="627063" algn="l"/>
              </a:tabLst>
              <a:defRPr/>
            </a:pPr>
            <a:endParaRPr lang="en-US" sz="1600" b="1" dirty="0" smtClean="0">
              <a:solidFill>
                <a:srgbClr val="006666"/>
              </a:solidFill>
              <a:latin typeface="Arial" panose="020B0604020202020204" pitchFamily="34" charset="0"/>
              <a:cs typeface="Arial" panose="020B0604020202020204" pitchFamily="34" charset="0"/>
            </a:endParaRPr>
          </a:p>
          <a:p>
            <a:pPr marL="0" indent="0" algn="just">
              <a:lnSpc>
                <a:spcPct val="90000"/>
              </a:lnSpc>
              <a:buNone/>
              <a:tabLst>
                <a:tab pos="627063" algn="l"/>
              </a:tabLst>
              <a:defRPr/>
            </a:pPr>
            <a:r>
              <a:rPr lang="en-US" sz="1600" b="1" dirty="0">
                <a:latin typeface="Arial" panose="020B0604020202020204" pitchFamily="34" charset="0"/>
                <a:cs typeface="Arial" panose="020B0604020202020204" pitchFamily="34" charset="0"/>
              </a:rPr>
              <a:t>SYSTEMIC EFFICIENCY </a:t>
            </a:r>
          </a:p>
          <a:p>
            <a:pPr marL="1139825" lvl="1" indent="-342900" eaLnBrk="1" fontAlgn="auto" hangingPunct="1">
              <a:lnSpc>
                <a:spcPct val="90000"/>
              </a:lnSpc>
              <a:spcBef>
                <a:spcPts val="1000"/>
              </a:spcBef>
              <a:spcAft>
                <a:spcPts val="0"/>
              </a:spcAft>
              <a:buClrTx/>
              <a:buFont typeface="Wingdings" panose="05000000000000000000" pitchFamily="2" charset="2"/>
              <a:buChar char="ü"/>
              <a:tabLst>
                <a:tab pos="627063" algn="l"/>
              </a:tabLst>
              <a:defRPr/>
            </a:pPr>
            <a:r>
              <a:rPr lang="en-US" sz="1800" kern="1200" dirty="0">
                <a:solidFill>
                  <a:srgbClr val="800000"/>
                </a:solidFill>
                <a:latin typeface="Arial" panose="020B0604020202020204" pitchFamily="34" charset="0"/>
                <a:cs typeface="Arial" panose="020B0604020202020204" pitchFamily="34" charset="0"/>
              </a:rPr>
              <a:t>Public administration must be development-oriented</a:t>
            </a:r>
          </a:p>
          <a:p>
            <a:pPr marL="1139825" lvl="1" indent="-342900" eaLnBrk="1" fontAlgn="auto" hangingPunct="1">
              <a:lnSpc>
                <a:spcPct val="90000"/>
              </a:lnSpc>
              <a:spcBef>
                <a:spcPts val="1000"/>
              </a:spcBef>
              <a:spcAft>
                <a:spcPts val="0"/>
              </a:spcAft>
              <a:buClrTx/>
              <a:buFont typeface="Wingdings" panose="05000000000000000000" pitchFamily="2" charset="2"/>
              <a:buChar char="ü"/>
              <a:tabLst>
                <a:tab pos="627063" algn="l"/>
              </a:tabLst>
              <a:defRPr/>
            </a:pPr>
            <a:r>
              <a:rPr lang="en-US" sz="1800" kern="1200" dirty="0">
                <a:solidFill>
                  <a:srgbClr val="800000"/>
                </a:solidFill>
                <a:latin typeface="Arial" panose="020B0604020202020204" pitchFamily="34" charset="0"/>
                <a:cs typeface="Arial" panose="020B0604020202020204" pitchFamily="34" charset="0"/>
              </a:rPr>
              <a:t>Efficient, economic and effective use of resources must be promoted</a:t>
            </a:r>
          </a:p>
          <a:p>
            <a:pPr marL="1139825" lvl="1" indent="-342900" eaLnBrk="1" fontAlgn="auto" hangingPunct="1">
              <a:lnSpc>
                <a:spcPct val="90000"/>
              </a:lnSpc>
              <a:spcBef>
                <a:spcPts val="1000"/>
              </a:spcBef>
              <a:spcAft>
                <a:spcPts val="0"/>
              </a:spcAft>
              <a:buClrTx/>
              <a:buFont typeface="Wingdings" panose="05000000000000000000" pitchFamily="2" charset="2"/>
              <a:buChar char="ü"/>
              <a:tabLst>
                <a:tab pos="627063" algn="l"/>
              </a:tabLst>
              <a:defRPr/>
            </a:pPr>
            <a:r>
              <a:rPr lang="en-US" sz="1800" kern="1200" dirty="0">
                <a:solidFill>
                  <a:srgbClr val="800000"/>
                </a:solidFill>
                <a:latin typeface="Arial" panose="020B0604020202020204" pitchFamily="34" charset="0"/>
                <a:cs typeface="Arial" panose="020B0604020202020204" pitchFamily="34" charset="0"/>
              </a:rPr>
              <a:t>Public administration must be accountable</a:t>
            </a:r>
          </a:p>
          <a:p>
            <a:pPr marL="439738" indent="-42863" eaLnBrk="1" fontAlgn="auto" hangingPunct="1">
              <a:lnSpc>
                <a:spcPct val="90000"/>
              </a:lnSpc>
              <a:spcBef>
                <a:spcPts val="1000"/>
              </a:spcBef>
              <a:spcAft>
                <a:spcPts val="0"/>
              </a:spcAft>
              <a:buClrTx/>
              <a:buSzTx/>
              <a:buNone/>
              <a:tabLst>
                <a:tab pos="627063" algn="l"/>
              </a:tabLst>
              <a:defRPr/>
            </a:pPr>
            <a:endParaRPr lang="en-US" sz="1600" b="1" dirty="0">
              <a:solidFill>
                <a:srgbClr val="006666"/>
              </a:solidFill>
              <a:latin typeface="Arial" panose="020B0604020202020204" pitchFamily="34" charset="0"/>
              <a:cs typeface="Arial" panose="020B0604020202020204" pitchFamily="34" charset="0"/>
            </a:endParaRPr>
          </a:p>
          <a:p>
            <a:pPr marL="0" indent="0" algn="just">
              <a:lnSpc>
                <a:spcPct val="90000"/>
              </a:lnSpc>
              <a:buNone/>
              <a:tabLst>
                <a:tab pos="627063" algn="l"/>
              </a:tabLst>
              <a:defRPr/>
            </a:pPr>
            <a:r>
              <a:rPr lang="en-US" sz="1600" b="1" dirty="0">
                <a:latin typeface="Arial" panose="020B0604020202020204" pitchFamily="34" charset="0"/>
                <a:cs typeface="Arial" panose="020B0604020202020204" pitchFamily="34" charset="0"/>
              </a:rPr>
              <a:t>INSTITUTIONAL IMPERATIVES</a:t>
            </a:r>
          </a:p>
          <a:p>
            <a:pPr marL="1139825" lvl="1" indent="-342900" eaLnBrk="1" fontAlgn="auto" hangingPunct="1">
              <a:lnSpc>
                <a:spcPct val="90000"/>
              </a:lnSpc>
              <a:spcBef>
                <a:spcPts val="1000"/>
              </a:spcBef>
              <a:spcAft>
                <a:spcPts val="0"/>
              </a:spcAft>
              <a:buClrTx/>
              <a:buFont typeface="Wingdings" panose="05000000000000000000" pitchFamily="2" charset="2"/>
              <a:buChar char="ü"/>
              <a:tabLst>
                <a:tab pos="627063" algn="l"/>
              </a:tabLst>
              <a:defRPr/>
            </a:pPr>
            <a:r>
              <a:rPr lang="en-US" sz="1800" kern="1200" dirty="0" smtClean="0">
                <a:solidFill>
                  <a:srgbClr val="800000"/>
                </a:solidFill>
                <a:latin typeface="Arial" panose="020B0604020202020204" pitchFamily="34" charset="0"/>
                <a:cs typeface="Arial" panose="020B0604020202020204" pitchFamily="34" charset="0"/>
              </a:rPr>
              <a:t>Cultivation of good human </a:t>
            </a:r>
            <a:r>
              <a:rPr lang="en-US" sz="1800" kern="1200" dirty="0">
                <a:solidFill>
                  <a:srgbClr val="800000"/>
                </a:solidFill>
                <a:latin typeface="Arial" panose="020B0604020202020204" pitchFamily="34" charset="0"/>
                <a:cs typeface="Arial" panose="020B0604020202020204" pitchFamily="34" charset="0"/>
              </a:rPr>
              <a:t>resource management and career development practices</a:t>
            </a:r>
          </a:p>
          <a:p>
            <a:pPr marL="1139825" lvl="1" indent="-342900" eaLnBrk="1" fontAlgn="auto" hangingPunct="1">
              <a:lnSpc>
                <a:spcPct val="90000"/>
              </a:lnSpc>
              <a:spcBef>
                <a:spcPts val="1000"/>
              </a:spcBef>
              <a:spcAft>
                <a:spcPts val="0"/>
              </a:spcAft>
              <a:buClrTx/>
              <a:buFont typeface="Wingdings" panose="05000000000000000000" pitchFamily="2" charset="2"/>
              <a:buChar char="ü"/>
              <a:tabLst>
                <a:tab pos="627063" algn="l"/>
              </a:tabLst>
              <a:defRPr/>
            </a:pPr>
            <a:r>
              <a:rPr lang="en-US" sz="1800" kern="1200" dirty="0">
                <a:solidFill>
                  <a:srgbClr val="800000"/>
                </a:solidFill>
                <a:latin typeface="Arial" panose="020B0604020202020204" pitchFamily="34" charset="0"/>
                <a:cs typeface="Arial" panose="020B0604020202020204" pitchFamily="34" charset="0"/>
              </a:rPr>
              <a:t>A representative public administration with employment and personnel management practices based </a:t>
            </a:r>
            <a:r>
              <a:rPr lang="en-US" sz="1800" kern="1200" dirty="0" smtClean="0">
                <a:solidFill>
                  <a:srgbClr val="800000"/>
                </a:solidFill>
                <a:latin typeface="Arial" panose="020B0604020202020204" pitchFamily="34" charset="0"/>
                <a:cs typeface="Arial" panose="020B0604020202020204" pitchFamily="34" charset="0"/>
              </a:rPr>
              <a:t>on </a:t>
            </a:r>
            <a:r>
              <a:rPr lang="en-US" sz="1800" kern="1200" dirty="0">
                <a:solidFill>
                  <a:srgbClr val="800000"/>
                </a:solidFill>
                <a:latin typeface="Arial" panose="020B0604020202020204" pitchFamily="34" charset="0"/>
                <a:cs typeface="Arial" panose="020B0604020202020204" pitchFamily="34" charset="0"/>
              </a:rPr>
              <a:t>ability, objectivity, fairness and the need to address the imbalances of the past</a:t>
            </a:r>
          </a:p>
          <a:p>
            <a:pPr marL="1139825" lvl="1" indent="-342900" eaLnBrk="1" fontAlgn="auto" hangingPunct="1">
              <a:lnSpc>
                <a:spcPct val="90000"/>
              </a:lnSpc>
              <a:spcBef>
                <a:spcPts val="1000"/>
              </a:spcBef>
              <a:spcAft>
                <a:spcPts val="0"/>
              </a:spcAft>
              <a:buClrTx/>
              <a:buFont typeface="Wingdings" panose="05000000000000000000" pitchFamily="2" charset="2"/>
              <a:buChar char="ü"/>
              <a:tabLst>
                <a:tab pos="627063" algn="l"/>
              </a:tabLst>
              <a:defRPr/>
            </a:pPr>
            <a:endParaRPr lang="en-US" altLang="en-US" sz="1800" kern="1200" dirty="0">
              <a:solidFill>
                <a:srgbClr val="800000"/>
              </a:solidFill>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28230AD2-AB9E-4A15-95A4-294D8285D9BB}" type="slidenum">
              <a:rPr lang="en-US" altLang="en-US" sz="1400" smtClean="0"/>
              <a:pPr>
                <a:spcBef>
                  <a:spcPct val="0"/>
                </a:spcBef>
                <a:buClrTx/>
                <a:buSzTx/>
                <a:buFontTx/>
                <a:buNone/>
              </a:pPr>
              <a:t>20</a:t>
            </a:fld>
            <a:endParaRPr lang="en-US" altLang="en-US" sz="1400" smtClean="0"/>
          </a:p>
        </p:txBody>
      </p:sp>
    </p:spTree>
    <p:extLst>
      <p:ext uri="{BB962C8B-B14F-4D97-AF65-F5344CB8AC3E}">
        <p14:creationId xmlns:p14="http://schemas.microsoft.com/office/powerpoint/2010/main" xmlns="" val="1218799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68313" y="260350"/>
            <a:ext cx="8229600" cy="1012825"/>
          </a:xfrm>
        </p:spPr>
        <p:txBody>
          <a:bodyPr/>
          <a:lstStyle/>
          <a:p>
            <a:r>
              <a:rPr lang="en-US" altLang="en-US" sz="2800" dirty="0" smtClean="0">
                <a:latin typeface="Berlin Sans FB" panose="020E0602020502020306" pitchFamily="34" charset="0"/>
              </a:rPr>
              <a:t>REFINEMENT OF THE EVALUATION TOOL (</a:t>
            </a:r>
            <a:r>
              <a:rPr lang="en-US" altLang="en-US" sz="2800" dirty="0" err="1" smtClean="0">
                <a:latin typeface="Berlin Sans FB" panose="020E0602020502020306" pitchFamily="34" charset="0"/>
              </a:rPr>
              <a:t>cont</a:t>
            </a:r>
            <a:r>
              <a:rPr lang="en-US" altLang="en-US" sz="2800" dirty="0" smtClean="0">
                <a:latin typeface="Berlin Sans FB" panose="020E0602020502020306" pitchFamily="34" charset="0"/>
              </a:rPr>
              <a:t>…)</a:t>
            </a:r>
            <a:endParaRPr lang="en-US" altLang="en-US" sz="2800" dirty="0" smtClean="0">
              <a:latin typeface="Arial Rounded MT Bold" panose="020F0704030504030204" pitchFamily="34" charset="0"/>
            </a:endParaRPr>
          </a:p>
        </p:txBody>
      </p:sp>
      <p:sp>
        <p:nvSpPr>
          <p:cNvPr id="81923" name="Content Placeholder 2"/>
          <p:cNvSpPr>
            <a:spLocks noGrp="1"/>
          </p:cNvSpPr>
          <p:nvPr>
            <p:ph idx="1"/>
          </p:nvPr>
        </p:nvSpPr>
        <p:spPr>
          <a:xfrm>
            <a:off x="323850" y="1273175"/>
            <a:ext cx="8229600" cy="4964113"/>
          </a:xfrm>
        </p:spPr>
        <p:txBody>
          <a:bodyPr/>
          <a:lstStyle/>
          <a:p>
            <a:pPr marL="0" indent="0" algn="just">
              <a:buNone/>
              <a:defRPr/>
            </a:pPr>
            <a:r>
              <a:rPr lang="en-ZA" altLang="en-US" sz="1800" dirty="0">
                <a:solidFill>
                  <a:srgbClr val="006666"/>
                </a:solidFill>
                <a:latin typeface="Arial" charset="0"/>
              </a:rPr>
              <a:t>2</a:t>
            </a:r>
            <a:r>
              <a:rPr lang="en-ZA" altLang="en-US" sz="1800" dirty="0">
                <a:latin typeface="Arial" charset="0"/>
              </a:rPr>
              <a:t>. Departments were classified according to the logic of their mandates, under  the following headings:</a:t>
            </a:r>
          </a:p>
          <a:p>
            <a:pPr algn="just">
              <a:defRPr/>
            </a:pPr>
            <a:endParaRPr lang="en-ZA" altLang="en-US" sz="1800" b="1" dirty="0" smtClean="0">
              <a:latin typeface="Arial" panose="020B0604020202020204" pitchFamily="34" charset="0"/>
            </a:endParaRPr>
          </a:p>
          <a:p>
            <a:pPr marL="0" indent="0" algn="just">
              <a:buNone/>
              <a:defRPr/>
            </a:pPr>
            <a:endParaRPr lang="en-US" altLang="en-US" sz="2400" dirty="0" smtClean="0"/>
          </a:p>
        </p:txBody>
      </p:sp>
      <p:sp>
        <p:nvSpPr>
          <p:cNvPr id="8192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98727985-3B9E-4C1E-B1EF-E4A8348C3121}" type="slidenum">
              <a:rPr lang="en-US" altLang="en-US" sz="1400" smtClean="0"/>
              <a:pPr>
                <a:spcBef>
                  <a:spcPct val="0"/>
                </a:spcBef>
                <a:buClrTx/>
                <a:buSzTx/>
                <a:buFontTx/>
                <a:buNone/>
              </a:pPr>
              <a:t>21</a:t>
            </a:fld>
            <a:endParaRPr lang="en-US" altLang="en-US" sz="1400" smtClean="0"/>
          </a:p>
        </p:txBody>
      </p:sp>
      <p:graphicFrame>
        <p:nvGraphicFramePr>
          <p:cNvPr id="2" name="Table 1"/>
          <p:cNvGraphicFramePr>
            <a:graphicFrameLocks noGrp="1"/>
          </p:cNvGraphicFramePr>
          <p:nvPr>
            <p:extLst>
              <p:ext uri="{D42A27DB-BD31-4B8C-83A1-F6EECF244321}">
                <p14:modId xmlns:p14="http://schemas.microsoft.com/office/powerpoint/2010/main" xmlns="" val="3654192716"/>
              </p:ext>
            </p:extLst>
          </p:nvPr>
        </p:nvGraphicFramePr>
        <p:xfrm>
          <a:off x="468312" y="2060850"/>
          <a:ext cx="7776096" cy="4664440"/>
        </p:xfrm>
        <a:graphic>
          <a:graphicData uri="http://schemas.openxmlformats.org/drawingml/2006/table">
            <a:tbl>
              <a:tblPr firstRow="1" bandRow="1">
                <a:tableStyleId>{5C22544A-7EE6-4342-B048-85BDC9FD1C3A}</a:tableStyleId>
              </a:tblPr>
              <a:tblGrid>
                <a:gridCol w="3311600"/>
                <a:gridCol w="4464496"/>
              </a:tblGrid>
              <a:tr h="615554">
                <a:tc>
                  <a:txBody>
                    <a:bodyPr/>
                    <a:lstStyle/>
                    <a:p>
                      <a:r>
                        <a:rPr lang="en-US" dirty="0" smtClean="0">
                          <a:solidFill>
                            <a:srgbClr val="800000"/>
                          </a:solidFill>
                        </a:rPr>
                        <a:t>CLASSIFICATION OF DEPARTMENTS</a:t>
                      </a:r>
                      <a:endParaRPr lang="en-US" dirty="0">
                        <a:solidFill>
                          <a:srgbClr val="800000"/>
                        </a:solidFill>
                      </a:endParaRPr>
                    </a:p>
                  </a:txBody>
                  <a:tcPr/>
                </a:tc>
                <a:tc>
                  <a:txBody>
                    <a:bodyPr/>
                    <a:lstStyle/>
                    <a:p>
                      <a:r>
                        <a:rPr lang="en-US" dirty="0" smtClean="0">
                          <a:solidFill>
                            <a:srgbClr val="800000"/>
                          </a:solidFill>
                        </a:rPr>
                        <a:t>EXAMPLE</a:t>
                      </a:r>
                      <a:r>
                        <a:rPr lang="en-US" baseline="0" dirty="0" smtClean="0">
                          <a:solidFill>
                            <a:srgbClr val="800000"/>
                          </a:solidFill>
                        </a:rPr>
                        <a:t> OF DEPARTMENTS</a:t>
                      </a:r>
                      <a:endParaRPr lang="en-US" dirty="0">
                        <a:solidFill>
                          <a:srgbClr val="800000"/>
                        </a:solidFill>
                      </a:endParaRPr>
                    </a:p>
                  </a:txBody>
                  <a:tcPr/>
                </a:tc>
              </a:tr>
              <a:tr h="556930">
                <a:tc>
                  <a:txBody>
                    <a:bodyPr/>
                    <a:lstStyle/>
                    <a:p>
                      <a:pPr algn="just">
                        <a:defRPr/>
                      </a:pPr>
                      <a:r>
                        <a:rPr lang="en-ZA" altLang="en-US" sz="1600" b="1" dirty="0" smtClean="0">
                          <a:latin typeface="Arial" panose="020B0604020202020204" pitchFamily="34" charset="0"/>
                        </a:rPr>
                        <a:t>Citizen Development and Social Logistics</a:t>
                      </a:r>
                      <a:endParaRPr lang="en-ZA" altLang="en-US" sz="1600" dirty="0" smtClean="0">
                        <a:latin typeface="Arial" panose="020B0604020202020204" pitchFamily="34" charset="0"/>
                      </a:endParaRPr>
                    </a:p>
                  </a:txBody>
                  <a:tcPr/>
                </a:tc>
                <a:tc>
                  <a:txBody>
                    <a:bodyPr/>
                    <a:lstStyle/>
                    <a:p>
                      <a:r>
                        <a:rPr lang="en-ZA" altLang="en-US" sz="1600" dirty="0" smtClean="0">
                          <a:latin typeface="Arial" panose="020B0604020202020204" pitchFamily="34" charset="0"/>
                        </a:rPr>
                        <a:t>Departments of Social Development, Health, Education</a:t>
                      </a:r>
                      <a:endParaRPr lang="en-US" sz="1600" dirty="0"/>
                    </a:p>
                  </a:txBody>
                  <a:tcPr/>
                </a:tc>
              </a:tr>
              <a:tr h="791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sz="1600" b="1" dirty="0" smtClean="0">
                          <a:latin typeface="Arial" panose="020B0604020202020204" pitchFamily="34" charset="0"/>
                        </a:rPr>
                        <a:t>Governance/oversight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sz="1600" dirty="0" smtClean="0">
                          <a:latin typeface="Arial" panose="020B0604020202020204" pitchFamily="34" charset="0"/>
                        </a:rPr>
                        <a:t>Departments of Planning, Monitoring &amp; Evaluation, Public Service &amp; Administration, Justice &amp; Constitutional Development.</a:t>
                      </a:r>
                      <a:endParaRPr lang="en-US" sz="1600" dirty="0" smtClean="0"/>
                    </a:p>
                  </a:txBody>
                  <a:tcPr/>
                </a:tc>
              </a:tr>
              <a:tr h="791427">
                <a:tc>
                  <a:txBody>
                    <a:bodyPr/>
                    <a:lstStyle/>
                    <a:p>
                      <a:pPr algn="just">
                        <a:defRPr/>
                      </a:pPr>
                      <a:r>
                        <a:rPr lang="en-ZA" altLang="en-US" sz="1600" b="1" dirty="0" smtClean="0">
                          <a:latin typeface="Arial" panose="020B0604020202020204" pitchFamily="34" charset="0"/>
                        </a:rPr>
                        <a:t>Diplomacy and International Interest</a:t>
                      </a:r>
                      <a:endParaRPr lang="en-ZA" altLang="en-US" sz="1600" dirty="0" smtClean="0">
                        <a:latin typeface="Arial" panose="020B0604020202020204" pitchFamily="34" charset="0"/>
                      </a:endParaRPr>
                    </a:p>
                  </a:txBody>
                  <a:tcPr/>
                </a:tc>
                <a:tc>
                  <a:txBody>
                    <a:bodyPr/>
                    <a:lstStyle/>
                    <a:p>
                      <a:pPr algn="just">
                        <a:defRPr/>
                      </a:pPr>
                      <a:r>
                        <a:rPr lang="en-ZA" altLang="en-US" sz="1600" dirty="0" smtClean="0">
                          <a:latin typeface="Arial" panose="020B0604020202020204" pitchFamily="34" charset="0"/>
                        </a:rPr>
                        <a:t>Departments of International Relations, State Security Agency,</a:t>
                      </a:r>
                      <a:r>
                        <a:rPr lang="en-ZA" altLang="en-US" sz="1600" baseline="0" dirty="0" smtClean="0">
                          <a:latin typeface="Arial" panose="020B0604020202020204" pitchFamily="34" charset="0"/>
                        </a:rPr>
                        <a:t> </a:t>
                      </a:r>
                      <a:r>
                        <a:rPr lang="en-ZA" altLang="en-US" sz="1600" dirty="0" smtClean="0">
                          <a:latin typeface="Arial" panose="020B0604020202020204" pitchFamily="34" charset="0"/>
                        </a:rPr>
                        <a:t>Defence and Military Veterans.</a:t>
                      </a:r>
                    </a:p>
                  </a:txBody>
                  <a:tcPr/>
                </a:tc>
              </a:tr>
              <a:tr h="663270">
                <a:tc>
                  <a:txBody>
                    <a:bodyPr/>
                    <a:lstStyle/>
                    <a:p>
                      <a:pPr algn="just">
                        <a:defRPr/>
                      </a:pPr>
                      <a:r>
                        <a:rPr lang="en-ZA" altLang="en-US" sz="1600" b="1" dirty="0" smtClean="0">
                          <a:latin typeface="Arial" panose="020B0604020202020204" pitchFamily="34" charset="0"/>
                        </a:rPr>
                        <a:t>Economic</a:t>
                      </a:r>
                      <a:endParaRPr lang="en-ZA" altLang="en-US" sz="1600" dirty="0" smtClean="0">
                        <a:latin typeface="Arial" panose="020B0604020202020204" pitchFamily="34" charset="0"/>
                      </a:endParaRPr>
                    </a:p>
                  </a:txBody>
                  <a:tcPr/>
                </a:tc>
                <a:tc>
                  <a:txBody>
                    <a:bodyPr/>
                    <a:lstStyle/>
                    <a:p>
                      <a:pPr algn="just">
                        <a:defRPr/>
                      </a:pPr>
                      <a:r>
                        <a:rPr lang="en-ZA" altLang="en-US" sz="1600" dirty="0" smtClean="0">
                          <a:latin typeface="Arial" panose="020B0604020202020204" pitchFamily="34" charset="0"/>
                        </a:rPr>
                        <a:t>Departments of Trade &amp; Industry, Economic Development,  Small Business Development</a:t>
                      </a:r>
                    </a:p>
                  </a:txBody>
                  <a:tcPr/>
                </a:tc>
              </a:tr>
              <a:tr h="556930">
                <a:tc>
                  <a:txBody>
                    <a:bodyPr/>
                    <a:lstStyle/>
                    <a:p>
                      <a:pPr algn="just">
                        <a:defRPr/>
                      </a:pPr>
                      <a:r>
                        <a:rPr lang="en-ZA" altLang="en-US" sz="1600" b="1" dirty="0" smtClean="0">
                          <a:latin typeface="Arial" panose="020B0604020202020204" pitchFamily="34" charset="0"/>
                        </a:rPr>
                        <a:t>Environmental</a:t>
                      </a:r>
                      <a:endParaRPr lang="en-ZA" altLang="en-US" sz="1600" dirty="0" smtClean="0">
                        <a:latin typeface="Arial" panose="020B0604020202020204" pitchFamily="34" charset="0"/>
                      </a:endParaRPr>
                    </a:p>
                  </a:txBody>
                  <a:tcPr/>
                </a:tc>
                <a:tc>
                  <a:txBody>
                    <a:bodyPr/>
                    <a:lstStyle/>
                    <a:p>
                      <a:pPr algn="just">
                        <a:defRPr/>
                      </a:pPr>
                      <a:r>
                        <a:rPr lang="en-ZA" altLang="en-US" sz="1600" dirty="0" smtClean="0">
                          <a:latin typeface="Arial" panose="020B0604020202020204" pitchFamily="34" charset="0"/>
                        </a:rPr>
                        <a:t>Departments of Environmental Affairs, Energy</a:t>
                      </a:r>
                    </a:p>
                  </a:txBody>
                  <a:tcPr/>
                </a:tc>
              </a:tr>
              <a:tr h="556930">
                <a:tc>
                  <a:txBody>
                    <a:bodyPr/>
                    <a:lstStyle/>
                    <a:p>
                      <a:pPr algn="just">
                        <a:defRPr/>
                      </a:pPr>
                      <a:r>
                        <a:rPr lang="en-ZA" altLang="en-US" sz="1600" b="1" dirty="0" smtClean="0">
                          <a:latin typeface="Arial" panose="020B0604020202020204" pitchFamily="34" charset="0"/>
                        </a:rPr>
                        <a:t>Infrastructural</a:t>
                      </a:r>
                      <a:endParaRPr lang="en-US" sz="1600" dirty="0"/>
                    </a:p>
                  </a:txBody>
                  <a:tcPr/>
                </a:tc>
                <a:tc>
                  <a:txBody>
                    <a:bodyPr/>
                    <a:lstStyle/>
                    <a:p>
                      <a:pPr algn="just">
                        <a:defRPr/>
                      </a:pPr>
                      <a:r>
                        <a:rPr lang="en-ZA" altLang="en-US" sz="1600" dirty="0" smtClean="0">
                          <a:latin typeface="Arial" panose="020B0604020202020204" pitchFamily="34" charset="0"/>
                        </a:rPr>
                        <a:t>Departments of Public Works, Transport.</a:t>
                      </a:r>
                      <a:endParaRPr lang="en-US" altLang="en-US" sz="1600" dirty="0" smtClean="0"/>
                    </a:p>
                    <a:p>
                      <a:endParaRPr lang="en-US" sz="1600" dirty="0"/>
                    </a:p>
                  </a:txBody>
                  <a:tcPr/>
                </a:tc>
              </a:tr>
            </a:tbl>
          </a:graphicData>
        </a:graphic>
      </p:graphicFrame>
    </p:spTree>
    <p:extLst>
      <p:ext uri="{BB962C8B-B14F-4D97-AF65-F5344CB8AC3E}">
        <p14:creationId xmlns:p14="http://schemas.microsoft.com/office/powerpoint/2010/main" xmlns="" val="1997545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z="2800" dirty="0" smtClean="0">
                <a:latin typeface="Berlin Sans FB" panose="020E0602020502020306" pitchFamily="34" charset="0"/>
              </a:rPr>
              <a:t>REFINEMENT OF THE EVALUATION TOOL (</a:t>
            </a:r>
            <a:r>
              <a:rPr lang="en-US" altLang="en-US" sz="2800" dirty="0" err="1" smtClean="0">
                <a:latin typeface="Berlin Sans FB" panose="020E0602020502020306" pitchFamily="34" charset="0"/>
              </a:rPr>
              <a:t>cont</a:t>
            </a:r>
            <a:r>
              <a:rPr lang="en-US" altLang="en-US" sz="2800" dirty="0" smtClean="0">
                <a:latin typeface="Berlin Sans FB" panose="020E0602020502020306" pitchFamily="34" charset="0"/>
              </a:rPr>
              <a:t>…)</a:t>
            </a:r>
            <a:endParaRPr lang="en-US" altLang="en-US" sz="2800" dirty="0" smtClean="0">
              <a:latin typeface="Arial Rounded MT Bold" panose="020F0704030504030204" pitchFamily="34" charset="0"/>
              <a:cs typeface="Arial" panose="020B0604020202020204" pitchFamily="34" charset="0"/>
            </a:endParaRPr>
          </a:p>
        </p:txBody>
      </p:sp>
      <p:sp>
        <p:nvSpPr>
          <p:cNvPr id="82947" name="Content Placeholder 2"/>
          <p:cNvSpPr>
            <a:spLocks noGrp="1"/>
          </p:cNvSpPr>
          <p:nvPr>
            <p:ph idx="1"/>
          </p:nvPr>
        </p:nvSpPr>
        <p:spPr/>
        <p:txBody>
          <a:bodyPr/>
          <a:lstStyle/>
          <a:p>
            <a:pPr marL="285750" indent="-285750">
              <a:buNone/>
              <a:tabLst>
                <a:tab pos="463550" algn="l"/>
              </a:tabLst>
              <a:defRPr/>
            </a:pPr>
            <a:r>
              <a:rPr lang="en-ZA" altLang="en-US" sz="1800" dirty="0" smtClean="0">
                <a:solidFill>
                  <a:srgbClr val="006666"/>
                </a:solidFill>
                <a:latin typeface="Arial" charset="0"/>
              </a:rPr>
              <a:t>3. </a:t>
            </a:r>
            <a:r>
              <a:rPr lang="en-ZA" altLang="en-US" sz="1800" dirty="0" smtClean="0">
                <a:latin typeface="Arial" charset="0"/>
              </a:rPr>
              <a:t>The </a:t>
            </a:r>
            <a:r>
              <a:rPr lang="en-ZA" altLang="en-US" sz="1800" dirty="0">
                <a:latin typeface="Arial" charset="0"/>
              </a:rPr>
              <a:t>indicators were prioritized for each cluster into 	</a:t>
            </a:r>
            <a:r>
              <a:rPr lang="en-ZA" altLang="en-US" sz="1800" dirty="0" smtClean="0">
                <a:latin typeface="Arial" charset="0"/>
              </a:rPr>
              <a:t>categories of </a:t>
            </a:r>
            <a:r>
              <a:rPr lang="en-ZA" altLang="en-US" sz="1800" dirty="0">
                <a:latin typeface="Arial" charset="0"/>
              </a:rPr>
              <a:t>importance.</a:t>
            </a:r>
          </a:p>
          <a:p>
            <a:pPr marL="0" indent="0" algn="just">
              <a:buFont typeface="Wingdings" panose="05000000000000000000" pitchFamily="2" charset="2"/>
              <a:buNone/>
              <a:tabLst>
                <a:tab pos="463550" algn="l"/>
              </a:tabLst>
              <a:defRPr/>
            </a:pPr>
            <a:endParaRPr lang="en-ZA" altLang="en-US" sz="2000" i="1" dirty="0" smtClean="0">
              <a:latin typeface="Arial" charset="0"/>
            </a:endParaRPr>
          </a:p>
          <a:p>
            <a:pPr marL="850900" algn="just">
              <a:defRPr/>
            </a:pPr>
            <a:r>
              <a:rPr lang="en-ZA" altLang="en-US" sz="2000" dirty="0" smtClean="0">
                <a:latin typeface="Arial" charset="0"/>
              </a:rPr>
              <a:t>This entailed, </a:t>
            </a:r>
            <a:r>
              <a:rPr lang="en-ZA" altLang="en-US" sz="2000" dirty="0">
                <a:latin typeface="Arial" charset="0"/>
              </a:rPr>
              <a:t>for </a:t>
            </a:r>
            <a:r>
              <a:rPr lang="en-ZA" altLang="en-US" sz="2000" dirty="0" smtClean="0">
                <a:latin typeface="Arial" charset="0"/>
              </a:rPr>
              <a:t>instance, that </a:t>
            </a:r>
            <a:r>
              <a:rPr lang="en-ZA" altLang="en-US" sz="2000" dirty="0">
                <a:latin typeface="Arial" charset="0"/>
              </a:rPr>
              <a:t>for the </a:t>
            </a:r>
            <a:r>
              <a:rPr lang="en-ZA" altLang="en-US" sz="2000" b="1" dirty="0" smtClean="0">
                <a:latin typeface="Arial" charset="0"/>
              </a:rPr>
              <a:t>Citizen Development and Social </a:t>
            </a:r>
            <a:r>
              <a:rPr lang="en-ZA" altLang="en-US" sz="2000" b="1" dirty="0">
                <a:latin typeface="Arial" charset="0"/>
              </a:rPr>
              <a:t>and Logistical </a:t>
            </a:r>
            <a:r>
              <a:rPr lang="en-ZA" altLang="en-US" sz="2000" dirty="0" smtClean="0">
                <a:latin typeface="Arial" charset="0"/>
              </a:rPr>
              <a:t>cluster, departments </a:t>
            </a:r>
            <a:r>
              <a:rPr lang="en-ZA" altLang="en-US" sz="2000" dirty="0">
                <a:latin typeface="Arial" charset="0"/>
              </a:rPr>
              <a:t>need to be relevant to the “</a:t>
            </a:r>
            <a:r>
              <a:rPr lang="en-ZA" altLang="en-US" sz="2000" b="1" dirty="0">
                <a:latin typeface="Arial" charset="0"/>
              </a:rPr>
              <a:t>condition of the citizen</a:t>
            </a:r>
            <a:r>
              <a:rPr lang="en-ZA" altLang="en-US" sz="2000" dirty="0">
                <a:latin typeface="Arial" charset="0"/>
              </a:rPr>
              <a:t>” – the indicators that has to do with </a:t>
            </a:r>
            <a:r>
              <a:rPr lang="en-ZA" altLang="en-US" sz="2000" b="1" dirty="0">
                <a:latin typeface="Arial" charset="0"/>
              </a:rPr>
              <a:t>how people are dealt with on a daily basis </a:t>
            </a:r>
            <a:r>
              <a:rPr lang="en-ZA" altLang="en-US" sz="2000" dirty="0">
                <a:latin typeface="Arial" charset="0"/>
              </a:rPr>
              <a:t>will be the key </a:t>
            </a:r>
            <a:r>
              <a:rPr lang="en-ZA" altLang="en-US" sz="2000" dirty="0" smtClean="0">
                <a:latin typeface="Arial" charset="0"/>
              </a:rPr>
              <a:t>category of indicators </a:t>
            </a:r>
            <a:r>
              <a:rPr lang="en-ZA" altLang="en-US" sz="2000" dirty="0">
                <a:latin typeface="Arial" charset="0"/>
              </a:rPr>
              <a:t>and will carry the biggest weighting in scoring the departments on their implementation of the CVPs. </a:t>
            </a:r>
            <a:endParaRPr lang="en-ZA" altLang="en-US" sz="2000" dirty="0" smtClean="0">
              <a:latin typeface="Arial" charset="0"/>
            </a:endParaRPr>
          </a:p>
          <a:p>
            <a:pPr marL="850900" algn="just">
              <a:defRPr/>
            </a:pPr>
            <a:endParaRPr lang="en-ZA" altLang="en-US" sz="2000" dirty="0">
              <a:latin typeface="Arial" charset="0"/>
            </a:endParaRPr>
          </a:p>
          <a:p>
            <a:pPr marL="850900" algn="just">
              <a:defRPr/>
            </a:pPr>
            <a:r>
              <a:rPr lang="en-ZA" altLang="en-US" sz="2000" dirty="0" smtClean="0">
                <a:latin typeface="Arial" charset="0"/>
              </a:rPr>
              <a:t>In this instance, the </a:t>
            </a:r>
            <a:r>
              <a:rPr lang="en-ZA" altLang="en-US" sz="2000" dirty="0">
                <a:latin typeface="Arial" charset="0"/>
              </a:rPr>
              <a:t>specific indicators will thus </a:t>
            </a:r>
            <a:r>
              <a:rPr lang="en-ZA" altLang="en-US" sz="2000" dirty="0" smtClean="0">
                <a:latin typeface="Arial" charset="0"/>
              </a:rPr>
              <a:t>include:</a:t>
            </a:r>
          </a:p>
          <a:p>
            <a:pPr lvl="1" algn="just">
              <a:buFont typeface="Wingdings" panose="05000000000000000000" pitchFamily="2" charset="2"/>
              <a:buChar char="ü"/>
              <a:defRPr/>
            </a:pPr>
            <a:r>
              <a:rPr lang="en-ZA" altLang="en-US" sz="2000" b="1" dirty="0" smtClean="0">
                <a:latin typeface="Arial" charset="0"/>
              </a:rPr>
              <a:t>maintaining </a:t>
            </a:r>
            <a:r>
              <a:rPr lang="en-ZA" altLang="en-US" sz="2000" b="1" dirty="0">
                <a:latin typeface="Arial" charset="0"/>
              </a:rPr>
              <a:t>a high standard of professional ethics </a:t>
            </a:r>
            <a:r>
              <a:rPr lang="en-ZA" altLang="en-US" sz="2000" dirty="0">
                <a:latin typeface="Arial" charset="0"/>
              </a:rPr>
              <a:t>and </a:t>
            </a:r>
            <a:endParaRPr lang="en-ZA" altLang="en-US" sz="2000" dirty="0" smtClean="0">
              <a:latin typeface="Arial" charset="0"/>
            </a:endParaRPr>
          </a:p>
          <a:p>
            <a:pPr lvl="1" algn="just">
              <a:buFont typeface="Wingdings" panose="05000000000000000000" pitchFamily="2" charset="2"/>
              <a:buChar char="ü"/>
              <a:defRPr/>
            </a:pPr>
            <a:r>
              <a:rPr lang="en-ZA" altLang="en-US" sz="2000" b="1" dirty="0" smtClean="0">
                <a:latin typeface="Arial" charset="0"/>
              </a:rPr>
              <a:t>responsiveness </a:t>
            </a:r>
            <a:r>
              <a:rPr lang="en-ZA" altLang="en-US" sz="2000" b="1" dirty="0">
                <a:latin typeface="Arial" charset="0"/>
              </a:rPr>
              <a:t>to </a:t>
            </a:r>
            <a:r>
              <a:rPr lang="en-ZA" altLang="en-US" sz="2000" b="1" dirty="0" smtClean="0">
                <a:latin typeface="Arial" charset="0"/>
              </a:rPr>
              <a:t>needs of the citizens</a:t>
            </a:r>
            <a:endParaRPr lang="en-ZA" altLang="en-US" sz="2000" b="1" dirty="0">
              <a:latin typeface="Arial" charset="0"/>
            </a:endParaRPr>
          </a:p>
          <a:p>
            <a:pPr algn="just">
              <a:defRPr/>
            </a:pPr>
            <a:endParaRPr lang="en-US" altLang="en-US" sz="2000" dirty="0">
              <a:solidFill>
                <a:srgbClr val="006666"/>
              </a:solidFill>
              <a:latin typeface="Arial" charset="0"/>
            </a:endParaRPr>
          </a:p>
        </p:txBody>
      </p:sp>
      <p:sp>
        <p:nvSpPr>
          <p:cNvPr id="860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A76A9A70-3794-4912-B316-8372E10C5C28}" type="slidenum">
              <a:rPr lang="en-US" altLang="en-US" sz="1400" smtClean="0"/>
              <a:pPr>
                <a:spcBef>
                  <a:spcPct val="0"/>
                </a:spcBef>
                <a:buClrTx/>
                <a:buSzTx/>
                <a:buFontTx/>
                <a:buNone/>
              </a:pPr>
              <a:t>22</a:t>
            </a:fld>
            <a:endParaRPr lang="en-US" altLang="en-US" sz="1400" smtClean="0"/>
          </a:p>
        </p:txBody>
      </p:sp>
    </p:spTree>
    <p:extLst>
      <p:ext uri="{BB962C8B-B14F-4D97-AF65-F5344CB8AC3E}">
        <p14:creationId xmlns:p14="http://schemas.microsoft.com/office/powerpoint/2010/main" xmlns="" val="619104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chemeClr val="accent1">
                <a:tint val="45000"/>
                <a:satMod val="400000"/>
              </a:schemeClr>
            </a:duotone>
          </a:blip>
          <a:srcRect l="5123" t="17105" r="4936" b="-1"/>
          <a:stretch/>
        </p:blipFill>
        <p:spPr>
          <a:xfrm>
            <a:off x="454236" y="980728"/>
            <a:ext cx="8208913" cy="5252165"/>
          </a:xfrm>
          <a:prstGeom prst="rect">
            <a:avLst/>
          </a:prstGeom>
        </p:spPr>
      </p:pic>
      <p:sp>
        <p:nvSpPr>
          <p:cNvPr id="13315" name="Title 4"/>
          <p:cNvSpPr>
            <a:spLocks/>
          </p:cNvSpPr>
          <p:nvPr/>
        </p:nvSpPr>
        <p:spPr bwMode="auto">
          <a:xfrm>
            <a:off x="395536" y="96394"/>
            <a:ext cx="8445624" cy="699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buFontTx/>
              <a:buNone/>
            </a:pPr>
            <a:r>
              <a:rPr lang="en-US" sz="2400" dirty="0" smtClean="0">
                <a:solidFill>
                  <a:srgbClr val="660033"/>
                </a:solidFill>
                <a:latin typeface="Berlin Sans FB Demi" panose="020E0802020502020306" pitchFamily="34" charset="0"/>
              </a:rPr>
              <a:t>CATEGORY 1 VALUES FOR </a:t>
            </a:r>
            <a:r>
              <a:rPr lang="en-US" sz="2400" dirty="0" smtClean="0">
                <a:solidFill>
                  <a:srgbClr val="C00000"/>
                </a:solidFill>
                <a:latin typeface="Berlin Sans FB Demi" panose="020E0802020502020306" pitchFamily="34" charset="0"/>
              </a:rPr>
              <a:t>CITIZEN DEVELOPMENT AND SOCIAL LOGISTICS</a:t>
            </a:r>
            <a:r>
              <a:rPr lang="en-US" sz="2400" dirty="0" smtClean="0">
                <a:solidFill>
                  <a:srgbClr val="660033"/>
                </a:solidFill>
                <a:latin typeface="Berlin Sans FB Demi" panose="020E0802020502020306" pitchFamily="34" charset="0"/>
              </a:rPr>
              <a:t> DEPARTMENTS</a:t>
            </a:r>
            <a:endParaRPr lang="en-US" sz="2400" dirty="0">
              <a:solidFill>
                <a:srgbClr val="660033"/>
              </a:solidFill>
              <a:latin typeface="Berlin Sans FB Demi" panose="020E0802020502020306" pitchFamily="34" charset="0"/>
            </a:endParaRPr>
          </a:p>
        </p:txBody>
      </p:sp>
      <p:sp>
        <p:nvSpPr>
          <p:cNvPr id="18" name="Rectangle 4"/>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hangingPunct="0"/>
            <a:fld id="{65C5B72F-9341-4AD4-8140-B114D351D063}" type="slidenum">
              <a:rPr lang="en-US" sz="1400" b="0" smtClean="0"/>
              <a:pPr algn="r" eaLnBrk="0" hangingPunct="0"/>
              <a:t>23</a:t>
            </a:fld>
            <a:endParaRPr lang="en-US" sz="1400" b="0" dirty="0"/>
          </a:p>
        </p:txBody>
      </p:sp>
      <p:sp>
        <p:nvSpPr>
          <p:cNvPr id="10" name="Oval 9"/>
          <p:cNvSpPr/>
          <p:nvPr/>
        </p:nvSpPr>
        <p:spPr bwMode="auto">
          <a:xfrm>
            <a:off x="-180528" y="4209599"/>
            <a:ext cx="3888432" cy="2808312"/>
          </a:xfrm>
          <a:prstGeom prst="ellipse">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31" name="TextBox 30"/>
          <p:cNvSpPr txBox="1"/>
          <p:nvPr/>
        </p:nvSpPr>
        <p:spPr>
          <a:xfrm>
            <a:off x="4918732" y="980728"/>
            <a:ext cx="3643453" cy="1799248"/>
          </a:xfrm>
          <a:prstGeom prst="rect">
            <a:avLst/>
          </a:prstGeom>
          <a:noFill/>
        </p:spPr>
        <p:txBody>
          <a:bodyPr wrap="square" tIns="91440" bIns="91440" rtlCol="0">
            <a:spAutoFit/>
          </a:bodyPr>
          <a:lstStyle/>
          <a:p>
            <a:pPr algn="l">
              <a:lnSpc>
                <a:spcPct val="80000"/>
              </a:lnSpc>
            </a:pPr>
            <a:r>
              <a:rPr lang="en-US" sz="2000" dirty="0" smtClean="0">
                <a:solidFill>
                  <a:srgbClr val="C00000"/>
                </a:solidFill>
                <a:latin typeface="Arial Rounded MT Bold" panose="020F0704030504030204" pitchFamily="34" charset="0"/>
                <a:ea typeface="Microsoft JhengHei" panose="020B0604030504040204" pitchFamily="34" charset="-120"/>
              </a:rPr>
              <a:t>Professional Behavior </a:t>
            </a:r>
            <a:r>
              <a:rPr lang="en-US" sz="2000" dirty="0" smtClean="0">
                <a:solidFill>
                  <a:srgbClr val="FFFFCC"/>
                </a:solidFill>
                <a:latin typeface="Arial Rounded MT Bold" panose="020F0704030504030204" pitchFamily="34" charset="0"/>
                <a:ea typeface="Microsoft JhengHei" panose="020B0604030504040204" pitchFamily="34" charset="-120"/>
              </a:rPr>
              <a:t> </a:t>
            </a:r>
          </a:p>
          <a:p>
            <a:pPr marL="214313" indent="-214313" algn="just">
              <a:buFont typeface="Arial" panose="020B0604020202020204" pitchFamily="34" charset="0"/>
              <a:buChar char="•"/>
            </a:pPr>
            <a:r>
              <a:rPr lang="en-US" sz="1700" b="1" dirty="0">
                <a:solidFill>
                  <a:srgbClr val="C00000"/>
                </a:solidFill>
              </a:rPr>
              <a:t>High standard of professional </a:t>
            </a:r>
            <a:r>
              <a:rPr lang="en-US" sz="1700" b="1" dirty="0" smtClean="0">
                <a:solidFill>
                  <a:srgbClr val="C00000"/>
                </a:solidFill>
              </a:rPr>
              <a:t>ethics must be maintained</a:t>
            </a:r>
            <a:endParaRPr lang="en-US" sz="1700" b="1" dirty="0">
              <a:solidFill>
                <a:srgbClr val="C00000"/>
              </a:solidFill>
            </a:endParaRPr>
          </a:p>
          <a:p>
            <a:pPr marL="214313" indent="-214313">
              <a:buFont typeface="Arial" panose="020B0604020202020204" pitchFamily="34" charset="0"/>
              <a:buChar char="•"/>
            </a:pPr>
            <a:r>
              <a:rPr lang="en-US" sz="1700" b="1" dirty="0" smtClean="0">
                <a:solidFill>
                  <a:srgbClr val="C00000"/>
                </a:solidFill>
              </a:rPr>
              <a:t>People’s needs must be responded  to and encouraged to participate in </a:t>
            </a:r>
            <a:r>
              <a:rPr lang="en-US" sz="1700" b="1" dirty="0">
                <a:solidFill>
                  <a:srgbClr val="C00000"/>
                </a:solidFill>
              </a:rPr>
              <a:t>policy </a:t>
            </a:r>
            <a:r>
              <a:rPr lang="en-US" sz="1700" b="1" dirty="0" smtClean="0">
                <a:solidFill>
                  <a:srgbClr val="C00000"/>
                </a:solidFill>
              </a:rPr>
              <a:t>making</a:t>
            </a:r>
            <a:endParaRPr lang="en-US" sz="1700" b="1" dirty="0">
              <a:solidFill>
                <a:srgbClr val="C00000"/>
              </a:solidFill>
            </a:endParaRPr>
          </a:p>
        </p:txBody>
      </p:sp>
      <p:sp>
        <p:nvSpPr>
          <p:cNvPr id="34" name="TextBox 33"/>
          <p:cNvSpPr txBox="1"/>
          <p:nvPr/>
        </p:nvSpPr>
        <p:spPr>
          <a:xfrm>
            <a:off x="496894" y="980728"/>
            <a:ext cx="3787074" cy="1477328"/>
          </a:xfrm>
          <a:prstGeom prst="rect">
            <a:avLst/>
          </a:prstGeom>
          <a:noFill/>
        </p:spPr>
        <p:txBody>
          <a:bodyPr wrap="square" tIns="91440" bIns="91440" rtlCol="0">
            <a:spAutoFit/>
          </a:bodyPr>
          <a:lstStyle/>
          <a:p>
            <a:pPr algn="l">
              <a:lnSpc>
                <a:spcPct val="80000"/>
              </a:lnSpc>
            </a:pPr>
            <a:r>
              <a:rPr lang="en-US" sz="2000" dirty="0" smtClean="0">
                <a:solidFill>
                  <a:srgbClr val="C00000"/>
                </a:solidFill>
                <a:latin typeface="Arial Rounded MT Bold" panose="020F0704030504030204" pitchFamily="34" charset="0"/>
                <a:ea typeface="Microsoft JhengHei" panose="020B0604030504040204" pitchFamily="34" charset="-120"/>
              </a:rPr>
              <a:t>Professional Culture </a:t>
            </a:r>
          </a:p>
          <a:p>
            <a:pPr marL="214313" indent="-214313" algn="just">
              <a:buFont typeface="Arial" panose="020B0604020202020204" pitchFamily="34" charset="0"/>
              <a:buChar char="•"/>
            </a:pPr>
            <a:r>
              <a:rPr lang="en-US" sz="1700" b="0" dirty="0" smtClean="0"/>
              <a:t>Services must be provided  impartially, fairl</a:t>
            </a:r>
            <a:r>
              <a:rPr lang="en-US" sz="1700" dirty="0" smtClean="0"/>
              <a:t>y,</a:t>
            </a:r>
            <a:r>
              <a:rPr lang="en-US" sz="1700" b="0" dirty="0" smtClean="0"/>
              <a:t> </a:t>
            </a:r>
            <a:r>
              <a:rPr lang="en-US" sz="1700" b="0" dirty="0"/>
              <a:t>equitable </a:t>
            </a:r>
            <a:r>
              <a:rPr lang="en-US" sz="1700" b="0" dirty="0" smtClean="0"/>
              <a:t>and  </a:t>
            </a:r>
            <a:r>
              <a:rPr lang="en-US" sz="1700" b="0" dirty="0"/>
              <a:t>without bias</a:t>
            </a:r>
          </a:p>
          <a:p>
            <a:pPr marL="214313" indent="-214313" algn="just">
              <a:buFont typeface="Arial" panose="020B0604020202020204" pitchFamily="34" charset="0"/>
              <a:buChar char="•"/>
            </a:pPr>
            <a:r>
              <a:rPr lang="en-US" sz="1700" b="0" dirty="0" smtClean="0"/>
              <a:t>Transparency must be fostered </a:t>
            </a:r>
            <a:endParaRPr lang="en-US" sz="1700" b="0" dirty="0"/>
          </a:p>
        </p:txBody>
      </p:sp>
      <p:sp>
        <p:nvSpPr>
          <p:cNvPr id="36" name="TextBox 35"/>
          <p:cNvSpPr txBox="1"/>
          <p:nvPr/>
        </p:nvSpPr>
        <p:spPr>
          <a:xfrm>
            <a:off x="5410872" y="4581128"/>
            <a:ext cx="3151313" cy="2231380"/>
          </a:xfrm>
          <a:prstGeom prst="rect">
            <a:avLst/>
          </a:prstGeom>
          <a:noFill/>
        </p:spPr>
        <p:txBody>
          <a:bodyPr wrap="square" tIns="91440" bIns="91440" rtlCol="0">
            <a:spAutoFit/>
          </a:bodyPr>
          <a:lstStyle/>
          <a:p>
            <a:pPr>
              <a:lnSpc>
                <a:spcPct val="80000"/>
              </a:lnSpc>
            </a:pPr>
            <a:r>
              <a:rPr lang="en-US" sz="2000" dirty="0" smtClean="0">
                <a:solidFill>
                  <a:srgbClr val="C00000"/>
                </a:solidFill>
                <a:latin typeface="Arial Rounded MT Bold" panose="020F0704030504030204" pitchFamily="34" charset="0"/>
                <a:ea typeface="Microsoft JhengHei" panose="020B0604030504040204" pitchFamily="34" charset="-120"/>
              </a:rPr>
              <a:t>Institutional</a:t>
            </a:r>
            <a:r>
              <a:rPr lang="en-US" sz="2000" dirty="0" smtClean="0">
                <a:solidFill>
                  <a:srgbClr val="FFFFCC"/>
                </a:solidFill>
                <a:latin typeface="Arial Rounded MT Bold" panose="020F0704030504030204" pitchFamily="34" charset="0"/>
                <a:ea typeface="Microsoft JhengHei" panose="020B0604030504040204" pitchFamily="34" charset="-120"/>
              </a:rPr>
              <a:t> </a:t>
            </a:r>
          </a:p>
          <a:p>
            <a:pPr marL="214313" indent="-214313" algn="just">
              <a:buFont typeface="Arial" panose="020B0604020202020204" pitchFamily="34" charset="0"/>
              <a:buChar char="•"/>
            </a:pPr>
            <a:r>
              <a:rPr lang="en-US" sz="1700" b="0" dirty="0"/>
              <a:t>Good Human resource management and career development;</a:t>
            </a:r>
          </a:p>
          <a:p>
            <a:pPr marL="214313" indent="-214313" algn="just">
              <a:buFont typeface="Arial" panose="020B0604020202020204" pitchFamily="34" charset="0"/>
              <a:buChar char="•"/>
            </a:pPr>
            <a:r>
              <a:rPr lang="en-US" sz="1700" b="0" dirty="0" smtClean="0"/>
              <a:t>Public administration must be broadly representative </a:t>
            </a:r>
            <a:endParaRPr lang="en-US" sz="1700" b="0" dirty="0"/>
          </a:p>
          <a:p>
            <a:pPr algn="r">
              <a:lnSpc>
                <a:spcPct val="80000"/>
              </a:lnSpc>
            </a:pPr>
            <a:endParaRPr lang="en-US" sz="2000" dirty="0" smtClean="0">
              <a:solidFill>
                <a:srgbClr val="FFFFCC"/>
              </a:solidFill>
              <a:latin typeface="Arial Rounded MT Bold" panose="020F0704030504030204" pitchFamily="34" charset="0"/>
              <a:ea typeface="Microsoft JhengHei" panose="020B0604030504040204" pitchFamily="34" charset="-120"/>
            </a:endParaRPr>
          </a:p>
          <a:p>
            <a:pPr algn="r">
              <a:lnSpc>
                <a:spcPct val="80000"/>
              </a:lnSpc>
            </a:pPr>
            <a:r>
              <a:rPr lang="en-US" sz="2000" dirty="0" smtClean="0">
                <a:solidFill>
                  <a:srgbClr val="FFFFCC"/>
                </a:solidFill>
                <a:latin typeface="Arial Rounded MT Bold" panose="020F0704030504030204" pitchFamily="34" charset="0"/>
                <a:ea typeface="Microsoft JhengHei" panose="020B0604030504040204" pitchFamily="34" charset="-120"/>
              </a:rPr>
              <a:t> </a:t>
            </a:r>
            <a:endParaRPr lang="en-US" sz="2000" dirty="0">
              <a:solidFill>
                <a:srgbClr val="FFFFCC"/>
              </a:solidFill>
              <a:latin typeface="Arial Rounded MT Bold" panose="020F0704030504030204" pitchFamily="34" charset="0"/>
              <a:ea typeface="Microsoft JhengHei" panose="020B0604030504040204" pitchFamily="34" charset="-120"/>
            </a:endParaRPr>
          </a:p>
        </p:txBody>
      </p:sp>
      <p:sp>
        <p:nvSpPr>
          <p:cNvPr id="37" name="TextBox 36"/>
          <p:cNvSpPr txBox="1"/>
          <p:nvPr/>
        </p:nvSpPr>
        <p:spPr>
          <a:xfrm>
            <a:off x="542259" y="4581128"/>
            <a:ext cx="4533797" cy="1738938"/>
          </a:xfrm>
          <a:prstGeom prst="rect">
            <a:avLst/>
          </a:prstGeom>
          <a:noFill/>
        </p:spPr>
        <p:txBody>
          <a:bodyPr wrap="square" tIns="91440" bIns="91440" rtlCol="0">
            <a:spAutoFit/>
          </a:bodyPr>
          <a:lstStyle/>
          <a:p>
            <a:pPr algn="l">
              <a:lnSpc>
                <a:spcPct val="80000"/>
              </a:lnSpc>
            </a:pPr>
            <a:r>
              <a:rPr lang="en-US" sz="2000" dirty="0" smtClean="0">
                <a:solidFill>
                  <a:srgbClr val="C00000"/>
                </a:solidFill>
                <a:latin typeface="Arial Rounded MT Bold" panose="020F0704030504030204" pitchFamily="34" charset="0"/>
              </a:rPr>
              <a:t>Systems/Oversight</a:t>
            </a:r>
            <a:r>
              <a:rPr lang="en-US" sz="2000" dirty="0" smtClean="0">
                <a:solidFill>
                  <a:srgbClr val="FFFFCC"/>
                </a:solidFill>
                <a:latin typeface="Arial Rounded MT Bold" panose="020F0704030504030204" pitchFamily="34" charset="0"/>
              </a:rPr>
              <a:t>  </a:t>
            </a:r>
          </a:p>
          <a:p>
            <a:pPr marL="214313" indent="-214313" algn="just">
              <a:buFont typeface="Arial" panose="020B0604020202020204" pitchFamily="34" charset="0"/>
              <a:buChar char="•"/>
            </a:pPr>
            <a:r>
              <a:rPr lang="en-US" sz="1700" b="0" dirty="0"/>
              <a:t>Efficient, economic &amp; effective use of resources</a:t>
            </a:r>
          </a:p>
          <a:p>
            <a:pPr marL="214313" indent="-214313" algn="just">
              <a:buFont typeface="Arial" panose="020B0604020202020204" pitchFamily="34" charset="0"/>
              <a:buChar char="•"/>
            </a:pPr>
            <a:r>
              <a:rPr lang="en-US" sz="1700" b="0" dirty="0" smtClean="0"/>
              <a:t>Public administration must be development-orientated </a:t>
            </a:r>
            <a:endParaRPr lang="en-US" sz="1700" b="0" dirty="0"/>
          </a:p>
          <a:p>
            <a:pPr marL="214313" indent="-214313">
              <a:buFont typeface="Arial" panose="020B0604020202020204" pitchFamily="34" charset="0"/>
              <a:buChar char="•"/>
            </a:pPr>
            <a:r>
              <a:rPr lang="en-US" sz="1700" b="0" dirty="0" smtClean="0"/>
              <a:t>Public </a:t>
            </a:r>
            <a:r>
              <a:rPr lang="en-US" sz="1700" b="0" dirty="0"/>
              <a:t>administration </a:t>
            </a:r>
            <a:r>
              <a:rPr lang="en-US" sz="1700" b="0" dirty="0" smtClean="0"/>
              <a:t>must be  accountable </a:t>
            </a:r>
            <a:endParaRPr lang="en-US" sz="1700" b="0" dirty="0"/>
          </a:p>
        </p:txBody>
      </p:sp>
      <p:sp>
        <p:nvSpPr>
          <p:cNvPr id="2" name="Vertical Scroll 1"/>
          <p:cNvSpPr/>
          <p:nvPr/>
        </p:nvSpPr>
        <p:spPr bwMode="auto">
          <a:xfrm>
            <a:off x="1207069" y="2711585"/>
            <a:ext cx="6447243" cy="1888325"/>
          </a:xfrm>
          <a:prstGeom prst="verticalScroll">
            <a:avLst/>
          </a:prstGeom>
          <a:solidFill>
            <a:srgbClr val="FFFFCC"/>
          </a:solidFill>
          <a:ln w="38100" cap="flat" cmpd="sng" algn="ctr">
            <a:solidFill>
              <a:srgbClr val="006666"/>
            </a:solidFill>
            <a:prstDash val="solid"/>
            <a:round/>
            <a:headEnd type="none" w="med" len="med"/>
            <a:tailEnd type="none" w="med" len="med"/>
          </a:ln>
          <a:effectLst>
            <a:glow rad="139700">
              <a:srgbClr val="FFFF99">
                <a:alpha val="40000"/>
              </a:srgbClr>
            </a:glow>
            <a:outerShdw blurRad="63500" sx="102000" sy="102000" algn="ctr" rotWithShape="0">
              <a:prstClr val="black">
                <a:alpha val="40000"/>
              </a:prstClr>
            </a:outerShdw>
          </a:effectLst>
          <a:scene3d>
            <a:camera prst="orthographicFront"/>
            <a:lightRig rig="threePt" dir="t"/>
          </a:scene3d>
          <a:sp3d contourW="12700">
            <a:bevelT prst="angle"/>
            <a:bevelB prst="angle"/>
            <a:contourClr>
              <a:srgbClr val="FFFFE5"/>
            </a:contourClr>
          </a:sp3d>
        </p:spPr>
        <p:txBody>
          <a:bodyPr vert="horz" wrap="square" lIns="0" tIns="91440" rIns="0" bIns="91440" numCol="1" rtlCol="0" anchor="t" anchorCtr="0" compatLnSpc="1">
            <a:prstTxWarp prst="textNoShape">
              <a:avLst/>
            </a:prstTxWarp>
          </a:bodyPr>
          <a:lstStyle/>
          <a:p>
            <a:pPr marL="285750" indent="-285750" algn="just">
              <a:spcBef>
                <a:spcPct val="20000"/>
              </a:spcBef>
              <a:buClr>
                <a:srgbClr val="660033"/>
              </a:buClr>
              <a:buSzPct val="120000"/>
              <a:buFont typeface="Arial" panose="020B0604020202020204" pitchFamily="34" charset="0"/>
              <a:buChar char="•"/>
              <a:defRPr/>
            </a:pPr>
            <a:r>
              <a:rPr lang="en-US" sz="1800" b="0" dirty="0" smtClean="0">
                <a:solidFill>
                  <a:srgbClr val="006666"/>
                </a:solidFill>
              </a:rPr>
              <a:t>Human </a:t>
            </a:r>
            <a:r>
              <a:rPr lang="en-US" sz="1800" b="0" dirty="0">
                <a:solidFill>
                  <a:srgbClr val="006666"/>
                </a:solidFill>
              </a:rPr>
              <a:t>dignity, </a:t>
            </a:r>
            <a:r>
              <a:rPr lang="en-US" sz="1800" b="0" dirty="0" smtClean="0">
                <a:solidFill>
                  <a:srgbClr val="006666"/>
                </a:solidFill>
              </a:rPr>
              <a:t>equality, human rights and freedoms</a:t>
            </a:r>
            <a:endParaRPr lang="en-US" sz="1800" b="0" dirty="0">
              <a:solidFill>
                <a:srgbClr val="006666"/>
              </a:solidFill>
            </a:endParaRPr>
          </a:p>
          <a:p>
            <a:pPr marL="285750" indent="-285750" algn="just">
              <a:spcBef>
                <a:spcPct val="20000"/>
              </a:spcBef>
              <a:buClr>
                <a:srgbClr val="660033"/>
              </a:buClr>
              <a:buSzPct val="120000"/>
              <a:buFont typeface="Arial" panose="020B0604020202020204" pitchFamily="34" charset="0"/>
              <a:buChar char="•"/>
              <a:defRPr/>
            </a:pPr>
            <a:r>
              <a:rPr lang="en-US" sz="1800" b="0" dirty="0">
                <a:solidFill>
                  <a:srgbClr val="006666"/>
                </a:solidFill>
              </a:rPr>
              <a:t>Non-racialism and non-sexism</a:t>
            </a:r>
          </a:p>
          <a:p>
            <a:pPr marL="285750" indent="-285750" algn="just">
              <a:spcBef>
                <a:spcPct val="20000"/>
              </a:spcBef>
              <a:buClr>
                <a:srgbClr val="660033"/>
              </a:buClr>
              <a:buSzPct val="120000"/>
              <a:buFont typeface="Arial" panose="020B0604020202020204" pitchFamily="34" charset="0"/>
              <a:buChar char="•"/>
              <a:defRPr/>
            </a:pPr>
            <a:r>
              <a:rPr lang="en-US" sz="1800" b="0" dirty="0" smtClean="0">
                <a:solidFill>
                  <a:srgbClr val="006666"/>
                </a:solidFill>
              </a:rPr>
              <a:t>Supremacy of the Constitution and rule </a:t>
            </a:r>
            <a:r>
              <a:rPr lang="en-US" sz="1800" b="0" dirty="0">
                <a:solidFill>
                  <a:srgbClr val="006666"/>
                </a:solidFill>
              </a:rPr>
              <a:t>of </a:t>
            </a:r>
            <a:r>
              <a:rPr lang="en-US" sz="1800" b="0" dirty="0" smtClean="0">
                <a:solidFill>
                  <a:srgbClr val="006666"/>
                </a:solidFill>
              </a:rPr>
              <a:t>law</a:t>
            </a:r>
          </a:p>
          <a:p>
            <a:pPr marL="285750" indent="-285750" algn="just">
              <a:spcBef>
                <a:spcPct val="20000"/>
              </a:spcBef>
              <a:buClr>
                <a:srgbClr val="660033"/>
              </a:buClr>
              <a:buSzPct val="120000"/>
              <a:buFont typeface="Arial" panose="020B0604020202020204" pitchFamily="34" charset="0"/>
              <a:buChar char="•"/>
              <a:defRPr/>
            </a:pPr>
            <a:r>
              <a:rPr lang="en-US" sz="1800" b="0" dirty="0" smtClean="0">
                <a:solidFill>
                  <a:srgbClr val="006666"/>
                </a:solidFill>
              </a:rPr>
              <a:t>Regular elections, accountability, responsiveness and Openness </a:t>
            </a:r>
            <a:endParaRPr lang="en-US" sz="1800" b="0" dirty="0">
              <a:solidFill>
                <a:srgbClr val="006666"/>
              </a:solidFill>
            </a:endParaRPr>
          </a:p>
        </p:txBody>
      </p:sp>
    </p:spTree>
    <p:extLst>
      <p:ext uri="{BB962C8B-B14F-4D97-AF65-F5344CB8AC3E}">
        <p14:creationId xmlns:p14="http://schemas.microsoft.com/office/powerpoint/2010/main" xmlns="" val="839500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chemeClr val="accent1">
                <a:tint val="45000"/>
                <a:satMod val="400000"/>
              </a:schemeClr>
            </a:duotone>
          </a:blip>
          <a:srcRect l="5123" t="17105" r="4936" b="-1"/>
          <a:stretch/>
        </p:blipFill>
        <p:spPr>
          <a:xfrm>
            <a:off x="454236" y="980728"/>
            <a:ext cx="8208913" cy="5252165"/>
          </a:xfrm>
          <a:prstGeom prst="rect">
            <a:avLst/>
          </a:prstGeom>
        </p:spPr>
      </p:pic>
      <p:sp>
        <p:nvSpPr>
          <p:cNvPr id="13315" name="Title 4"/>
          <p:cNvSpPr>
            <a:spLocks/>
          </p:cNvSpPr>
          <p:nvPr/>
        </p:nvSpPr>
        <p:spPr bwMode="auto">
          <a:xfrm>
            <a:off x="395536" y="96394"/>
            <a:ext cx="8445624" cy="699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buFontTx/>
              <a:buNone/>
            </a:pPr>
            <a:r>
              <a:rPr lang="en-US" sz="2400" dirty="0" smtClean="0">
                <a:solidFill>
                  <a:srgbClr val="660033"/>
                </a:solidFill>
                <a:latin typeface="Berlin Sans FB Demi" panose="020E0802020502020306" pitchFamily="34" charset="0"/>
              </a:rPr>
              <a:t>CATEGORY 1 VALUES FOR </a:t>
            </a:r>
            <a:r>
              <a:rPr lang="en-US" sz="2400" dirty="0" smtClean="0">
                <a:solidFill>
                  <a:srgbClr val="C00000"/>
                </a:solidFill>
                <a:latin typeface="Berlin Sans FB Demi" panose="020E0802020502020306" pitchFamily="34" charset="0"/>
              </a:rPr>
              <a:t>OVERSIGHT</a:t>
            </a:r>
            <a:r>
              <a:rPr lang="en-US" sz="2400" dirty="0" smtClean="0">
                <a:solidFill>
                  <a:srgbClr val="660033"/>
                </a:solidFill>
                <a:latin typeface="Berlin Sans FB Demi" panose="020E0802020502020306" pitchFamily="34" charset="0"/>
              </a:rPr>
              <a:t> AND </a:t>
            </a:r>
            <a:r>
              <a:rPr lang="en-US" sz="2400" dirty="0" smtClean="0">
                <a:solidFill>
                  <a:srgbClr val="C00000"/>
                </a:solidFill>
                <a:latin typeface="Berlin Sans FB Demi" panose="020E0802020502020306" pitchFamily="34" charset="0"/>
              </a:rPr>
              <a:t>INFRASTRUCTURAL</a:t>
            </a:r>
            <a:r>
              <a:rPr lang="en-US" sz="2400" dirty="0" smtClean="0">
                <a:solidFill>
                  <a:srgbClr val="660033"/>
                </a:solidFill>
                <a:latin typeface="Berlin Sans FB Demi" panose="020E0802020502020306" pitchFamily="34" charset="0"/>
              </a:rPr>
              <a:t> DEPARTMENTS</a:t>
            </a:r>
            <a:endParaRPr lang="en-US" sz="2400" dirty="0">
              <a:solidFill>
                <a:srgbClr val="660033"/>
              </a:solidFill>
              <a:latin typeface="Berlin Sans FB Demi" panose="020E0802020502020306" pitchFamily="34" charset="0"/>
            </a:endParaRPr>
          </a:p>
        </p:txBody>
      </p:sp>
      <p:sp>
        <p:nvSpPr>
          <p:cNvPr id="18" name="Rectangle 4"/>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hangingPunct="0"/>
            <a:fld id="{65C5B72F-9341-4AD4-8140-B114D351D063}" type="slidenum">
              <a:rPr lang="en-US" sz="1400" b="0" smtClean="0"/>
              <a:pPr algn="r" eaLnBrk="0" hangingPunct="0"/>
              <a:t>24</a:t>
            </a:fld>
            <a:endParaRPr lang="en-US" sz="1400" b="0" dirty="0"/>
          </a:p>
        </p:txBody>
      </p:sp>
      <p:sp>
        <p:nvSpPr>
          <p:cNvPr id="10" name="Oval 9"/>
          <p:cNvSpPr/>
          <p:nvPr/>
        </p:nvSpPr>
        <p:spPr bwMode="auto">
          <a:xfrm>
            <a:off x="-180528" y="4209599"/>
            <a:ext cx="3888432" cy="2808312"/>
          </a:xfrm>
          <a:prstGeom prst="ellipse">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31" name="TextBox 30"/>
          <p:cNvSpPr txBox="1"/>
          <p:nvPr/>
        </p:nvSpPr>
        <p:spPr>
          <a:xfrm>
            <a:off x="4918732" y="980728"/>
            <a:ext cx="3643453" cy="1799248"/>
          </a:xfrm>
          <a:prstGeom prst="rect">
            <a:avLst/>
          </a:prstGeom>
          <a:noFill/>
        </p:spPr>
        <p:txBody>
          <a:bodyPr wrap="square" tIns="91440" bIns="91440" rtlCol="0">
            <a:spAutoFit/>
          </a:bodyPr>
          <a:lstStyle/>
          <a:p>
            <a:pPr algn="l">
              <a:lnSpc>
                <a:spcPct val="80000"/>
              </a:lnSpc>
            </a:pPr>
            <a:r>
              <a:rPr lang="en-US" sz="2000" dirty="0" smtClean="0">
                <a:solidFill>
                  <a:srgbClr val="C00000"/>
                </a:solidFill>
                <a:latin typeface="Arial Rounded MT Bold" panose="020F0704030504030204" pitchFamily="34" charset="0"/>
                <a:ea typeface="Microsoft JhengHei" panose="020B0604030504040204" pitchFamily="34" charset="-120"/>
              </a:rPr>
              <a:t>Professional Behavior </a:t>
            </a:r>
            <a:r>
              <a:rPr lang="en-US" sz="2000" dirty="0" smtClean="0">
                <a:solidFill>
                  <a:srgbClr val="FFFFCC"/>
                </a:solidFill>
                <a:latin typeface="Arial Rounded MT Bold" panose="020F0704030504030204" pitchFamily="34" charset="0"/>
                <a:ea typeface="Microsoft JhengHei" panose="020B0604030504040204" pitchFamily="34" charset="-120"/>
              </a:rPr>
              <a:t> </a:t>
            </a:r>
          </a:p>
          <a:p>
            <a:pPr marL="214313" indent="-214313" algn="just">
              <a:buFont typeface="Arial" panose="020B0604020202020204" pitchFamily="34" charset="0"/>
              <a:buChar char="•"/>
            </a:pPr>
            <a:r>
              <a:rPr lang="en-US" sz="1700" dirty="0"/>
              <a:t>High standard of professional </a:t>
            </a:r>
            <a:r>
              <a:rPr lang="en-US" sz="1700" dirty="0" smtClean="0"/>
              <a:t>ethics must be maintained</a:t>
            </a:r>
            <a:endParaRPr lang="en-US" sz="1700" dirty="0"/>
          </a:p>
          <a:p>
            <a:pPr marL="214313" indent="-214313">
              <a:buFont typeface="Arial" panose="020B0604020202020204" pitchFamily="34" charset="0"/>
              <a:buChar char="•"/>
            </a:pPr>
            <a:r>
              <a:rPr lang="en-US" sz="1700" dirty="0" smtClean="0"/>
              <a:t>People’s needs must be responded  to and encouraged to participate in </a:t>
            </a:r>
            <a:r>
              <a:rPr lang="en-US" sz="1700" dirty="0"/>
              <a:t>policy </a:t>
            </a:r>
            <a:r>
              <a:rPr lang="en-US" sz="1700" dirty="0" smtClean="0"/>
              <a:t>making</a:t>
            </a:r>
            <a:endParaRPr lang="en-US" sz="1700" dirty="0"/>
          </a:p>
        </p:txBody>
      </p:sp>
      <p:sp>
        <p:nvSpPr>
          <p:cNvPr id="34" name="TextBox 33"/>
          <p:cNvSpPr txBox="1"/>
          <p:nvPr/>
        </p:nvSpPr>
        <p:spPr>
          <a:xfrm>
            <a:off x="496894" y="980728"/>
            <a:ext cx="3787074" cy="1477328"/>
          </a:xfrm>
          <a:prstGeom prst="rect">
            <a:avLst/>
          </a:prstGeom>
          <a:noFill/>
        </p:spPr>
        <p:txBody>
          <a:bodyPr wrap="square" tIns="91440" bIns="91440" rtlCol="0">
            <a:spAutoFit/>
          </a:bodyPr>
          <a:lstStyle/>
          <a:p>
            <a:pPr algn="l">
              <a:lnSpc>
                <a:spcPct val="80000"/>
              </a:lnSpc>
            </a:pPr>
            <a:r>
              <a:rPr lang="en-US" sz="2000" dirty="0" smtClean="0">
                <a:solidFill>
                  <a:srgbClr val="C00000"/>
                </a:solidFill>
                <a:latin typeface="Arial Rounded MT Bold" panose="020F0704030504030204" pitchFamily="34" charset="0"/>
                <a:ea typeface="Microsoft JhengHei" panose="020B0604030504040204" pitchFamily="34" charset="-120"/>
              </a:rPr>
              <a:t>Professional Culture </a:t>
            </a:r>
          </a:p>
          <a:p>
            <a:pPr marL="214313" indent="-214313" algn="just">
              <a:buFont typeface="Arial" panose="020B0604020202020204" pitchFamily="34" charset="0"/>
              <a:buChar char="•"/>
            </a:pPr>
            <a:r>
              <a:rPr lang="en-US" sz="1700" b="0" dirty="0" smtClean="0"/>
              <a:t>Services must be provided  impartially, fairl</a:t>
            </a:r>
            <a:r>
              <a:rPr lang="en-US" sz="1700" dirty="0" smtClean="0"/>
              <a:t>y,</a:t>
            </a:r>
            <a:r>
              <a:rPr lang="en-US" sz="1700" b="0" dirty="0" smtClean="0"/>
              <a:t> </a:t>
            </a:r>
            <a:r>
              <a:rPr lang="en-US" sz="1700" b="0" dirty="0"/>
              <a:t>equitable </a:t>
            </a:r>
            <a:r>
              <a:rPr lang="en-US" sz="1700" b="0" dirty="0" smtClean="0"/>
              <a:t>and  </a:t>
            </a:r>
            <a:r>
              <a:rPr lang="en-US" sz="1700" b="0" dirty="0"/>
              <a:t>without bias</a:t>
            </a:r>
          </a:p>
          <a:p>
            <a:pPr marL="214313" indent="-214313" algn="just">
              <a:buFont typeface="Arial" panose="020B0604020202020204" pitchFamily="34" charset="0"/>
              <a:buChar char="•"/>
            </a:pPr>
            <a:r>
              <a:rPr lang="en-US" sz="1700" b="0" dirty="0" smtClean="0"/>
              <a:t>Transparency must be fostered </a:t>
            </a:r>
            <a:endParaRPr lang="en-US" sz="1700" b="0" dirty="0"/>
          </a:p>
        </p:txBody>
      </p:sp>
      <p:sp>
        <p:nvSpPr>
          <p:cNvPr id="36" name="TextBox 35"/>
          <p:cNvSpPr txBox="1"/>
          <p:nvPr/>
        </p:nvSpPr>
        <p:spPr>
          <a:xfrm>
            <a:off x="5410872" y="4581128"/>
            <a:ext cx="3151313" cy="2231380"/>
          </a:xfrm>
          <a:prstGeom prst="rect">
            <a:avLst/>
          </a:prstGeom>
          <a:noFill/>
        </p:spPr>
        <p:txBody>
          <a:bodyPr wrap="square" tIns="91440" bIns="91440" rtlCol="0">
            <a:spAutoFit/>
          </a:bodyPr>
          <a:lstStyle/>
          <a:p>
            <a:pPr>
              <a:lnSpc>
                <a:spcPct val="80000"/>
              </a:lnSpc>
            </a:pPr>
            <a:r>
              <a:rPr lang="en-US" sz="2000" dirty="0" smtClean="0">
                <a:solidFill>
                  <a:srgbClr val="C00000"/>
                </a:solidFill>
                <a:latin typeface="Arial Rounded MT Bold" panose="020F0704030504030204" pitchFamily="34" charset="0"/>
                <a:ea typeface="Microsoft JhengHei" panose="020B0604030504040204" pitchFamily="34" charset="-120"/>
              </a:rPr>
              <a:t>Institutional</a:t>
            </a:r>
            <a:r>
              <a:rPr lang="en-US" sz="2000" dirty="0" smtClean="0">
                <a:solidFill>
                  <a:srgbClr val="FFFFCC"/>
                </a:solidFill>
                <a:latin typeface="Arial Rounded MT Bold" panose="020F0704030504030204" pitchFamily="34" charset="0"/>
                <a:ea typeface="Microsoft JhengHei" panose="020B0604030504040204" pitchFamily="34" charset="-120"/>
              </a:rPr>
              <a:t> </a:t>
            </a:r>
          </a:p>
          <a:p>
            <a:pPr marL="214313" indent="-214313" algn="just">
              <a:buFont typeface="Arial" panose="020B0604020202020204" pitchFamily="34" charset="0"/>
              <a:buChar char="•"/>
            </a:pPr>
            <a:r>
              <a:rPr lang="en-US" sz="1700" b="0" dirty="0"/>
              <a:t>Good Human resource management and career development;</a:t>
            </a:r>
          </a:p>
          <a:p>
            <a:pPr marL="214313" indent="-214313" algn="just">
              <a:buFont typeface="Arial" panose="020B0604020202020204" pitchFamily="34" charset="0"/>
              <a:buChar char="•"/>
            </a:pPr>
            <a:r>
              <a:rPr lang="en-US" sz="1700" b="0" dirty="0" smtClean="0"/>
              <a:t>Public administration must be broadly representative </a:t>
            </a:r>
            <a:endParaRPr lang="en-US" sz="1700" b="0" dirty="0"/>
          </a:p>
          <a:p>
            <a:pPr algn="r">
              <a:lnSpc>
                <a:spcPct val="80000"/>
              </a:lnSpc>
            </a:pPr>
            <a:endParaRPr lang="en-US" sz="2000" dirty="0" smtClean="0">
              <a:solidFill>
                <a:srgbClr val="FFFFCC"/>
              </a:solidFill>
              <a:latin typeface="Arial Rounded MT Bold" panose="020F0704030504030204" pitchFamily="34" charset="0"/>
              <a:ea typeface="Microsoft JhengHei" panose="020B0604030504040204" pitchFamily="34" charset="-120"/>
            </a:endParaRPr>
          </a:p>
          <a:p>
            <a:pPr algn="r">
              <a:lnSpc>
                <a:spcPct val="80000"/>
              </a:lnSpc>
            </a:pPr>
            <a:r>
              <a:rPr lang="en-US" sz="2000" dirty="0" smtClean="0">
                <a:solidFill>
                  <a:srgbClr val="FFFFCC"/>
                </a:solidFill>
                <a:latin typeface="Arial Rounded MT Bold" panose="020F0704030504030204" pitchFamily="34" charset="0"/>
                <a:ea typeface="Microsoft JhengHei" panose="020B0604030504040204" pitchFamily="34" charset="-120"/>
              </a:rPr>
              <a:t> </a:t>
            </a:r>
            <a:endParaRPr lang="en-US" sz="2000" dirty="0">
              <a:solidFill>
                <a:srgbClr val="FFFFCC"/>
              </a:solidFill>
              <a:latin typeface="Arial Rounded MT Bold" panose="020F0704030504030204" pitchFamily="34" charset="0"/>
              <a:ea typeface="Microsoft JhengHei" panose="020B0604030504040204" pitchFamily="34" charset="-120"/>
            </a:endParaRPr>
          </a:p>
        </p:txBody>
      </p:sp>
      <p:sp>
        <p:nvSpPr>
          <p:cNvPr id="37" name="TextBox 36"/>
          <p:cNvSpPr txBox="1"/>
          <p:nvPr/>
        </p:nvSpPr>
        <p:spPr>
          <a:xfrm>
            <a:off x="542259" y="4581128"/>
            <a:ext cx="4533797" cy="2000548"/>
          </a:xfrm>
          <a:prstGeom prst="rect">
            <a:avLst/>
          </a:prstGeom>
          <a:noFill/>
        </p:spPr>
        <p:txBody>
          <a:bodyPr wrap="square" tIns="91440" bIns="91440" rtlCol="0">
            <a:spAutoFit/>
          </a:bodyPr>
          <a:lstStyle/>
          <a:p>
            <a:pPr algn="l">
              <a:lnSpc>
                <a:spcPct val="80000"/>
              </a:lnSpc>
            </a:pPr>
            <a:r>
              <a:rPr lang="en-US" sz="2000" b="1" dirty="0" smtClean="0">
                <a:solidFill>
                  <a:srgbClr val="C00000"/>
                </a:solidFill>
                <a:latin typeface="Arial Rounded MT Bold" panose="020F0704030504030204" pitchFamily="34" charset="0"/>
              </a:rPr>
              <a:t>Systems/Oversight  </a:t>
            </a:r>
          </a:p>
          <a:p>
            <a:pPr marL="214313" indent="-214313" algn="just">
              <a:buFont typeface="Arial" panose="020B0604020202020204" pitchFamily="34" charset="0"/>
              <a:buChar char="•"/>
            </a:pPr>
            <a:r>
              <a:rPr lang="en-US" sz="1700" b="1" dirty="0">
                <a:solidFill>
                  <a:srgbClr val="C00000"/>
                </a:solidFill>
              </a:rPr>
              <a:t>Efficient, economic &amp; effective use of resources</a:t>
            </a:r>
          </a:p>
          <a:p>
            <a:pPr marL="214313" indent="-214313" algn="just">
              <a:buFont typeface="Arial" panose="020B0604020202020204" pitchFamily="34" charset="0"/>
              <a:buChar char="•"/>
            </a:pPr>
            <a:r>
              <a:rPr lang="en-US" sz="1700" b="1" dirty="0" smtClean="0">
                <a:solidFill>
                  <a:srgbClr val="C00000"/>
                </a:solidFill>
              </a:rPr>
              <a:t>Public administration must be development-orientated </a:t>
            </a:r>
            <a:endParaRPr lang="en-US" sz="1700" b="1" dirty="0">
              <a:solidFill>
                <a:srgbClr val="C00000"/>
              </a:solidFill>
            </a:endParaRPr>
          </a:p>
          <a:p>
            <a:pPr marL="214313" indent="-214313">
              <a:buFont typeface="Arial" panose="020B0604020202020204" pitchFamily="34" charset="0"/>
              <a:buChar char="•"/>
            </a:pPr>
            <a:r>
              <a:rPr lang="en-US" sz="1700" b="1" dirty="0" smtClean="0">
                <a:solidFill>
                  <a:srgbClr val="C00000"/>
                </a:solidFill>
              </a:rPr>
              <a:t>Public </a:t>
            </a:r>
            <a:r>
              <a:rPr lang="en-US" sz="1700" b="1" dirty="0">
                <a:solidFill>
                  <a:srgbClr val="C00000"/>
                </a:solidFill>
              </a:rPr>
              <a:t>administration </a:t>
            </a:r>
            <a:r>
              <a:rPr lang="en-US" sz="1700" b="1" dirty="0" smtClean="0">
                <a:solidFill>
                  <a:srgbClr val="C00000"/>
                </a:solidFill>
              </a:rPr>
              <a:t>must be  accountable </a:t>
            </a:r>
            <a:endParaRPr lang="en-US" sz="1700" b="1" dirty="0">
              <a:solidFill>
                <a:srgbClr val="C00000"/>
              </a:solidFill>
            </a:endParaRPr>
          </a:p>
        </p:txBody>
      </p:sp>
      <p:sp>
        <p:nvSpPr>
          <p:cNvPr id="2" name="Vertical Scroll 1"/>
          <p:cNvSpPr/>
          <p:nvPr/>
        </p:nvSpPr>
        <p:spPr bwMode="auto">
          <a:xfrm>
            <a:off x="1207069" y="2711585"/>
            <a:ext cx="6447243" cy="1888325"/>
          </a:xfrm>
          <a:prstGeom prst="verticalScroll">
            <a:avLst/>
          </a:prstGeom>
          <a:solidFill>
            <a:srgbClr val="FFFFCC"/>
          </a:solidFill>
          <a:ln w="38100" cap="flat" cmpd="sng" algn="ctr">
            <a:solidFill>
              <a:srgbClr val="006666"/>
            </a:solidFill>
            <a:prstDash val="solid"/>
            <a:round/>
            <a:headEnd type="none" w="med" len="med"/>
            <a:tailEnd type="none" w="med" len="med"/>
          </a:ln>
          <a:effectLst>
            <a:glow rad="139700">
              <a:srgbClr val="FFFF99">
                <a:alpha val="40000"/>
              </a:srgbClr>
            </a:glow>
            <a:outerShdw blurRad="63500" sx="102000" sy="102000" algn="ctr" rotWithShape="0">
              <a:prstClr val="black">
                <a:alpha val="40000"/>
              </a:prstClr>
            </a:outerShdw>
          </a:effectLst>
          <a:scene3d>
            <a:camera prst="orthographicFront"/>
            <a:lightRig rig="threePt" dir="t"/>
          </a:scene3d>
          <a:sp3d contourW="12700">
            <a:bevelT prst="angle"/>
            <a:bevelB prst="angle"/>
            <a:contourClr>
              <a:srgbClr val="FFFFE5"/>
            </a:contourClr>
          </a:sp3d>
        </p:spPr>
        <p:txBody>
          <a:bodyPr vert="horz" wrap="square" lIns="0" tIns="91440" rIns="0" bIns="91440" numCol="1" rtlCol="0" anchor="t" anchorCtr="0" compatLnSpc="1">
            <a:prstTxWarp prst="textNoShape">
              <a:avLst/>
            </a:prstTxWarp>
          </a:bodyPr>
          <a:lstStyle/>
          <a:p>
            <a:pPr marL="285750" indent="-285750" algn="just">
              <a:spcBef>
                <a:spcPct val="20000"/>
              </a:spcBef>
              <a:buClr>
                <a:srgbClr val="660033"/>
              </a:buClr>
              <a:buSzPct val="120000"/>
              <a:buFont typeface="Arial" panose="020B0604020202020204" pitchFamily="34" charset="0"/>
              <a:buChar char="•"/>
              <a:defRPr/>
            </a:pPr>
            <a:r>
              <a:rPr lang="en-US" sz="1800" b="0" dirty="0" smtClean="0">
                <a:solidFill>
                  <a:srgbClr val="006666"/>
                </a:solidFill>
              </a:rPr>
              <a:t>Human </a:t>
            </a:r>
            <a:r>
              <a:rPr lang="en-US" sz="1800" b="0" dirty="0">
                <a:solidFill>
                  <a:srgbClr val="006666"/>
                </a:solidFill>
              </a:rPr>
              <a:t>dignity, </a:t>
            </a:r>
            <a:r>
              <a:rPr lang="en-US" sz="1800" b="0" dirty="0" smtClean="0">
                <a:solidFill>
                  <a:srgbClr val="006666"/>
                </a:solidFill>
              </a:rPr>
              <a:t>equality, human rights and freedoms</a:t>
            </a:r>
            <a:endParaRPr lang="en-US" sz="1800" b="0" dirty="0">
              <a:solidFill>
                <a:srgbClr val="006666"/>
              </a:solidFill>
            </a:endParaRPr>
          </a:p>
          <a:p>
            <a:pPr marL="285750" indent="-285750" algn="just">
              <a:spcBef>
                <a:spcPct val="20000"/>
              </a:spcBef>
              <a:buClr>
                <a:srgbClr val="660033"/>
              </a:buClr>
              <a:buSzPct val="120000"/>
              <a:buFont typeface="Arial" panose="020B0604020202020204" pitchFamily="34" charset="0"/>
              <a:buChar char="•"/>
              <a:defRPr/>
            </a:pPr>
            <a:r>
              <a:rPr lang="en-US" sz="1800" b="0" dirty="0">
                <a:solidFill>
                  <a:srgbClr val="006666"/>
                </a:solidFill>
              </a:rPr>
              <a:t>Non-racialism and non-sexism</a:t>
            </a:r>
          </a:p>
          <a:p>
            <a:pPr marL="285750" indent="-285750" algn="just">
              <a:spcBef>
                <a:spcPct val="20000"/>
              </a:spcBef>
              <a:buClr>
                <a:srgbClr val="660033"/>
              </a:buClr>
              <a:buSzPct val="120000"/>
              <a:buFont typeface="Arial" panose="020B0604020202020204" pitchFamily="34" charset="0"/>
              <a:buChar char="•"/>
              <a:defRPr/>
            </a:pPr>
            <a:r>
              <a:rPr lang="en-US" sz="1800" b="0" dirty="0" smtClean="0">
                <a:solidFill>
                  <a:srgbClr val="006666"/>
                </a:solidFill>
              </a:rPr>
              <a:t>Supremacy of the Constitution and rule </a:t>
            </a:r>
            <a:r>
              <a:rPr lang="en-US" sz="1800" b="0" dirty="0">
                <a:solidFill>
                  <a:srgbClr val="006666"/>
                </a:solidFill>
              </a:rPr>
              <a:t>of </a:t>
            </a:r>
            <a:r>
              <a:rPr lang="en-US" sz="1800" b="0" dirty="0" smtClean="0">
                <a:solidFill>
                  <a:srgbClr val="006666"/>
                </a:solidFill>
              </a:rPr>
              <a:t>law</a:t>
            </a:r>
          </a:p>
          <a:p>
            <a:pPr marL="285750" indent="-285750" algn="just">
              <a:spcBef>
                <a:spcPct val="20000"/>
              </a:spcBef>
              <a:buClr>
                <a:srgbClr val="660033"/>
              </a:buClr>
              <a:buSzPct val="120000"/>
              <a:buFont typeface="Arial" panose="020B0604020202020204" pitchFamily="34" charset="0"/>
              <a:buChar char="•"/>
              <a:defRPr/>
            </a:pPr>
            <a:r>
              <a:rPr lang="en-US" sz="1800" b="0" dirty="0" smtClean="0">
                <a:solidFill>
                  <a:srgbClr val="006666"/>
                </a:solidFill>
              </a:rPr>
              <a:t>Regular elections, accountability, responsiveness and Openness </a:t>
            </a:r>
            <a:endParaRPr lang="en-US" sz="1800" b="0" dirty="0">
              <a:solidFill>
                <a:srgbClr val="006666"/>
              </a:solidFill>
            </a:endParaRPr>
          </a:p>
        </p:txBody>
      </p:sp>
    </p:spTree>
    <p:extLst>
      <p:ext uri="{BB962C8B-B14F-4D97-AF65-F5344CB8AC3E}">
        <p14:creationId xmlns:p14="http://schemas.microsoft.com/office/powerpoint/2010/main" xmlns="" val="839500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2F2ABCC5-CD6A-47AD-A886-437E9C8D6B0C}"/>
              </a:ext>
            </a:extLst>
          </p:cNvPr>
          <p:cNvSpPr>
            <a:spLocks noGrp="1"/>
          </p:cNvSpPr>
          <p:nvPr>
            <p:ph type="title"/>
          </p:nvPr>
        </p:nvSpPr>
        <p:spPr>
          <a:xfrm>
            <a:off x="468313" y="476672"/>
            <a:ext cx="8229600" cy="796503"/>
          </a:xfrm>
        </p:spPr>
        <p:txBody>
          <a:bodyPr/>
          <a:lstStyle/>
          <a:p>
            <a:pPr>
              <a:defRPr/>
            </a:pPr>
            <a:r>
              <a:rPr lang="en-US" altLang="en-US" dirty="0" smtClean="0">
                <a:latin typeface="Berlin Sans FB" panose="020E0602020502020306" pitchFamily="34" charset="0"/>
              </a:rPr>
              <a:t>REFINEMENT </a:t>
            </a:r>
            <a:r>
              <a:rPr lang="en-US" altLang="en-US" dirty="0">
                <a:latin typeface="Berlin Sans FB" panose="020E0602020502020306" pitchFamily="34" charset="0"/>
              </a:rPr>
              <a:t>OF THE EVALUATION TOOL (</a:t>
            </a:r>
            <a:r>
              <a:rPr lang="en-US" altLang="en-US" dirty="0" err="1">
                <a:latin typeface="Berlin Sans FB" panose="020E0602020502020306" pitchFamily="34" charset="0"/>
              </a:rPr>
              <a:t>cont</a:t>
            </a:r>
            <a:r>
              <a:rPr lang="en-US" altLang="en-US" dirty="0">
                <a:latin typeface="Berlin Sans FB" panose="020E0602020502020306" pitchFamily="34" charset="0"/>
              </a:rPr>
              <a:t>…) </a:t>
            </a:r>
          </a:p>
        </p:txBody>
      </p:sp>
      <p:sp>
        <p:nvSpPr>
          <p:cNvPr id="81923" name="Content Placeholder 2">
            <a:extLst>
              <a:ext uri="{FF2B5EF4-FFF2-40B4-BE49-F238E27FC236}">
                <a16:creationId xmlns:a16="http://schemas.microsoft.com/office/drawing/2014/main" xmlns="" id="{E3DA3146-9ACB-4C3B-8A2A-50602A692B6C}"/>
              </a:ext>
            </a:extLst>
          </p:cNvPr>
          <p:cNvSpPr>
            <a:spLocks noGrp="1"/>
          </p:cNvSpPr>
          <p:nvPr>
            <p:ph idx="1"/>
          </p:nvPr>
        </p:nvSpPr>
        <p:spPr>
          <a:xfrm>
            <a:off x="457200" y="1273175"/>
            <a:ext cx="8229600" cy="4972050"/>
          </a:xfrm>
        </p:spPr>
        <p:txBody>
          <a:bodyPr/>
          <a:lstStyle/>
          <a:p>
            <a:pPr indent="0" algn="just">
              <a:buNone/>
              <a:defRPr/>
            </a:pPr>
            <a:r>
              <a:rPr lang="en-ZA" altLang="en-US" sz="1800" dirty="0">
                <a:latin typeface="Arial" panose="020B0604020202020204" pitchFamily="34" charset="0"/>
              </a:rPr>
              <a:t>4</a:t>
            </a:r>
            <a:r>
              <a:rPr lang="en-ZA" altLang="en-US" sz="1800" dirty="0" smtClean="0">
                <a:latin typeface="Arial" panose="020B0604020202020204" pitchFamily="34" charset="0"/>
              </a:rPr>
              <a:t>. </a:t>
            </a:r>
            <a:r>
              <a:rPr lang="en-ZA" altLang="en-US" sz="2400" dirty="0" smtClean="0">
                <a:latin typeface="Arial" panose="020B0604020202020204" pitchFamily="34" charset="0"/>
              </a:rPr>
              <a:t>The PSC is instituting a balance of quantitative and qualitative evaluations</a:t>
            </a:r>
          </a:p>
          <a:p>
            <a:pPr algn="just">
              <a:defRPr/>
            </a:pPr>
            <a:endParaRPr lang="en-ZA" altLang="en-US" sz="2400" dirty="0" smtClean="0">
              <a:latin typeface="Arial" panose="020B0604020202020204" pitchFamily="34" charset="0"/>
            </a:endParaRPr>
          </a:p>
          <a:p>
            <a:pPr algn="just">
              <a:defRPr/>
            </a:pPr>
            <a:r>
              <a:rPr lang="en-ZA" altLang="en-US" sz="2400" dirty="0" smtClean="0">
                <a:latin typeface="Arial" panose="020B0604020202020204" pitchFamily="34" charset="0"/>
              </a:rPr>
              <a:t>The roll out of the evaluation will be in a two-pronged approach:</a:t>
            </a:r>
          </a:p>
          <a:p>
            <a:pPr marL="0" indent="0" algn="just">
              <a:buNone/>
              <a:defRPr/>
            </a:pPr>
            <a:endParaRPr lang="en-ZA" altLang="en-US" sz="2400" dirty="0" smtClean="0">
              <a:latin typeface="Arial" panose="020B0604020202020204" pitchFamily="34" charset="0"/>
            </a:endParaRPr>
          </a:p>
          <a:p>
            <a:pPr marL="0" indent="0" algn="just">
              <a:buNone/>
              <a:defRPr/>
            </a:pPr>
            <a:r>
              <a:rPr lang="en-ZA" altLang="en-US" sz="2400" dirty="0" smtClean="0">
                <a:latin typeface="Arial" panose="020B0604020202020204" pitchFamily="34" charset="0"/>
              </a:rPr>
              <a:t>Year 1 assessment: – Objective indicators/Quantitative</a:t>
            </a:r>
          </a:p>
          <a:p>
            <a:pPr marL="0" indent="0" algn="just">
              <a:buNone/>
              <a:defRPr/>
            </a:pPr>
            <a:r>
              <a:rPr lang="en-ZA" altLang="en-US" sz="2400" dirty="0" smtClean="0">
                <a:latin typeface="Arial" panose="020B0604020202020204" pitchFamily="34" charset="0"/>
              </a:rPr>
              <a:t>Year 2 Assessment: – Qualitative Tool – based on key questions related to values (this too is objective!)</a:t>
            </a:r>
          </a:p>
          <a:p>
            <a:pPr marL="0" indent="0" algn="just">
              <a:buNone/>
              <a:defRPr/>
            </a:pPr>
            <a:endParaRPr lang="en-ZA" altLang="en-US" sz="2000"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xmlns="" id="{98FF3789-B38D-45C5-A265-9ED5B750E8E7}"/>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565D0E30-BDC3-419A-92A7-C620C0146C06}" type="slidenum">
              <a:rPr lang="en-US" altLang="en-US" sz="1400" smtClean="0"/>
              <a:pPr>
                <a:spcBef>
                  <a:spcPct val="0"/>
                </a:spcBef>
                <a:buClrTx/>
                <a:buSzTx/>
                <a:buFontTx/>
                <a:buNone/>
              </a:pPr>
              <a:t>25</a:t>
            </a:fld>
            <a:endParaRPr lang="en-US" altLang="en-US" sz="1400"/>
          </a:p>
        </p:txBody>
      </p:sp>
    </p:spTree>
    <p:extLst>
      <p:ext uri="{BB962C8B-B14F-4D97-AF65-F5344CB8AC3E}">
        <p14:creationId xmlns:p14="http://schemas.microsoft.com/office/powerpoint/2010/main" xmlns="" val="1714350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333"/>
            <a:ext cx="8229600" cy="1215306"/>
          </a:xfrm>
        </p:spPr>
        <p:txBody>
          <a:bodyPr/>
          <a:lstStyle/>
          <a:p>
            <a:r>
              <a:rPr lang="en-US" altLang="en-US" sz="2400" dirty="0">
                <a:latin typeface="Berlin Sans FB" panose="020E0602020502020306" pitchFamily="34" charset="0"/>
              </a:rPr>
              <a:t>REFINEMENT OF THE EVALUATION TOOL </a:t>
            </a:r>
            <a:r>
              <a:rPr lang="en-US" altLang="en-US" sz="2400" dirty="0" smtClean="0">
                <a:latin typeface="Berlin Sans FB" panose="020E0602020502020306" pitchFamily="34" charset="0"/>
              </a:rPr>
              <a:t>(</a:t>
            </a:r>
            <a:r>
              <a:rPr lang="en-US" altLang="en-US" sz="2400" dirty="0" smtClean="0">
                <a:solidFill>
                  <a:srgbClr val="FF0000"/>
                </a:solidFill>
                <a:latin typeface="Berlin Sans FB" panose="020E0602020502020306" pitchFamily="34" charset="0"/>
              </a:rPr>
              <a:t>moved a long way since this</a:t>
            </a:r>
            <a:r>
              <a:rPr lang="en-US" altLang="en-US" sz="2400" dirty="0" smtClean="0">
                <a:latin typeface="Berlin Sans FB" panose="020E0602020502020306" pitchFamily="34" charset="0"/>
              </a:rPr>
              <a:t>) </a:t>
            </a:r>
            <a:br>
              <a:rPr lang="en-US" altLang="en-US" sz="2400" dirty="0" smtClean="0">
                <a:latin typeface="Berlin Sans FB" panose="020E0602020502020306" pitchFamily="34" charset="0"/>
              </a:rPr>
            </a:br>
            <a:r>
              <a:rPr lang="en-US" sz="2400" dirty="0" smtClean="0">
                <a:latin typeface="Arial" panose="020B0604020202020204" pitchFamily="34" charset="0"/>
                <a:ea typeface="Times New Roman" panose="02020603050405020304" pitchFamily="18" charset="0"/>
              </a:rPr>
              <a:t>A </a:t>
            </a:r>
            <a:r>
              <a:rPr lang="en-US" sz="2400" dirty="0">
                <a:latin typeface="Arial" panose="020B0604020202020204" pitchFamily="34" charset="0"/>
                <a:ea typeface="Times New Roman" panose="02020603050405020304" pitchFamily="18" charset="0"/>
              </a:rPr>
              <a:t>High Standard of Professional </a:t>
            </a:r>
            <a:r>
              <a:rPr lang="en-US" sz="2400" dirty="0" smtClean="0">
                <a:latin typeface="Arial" panose="020B0604020202020204" pitchFamily="34" charset="0"/>
                <a:ea typeface="Times New Roman" panose="02020603050405020304" pitchFamily="18" charset="0"/>
              </a:rPr>
              <a:t>Ethics</a:t>
            </a:r>
            <a:r>
              <a:rPr lang="en-US" sz="3600" dirty="0" smtClean="0">
                <a:latin typeface="Arial" panose="020B0604020202020204" pitchFamily="34" charset="0"/>
                <a:ea typeface="Times New Roman" panose="02020603050405020304" pitchFamily="18" charset="0"/>
              </a:rPr>
              <a:t/>
            </a:r>
            <a:br>
              <a:rPr lang="en-US" sz="3600" dirty="0" smtClean="0">
                <a:latin typeface="Arial" panose="020B0604020202020204" pitchFamily="34" charset="0"/>
                <a:ea typeface="Times New Roman" panose="02020603050405020304" pitchFamily="18" charset="0"/>
              </a:rPr>
            </a:br>
            <a:r>
              <a:rPr lang="en-US" sz="1400" dirty="0" smtClean="0">
                <a:latin typeface="Arial" panose="020B0604020202020204" pitchFamily="34" charset="0"/>
                <a:ea typeface="Times New Roman" panose="02020603050405020304" pitchFamily="18" charset="0"/>
              </a:rPr>
              <a:t>Dimensions: Promoting Ethica</a:t>
            </a:r>
            <a:r>
              <a:rPr lang="en-US" sz="1400" dirty="0">
                <a:latin typeface="Arial" panose="020B0604020202020204" pitchFamily="34" charset="0"/>
                <a:ea typeface="Times New Roman" panose="02020603050405020304" pitchFamily="18" charset="0"/>
              </a:rPr>
              <a:t>l</a:t>
            </a:r>
            <a:r>
              <a:rPr lang="en-US" sz="1400" dirty="0" smtClean="0">
                <a:latin typeface="Arial" panose="020B0604020202020204" pitchFamily="34" charset="0"/>
                <a:ea typeface="Times New Roman" panose="02020603050405020304" pitchFamily="18" charset="0"/>
              </a:rPr>
              <a:t> conduct; Strengthening Mechanisms to support Ethics;  Enhancing Ethical Culture</a:t>
            </a:r>
            <a:endParaRPr lang="en-US" sz="1400" dirty="0"/>
          </a:p>
        </p:txBody>
      </p:sp>
      <p:graphicFrame>
        <p:nvGraphicFramePr>
          <p:cNvPr id="4" name="Content Placeholder 3"/>
          <p:cNvGraphicFramePr>
            <a:graphicFrameLocks noGrp="1"/>
          </p:cNvGraphicFramePr>
          <p:nvPr>
            <p:ph idx="1"/>
            <p:extLst/>
          </p:nvPr>
        </p:nvGraphicFramePr>
        <p:xfrm>
          <a:off x="467544" y="1417639"/>
          <a:ext cx="7848872" cy="5144319"/>
        </p:xfrm>
        <a:graphic>
          <a:graphicData uri="http://schemas.openxmlformats.org/drawingml/2006/table">
            <a:tbl>
              <a:tblPr firstRow="1" firstCol="1" bandRow="1"/>
              <a:tblGrid>
                <a:gridCol w="3442809"/>
                <a:gridCol w="4406063"/>
              </a:tblGrid>
              <a:tr h="541211">
                <a:tc>
                  <a:txBody>
                    <a:bodyPr/>
                    <a:lstStyle/>
                    <a:p>
                      <a:pPr marL="0" marR="0" algn="just">
                        <a:lnSpc>
                          <a:spcPct val="140000"/>
                        </a:lnSpc>
                        <a:spcBef>
                          <a:spcPts val="0"/>
                        </a:spcBef>
                        <a:spcAft>
                          <a:spcPts val="0"/>
                        </a:spcAft>
                        <a:tabLst>
                          <a:tab pos="630555" algn="l"/>
                        </a:tabLst>
                      </a:pPr>
                      <a:r>
                        <a:rPr lang="en-US" sz="1800" b="1" dirty="0" smtClean="0">
                          <a:effectLst/>
                          <a:latin typeface="Arial" panose="020B0604020202020204" pitchFamily="34" charset="0"/>
                          <a:ea typeface="Times New Roman" panose="02020603050405020304" pitchFamily="18" charset="0"/>
                          <a:cs typeface="Aharoni" panose="02010803020104030203" pitchFamily="2" charset="-79"/>
                        </a:rPr>
                        <a:t>Dimension 1</a:t>
                      </a:r>
                      <a:endParaRPr lang="en-US"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a:lnSpc>
                          <a:spcPct val="140000"/>
                        </a:lnSpc>
                        <a:spcBef>
                          <a:spcPts val="0"/>
                        </a:spcBef>
                        <a:spcAft>
                          <a:spcPts val="0"/>
                        </a:spcAft>
                        <a:tabLst>
                          <a:tab pos="630555" algn="l"/>
                        </a:tabLst>
                      </a:pPr>
                      <a:r>
                        <a:rPr lang="en-US" sz="1800" b="1" dirty="0">
                          <a:effectLst/>
                          <a:latin typeface="Arial" panose="020B0604020202020204" pitchFamily="34" charset="0"/>
                          <a:ea typeface="Times New Roman" panose="02020603050405020304" pitchFamily="18" charset="0"/>
                          <a:cs typeface="Aharoni" panose="02010803020104030203" pitchFamily="2" charset="-79"/>
                        </a:rPr>
                        <a:t>Indicator</a:t>
                      </a:r>
                      <a:endParaRPr lang="en-US"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043764">
                <a:tc>
                  <a:txBody>
                    <a:bodyPr/>
                    <a:lstStyle/>
                    <a:p>
                      <a:pPr marL="0" marR="0" algn="just">
                        <a:lnSpc>
                          <a:spcPct val="140000"/>
                        </a:lnSpc>
                        <a:spcBef>
                          <a:spcPts val="0"/>
                        </a:spcBef>
                        <a:spcAft>
                          <a:spcPts val="0"/>
                        </a:spcAft>
                        <a:tabLst>
                          <a:tab pos="630555" algn="l"/>
                        </a:tabLst>
                      </a:pPr>
                      <a:r>
                        <a:rPr lang="en-US" sz="1800" b="1" dirty="0">
                          <a:effectLst/>
                          <a:latin typeface="Arial" panose="020B0604020202020204" pitchFamily="34" charset="0"/>
                          <a:ea typeface="Times New Roman" panose="02020603050405020304" pitchFamily="18" charset="0"/>
                          <a:cs typeface="Calibri" panose="020F0502020204030204" pitchFamily="34" charset="0"/>
                        </a:rPr>
                        <a:t>Promoting ethical conduct</a:t>
                      </a:r>
                      <a:endParaRPr lang="en-US"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800">
                          <a:effectLst/>
                          <a:latin typeface="Arial" panose="020B0604020202020204" pitchFamily="34" charset="0"/>
                          <a:ea typeface="Times New Roman" panose="02020603050405020304" pitchFamily="18" charset="0"/>
                          <a:cs typeface="Calibri" panose="020F0502020204030204" pitchFamily="34" charset="0"/>
                        </a:rPr>
                        <a:t>A system of routine observation, feedback and discussion of ethical issues and behavior within the workplace</a:t>
                      </a:r>
                      <a:endParaRPr lang="en-US"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695845">
                <a:tc>
                  <a:txBody>
                    <a:bodyPr/>
                    <a:lstStyle/>
                    <a:p>
                      <a:pPr marL="0" marR="0" algn="just">
                        <a:lnSpc>
                          <a:spcPct val="140000"/>
                        </a:lnSpc>
                        <a:spcBef>
                          <a:spcPts val="0"/>
                        </a:spcBef>
                        <a:spcAft>
                          <a:spcPts val="0"/>
                        </a:spcAft>
                        <a:tabLst>
                          <a:tab pos="630555" algn="l"/>
                        </a:tabLst>
                      </a:pPr>
                      <a:r>
                        <a:rPr lang="en-US" sz="1800" b="1" dirty="0">
                          <a:effectLst/>
                          <a:latin typeface="Arial" panose="020B0604020202020204" pitchFamily="34" charset="0"/>
                          <a:ea typeface="Times New Roman" panose="02020603050405020304" pitchFamily="18"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800" dirty="0">
                          <a:effectLst/>
                          <a:latin typeface="Arial" panose="020B0604020202020204" pitchFamily="34" charset="0"/>
                          <a:ea typeface="Times New Roman" panose="02020603050405020304" pitchFamily="18" charset="0"/>
                          <a:cs typeface="Calibri" panose="020F0502020204030204" pitchFamily="34" charset="0"/>
                        </a:rPr>
                        <a:t>Observance of behavior of public servants in frontline offices</a:t>
                      </a:r>
                      <a:endParaRPr lang="en-US"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95845">
                <a:tc>
                  <a:txBody>
                    <a:bodyPr/>
                    <a:lstStyle/>
                    <a:p>
                      <a:pPr marL="0" marR="0" algn="just">
                        <a:lnSpc>
                          <a:spcPct val="140000"/>
                        </a:lnSpc>
                        <a:spcBef>
                          <a:spcPts val="0"/>
                        </a:spcBef>
                        <a:spcAft>
                          <a:spcPts val="0"/>
                        </a:spcAft>
                        <a:tabLst>
                          <a:tab pos="630555" algn="l"/>
                        </a:tabLst>
                      </a:pPr>
                      <a:r>
                        <a:rPr lang="en-US" sz="1800" b="1">
                          <a:effectLst/>
                          <a:latin typeface="Arial" panose="020B0604020202020204" pitchFamily="34" charset="0"/>
                          <a:ea typeface="Times New Roman" panose="02020603050405020304" pitchFamily="18" charset="0"/>
                          <a:cs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800" dirty="0">
                          <a:effectLst/>
                          <a:latin typeface="Arial" panose="020B0604020202020204" pitchFamily="34" charset="0"/>
                          <a:ea typeface="Times New Roman" panose="02020603050405020304" pitchFamily="18" charset="0"/>
                          <a:cs typeface="Calibri" panose="020F0502020204030204" pitchFamily="34" charset="0"/>
                        </a:rPr>
                        <a:t>% of officials involved in misconduct (financial and other) cases</a:t>
                      </a:r>
                      <a:endParaRPr lang="en-US"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595333">
                <a:tc>
                  <a:txBody>
                    <a:bodyPr/>
                    <a:lstStyle/>
                    <a:p>
                      <a:pPr marL="0" marR="0" algn="just">
                        <a:lnSpc>
                          <a:spcPct val="140000"/>
                        </a:lnSpc>
                        <a:spcBef>
                          <a:spcPts val="0"/>
                        </a:spcBef>
                        <a:spcAft>
                          <a:spcPts val="0"/>
                        </a:spcAft>
                        <a:tabLst>
                          <a:tab pos="630555" algn="l"/>
                        </a:tabLst>
                      </a:pPr>
                      <a:r>
                        <a:rPr lang="en-US" sz="1800" b="1">
                          <a:effectLst/>
                          <a:latin typeface="Arial" panose="020B0604020202020204" pitchFamily="34" charset="0"/>
                          <a:ea typeface="Times New Roman" panose="02020603050405020304" pitchFamily="18" charset="0"/>
                          <a:cs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800" dirty="0">
                          <a:effectLst/>
                          <a:highlight>
                            <a:srgbClr val="00FFFF"/>
                          </a:highlight>
                          <a:latin typeface="Arial" panose="020B0604020202020204" pitchFamily="34" charset="0"/>
                          <a:ea typeface="Times New Roman" panose="02020603050405020304" pitchFamily="18" charset="0"/>
                          <a:cs typeface="Calibri" panose="020F0502020204030204" pitchFamily="34" charset="0"/>
                        </a:rPr>
                        <a:t>Number and cost of financial misconduct cases</a:t>
                      </a:r>
                      <a:endParaRPr lang="en-US"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95845">
                <a:tc>
                  <a:txBody>
                    <a:bodyPr/>
                    <a:lstStyle/>
                    <a:p>
                      <a:pPr marL="0" marR="0" algn="just">
                        <a:lnSpc>
                          <a:spcPct val="140000"/>
                        </a:lnSpc>
                        <a:spcBef>
                          <a:spcPts val="0"/>
                        </a:spcBef>
                        <a:spcAft>
                          <a:spcPts val="0"/>
                        </a:spcAft>
                        <a:tabLst>
                          <a:tab pos="630555" algn="l"/>
                        </a:tabLst>
                      </a:pPr>
                      <a:r>
                        <a:rPr lang="en-US" sz="1800" b="1">
                          <a:effectLst/>
                          <a:latin typeface="Arial" panose="020B0604020202020204" pitchFamily="34" charset="0"/>
                          <a:ea typeface="Times New Roman" panose="02020603050405020304" pitchFamily="18" charset="0"/>
                          <a:cs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800" dirty="0">
                          <a:effectLst/>
                          <a:highlight>
                            <a:srgbClr val="00FFFF"/>
                          </a:highlight>
                          <a:latin typeface="Arial" panose="020B0604020202020204" pitchFamily="34" charset="0"/>
                          <a:ea typeface="Times New Roman" panose="02020603050405020304" pitchFamily="18" charset="0"/>
                          <a:cs typeface="Calibri" panose="020F0502020204030204" pitchFamily="34" charset="0"/>
                        </a:rPr>
                        <a:t>Number, average duration and cost of precautionary suspensions as a result of alleged corruption</a:t>
                      </a:r>
                      <a:endParaRPr lang="en-US"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695845">
                <a:tc>
                  <a:txBody>
                    <a:bodyPr/>
                    <a:lstStyle/>
                    <a:p>
                      <a:pPr marL="0" marR="0" algn="just">
                        <a:lnSpc>
                          <a:spcPct val="140000"/>
                        </a:lnSpc>
                        <a:spcBef>
                          <a:spcPts val="0"/>
                        </a:spcBef>
                        <a:spcAft>
                          <a:spcPts val="0"/>
                        </a:spcAft>
                        <a:tabLst>
                          <a:tab pos="630555" algn="l"/>
                        </a:tabLst>
                      </a:pPr>
                      <a:r>
                        <a:rPr lang="en-US" sz="1800" b="1">
                          <a:effectLst/>
                          <a:latin typeface="Arial" panose="020B0604020202020204" pitchFamily="34" charset="0"/>
                          <a:ea typeface="Times New Roman" panose="02020603050405020304" pitchFamily="18" charset="0"/>
                          <a:cs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800" dirty="0">
                          <a:effectLst/>
                          <a:latin typeface="Arial" panose="020B0604020202020204" pitchFamily="34" charset="0"/>
                          <a:ea typeface="Times New Roman" panose="02020603050405020304" pitchFamily="18" charset="0"/>
                          <a:cs typeface="Calibri" panose="020F0502020204030204" pitchFamily="34" charset="0"/>
                        </a:rPr>
                        <a:t>Requirements around professional ethics built into adverts</a:t>
                      </a:r>
                      <a:endParaRPr lang="en-US" sz="1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972616" y="0"/>
            <a:ext cx="10116616" cy="404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4085939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78098"/>
          </a:xfrm>
        </p:spPr>
        <p:txBody>
          <a:bodyPr/>
          <a:lstStyle/>
          <a:p>
            <a:r>
              <a:rPr lang="en-US" altLang="en-US" sz="2400" dirty="0">
                <a:latin typeface="Berlin Sans FB" panose="020E0602020502020306" pitchFamily="34" charset="0"/>
              </a:rPr>
              <a:t>REFINEMENT OF THE EVALUATION TOOL (</a:t>
            </a:r>
            <a:r>
              <a:rPr lang="en-US" altLang="en-US" sz="2400" dirty="0" err="1">
                <a:latin typeface="Berlin Sans FB" panose="020E0602020502020306" pitchFamily="34" charset="0"/>
              </a:rPr>
              <a:t>cont</a:t>
            </a:r>
            <a:r>
              <a:rPr lang="en-US" altLang="en-US" sz="2400" dirty="0">
                <a:latin typeface="Berlin Sans FB" panose="020E0602020502020306" pitchFamily="34" charset="0"/>
              </a:rPr>
              <a:t>…) </a:t>
            </a:r>
            <a:r>
              <a:rPr lang="en-US" sz="2400" b="1" dirty="0" smtClean="0"/>
              <a:t>The </a:t>
            </a:r>
            <a:r>
              <a:rPr lang="en-US" sz="2400" b="1" dirty="0"/>
              <a:t>Efficient, Effective and Economical Use of Resources</a:t>
            </a:r>
            <a:endParaRPr lang="en-US" sz="2400" dirty="0"/>
          </a:p>
        </p:txBody>
      </p:sp>
      <p:graphicFrame>
        <p:nvGraphicFramePr>
          <p:cNvPr id="4" name="Content Placeholder 3"/>
          <p:cNvGraphicFramePr>
            <a:graphicFrameLocks noGrp="1"/>
          </p:cNvGraphicFramePr>
          <p:nvPr>
            <p:ph idx="1"/>
            <p:extLst/>
          </p:nvPr>
        </p:nvGraphicFramePr>
        <p:xfrm>
          <a:off x="457200" y="1268763"/>
          <a:ext cx="8435280" cy="6144768"/>
        </p:xfrm>
        <a:graphic>
          <a:graphicData uri="http://schemas.openxmlformats.org/drawingml/2006/table">
            <a:tbl>
              <a:tblPr firstRow="1" firstCol="1" bandRow="1"/>
              <a:tblGrid>
                <a:gridCol w="3848681"/>
                <a:gridCol w="4586599"/>
              </a:tblGrid>
              <a:tr h="334831">
                <a:tc>
                  <a:txBody>
                    <a:bodyPr/>
                    <a:lstStyle/>
                    <a:p>
                      <a:pPr marL="0" marR="0" algn="just">
                        <a:lnSpc>
                          <a:spcPct val="140000"/>
                        </a:lnSpc>
                        <a:spcBef>
                          <a:spcPts val="0"/>
                        </a:spcBef>
                        <a:spcAft>
                          <a:spcPts val="0"/>
                        </a:spcAft>
                        <a:tabLst>
                          <a:tab pos="630555" algn="l"/>
                          <a:tab pos="1642745" algn="l"/>
                        </a:tabLst>
                      </a:pPr>
                      <a:r>
                        <a:rPr lang="en-US" sz="1600" b="1" dirty="0">
                          <a:effectLst/>
                          <a:latin typeface="Arial" panose="020B0604020202020204" pitchFamily="34" charset="0"/>
                          <a:ea typeface="Times New Roman" panose="02020603050405020304" pitchFamily="18" charset="0"/>
                          <a:cs typeface="Aharoni" panose="02010803020104030203" pitchFamily="2" charset="-79"/>
                        </a:rPr>
                        <a:t>Dimension	</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a:lnSpc>
                          <a:spcPct val="140000"/>
                        </a:lnSpc>
                        <a:spcBef>
                          <a:spcPts val="0"/>
                        </a:spcBef>
                        <a:spcAft>
                          <a:spcPts val="0"/>
                        </a:spcAft>
                        <a:tabLst>
                          <a:tab pos="630555" algn="l"/>
                        </a:tabLst>
                      </a:pPr>
                      <a:r>
                        <a:rPr lang="en-US" sz="1600" b="1">
                          <a:effectLst/>
                          <a:latin typeface="Arial" panose="020B0604020202020204" pitchFamily="34" charset="0"/>
                          <a:ea typeface="Times New Roman" panose="02020603050405020304" pitchFamily="18" charset="0"/>
                          <a:cs typeface="Aharoni" panose="02010803020104030203" pitchFamily="2" charset="-79"/>
                        </a:rPr>
                        <a:t>Indicator</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01347">
                <a:tc>
                  <a:txBody>
                    <a:bodyPr/>
                    <a:lstStyle/>
                    <a:p>
                      <a:pPr marL="0" marR="0" algn="just">
                        <a:lnSpc>
                          <a:spcPct val="140000"/>
                        </a:lnSpc>
                        <a:spcBef>
                          <a:spcPts val="0"/>
                        </a:spcBef>
                        <a:spcAft>
                          <a:spcPts val="0"/>
                        </a:spcAft>
                        <a:tabLst>
                          <a:tab pos="630555" algn="l"/>
                        </a:tabLst>
                      </a:pPr>
                      <a:r>
                        <a:rPr lang="en-US" sz="1600" b="1" dirty="0">
                          <a:effectLst/>
                          <a:latin typeface="Arial" panose="020B0604020202020204" pitchFamily="34" charset="0"/>
                          <a:ea typeface="Times New Roman" panose="02020603050405020304" pitchFamily="18" charset="0"/>
                          <a:cs typeface="Calibri" panose="020F0502020204030204" pitchFamily="34" charset="0"/>
                        </a:rPr>
                        <a:t>Input</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a:effectLst/>
                          <a:latin typeface="Arial" panose="020B0604020202020204" pitchFamily="34" charset="0"/>
                          <a:ea typeface="Times New Roman" panose="02020603050405020304" pitchFamily="18" charset="0"/>
                          <a:cs typeface="Calibri" panose="020F0502020204030204" pitchFamily="34" charset="0"/>
                        </a:rPr>
                        <a:t>Timeousness of procurement</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1347">
                <a:tc>
                  <a:txBody>
                    <a:bodyPr/>
                    <a:lstStyle/>
                    <a:p>
                      <a:pPr marL="0" marR="0" algn="just">
                        <a:lnSpc>
                          <a:spcPct val="140000"/>
                        </a:lnSpc>
                        <a:spcBef>
                          <a:spcPts val="0"/>
                        </a:spcBef>
                        <a:spcAft>
                          <a:spcPts val="0"/>
                        </a:spcAft>
                        <a:tabLst>
                          <a:tab pos="630555" algn="l"/>
                        </a:tabLst>
                      </a:pPr>
                      <a:r>
                        <a:rPr lang="en-US" sz="1600" b="1" dirty="0">
                          <a:effectLst/>
                          <a:latin typeface="Arial" panose="020B0604020202020204" pitchFamily="34" charset="0"/>
                          <a:ea typeface="Times New Roman" panose="02020603050405020304" pitchFamily="18" charset="0"/>
                          <a:cs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a:effectLst/>
                          <a:highlight>
                            <a:srgbClr val="00FFFF"/>
                          </a:highlight>
                          <a:latin typeface="Arial" panose="020B0604020202020204" pitchFamily="34" charset="0"/>
                          <a:ea typeface="Times New Roman" panose="02020603050405020304" pitchFamily="18" charset="0"/>
                          <a:cs typeface="Calibri" panose="020F0502020204030204" pitchFamily="34" charset="0"/>
                        </a:rPr>
                        <a:t>Time it takes to fill a post</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01347">
                <a:tc>
                  <a:txBody>
                    <a:bodyPr/>
                    <a:lstStyle/>
                    <a:p>
                      <a:pPr marL="0" marR="0" algn="just">
                        <a:lnSpc>
                          <a:spcPct val="140000"/>
                        </a:lnSpc>
                        <a:spcBef>
                          <a:spcPts val="0"/>
                        </a:spcBef>
                        <a:spcAft>
                          <a:spcPts val="0"/>
                        </a:spcAft>
                        <a:tabLst>
                          <a:tab pos="630555" algn="l"/>
                        </a:tabLst>
                      </a:pPr>
                      <a:r>
                        <a:rPr lang="en-US" sz="1600" b="1" dirty="0">
                          <a:effectLst/>
                          <a:latin typeface="Arial" panose="020B0604020202020204" pitchFamily="34" charset="0"/>
                          <a:ea typeface="Times New Roman" panose="02020603050405020304" pitchFamily="18" charset="0"/>
                          <a:cs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a:effectLst/>
                          <a:latin typeface="Arial" panose="020B0604020202020204" pitchFamily="34" charset="0"/>
                          <a:ea typeface="Times New Roman" panose="02020603050405020304" pitchFamily="18" charset="0"/>
                          <a:cs typeface="Calibri" panose="020F0502020204030204" pitchFamily="34" charset="0"/>
                        </a:rPr>
                        <a:t>Post provisioning norms</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1347">
                <a:tc>
                  <a:txBody>
                    <a:bodyPr/>
                    <a:lstStyle/>
                    <a:p>
                      <a:pPr marL="0" marR="0" algn="just">
                        <a:lnSpc>
                          <a:spcPct val="140000"/>
                        </a:lnSpc>
                        <a:spcBef>
                          <a:spcPts val="0"/>
                        </a:spcBef>
                        <a:spcAft>
                          <a:spcPts val="0"/>
                        </a:spcAft>
                        <a:tabLst>
                          <a:tab pos="630555" algn="l"/>
                        </a:tabLst>
                      </a:pPr>
                      <a:r>
                        <a:rPr lang="en-US" sz="1600" b="1" dirty="0">
                          <a:effectLst/>
                          <a:latin typeface="Arial" panose="020B0604020202020204" pitchFamily="34" charset="0"/>
                          <a:ea typeface="Times New Roman" panose="02020603050405020304" pitchFamily="18" charset="0"/>
                          <a:cs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a:effectLst/>
                          <a:latin typeface="Arial" panose="020B0604020202020204" pitchFamily="34" charset="0"/>
                          <a:ea typeface="Times New Roman" panose="02020603050405020304" pitchFamily="18" charset="0"/>
                          <a:cs typeface="Calibri" panose="020F0502020204030204" pitchFamily="34" charset="0"/>
                        </a:rPr>
                        <a:t>Value for money of procurement</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301347">
                <a:tc>
                  <a:txBody>
                    <a:bodyPr/>
                    <a:lstStyle/>
                    <a:p>
                      <a:pPr marL="0" marR="0" algn="just">
                        <a:lnSpc>
                          <a:spcPct val="140000"/>
                        </a:lnSpc>
                        <a:spcBef>
                          <a:spcPts val="0"/>
                        </a:spcBef>
                        <a:spcAft>
                          <a:spcPts val="0"/>
                        </a:spcAft>
                        <a:tabLst>
                          <a:tab pos="630555" algn="l"/>
                        </a:tabLst>
                      </a:pPr>
                      <a:r>
                        <a:rPr lang="en-US" sz="1600" b="1" dirty="0">
                          <a:effectLst/>
                          <a:latin typeface="Arial" panose="020B0604020202020204" pitchFamily="34" charset="0"/>
                          <a:ea typeface="Times New Roman" panose="02020603050405020304" pitchFamily="18" charset="0"/>
                          <a:cs typeface="Calibri" panose="020F0502020204030204" pitchFamily="34" charset="0"/>
                        </a:rPr>
                        <a:t>Processes (and systems)</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a:effectLst/>
                          <a:latin typeface="Arial" panose="020B0604020202020204" pitchFamily="34" charset="0"/>
                          <a:ea typeface="Times New Roman" panose="02020603050405020304" pitchFamily="18" charset="0"/>
                          <a:cs typeface="Calibri" panose="020F0502020204030204" pitchFamily="34" charset="0"/>
                        </a:rPr>
                        <a:t>Process time measures are developed</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1347">
                <a:tc>
                  <a:txBody>
                    <a:bodyPr/>
                    <a:lstStyle/>
                    <a:p>
                      <a:pPr marL="0" marR="0" algn="just">
                        <a:lnSpc>
                          <a:spcPct val="140000"/>
                        </a:lnSpc>
                        <a:spcBef>
                          <a:spcPts val="0"/>
                        </a:spcBef>
                        <a:spcAft>
                          <a:spcPts val="0"/>
                        </a:spcAft>
                        <a:tabLst>
                          <a:tab pos="630555" algn="l"/>
                        </a:tabLst>
                      </a:pPr>
                      <a:r>
                        <a:rPr lang="en-US" sz="1600" b="1" dirty="0">
                          <a:effectLst/>
                          <a:latin typeface="Arial" panose="020B0604020202020204" pitchFamily="34" charset="0"/>
                          <a:ea typeface="Times New Roman" panose="02020603050405020304" pitchFamily="18" charset="0"/>
                          <a:cs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a:effectLst/>
                          <a:latin typeface="Arial" panose="020B0604020202020204" pitchFamily="34" charset="0"/>
                          <a:ea typeface="Times New Roman" panose="02020603050405020304" pitchFamily="18" charset="0"/>
                          <a:cs typeface="Calibri" panose="020F0502020204030204" pitchFamily="34" charset="0"/>
                        </a:rPr>
                        <a:t>Good process controls are in place</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01347">
                <a:tc>
                  <a:txBody>
                    <a:bodyPr/>
                    <a:lstStyle/>
                    <a:p>
                      <a:pPr marL="0" marR="0" algn="just">
                        <a:lnSpc>
                          <a:spcPct val="140000"/>
                        </a:lnSpc>
                        <a:spcBef>
                          <a:spcPts val="0"/>
                        </a:spcBef>
                        <a:spcAft>
                          <a:spcPts val="0"/>
                        </a:spcAft>
                        <a:tabLst>
                          <a:tab pos="630555" algn="l"/>
                        </a:tabLst>
                      </a:pPr>
                      <a:r>
                        <a:rPr lang="en-US" sz="1600" b="1" dirty="0">
                          <a:effectLst/>
                          <a:latin typeface="Arial" panose="020B0604020202020204" pitchFamily="34" charset="0"/>
                          <a:ea typeface="Times New Roman" panose="02020603050405020304" pitchFamily="18" charset="0"/>
                          <a:cs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a:effectLst/>
                          <a:latin typeface="Arial" panose="020B0604020202020204" pitchFamily="34" charset="0"/>
                          <a:ea typeface="Times New Roman" panose="02020603050405020304" pitchFamily="18" charset="0"/>
                          <a:cs typeface="Calibri" panose="020F0502020204030204" pitchFamily="34" charset="0"/>
                        </a:rPr>
                        <a:t>Unit performance management well-institutionalised</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1347">
                <a:tc>
                  <a:txBody>
                    <a:bodyPr/>
                    <a:lstStyle/>
                    <a:p>
                      <a:pPr marL="0" marR="0" algn="just">
                        <a:lnSpc>
                          <a:spcPct val="140000"/>
                        </a:lnSpc>
                        <a:spcBef>
                          <a:spcPts val="0"/>
                        </a:spcBef>
                        <a:spcAft>
                          <a:spcPts val="0"/>
                        </a:spcAft>
                        <a:tabLst>
                          <a:tab pos="630555" algn="l"/>
                        </a:tabLst>
                      </a:pPr>
                      <a:r>
                        <a:rPr lang="en-US" sz="1600" b="1">
                          <a:effectLst/>
                          <a:latin typeface="Arial" panose="020B0604020202020204" pitchFamily="34" charset="0"/>
                          <a:ea typeface="Times New Roman" panose="02020603050405020304" pitchFamily="18" charset="0"/>
                          <a:cs typeface="Calibri" panose="020F0502020204030204" pitchFamily="34" charset="0"/>
                        </a:rPr>
                        <a:t> </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a:effectLst/>
                          <a:highlight>
                            <a:srgbClr val="00FFFF"/>
                          </a:highlight>
                          <a:latin typeface="Arial" panose="020B0604020202020204" pitchFamily="34" charset="0"/>
                          <a:ea typeface="Times New Roman" panose="02020603050405020304" pitchFamily="18" charset="0"/>
                          <a:cs typeface="Calibri" panose="020F0502020204030204" pitchFamily="34" charset="0"/>
                        </a:rPr>
                        <a:t>Payment of invoices within 30 days</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30497">
                <a:tc>
                  <a:txBody>
                    <a:bodyPr/>
                    <a:lstStyle/>
                    <a:p>
                      <a:pPr marL="0" marR="0">
                        <a:spcBef>
                          <a:spcPts val="0"/>
                        </a:spcBef>
                        <a:spcAft>
                          <a:spcPts val="0"/>
                        </a:spcAft>
                        <a:tabLst>
                          <a:tab pos="630555" algn="l"/>
                        </a:tabLst>
                      </a:pPr>
                      <a:r>
                        <a:rPr lang="en-US" sz="1600" b="1" dirty="0">
                          <a:effectLst/>
                          <a:latin typeface="Arial" panose="020B0604020202020204" pitchFamily="34" charset="0"/>
                          <a:ea typeface="Times New Roman" panose="02020603050405020304" pitchFamily="18" charset="0"/>
                          <a:cs typeface="Calibri" panose="020F0502020204030204" pitchFamily="34" charset="0"/>
                        </a:rPr>
                        <a:t>Outputs</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a:effectLst/>
                          <a:highlight>
                            <a:srgbClr val="00FFFF"/>
                          </a:highlight>
                          <a:latin typeface="Arial" panose="020B0604020202020204" pitchFamily="34" charset="0"/>
                          <a:ea typeface="Times New Roman" panose="02020603050405020304" pitchFamily="18" charset="0"/>
                          <a:cs typeface="Calibri" panose="020F0502020204030204" pitchFamily="34" charset="0"/>
                        </a:rPr>
                        <a:t>There are no audit findings on predetermined objectives</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1347">
                <a:tc>
                  <a:txBody>
                    <a:bodyPr/>
                    <a:lstStyle/>
                    <a:p>
                      <a:pPr marL="0" marR="0" algn="just">
                        <a:lnSpc>
                          <a:spcPct val="140000"/>
                        </a:lnSpc>
                        <a:spcBef>
                          <a:spcPts val="0"/>
                        </a:spcBef>
                        <a:spcAft>
                          <a:spcPts val="0"/>
                        </a:spcAft>
                        <a:tabLst>
                          <a:tab pos="630555" algn="l"/>
                        </a:tabLst>
                      </a:pPr>
                      <a:r>
                        <a:rPr lang="en-US" sz="1600" b="1" dirty="0">
                          <a:effectLst/>
                          <a:latin typeface="Arial" panose="020B0604020202020204" pitchFamily="34" charset="0"/>
                          <a:ea typeface="Times New Roman" panose="02020603050405020304" pitchFamily="18" charset="0"/>
                          <a:cs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342900" marR="0" lvl="0" indent="-342900">
                        <a:spcBef>
                          <a:spcPts val="0"/>
                        </a:spcBef>
                        <a:spcAft>
                          <a:spcPts val="0"/>
                        </a:spcAft>
                        <a:buFont typeface="Symbol" panose="05050102010706020507" pitchFamily="18" charset="2"/>
                        <a:buChar char=""/>
                        <a:tabLst>
                          <a:tab pos="630555" algn="l"/>
                        </a:tabLst>
                      </a:pPr>
                      <a:r>
                        <a:rPr lang="en-US" sz="1600">
                          <a:effectLst/>
                          <a:latin typeface="Arial" panose="020B0604020202020204" pitchFamily="34" charset="0"/>
                          <a:ea typeface="Times New Roman" panose="02020603050405020304" pitchFamily="18" charset="0"/>
                          <a:cs typeface="Calibri" panose="020F0502020204030204" pitchFamily="34" charset="0"/>
                        </a:rPr>
                        <a:t>Department’s service standards are achieved</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301347">
                <a:tc>
                  <a:txBody>
                    <a:bodyPr/>
                    <a:lstStyle/>
                    <a:p>
                      <a:pPr marL="0" marR="0" algn="just">
                        <a:lnSpc>
                          <a:spcPct val="140000"/>
                        </a:lnSpc>
                        <a:spcBef>
                          <a:spcPts val="0"/>
                        </a:spcBef>
                        <a:spcAft>
                          <a:spcPts val="0"/>
                        </a:spcAft>
                        <a:tabLst>
                          <a:tab pos="630555" algn="l"/>
                        </a:tabLst>
                      </a:pPr>
                      <a:r>
                        <a:rPr lang="en-US" sz="1600" b="1" dirty="0">
                          <a:effectLst/>
                          <a:latin typeface="Arial" panose="020B0604020202020204" pitchFamily="34" charset="0"/>
                          <a:ea typeface="Times New Roman" panose="02020603050405020304" pitchFamily="18" charset="0"/>
                          <a:cs typeface="Calibri" panose="020F0502020204030204" pitchFamily="34" charset="0"/>
                        </a:rPr>
                        <a:t>Outcomes</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a:effectLst/>
                          <a:latin typeface="Arial" panose="020B0604020202020204" pitchFamily="34" charset="0"/>
                          <a:ea typeface="Times New Roman" panose="02020603050405020304" pitchFamily="18" charset="0"/>
                          <a:cs typeface="Calibri" panose="020F0502020204030204" pitchFamily="34" charset="0"/>
                        </a:rPr>
                        <a:t>Outcomes achieved</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1347">
                <a:tc>
                  <a:txBody>
                    <a:bodyPr/>
                    <a:lstStyle/>
                    <a:p>
                      <a:pPr marL="0" marR="0" algn="just">
                        <a:lnSpc>
                          <a:spcPct val="140000"/>
                        </a:lnSpc>
                        <a:spcBef>
                          <a:spcPts val="0"/>
                        </a:spcBef>
                        <a:spcAft>
                          <a:spcPts val="0"/>
                        </a:spcAft>
                        <a:tabLst>
                          <a:tab pos="630555" algn="l"/>
                        </a:tabLst>
                      </a:pPr>
                      <a:r>
                        <a:rPr lang="en-US" sz="1600" b="1" dirty="0">
                          <a:effectLst/>
                          <a:latin typeface="Arial" panose="020B0604020202020204" pitchFamily="34" charset="0"/>
                          <a:ea typeface="Times New Roman" panose="02020603050405020304" pitchFamily="18" charset="0"/>
                          <a:cs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a:effectLst/>
                          <a:latin typeface="Arial" panose="020B0604020202020204" pitchFamily="34" charset="0"/>
                          <a:ea typeface="Times New Roman" panose="02020603050405020304" pitchFamily="18" charset="0"/>
                          <a:cs typeface="Calibri" panose="020F0502020204030204" pitchFamily="34" charset="0"/>
                        </a:rPr>
                        <a:t>Programme evaluation conducted</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02696">
                <a:tc>
                  <a:txBody>
                    <a:bodyPr/>
                    <a:lstStyle/>
                    <a:p>
                      <a:pPr marL="0" marR="0" algn="just">
                        <a:lnSpc>
                          <a:spcPct val="140000"/>
                        </a:lnSpc>
                        <a:spcBef>
                          <a:spcPts val="0"/>
                        </a:spcBef>
                        <a:spcAft>
                          <a:spcPts val="0"/>
                        </a:spcAft>
                        <a:tabLst>
                          <a:tab pos="630555" algn="l"/>
                        </a:tabLst>
                      </a:pPr>
                      <a:r>
                        <a:rPr lang="en-US" sz="1600" b="1" i="1">
                          <a:effectLst/>
                          <a:latin typeface="Arial" panose="020B0604020202020204" pitchFamily="34" charset="0"/>
                          <a:ea typeface="Times New Roman" panose="02020603050405020304" pitchFamily="18" charset="0"/>
                          <a:cs typeface="Calibri" panose="020F0502020204030204" pitchFamily="34" charset="0"/>
                        </a:rPr>
                        <a:t>Ratios between the above dimensions</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lgn="just">
                        <a:lnSpc>
                          <a:spcPct val="140000"/>
                        </a:lnSpc>
                        <a:spcBef>
                          <a:spcPts val="0"/>
                        </a:spcBef>
                        <a:spcAft>
                          <a:spcPts val="0"/>
                        </a:spcAft>
                        <a:buFont typeface="Symbol" panose="05050102010706020507" pitchFamily="18" charset="2"/>
                        <a:buChar char=""/>
                        <a:tabLst>
                          <a:tab pos="630555" algn="l"/>
                        </a:tabLst>
                      </a:pPr>
                      <a:r>
                        <a:rPr lang="en-US" sz="1600" dirty="0">
                          <a:effectLst/>
                          <a:highlight>
                            <a:srgbClr val="00FFFF"/>
                          </a:highlight>
                          <a:latin typeface="Arial" panose="020B0604020202020204" pitchFamily="34" charset="0"/>
                          <a:ea typeface="Times New Roman" panose="02020603050405020304" pitchFamily="18" charset="0"/>
                          <a:cs typeface="Calibri" panose="020F0502020204030204" pitchFamily="34" charset="0"/>
                        </a:rPr>
                        <a:t>Predetermined objectives achieved </a:t>
                      </a:r>
                      <a:r>
                        <a:rPr lang="en-US" sz="1600" dirty="0" err="1">
                          <a:effectLst/>
                          <a:highlight>
                            <a:srgbClr val="00FFFF"/>
                          </a:highlight>
                          <a:latin typeface="Arial" panose="020B0604020202020204" pitchFamily="34" charset="0"/>
                          <a:ea typeface="Times New Roman" panose="02020603050405020304" pitchFamily="18" charset="0"/>
                          <a:cs typeface="Calibri" panose="020F0502020204030204" pitchFamily="34" charset="0"/>
                        </a:rPr>
                        <a:t>vs</a:t>
                      </a:r>
                      <a:r>
                        <a:rPr lang="en-US" sz="1600" dirty="0">
                          <a:effectLst/>
                          <a:highlight>
                            <a:srgbClr val="00FFFF"/>
                          </a:highlight>
                          <a:latin typeface="Arial" panose="020B0604020202020204" pitchFamily="34" charset="0"/>
                          <a:ea typeface="Times New Roman" panose="02020603050405020304" pitchFamily="18" charset="0"/>
                          <a:cs typeface="Calibri" panose="020F0502020204030204" pitchFamily="34" charset="0"/>
                        </a:rPr>
                        <a:t> expenditure against budget</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645746">
                <a:tc>
                  <a:txBody>
                    <a:bodyPr/>
                    <a:lstStyle/>
                    <a:p>
                      <a:pPr marL="0" marR="0" algn="just">
                        <a:lnSpc>
                          <a:spcPct val="140000"/>
                        </a:lnSpc>
                        <a:spcBef>
                          <a:spcPts val="0"/>
                        </a:spcBef>
                        <a:spcAft>
                          <a:spcPts val="0"/>
                        </a:spcAft>
                        <a:tabLst>
                          <a:tab pos="630555" algn="l"/>
                        </a:tabLst>
                      </a:pPr>
                      <a:r>
                        <a:rPr lang="en-US" sz="1600" b="1" i="1">
                          <a:effectLst/>
                          <a:latin typeface="Arial" panose="020B0604020202020204" pitchFamily="34" charset="0"/>
                          <a:ea typeface="Times New Roman" panose="02020603050405020304" pitchFamily="18" charset="0"/>
                          <a:cs typeface="Calibri" panose="020F0502020204030204" pitchFamily="34" charset="0"/>
                        </a:rPr>
                        <a:t> </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lgn="just">
                        <a:spcBef>
                          <a:spcPts val="0"/>
                        </a:spcBef>
                        <a:spcAft>
                          <a:spcPts val="0"/>
                        </a:spcAft>
                        <a:buFont typeface="Symbol" panose="05050102010706020507" pitchFamily="18" charset="2"/>
                        <a:buChar char=""/>
                        <a:tabLst>
                          <a:tab pos="630555" algn="l"/>
                        </a:tabLst>
                      </a:pPr>
                      <a:r>
                        <a:rPr lang="en-US" sz="1600" i="1" dirty="0">
                          <a:effectLst/>
                          <a:latin typeface="Arial" panose="020B0604020202020204" pitchFamily="34" charset="0"/>
                          <a:ea typeface="Times New Roman" panose="02020603050405020304" pitchFamily="18" charset="0"/>
                          <a:cs typeface="Calibri" panose="020F0502020204030204" pitchFamily="34" charset="0"/>
                        </a:rPr>
                        <a:t>Cost-benefit (costing of options/delivery models/service levels, financial modeling, expenditure reviews)</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3322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2F2ABCC5-CD6A-47AD-A886-437E9C8D6B0C}"/>
              </a:ext>
            </a:extLst>
          </p:cNvPr>
          <p:cNvSpPr>
            <a:spLocks noGrp="1"/>
          </p:cNvSpPr>
          <p:nvPr>
            <p:ph type="title"/>
          </p:nvPr>
        </p:nvSpPr>
        <p:spPr>
          <a:xfrm>
            <a:off x="468313" y="476672"/>
            <a:ext cx="8229600" cy="796503"/>
          </a:xfrm>
        </p:spPr>
        <p:txBody>
          <a:bodyPr/>
          <a:lstStyle/>
          <a:p>
            <a:pPr>
              <a:defRPr/>
            </a:pPr>
            <a:r>
              <a:rPr lang="en-US" altLang="en-US" dirty="0" smtClean="0">
                <a:latin typeface="Berlin Sans FB" panose="020E0602020502020306" pitchFamily="34" charset="0"/>
              </a:rPr>
              <a:t>REFINEMENT </a:t>
            </a:r>
            <a:r>
              <a:rPr lang="en-US" altLang="en-US" dirty="0">
                <a:latin typeface="Berlin Sans FB" panose="020E0602020502020306" pitchFamily="34" charset="0"/>
              </a:rPr>
              <a:t>OF THE EVALUATION TOOL </a:t>
            </a:r>
            <a:r>
              <a:rPr lang="en-US" altLang="en-US" dirty="0" smtClean="0">
                <a:latin typeface="Berlin Sans FB" panose="020E0602020502020306" pitchFamily="34" charset="0"/>
              </a:rPr>
              <a:t>(</a:t>
            </a:r>
            <a:r>
              <a:rPr lang="en-US" altLang="en-US" dirty="0" smtClean="0">
                <a:solidFill>
                  <a:srgbClr val="FF0000"/>
                </a:solidFill>
                <a:latin typeface="Berlin Sans FB" panose="020E0602020502020306" pitchFamily="34" charset="0"/>
              </a:rPr>
              <a:t>towards a CVP Departmental Report</a:t>
            </a:r>
            <a:r>
              <a:rPr lang="en-US" altLang="en-US" dirty="0" smtClean="0">
                <a:latin typeface="Berlin Sans FB" panose="020E0602020502020306" pitchFamily="34" charset="0"/>
              </a:rPr>
              <a:t>) </a:t>
            </a:r>
            <a:endParaRPr lang="en-US" altLang="en-US" dirty="0">
              <a:latin typeface="Berlin Sans FB" panose="020E0602020502020306" pitchFamily="34" charset="0"/>
            </a:endParaRPr>
          </a:p>
        </p:txBody>
      </p:sp>
      <p:sp>
        <p:nvSpPr>
          <p:cNvPr id="81923" name="Content Placeholder 2">
            <a:extLst>
              <a:ext uri="{FF2B5EF4-FFF2-40B4-BE49-F238E27FC236}">
                <a16:creationId xmlns:a16="http://schemas.microsoft.com/office/drawing/2014/main" xmlns="" id="{E3DA3146-9ACB-4C3B-8A2A-50602A692B6C}"/>
              </a:ext>
            </a:extLst>
          </p:cNvPr>
          <p:cNvSpPr>
            <a:spLocks noGrp="1"/>
          </p:cNvSpPr>
          <p:nvPr>
            <p:ph idx="1"/>
          </p:nvPr>
        </p:nvSpPr>
        <p:spPr>
          <a:xfrm>
            <a:off x="457200" y="1772815"/>
            <a:ext cx="8229600" cy="4472409"/>
          </a:xfrm>
        </p:spPr>
        <p:txBody>
          <a:bodyPr/>
          <a:lstStyle/>
          <a:p>
            <a:pPr indent="0">
              <a:buNone/>
              <a:defRPr/>
            </a:pPr>
            <a:r>
              <a:rPr lang="en-ZA" altLang="en-US" sz="3600" dirty="0" smtClean="0">
                <a:latin typeface="Arial" panose="020B0604020202020204" pitchFamily="34" charset="0"/>
              </a:rPr>
              <a:t>5. </a:t>
            </a:r>
            <a:r>
              <a:rPr lang="en-ZA" altLang="en-US" sz="3600" smtClean="0">
                <a:latin typeface="Arial" panose="020B0604020202020204" pitchFamily="34" charset="0"/>
              </a:rPr>
              <a:t>The PSC </a:t>
            </a:r>
            <a:r>
              <a:rPr lang="en-ZA" altLang="en-US" sz="3600" dirty="0" smtClean="0">
                <a:latin typeface="Arial" panose="020B0604020202020204" pitchFamily="34" charset="0"/>
              </a:rPr>
              <a:t>is exploring the placement of Departmental Reports on Adherence to CVPs in public arena – </a:t>
            </a:r>
            <a:r>
              <a:rPr lang="en-ZA" altLang="en-US" sz="3600" dirty="0">
                <a:latin typeface="Arial" panose="020B0604020202020204" pitchFamily="34" charset="0"/>
              </a:rPr>
              <a:t>A</a:t>
            </a:r>
            <a:r>
              <a:rPr lang="en-ZA" altLang="en-US" sz="3600" dirty="0" smtClean="0">
                <a:latin typeface="Arial" panose="020B0604020202020204" pitchFamily="34" charset="0"/>
              </a:rPr>
              <a:t>nnual Reports</a:t>
            </a:r>
          </a:p>
        </p:txBody>
      </p:sp>
      <p:sp>
        <p:nvSpPr>
          <p:cNvPr id="30724" name="Slide Number Placeholder 3">
            <a:extLst>
              <a:ext uri="{FF2B5EF4-FFF2-40B4-BE49-F238E27FC236}">
                <a16:creationId xmlns:a16="http://schemas.microsoft.com/office/drawing/2014/main" xmlns="" id="{98FF3789-B38D-45C5-A265-9ED5B750E8E7}"/>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565D0E30-BDC3-419A-92A7-C620C0146C06}" type="slidenum">
              <a:rPr lang="en-US" altLang="en-US" sz="1400" smtClean="0"/>
              <a:pPr>
                <a:spcBef>
                  <a:spcPct val="0"/>
                </a:spcBef>
                <a:buClrTx/>
                <a:buSzTx/>
                <a:buFontTx/>
                <a:buNone/>
              </a:pPr>
              <a:t>28</a:t>
            </a:fld>
            <a:endParaRPr lang="en-US" altLang="en-US" sz="1400"/>
          </a:p>
        </p:txBody>
      </p:sp>
    </p:spTree>
    <p:extLst>
      <p:ext uri="{BB962C8B-B14F-4D97-AF65-F5344CB8AC3E}">
        <p14:creationId xmlns:p14="http://schemas.microsoft.com/office/powerpoint/2010/main" xmlns="" val="1360444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xmlns="" id="{DDD3CAC6-0FD3-47B7-AD03-6806D718025F}"/>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DBC2D1EB-EBCD-42D8-ACAB-35150A639E26}" type="slidenum">
              <a:rPr lang="en-US" altLang="en-US" sz="1400" smtClean="0">
                <a:solidFill>
                  <a:srgbClr val="000000"/>
                </a:solidFill>
              </a:rPr>
              <a:pPr>
                <a:spcBef>
                  <a:spcPct val="0"/>
                </a:spcBef>
                <a:buClrTx/>
                <a:buSzTx/>
                <a:buFontTx/>
                <a:buNone/>
              </a:pPr>
              <a:t>29</a:t>
            </a:fld>
            <a:endParaRPr lang="en-US" altLang="en-US" sz="1400">
              <a:solidFill>
                <a:srgbClr val="000000"/>
              </a:solidFill>
            </a:endParaRPr>
          </a:p>
        </p:txBody>
      </p:sp>
      <p:sp>
        <p:nvSpPr>
          <p:cNvPr id="32771" name="Rectangle 2">
            <a:extLst>
              <a:ext uri="{FF2B5EF4-FFF2-40B4-BE49-F238E27FC236}">
                <a16:creationId xmlns:a16="http://schemas.microsoft.com/office/drawing/2014/main" xmlns="" id="{B8993059-3DC3-4A6F-950A-C70656B8742D}"/>
              </a:ext>
            </a:extLst>
          </p:cNvPr>
          <p:cNvSpPr>
            <a:spLocks noGrp="1" noChangeArrowheads="1"/>
          </p:cNvSpPr>
          <p:nvPr>
            <p:ph type="title"/>
          </p:nvPr>
        </p:nvSpPr>
        <p:spPr>
          <a:xfrm>
            <a:off x="1331640" y="36059"/>
            <a:ext cx="6840760" cy="656638"/>
          </a:xfrm>
        </p:spPr>
        <p:txBody>
          <a:bodyPr/>
          <a:lstStyle/>
          <a:p>
            <a:pPr marL="273050" eaLnBrk="1" hangingPunct="1"/>
            <a:r>
              <a:rPr lang="en-ZA" altLang="en-US" dirty="0">
                <a:latin typeface="Berlin Sans FB" panose="020E0602020502020306" pitchFamily="34" charset="0"/>
                <a:cs typeface="Calibri" panose="020F0502020204030204" pitchFamily="34" charset="0"/>
              </a:rPr>
              <a:t/>
            </a:r>
            <a:br>
              <a:rPr lang="en-ZA" altLang="en-US" dirty="0">
                <a:latin typeface="Berlin Sans FB" panose="020E0602020502020306" pitchFamily="34" charset="0"/>
                <a:cs typeface="Calibri" panose="020F0502020204030204" pitchFamily="34" charset="0"/>
              </a:rPr>
            </a:br>
            <a:r>
              <a:rPr lang="en-ZA" altLang="en-US" dirty="0">
                <a:latin typeface="Berlin Sans FB" panose="020E0602020502020306" pitchFamily="34" charset="0"/>
                <a:cs typeface="Calibri" panose="020F0502020204030204" pitchFamily="34" charset="0"/>
              </a:rPr>
              <a:t>CONCLUSION</a:t>
            </a:r>
            <a:br>
              <a:rPr lang="en-ZA" altLang="en-US" dirty="0">
                <a:latin typeface="Berlin Sans FB" panose="020E0602020502020306" pitchFamily="34" charset="0"/>
                <a:cs typeface="Calibri" panose="020F0502020204030204" pitchFamily="34" charset="0"/>
              </a:rPr>
            </a:br>
            <a:endParaRPr lang="en-US" altLang="en-US" dirty="0">
              <a:latin typeface="Berlin Sans FB" panose="020E0602020502020306" pitchFamily="34" charset="0"/>
              <a:cs typeface="Calibri" panose="020F0502020204030204" pitchFamily="34" charset="0"/>
            </a:endParaRPr>
          </a:p>
        </p:txBody>
      </p:sp>
      <p:sp>
        <p:nvSpPr>
          <p:cNvPr id="4100" name="Rectangle 3">
            <a:extLst>
              <a:ext uri="{FF2B5EF4-FFF2-40B4-BE49-F238E27FC236}">
                <a16:creationId xmlns:a16="http://schemas.microsoft.com/office/drawing/2014/main" xmlns="" id="{2DAC7552-5652-41C9-A909-4D6ECAE49858}"/>
              </a:ext>
            </a:extLst>
          </p:cNvPr>
          <p:cNvSpPr>
            <a:spLocks noGrp="1" noChangeArrowheads="1"/>
          </p:cNvSpPr>
          <p:nvPr>
            <p:ph type="body" idx="1"/>
          </p:nvPr>
        </p:nvSpPr>
        <p:spPr>
          <a:xfrm>
            <a:off x="251520" y="764704"/>
            <a:ext cx="8351838" cy="5112568"/>
          </a:xfrm>
        </p:spPr>
        <p:txBody>
          <a:bodyPr/>
          <a:lstStyle/>
          <a:p>
            <a:pPr algn="just">
              <a:defRPr/>
            </a:pPr>
            <a:r>
              <a:rPr lang="en-US" sz="2400" dirty="0" smtClean="0">
                <a:latin typeface="Arial" pitchFamily="34" charset="0"/>
                <a:cs typeface="Arial" pitchFamily="34" charset="0"/>
              </a:rPr>
              <a:t>The Values and </a:t>
            </a:r>
            <a:r>
              <a:rPr lang="en-US" sz="2400" dirty="0">
                <a:latin typeface="Arial" pitchFamily="34" charset="0"/>
                <a:cs typeface="Arial" pitchFamily="34" charset="0"/>
              </a:rPr>
              <a:t>P</a:t>
            </a:r>
            <a:r>
              <a:rPr lang="en-US" sz="2400" dirty="0" smtClean="0">
                <a:latin typeface="Arial" pitchFamily="34" charset="0"/>
                <a:cs typeface="Arial" pitchFamily="34" charset="0"/>
              </a:rPr>
              <a:t>rinciples Project aims to achieve the type of public administration that South Africans aspire to have, as espoused in the Constitution. </a:t>
            </a:r>
          </a:p>
          <a:p>
            <a:pPr algn="just">
              <a:defRPr/>
            </a:pPr>
            <a:r>
              <a:rPr lang="en-ZA" sz="2400" dirty="0" smtClean="0">
                <a:latin typeface="Arial" pitchFamily="34" charset="0"/>
                <a:cs typeface="Arial" pitchFamily="34" charset="0"/>
              </a:rPr>
              <a:t>It is </a:t>
            </a:r>
            <a:r>
              <a:rPr lang="en-ZA" sz="2400" dirty="0">
                <a:latin typeface="Arial" pitchFamily="34" charset="0"/>
                <a:cs typeface="Arial" pitchFamily="34" charset="0"/>
              </a:rPr>
              <a:t>ambitious since its aim is to motivate departments to adhere and embed the values and principles in </a:t>
            </a:r>
            <a:r>
              <a:rPr lang="en-ZA" sz="2400" dirty="0" smtClean="0">
                <a:latin typeface="Arial" pitchFamily="34" charset="0"/>
                <a:cs typeface="Arial" pitchFamily="34" charset="0"/>
              </a:rPr>
              <a:t>their own </a:t>
            </a:r>
            <a:r>
              <a:rPr lang="en-ZA" sz="2400" dirty="0">
                <a:latin typeface="Arial" pitchFamily="34" charset="0"/>
                <a:cs typeface="Arial" pitchFamily="34" charset="0"/>
              </a:rPr>
              <a:t>daily work. </a:t>
            </a:r>
          </a:p>
          <a:p>
            <a:pPr algn="just">
              <a:defRPr/>
            </a:pPr>
            <a:r>
              <a:rPr lang="en-ZA" sz="2400" dirty="0">
                <a:latin typeface="Arial" pitchFamily="34" charset="0"/>
                <a:cs typeface="Arial" pitchFamily="34" charset="0"/>
              </a:rPr>
              <a:t>The work will yield reports that will nudge departments to systemic compliance, as well as </a:t>
            </a:r>
            <a:r>
              <a:rPr lang="en-ZA" sz="2400" b="1" dirty="0">
                <a:latin typeface="Arial" pitchFamily="34" charset="0"/>
                <a:cs typeface="Arial" pitchFamily="34" charset="0"/>
              </a:rPr>
              <a:t>value-driven efficiency and </a:t>
            </a:r>
            <a:r>
              <a:rPr lang="en-ZA" sz="2400" b="1" dirty="0" smtClean="0">
                <a:latin typeface="Arial" pitchFamily="34" charset="0"/>
                <a:cs typeface="Arial" pitchFamily="34" charset="0"/>
              </a:rPr>
              <a:t>impact.</a:t>
            </a:r>
          </a:p>
          <a:p>
            <a:pPr algn="just">
              <a:defRPr/>
            </a:pPr>
            <a:r>
              <a:rPr lang="en-US" sz="2400" dirty="0">
                <a:latin typeface="Arial" pitchFamily="34" charset="0"/>
                <a:cs typeface="Arial" pitchFamily="34" charset="0"/>
              </a:rPr>
              <a:t>Interface with other Public Service Commissions in Africa shows that revamping work ethic is high on the agenda of reviving the “Public Service will”.</a:t>
            </a:r>
          </a:p>
          <a:p>
            <a:pPr algn="just">
              <a:defRPr/>
            </a:pPr>
            <a:endParaRPr lang="en-ZA" sz="2400" b="1" dirty="0">
              <a:latin typeface="Arial" pitchFamily="34" charset="0"/>
              <a:cs typeface="Arial" pitchFamily="34" charset="0"/>
            </a:endParaRPr>
          </a:p>
          <a:p>
            <a:pPr marL="450850" indent="0" algn="just" defTabSz="533400" eaLnBrk="1" hangingPunct="1">
              <a:buFont typeface="Wingdings" panose="05000000000000000000" pitchFamily="2" charset="2"/>
              <a:buNone/>
              <a:defRPr/>
            </a:pPr>
            <a:endParaRPr lang="en-ZA" sz="1800" dirty="0">
              <a:latin typeface="Arial" pitchFamily="34" charset="0"/>
              <a:cs typeface="Arial" pitchFamily="34" charset="0"/>
            </a:endParaRPr>
          </a:p>
          <a:p>
            <a:pPr marL="450850" indent="0" algn="just" defTabSz="533400" eaLnBrk="1" hangingPunct="1">
              <a:buFont typeface="Wingdings" panose="05000000000000000000" pitchFamily="2" charset="2"/>
              <a:buNone/>
              <a:defRPr/>
            </a:pPr>
            <a:endParaRPr lang="en-US" sz="1800" dirty="0">
              <a:solidFill>
                <a:srgbClr val="006666"/>
              </a:solidFill>
              <a:latin typeface="Arial Rounded MT Bold"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68C3CE6C-BBDE-44AC-8331-E49266EF214C}"/>
              </a:ext>
            </a:extLst>
          </p:cNvPr>
          <p:cNvSpPr>
            <a:spLocks noGrp="1" noChangeArrowheads="1"/>
          </p:cNvSpPr>
          <p:nvPr>
            <p:ph type="title"/>
          </p:nvPr>
        </p:nvSpPr>
        <p:spPr>
          <a:xfrm>
            <a:off x="179512" y="116632"/>
            <a:ext cx="8784976" cy="936104"/>
          </a:xfrm>
        </p:spPr>
        <p:txBody>
          <a:bodyPr/>
          <a:lstStyle/>
          <a:p>
            <a:pPr marL="87313" eaLnBrk="1" hangingPunct="1"/>
            <a:r>
              <a:rPr lang="en-US" altLang="en-US" sz="2400" dirty="0">
                <a:latin typeface="Berlin Sans FB" panose="020E0602020502020306" pitchFamily="34" charset="0"/>
                <a:cs typeface="Calibri" panose="020F0502020204030204" pitchFamily="34" charset="0"/>
              </a:rPr>
              <a:t>M</a:t>
            </a:r>
            <a:r>
              <a:rPr lang="en-ZA" altLang="en-US" sz="2400" dirty="0">
                <a:latin typeface="Berlin Sans FB" panose="020E0602020502020306" pitchFamily="34" charset="0"/>
                <a:cs typeface="Calibri" panose="020F0502020204030204" pitchFamily="34" charset="0"/>
              </a:rPr>
              <a:t>ANDATE OF THE </a:t>
            </a:r>
            <a:r>
              <a:rPr lang="en-US" altLang="en-US" sz="2400" dirty="0">
                <a:latin typeface="Berlin Sans FB" panose="020E0602020502020306" pitchFamily="34" charset="0"/>
                <a:cs typeface="Calibri" panose="020F0502020204030204" pitchFamily="34" charset="0"/>
              </a:rPr>
              <a:t>PSC</a:t>
            </a:r>
            <a:r>
              <a:rPr lang="en-ZA" altLang="en-US" sz="2400" dirty="0">
                <a:latin typeface="Berlin Sans FB" panose="020E0602020502020306" pitchFamily="34" charset="0"/>
                <a:cs typeface="Calibri" panose="020F0502020204030204" pitchFamily="34" charset="0"/>
              </a:rPr>
              <a:t> </a:t>
            </a:r>
            <a:r>
              <a:rPr lang="en-ZA" altLang="en-US" sz="2400" dirty="0" smtClean="0">
                <a:latin typeface="Berlin Sans FB" panose="020E0602020502020306" pitchFamily="34" charset="0"/>
                <a:cs typeface="Calibri" panose="020F0502020204030204" pitchFamily="34" charset="0"/>
              </a:rPr>
              <a:t>ON THE CONSTITUTIONAL VALUES AND PRINCIPLES  (CVPs)</a:t>
            </a:r>
            <a:endParaRPr lang="en-ZA" altLang="en-US" sz="2400" dirty="0">
              <a:latin typeface="Berlin Sans FB" panose="020E0602020502020306" pitchFamily="34" charset="0"/>
              <a:cs typeface="Calibri" panose="020F0502020204030204" pitchFamily="34" charset="0"/>
            </a:endParaRPr>
          </a:p>
        </p:txBody>
      </p:sp>
      <p:sp>
        <p:nvSpPr>
          <p:cNvPr id="4100" name="Rectangle 3">
            <a:extLst>
              <a:ext uri="{FF2B5EF4-FFF2-40B4-BE49-F238E27FC236}">
                <a16:creationId xmlns:a16="http://schemas.microsoft.com/office/drawing/2014/main" xmlns="" id="{C17EED24-41CE-443C-ADAF-2C00C1BCFC47}"/>
              </a:ext>
            </a:extLst>
          </p:cNvPr>
          <p:cNvSpPr>
            <a:spLocks noGrp="1" noChangeArrowheads="1"/>
          </p:cNvSpPr>
          <p:nvPr>
            <p:ph idx="1"/>
          </p:nvPr>
        </p:nvSpPr>
        <p:spPr>
          <a:xfrm>
            <a:off x="594178" y="1423987"/>
            <a:ext cx="8229600" cy="5256213"/>
          </a:xfrm>
        </p:spPr>
        <p:txBody>
          <a:bodyPr/>
          <a:lstStyle/>
          <a:p>
            <a:pPr algn="just">
              <a:defRPr/>
            </a:pPr>
            <a:r>
              <a:rPr lang="en-US" sz="1700" dirty="0">
                <a:latin typeface="Arial" panose="020B0604020202020204" pitchFamily="34" charset="0"/>
                <a:cs typeface="Arial" panose="020B0604020202020204" pitchFamily="34" charset="0"/>
              </a:rPr>
              <a:t>The PSC is mandated by the Constitution (1996) to carry out particular functions with regard to the values and principles </a:t>
            </a:r>
            <a:r>
              <a:rPr lang="en-US" sz="1700" dirty="0" smtClean="0">
                <a:latin typeface="Arial" panose="020B0604020202020204" pitchFamily="34" charset="0"/>
                <a:cs typeface="Arial" panose="020B0604020202020204" pitchFamily="34" charset="0"/>
              </a:rPr>
              <a:t>contained in the Constitution. </a:t>
            </a:r>
            <a:r>
              <a:rPr lang="en-US" sz="1700" dirty="0">
                <a:latin typeface="Arial" panose="020B0604020202020204" pitchFamily="34" charset="0"/>
                <a:cs typeface="Arial" panose="020B0604020202020204" pitchFamily="34" charset="0"/>
              </a:rPr>
              <a:t>In particular – </a:t>
            </a:r>
          </a:p>
          <a:p>
            <a:pPr algn="just">
              <a:defRPr/>
            </a:pPr>
            <a:endParaRPr lang="en-US" sz="1800" dirty="0">
              <a:latin typeface="Arial" panose="020B0604020202020204" pitchFamily="34" charset="0"/>
              <a:cs typeface="Arial" panose="020B0604020202020204" pitchFamily="34" charset="0"/>
            </a:endParaRPr>
          </a:p>
          <a:p>
            <a:pPr marL="685800" algn="just">
              <a:buFont typeface="Wingdings" panose="05000000000000000000" pitchFamily="2" charset="2"/>
              <a:buChar char="ü"/>
              <a:defRPr/>
            </a:pPr>
            <a:r>
              <a:rPr lang="en-US" sz="1600" dirty="0">
                <a:latin typeface="Arial" panose="020B0604020202020204" pitchFamily="34" charset="0"/>
                <a:cs typeface="Arial" panose="020B0604020202020204" pitchFamily="34" charset="0"/>
              </a:rPr>
              <a:t>Section 196 (4) (a) mandates the PSC to </a:t>
            </a:r>
            <a:r>
              <a:rPr lang="en-US" sz="1600" b="1" dirty="0">
                <a:latin typeface="Arial" panose="020B0604020202020204" pitchFamily="34" charset="0"/>
                <a:cs typeface="Arial" panose="020B0604020202020204" pitchFamily="34" charset="0"/>
              </a:rPr>
              <a:t>promote</a:t>
            </a:r>
            <a:r>
              <a:rPr lang="en-US" sz="1600" dirty="0">
                <a:latin typeface="Arial" panose="020B0604020202020204" pitchFamily="34" charset="0"/>
                <a:cs typeface="Arial" panose="020B0604020202020204" pitchFamily="34" charset="0"/>
              </a:rPr>
              <a:t> the values and principles </a:t>
            </a:r>
            <a:r>
              <a:rPr lang="en-US" sz="1600" dirty="0" smtClean="0">
                <a:latin typeface="Arial" panose="020B0604020202020204" pitchFamily="34" charset="0"/>
                <a:cs typeface="Arial" panose="020B0604020202020204" pitchFamily="34" charset="0"/>
              </a:rPr>
              <a:t>throughout </a:t>
            </a:r>
            <a:r>
              <a:rPr lang="en-US" sz="1600" dirty="0">
                <a:latin typeface="Arial" panose="020B0604020202020204" pitchFamily="34" charset="0"/>
                <a:cs typeface="Arial" panose="020B0604020202020204" pitchFamily="34" charset="0"/>
              </a:rPr>
              <a:t>the Public Service; and</a:t>
            </a:r>
          </a:p>
          <a:p>
            <a:pPr marL="685800" algn="just">
              <a:buFont typeface="Wingdings" panose="05000000000000000000" pitchFamily="2" charset="2"/>
              <a:buChar char="ü"/>
              <a:defRPr/>
            </a:pPr>
            <a:r>
              <a:rPr lang="en-US" sz="1600" dirty="0">
                <a:latin typeface="Arial" panose="020B0604020202020204" pitchFamily="34" charset="0"/>
                <a:cs typeface="Arial" panose="020B0604020202020204" pitchFamily="34" charset="0"/>
              </a:rPr>
              <a:t>Section 196 (4) (e) requires of the PSC to provide </a:t>
            </a:r>
            <a:r>
              <a:rPr lang="en-US" sz="1600" b="1" dirty="0">
                <a:latin typeface="Arial" panose="020B0604020202020204" pitchFamily="34" charset="0"/>
                <a:cs typeface="Arial" panose="020B0604020202020204" pitchFamily="34" charset="0"/>
              </a:rPr>
              <a:t>an evaluation </a:t>
            </a:r>
            <a:r>
              <a:rPr lang="en-US" sz="1600" dirty="0">
                <a:latin typeface="Arial" panose="020B0604020202020204" pitchFamily="34" charset="0"/>
                <a:cs typeface="Arial" panose="020B0604020202020204" pitchFamily="34" charset="0"/>
              </a:rPr>
              <a:t>of the extent to which the values and principles set out in section 195 are complied with.</a:t>
            </a:r>
          </a:p>
          <a:p>
            <a:pPr indent="0" algn="just">
              <a:buFont typeface="Wingdings" panose="05000000000000000000" pitchFamily="2" charset="2"/>
              <a:buNone/>
              <a:defRPr/>
            </a:pPr>
            <a:endParaRPr lang="en-US" sz="1600" dirty="0">
              <a:latin typeface="Arial" panose="020B0604020202020204" pitchFamily="34" charset="0"/>
              <a:cs typeface="Arial" panose="020B0604020202020204" pitchFamily="34" charset="0"/>
            </a:endParaRPr>
          </a:p>
          <a:p>
            <a:pPr algn="just">
              <a:defRPr/>
            </a:pPr>
            <a:r>
              <a:rPr lang="en-ZA" altLang="en-US" sz="1700" dirty="0">
                <a:latin typeface="Arial" panose="020B0604020202020204" pitchFamily="34" charset="0"/>
              </a:rPr>
              <a:t>Parliament </a:t>
            </a:r>
            <a:r>
              <a:rPr lang="en-ZA" altLang="en-US" sz="1700" dirty="0" smtClean="0">
                <a:latin typeface="Arial" panose="020B0604020202020204" pitchFamily="34" charset="0"/>
              </a:rPr>
              <a:t>resolved </a:t>
            </a:r>
            <a:r>
              <a:rPr lang="en-ZA" altLang="en-US" sz="1700" dirty="0">
                <a:latin typeface="Arial" panose="020B0604020202020204" pitchFamily="34" charset="0"/>
              </a:rPr>
              <a:t>that the PSC should report on the implementation of </a:t>
            </a:r>
            <a:r>
              <a:rPr lang="en-ZA" altLang="en-US" sz="1700" dirty="0" smtClean="0">
                <a:latin typeface="Arial" panose="020B0604020202020204" pitchFamily="34" charset="0"/>
              </a:rPr>
              <a:t>the CVPs in </a:t>
            </a:r>
            <a:r>
              <a:rPr lang="en-ZA" altLang="en-US" sz="1700" dirty="0">
                <a:latin typeface="Arial" panose="020B0604020202020204" pitchFamily="34" charset="0"/>
              </a:rPr>
              <a:t>all spheres of government, organs of state and public enterprises on an annual basis. </a:t>
            </a:r>
          </a:p>
          <a:p>
            <a:pPr algn="just">
              <a:defRPr/>
            </a:pPr>
            <a:r>
              <a:rPr lang="en-ZA" sz="1700" dirty="0" smtClean="0">
                <a:latin typeface="Arial" panose="020B0604020202020204" pitchFamily="34" charset="0"/>
                <a:cs typeface="Arial" panose="020B0604020202020204" pitchFamily="34" charset="0"/>
              </a:rPr>
              <a:t>The NDP further affirms the importance of the CVPs in society (social cohesion) and the </a:t>
            </a:r>
            <a:r>
              <a:rPr lang="en-ZA" sz="1700" dirty="0">
                <a:latin typeface="Arial" panose="020B0604020202020204" pitchFamily="34" charset="0"/>
                <a:cs typeface="Arial" panose="020B0604020202020204" pitchFamily="34" charset="0"/>
              </a:rPr>
              <a:t>PSC’s role of promoting the </a:t>
            </a:r>
            <a:r>
              <a:rPr lang="en-ZA" sz="1700" dirty="0" smtClean="0">
                <a:latin typeface="Arial" panose="020B0604020202020204" pitchFamily="34" charset="0"/>
                <a:cs typeface="Arial" panose="020B0604020202020204" pitchFamily="34" charset="0"/>
              </a:rPr>
              <a:t>CVPs in building a Capable State.</a:t>
            </a:r>
            <a:endParaRPr lang="en-ZA" sz="1700" dirty="0">
              <a:latin typeface="Arial" panose="020B0604020202020204" pitchFamily="34" charset="0"/>
              <a:cs typeface="Arial" panose="020B0604020202020204" pitchFamily="34" charset="0"/>
            </a:endParaRPr>
          </a:p>
          <a:p>
            <a:pPr algn="just">
              <a:defRPr/>
            </a:pPr>
            <a:r>
              <a:rPr lang="en-ZA" sz="1700" dirty="0">
                <a:latin typeface="Arial" panose="020B0604020202020204" pitchFamily="34" charset="0"/>
                <a:cs typeface="Arial" panose="020B0604020202020204" pitchFamily="34" charset="0"/>
              </a:rPr>
              <a:t>Furthermore, Chapter 2 of the Public Administration Management Act (2014), </a:t>
            </a:r>
            <a:r>
              <a:rPr lang="en-ZA" sz="1700" dirty="0" smtClean="0">
                <a:latin typeface="Arial" panose="020B0604020202020204" pitchFamily="34" charset="0"/>
                <a:cs typeface="Arial" panose="020B0604020202020204" pitchFamily="34" charset="0"/>
              </a:rPr>
              <a:t>emphasises </a:t>
            </a:r>
            <a:r>
              <a:rPr lang="en-ZA" sz="1700" dirty="0">
                <a:latin typeface="Arial" panose="020B0604020202020204" pitchFamily="34" charset="0"/>
                <a:cs typeface="Arial" panose="020B0604020202020204" pitchFamily="34" charset="0"/>
              </a:rPr>
              <a:t>the importance of </a:t>
            </a:r>
            <a:r>
              <a:rPr lang="en-ZA" sz="1700" dirty="0" smtClean="0">
                <a:latin typeface="Arial" panose="020B0604020202020204" pitchFamily="34" charset="0"/>
                <a:cs typeface="Arial" panose="020B0604020202020204" pitchFamily="34" charset="0"/>
              </a:rPr>
              <a:t>values-driven </a:t>
            </a:r>
            <a:r>
              <a:rPr lang="en-ZA" sz="1700" dirty="0">
                <a:latin typeface="Arial" panose="020B0604020202020204" pitchFamily="34" charset="0"/>
                <a:cs typeface="Arial" panose="020B0604020202020204" pitchFamily="34" charset="0"/>
              </a:rPr>
              <a:t>public institutions in building a Capable </a:t>
            </a:r>
            <a:r>
              <a:rPr lang="en-ZA" sz="1700" dirty="0" smtClean="0">
                <a:latin typeface="Arial" panose="020B0604020202020204" pitchFamily="34" charset="0"/>
                <a:cs typeface="Arial" panose="020B0604020202020204" pitchFamily="34" charset="0"/>
              </a:rPr>
              <a:t>State</a:t>
            </a:r>
            <a:r>
              <a:rPr lang="en-ZA" sz="1700" dirty="0">
                <a:latin typeface="Arial" panose="020B0604020202020204" pitchFamily="34" charset="0"/>
                <a:cs typeface="Arial" panose="020B0604020202020204" pitchFamily="34" charset="0"/>
              </a:rPr>
              <a:t>.</a:t>
            </a:r>
            <a:r>
              <a:rPr lang="en-ZA" altLang="en-US" sz="1700" dirty="0">
                <a:latin typeface="Arial" panose="020B0604020202020204" pitchFamily="34" charset="0"/>
              </a:rPr>
              <a:t> </a:t>
            </a:r>
          </a:p>
          <a:p>
            <a:pPr marL="0" indent="0" algn="just">
              <a:buFont typeface="Wingdings" panose="05000000000000000000" pitchFamily="2" charset="2"/>
              <a:buNone/>
              <a:defRPr/>
            </a:pPr>
            <a:endParaRPr lang="en-US" sz="2200" dirty="0">
              <a:solidFill>
                <a:srgbClr val="006666"/>
              </a:solidFill>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xmlns="" id="{B86CEA32-79D1-4194-8A5A-D2D1DF4F211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3</a:t>
            </a:fld>
            <a:endParaRPr lang="en-US" altLang="en-US" sz="14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 descr="thankyou2.jpg">
            <a:extLst>
              <a:ext uri="{FF2B5EF4-FFF2-40B4-BE49-F238E27FC236}">
                <a16:creationId xmlns:a16="http://schemas.microsoft.com/office/drawing/2014/main" xmlns="" id="{E7AD5B2D-DE8D-4BB8-846A-F5AFE94974E6}"/>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a:extLst>
              <a:ext uri="{FF2B5EF4-FFF2-40B4-BE49-F238E27FC236}">
                <a16:creationId xmlns:a16="http://schemas.microsoft.com/office/drawing/2014/main" xmlns="" id="{CF8C483B-167C-46C8-A0A3-274884C29230}"/>
              </a:ext>
            </a:extLst>
          </p:cNvPr>
          <p:cNvSpPr txBox="1">
            <a:spLocks noChangeArrowheads="1"/>
          </p:cNvSpPr>
          <p:nvPr/>
        </p:nvSpPr>
        <p:spPr>
          <a:xfrm>
            <a:off x="285750" y="2071688"/>
            <a:ext cx="8305800" cy="3071812"/>
          </a:xfrm>
          <a:prstGeom prst="rect">
            <a:avLst/>
          </a:prstGeom>
        </p:spPr>
        <p:txBody>
          <a:bodyPr/>
          <a:lstStyle/>
          <a:p>
            <a:pPr marL="342900" indent="-342900" algn="just">
              <a:lnSpc>
                <a:spcPct val="80000"/>
              </a:lnSpc>
              <a:spcBef>
                <a:spcPct val="20000"/>
              </a:spcBef>
              <a:buFont typeface="Wingdings" pitchFamily="2" charset="2"/>
              <a:buChar char="q"/>
              <a:defRPr/>
            </a:pPr>
            <a:endParaRPr lang="en-ZA" sz="2000" kern="0" dirty="0">
              <a:solidFill>
                <a:srgbClr val="BBE0E3">
                  <a:lumMod val="25000"/>
                </a:srgbClr>
              </a:solidFill>
              <a:latin typeface="Arial"/>
              <a:ea typeface="MS PGothic" pitchFamily="34" charset="-128"/>
              <a:cs typeface="Arial"/>
            </a:endParaRPr>
          </a:p>
        </p:txBody>
      </p:sp>
      <p:sp>
        <p:nvSpPr>
          <p:cNvPr id="5" name="Rectangle 4">
            <a:extLst>
              <a:ext uri="{FF2B5EF4-FFF2-40B4-BE49-F238E27FC236}">
                <a16:creationId xmlns:a16="http://schemas.microsoft.com/office/drawing/2014/main" xmlns="" id="{7CABDA86-3D43-43AF-B4ED-BD32C6EB7646}"/>
              </a:ext>
            </a:extLst>
          </p:cNvPr>
          <p:cNvSpPr/>
          <p:nvPr/>
        </p:nvSpPr>
        <p:spPr>
          <a:xfrm>
            <a:off x="285762" y="2924944"/>
            <a:ext cx="8390706" cy="175432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en-US" sz="5400" b="1" cap="all" dirty="0" smtClean="0">
                <a:ln w="0"/>
                <a:solidFill>
                  <a:srgbClr val="DAEDEF">
                    <a:lumMod val="25000"/>
                  </a:srgbClr>
                </a:solidFill>
                <a:effectLst>
                  <a:reflection blurRad="12700" stA="50000" endPos="50000" dist="5000" dir="5400000" sy="-100000" rotWithShape="0"/>
                </a:effectLst>
                <a:latin typeface="Arial" charset="0"/>
                <a:ea typeface="MS PGothic" pitchFamily="34" charset="-128"/>
                <a:cs typeface="Arial"/>
              </a:rPr>
              <a:t>RE A </a:t>
            </a:r>
            <a:r>
              <a:rPr lang="en-US" sz="5400" b="1" cap="all" dirty="0">
                <a:ln w="0"/>
                <a:solidFill>
                  <a:srgbClr val="DAEDEF">
                    <a:lumMod val="25000"/>
                  </a:srgbClr>
                </a:solidFill>
                <a:effectLst>
                  <a:reflection blurRad="12700" stA="50000" endPos="50000" dist="5000" dir="5400000" sy="-100000" rotWithShape="0"/>
                </a:effectLst>
                <a:latin typeface="Arial" charset="0"/>
                <a:ea typeface="MS PGothic" pitchFamily="34" charset="-128"/>
                <a:cs typeface="Arial"/>
              </a:rPr>
              <a:t>LEBOGA</a:t>
            </a:r>
          </a:p>
          <a:p>
            <a:pPr algn="ctr" eaLnBrk="1" hangingPunct="1">
              <a:defRPr/>
            </a:pPr>
            <a:endParaRPr lang="en-US" sz="5400" b="1" cap="all" dirty="0">
              <a:ln w="0"/>
              <a:solidFill>
                <a:srgbClr val="DAEDEF">
                  <a:lumMod val="25000"/>
                </a:srgbClr>
              </a:solidFill>
              <a:effectLst>
                <a:reflection blurRad="12700" stA="50000" endPos="50000" dist="5000" dir="5400000" sy="-100000" rotWithShape="0"/>
              </a:effectLst>
              <a:latin typeface="Arial" charset="0"/>
              <a:ea typeface="MS PGothic" pitchFamily="34" charset="-128"/>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0B840B7F-DD47-4E46-8538-058356DED6EA}"/>
              </a:ext>
            </a:extLst>
          </p:cNvPr>
          <p:cNvSpPr>
            <a:spLocks noGrp="1"/>
          </p:cNvSpPr>
          <p:nvPr>
            <p:ph type="title"/>
          </p:nvPr>
        </p:nvSpPr>
        <p:spPr>
          <a:xfrm>
            <a:off x="457200" y="116631"/>
            <a:ext cx="8229600" cy="576065"/>
          </a:xfrm>
        </p:spPr>
        <p:txBody>
          <a:bodyPr/>
          <a:lstStyle/>
          <a:p>
            <a:r>
              <a:rPr lang="en-ZA" altLang="en-US" dirty="0" smtClean="0">
                <a:latin typeface="Berlin Sans FB" panose="020E0602020502020306" pitchFamily="34" charset="0"/>
                <a:cs typeface="Calibri" panose="020F0502020204030204" pitchFamily="34" charset="0"/>
              </a:rPr>
              <a:t>BACKGROUND AND CONTEXT</a:t>
            </a:r>
            <a:endParaRPr lang="en-ZA" altLang="en-US" dirty="0">
              <a:latin typeface="Berlin Sans FB" panose="020E0602020502020306" pitchFamily="34" charset="0"/>
            </a:endParaRPr>
          </a:p>
        </p:txBody>
      </p:sp>
      <p:sp>
        <p:nvSpPr>
          <p:cNvPr id="22531" name="Content Placeholder 2">
            <a:extLst>
              <a:ext uri="{FF2B5EF4-FFF2-40B4-BE49-F238E27FC236}">
                <a16:creationId xmlns:a16="http://schemas.microsoft.com/office/drawing/2014/main" xmlns="" id="{EED516AB-1A09-4C2A-8FDF-DBE57B5606A7}"/>
              </a:ext>
            </a:extLst>
          </p:cNvPr>
          <p:cNvSpPr>
            <a:spLocks noGrp="1"/>
          </p:cNvSpPr>
          <p:nvPr>
            <p:ph idx="1"/>
          </p:nvPr>
        </p:nvSpPr>
        <p:spPr>
          <a:xfrm>
            <a:off x="457200" y="836712"/>
            <a:ext cx="8229600" cy="5408513"/>
          </a:xfrm>
        </p:spPr>
        <p:txBody>
          <a:bodyPr/>
          <a:lstStyle/>
          <a:p>
            <a:pPr algn="just">
              <a:defRPr/>
            </a:pPr>
            <a:r>
              <a:rPr lang="en-ZA" altLang="en-US" sz="1800" dirty="0" smtClean="0">
                <a:latin typeface="Arial" panose="020B0604020202020204" pitchFamily="34" charset="0"/>
                <a:cs typeface="Arial" panose="020B0604020202020204" pitchFamily="34" charset="0"/>
              </a:rPr>
              <a:t>During the late 90s, the PSC developed what it called the </a:t>
            </a:r>
            <a:r>
              <a:rPr lang="en-ZA" altLang="en-US" sz="1800" i="1" dirty="0" smtClean="0">
                <a:latin typeface="Arial" panose="020B0604020202020204" pitchFamily="34" charset="0"/>
                <a:cs typeface="Arial" panose="020B0604020202020204" pitchFamily="34" charset="0"/>
              </a:rPr>
              <a:t>Public Service </a:t>
            </a:r>
            <a:r>
              <a:rPr lang="en-ZA" altLang="en-US" sz="1800" b="1" i="1" dirty="0" smtClean="0">
                <a:latin typeface="Arial" panose="020B0604020202020204" pitchFamily="34" charset="0"/>
                <a:cs typeface="Arial" panose="020B0604020202020204" pitchFamily="34" charset="0"/>
              </a:rPr>
              <a:t>Transversal M&amp;E System</a:t>
            </a:r>
            <a:r>
              <a:rPr lang="en-ZA" altLang="en-US" sz="1800" i="1" dirty="0" smtClean="0">
                <a:latin typeface="Arial" panose="020B0604020202020204" pitchFamily="34" charset="0"/>
                <a:cs typeface="Arial" panose="020B0604020202020204" pitchFamily="34" charset="0"/>
              </a:rPr>
              <a:t>.</a:t>
            </a:r>
          </a:p>
          <a:p>
            <a:pPr marL="0" indent="0" algn="just">
              <a:buNone/>
              <a:defRPr/>
            </a:pPr>
            <a:endParaRPr lang="en-ZA" altLang="en-US" sz="1800" dirty="0" smtClean="0">
              <a:latin typeface="Arial" panose="020B0604020202020204" pitchFamily="34" charset="0"/>
              <a:cs typeface="Arial" panose="020B0604020202020204" pitchFamily="34" charset="0"/>
            </a:endParaRPr>
          </a:p>
          <a:p>
            <a:pPr algn="just">
              <a:defRPr/>
            </a:pPr>
            <a:r>
              <a:rPr lang="en-ZA" altLang="en-US" sz="1800" dirty="0" smtClean="0">
                <a:latin typeface="Arial" panose="020B0604020202020204" pitchFamily="34" charset="0"/>
                <a:cs typeface="Arial" panose="020B0604020202020204" pitchFamily="34" charset="0"/>
              </a:rPr>
              <a:t>Since </a:t>
            </a:r>
            <a:r>
              <a:rPr lang="en-ZA" altLang="en-US" sz="1800" dirty="0">
                <a:latin typeface="Arial" panose="020B0604020202020204" pitchFamily="34" charset="0"/>
                <a:cs typeface="Arial" panose="020B0604020202020204" pitchFamily="34" charset="0"/>
              </a:rPr>
              <a:t>2001, the PSC produced </a:t>
            </a:r>
            <a:r>
              <a:rPr lang="en-ZA" altLang="en-US" sz="1800" b="1" dirty="0">
                <a:latin typeface="Arial" panose="020B0604020202020204" pitchFamily="34" charset="0"/>
                <a:cs typeface="Arial" panose="020B0604020202020204" pitchFamily="34" charset="0"/>
              </a:rPr>
              <a:t>over 170 reports on the evaluation of the CVPs</a:t>
            </a:r>
            <a:r>
              <a:rPr lang="en-ZA" altLang="en-US" sz="1800" dirty="0">
                <a:latin typeface="Arial" panose="020B0604020202020204" pitchFamily="34" charset="0"/>
                <a:cs typeface="Arial" panose="020B0604020202020204" pitchFamily="34" charset="0"/>
              </a:rPr>
              <a:t> in the Public </a:t>
            </a:r>
            <a:r>
              <a:rPr lang="en-ZA" altLang="en-US" sz="1800" dirty="0" smtClean="0">
                <a:latin typeface="Arial" panose="020B0604020202020204" pitchFamily="34" charset="0"/>
                <a:cs typeface="Arial" panose="020B0604020202020204" pitchFamily="34" charset="0"/>
              </a:rPr>
              <a:t>Service based on the system .</a:t>
            </a:r>
            <a:endParaRPr lang="en-ZA" altLang="en-US" sz="1800" dirty="0">
              <a:latin typeface="Arial" panose="020B0604020202020204" pitchFamily="34" charset="0"/>
              <a:cs typeface="Arial" panose="020B0604020202020204" pitchFamily="34" charset="0"/>
            </a:endParaRPr>
          </a:p>
          <a:p>
            <a:pPr marL="0" indent="0" algn="just">
              <a:buFont typeface="Wingdings" panose="05000000000000000000" pitchFamily="2" charset="2"/>
              <a:buNone/>
              <a:defRPr/>
            </a:pPr>
            <a:endParaRPr lang="en-ZA" altLang="en-US" sz="1800" dirty="0">
              <a:latin typeface="Arial" panose="020B0604020202020204" pitchFamily="34" charset="0"/>
              <a:cs typeface="Arial" panose="020B0604020202020204" pitchFamily="34" charset="0"/>
            </a:endParaRPr>
          </a:p>
          <a:p>
            <a:pPr algn="just">
              <a:defRPr/>
            </a:pPr>
            <a:r>
              <a:rPr lang="en-ZA" altLang="en-US" sz="1800" dirty="0" smtClean="0">
                <a:solidFill>
                  <a:srgbClr val="660033"/>
                </a:solidFill>
                <a:latin typeface="Arial" panose="020B0604020202020204" pitchFamily="34" charset="0"/>
                <a:cs typeface="Arial" panose="020B0604020202020204" pitchFamily="34" charset="0"/>
              </a:rPr>
              <a:t>Out of need, in 2015 </a:t>
            </a:r>
            <a:r>
              <a:rPr lang="en-ZA" altLang="en-US" sz="1800" dirty="0">
                <a:solidFill>
                  <a:srgbClr val="660033"/>
                </a:solidFill>
                <a:latin typeface="Arial" panose="020B0604020202020204" pitchFamily="34" charset="0"/>
                <a:cs typeface="Arial" panose="020B0604020202020204" pitchFamily="34" charset="0"/>
              </a:rPr>
              <a:t>the PSC embarked on </a:t>
            </a:r>
            <a:r>
              <a:rPr lang="en-ZA" altLang="en-US" sz="1800" b="1" dirty="0">
                <a:solidFill>
                  <a:srgbClr val="660033"/>
                </a:solidFill>
                <a:latin typeface="Arial" panose="020B0604020202020204" pitchFamily="34" charset="0"/>
                <a:cs typeface="Arial" panose="020B0604020202020204" pitchFamily="34" charset="0"/>
              </a:rPr>
              <a:t>an </a:t>
            </a:r>
            <a:r>
              <a:rPr lang="en-ZA" altLang="en-US" sz="1800" b="1" dirty="0" smtClean="0">
                <a:solidFill>
                  <a:srgbClr val="660033"/>
                </a:solidFill>
                <a:latin typeface="Arial" panose="020B0604020202020204" pitchFamily="34" charset="0"/>
                <a:cs typeface="Arial" panose="020B0604020202020204" pitchFamily="34" charset="0"/>
              </a:rPr>
              <a:t>explorative </a:t>
            </a:r>
            <a:r>
              <a:rPr lang="en-ZA" altLang="en-US" sz="1800" b="1" dirty="0">
                <a:solidFill>
                  <a:srgbClr val="660033"/>
                </a:solidFill>
                <a:latin typeface="Arial" panose="020B0604020202020204" pitchFamily="34" charset="0"/>
                <a:cs typeface="Arial" panose="020B0604020202020204" pitchFamily="34" charset="0"/>
              </a:rPr>
              <a:t>and revitalisation journey of its work around the </a:t>
            </a:r>
            <a:r>
              <a:rPr lang="en-ZA" altLang="en-US" sz="1800" b="1" dirty="0" smtClean="0">
                <a:solidFill>
                  <a:srgbClr val="660033"/>
                </a:solidFill>
                <a:latin typeface="Arial" panose="020B0604020202020204" pitchFamily="34" charset="0"/>
                <a:cs typeface="Arial" panose="020B0604020202020204" pitchFamily="34" charset="0"/>
              </a:rPr>
              <a:t>CVPs</a:t>
            </a:r>
            <a:r>
              <a:rPr lang="en-ZA" altLang="en-US" sz="1800" dirty="0" smtClean="0">
                <a:solidFill>
                  <a:srgbClr val="660033"/>
                </a:solidFill>
                <a:latin typeface="Arial" panose="020B0604020202020204" pitchFamily="34" charset="0"/>
                <a:cs typeface="Arial" panose="020B0604020202020204" pitchFamily="34" charset="0"/>
              </a:rPr>
              <a:t>. The </a:t>
            </a:r>
            <a:r>
              <a:rPr lang="en-ZA" altLang="en-US" sz="1800" dirty="0">
                <a:solidFill>
                  <a:srgbClr val="660033"/>
                </a:solidFill>
                <a:latin typeface="Arial" panose="020B0604020202020204" pitchFamily="34" charset="0"/>
                <a:cs typeface="Arial" panose="020B0604020202020204" pitchFamily="34" charset="0"/>
              </a:rPr>
              <a:t>focus of this venture is both on the</a:t>
            </a:r>
            <a:r>
              <a:rPr lang="en-ZA" altLang="en-US" sz="1800" dirty="0" smtClean="0">
                <a:solidFill>
                  <a:srgbClr val="660033"/>
                </a:solidFill>
                <a:latin typeface="Arial" panose="020B0604020202020204" pitchFamily="34" charset="0"/>
                <a:cs typeface="Arial" panose="020B0604020202020204" pitchFamily="34" charset="0"/>
              </a:rPr>
              <a:t>:</a:t>
            </a:r>
          </a:p>
          <a:p>
            <a:pPr marL="0" indent="0" algn="just">
              <a:buNone/>
              <a:defRPr/>
            </a:pPr>
            <a:endParaRPr lang="en-ZA" altLang="en-US" sz="1800" dirty="0">
              <a:solidFill>
                <a:srgbClr val="660033"/>
              </a:solidFill>
              <a:latin typeface="Arial" panose="020B0604020202020204" pitchFamily="34" charset="0"/>
              <a:cs typeface="Arial" panose="020B0604020202020204" pitchFamily="34" charset="0"/>
            </a:endParaRPr>
          </a:p>
          <a:p>
            <a:pPr lvl="1" indent="-342900" algn="just">
              <a:buClr>
                <a:srgbClr val="660033"/>
              </a:buClr>
              <a:buSzPct val="120000"/>
              <a:buFont typeface="Wingdings" panose="05000000000000000000" pitchFamily="2" charset="2"/>
              <a:buChar char="ü"/>
              <a:defRPr/>
            </a:pPr>
            <a:r>
              <a:rPr lang="en-ZA" altLang="en-US" sz="1800" b="1" u="sng" dirty="0" smtClean="0">
                <a:solidFill>
                  <a:srgbClr val="660033"/>
                </a:solidFill>
                <a:latin typeface="Arial" panose="020B0604020202020204" pitchFamily="34" charset="0"/>
                <a:ea typeface="+mn-ea"/>
                <a:cs typeface="Arial" panose="020B0604020202020204" pitchFamily="34" charset="0"/>
              </a:rPr>
              <a:t>Promotion</a:t>
            </a:r>
            <a:r>
              <a:rPr lang="en-ZA" altLang="en-US" sz="1800" dirty="0" smtClean="0">
                <a:solidFill>
                  <a:srgbClr val="660033"/>
                </a:solidFill>
                <a:latin typeface="Arial" panose="020B0604020202020204" pitchFamily="34" charset="0"/>
                <a:ea typeface="+mn-ea"/>
                <a:cs typeface="Arial" panose="020B0604020202020204" pitchFamily="34" charset="0"/>
              </a:rPr>
              <a:t> </a:t>
            </a:r>
            <a:r>
              <a:rPr lang="en-ZA" altLang="en-US" sz="1800" dirty="0">
                <a:solidFill>
                  <a:srgbClr val="660033"/>
                </a:solidFill>
                <a:latin typeface="Arial" panose="020B0604020202020204" pitchFamily="34" charset="0"/>
                <a:ea typeface="+mn-ea"/>
                <a:cs typeface="Arial" panose="020B0604020202020204" pitchFamily="34" charset="0"/>
              </a:rPr>
              <a:t>of the CVPs, and </a:t>
            </a:r>
          </a:p>
          <a:p>
            <a:pPr lvl="1" indent="-342900" algn="just">
              <a:buClr>
                <a:srgbClr val="660033"/>
              </a:buClr>
              <a:buSzPct val="120000"/>
              <a:buFont typeface="Wingdings" panose="05000000000000000000" pitchFamily="2" charset="2"/>
              <a:buChar char="ü"/>
              <a:defRPr/>
            </a:pPr>
            <a:r>
              <a:rPr lang="en-ZA" altLang="en-US" sz="1800" b="1" u="sng" dirty="0">
                <a:solidFill>
                  <a:srgbClr val="660033"/>
                </a:solidFill>
                <a:latin typeface="Arial" panose="020B0604020202020204" pitchFamily="34" charset="0"/>
                <a:ea typeface="+mn-ea"/>
                <a:cs typeface="Arial" panose="020B0604020202020204" pitchFamily="34" charset="0"/>
              </a:rPr>
              <a:t>Evaluation</a:t>
            </a:r>
            <a:r>
              <a:rPr lang="en-ZA" altLang="en-US" sz="1800" dirty="0">
                <a:solidFill>
                  <a:srgbClr val="660033"/>
                </a:solidFill>
                <a:latin typeface="Arial" panose="020B0604020202020204" pitchFamily="34" charset="0"/>
                <a:ea typeface="+mn-ea"/>
                <a:cs typeface="Arial" panose="020B0604020202020204" pitchFamily="34" charset="0"/>
              </a:rPr>
              <a:t> on whether departments adhere to the principles as contained in Section 195 of the Constitution</a:t>
            </a:r>
            <a:r>
              <a:rPr lang="en-ZA" altLang="en-US" sz="1800" dirty="0">
                <a:latin typeface="Arial" panose="020B0604020202020204" pitchFamily="34" charset="0"/>
                <a:ea typeface="+mn-ea"/>
                <a:cs typeface="Arial" panose="020B0604020202020204" pitchFamily="34" charset="0"/>
              </a:rPr>
              <a:t>.</a:t>
            </a:r>
          </a:p>
          <a:p>
            <a:pPr marL="342900" lvl="1" indent="-342900" algn="just">
              <a:buClr>
                <a:srgbClr val="660033"/>
              </a:buClr>
              <a:buSzPct val="120000"/>
              <a:buFont typeface="Wingdings" panose="05000000000000000000" pitchFamily="2" charset="2"/>
              <a:buChar char="ü"/>
              <a:defRPr/>
            </a:pPr>
            <a:endParaRPr lang="en-ZA" altLang="en-US" sz="1800" dirty="0">
              <a:latin typeface="Arial" panose="020B0604020202020204" pitchFamily="34" charset="0"/>
              <a:ea typeface="+mn-ea"/>
              <a:cs typeface="Arial" panose="020B0604020202020204" pitchFamily="34" charset="0"/>
            </a:endParaRPr>
          </a:p>
          <a:p>
            <a:pPr algn="just">
              <a:defRPr/>
            </a:pPr>
            <a:r>
              <a:rPr lang="en-ZA" altLang="en-US" sz="1800" dirty="0">
                <a:latin typeface="Arial" panose="020B0604020202020204" pitchFamily="34" charset="0"/>
              </a:rPr>
              <a:t>It is important for the PSC to ensure that there is a shared and common understanding of the CVPs in the Public Service, what they hope to achieve how they will be evaluated.</a:t>
            </a:r>
          </a:p>
          <a:p>
            <a:pPr marL="0" indent="0" algn="just">
              <a:buFont typeface="Wingdings" panose="05000000000000000000" pitchFamily="2" charset="2"/>
              <a:buNone/>
              <a:defRPr/>
            </a:pPr>
            <a:endParaRPr lang="en-ZA" altLang="en-US" sz="1800" dirty="0">
              <a:solidFill>
                <a:srgbClr val="006666"/>
              </a:solidFill>
              <a:latin typeface="Arial" panose="020B0604020202020204" pitchFamily="34" charset="0"/>
              <a:cs typeface="Arial" panose="020B0604020202020204" pitchFamily="34" charset="0"/>
            </a:endParaRPr>
          </a:p>
        </p:txBody>
      </p:sp>
      <p:sp>
        <p:nvSpPr>
          <p:cNvPr id="23556" name="Slide Number Placeholder 3">
            <a:extLst>
              <a:ext uri="{FF2B5EF4-FFF2-40B4-BE49-F238E27FC236}">
                <a16:creationId xmlns:a16="http://schemas.microsoft.com/office/drawing/2014/main" xmlns="" id="{86E6FE5D-C4F3-44C5-912E-AB73BAE9527E}"/>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EA4318FD-4205-472A-8ECA-69EC63ED32E7}" type="slidenum">
              <a:rPr lang="en-US" altLang="en-US" sz="1400" smtClean="0"/>
              <a:pPr>
                <a:spcBef>
                  <a:spcPct val="0"/>
                </a:spcBef>
                <a:buClrTx/>
                <a:buSzTx/>
                <a:buFontTx/>
                <a:buNone/>
              </a:pPr>
              <a:t>4</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lstStyle/>
          <a:p>
            <a:r>
              <a:rPr lang="en-US" dirty="0" smtClean="0">
                <a:latin typeface="Berlin Sans FB" panose="020E0602020502020306" pitchFamily="34" charset="0"/>
              </a:rPr>
              <a:t>BACKGROUND AND CONTEXT</a:t>
            </a:r>
            <a:br>
              <a:rPr lang="en-US" dirty="0" smtClean="0">
                <a:latin typeface="Berlin Sans FB" panose="020E0602020502020306" pitchFamily="34" charset="0"/>
              </a:rPr>
            </a:br>
            <a:r>
              <a:rPr lang="en-US" b="0" dirty="0" smtClean="0">
                <a:latin typeface="Berlin Sans FB" panose="020E0602020502020306" pitchFamily="34" charset="0"/>
              </a:rPr>
              <a:t>(“Out of need”…previous PSC work)</a:t>
            </a:r>
            <a:endParaRPr lang="en-US" dirty="0">
              <a:latin typeface="Berlin Sans FB" panose="020E0602020502020306" pitchFamily="34" charset="0"/>
            </a:endParaRPr>
          </a:p>
        </p:txBody>
      </p:sp>
      <p:sp>
        <p:nvSpPr>
          <p:cNvPr id="3" name="Content Placeholder 2"/>
          <p:cNvSpPr>
            <a:spLocks noGrp="1"/>
          </p:cNvSpPr>
          <p:nvPr>
            <p:ph idx="1"/>
          </p:nvPr>
        </p:nvSpPr>
        <p:spPr>
          <a:xfrm>
            <a:off x="457200" y="1124744"/>
            <a:ext cx="8383588" cy="5472608"/>
          </a:xfrm>
        </p:spPr>
        <p:txBody>
          <a:bodyPr/>
          <a:lstStyle/>
          <a:p>
            <a:pPr marL="0" indent="0">
              <a:buNone/>
            </a:pPr>
            <a:r>
              <a:rPr lang="en-US" sz="2400" dirty="0" smtClean="0">
                <a:solidFill>
                  <a:srgbClr val="660033"/>
                </a:solidFill>
                <a:latin typeface="+mn-lt"/>
              </a:rPr>
              <a:t>Have we examined the planning approaches and re-</a:t>
            </a:r>
            <a:r>
              <a:rPr lang="en-US" sz="2400" dirty="0" err="1" smtClean="0">
                <a:solidFill>
                  <a:srgbClr val="660033"/>
                </a:solidFill>
                <a:latin typeface="+mn-lt"/>
              </a:rPr>
              <a:t>organisation</a:t>
            </a:r>
            <a:r>
              <a:rPr lang="en-US" sz="2400" dirty="0" smtClean="0">
                <a:solidFill>
                  <a:srgbClr val="660033"/>
                </a:solidFill>
                <a:latin typeface="+mn-lt"/>
              </a:rPr>
              <a:t> of government machinery? Are we not ‘inspecting’ within confines of models due for change, in respect to:</a:t>
            </a:r>
          </a:p>
          <a:p>
            <a:r>
              <a:rPr lang="en-US" sz="2400" dirty="0">
                <a:latin typeface="+mn-lt"/>
              </a:rPr>
              <a:t>R</a:t>
            </a:r>
            <a:r>
              <a:rPr lang="en-US" sz="2400" dirty="0" smtClean="0">
                <a:latin typeface="+mn-lt"/>
              </a:rPr>
              <a:t>evision of the approach to Public Administration for the new dispensation?</a:t>
            </a:r>
          </a:p>
          <a:p>
            <a:r>
              <a:rPr lang="en-US" sz="2400" dirty="0" smtClean="0">
                <a:latin typeface="+mn-lt"/>
              </a:rPr>
              <a:t>Governance that has not defined ‘the glue’ in the political-administrative interface?</a:t>
            </a:r>
          </a:p>
          <a:p>
            <a:r>
              <a:rPr lang="en-US" sz="2400" dirty="0" smtClean="0">
                <a:latin typeface="+mn-lt"/>
              </a:rPr>
              <a:t>Different disciplines in public administration still relate in a hierarchy (largely informed by distrust)?</a:t>
            </a:r>
          </a:p>
          <a:p>
            <a:r>
              <a:rPr lang="en-US" sz="2400" dirty="0" smtClean="0">
                <a:latin typeface="+mn-lt"/>
              </a:rPr>
              <a:t>General work ethic problems</a:t>
            </a:r>
          </a:p>
          <a:p>
            <a:pPr>
              <a:buFont typeface="Symbol" panose="05050102010706020507" pitchFamily="18" charset="2"/>
              <a:buChar char="Þ"/>
            </a:pPr>
            <a:r>
              <a:rPr lang="en-US" sz="2400" dirty="0" smtClean="0">
                <a:solidFill>
                  <a:srgbClr val="FF0000"/>
                </a:solidFill>
                <a:latin typeface="+mn-lt"/>
              </a:rPr>
              <a:t>The disjuncture even between institutional compliance and citizen satisfaction is worrying</a:t>
            </a:r>
          </a:p>
          <a:p>
            <a:pPr marL="0" indent="0">
              <a:buNone/>
            </a:pPr>
            <a:endParaRPr lang="en-US" dirty="0"/>
          </a:p>
        </p:txBody>
      </p:sp>
    </p:spTree>
    <p:extLst>
      <p:ext uri="{BB962C8B-B14F-4D97-AF65-F5344CB8AC3E}">
        <p14:creationId xmlns:p14="http://schemas.microsoft.com/office/powerpoint/2010/main" xmlns="" val="40384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972726"/>
          </a:xfrm>
        </p:spPr>
        <p:txBody>
          <a:bodyPr/>
          <a:lstStyle/>
          <a:p>
            <a:r>
              <a:rPr lang="en-US" sz="2400" dirty="0">
                <a:latin typeface="Berlin Sans FB" panose="020E0602020502020306" pitchFamily="34" charset="0"/>
              </a:rPr>
              <a:t>BACKGROUND AND CONTEXT</a:t>
            </a:r>
            <a:br>
              <a:rPr lang="en-US" sz="2400" dirty="0">
                <a:latin typeface="Berlin Sans FB" panose="020E0602020502020306" pitchFamily="34" charset="0"/>
              </a:rPr>
            </a:br>
            <a:r>
              <a:rPr lang="en-US" sz="2400" b="0" dirty="0" smtClean="0">
                <a:latin typeface="Berlin Sans FB" panose="020E0602020502020306" pitchFamily="34" charset="0"/>
              </a:rPr>
              <a:t>(‘Inspecting/working  within confines’ – the citizen is unhappy )</a:t>
            </a:r>
            <a:endParaRPr lang="en-US" sz="2400" dirty="0">
              <a:solidFill>
                <a:srgbClr val="C0000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5256077" y="4477743"/>
            <a:ext cx="2160240" cy="1512171"/>
          </a:xfrm>
        </p:spPr>
      </p:pic>
      <p:sp>
        <p:nvSpPr>
          <p:cNvPr id="5" name="TextBox 4"/>
          <p:cNvSpPr txBox="1"/>
          <p:nvPr/>
        </p:nvSpPr>
        <p:spPr>
          <a:xfrm>
            <a:off x="5677272" y="327114"/>
            <a:ext cx="3215208" cy="4960402"/>
          </a:xfrm>
          <a:prstGeom prst="rect">
            <a:avLst/>
          </a:prstGeom>
          <a:noFill/>
        </p:spPr>
        <p:txBody>
          <a:bodyPr wrap="square" rtlCol="0">
            <a:spAutoFit/>
          </a:bodyPr>
          <a:lstStyle/>
          <a:p>
            <a:endParaRPr lang="en-US" dirty="0"/>
          </a:p>
        </p:txBody>
      </p:sp>
      <p:pic>
        <p:nvPicPr>
          <p:cNvPr id="8" name="Picture 7" descr="C:\Users\NokuthulaS\AppData\Local\Microsoft\Windows\Temporary Internet Files\Content.Outlook\WUO1H9O1\IMG_3927.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4207396"/>
            <a:ext cx="1552326" cy="2160240"/>
          </a:xfrm>
          <a:prstGeom prst="rect">
            <a:avLst/>
          </a:prstGeom>
          <a:noFill/>
          <a:ln>
            <a:noFill/>
          </a:ln>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556374" y="1089358"/>
            <a:ext cx="2232248" cy="2843698"/>
          </a:xfrm>
          <a:prstGeom prst="rect">
            <a:avLst/>
          </a:prstGeom>
          <a:noFill/>
          <a:ln w="9525">
            <a:noFill/>
            <a:miter lim="800000"/>
            <a:headEnd/>
            <a:tailEnd/>
          </a:ln>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25920" y="1118829"/>
            <a:ext cx="2530256" cy="2729030"/>
          </a:xfrm>
          <a:prstGeom prst="rect">
            <a:avLst/>
          </a:prstGeom>
        </p:spPr>
      </p:pic>
      <p:pic>
        <p:nvPicPr>
          <p:cNvPr id="10" name="Content Placeholder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3244401" y="4153708"/>
            <a:ext cx="2160240" cy="2566732"/>
          </a:xfrm>
          <a:prstGeom prst="rect">
            <a:avLst/>
          </a:prstGeom>
          <a:noFill/>
          <a:ln w="9525">
            <a:noFill/>
            <a:miter lim="800000"/>
            <a:headEnd/>
            <a:tailEnd/>
          </a:ln>
        </p:spPr>
      </p:pic>
      <p:pic>
        <p:nvPicPr>
          <p:cNvPr id="11" name="Content Placeholder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467544" y="1340608"/>
            <a:ext cx="2880320" cy="2285471"/>
          </a:xfrm>
          <a:prstGeom prst="rect">
            <a:avLst/>
          </a:prstGeom>
          <a:noFill/>
          <a:ln w="9525">
            <a:noFill/>
            <a:miter lim="800000"/>
            <a:headEnd/>
            <a:tailEnd/>
          </a:ln>
        </p:spPr>
      </p:pic>
      <p:pic>
        <p:nvPicPr>
          <p:cNvPr id="12" name="Content Placeholder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309686" y="3933056"/>
            <a:ext cx="2698994" cy="2708920"/>
          </a:xfrm>
          <a:prstGeom prst="rect">
            <a:avLst/>
          </a:prstGeom>
          <a:noFill/>
          <a:ln w="9525">
            <a:noFill/>
            <a:miter lim="800000"/>
            <a:headEnd/>
            <a:tailEnd/>
          </a:ln>
        </p:spPr>
      </p:pic>
    </p:spTree>
    <p:extLst>
      <p:ext uri="{BB962C8B-B14F-4D97-AF65-F5344CB8AC3E}">
        <p14:creationId xmlns:p14="http://schemas.microsoft.com/office/powerpoint/2010/main" xmlns="" val="1222502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936104"/>
          </a:xfrm>
        </p:spPr>
        <p:txBody>
          <a:bodyPr/>
          <a:lstStyle/>
          <a:p>
            <a:r>
              <a:rPr lang="en-US" dirty="0">
                <a:latin typeface="Berlin Sans FB" panose="020E0602020502020306" pitchFamily="34" charset="0"/>
              </a:rPr>
              <a:t>BACKGROUND AND </a:t>
            </a:r>
            <a:r>
              <a:rPr lang="en-US" dirty="0" smtClean="0">
                <a:latin typeface="Berlin Sans FB" panose="020E0602020502020306" pitchFamily="34" charset="0"/>
              </a:rPr>
              <a:t>CONTEXT</a:t>
            </a:r>
            <a:br>
              <a:rPr lang="en-US" dirty="0" smtClean="0">
                <a:latin typeface="Berlin Sans FB" panose="020E0602020502020306" pitchFamily="34" charset="0"/>
              </a:rPr>
            </a:br>
            <a:r>
              <a:rPr lang="en-US" b="0" dirty="0" smtClean="0">
                <a:latin typeface="Berlin Sans FB" panose="020E0602020502020306" pitchFamily="34" charset="0"/>
              </a:rPr>
              <a:t>(</a:t>
            </a:r>
            <a:r>
              <a:rPr lang="en-US" dirty="0" smtClean="0"/>
              <a:t>Planning Monitoring &amp; Evaluation in Context)</a:t>
            </a:r>
            <a:endParaRPr lang="en-US" dirty="0"/>
          </a:p>
        </p:txBody>
      </p:sp>
      <p:sp>
        <p:nvSpPr>
          <p:cNvPr id="3" name="Content Placeholder 2"/>
          <p:cNvSpPr>
            <a:spLocks noGrp="1"/>
          </p:cNvSpPr>
          <p:nvPr>
            <p:ph idx="1"/>
          </p:nvPr>
        </p:nvSpPr>
        <p:spPr>
          <a:xfrm>
            <a:off x="395536" y="1052736"/>
            <a:ext cx="8445252" cy="5544616"/>
          </a:xfrm>
        </p:spPr>
        <p:txBody>
          <a:bodyPr/>
          <a:lstStyle/>
          <a:p>
            <a:r>
              <a:rPr lang="en-US" sz="2400" dirty="0" smtClean="0"/>
              <a:t>Because of the context of (colonial) distrust, African planning and public administrative systems were inducted into </a:t>
            </a:r>
            <a:r>
              <a:rPr lang="en-US" sz="2400" b="1" dirty="0" smtClean="0"/>
              <a:t>institutional fundamentalism</a:t>
            </a:r>
          </a:p>
          <a:p>
            <a:pPr marL="0" indent="0">
              <a:buNone/>
            </a:pPr>
            <a:endParaRPr lang="en-US" sz="2400" b="1" dirty="0" smtClean="0"/>
          </a:p>
          <a:p>
            <a:r>
              <a:rPr lang="en-US" sz="2400" dirty="0" smtClean="0"/>
              <a:t>The intention was to produce </a:t>
            </a:r>
            <a:r>
              <a:rPr lang="en-US" sz="2400" b="1" dirty="0" smtClean="0"/>
              <a:t>mediocrity of an auto-pilot type</a:t>
            </a:r>
            <a:r>
              <a:rPr lang="en-US" sz="2400" dirty="0" smtClean="0"/>
              <a:t> that would not challenge an unfair political vision</a:t>
            </a:r>
          </a:p>
          <a:p>
            <a:pPr marL="0" indent="0">
              <a:buNone/>
            </a:pPr>
            <a:endParaRPr lang="en-US" sz="2400" dirty="0" smtClean="0"/>
          </a:p>
          <a:p>
            <a:r>
              <a:rPr lang="en-US" sz="2400" dirty="0" smtClean="0"/>
              <a:t>PM&amp;E hardly has challenged that:</a:t>
            </a:r>
          </a:p>
          <a:p>
            <a:pPr>
              <a:buFont typeface="Symbol" panose="05050102010706020507" pitchFamily="18" charset="2"/>
              <a:buChar char="Þ"/>
            </a:pPr>
            <a:r>
              <a:rPr lang="en-US" sz="2400" dirty="0" smtClean="0"/>
              <a:t>There has been limited scope to </a:t>
            </a:r>
            <a:r>
              <a:rPr lang="en-US" sz="2400" b="1" dirty="0" smtClean="0"/>
              <a:t>think outside of pre-conceived planning frameworks</a:t>
            </a:r>
            <a:r>
              <a:rPr lang="en-US" sz="2400" dirty="0" smtClean="0"/>
              <a:t> and </a:t>
            </a:r>
            <a:r>
              <a:rPr lang="en-US" sz="2400" b="1" dirty="0" smtClean="0"/>
              <a:t>imported intelligence</a:t>
            </a:r>
            <a:r>
              <a:rPr lang="en-US" sz="2400" dirty="0" smtClean="0"/>
              <a:t> </a:t>
            </a:r>
          </a:p>
          <a:p>
            <a:pPr>
              <a:buFont typeface="Symbol" panose="05050102010706020507" pitchFamily="18" charset="2"/>
              <a:buChar char="Þ"/>
            </a:pPr>
            <a:r>
              <a:rPr lang="en-US" sz="2400" dirty="0" smtClean="0"/>
              <a:t>Thus the </a:t>
            </a:r>
            <a:r>
              <a:rPr lang="en-US" sz="2400" b="1" dirty="0" smtClean="0"/>
              <a:t>discourse is developmental</a:t>
            </a:r>
            <a:r>
              <a:rPr lang="en-US" sz="2400" dirty="0" smtClean="0"/>
              <a:t>, but </a:t>
            </a:r>
            <a:r>
              <a:rPr lang="en-US" sz="2400" b="1" dirty="0" smtClean="0"/>
              <a:t>Public Administration is stiff and archaic (</a:t>
            </a:r>
            <a:r>
              <a:rPr lang="en-US" sz="2400" b="1" dirty="0" smtClean="0">
                <a:solidFill>
                  <a:srgbClr val="FF0000"/>
                </a:solidFill>
              </a:rPr>
              <a:t>feel free to contest!)</a:t>
            </a:r>
            <a:endParaRPr lang="en-US" sz="2400" b="1" dirty="0" smtClean="0"/>
          </a:p>
        </p:txBody>
      </p:sp>
    </p:spTree>
    <p:extLst>
      <p:ext uri="{BB962C8B-B14F-4D97-AF65-F5344CB8AC3E}">
        <p14:creationId xmlns:p14="http://schemas.microsoft.com/office/powerpoint/2010/main" xmlns="" val="4096302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11" y="197970"/>
            <a:ext cx="8640960" cy="1000144"/>
          </a:xfrm>
        </p:spPr>
        <p:txBody>
          <a:bodyPr/>
          <a:lstStyle/>
          <a:p>
            <a:r>
              <a:rPr lang="en-US" dirty="0">
                <a:latin typeface="Berlin Sans FB" panose="020E0602020502020306" pitchFamily="34" charset="0"/>
              </a:rPr>
              <a:t>BACKGROUND AND CONTEXT</a:t>
            </a:r>
            <a:br>
              <a:rPr lang="en-US" dirty="0">
                <a:latin typeface="Berlin Sans FB" panose="020E0602020502020306" pitchFamily="34" charset="0"/>
              </a:rPr>
            </a:br>
            <a:r>
              <a:rPr lang="en-US" b="0" dirty="0" smtClean="0">
                <a:latin typeface="Berlin Sans FB" panose="020E0602020502020306" pitchFamily="34" charset="0"/>
              </a:rPr>
              <a:t>(Planning and Administration</a:t>
            </a:r>
            <a:r>
              <a:rPr lang="en-US" sz="3600" dirty="0" smtClean="0"/>
              <a:t>)</a:t>
            </a:r>
            <a:endParaRPr lang="en-US" sz="3600" dirty="0"/>
          </a:p>
        </p:txBody>
      </p:sp>
      <p:sp>
        <p:nvSpPr>
          <p:cNvPr id="3" name="Content Placeholder 2"/>
          <p:cNvSpPr>
            <a:spLocks noGrp="1"/>
          </p:cNvSpPr>
          <p:nvPr>
            <p:ph idx="1"/>
          </p:nvPr>
        </p:nvSpPr>
        <p:spPr>
          <a:xfrm>
            <a:off x="457200" y="1494114"/>
            <a:ext cx="8383588" cy="4602438"/>
          </a:xfrm>
        </p:spPr>
        <p:txBody>
          <a:bodyPr/>
          <a:lstStyle/>
          <a:p>
            <a:pPr marL="0" indent="0" algn="ctr">
              <a:buNone/>
            </a:pPr>
            <a:endParaRPr lang="en-US" dirty="0" smtClean="0"/>
          </a:p>
          <a:p>
            <a:pPr algn="ctr"/>
            <a:r>
              <a:rPr lang="en-US" dirty="0" smtClean="0"/>
              <a:t>Community Imperatives</a:t>
            </a:r>
          </a:p>
          <a:p>
            <a:pPr marL="0" indent="0">
              <a:buNone/>
            </a:pPr>
            <a:endParaRPr lang="en-US" dirty="0" smtClean="0"/>
          </a:p>
          <a:p>
            <a:pPr marL="0" indent="0">
              <a:buNone/>
            </a:pPr>
            <a:endParaRPr lang="en-US" dirty="0" smtClean="0"/>
          </a:p>
          <a:p>
            <a:pPr algn="ctr"/>
            <a:r>
              <a:rPr lang="en-US" dirty="0" smtClean="0">
                <a:solidFill>
                  <a:srgbClr val="0070C0"/>
                </a:solidFill>
              </a:rPr>
              <a:t>Institutional       due diligence</a:t>
            </a:r>
          </a:p>
          <a:p>
            <a:pPr marL="0" indent="0">
              <a:buNone/>
            </a:pPr>
            <a:endParaRPr lang="en-US" dirty="0" smtClean="0"/>
          </a:p>
          <a:p>
            <a:pPr marL="0" indent="0">
              <a:buNone/>
            </a:pPr>
            <a:endParaRPr lang="en-US" dirty="0" smtClean="0"/>
          </a:p>
          <a:p>
            <a:pPr marL="0" indent="0">
              <a:buNone/>
            </a:pPr>
            <a:endParaRPr lang="en-US" dirty="0" smtClean="0"/>
          </a:p>
          <a:p>
            <a:pPr algn="ctr"/>
            <a:r>
              <a:rPr lang="en-US" dirty="0" smtClean="0"/>
              <a:t>Oversight/Governance</a:t>
            </a:r>
            <a:endParaRPr lang="en-US" dirty="0"/>
          </a:p>
        </p:txBody>
      </p:sp>
      <p:sp>
        <p:nvSpPr>
          <p:cNvPr id="6" name="Curved Left Arrow 5"/>
          <p:cNvSpPr/>
          <p:nvPr/>
        </p:nvSpPr>
        <p:spPr bwMode="auto">
          <a:xfrm>
            <a:off x="7570914" y="4221088"/>
            <a:ext cx="731520" cy="1544180"/>
          </a:xfrm>
          <a:prstGeom prst="curvedLeftArrow">
            <a:avLst/>
          </a:prstGeom>
          <a:solidFill>
            <a:schemeClr val="accent1"/>
          </a:solidFill>
          <a:ln w="38100" cap="flat" cmpd="sng" algn="ctr">
            <a:solidFill>
              <a:srgbClr val="0066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7" name="Curved Left Arrow 6"/>
          <p:cNvSpPr/>
          <p:nvPr/>
        </p:nvSpPr>
        <p:spPr bwMode="auto">
          <a:xfrm>
            <a:off x="7570914" y="2388876"/>
            <a:ext cx="731520" cy="1472172"/>
          </a:xfrm>
          <a:prstGeom prst="curvedLeftArrow">
            <a:avLst/>
          </a:prstGeom>
          <a:solidFill>
            <a:schemeClr val="accent1"/>
          </a:solidFill>
          <a:ln w="38100" cap="flat" cmpd="sng" algn="ctr">
            <a:solidFill>
              <a:srgbClr val="0066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4" name="Explosion 1 3"/>
          <p:cNvSpPr/>
          <p:nvPr/>
        </p:nvSpPr>
        <p:spPr bwMode="auto">
          <a:xfrm>
            <a:off x="-69983" y="703330"/>
            <a:ext cx="2767483" cy="4428491"/>
          </a:xfrm>
          <a:prstGeom prst="irregularSeal1">
            <a:avLst/>
          </a:prstGeom>
          <a:solidFill>
            <a:schemeClr val="accent1"/>
          </a:solidFill>
          <a:ln w="38100" cap="flat" cmpd="sng" algn="ctr">
            <a:solidFill>
              <a:srgbClr val="0066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5" name="TextBox 4"/>
          <p:cNvSpPr txBox="1"/>
          <p:nvPr/>
        </p:nvSpPr>
        <p:spPr>
          <a:xfrm>
            <a:off x="490874" y="1993458"/>
            <a:ext cx="1738536" cy="1631216"/>
          </a:xfrm>
          <a:prstGeom prst="rect">
            <a:avLst/>
          </a:prstGeom>
          <a:noFill/>
        </p:spPr>
        <p:txBody>
          <a:bodyPr wrap="square" rtlCol="0">
            <a:spAutoFit/>
          </a:bodyPr>
          <a:lstStyle/>
          <a:p>
            <a:r>
              <a:rPr lang="en-US" sz="2000" dirty="0" smtClean="0"/>
              <a:t>The Economic Tussle – </a:t>
            </a:r>
            <a:r>
              <a:rPr lang="en-US" sz="2000" dirty="0" smtClean="0">
                <a:solidFill>
                  <a:srgbClr val="FF0000"/>
                </a:solidFill>
              </a:rPr>
              <a:t>the ‘community’ broadens</a:t>
            </a:r>
            <a:endParaRPr lang="en-US" sz="2000" dirty="0">
              <a:solidFill>
                <a:srgbClr val="FF0000"/>
              </a:solidFill>
            </a:endParaRPr>
          </a:p>
        </p:txBody>
      </p:sp>
      <p:sp>
        <p:nvSpPr>
          <p:cNvPr id="11" name="Curved Right Arrow 10"/>
          <p:cNvSpPr/>
          <p:nvPr/>
        </p:nvSpPr>
        <p:spPr bwMode="auto">
          <a:xfrm>
            <a:off x="114099" y="3987062"/>
            <a:ext cx="753549" cy="1985834"/>
          </a:xfrm>
          <a:prstGeom prst="curvedRightArrow">
            <a:avLst/>
          </a:prstGeom>
          <a:solidFill>
            <a:schemeClr val="accent1"/>
          </a:solidFill>
          <a:ln w="38100" cap="flat" cmpd="sng" algn="ctr">
            <a:solidFill>
              <a:srgbClr val="0066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cxnSp>
        <p:nvCxnSpPr>
          <p:cNvPr id="13" name="Straight Arrow Connector 12"/>
          <p:cNvCxnSpPr/>
          <p:nvPr/>
        </p:nvCxnSpPr>
        <p:spPr bwMode="auto">
          <a:xfrm>
            <a:off x="4644008" y="2564904"/>
            <a:ext cx="0" cy="2880320"/>
          </a:xfrm>
          <a:prstGeom prst="straightConnector1">
            <a:avLst/>
          </a:prstGeom>
          <a:solidFill>
            <a:schemeClr val="accent1"/>
          </a:solidFill>
          <a:ln w="38100" cap="flat" cmpd="sng" algn="ctr">
            <a:solidFill>
              <a:srgbClr val="006666"/>
            </a:solidFill>
            <a:prstDash val="solid"/>
            <a:round/>
            <a:headEnd type="triangle"/>
            <a:tailEnd type="triangle"/>
          </a:ln>
          <a:effectLst/>
        </p:spPr>
      </p:cxnSp>
    </p:spTree>
    <p:extLst>
      <p:ext uri="{BB962C8B-B14F-4D97-AF65-F5344CB8AC3E}">
        <p14:creationId xmlns:p14="http://schemas.microsoft.com/office/powerpoint/2010/main" xmlns="" val="2263251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11" y="197970"/>
            <a:ext cx="8640960" cy="1000144"/>
          </a:xfrm>
        </p:spPr>
        <p:txBody>
          <a:bodyPr/>
          <a:lstStyle/>
          <a:p>
            <a:r>
              <a:rPr lang="en-US" dirty="0">
                <a:latin typeface="Berlin Sans FB" panose="020E0602020502020306" pitchFamily="34" charset="0"/>
              </a:rPr>
              <a:t>BACKGROUND AND CONTEXT</a:t>
            </a:r>
            <a:br>
              <a:rPr lang="en-US" dirty="0">
                <a:latin typeface="Berlin Sans FB" panose="020E0602020502020306" pitchFamily="34" charset="0"/>
              </a:rPr>
            </a:br>
            <a:r>
              <a:rPr lang="en-US" b="0" dirty="0" smtClean="0">
                <a:latin typeface="Berlin Sans FB" panose="020E0602020502020306" pitchFamily="34" charset="0"/>
              </a:rPr>
              <a:t>(Planning and Administration</a:t>
            </a:r>
            <a:r>
              <a:rPr lang="en-US" sz="3600" dirty="0" smtClean="0"/>
              <a:t>)</a:t>
            </a:r>
            <a:endParaRPr lang="en-US" sz="3600" dirty="0"/>
          </a:p>
        </p:txBody>
      </p:sp>
      <p:sp>
        <p:nvSpPr>
          <p:cNvPr id="3" name="Content Placeholder 2"/>
          <p:cNvSpPr>
            <a:spLocks noGrp="1"/>
          </p:cNvSpPr>
          <p:nvPr>
            <p:ph idx="1"/>
          </p:nvPr>
        </p:nvSpPr>
        <p:spPr>
          <a:xfrm>
            <a:off x="457200" y="1268760"/>
            <a:ext cx="8383588" cy="4827792"/>
          </a:xfrm>
        </p:spPr>
        <p:txBody>
          <a:bodyPr/>
          <a:lstStyle/>
          <a:p>
            <a:pPr marL="0" indent="0" algn="ctr">
              <a:buNone/>
            </a:pPr>
            <a:r>
              <a:rPr lang="en-US" strike="sngStrike" dirty="0" smtClean="0">
                <a:solidFill>
                  <a:srgbClr val="FF0000"/>
                </a:solidFill>
              </a:rPr>
              <a:t>Community Imperatives </a:t>
            </a:r>
            <a:r>
              <a:rPr lang="en-US" dirty="0" smtClean="0">
                <a:solidFill>
                  <a:srgbClr val="FF0000"/>
                </a:solidFill>
                <a:sym typeface="Wingdings" panose="05000000000000000000" pitchFamily="2" charset="2"/>
              </a:rPr>
              <a:t></a:t>
            </a:r>
            <a:r>
              <a:rPr lang="en-US" strike="sngStrike" dirty="0" smtClean="0">
                <a:solidFill>
                  <a:srgbClr val="FF0000"/>
                </a:solidFill>
                <a:sym typeface="Wingdings" panose="05000000000000000000" pitchFamily="2" charset="2"/>
              </a:rPr>
              <a:t> </a:t>
            </a:r>
          </a:p>
          <a:p>
            <a:pPr marL="0" indent="0" algn="ctr">
              <a:buNone/>
            </a:pPr>
            <a:r>
              <a:rPr lang="en-US" sz="1800" dirty="0" smtClean="0">
                <a:sym typeface="Wingdings" panose="05000000000000000000" pitchFamily="2" charset="2"/>
              </a:rPr>
              <a:t>(Community becomes faceless,</a:t>
            </a:r>
          </a:p>
          <a:p>
            <a:pPr marL="0" indent="0" algn="ctr">
              <a:buNone/>
            </a:pPr>
            <a:r>
              <a:rPr lang="en-US" sz="1800" dirty="0">
                <a:sym typeface="Wingdings" panose="05000000000000000000" pitchFamily="2" charset="2"/>
              </a:rPr>
              <a:t>w</a:t>
            </a:r>
            <a:r>
              <a:rPr lang="en-US" sz="1800" dirty="0" smtClean="0">
                <a:sym typeface="Wingdings" panose="05000000000000000000" pitchFamily="2" charset="2"/>
              </a:rPr>
              <a:t>ith participation projects to </a:t>
            </a:r>
            <a:r>
              <a:rPr lang="en-US" sz="1800" dirty="0" err="1" smtClean="0">
                <a:sym typeface="Wingdings" panose="05000000000000000000" pitchFamily="2" charset="2"/>
              </a:rPr>
              <a:t>legitimise</a:t>
            </a:r>
            <a:r>
              <a:rPr lang="en-US" sz="1800" dirty="0" smtClean="0">
                <a:sym typeface="Wingdings" panose="05000000000000000000" pitchFamily="2" charset="2"/>
              </a:rPr>
              <a:t> institutions)</a:t>
            </a:r>
            <a:endParaRPr lang="en-US" sz="1800" dirty="0" smtClean="0"/>
          </a:p>
          <a:p>
            <a:pPr marL="0" indent="0">
              <a:buNone/>
            </a:pPr>
            <a:endParaRPr lang="en-US" dirty="0" smtClean="0"/>
          </a:p>
          <a:p>
            <a:pPr marL="0" indent="0">
              <a:buNone/>
            </a:pPr>
            <a:endParaRPr lang="en-US" dirty="0" smtClean="0"/>
          </a:p>
          <a:p>
            <a:pPr algn="ctr"/>
            <a:r>
              <a:rPr lang="en-US" dirty="0" smtClean="0">
                <a:solidFill>
                  <a:srgbClr val="0070C0"/>
                </a:solidFill>
              </a:rPr>
              <a:t>Institutional       due diligence</a:t>
            </a:r>
          </a:p>
          <a:p>
            <a:pPr marL="0" indent="0">
              <a:buNone/>
            </a:pPr>
            <a:endParaRPr lang="en-US" dirty="0" smtClean="0"/>
          </a:p>
          <a:p>
            <a:pPr marL="0" indent="0">
              <a:buNone/>
            </a:pPr>
            <a:endParaRPr lang="en-US" dirty="0" smtClean="0"/>
          </a:p>
          <a:p>
            <a:pPr marL="0" indent="0">
              <a:buNone/>
            </a:pPr>
            <a:endParaRPr lang="en-US" dirty="0" smtClean="0"/>
          </a:p>
          <a:p>
            <a:pPr algn="ctr"/>
            <a:r>
              <a:rPr lang="en-US" dirty="0" smtClean="0"/>
              <a:t>Oversight/Governance</a:t>
            </a:r>
            <a:endParaRPr lang="en-US" dirty="0"/>
          </a:p>
        </p:txBody>
      </p:sp>
      <p:sp>
        <p:nvSpPr>
          <p:cNvPr id="6" name="Curved Left Arrow 5"/>
          <p:cNvSpPr/>
          <p:nvPr/>
        </p:nvSpPr>
        <p:spPr bwMode="auto">
          <a:xfrm>
            <a:off x="7452320" y="3987062"/>
            <a:ext cx="731520" cy="1818202"/>
          </a:xfrm>
          <a:prstGeom prst="curvedLeftArrow">
            <a:avLst/>
          </a:prstGeom>
          <a:solidFill>
            <a:schemeClr val="accent1"/>
          </a:solidFill>
          <a:ln w="38100" cap="flat" cmpd="sng" algn="ctr">
            <a:solidFill>
              <a:srgbClr val="0066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7" name="Curved Left Arrow 6"/>
          <p:cNvSpPr/>
          <p:nvPr/>
        </p:nvSpPr>
        <p:spPr bwMode="auto">
          <a:xfrm>
            <a:off x="7452320" y="1556792"/>
            <a:ext cx="731520" cy="1905581"/>
          </a:xfrm>
          <a:prstGeom prst="curvedLeftArrow">
            <a:avLst/>
          </a:prstGeom>
          <a:solidFill>
            <a:schemeClr val="accent1"/>
          </a:solidFill>
          <a:ln w="38100" cap="flat" cmpd="sng" algn="ctr">
            <a:solidFill>
              <a:srgbClr val="0066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4" name="Explosion 1 3"/>
          <p:cNvSpPr/>
          <p:nvPr/>
        </p:nvSpPr>
        <p:spPr bwMode="auto">
          <a:xfrm>
            <a:off x="-69983" y="703330"/>
            <a:ext cx="2767483" cy="4428491"/>
          </a:xfrm>
          <a:prstGeom prst="irregularSeal1">
            <a:avLst/>
          </a:prstGeom>
          <a:solidFill>
            <a:schemeClr val="accent1"/>
          </a:solidFill>
          <a:ln w="38100" cap="flat" cmpd="sng" algn="ctr">
            <a:solidFill>
              <a:srgbClr val="0066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5" name="TextBox 4"/>
          <p:cNvSpPr txBox="1"/>
          <p:nvPr/>
        </p:nvSpPr>
        <p:spPr>
          <a:xfrm>
            <a:off x="490874" y="1993458"/>
            <a:ext cx="1738536" cy="1631216"/>
          </a:xfrm>
          <a:prstGeom prst="rect">
            <a:avLst/>
          </a:prstGeom>
          <a:noFill/>
        </p:spPr>
        <p:txBody>
          <a:bodyPr wrap="square" rtlCol="0">
            <a:spAutoFit/>
          </a:bodyPr>
          <a:lstStyle/>
          <a:p>
            <a:r>
              <a:rPr lang="en-US" sz="2000" dirty="0" smtClean="0"/>
              <a:t>The Economic Tussle – </a:t>
            </a:r>
            <a:r>
              <a:rPr lang="en-US" sz="2000" dirty="0" smtClean="0">
                <a:solidFill>
                  <a:srgbClr val="FF0000"/>
                </a:solidFill>
              </a:rPr>
              <a:t>the ‘community’ broadens</a:t>
            </a:r>
            <a:endParaRPr lang="en-US" sz="2000" dirty="0">
              <a:solidFill>
                <a:srgbClr val="FF0000"/>
              </a:solidFill>
            </a:endParaRPr>
          </a:p>
        </p:txBody>
      </p:sp>
      <p:sp>
        <p:nvSpPr>
          <p:cNvPr id="11" name="Curved Right Arrow 10"/>
          <p:cNvSpPr/>
          <p:nvPr/>
        </p:nvSpPr>
        <p:spPr bwMode="auto">
          <a:xfrm>
            <a:off x="114099" y="3987062"/>
            <a:ext cx="753549" cy="1985834"/>
          </a:xfrm>
          <a:prstGeom prst="curvedRightArrow">
            <a:avLst/>
          </a:prstGeom>
          <a:solidFill>
            <a:schemeClr val="accent1"/>
          </a:solidFill>
          <a:ln w="38100" cap="flat" cmpd="sng" algn="ctr">
            <a:solidFill>
              <a:srgbClr val="0066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cxnSp>
        <p:nvCxnSpPr>
          <p:cNvPr id="13" name="Straight Arrow Connector 12"/>
          <p:cNvCxnSpPr/>
          <p:nvPr/>
        </p:nvCxnSpPr>
        <p:spPr bwMode="auto">
          <a:xfrm>
            <a:off x="4648994" y="3861048"/>
            <a:ext cx="0" cy="1584176"/>
          </a:xfrm>
          <a:prstGeom prst="straightConnector1">
            <a:avLst/>
          </a:prstGeom>
          <a:solidFill>
            <a:schemeClr val="accent1"/>
          </a:solidFill>
          <a:ln w="38100" cap="flat" cmpd="sng" algn="ctr">
            <a:solidFill>
              <a:srgbClr val="006666"/>
            </a:solidFill>
            <a:prstDash val="solid"/>
            <a:round/>
            <a:headEnd type="triangle"/>
            <a:tailEnd type="triangle"/>
          </a:ln>
          <a:effectLst/>
        </p:spPr>
      </p:cxnSp>
    </p:spTree>
    <p:extLst>
      <p:ext uri="{BB962C8B-B14F-4D97-AF65-F5344CB8AC3E}">
        <p14:creationId xmlns:p14="http://schemas.microsoft.com/office/powerpoint/2010/main" xmlns="" val="1458970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30466</TotalTime>
  <Words>2549</Words>
  <Application>Microsoft Office PowerPoint</Application>
  <PresentationFormat>On-screen Show (4:3)</PresentationFormat>
  <Paragraphs>340</Paragraphs>
  <Slides>30</Slides>
  <Notes>6</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Default Design</vt:lpstr>
      <vt:lpstr>Custom Design</vt:lpstr>
      <vt:lpstr>Slide 1</vt:lpstr>
      <vt:lpstr>OVERVIEW OF THE PRESENTATION</vt:lpstr>
      <vt:lpstr>MANDATE OF THE PSC ON THE CONSTITUTIONAL VALUES AND PRINCIPLES  (CVPs)</vt:lpstr>
      <vt:lpstr>BACKGROUND AND CONTEXT</vt:lpstr>
      <vt:lpstr>BACKGROUND AND CONTEXT (“Out of need”…previous PSC work)</vt:lpstr>
      <vt:lpstr>BACKGROUND AND CONTEXT (‘Inspecting/working  within confines’ – the citizen is unhappy )</vt:lpstr>
      <vt:lpstr>BACKGROUND AND CONTEXT (Planning Monitoring &amp; Evaluation in Context)</vt:lpstr>
      <vt:lpstr>BACKGROUND AND CONTEXT (Planning and Administration)</vt:lpstr>
      <vt:lpstr>BACKGROUND AND CONTEXT (Planning and Administration)</vt:lpstr>
      <vt:lpstr>BACKGROUND AND CONTEXT (The NDP is clear what the packing order is)</vt:lpstr>
      <vt:lpstr>Slide 11</vt:lpstr>
      <vt:lpstr>Public Service Values and Principles Chapter 10, section 195 (1) Constitution (CVPs)</vt:lpstr>
      <vt:lpstr>Values and Principles (cont.)</vt:lpstr>
      <vt:lpstr>Slide 14</vt:lpstr>
      <vt:lpstr>OBJECTIVES OF THE CVPs</vt:lpstr>
      <vt:lpstr>PROGRESS THUS FAR</vt:lpstr>
      <vt:lpstr>PROGRESS THUS FAR (cont…)</vt:lpstr>
      <vt:lpstr>REFINEMENT OF THE EVALUATION TOOL (cont…)</vt:lpstr>
      <vt:lpstr> REFINEMENT OF THE EVALUATION TOOL (cont…)</vt:lpstr>
      <vt:lpstr>REFINEMENT OF THE EVALUATION TOOL (cont…)</vt:lpstr>
      <vt:lpstr>REFINEMENT OF THE EVALUATION TOOL (cont…)</vt:lpstr>
      <vt:lpstr>REFINEMENT OF THE EVALUATION TOOL (cont…)</vt:lpstr>
      <vt:lpstr>Slide 23</vt:lpstr>
      <vt:lpstr>Slide 24</vt:lpstr>
      <vt:lpstr>REFINEMENT OF THE EVALUATION TOOL (cont…) </vt:lpstr>
      <vt:lpstr>REFINEMENT OF THE EVALUATION TOOL (moved a long way since this)  A High Standard of Professional Ethics Dimensions: Promoting Ethical conduct; Strengthening Mechanisms to support Ethics;  Enhancing Ethical Culture</vt:lpstr>
      <vt:lpstr>REFINEMENT OF THE EVALUATION TOOL (cont…) The Efficient, Effective and Economical Use of Resources</vt:lpstr>
      <vt:lpstr>REFINEMENT OF THE EVALUATION TOOL (towards a CVP Departmental Report) </vt:lpstr>
      <vt:lpstr> CONCLUSION </vt:lpstr>
      <vt:lpstr>Slide 30</vt:lpstr>
    </vt:vector>
  </TitlesOfParts>
  <Company>OPSC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ConnieG</dc:creator>
  <cp:lastModifiedBy>PUMZA</cp:lastModifiedBy>
  <cp:revision>723</cp:revision>
  <cp:lastPrinted>2018-03-12T06:51:30Z</cp:lastPrinted>
  <dcterms:created xsi:type="dcterms:W3CDTF">2007-12-04T09:22:50Z</dcterms:created>
  <dcterms:modified xsi:type="dcterms:W3CDTF">2018-05-31T08:37:20Z</dcterms:modified>
</cp:coreProperties>
</file>