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charts/colors1.xml" ContentType="application/vnd.ms-office.chartcolorstyle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23"/>
  </p:notesMasterIdLst>
  <p:handoutMasterIdLst>
    <p:handoutMasterId r:id="rId24"/>
  </p:handoutMasterIdLst>
  <p:sldIdLst>
    <p:sldId id="413" r:id="rId2"/>
    <p:sldId id="810" r:id="rId3"/>
    <p:sldId id="821" r:id="rId4"/>
    <p:sldId id="822" r:id="rId5"/>
    <p:sldId id="811" r:id="rId6"/>
    <p:sldId id="805" r:id="rId7"/>
    <p:sldId id="823" r:id="rId8"/>
    <p:sldId id="837" r:id="rId9"/>
    <p:sldId id="838" r:id="rId10"/>
    <p:sldId id="825" r:id="rId11"/>
    <p:sldId id="826" r:id="rId12"/>
    <p:sldId id="832" r:id="rId13"/>
    <p:sldId id="833" r:id="rId14"/>
    <p:sldId id="834" r:id="rId15"/>
    <p:sldId id="827" r:id="rId16"/>
    <p:sldId id="828" r:id="rId17"/>
    <p:sldId id="829" r:id="rId18"/>
    <p:sldId id="830" r:id="rId19"/>
    <p:sldId id="835" r:id="rId20"/>
    <p:sldId id="831" r:id="rId21"/>
    <p:sldId id="780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3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Kruger" initials="JK" lastIdx="1" clrIdx="0"/>
  <p:cmAuthor id="1" name="Kefiloe Masiteng" initials="KM" lastIdx="2" clrIdx="1">
    <p:extLst>
      <p:ext uri="{19B8F6BF-5375-455C-9EA6-DF929625EA0E}">
        <p15:presenceInfo xmlns:p15="http://schemas.microsoft.com/office/powerpoint/2012/main" xmlns="" userId="S-1-5-21-3533553457-421781099-1673888754-73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  <a:srgbClr val="99CCFF"/>
    <a:srgbClr val="FF5050"/>
    <a:srgbClr val="FF0066"/>
    <a:srgbClr val="FFCC66"/>
    <a:srgbClr val="FFCC99"/>
    <a:srgbClr val="FFCC00"/>
    <a:srgbClr val="00E668"/>
    <a:srgbClr val="BBDB81"/>
    <a:srgbClr val="E3E65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55" autoAdjust="0"/>
    <p:restoredTop sz="73298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5962"/>
    </p:cViewPr>
  </p:sorterViewPr>
  <p:notesViewPr>
    <p:cSldViewPr>
      <p:cViewPr varScale="1">
        <p:scale>
          <a:sx n="55" d="100"/>
          <a:sy n="55" d="100"/>
        </p:scale>
        <p:origin x="-2658" y="-84"/>
      </p:cViewPr>
      <p:guideLst>
        <p:guide orient="horz" pos="3143"/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8" Type="http://schemas.microsoft.com/office/2011/relationships/chartColorStyle" Target="colors1.xml"/><Relationship Id="rId3" Type="http://schemas.openxmlformats.org/officeDocument/2006/relationships/image" Target="../media/image19.jpeg"/><Relationship Id="rId7" Type="http://schemas.openxmlformats.org/officeDocument/2006/relationships/chartUserShapes" Target="../drawings/drawing1.xml"/><Relationship Id="rId2" Type="http://schemas.openxmlformats.org/officeDocument/2006/relationships/image" Target="../media/image18.jpeg"/><Relationship Id="rId1" Type="http://schemas.openxmlformats.org/officeDocument/2006/relationships/image" Target="../media/image17.jpeg"/><Relationship Id="rId6" Type="http://schemas.openxmlformats.org/officeDocument/2006/relationships/oleObject" Target="file:///\\vmpme-ptaho-fnp01\dpme\15.%20Development%20Indicators\1.%20Development%20Indicators\2015\3.%20INDICATORS\5.%20Household%20&amp;%20Community%20Assets\Household%20and%20Community%20Assets%20V10.xlsx" TargetMode="External"/><Relationship Id="rId5" Type="http://schemas.openxmlformats.org/officeDocument/2006/relationships/image" Target="../media/image21.gif"/><Relationship Id="rId4" Type="http://schemas.openxmlformats.org/officeDocument/2006/relationships/image" Target="../media/image20.jpeg"/><Relationship Id="rId9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autoTitleDeleted val="1"/>
    <c:plotArea>
      <c:layout>
        <c:manualLayout>
          <c:layoutTarget val="inner"/>
          <c:xMode val="edge"/>
          <c:yMode val="edge"/>
          <c:x val="7.8797032635795974E-2"/>
          <c:y val="2.4450787401574813E-2"/>
          <c:w val="0.85933934835982562"/>
          <c:h val="0.66987445319335115"/>
        </c:manualLayout>
      </c:layout>
      <c:barChart>
        <c:barDir val="col"/>
        <c:grouping val="clustered"/>
        <c:ser>
          <c:idx val="0"/>
          <c:order val="0"/>
          <c:tx>
            <c:strRef>
              <c:f>Sheet1!$A$3</c:f>
              <c:strCache>
                <c:ptCount val="1"/>
                <c:pt idx="0">
                  <c:v>Number of households (HH)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  <a:effectLst/>
          </c:spPr>
          <c:pictureOptions>
            <c:pictureFormat val="stack"/>
          </c:pictureOptions>
          <c:cat>
            <c:numRef>
              <c:f>(Sheet1!$B$2,Sheet1!$G$2,Sheet1!$K$2,Sheet1!$P$2)</c:f>
              <c:numCache>
                <c:formatCode>General</c:formatCode>
                <c:ptCount val="4"/>
                <c:pt idx="0">
                  <c:v>2002</c:v>
                </c:pt>
                <c:pt idx="1">
                  <c:v>2007</c:v>
                </c:pt>
                <c:pt idx="2">
                  <c:v>2011</c:v>
                </c:pt>
                <c:pt idx="3">
                  <c:v>2016</c:v>
                </c:pt>
              </c:numCache>
            </c:numRef>
          </c:cat>
          <c:val>
            <c:numRef>
              <c:f>(Sheet1!$B$3,Sheet1!$G$3,Sheet1!$K$3,Sheet1!$P$3)</c:f>
              <c:numCache>
                <c:formatCode>#\ ###\ ##0</c:formatCode>
                <c:ptCount val="4"/>
                <c:pt idx="0">
                  <c:v>10814220</c:v>
                </c:pt>
                <c:pt idx="1">
                  <c:v>12485207</c:v>
                </c:pt>
                <c:pt idx="2">
                  <c:v>14173335</c:v>
                </c:pt>
                <c:pt idx="3" formatCode="#\ ##0">
                  <c:v>16662069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08-4229-8540-08AA4E414D83}"/>
            </c:ext>
          </c:extLst>
        </c:ser>
        <c:ser>
          <c:idx val="4"/>
          <c:order val="1"/>
          <c:tx>
            <c:strRef>
              <c:f>Sheet1!$A$4</c:f>
              <c:strCache>
                <c:ptCount val="1"/>
                <c:pt idx="0">
                  <c:v>HH in formal dwelling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  <a:effectLst/>
          </c:spPr>
          <c:pictureOptions>
            <c:pictureFormat val="stack"/>
          </c:pictureOptions>
          <c:cat>
            <c:numRef>
              <c:f>(Sheet1!$B$2,Sheet1!$G$2,Sheet1!$K$2,Sheet1!$P$2)</c:f>
              <c:numCache>
                <c:formatCode>General</c:formatCode>
                <c:ptCount val="4"/>
                <c:pt idx="0">
                  <c:v>2002</c:v>
                </c:pt>
                <c:pt idx="1">
                  <c:v>2007</c:v>
                </c:pt>
                <c:pt idx="2">
                  <c:v>2011</c:v>
                </c:pt>
                <c:pt idx="3">
                  <c:v>2016</c:v>
                </c:pt>
              </c:numCache>
            </c:numRef>
          </c:cat>
          <c:val>
            <c:numRef>
              <c:f>(Sheet1!$B$4,Sheet1!$G$4,Sheet1!$K$4,Sheet1!$P$4)</c:f>
              <c:numCache>
                <c:formatCode>#\ ###\ ##0</c:formatCode>
                <c:ptCount val="4"/>
                <c:pt idx="0">
                  <c:v>7962840</c:v>
                </c:pt>
                <c:pt idx="1">
                  <c:v>9079070</c:v>
                </c:pt>
                <c:pt idx="2">
                  <c:v>11010000</c:v>
                </c:pt>
                <c:pt idx="3">
                  <c:v>13212093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08-4229-8540-08AA4E414D83}"/>
            </c:ext>
          </c:extLst>
        </c:ser>
        <c:ser>
          <c:idx val="1"/>
          <c:order val="2"/>
          <c:tx>
            <c:strRef>
              <c:f>Sheet1!$A$8</c:f>
              <c:strCache>
                <c:ptCount val="1"/>
                <c:pt idx="0">
                  <c:v>HH with access to water infrastructure &gt; or = to RDP standards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pictureOptions>
            <c:pictureFormat val="stack"/>
          </c:pictureOptions>
          <c:cat>
            <c:numRef>
              <c:f>(Sheet1!$B$2,Sheet1!$G$2,Sheet1!$K$2,Sheet1!$P$2)</c:f>
              <c:numCache>
                <c:formatCode>General</c:formatCode>
                <c:ptCount val="4"/>
                <c:pt idx="0">
                  <c:v>2002</c:v>
                </c:pt>
                <c:pt idx="1">
                  <c:v>2007</c:v>
                </c:pt>
                <c:pt idx="2">
                  <c:v>2011</c:v>
                </c:pt>
                <c:pt idx="3">
                  <c:v>2016</c:v>
                </c:pt>
              </c:numCache>
            </c:numRef>
          </c:cat>
          <c:val>
            <c:numRef>
              <c:f>(Sheet1!$B$8,Sheet1!$G$8,Sheet1!$K$8,Sheet1!$P$8)</c:f>
              <c:numCache>
                <c:formatCode>#\ ###\ ##0</c:formatCode>
                <c:ptCount val="4"/>
                <c:pt idx="0">
                  <c:v>8597873</c:v>
                </c:pt>
                <c:pt idx="1">
                  <c:v>10602799</c:v>
                </c:pt>
                <c:pt idx="2">
                  <c:v>12053558</c:v>
                </c:pt>
                <c:pt idx="3">
                  <c:v>14112800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808-4229-8540-08AA4E414D83}"/>
            </c:ext>
          </c:extLst>
        </c:ser>
        <c:ser>
          <c:idx val="2"/>
          <c:order val="3"/>
          <c:tx>
            <c:strRef>
              <c:f>Sheet1!$A$16</c:f>
              <c:strCache>
                <c:ptCount val="1"/>
                <c:pt idx="0">
                  <c:v>HH with access to electricity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pictureOptions>
            <c:pictureFormat val="stack"/>
          </c:pictureOptions>
          <c:cat>
            <c:numRef>
              <c:f>(Sheet1!$B$2,Sheet1!$G$2,Sheet1!$K$2,Sheet1!$P$2)</c:f>
              <c:numCache>
                <c:formatCode>General</c:formatCode>
                <c:ptCount val="4"/>
                <c:pt idx="0">
                  <c:v>2002</c:v>
                </c:pt>
                <c:pt idx="1">
                  <c:v>2007</c:v>
                </c:pt>
                <c:pt idx="2">
                  <c:v>2011</c:v>
                </c:pt>
                <c:pt idx="3">
                  <c:v>2016</c:v>
                </c:pt>
              </c:numCache>
            </c:numRef>
          </c:cat>
          <c:val>
            <c:numRef>
              <c:f>(Sheet1!$B$16,Sheet1!$G$16,Sheet1!$K$16,Sheet1!$P$16)</c:f>
              <c:numCache>
                <c:formatCode>#\ ###\ ##0</c:formatCode>
                <c:ptCount val="4"/>
                <c:pt idx="0">
                  <c:v>8319918</c:v>
                </c:pt>
                <c:pt idx="1">
                  <c:v>10205387</c:v>
                </c:pt>
                <c:pt idx="2">
                  <c:v>11863208</c:v>
                </c:pt>
                <c:pt idx="3">
                  <c:v>14008854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808-4229-8540-08AA4E414D83}"/>
            </c:ext>
          </c:extLst>
        </c:ser>
        <c:ser>
          <c:idx val="3"/>
          <c:order val="4"/>
          <c:tx>
            <c:strRef>
              <c:f>Sheet1!$A$12</c:f>
              <c:strCache>
                <c:ptCount val="1"/>
                <c:pt idx="0">
                  <c:v>HH with access to sanitation</c:v>
                </c:pt>
              </c:strCache>
            </c:strRef>
          </c:tx>
          <c:spPr>
            <a:blipFill>
              <a:blip xmlns:r="http://schemas.openxmlformats.org/officeDocument/2006/relationships" r:embed="rId5"/>
              <a:stretch>
                <a:fillRect/>
              </a:stretch>
            </a:blipFill>
            <a:ln>
              <a:noFill/>
            </a:ln>
            <a:effectLst/>
          </c:spPr>
          <c:pictureOptions>
            <c:pictureFormat val="stack"/>
          </c:pictureOptions>
          <c:cat>
            <c:numRef>
              <c:f>(Sheet1!$B$2,Sheet1!$G$2,Sheet1!$K$2,Sheet1!$P$2)</c:f>
              <c:numCache>
                <c:formatCode>General</c:formatCode>
                <c:ptCount val="4"/>
                <c:pt idx="0">
                  <c:v>2002</c:v>
                </c:pt>
                <c:pt idx="1">
                  <c:v>2007</c:v>
                </c:pt>
                <c:pt idx="2">
                  <c:v>2011</c:v>
                </c:pt>
                <c:pt idx="3">
                  <c:v>2016</c:v>
                </c:pt>
              </c:numCache>
            </c:numRef>
          </c:cat>
          <c:val>
            <c:numRef>
              <c:f>(Sheet1!$B$12,Sheet1!$G$12,Sheet1!$K$12,Sheet1!$P$12)</c:f>
              <c:numCache>
                <c:formatCode>#\ ###\ ##0</c:formatCode>
                <c:ptCount val="4"/>
                <c:pt idx="0">
                  <c:v>6735615</c:v>
                </c:pt>
                <c:pt idx="1">
                  <c:v>8729585</c:v>
                </c:pt>
                <c:pt idx="2">
                  <c:v>10598549</c:v>
                </c:pt>
                <c:pt idx="3">
                  <c:v>13487621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808-4229-8540-08AA4E414D83}"/>
            </c:ext>
          </c:extLst>
        </c:ser>
        <c:dLbls/>
        <c:gapWidth val="75"/>
        <c:overlap val="-25"/>
        <c:axId val="72747648"/>
        <c:axId val="72765824"/>
      </c:barChart>
      <c:catAx>
        <c:axId val="72747648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2765824"/>
        <c:crosses val="autoZero"/>
        <c:auto val="1"/>
        <c:lblAlgn val="ctr"/>
        <c:lblOffset val="100"/>
      </c:catAx>
      <c:valAx>
        <c:axId val="72765824"/>
        <c:scaling>
          <c:orientation val="minMax"/>
        </c:scaling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\ ###\ ##0" sourceLinked="1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7274764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118753126842051E-2"/>
                <c:y val="0.30160936132983396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r>
                    <a:rPr lang="en-GB" sz="1400" dirty="0">
                      <a:solidFill>
                        <a:schemeClr val="tx1"/>
                      </a:solidFill>
                      <a:latin typeface="Arial Narrow" panose="020B0606020202030204" pitchFamily="34" charset="0"/>
                    </a:rPr>
                    <a:t>Million households</a:t>
                  </a:r>
                  <a:endParaRPr lang="en-ZA" sz="1400" dirty="0">
                    <a:solidFill>
                      <a:schemeClr val="tx1"/>
                    </a:solidFill>
                    <a:latin typeface="Arial Narrow" panose="020B0606020202030204" pitchFamily="34" charset="0"/>
                  </a:endParaRPr>
                </a:p>
              </c:rich>
            </c:tx>
            <c:spPr>
              <a:noFill/>
              <a:ln>
                <a:noFill/>
              </a:ln>
              <a:effectLst/>
            </c:sp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>
          <a:latin typeface="Perpetua" panose="02020502060401020303" pitchFamily="18" charset="0"/>
        </a:defRPr>
      </a:pPr>
      <a:endParaRPr lang="en-US"/>
    </a:p>
  </c:txPr>
  <c:externalData r:id="rId6"/>
  <c:userShapes r:id="rId7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49EF40-352E-4EB7-A74E-D09F10B37F8A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7524954B-9EC0-4945-A253-D8C9B26DF57B}">
      <dgm:prSet phldrT="[Text]" custT="1"/>
      <dgm:spPr>
        <a:solidFill>
          <a:srgbClr val="F8F200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j-lt"/>
            </a:rPr>
            <a:t>ECONOMIC</a:t>
          </a:r>
          <a:endParaRPr lang="en-US" sz="1800" dirty="0">
            <a:solidFill>
              <a:schemeClr val="tx1"/>
            </a:solidFill>
            <a:latin typeface="+mj-lt"/>
          </a:endParaRPr>
        </a:p>
      </dgm:t>
    </dgm:pt>
    <dgm:pt modelId="{AE3666B3-2728-4AC4-A09D-6983B322787A}" type="parTrans" cxnId="{46340561-1C27-4187-90D4-0EF6C82F7E92}">
      <dgm:prSet/>
      <dgm:spPr/>
      <dgm:t>
        <a:bodyPr/>
        <a:lstStyle/>
        <a:p>
          <a:endParaRPr lang="en-US"/>
        </a:p>
      </dgm:t>
    </dgm:pt>
    <dgm:pt modelId="{4FCD4AD3-3678-46EB-A144-23579E1A1187}" type="sibTrans" cxnId="{46340561-1C27-4187-90D4-0EF6C82F7E92}">
      <dgm:prSet/>
      <dgm:spPr/>
      <dgm:t>
        <a:bodyPr/>
        <a:lstStyle/>
        <a:p>
          <a:endParaRPr lang="en-US"/>
        </a:p>
      </dgm:t>
    </dgm:pt>
    <dgm:pt modelId="{940AD943-361D-4921-B055-F6A7199D616B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  <a:latin typeface="+mj-lt"/>
            </a:rPr>
            <a:t>SOCIAL</a:t>
          </a:r>
          <a:endParaRPr lang="en-US" sz="1800" dirty="0">
            <a:solidFill>
              <a:schemeClr val="bg1"/>
            </a:solidFill>
            <a:latin typeface="+mj-lt"/>
          </a:endParaRPr>
        </a:p>
      </dgm:t>
    </dgm:pt>
    <dgm:pt modelId="{31137491-4278-4E9E-B759-B466DF981C20}" type="parTrans" cxnId="{F3BE11CE-8F52-46A1-BC36-9BE63A622467}">
      <dgm:prSet/>
      <dgm:spPr/>
      <dgm:t>
        <a:bodyPr/>
        <a:lstStyle/>
        <a:p>
          <a:endParaRPr lang="en-US"/>
        </a:p>
      </dgm:t>
    </dgm:pt>
    <dgm:pt modelId="{ECA19B43-1235-43C4-9AEB-3BF1ED33C648}" type="sibTrans" cxnId="{F3BE11CE-8F52-46A1-BC36-9BE63A622467}">
      <dgm:prSet/>
      <dgm:spPr/>
      <dgm:t>
        <a:bodyPr/>
        <a:lstStyle/>
        <a:p>
          <a:endParaRPr lang="en-US"/>
        </a:p>
      </dgm:t>
    </dgm:pt>
    <dgm:pt modelId="{809C465D-16EC-4506-9A17-E02A13864CAB}">
      <dgm:prSet custT="1"/>
      <dgm:spPr>
        <a:solidFill>
          <a:srgbClr val="0AA602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  <a:latin typeface="+mj-lt"/>
            </a:rPr>
            <a:t>INTEGRATED</a:t>
          </a:r>
          <a:r>
            <a:rPr lang="en-US" sz="1800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1800" dirty="0" smtClean="0">
              <a:solidFill>
                <a:schemeClr val="bg1"/>
              </a:solidFill>
              <a:latin typeface="+mj-lt"/>
            </a:rPr>
            <a:t>JUSTICE</a:t>
          </a:r>
          <a:endParaRPr lang="en-US" sz="1800" dirty="0">
            <a:solidFill>
              <a:schemeClr val="bg1"/>
            </a:solidFill>
            <a:latin typeface="+mj-lt"/>
          </a:endParaRPr>
        </a:p>
      </dgm:t>
    </dgm:pt>
    <dgm:pt modelId="{4739A97B-F208-4271-AE8B-7F7CE122E59B}" type="parTrans" cxnId="{D64A7294-652E-4D6B-A58B-EC85A9EE5BED}">
      <dgm:prSet/>
      <dgm:spPr/>
      <dgm:t>
        <a:bodyPr/>
        <a:lstStyle/>
        <a:p>
          <a:endParaRPr lang="en-US"/>
        </a:p>
      </dgm:t>
    </dgm:pt>
    <dgm:pt modelId="{FD54D240-E501-4D08-BCD5-4182C19FB42F}" type="sibTrans" cxnId="{D64A7294-652E-4D6B-A58B-EC85A9EE5BED}">
      <dgm:prSet/>
      <dgm:spPr/>
      <dgm:t>
        <a:bodyPr/>
        <a:lstStyle/>
        <a:p>
          <a:endParaRPr lang="en-US"/>
        </a:p>
      </dgm:t>
    </dgm:pt>
    <dgm:pt modelId="{F533E7FD-6584-4E2A-81DA-E2AC5715F10F}">
      <dgm:prSet custT="1"/>
      <dgm:spPr>
        <a:solidFill>
          <a:schemeClr val="tx1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  <a:latin typeface="+mj-lt"/>
            </a:rPr>
            <a:t>GOVERNANCE</a:t>
          </a:r>
          <a:endParaRPr lang="en-US" sz="1800" dirty="0">
            <a:solidFill>
              <a:schemeClr val="bg1"/>
            </a:solidFill>
            <a:latin typeface="+mj-lt"/>
          </a:endParaRPr>
        </a:p>
      </dgm:t>
    </dgm:pt>
    <dgm:pt modelId="{AAFEC186-236E-43A8-A15A-EFAB4E7A12ED}" type="parTrans" cxnId="{31970C78-D483-4AD9-BBF2-727D7D4B7AA8}">
      <dgm:prSet/>
      <dgm:spPr/>
      <dgm:t>
        <a:bodyPr/>
        <a:lstStyle/>
        <a:p>
          <a:endParaRPr lang="en-US"/>
        </a:p>
      </dgm:t>
    </dgm:pt>
    <dgm:pt modelId="{C791B0C4-63AE-4D75-B303-4FAD42419C3F}" type="sibTrans" cxnId="{31970C78-D483-4AD9-BBF2-727D7D4B7AA8}">
      <dgm:prSet/>
      <dgm:spPr/>
      <dgm:t>
        <a:bodyPr/>
        <a:lstStyle/>
        <a:p>
          <a:endParaRPr lang="en-US"/>
        </a:p>
      </dgm:t>
    </dgm:pt>
    <dgm:pt modelId="{60A83C35-62FB-46CF-9F32-B21968223154}">
      <dgm:prSet custT="1"/>
      <dgm:spPr>
        <a:solidFill>
          <a:srgbClr val="00B0F0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j-lt"/>
            </a:rPr>
            <a:t>INTERNATIONAL</a:t>
          </a:r>
          <a:endParaRPr lang="en-US" sz="1800" dirty="0">
            <a:solidFill>
              <a:schemeClr val="tx1"/>
            </a:solidFill>
            <a:latin typeface="+mj-lt"/>
          </a:endParaRPr>
        </a:p>
      </dgm:t>
    </dgm:pt>
    <dgm:pt modelId="{0F1C87E8-14CE-49E9-8FAE-35A1315857D2}" type="parTrans" cxnId="{A173B688-1BEB-4770-B28D-8A6823EFCC56}">
      <dgm:prSet/>
      <dgm:spPr/>
      <dgm:t>
        <a:bodyPr/>
        <a:lstStyle/>
        <a:p>
          <a:endParaRPr lang="en-US"/>
        </a:p>
      </dgm:t>
    </dgm:pt>
    <dgm:pt modelId="{4E462DA0-4B67-4886-B76C-D96FFF813D10}" type="sibTrans" cxnId="{A173B688-1BEB-4770-B28D-8A6823EFCC56}">
      <dgm:prSet/>
      <dgm:spPr/>
      <dgm:t>
        <a:bodyPr/>
        <a:lstStyle/>
        <a:p>
          <a:endParaRPr lang="en-US"/>
        </a:p>
      </dgm:t>
    </dgm:pt>
    <dgm:pt modelId="{D8F63C49-DE72-4858-8CC0-F5101A8E3003}" type="pres">
      <dgm:prSet presAssocID="{7949EF40-352E-4EB7-A74E-D09F10B37F8A}" presName="linearFlow" presStyleCnt="0">
        <dgm:presLayoutVars>
          <dgm:dir/>
          <dgm:resizeHandles val="exact"/>
        </dgm:presLayoutVars>
      </dgm:prSet>
      <dgm:spPr/>
    </dgm:pt>
    <dgm:pt modelId="{43EEDA0D-3CF8-4F1B-B257-F175FBF59D3E}" type="pres">
      <dgm:prSet presAssocID="{7524954B-9EC0-4945-A253-D8C9B26DF57B}" presName="composite" presStyleCnt="0"/>
      <dgm:spPr/>
    </dgm:pt>
    <dgm:pt modelId="{42718C15-2DBF-40BB-A978-07F2FD000557}" type="pres">
      <dgm:prSet presAssocID="{7524954B-9EC0-4945-A253-D8C9B26DF57B}" presName="imgShp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4000" r="-24000"/>
          </a:stretch>
        </a:blipFill>
      </dgm:spPr>
      <dgm:t>
        <a:bodyPr/>
        <a:lstStyle/>
        <a:p>
          <a:endParaRPr lang="en-US"/>
        </a:p>
      </dgm:t>
    </dgm:pt>
    <dgm:pt modelId="{8149AC3A-F93B-4189-AD3E-21CDA93ADB8A}" type="pres">
      <dgm:prSet presAssocID="{7524954B-9EC0-4945-A253-D8C9B26DF57B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F3626-C2E7-4F90-B289-EDDAD79FF865}" type="pres">
      <dgm:prSet presAssocID="{4FCD4AD3-3678-46EB-A144-23579E1A1187}" presName="spacing" presStyleCnt="0"/>
      <dgm:spPr/>
    </dgm:pt>
    <dgm:pt modelId="{531B5A1E-7652-40C7-A1FC-B58AD486F604}" type="pres">
      <dgm:prSet presAssocID="{940AD943-361D-4921-B055-F6A7199D616B}" presName="composite" presStyleCnt="0"/>
      <dgm:spPr/>
    </dgm:pt>
    <dgm:pt modelId="{1C7A8194-1586-4903-B0FE-5510F28365AF}" type="pres">
      <dgm:prSet presAssocID="{940AD943-361D-4921-B055-F6A7199D616B}" presName="imgShp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</dgm:pt>
    <dgm:pt modelId="{9923FCE7-4873-4EFC-A31E-FC015F1625D2}" type="pres">
      <dgm:prSet presAssocID="{940AD943-361D-4921-B055-F6A7199D616B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D5C64-C28D-4328-9B5B-9485CD0316D4}" type="pres">
      <dgm:prSet presAssocID="{ECA19B43-1235-43C4-9AEB-3BF1ED33C648}" presName="spacing" presStyleCnt="0"/>
      <dgm:spPr/>
    </dgm:pt>
    <dgm:pt modelId="{B6B06B71-9DB3-4250-BA25-DF5CD64A1B16}" type="pres">
      <dgm:prSet presAssocID="{809C465D-16EC-4506-9A17-E02A13864CAB}" presName="composite" presStyleCnt="0"/>
      <dgm:spPr/>
    </dgm:pt>
    <dgm:pt modelId="{8B115421-17FF-4C55-A539-4230045BD35A}" type="pres">
      <dgm:prSet presAssocID="{809C465D-16EC-4506-9A17-E02A13864CAB}" presName="imgShp" presStyleLbl="fgImgPlace1" presStyleIdx="2" presStyleCnt="5" custScaleY="147659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7000" r="-27000"/>
          </a:stretch>
        </a:blipFill>
      </dgm:spPr>
    </dgm:pt>
    <dgm:pt modelId="{AC28ED9E-071A-447A-9F4A-BE5E53805D3E}" type="pres">
      <dgm:prSet presAssocID="{809C465D-16EC-4506-9A17-E02A13864CAB}" presName="txShp" presStyleLbl="node1" presStyleIdx="2" presStyleCnt="5" custScaleY="147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50E91-EBB7-4DB0-8466-6097DD2EE404}" type="pres">
      <dgm:prSet presAssocID="{FD54D240-E501-4D08-BCD5-4182C19FB42F}" presName="spacing" presStyleCnt="0"/>
      <dgm:spPr/>
    </dgm:pt>
    <dgm:pt modelId="{06CA2A16-0A50-4EB1-868D-4493B1F5D48C}" type="pres">
      <dgm:prSet presAssocID="{F533E7FD-6584-4E2A-81DA-E2AC5715F10F}" presName="composite" presStyleCnt="0"/>
      <dgm:spPr/>
    </dgm:pt>
    <dgm:pt modelId="{C29DDD9C-33A2-4B88-BCD7-C1185A0640A4}" type="pres">
      <dgm:prSet presAssocID="{F533E7FD-6584-4E2A-81DA-E2AC5715F10F}" presName="imgShp" presStyleLbl="fgImgPlace1" presStyleIdx="3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1000" b="-11000"/>
          </a:stretch>
        </a:blipFill>
      </dgm:spPr>
    </dgm:pt>
    <dgm:pt modelId="{665063AE-00A4-469D-8D54-4F96E7C4DD6A}" type="pres">
      <dgm:prSet presAssocID="{F533E7FD-6584-4E2A-81DA-E2AC5715F10F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42819-35FD-4E00-BF0F-8666709AF6AE}" type="pres">
      <dgm:prSet presAssocID="{C791B0C4-63AE-4D75-B303-4FAD42419C3F}" presName="spacing" presStyleCnt="0"/>
      <dgm:spPr/>
    </dgm:pt>
    <dgm:pt modelId="{F56FB9CB-2F07-431A-8D1C-3BD3DD6492B4}" type="pres">
      <dgm:prSet presAssocID="{60A83C35-62FB-46CF-9F32-B21968223154}" presName="composite" presStyleCnt="0"/>
      <dgm:spPr/>
    </dgm:pt>
    <dgm:pt modelId="{197D0997-F2E7-4F86-A27D-A28E00FC9247}" type="pres">
      <dgm:prSet presAssocID="{60A83C35-62FB-46CF-9F32-B21968223154}" presName="imgShp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</dgm:pt>
    <dgm:pt modelId="{2470221A-F7A2-4D48-BEBE-F3BC9970FA1F}" type="pres">
      <dgm:prSet presAssocID="{60A83C35-62FB-46CF-9F32-B21968223154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73B688-1BEB-4770-B28D-8A6823EFCC56}" srcId="{7949EF40-352E-4EB7-A74E-D09F10B37F8A}" destId="{60A83C35-62FB-46CF-9F32-B21968223154}" srcOrd="4" destOrd="0" parTransId="{0F1C87E8-14CE-49E9-8FAE-35A1315857D2}" sibTransId="{4E462DA0-4B67-4886-B76C-D96FFF813D10}"/>
    <dgm:cxn modelId="{22710DFB-76C7-424A-B28D-7CE7DB918C80}" type="presOf" srcId="{7524954B-9EC0-4945-A253-D8C9B26DF57B}" destId="{8149AC3A-F93B-4189-AD3E-21CDA93ADB8A}" srcOrd="0" destOrd="0" presId="urn:microsoft.com/office/officeart/2005/8/layout/vList3#1"/>
    <dgm:cxn modelId="{31970C78-D483-4AD9-BBF2-727D7D4B7AA8}" srcId="{7949EF40-352E-4EB7-A74E-D09F10B37F8A}" destId="{F533E7FD-6584-4E2A-81DA-E2AC5715F10F}" srcOrd="3" destOrd="0" parTransId="{AAFEC186-236E-43A8-A15A-EFAB4E7A12ED}" sibTransId="{C791B0C4-63AE-4D75-B303-4FAD42419C3F}"/>
    <dgm:cxn modelId="{F3BE11CE-8F52-46A1-BC36-9BE63A622467}" srcId="{7949EF40-352E-4EB7-A74E-D09F10B37F8A}" destId="{940AD943-361D-4921-B055-F6A7199D616B}" srcOrd="1" destOrd="0" parTransId="{31137491-4278-4E9E-B759-B466DF981C20}" sibTransId="{ECA19B43-1235-43C4-9AEB-3BF1ED33C648}"/>
    <dgm:cxn modelId="{E42A06E3-298C-4B2E-A225-5417AA95E356}" type="presOf" srcId="{60A83C35-62FB-46CF-9F32-B21968223154}" destId="{2470221A-F7A2-4D48-BEBE-F3BC9970FA1F}" srcOrd="0" destOrd="0" presId="urn:microsoft.com/office/officeart/2005/8/layout/vList3#1"/>
    <dgm:cxn modelId="{D64A7294-652E-4D6B-A58B-EC85A9EE5BED}" srcId="{7949EF40-352E-4EB7-A74E-D09F10B37F8A}" destId="{809C465D-16EC-4506-9A17-E02A13864CAB}" srcOrd="2" destOrd="0" parTransId="{4739A97B-F208-4271-AE8B-7F7CE122E59B}" sibTransId="{FD54D240-E501-4D08-BCD5-4182C19FB42F}"/>
    <dgm:cxn modelId="{F83F2E20-67CF-4731-9E3A-ED24FB882C82}" type="presOf" srcId="{940AD943-361D-4921-B055-F6A7199D616B}" destId="{9923FCE7-4873-4EFC-A31E-FC015F1625D2}" srcOrd="0" destOrd="0" presId="urn:microsoft.com/office/officeart/2005/8/layout/vList3#1"/>
    <dgm:cxn modelId="{5785C220-B2EA-45A3-BFB1-97C49182F37F}" type="presOf" srcId="{F533E7FD-6584-4E2A-81DA-E2AC5715F10F}" destId="{665063AE-00A4-469D-8D54-4F96E7C4DD6A}" srcOrd="0" destOrd="0" presId="urn:microsoft.com/office/officeart/2005/8/layout/vList3#1"/>
    <dgm:cxn modelId="{F9511455-B68E-46C1-87F1-3270EBBD6276}" type="presOf" srcId="{809C465D-16EC-4506-9A17-E02A13864CAB}" destId="{AC28ED9E-071A-447A-9F4A-BE5E53805D3E}" srcOrd="0" destOrd="0" presId="urn:microsoft.com/office/officeart/2005/8/layout/vList3#1"/>
    <dgm:cxn modelId="{61791A8A-9951-48A8-A7D0-54F3CE304331}" type="presOf" srcId="{7949EF40-352E-4EB7-A74E-D09F10B37F8A}" destId="{D8F63C49-DE72-4858-8CC0-F5101A8E3003}" srcOrd="0" destOrd="0" presId="urn:microsoft.com/office/officeart/2005/8/layout/vList3#1"/>
    <dgm:cxn modelId="{46340561-1C27-4187-90D4-0EF6C82F7E92}" srcId="{7949EF40-352E-4EB7-A74E-D09F10B37F8A}" destId="{7524954B-9EC0-4945-A253-D8C9B26DF57B}" srcOrd="0" destOrd="0" parTransId="{AE3666B3-2728-4AC4-A09D-6983B322787A}" sibTransId="{4FCD4AD3-3678-46EB-A144-23579E1A1187}"/>
    <dgm:cxn modelId="{E759933A-6AC0-4D65-92C1-404BC9EC2ACF}" type="presParOf" srcId="{D8F63C49-DE72-4858-8CC0-F5101A8E3003}" destId="{43EEDA0D-3CF8-4F1B-B257-F175FBF59D3E}" srcOrd="0" destOrd="0" presId="urn:microsoft.com/office/officeart/2005/8/layout/vList3#1"/>
    <dgm:cxn modelId="{F5B94918-5EE0-42EF-B33F-95AE8B06EB0B}" type="presParOf" srcId="{43EEDA0D-3CF8-4F1B-B257-F175FBF59D3E}" destId="{42718C15-2DBF-40BB-A978-07F2FD000557}" srcOrd="0" destOrd="0" presId="urn:microsoft.com/office/officeart/2005/8/layout/vList3#1"/>
    <dgm:cxn modelId="{FB411D41-60A1-473E-8835-4CA7D37903B3}" type="presParOf" srcId="{43EEDA0D-3CF8-4F1B-B257-F175FBF59D3E}" destId="{8149AC3A-F93B-4189-AD3E-21CDA93ADB8A}" srcOrd="1" destOrd="0" presId="urn:microsoft.com/office/officeart/2005/8/layout/vList3#1"/>
    <dgm:cxn modelId="{9A90D3EF-D952-47BF-8436-F19DB0F8D597}" type="presParOf" srcId="{D8F63C49-DE72-4858-8CC0-F5101A8E3003}" destId="{D06F3626-C2E7-4F90-B289-EDDAD79FF865}" srcOrd="1" destOrd="0" presId="urn:microsoft.com/office/officeart/2005/8/layout/vList3#1"/>
    <dgm:cxn modelId="{AC4E84A0-5A10-4FD4-A686-98003CF5B72A}" type="presParOf" srcId="{D8F63C49-DE72-4858-8CC0-F5101A8E3003}" destId="{531B5A1E-7652-40C7-A1FC-B58AD486F604}" srcOrd="2" destOrd="0" presId="urn:microsoft.com/office/officeart/2005/8/layout/vList3#1"/>
    <dgm:cxn modelId="{C5544DDF-CA5E-4B00-B8D7-019FA270DE00}" type="presParOf" srcId="{531B5A1E-7652-40C7-A1FC-B58AD486F604}" destId="{1C7A8194-1586-4903-B0FE-5510F28365AF}" srcOrd="0" destOrd="0" presId="urn:microsoft.com/office/officeart/2005/8/layout/vList3#1"/>
    <dgm:cxn modelId="{854F6054-95C0-4950-8F33-941D87AE100E}" type="presParOf" srcId="{531B5A1E-7652-40C7-A1FC-B58AD486F604}" destId="{9923FCE7-4873-4EFC-A31E-FC015F1625D2}" srcOrd="1" destOrd="0" presId="urn:microsoft.com/office/officeart/2005/8/layout/vList3#1"/>
    <dgm:cxn modelId="{111068EA-70F7-4219-9A7A-C9FF6BFD50AD}" type="presParOf" srcId="{D8F63C49-DE72-4858-8CC0-F5101A8E3003}" destId="{244D5C64-C28D-4328-9B5B-9485CD0316D4}" srcOrd="3" destOrd="0" presId="urn:microsoft.com/office/officeart/2005/8/layout/vList3#1"/>
    <dgm:cxn modelId="{7DDEC450-0C16-4B2D-B4AA-A175C40A76AF}" type="presParOf" srcId="{D8F63C49-DE72-4858-8CC0-F5101A8E3003}" destId="{B6B06B71-9DB3-4250-BA25-DF5CD64A1B16}" srcOrd="4" destOrd="0" presId="urn:microsoft.com/office/officeart/2005/8/layout/vList3#1"/>
    <dgm:cxn modelId="{20A00B5E-F280-4DD6-9C80-0420943450DC}" type="presParOf" srcId="{B6B06B71-9DB3-4250-BA25-DF5CD64A1B16}" destId="{8B115421-17FF-4C55-A539-4230045BD35A}" srcOrd="0" destOrd="0" presId="urn:microsoft.com/office/officeart/2005/8/layout/vList3#1"/>
    <dgm:cxn modelId="{1146F7F4-5A5F-413D-A36A-9DA6DFE3AAEC}" type="presParOf" srcId="{B6B06B71-9DB3-4250-BA25-DF5CD64A1B16}" destId="{AC28ED9E-071A-447A-9F4A-BE5E53805D3E}" srcOrd="1" destOrd="0" presId="urn:microsoft.com/office/officeart/2005/8/layout/vList3#1"/>
    <dgm:cxn modelId="{2BD70C19-B86A-450D-8866-9CA2DF61C1A5}" type="presParOf" srcId="{D8F63C49-DE72-4858-8CC0-F5101A8E3003}" destId="{D5D50E91-EBB7-4DB0-8466-6097DD2EE404}" srcOrd="5" destOrd="0" presId="urn:microsoft.com/office/officeart/2005/8/layout/vList3#1"/>
    <dgm:cxn modelId="{BC50123B-2CAD-41AB-89AA-C2CECA1E651F}" type="presParOf" srcId="{D8F63C49-DE72-4858-8CC0-F5101A8E3003}" destId="{06CA2A16-0A50-4EB1-868D-4493B1F5D48C}" srcOrd="6" destOrd="0" presId="urn:microsoft.com/office/officeart/2005/8/layout/vList3#1"/>
    <dgm:cxn modelId="{CF348189-B8FC-4B4A-AEB5-DFF915006BAB}" type="presParOf" srcId="{06CA2A16-0A50-4EB1-868D-4493B1F5D48C}" destId="{C29DDD9C-33A2-4B88-BCD7-C1185A0640A4}" srcOrd="0" destOrd="0" presId="urn:microsoft.com/office/officeart/2005/8/layout/vList3#1"/>
    <dgm:cxn modelId="{6B22E3F7-F514-47B6-8A99-6CF4872A0BAA}" type="presParOf" srcId="{06CA2A16-0A50-4EB1-868D-4493B1F5D48C}" destId="{665063AE-00A4-469D-8D54-4F96E7C4DD6A}" srcOrd="1" destOrd="0" presId="urn:microsoft.com/office/officeart/2005/8/layout/vList3#1"/>
    <dgm:cxn modelId="{8ABF70EE-59BB-4707-9548-DDFFD6217662}" type="presParOf" srcId="{D8F63C49-DE72-4858-8CC0-F5101A8E3003}" destId="{54C42819-35FD-4E00-BF0F-8666709AF6AE}" srcOrd="7" destOrd="0" presId="urn:microsoft.com/office/officeart/2005/8/layout/vList3#1"/>
    <dgm:cxn modelId="{E9A4B58B-1614-42BF-A8B9-A0953F1183D2}" type="presParOf" srcId="{D8F63C49-DE72-4858-8CC0-F5101A8E3003}" destId="{F56FB9CB-2F07-431A-8D1C-3BD3DD6492B4}" srcOrd="8" destOrd="0" presId="urn:microsoft.com/office/officeart/2005/8/layout/vList3#1"/>
    <dgm:cxn modelId="{B416DA84-484B-447D-BF12-E2D8012DCF33}" type="presParOf" srcId="{F56FB9CB-2F07-431A-8D1C-3BD3DD6492B4}" destId="{197D0997-F2E7-4F86-A27D-A28E00FC9247}" srcOrd="0" destOrd="0" presId="urn:microsoft.com/office/officeart/2005/8/layout/vList3#1"/>
    <dgm:cxn modelId="{F5FB251A-5D26-4EBE-A8DE-83751978E4FB}" type="presParOf" srcId="{F56FB9CB-2F07-431A-8D1C-3BD3DD6492B4}" destId="{2470221A-F7A2-4D48-BEBE-F3BC9970FA1F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8EF75C-FB66-486F-ADB8-34EF2F0E436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2B5ADB-0B65-40A2-8425-189420F5CECD}">
      <dgm:prSet phldrT="[Text]" custT="1"/>
      <dgm:spPr>
        <a:solidFill>
          <a:srgbClr val="00CC00"/>
        </a:solidFill>
      </dgm:spPr>
      <dgm:t>
        <a:bodyPr/>
        <a:lstStyle/>
        <a:p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SA Constitution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D09926-759C-4BDB-835E-59B4F8405D28}" type="parTrans" cxnId="{5674695A-E78B-420F-865D-243DC46FDD27}">
      <dgm:prSet/>
      <dgm:spPr/>
      <dgm:t>
        <a:bodyPr/>
        <a:lstStyle/>
        <a:p>
          <a:endParaRPr lang="en-US"/>
        </a:p>
      </dgm:t>
    </dgm:pt>
    <dgm:pt modelId="{20ABC3DD-4134-4D2E-8013-DA600E8E819D}" type="sibTrans" cxnId="{5674695A-E78B-420F-865D-243DC46FDD27}">
      <dgm:prSet/>
      <dgm:spPr/>
      <dgm:t>
        <a:bodyPr/>
        <a:lstStyle/>
        <a:p>
          <a:endParaRPr lang="en-US"/>
        </a:p>
      </dgm:t>
    </dgm:pt>
    <dgm:pt modelId="{58FB0BB1-6A42-4DD0-958C-8A3A8C9ADC65}">
      <dgm:prSet phldrT="[Text]" custT="1"/>
      <dgm:spPr>
        <a:solidFill>
          <a:srgbClr val="00FA00"/>
        </a:solidFill>
      </dgm:spPr>
      <dgm:t>
        <a:bodyPr/>
        <a:lstStyle/>
        <a:p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Policy (legislation)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41F0A0-7559-4278-9A57-336642100263}" type="parTrans" cxnId="{8238C15B-7BA9-4129-B3F6-09C48688260E}">
      <dgm:prSet/>
      <dgm:spPr/>
      <dgm:t>
        <a:bodyPr/>
        <a:lstStyle/>
        <a:p>
          <a:endParaRPr lang="en-US"/>
        </a:p>
      </dgm:t>
    </dgm:pt>
    <dgm:pt modelId="{1F72F81A-54AA-4C8E-B8E6-6457F9CAD5ED}" type="sibTrans" cxnId="{8238C15B-7BA9-4129-B3F6-09C48688260E}">
      <dgm:prSet/>
      <dgm:spPr/>
      <dgm:t>
        <a:bodyPr/>
        <a:lstStyle/>
        <a:p>
          <a:endParaRPr lang="en-US"/>
        </a:p>
      </dgm:t>
    </dgm:pt>
    <dgm:pt modelId="{D9DD21E9-3F2B-4372-86E7-C4E96AA6295D}">
      <dgm:prSet custT="1"/>
      <dgm:spPr>
        <a:solidFill>
          <a:srgbClr val="66FF33"/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Plans</a:t>
          </a:r>
          <a:endParaRPr lang="en-US" sz="2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F0E0F3-07C6-42A4-93B0-C8C396B072BF}" type="parTrans" cxnId="{5CD12834-9D4A-4EF7-BB54-0C35229A51C2}">
      <dgm:prSet/>
      <dgm:spPr/>
      <dgm:t>
        <a:bodyPr/>
        <a:lstStyle/>
        <a:p>
          <a:endParaRPr lang="en-US"/>
        </a:p>
      </dgm:t>
    </dgm:pt>
    <dgm:pt modelId="{5B2CD74A-7DD1-476F-B6B1-2F7740006558}" type="sibTrans" cxnId="{5CD12834-9D4A-4EF7-BB54-0C35229A51C2}">
      <dgm:prSet/>
      <dgm:spPr/>
      <dgm:t>
        <a:bodyPr/>
        <a:lstStyle/>
        <a:p>
          <a:endParaRPr lang="en-US"/>
        </a:p>
      </dgm:t>
    </dgm:pt>
    <dgm:pt modelId="{CD23A622-E0D9-4151-912E-0ED0F8356712}">
      <dgm:prSet custT="1"/>
      <dgm:spPr>
        <a:solidFill>
          <a:srgbClr val="D9FFDB"/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+mj-lt"/>
            </a:rPr>
            <a:t>Budget</a:t>
          </a:r>
          <a:endParaRPr lang="en-US" sz="2400" b="1" dirty="0">
            <a:solidFill>
              <a:schemeClr val="tx1"/>
            </a:solidFill>
            <a:latin typeface="+mj-lt"/>
          </a:endParaRPr>
        </a:p>
      </dgm:t>
    </dgm:pt>
    <dgm:pt modelId="{A3640FDD-0B1B-49B1-8945-B5CF540DA7A8}" type="parTrans" cxnId="{E101A625-1B72-4F87-B1A3-359F5941F038}">
      <dgm:prSet/>
      <dgm:spPr/>
      <dgm:t>
        <a:bodyPr/>
        <a:lstStyle/>
        <a:p>
          <a:endParaRPr lang="en-US"/>
        </a:p>
      </dgm:t>
    </dgm:pt>
    <dgm:pt modelId="{394415B9-D2D9-4002-AFCD-C5E25A9FBB52}" type="sibTrans" cxnId="{E101A625-1B72-4F87-B1A3-359F5941F038}">
      <dgm:prSet/>
      <dgm:spPr/>
      <dgm:t>
        <a:bodyPr/>
        <a:lstStyle/>
        <a:p>
          <a:endParaRPr lang="en-US"/>
        </a:p>
      </dgm:t>
    </dgm:pt>
    <dgm:pt modelId="{69D235AC-5487-40B8-97BF-12A845FDAB2B}" type="pres">
      <dgm:prSet presAssocID="{CA8EF75C-FB66-486F-ADB8-34EF2F0E436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EE6FA31-6A9A-4231-9BB8-78ACD5ABF72D}" type="pres">
      <dgm:prSet presAssocID="{DD2B5ADB-0B65-40A2-8425-189420F5CECD}" presName="composite" presStyleCnt="0"/>
      <dgm:spPr/>
    </dgm:pt>
    <dgm:pt modelId="{07F57057-BF3A-4FB7-BDDB-37F2B2A36688}" type="pres">
      <dgm:prSet presAssocID="{DD2B5ADB-0B65-40A2-8425-189420F5CECD}" presName="bentUpArrow1" presStyleLbl="alignImgPlace1" presStyleIdx="0" presStyleCnt="3" custLinFactNeighborX="-25242"/>
      <dgm:spPr/>
    </dgm:pt>
    <dgm:pt modelId="{4715A21B-808C-4AF8-9D8D-E6B7E9E40DAB}" type="pres">
      <dgm:prSet presAssocID="{DD2B5ADB-0B65-40A2-8425-189420F5CECD}" presName="ParentText" presStyleLbl="node1" presStyleIdx="0" presStyleCnt="4" custScaleX="172299" custLinFactNeighborX="-1811" custLinFactNeighborY="24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87ACD-AE57-4155-85C9-3367BBC698F3}" type="pres">
      <dgm:prSet presAssocID="{DD2B5ADB-0B65-40A2-8425-189420F5CECD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FFC92B-EE74-419C-BCF0-3F9B1439FEA6}" type="pres">
      <dgm:prSet presAssocID="{20ABC3DD-4134-4D2E-8013-DA600E8E819D}" presName="sibTrans" presStyleCnt="0"/>
      <dgm:spPr/>
    </dgm:pt>
    <dgm:pt modelId="{887C7082-AF39-4CFB-99DC-5209FCD5D7E7}" type="pres">
      <dgm:prSet presAssocID="{58FB0BB1-6A42-4DD0-958C-8A3A8C9ADC65}" presName="composite" presStyleCnt="0"/>
      <dgm:spPr/>
    </dgm:pt>
    <dgm:pt modelId="{7FA9E160-DB5B-4872-86A9-1346D4926C41}" type="pres">
      <dgm:prSet presAssocID="{58FB0BB1-6A42-4DD0-958C-8A3A8C9ADC65}" presName="bentUpArrow1" presStyleLbl="alignImgPlace1" presStyleIdx="1" presStyleCnt="3" custLinFactNeighborX="-28645"/>
      <dgm:spPr/>
    </dgm:pt>
    <dgm:pt modelId="{6143B98D-4D44-4DAC-8CBF-30F53C3D46C7}" type="pres">
      <dgm:prSet presAssocID="{58FB0BB1-6A42-4DD0-958C-8A3A8C9ADC65}" presName="ParentText" presStyleLbl="node1" presStyleIdx="1" presStyleCnt="4" custScaleX="16945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FEEDA-6F6E-4384-9722-54BDF43C6A54}" type="pres">
      <dgm:prSet presAssocID="{58FB0BB1-6A42-4DD0-958C-8A3A8C9ADC65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2FCA5-B4D7-43E8-92A6-E3EC99328CEA}" type="pres">
      <dgm:prSet presAssocID="{1F72F81A-54AA-4C8E-B8E6-6457F9CAD5ED}" presName="sibTrans" presStyleCnt="0"/>
      <dgm:spPr/>
    </dgm:pt>
    <dgm:pt modelId="{4D8F3BFB-1F4E-48D0-A734-A82D19BE98FB}" type="pres">
      <dgm:prSet presAssocID="{D9DD21E9-3F2B-4372-86E7-C4E96AA6295D}" presName="composite" presStyleCnt="0"/>
      <dgm:spPr/>
    </dgm:pt>
    <dgm:pt modelId="{4E80666D-AC43-4E6C-B03F-8B0B023E1456}" type="pres">
      <dgm:prSet presAssocID="{D9DD21E9-3F2B-4372-86E7-C4E96AA6295D}" presName="bentUpArrow1" presStyleLbl="alignImgPlace1" presStyleIdx="2" presStyleCnt="3" custLinFactNeighborX="-35436"/>
      <dgm:spPr/>
    </dgm:pt>
    <dgm:pt modelId="{28559A00-34F8-409A-88C7-1C509FA32CF4}" type="pres">
      <dgm:prSet presAssocID="{D9DD21E9-3F2B-4372-86E7-C4E96AA6295D}" presName="ParentText" presStyleLbl="node1" presStyleIdx="2" presStyleCnt="4" custScaleX="1825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D953D-7505-4F71-BFDB-B6BE5402BF5A}" type="pres">
      <dgm:prSet presAssocID="{D9DD21E9-3F2B-4372-86E7-C4E96AA6295D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955ACDC-B398-4A8B-8953-2CD6F3EADCBA}" type="pres">
      <dgm:prSet presAssocID="{5B2CD74A-7DD1-476F-B6B1-2F7740006558}" presName="sibTrans" presStyleCnt="0"/>
      <dgm:spPr/>
    </dgm:pt>
    <dgm:pt modelId="{42F1E160-DDC8-476B-8DB7-370B94600A9C}" type="pres">
      <dgm:prSet presAssocID="{CD23A622-E0D9-4151-912E-0ED0F8356712}" presName="composite" presStyleCnt="0"/>
      <dgm:spPr/>
    </dgm:pt>
    <dgm:pt modelId="{AF5B2036-4E4D-4107-97ED-93C649804BC8}" type="pres">
      <dgm:prSet presAssocID="{CD23A622-E0D9-4151-912E-0ED0F8356712}" presName="ParentText" presStyleLbl="node1" presStyleIdx="3" presStyleCnt="4" custScaleX="1425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95C887-1DDC-449A-927D-043AE31C8416}" type="presOf" srcId="{CA8EF75C-FB66-486F-ADB8-34EF2F0E4369}" destId="{69D235AC-5487-40B8-97BF-12A845FDAB2B}" srcOrd="0" destOrd="0" presId="urn:microsoft.com/office/officeart/2005/8/layout/StepDownProcess"/>
    <dgm:cxn modelId="{5674695A-E78B-420F-865D-243DC46FDD27}" srcId="{CA8EF75C-FB66-486F-ADB8-34EF2F0E4369}" destId="{DD2B5ADB-0B65-40A2-8425-189420F5CECD}" srcOrd="0" destOrd="0" parTransId="{7ED09926-759C-4BDB-835E-59B4F8405D28}" sibTransId="{20ABC3DD-4134-4D2E-8013-DA600E8E819D}"/>
    <dgm:cxn modelId="{B78066C9-CB6A-46F6-AD23-2B93B81A4B2B}" type="presOf" srcId="{DD2B5ADB-0B65-40A2-8425-189420F5CECD}" destId="{4715A21B-808C-4AF8-9D8D-E6B7E9E40DAB}" srcOrd="0" destOrd="0" presId="urn:microsoft.com/office/officeart/2005/8/layout/StepDownProcess"/>
    <dgm:cxn modelId="{57CCF061-2919-44D5-BBC5-ECF11177923D}" type="presOf" srcId="{58FB0BB1-6A42-4DD0-958C-8A3A8C9ADC65}" destId="{6143B98D-4D44-4DAC-8CBF-30F53C3D46C7}" srcOrd="0" destOrd="0" presId="urn:microsoft.com/office/officeart/2005/8/layout/StepDownProcess"/>
    <dgm:cxn modelId="{40793E31-9641-46F7-842B-BC3DE1138CAB}" type="presOf" srcId="{D9DD21E9-3F2B-4372-86E7-C4E96AA6295D}" destId="{28559A00-34F8-409A-88C7-1C509FA32CF4}" srcOrd="0" destOrd="0" presId="urn:microsoft.com/office/officeart/2005/8/layout/StepDownProcess"/>
    <dgm:cxn modelId="{8238C15B-7BA9-4129-B3F6-09C48688260E}" srcId="{CA8EF75C-FB66-486F-ADB8-34EF2F0E4369}" destId="{58FB0BB1-6A42-4DD0-958C-8A3A8C9ADC65}" srcOrd="1" destOrd="0" parTransId="{4641F0A0-7559-4278-9A57-336642100263}" sibTransId="{1F72F81A-54AA-4C8E-B8E6-6457F9CAD5ED}"/>
    <dgm:cxn modelId="{E101A625-1B72-4F87-B1A3-359F5941F038}" srcId="{CA8EF75C-FB66-486F-ADB8-34EF2F0E4369}" destId="{CD23A622-E0D9-4151-912E-0ED0F8356712}" srcOrd="3" destOrd="0" parTransId="{A3640FDD-0B1B-49B1-8945-B5CF540DA7A8}" sibTransId="{394415B9-D2D9-4002-AFCD-C5E25A9FBB52}"/>
    <dgm:cxn modelId="{5CD12834-9D4A-4EF7-BB54-0C35229A51C2}" srcId="{CA8EF75C-FB66-486F-ADB8-34EF2F0E4369}" destId="{D9DD21E9-3F2B-4372-86E7-C4E96AA6295D}" srcOrd="2" destOrd="0" parTransId="{32F0E0F3-07C6-42A4-93B0-C8C396B072BF}" sibTransId="{5B2CD74A-7DD1-476F-B6B1-2F7740006558}"/>
    <dgm:cxn modelId="{06A32A41-3C1C-47E9-9339-55C183CBB43D}" type="presOf" srcId="{CD23A622-E0D9-4151-912E-0ED0F8356712}" destId="{AF5B2036-4E4D-4107-97ED-93C649804BC8}" srcOrd="0" destOrd="0" presId="urn:microsoft.com/office/officeart/2005/8/layout/StepDownProcess"/>
    <dgm:cxn modelId="{9A0BC80C-F502-4BA4-A211-22C9AB9850D9}" type="presParOf" srcId="{69D235AC-5487-40B8-97BF-12A845FDAB2B}" destId="{7EE6FA31-6A9A-4231-9BB8-78ACD5ABF72D}" srcOrd="0" destOrd="0" presId="urn:microsoft.com/office/officeart/2005/8/layout/StepDownProcess"/>
    <dgm:cxn modelId="{802104ED-D2F4-4C12-8379-FDA7C31AA4AF}" type="presParOf" srcId="{7EE6FA31-6A9A-4231-9BB8-78ACD5ABF72D}" destId="{07F57057-BF3A-4FB7-BDDB-37F2B2A36688}" srcOrd="0" destOrd="0" presId="urn:microsoft.com/office/officeart/2005/8/layout/StepDownProcess"/>
    <dgm:cxn modelId="{7D86F32B-8A17-41D7-888D-02BF108A7F78}" type="presParOf" srcId="{7EE6FA31-6A9A-4231-9BB8-78ACD5ABF72D}" destId="{4715A21B-808C-4AF8-9D8D-E6B7E9E40DAB}" srcOrd="1" destOrd="0" presId="urn:microsoft.com/office/officeart/2005/8/layout/StepDownProcess"/>
    <dgm:cxn modelId="{45FCB706-A602-4197-83F0-768C74019AD7}" type="presParOf" srcId="{7EE6FA31-6A9A-4231-9BB8-78ACD5ABF72D}" destId="{80F87ACD-AE57-4155-85C9-3367BBC698F3}" srcOrd="2" destOrd="0" presId="urn:microsoft.com/office/officeart/2005/8/layout/StepDownProcess"/>
    <dgm:cxn modelId="{BAA69B8F-B368-45C6-9871-70CD24FB2F5D}" type="presParOf" srcId="{69D235AC-5487-40B8-97BF-12A845FDAB2B}" destId="{DCFFC92B-EE74-419C-BCF0-3F9B1439FEA6}" srcOrd="1" destOrd="0" presId="urn:microsoft.com/office/officeart/2005/8/layout/StepDownProcess"/>
    <dgm:cxn modelId="{456F7721-58D7-4019-BAD7-506BB5F34490}" type="presParOf" srcId="{69D235AC-5487-40B8-97BF-12A845FDAB2B}" destId="{887C7082-AF39-4CFB-99DC-5209FCD5D7E7}" srcOrd="2" destOrd="0" presId="urn:microsoft.com/office/officeart/2005/8/layout/StepDownProcess"/>
    <dgm:cxn modelId="{A7D8CDA4-66EE-4D27-B9D8-DE4F95681BDF}" type="presParOf" srcId="{887C7082-AF39-4CFB-99DC-5209FCD5D7E7}" destId="{7FA9E160-DB5B-4872-86A9-1346D4926C41}" srcOrd="0" destOrd="0" presId="urn:microsoft.com/office/officeart/2005/8/layout/StepDownProcess"/>
    <dgm:cxn modelId="{39889D04-8819-4450-8F71-BEBD92C1B362}" type="presParOf" srcId="{887C7082-AF39-4CFB-99DC-5209FCD5D7E7}" destId="{6143B98D-4D44-4DAC-8CBF-30F53C3D46C7}" srcOrd="1" destOrd="0" presId="urn:microsoft.com/office/officeart/2005/8/layout/StepDownProcess"/>
    <dgm:cxn modelId="{628A5FBD-CE95-4CB4-A39E-DFDFBB865809}" type="presParOf" srcId="{887C7082-AF39-4CFB-99DC-5209FCD5D7E7}" destId="{F47FEEDA-6F6E-4384-9722-54BDF43C6A54}" srcOrd="2" destOrd="0" presId="urn:microsoft.com/office/officeart/2005/8/layout/StepDownProcess"/>
    <dgm:cxn modelId="{E139CCC0-FB5A-48CD-889B-5401AFEF32BD}" type="presParOf" srcId="{69D235AC-5487-40B8-97BF-12A845FDAB2B}" destId="{9962FCA5-B4D7-43E8-92A6-E3EC99328CEA}" srcOrd="3" destOrd="0" presId="urn:microsoft.com/office/officeart/2005/8/layout/StepDownProcess"/>
    <dgm:cxn modelId="{3AE32C1C-DCBA-4A09-83B8-420633A7152B}" type="presParOf" srcId="{69D235AC-5487-40B8-97BF-12A845FDAB2B}" destId="{4D8F3BFB-1F4E-48D0-A734-A82D19BE98FB}" srcOrd="4" destOrd="0" presId="urn:microsoft.com/office/officeart/2005/8/layout/StepDownProcess"/>
    <dgm:cxn modelId="{0CB0F854-22D4-48E3-9202-1EF6B37B4732}" type="presParOf" srcId="{4D8F3BFB-1F4E-48D0-A734-A82D19BE98FB}" destId="{4E80666D-AC43-4E6C-B03F-8B0B023E1456}" srcOrd="0" destOrd="0" presId="urn:microsoft.com/office/officeart/2005/8/layout/StepDownProcess"/>
    <dgm:cxn modelId="{BB2AC1CF-77D5-445D-B893-3F6EAB3DB2A6}" type="presParOf" srcId="{4D8F3BFB-1F4E-48D0-A734-A82D19BE98FB}" destId="{28559A00-34F8-409A-88C7-1C509FA32CF4}" srcOrd="1" destOrd="0" presId="urn:microsoft.com/office/officeart/2005/8/layout/StepDownProcess"/>
    <dgm:cxn modelId="{E5FE698B-F486-4B58-8569-223948602658}" type="presParOf" srcId="{4D8F3BFB-1F4E-48D0-A734-A82D19BE98FB}" destId="{2DFD953D-7505-4F71-BFDB-B6BE5402BF5A}" srcOrd="2" destOrd="0" presId="urn:microsoft.com/office/officeart/2005/8/layout/StepDownProcess"/>
    <dgm:cxn modelId="{EC46C7BC-2DCC-45BE-A49B-4CD5B09C63F7}" type="presParOf" srcId="{69D235AC-5487-40B8-97BF-12A845FDAB2B}" destId="{0955ACDC-B398-4A8B-8953-2CD6F3EADCBA}" srcOrd="5" destOrd="0" presId="urn:microsoft.com/office/officeart/2005/8/layout/StepDownProcess"/>
    <dgm:cxn modelId="{28CC5EE7-44A8-4C35-AC2A-B47082DD34D0}" type="presParOf" srcId="{69D235AC-5487-40B8-97BF-12A845FDAB2B}" destId="{42F1E160-DDC8-476B-8DB7-370B94600A9C}" srcOrd="6" destOrd="0" presId="urn:microsoft.com/office/officeart/2005/8/layout/StepDownProcess"/>
    <dgm:cxn modelId="{2910547D-AD41-4713-B7A4-17FAE0410580}" type="presParOf" srcId="{42F1E160-DDC8-476B-8DB7-370B94600A9C}" destId="{AF5B2036-4E4D-4107-97ED-93C649804BC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49EF40-352E-4EB7-A74E-D09F10B37F8A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</dgm:pt>
    <dgm:pt modelId="{7524954B-9EC0-4945-A253-D8C9B26DF57B}">
      <dgm:prSet phldrT="[Text]" custT="1"/>
      <dgm:spPr>
        <a:solidFill>
          <a:srgbClr val="F8F200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j-lt"/>
            </a:rPr>
            <a:t>ECONOMIC</a:t>
          </a:r>
          <a:endParaRPr lang="en-US" sz="1800" dirty="0">
            <a:solidFill>
              <a:schemeClr val="tx1"/>
            </a:solidFill>
            <a:latin typeface="+mj-lt"/>
          </a:endParaRPr>
        </a:p>
      </dgm:t>
    </dgm:pt>
    <dgm:pt modelId="{AE3666B3-2728-4AC4-A09D-6983B322787A}" type="parTrans" cxnId="{46340561-1C27-4187-90D4-0EF6C82F7E92}">
      <dgm:prSet/>
      <dgm:spPr/>
      <dgm:t>
        <a:bodyPr/>
        <a:lstStyle/>
        <a:p>
          <a:endParaRPr lang="en-US"/>
        </a:p>
      </dgm:t>
    </dgm:pt>
    <dgm:pt modelId="{4FCD4AD3-3678-46EB-A144-23579E1A1187}" type="sibTrans" cxnId="{46340561-1C27-4187-90D4-0EF6C82F7E92}">
      <dgm:prSet/>
      <dgm:spPr/>
      <dgm:t>
        <a:bodyPr/>
        <a:lstStyle/>
        <a:p>
          <a:endParaRPr lang="en-US"/>
        </a:p>
      </dgm:t>
    </dgm:pt>
    <dgm:pt modelId="{940AD943-361D-4921-B055-F6A7199D616B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  <a:latin typeface="+mj-lt"/>
            </a:rPr>
            <a:t>SOCIAL</a:t>
          </a:r>
          <a:endParaRPr lang="en-US" sz="1800" dirty="0">
            <a:solidFill>
              <a:schemeClr val="bg1"/>
            </a:solidFill>
            <a:latin typeface="+mj-lt"/>
          </a:endParaRPr>
        </a:p>
      </dgm:t>
    </dgm:pt>
    <dgm:pt modelId="{31137491-4278-4E9E-B759-B466DF981C20}" type="parTrans" cxnId="{F3BE11CE-8F52-46A1-BC36-9BE63A622467}">
      <dgm:prSet/>
      <dgm:spPr/>
      <dgm:t>
        <a:bodyPr/>
        <a:lstStyle/>
        <a:p>
          <a:endParaRPr lang="en-US"/>
        </a:p>
      </dgm:t>
    </dgm:pt>
    <dgm:pt modelId="{ECA19B43-1235-43C4-9AEB-3BF1ED33C648}" type="sibTrans" cxnId="{F3BE11CE-8F52-46A1-BC36-9BE63A622467}">
      <dgm:prSet/>
      <dgm:spPr/>
      <dgm:t>
        <a:bodyPr/>
        <a:lstStyle/>
        <a:p>
          <a:endParaRPr lang="en-US"/>
        </a:p>
      </dgm:t>
    </dgm:pt>
    <dgm:pt modelId="{809C465D-16EC-4506-9A17-E02A13864CAB}">
      <dgm:prSet custT="1"/>
      <dgm:spPr>
        <a:solidFill>
          <a:srgbClr val="0AA602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  <a:latin typeface="+mj-lt"/>
            </a:rPr>
            <a:t>INTEGRATED</a:t>
          </a:r>
          <a:r>
            <a:rPr lang="en-US" sz="1800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1800" dirty="0" smtClean="0">
              <a:solidFill>
                <a:schemeClr val="bg1"/>
              </a:solidFill>
              <a:latin typeface="+mj-lt"/>
            </a:rPr>
            <a:t>JUSTICE</a:t>
          </a:r>
          <a:endParaRPr lang="en-US" sz="1800" dirty="0">
            <a:solidFill>
              <a:schemeClr val="bg1"/>
            </a:solidFill>
            <a:latin typeface="+mj-lt"/>
          </a:endParaRPr>
        </a:p>
      </dgm:t>
    </dgm:pt>
    <dgm:pt modelId="{4739A97B-F208-4271-AE8B-7F7CE122E59B}" type="parTrans" cxnId="{D64A7294-652E-4D6B-A58B-EC85A9EE5BED}">
      <dgm:prSet/>
      <dgm:spPr/>
      <dgm:t>
        <a:bodyPr/>
        <a:lstStyle/>
        <a:p>
          <a:endParaRPr lang="en-US"/>
        </a:p>
      </dgm:t>
    </dgm:pt>
    <dgm:pt modelId="{FD54D240-E501-4D08-BCD5-4182C19FB42F}" type="sibTrans" cxnId="{D64A7294-652E-4D6B-A58B-EC85A9EE5BED}">
      <dgm:prSet/>
      <dgm:spPr/>
      <dgm:t>
        <a:bodyPr/>
        <a:lstStyle/>
        <a:p>
          <a:endParaRPr lang="en-US"/>
        </a:p>
      </dgm:t>
    </dgm:pt>
    <dgm:pt modelId="{F533E7FD-6584-4E2A-81DA-E2AC5715F10F}">
      <dgm:prSet custT="1"/>
      <dgm:spPr>
        <a:solidFill>
          <a:schemeClr val="tx1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  <a:latin typeface="+mj-lt"/>
            </a:rPr>
            <a:t>GOVERNANCE</a:t>
          </a:r>
          <a:endParaRPr lang="en-US" sz="1800" dirty="0">
            <a:solidFill>
              <a:schemeClr val="bg1"/>
            </a:solidFill>
            <a:latin typeface="+mj-lt"/>
          </a:endParaRPr>
        </a:p>
      </dgm:t>
    </dgm:pt>
    <dgm:pt modelId="{AAFEC186-236E-43A8-A15A-EFAB4E7A12ED}" type="parTrans" cxnId="{31970C78-D483-4AD9-BBF2-727D7D4B7AA8}">
      <dgm:prSet/>
      <dgm:spPr/>
      <dgm:t>
        <a:bodyPr/>
        <a:lstStyle/>
        <a:p>
          <a:endParaRPr lang="en-US"/>
        </a:p>
      </dgm:t>
    </dgm:pt>
    <dgm:pt modelId="{C791B0C4-63AE-4D75-B303-4FAD42419C3F}" type="sibTrans" cxnId="{31970C78-D483-4AD9-BBF2-727D7D4B7AA8}">
      <dgm:prSet/>
      <dgm:spPr/>
      <dgm:t>
        <a:bodyPr/>
        <a:lstStyle/>
        <a:p>
          <a:endParaRPr lang="en-US"/>
        </a:p>
      </dgm:t>
    </dgm:pt>
    <dgm:pt modelId="{60A83C35-62FB-46CF-9F32-B21968223154}">
      <dgm:prSet custT="1"/>
      <dgm:spPr>
        <a:solidFill>
          <a:srgbClr val="00B0F0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j-lt"/>
            </a:rPr>
            <a:t>INTERNATIONAL</a:t>
          </a:r>
          <a:endParaRPr lang="en-US" sz="1800" dirty="0">
            <a:solidFill>
              <a:schemeClr val="tx1"/>
            </a:solidFill>
            <a:latin typeface="+mj-lt"/>
          </a:endParaRPr>
        </a:p>
      </dgm:t>
    </dgm:pt>
    <dgm:pt modelId="{0F1C87E8-14CE-49E9-8FAE-35A1315857D2}" type="parTrans" cxnId="{A173B688-1BEB-4770-B28D-8A6823EFCC56}">
      <dgm:prSet/>
      <dgm:spPr/>
      <dgm:t>
        <a:bodyPr/>
        <a:lstStyle/>
        <a:p>
          <a:endParaRPr lang="en-US"/>
        </a:p>
      </dgm:t>
    </dgm:pt>
    <dgm:pt modelId="{4E462DA0-4B67-4886-B76C-D96FFF813D10}" type="sibTrans" cxnId="{A173B688-1BEB-4770-B28D-8A6823EFCC56}">
      <dgm:prSet/>
      <dgm:spPr/>
      <dgm:t>
        <a:bodyPr/>
        <a:lstStyle/>
        <a:p>
          <a:endParaRPr lang="en-US"/>
        </a:p>
      </dgm:t>
    </dgm:pt>
    <dgm:pt modelId="{D8F63C49-DE72-4858-8CC0-F5101A8E3003}" type="pres">
      <dgm:prSet presAssocID="{7949EF40-352E-4EB7-A74E-D09F10B37F8A}" presName="linearFlow" presStyleCnt="0">
        <dgm:presLayoutVars>
          <dgm:dir/>
          <dgm:resizeHandles val="exact"/>
        </dgm:presLayoutVars>
      </dgm:prSet>
      <dgm:spPr/>
    </dgm:pt>
    <dgm:pt modelId="{43EEDA0D-3CF8-4F1B-B257-F175FBF59D3E}" type="pres">
      <dgm:prSet presAssocID="{7524954B-9EC0-4945-A253-D8C9B26DF57B}" presName="composite" presStyleCnt="0"/>
      <dgm:spPr/>
    </dgm:pt>
    <dgm:pt modelId="{42718C15-2DBF-40BB-A978-07F2FD000557}" type="pres">
      <dgm:prSet presAssocID="{7524954B-9EC0-4945-A253-D8C9B26DF57B}" presName="imgShp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4000" r="-24000"/>
          </a:stretch>
        </a:blipFill>
      </dgm:spPr>
      <dgm:t>
        <a:bodyPr/>
        <a:lstStyle/>
        <a:p>
          <a:endParaRPr lang="en-US"/>
        </a:p>
      </dgm:t>
    </dgm:pt>
    <dgm:pt modelId="{8149AC3A-F93B-4189-AD3E-21CDA93ADB8A}" type="pres">
      <dgm:prSet presAssocID="{7524954B-9EC0-4945-A253-D8C9B26DF57B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F3626-C2E7-4F90-B289-EDDAD79FF865}" type="pres">
      <dgm:prSet presAssocID="{4FCD4AD3-3678-46EB-A144-23579E1A1187}" presName="spacing" presStyleCnt="0"/>
      <dgm:spPr/>
    </dgm:pt>
    <dgm:pt modelId="{531B5A1E-7652-40C7-A1FC-B58AD486F604}" type="pres">
      <dgm:prSet presAssocID="{940AD943-361D-4921-B055-F6A7199D616B}" presName="composite" presStyleCnt="0"/>
      <dgm:spPr/>
    </dgm:pt>
    <dgm:pt modelId="{1C7A8194-1586-4903-B0FE-5510F28365AF}" type="pres">
      <dgm:prSet presAssocID="{940AD943-361D-4921-B055-F6A7199D616B}" presName="imgShp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</dgm:pt>
    <dgm:pt modelId="{9923FCE7-4873-4EFC-A31E-FC015F1625D2}" type="pres">
      <dgm:prSet presAssocID="{940AD943-361D-4921-B055-F6A7199D616B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D5C64-C28D-4328-9B5B-9485CD0316D4}" type="pres">
      <dgm:prSet presAssocID="{ECA19B43-1235-43C4-9AEB-3BF1ED33C648}" presName="spacing" presStyleCnt="0"/>
      <dgm:spPr/>
    </dgm:pt>
    <dgm:pt modelId="{B6B06B71-9DB3-4250-BA25-DF5CD64A1B16}" type="pres">
      <dgm:prSet presAssocID="{809C465D-16EC-4506-9A17-E02A13864CAB}" presName="composite" presStyleCnt="0"/>
      <dgm:spPr/>
    </dgm:pt>
    <dgm:pt modelId="{8B115421-17FF-4C55-A539-4230045BD35A}" type="pres">
      <dgm:prSet presAssocID="{809C465D-16EC-4506-9A17-E02A13864CAB}" presName="imgShp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7000" r="-27000"/>
          </a:stretch>
        </a:blipFill>
      </dgm:spPr>
    </dgm:pt>
    <dgm:pt modelId="{AC28ED9E-071A-447A-9F4A-BE5E53805D3E}" type="pres">
      <dgm:prSet presAssocID="{809C465D-16EC-4506-9A17-E02A13864CAB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50E91-EBB7-4DB0-8466-6097DD2EE404}" type="pres">
      <dgm:prSet presAssocID="{FD54D240-E501-4D08-BCD5-4182C19FB42F}" presName="spacing" presStyleCnt="0"/>
      <dgm:spPr/>
    </dgm:pt>
    <dgm:pt modelId="{06CA2A16-0A50-4EB1-868D-4493B1F5D48C}" type="pres">
      <dgm:prSet presAssocID="{F533E7FD-6584-4E2A-81DA-E2AC5715F10F}" presName="composite" presStyleCnt="0"/>
      <dgm:spPr/>
    </dgm:pt>
    <dgm:pt modelId="{C29DDD9C-33A2-4B88-BCD7-C1185A0640A4}" type="pres">
      <dgm:prSet presAssocID="{F533E7FD-6584-4E2A-81DA-E2AC5715F10F}" presName="imgShp" presStyleLbl="fgImgPlace1" presStyleIdx="3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1000" b="-11000"/>
          </a:stretch>
        </a:blipFill>
      </dgm:spPr>
    </dgm:pt>
    <dgm:pt modelId="{665063AE-00A4-469D-8D54-4F96E7C4DD6A}" type="pres">
      <dgm:prSet presAssocID="{F533E7FD-6584-4E2A-81DA-E2AC5715F10F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42819-35FD-4E00-BF0F-8666709AF6AE}" type="pres">
      <dgm:prSet presAssocID="{C791B0C4-63AE-4D75-B303-4FAD42419C3F}" presName="spacing" presStyleCnt="0"/>
      <dgm:spPr/>
    </dgm:pt>
    <dgm:pt modelId="{F56FB9CB-2F07-431A-8D1C-3BD3DD6492B4}" type="pres">
      <dgm:prSet presAssocID="{60A83C35-62FB-46CF-9F32-B21968223154}" presName="composite" presStyleCnt="0"/>
      <dgm:spPr/>
    </dgm:pt>
    <dgm:pt modelId="{197D0997-F2E7-4F86-A27D-A28E00FC9247}" type="pres">
      <dgm:prSet presAssocID="{60A83C35-62FB-46CF-9F32-B21968223154}" presName="imgShp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</dgm:pt>
    <dgm:pt modelId="{2470221A-F7A2-4D48-BEBE-F3BC9970FA1F}" type="pres">
      <dgm:prSet presAssocID="{60A83C35-62FB-46CF-9F32-B21968223154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73B688-1BEB-4770-B28D-8A6823EFCC56}" srcId="{7949EF40-352E-4EB7-A74E-D09F10B37F8A}" destId="{60A83C35-62FB-46CF-9F32-B21968223154}" srcOrd="4" destOrd="0" parTransId="{0F1C87E8-14CE-49E9-8FAE-35A1315857D2}" sibTransId="{4E462DA0-4B67-4886-B76C-D96FFF813D10}"/>
    <dgm:cxn modelId="{22710DFB-76C7-424A-B28D-7CE7DB918C80}" type="presOf" srcId="{7524954B-9EC0-4945-A253-D8C9B26DF57B}" destId="{8149AC3A-F93B-4189-AD3E-21CDA93ADB8A}" srcOrd="0" destOrd="0" presId="urn:microsoft.com/office/officeart/2005/8/layout/vList3#2"/>
    <dgm:cxn modelId="{31970C78-D483-4AD9-BBF2-727D7D4B7AA8}" srcId="{7949EF40-352E-4EB7-A74E-D09F10B37F8A}" destId="{F533E7FD-6584-4E2A-81DA-E2AC5715F10F}" srcOrd="3" destOrd="0" parTransId="{AAFEC186-236E-43A8-A15A-EFAB4E7A12ED}" sibTransId="{C791B0C4-63AE-4D75-B303-4FAD42419C3F}"/>
    <dgm:cxn modelId="{F3BE11CE-8F52-46A1-BC36-9BE63A622467}" srcId="{7949EF40-352E-4EB7-A74E-D09F10B37F8A}" destId="{940AD943-361D-4921-B055-F6A7199D616B}" srcOrd="1" destOrd="0" parTransId="{31137491-4278-4E9E-B759-B466DF981C20}" sibTransId="{ECA19B43-1235-43C4-9AEB-3BF1ED33C648}"/>
    <dgm:cxn modelId="{E42A06E3-298C-4B2E-A225-5417AA95E356}" type="presOf" srcId="{60A83C35-62FB-46CF-9F32-B21968223154}" destId="{2470221A-F7A2-4D48-BEBE-F3BC9970FA1F}" srcOrd="0" destOrd="0" presId="urn:microsoft.com/office/officeart/2005/8/layout/vList3#2"/>
    <dgm:cxn modelId="{D64A7294-652E-4D6B-A58B-EC85A9EE5BED}" srcId="{7949EF40-352E-4EB7-A74E-D09F10B37F8A}" destId="{809C465D-16EC-4506-9A17-E02A13864CAB}" srcOrd="2" destOrd="0" parTransId="{4739A97B-F208-4271-AE8B-7F7CE122E59B}" sibTransId="{FD54D240-E501-4D08-BCD5-4182C19FB42F}"/>
    <dgm:cxn modelId="{F83F2E20-67CF-4731-9E3A-ED24FB882C82}" type="presOf" srcId="{940AD943-361D-4921-B055-F6A7199D616B}" destId="{9923FCE7-4873-4EFC-A31E-FC015F1625D2}" srcOrd="0" destOrd="0" presId="urn:microsoft.com/office/officeart/2005/8/layout/vList3#2"/>
    <dgm:cxn modelId="{5785C220-B2EA-45A3-BFB1-97C49182F37F}" type="presOf" srcId="{F533E7FD-6584-4E2A-81DA-E2AC5715F10F}" destId="{665063AE-00A4-469D-8D54-4F96E7C4DD6A}" srcOrd="0" destOrd="0" presId="urn:microsoft.com/office/officeart/2005/8/layout/vList3#2"/>
    <dgm:cxn modelId="{F9511455-B68E-46C1-87F1-3270EBBD6276}" type="presOf" srcId="{809C465D-16EC-4506-9A17-E02A13864CAB}" destId="{AC28ED9E-071A-447A-9F4A-BE5E53805D3E}" srcOrd="0" destOrd="0" presId="urn:microsoft.com/office/officeart/2005/8/layout/vList3#2"/>
    <dgm:cxn modelId="{61791A8A-9951-48A8-A7D0-54F3CE304331}" type="presOf" srcId="{7949EF40-352E-4EB7-A74E-D09F10B37F8A}" destId="{D8F63C49-DE72-4858-8CC0-F5101A8E3003}" srcOrd="0" destOrd="0" presId="urn:microsoft.com/office/officeart/2005/8/layout/vList3#2"/>
    <dgm:cxn modelId="{46340561-1C27-4187-90D4-0EF6C82F7E92}" srcId="{7949EF40-352E-4EB7-A74E-D09F10B37F8A}" destId="{7524954B-9EC0-4945-A253-D8C9B26DF57B}" srcOrd="0" destOrd="0" parTransId="{AE3666B3-2728-4AC4-A09D-6983B322787A}" sibTransId="{4FCD4AD3-3678-46EB-A144-23579E1A1187}"/>
    <dgm:cxn modelId="{E759933A-6AC0-4D65-92C1-404BC9EC2ACF}" type="presParOf" srcId="{D8F63C49-DE72-4858-8CC0-F5101A8E3003}" destId="{43EEDA0D-3CF8-4F1B-B257-F175FBF59D3E}" srcOrd="0" destOrd="0" presId="urn:microsoft.com/office/officeart/2005/8/layout/vList3#2"/>
    <dgm:cxn modelId="{F5B94918-5EE0-42EF-B33F-95AE8B06EB0B}" type="presParOf" srcId="{43EEDA0D-3CF8-4F1B-B257-F175FBF59D3E}" destId="{42718C15-2DBF-40BB-A978-07F2FD000557}" srcOrd="0" destOrd="0" presId="urn:microsoft.com/office/officeart/2005/8/layout/vList3#2"/>
    <dgm:cxn modelId="{FB411D41-60A1-473E-8835-4CA7D37903B3}" type="presParOf" srcId="{43EEDA0D-3CF8-4F1B-B257-F175FBF59D3E}" destId="{8149AC3A-F93B-4189-AD3E-21CDA93ADB8A}" srcOrd="1" destOrd="0" presId="urn:microsoft.com/office/officeart/2005/8/layout/vList3#2"/>
    <dgm:cxn modelId="{9A90D3EF-D952-47BF-8436-F19DB0F8D597}" type="presParOf" srcId="{D8F63C49-DE72-4858-8CC0-F5101A8E3003}" destId="{D06F3626-C2E7-4F90-B289-EDDAD79FF865}" srcOrd="1" destOrd="0" presId="urn:microsoft.com/office/officeart/2005/8/layout/vList3#2"/>
    <dgm:cxn modelId="{AC4E84A0-5A10-4FD4-A686-98003CF5B72A}" type="presParOf" srcId="{D8F63C49-DE72-4858-8CC0-F5101A8E3003}" destId="{531B5A1E-7652-40C7-A1FC-B58AD486F604}" srcOrd="2" destOrd="0" presId="urn:microsoft.com/office/officeart/2005/8/layout/vList3#2"/>
    <dgm:cxn modelId="{C5544DDF-CA5E-4B00-B8D7-019FA270DE00}" type="presParOf" srcId="{531B5A1E-7652-40C7-A1FC-B58AD486F604}" destId="{1C7A8194-1586-4903-B0FE-5510F28365AF}" srcOrd="0" destOrd="0" presId="urn:microsoft.com/office/officeart/2005/8/layout/vList3#2"/>
    <dgm:cxn modelId="{854F6054-95C0-4950-8F33-941D87AE100E}" type="presParOf" srcId="{531B5A1E-7652-40C7-A1FC-B58AD486F604}" destId="{9923FCE7-4873-4EFC-A31E-FC015F1625D2}" srcOrd="1" destOrd="0" presId="urn:microsoft.com/office/officeart/2005/8/layout/vList3#2"/>
    <dgm:cxn modelId="{111068EA-70F7-4219-9A7A-C9FF6BFD50AD}" type="presParOf" srcId="{D8F63C49-DE72-4858-8CC0-F5101A8E3003}" destId="{244D5C64-C28D-4328-9B5B-9485CD0316D4}" srcOrd="3" destOrd="0" presId="urn:microsoft.com/office/officeart/2005/8/layout/vList3#2"/>
    <dgm:cxn modelId="{7DDEC450-0C16-4B2D-B4AA-A175C40A76AF}" type="presParOf" srcId="{D8F63C49-DE72-4858-8CC0-F5101A8E3003}" destId="{B6B06B71-9DB3-4250-BA25-DF5CD64A1B16}" srcOrd="4" destOrd="0" presId="urn:microsoft.com/office/officeart/2005/8/layout/vList3#2"/>
    <dgm:cxn modelId="{20A00B5E-F280-4DD6-9C80-0420943450DC}" type="presParOf" srcId="{B6B06B71-9DB3-4250-BA25-DF5CD64A1B16}" destId="{8B115421-17FF-4C55-A539-4230045BD35A}" srcOrd="0" destOrd="0" presId="urn:microsoft.com/office/officeart/2005/8/layout/vList3#2"/>
    <dgm:cxn modelId="{1146F7F4-5A5F-413D-A36A-9DA6DFE3AAEC}" type="presParOf" srcId="{B6B06B71-9DB3-4250-BA25-DF5CD64A1B16}" destId="{AC28ED9E-071A-447A-9F4A-BE5E53805D3E}" srcOrd="1" destOrd="0" presId="urn:microsoft.com/office/officeart/2005/8/layout/vList3#2"/>
    <dgm:cxn modelId="{2BD70C19-B86A-450D-8866-9CA2DF61C1A5}" type="presParOf" srcId="{D8F63C49-DE72-4858-8CC0-F5101A8E3003}" destId="{D5D50E91-EBB7-4DB0-8466-6097DD2EE404}" srcOrd="5" destOrd="0" presId="urn:microsoft.com/office/officeart/2005/8/layout/vList3#2"/>
    <dgm:cxn modelId="{BC50123B-2CAD-41AB-89AA-C2CECA1E651F}" type="presParOf" srcId="{D8F63C49-DE72-4858-8CC0-F5101A8E3003}" destId="{06CA2A16-0A50-4EB1-868D-4493B1F5D48C}" srcOrd="6" destOrd="0" presId="urn:microsoft.com/office/officeart/2005/8/layout/vList3#2"/>
    <dgm:cxn modelId="{CF348189-B8FC-4B4A-AEB5-DFF915006BAB}" type="presParOf" srcId="{06CA2A16-0A50-4EB1-868D-4493B1F5D48C}" destId="{C29DDD9C-33A2-4B88-BCD7-C1185A0640A4}" srcOrd="0" destOrd="0" presId="urn:microsoft.com/office/officeart/2005/8/layout/vList3#2"/>
    <dgm:cxn modelId="{6B22E3F7-F514-47B6-8A99-6CF4872A0BAA}" type="presParOf" srcId="{06CA2A16-0A50-4EB1-868D-4493B1F5D48C}" destId="{665063AE-00A4-469D-8D54-4F96E7C4DD6A}" srcOrd="1" destOrd="0" presId="urn:microsoft.com/office/officeart/2005/8/layout/vList3#2"/>
    <dgm:cxn modelId="{8ABF70EE-59BB-4707-9548-DDFFD6217662}" type="presParOf" srcId="{D8F63C49-DE72-4858-8CC0-F5101A8E3003}" destId="{54C42819-35FD-4E00-BF0F-8666709AF6AE}" srcOrd="7" destOrd="0" presId="urn:microsoft.com/office/officeart/2005/8/layout/vList3#2"/>
    <dgm:cxn modelId="{E9A4B58B-1614-42BF-A8B9-A0953F1183D2}" type="presParOf" srcId="{D8F63C49-DE72-4858-8CC0-F5101A8E3003}" destId="{F56FB9CB-2F07-431A-8D1C-3BD3DD6492B4}" srcOrd="8" destOrd="0" presId="urn:microsoft.com/office/officeart/2005/8/layout/vList3#2"/>
    <dgm:cxn modelId="{B416DA84-484B-447D-BF12-E2D8012DCF33}" type="presParOf" srcId="{F56FB9CB-2F07-431A-8D1C-3BD3DD6492B4}" destId="{197D0997-F2E7-4F86-A27D-A28E00FC9247}" srcOrd="0" destOrd="0" presId="urn:microsoft.com/office/officeart/2005/8/layout/vList3#2"/>
    <dgm:cxn modelId="{F5FB251A-5D26-4EBE-A8DE-83751978E4FB}" type="presParOf" srcId="{F56FB9CB-2F07-431A-8D1C-3BD3DD6492B4}" destId="{2470221A-F7A2-4D48-BEBE-F3BC9970FA1F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8EF75C-FB66-486F-ADB8-34EF2F0E436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2B5ADB-0B65-40A2-8425-189420F5CECD}">
      <dgm:prSet phldrT="[Text]" custT="1"/>
      <dgm:spPr>
        <a:solidFill>
          <a:srgbClr val="00CC00"/>
        </a:solidFill>
      </dgm:spPr>
      <dgm:t>
        <a:bodyPr/>
        <a:lstStyle/>
        <a:p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NDP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D09926-759C-4BDB-835E-59B4F8405D28}" type="parTrans" cxnId="{5674695A-E78B-420F-865D-243DC46FDD27}">
      <dgm:prSet/>
      <dgm:spPr/>
      <dgm:t>
        <a:bodyPr/>
        <a:lstStyle/>
        <a:p>
          <a:endParaRPr lang="en-US"/>
        </a:p>
      </dgm:t>
    </dgm:pt>
    <dgm:pt modelId="{20ABC3DD-4134-4D2E-8013-DA600E8E819D}" type="sibTrans" cxnId="{5674695A-E78B-420F-865D-243DC46FDD27}">
      <dgm:prSet/>
      <dgm:spPr/>
      <dgm:t>
        <a:bodyPr/>
        <a:lstStyle/>
        <a:p>
          <a:endParaRPr lang="en-US"/>
        </a:p>
      </dgm:t>
    </dgm:pt>
    <dgm:pt modelId="{58FB0BB1-6A42-4DD0-958C-8A3A8C9ADC65}">
      <dgm:prSet phldrT="[Text]" custT="1"/>
      <dgm:spPr>
        <a:solidFill>
          <a:srgbClr val="00FA00"/>
        </a:solidFill>
      </dgm:spPr>
      <dgm:t>
        <a:bodyPr/>
        <a:lstStyle/>
        <a:p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MTSF/ NSDF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41F0A0-7559-4278-9A57-336642100263}" type="parTrans" cxnId="{8238C15B-7BA9-4129-B3F6-09C48688260E}">
      <dgm:prSet/>
      <dgm:spPr/>
      <dgm:t>
        <a:bodyPr/>
        <a:lstStyle/>
        <a:p>
          <a:endParaRPr lang="en-US"/>
        </a:p>
      </dgm:t>
    </dgm:pt>
    <dgm:pt modelId="{1F72F81A-54AA-4C8E-B8E6-6457F9CAD5ED}" type="sibTrans" cxnId="{8238C15B-7BA9-4129-B3F6-09C48688260E}">
      <dgm:prSet/>
      <dgm:spPr/>
      <dgm:t>
        <a:bodyPr/>
        <a:lstStyle/>
        <a:p>
          <a:endParaRPr lang="en-US"/>
        </a:p>
      </dgm:t>
    </dgm:pt>
    <dgm:pt modelId="{D9DD21E9-3F2B-4372-86E7-C4E96AA6295D}">
      <dgm:prSet custT="1"/>
      <dgm:spPr>
        <a:solidFill>
          <a:srgbClr val="66FF33"/>
        </a:solidFill>
      </dgm:spPr>
      <dgm:t>
        <a:bodyPr/>
        <a:lstStyle/>
        <a:p>
          <a:r>
            <a:rPr lang="en-US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Priorities Framework</a:t>
          </a:r>
          <a:endParaRPr lang="en-US" sz="24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F0E0F3-07C6-42A4-93B0-C8C396B072BF}" type="parTrans" cxnId="{5CD12834-9D4A-4EF7-BB54-0C35229A51C2}">
      <dgm:prSet/>
      <dgm:spPr/>
      <dgm:t>
        <a:bodyPr/>
        <a:lstStyle/>
        <a:p>
          <a:endParaRPr lang="en-US"/>
        </a:p>
      </dgm:t>
    </dgm:pt>
    <dgm:pt modelId="{5B2CD74A-7DD1-476F-B6B1-2F7740006558}" type="sibTrans" cxnId="{5CD12834-9D4A-4EF7-BB54-0C35229A51C2}">
      <dgm:prSet/>
      <dgm:spPr/>
      <dgm:t>
        <a:bodyPr/>
        <a:lstStyle/>
        <a:p>
          <a:endParaRPr lang="en-US"/>
        </a:p>
      </dgm:t>
    </dgm:pt>
    <dgm:pt modelId="{CD23A622-E0D9-4151-912E-0ED0F8356712}">
      <dgm:prSet/>
      <dgm:spPr>
        <a:solidFill>
          <a:srgbClr val="D9FFDB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+mj-lt"/>
            </a:rPr>
            <a:t>MTBPS / MTEF</a:t>
          </a:r>
          <a:endParaRPr lang="en-US" b="1" dirty="0">
            <a:solidFill>
              <a:schemeClr val="tx1"/>
            </a:solidFill>
            <a:latin typeface="+mj-lt"/>
          </a:endParaRPr>
        </a:p>
      </dgm:t>
    </dgm:pt>
    <dgm:pt modelId="{A3640FDD-0B1B-49B1-8945-B5CF540DA7A8}" type="parTrans" cxnId="{E101A625-1B72-4F87-B1A3-359F5941F038}">
      <dgm:prSet/>
      <dgm:spPr/>
      <dgm:t>
        <a:bodyPr/>
        <a:lstStyle/>
        <a:p>
          <a:endParaRPr lang="en-US"/>
        </a:p>
      </dgm:t>
    </dgm:pt>
    <dgm:pt modelId="{394415B9-D2D9-4002-AFCD-C5E25A9FBB52}" type="sibTrans" cxnId="{E101A625-1B72-4F87-B1A3-359F5941F038}">
      <dgm:prSet/>
      <dgm:spPr/>
      <dgm:t>
        <a:bodyPr/>
        <a:lstStyle/>
        <a:p>
          <a:endParaRPr lang="en-US"/>
        </a:p>
      </dgm:t>
    </dgm:pt>
    <dgm:pt modelId="{69D235AC-5487-40B8-97BF-12A845FDAB2B}" type="pres">
      <dgm:prSet presAssocID="{CA8EF75C-FB66-486F-ADB8-34EF2F0E436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EE6FA31-6A9A-4231-9BB8-78ACD5ABF72D}" type="pres">
      <dgm:prSet presAssocID="{DD2B5ADB-0B65-40A2-8425-189420F5CECD}" presName="composite" presStyleCnt="0"/>
      <dgm:spPr/>
    </dgm:pt>
    <dgm:pt modelId="{07F57057-BF3A-4FB7-BDDB-37F2B2A36688}" type="pres">
      <dgm:prSet presAssocID="{DD2B5ADB-0B65-40A2-8425-189420F5CECD}" presName="bentUpArrow1" presStyleLbl="alignImgPlace1" presStyleIdx="0" presStyleCnt="3" custLinFactNeighborX="4778"/>
      <dgm:spPr/>
    </dgm:pt>
    <dgm:pt modelId="{4715A21B-808C-4AF8-9D8D-E6B7E9E40DAB}" type="pres">
      <dgm:prSet presAssocID="{DD2B5ADB-0B65-40A2-8425-189420F5CECD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87ACD-AE57-4155-85C9-3367BBC698F3}" type="pres">
      <dgm:prSet presAssocID="{DD2B5ADB-0B65-40A2-8425-189420F5CECD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FFC92B-EE74-419C-BCF0-3F9B1439FEA6}" type="pres">
      <dgm:prSet presAssocID="{20ABC3DD-4134-4D2E-8013-DA600E8E819D}" presName="sibTrans" presStyleCnt="0"/>
      <dgm:spPr/>
    </dgm:pt>
    <dgm:pt modelId="{887C7082-AF39-4CFB-99DC-5209FCD5D7E7}" type="pres">
      <dgm:prSet presAssocID="{58FB0BB1-6A42-4DD0-958C-8A3A8C9ADC65}" presName="composite" presStyleCnt="0"/>
      <dgm:spPr/>
    </dgm:pt>
    <dgm:pt modelId="{7FA9E160-DB5B-4872-86A9-1346D4926C41}" type="pres">
      <dgm:prSet presAssocID="{58FB0BB1-6A42-4DD0-958C-8A3A8C9ADC65}" presName="bentUpArrow1" presStyleLbl="alignImgPlace1" presStyleIdx="1" presStyleCnt="3" custLinFactNeighborX="5981"/>
      <dgm:spPr/>
    </dgm:pt>
    <dgm:pt modelId="{6143B98D-4D44-4DAC-8CBF-30F53C3D46C7}" type="pres">
      <dgm:prSet presAssocID="{58FB0BB1-6A42-4DD0-958C-8A3A8C9ADC65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FEEDA-6F6E-4384-9722-54BDF43C6A54}" type="pres">
      <dgm:prSet presAssocID="{58FB0BB1-6A42-4DD0-958C-8A3A8C9ADC65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2FCA5-B4D7-43E8-92A6-E3EC99328CEA}" type="pres">
      <dgm:prSet presAssocID="{1F72F81A-54AA-4C8E-B8E6-6457F9CAD5ED}" presName="sibTrans" presStyleCnt="0"/>
      <dgm:spPr/>
    </dgm:pt>
    <dgm:pt modelId="{4D8F3BFB-1F4E-48D0-A734-A82D19BE98FB}" type="pres">
      <dgm:prSet presAssocID="{D9DD21E9-3F2B-4372-86E7-C4E96AA6295D}" presName="composite" presStyleCnt="0"/>
      <dgm:spPr/>
    </dgm:pt>
    <dgm:pt modelId="{4E80666D-AC43-4E6C-B03F-8B0B023E1456}" type="pres">
      <dgm:prSet presAssocID="{D9DD21E9-3F2B-4372-86E7-C4E96AA6295D}" presName="bentUpArrow1" presStyleLbl="alignImgPlace1" presStyleIdx="2" presStyleCnt="3" custLinFactNeighborX="-37264"/>
      <dgm:spPr/>
    </dgm:pt>
    <dgm:pt modelId="{28559A00-34F8-409A-88C7-1C509FA32CF4}" type="pres">
      <dgm:prSet presAssocID="{D9DD21E9-3F2B-4372-86E7-C4E96AA6295D}" presName="ParentText" presStyleLbl="node1" presStyleIdx="2" presStyleCnt="4" custScaleX="16141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D953D-7505-4F71-BFDB-B6BE5402BF5A}" type="pres">
      <dgm:prSet presAssocID="{D9DD21E9-3F2B-4372-86E7-C4E96AA6295D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955ACDC-B398-4A8B-8953-2CD6F3EADCBA}" type="pres">
      <dgm:prSet presAssocID="{5B2CD74A-7DD1-476F-B6B1-2F7740006558}" presName="sibTrans" presStyleCnt="0"/>
      <dgm:spPr/>
    </dgm:pt>
    <dgm:pt modelId="{42F1E160-DDC8-476B-8DB7-370B94600A9C}" type="pres">
      <dgm:prSet presAssocID="{CD23A622-E0D9-4151-912E-0ED0F8356712}" presName="composite" presStyleCnt="0"/>
      <dgm:spPr/>
    </dgm:pt>
    <dgm:pt modelId="{AF5B2036-4E4D-4107-97ED-93C649804BC8}" type="pres">
      <dgm:prSet presAssocID="{CD23A622-E0D9-4151-912E-0ED0F8356712}" presName="ParentText" presStyleLbl="node1" presStyleIdx="3" presStyleCnt="4" custScaleX="11581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95C887-1DDC-449A-927D-043AE31C8416}" type="presOf" srcId="{CA8EF75C-FB66-486F-ADB8-34EF2F0E4369}" destId="{69D235AC-5487-40B8-97BF-12A845FDAB2B}" srcOrd="0" destOrd="0" presId="urn:microsoft.com/office/officeart/2005/8/layout/StepDownProcess"/>
    <dgm:cxn modelId="{5674695A-E78B-420F-865D-243DC46FDD27}" srcId="{CA8EF75C-FB66-486F-ADB8-34EF2F0E4369}" destId="{DD2B5ADB-0B65-40A2-8425-189420F5CECD}" srcOrd="0" destOrd="0" parTransId="{7ED09926-759C-4BDB-835E-59B4F8405D28}" sibTransId="{20ABC3DD-4134-4D2E-8013-DA600E8E819D}"/>
    <dgm:cxn modelId="{B78066C9-CB6A-46F6-AD23-2B93B81A4B2B}" type="presOf" srcId="{DD2B5ADB-0B65-40A2-8425-189420F5CECD}" destId="{4715A21B-808C-4AF8-9D8D-E6B7E9E40DAB}" srcOrd="0" destOrd="0" presId="urn:microsoft.com/office/officeart/2005/8/layout/StepDownProcess"/>
    <dgm:cxn modelId="{57CCF061-2919-44D5-BBC5-ECF11177923D}" type="presOf" srcId="{58FB0BB1-6A42-4DD0-958C-8A3A8C9ADC65}" destId="{6143B98D-4D44-4DAC-8CBF-30F53C3D46C7}" srcOrd="0" destOrd="0" presId="urn:microsoft.com/office/officeart/2005/8/layout/StepDownProcess"/>
    <dgm:cxn modelId="{40793E31-9641-46F7-842B-BC3DE1138CAB}" type="presOf" srcId="{D9DD21E9-3F2B-4372-86E7-C4E96AA6295D}" destId="{28559A00-34F8-409A-88C7-1C509FA32CF4}" srcOrd="0" destOrd="0" presId="urn:microsoft.com/office/officeart/2005/8/layout/StepDownProcess"/>
    <dgm:cxn modelId="{8238C15B-7BA9-4129-B3F6-09C48688260E}" srcId="{CA8EF75C-FB66-486F-ADB8-34EF2F0E4369}" destId="{58FB0BB1-6A42-4DD0-958C-8A3A8C9ADC65}" srcOrd="1" destOrd="0" parTransId="{4641F0A0-7559-4278-9A57-336642100263}" sibTransId="{1F72F81A-54AA-4C8E-B8E6-6457F9CAD5ED}"/>
    <dgm:cxn modelId="{E101A625-1B72-4F87-B1A3-359F5941F038}" srcId="{CA8EF75C-FB66-486F-ADB8-34EF2F0E4369}" destId="{CD23A622-E0D9-4151-912E-0ED0F8356712}" srcOrd="3" destOrd="0" parTransId="{A3640FDD-0B1B-49B1-8945-B5CF540DA7A8}" sibTransId="{394415B9-D2D9-4002-AFCD-C5E25A9FBB52}"/>
    <dgm:cxn modelId="{5CD12834-9D4A-4EF7-BB54-0C35229A51C2}" srcId="{CA8EF75C-FB66-486F-ADB8-34EF2F0E4369}" destId="{D9DD21E9-3F2B-4372-86E7-C4E96AA6295D}" srcOrd="2" destOrd="0" parTransId="{32F0E0F3-07C6-42A4-93B0-C8C396B072BF}" sibTransId="{5B2CD74A-7DD1-476F-B6B1-2F7740006558}"/>
    <dgm:cxn modelId="{06A32A41-3C1C-47E9-9339-55C183CBB43D}" type="presOf" srcId="{CD23A622-E0D9-4151-912E-0ED0F8356712}" destId="{AF5B2036-4E4D-4107-97ED-93C649804BC8}" srcOrd="0" destOrd="0" presId="urn:microsoft.com/office/officeart/2005/8/layout/StepDownProcess"/>
    <dgm:cxn modelId="{9A0BC80C-F502-4BA4-A211-22C9AB9850D9}" type="presParOf" srcId="{69D235AC-5487-40B8-97BF-12A845FDAB2B}" destId="{7EE6FA31-6A9A-4231-9BB8-78ACD5ABF72D}" srcOrd="0" destOrd="0" presId="urn:microsoft.com/office/officeart/2005/8/layout/StepDownProcess"/>
    <dgm:cxn modelId="{802104ED-D2F4-4C12-8379-FDA7C31AA4AF}" type="presParOf" srcId="{7EE6FA31-6A9A-4231-9BB8-78ACD5ABF72D}" destId="{07F57057-BF3A-4FB7-BDDB-37F2B2A36688}" srcOrd="0" destOrd="0" presId="urn:microsoft.com/office/officeart/2005/8/layout/StepDownProcess"/>
    <dgm:cxn modelId="{7D86F32B-8A17-41D7-888D-02BF108A7F78}" type="presParOf" srcId="{7EE6FA31-6A9A-4231-9BB8-78ACD5ABF72D}" destId="{4715A21B-808C-4AF8-9D8D-E6B7E9E40DAB}" srcOrd="1" destOrd="0" presId="urn:microsoft.com/office/officeart/2005/8/layout/StepDownProcess"/>
    <dgm:cxn modelId="{45FCB706-A602-4197-83F0-768C74019AD7}" type="presParOf" srcId="{7EE6FA31-6A9A-4231-9BB8-78ACD5ABF72D}" destId="{80F87ACD-AE57-4155-85C9-3367BBC698F3}" srcOrd="2" destOrd="0" presId="urn:microsoft.com/office/officeart/2005/8/layout/StepDownProcess"/>
    <dgm:cxn modelId="{BAA69B8F-B368-45C6-9871-70CD24FB2F5D}" type="presParOf" srcId="{69D235AC-5487-40B8-97BF-12A845FDAB2B}" destId="{DCFFC92B-EE74-419C-BCF0-3F9B1439FEA6}" srcOrd="1" destOrd="0" presId="urn:microsoft.com/office/officeart/2005/8/layout/StepDownProcess"/>
    <dgm:cxn modelId="{456F7721-58D7-4019-BAD7-506BB5F34490}" type="presParOf" srcId="{69D235AC-5487-40B8-97BF-12A845FDAB2B}" destId="{887C7082-AF39-4CFB-99DC-5209FCD5D7E7}" srcOrd="2" destOrd="0" presId="urn:microsoft.com/office/officeart/2005/8/layout/StepDownProcess"/>
    <dgm:cxn modelId="{A7D8CDA4-66EE-4D27-B9D8-DE4F95681BDF}" type="presParOf" srcId="{887C7082-AF39-4CFB-99DC-5209FCD5D7E7}" destId="{7FA9E160-DB5B-4872-86A9-1346D4926C41}" srcOrd="0" destOrd="0" presId="urn:microsoft.com/office/officeart/2005/8/layout/StepDownProcess"/>
    <dgm:cxn modelId="{39889D04-8819-4450-8F71-BEBD92C1B362}" type="presParOf" srcId="{887C7082-AF39-4CFB-99DC-5209FCD5D7E7}" destId="{6143B98D-4D44-4DAC-8CBF-30F53C3D46C7}" srcOrd="1" destOrd="0" presId="urn:microsoft.com/office/officeart/2005/8/layout/StepDownProcess"/>
    <dgm:cxn modelId="{628A5FBD-CE95-4CB4-A39E-DFDFBB865809}" type="presParOf" srcId="{887C7082-AF39-4CFB-99DC-5209FCD5D7E7}" destId="{F47FEEDA-6F6E-4384-9722-54BDF43C6A54}" srcOrd="2" destOrd="0" presId="urn:microsoft.com/office/officeart/2005/8/layout/StepDownProcess"/>
    <dgm:cxn modelId="{E139CCC0-FB5A-48CD-889B-5401AFEF32BD}" type="presParOf" srcId="{69D235AC-5487-40B8-97BF-12A845FDAB2B}" destId="{9962FCA5-B4D7-43E8-92A6-E3EC99328CEA}" srcOrd="3" destOrd="0" presId="urn:microsoft.com/office/officeart/2005/8/layout/StepDownProcess"/>
    <dgm:cxn modelId="{3AE32C1C-DCBA-4A09-83B8-420633A7152B}" type="presParOf" srcId="{69D235AC-5487-40B8-97BF-12A845FDAB2B}" destId="{4D8F3BFB-1F4E-48D0-A734-A82D19BE98FB}" srcOrd="4" destOrd="0" presId="urn:microsoft.com/office/officeart/2005/8/layout/StepDownProcess"/>
    <dgm:cxn modelId="{0CB0F854-22D4-48E3-9202-1EF6B37B4732}" type="presParOf" srcId="{4D8F3BFB-1F4E-48D0-A734-A82D19BE98FB}" destId="{4E80666D-AC43-4E6C-B03F-8B0B023E1456}" srcOrd="0" destOrd="0" presId="urn:microsoft.com/office/officeart/2005/8/layout/StepDownProcess"/>
    <dgm:cxn modelId="{BB2AC1CF-77D5-445D-B893-3F6EAB3DB2A6}" type="presParOf" srcId="{4D8F3BFB-1F4E-48D0-A734-A82D19BE98FB}" destId="{28559A00-34F8-409A-88C7-1C509FA32CF4}" srcOrd="1" destOrd="0" presId="urn:microsoft.com/office/officeart/2005/8/layout/StepDownProcess"/>
    <dgm:cxn modelId="{E5FE698B-F486-4B58-8569-223948602658}" type="presParOf" srcId="{4D8F3BFB-1F4E-48D0-A734-A82D19BE98FB}" destId="{2DFD953D-7505-4F71-BFDB-B6BE5402BF5A}" srcOrd="2" destOrd="0" presId="urn:microsoft.com/office/officeart/2005/8/layout/StepDownProcess"/>
    <dgm:cxn modelId="{EC46C7BC-2DCC-45BE-A49B-4CD5B09C63F7}" type="presParOf" srcId="{69D235AC-5487-40B8-97BF-12A845FDAB2B}" destId="{0955ACDC-B398-4A8B-8953-2CD6F3EADCBA}" srcOrd="5" destOrd="0" presId="urn:microsoft.com/office/officeart/2005/8/layout/StepDownProcess"/>
    <dgm:cxn modelId="{28CC5EE7-44A8-4C35-AC2A-B47082DD34D0}" type="presParOf" srcId="{69D235AC-5487-40B8-97BF-12A845FDAB2B}" destId="{42F1E160-DDC8-476B-8DB7-370B94600A9C}" srcOrd="6" destOrd="0" presId="urn:microsoft.com/office/officeart/2005/8/layout/StepDownProcess"/>
    <dgm:cxn modelId="{2910547D-AD41-4713-B7A4-17FAE0410580}" type="presParOf" srcId="{42F1E160-DDC8-476B-8DB7-370B94600A9C}" destId="{AF5B2036-4E4D-4107-97ED-93C649804BC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62F5C7-610A-4F9E-B0B6-BE0768175EF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60F6B2AB-7A69-445C-98CA-E49842210A32}">
      <dgm:prSet phldrT="[Text]" custT="1"/>
      <dgm:spPr>
        <a:solidFill>
          <a:schemeClr val="bg1"/>
        </a:solidFill>
        <a:ln w="3175">
          <a:solidFill>
            <a:schemeClr val="tx1"/>
          </a:solidFill>
          <a:prstDash val="solid"/>
        </a:ln>
      </dgm:spPr>
      <dgm:t>
        <a:bodyPr/>
        <a:lstStyle/>
        <a:p>
          <a:r>
            <a:rPr lang="en-Z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Minister in the Presidency/ Director-General</a:t>
          </a:r>
          <a:endParaRPr lang="en-ZA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89F19C-0DB0-4E99-B8A2-5F81C8E26A7A}" type="parTrans" cxnId="{0E7531B0-3814-4B23-BEDF-7C59E2469F29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07196B84-5B6C-450F-A9A1-4F44EABFE922}" type="sibTrans" cxnId="{0E7531B0-3814-4B23-BEDF-7C59E2469F29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43D93720-B785-414E-8064-5D50D77E66CB}">
      <dgm:prSet phldrT="[Text]" custT="1"/>
      <dgm:spPr>
        <a:solidFill>
          <a:srgbClr val="FFC000"/>
        </a:solidFill>
        <a:ln w="3175">
          <a:solidFill>
            <a:schemeClr val="tx1"/>
          </a:solidFill>
        </a:ln>
      </dgm:spPr>
      <dgm:t>
        <a:bodyPr/>
        <a:lstStyle/>
        <a:p>
          <a:r>
            <a:rPr lang="en-ZA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Nat Planning Coordination</a:t>
          </a:r>
          <a:endParaRPr lang="en-ZA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097CDB-6AF8-4C5B-A0C2-0749BE198312}" type="parTrans" cxnId="{5FE111A2-DE9A-40C7-AC8E-8109A8D9D075}">
      <dgm:prSet/>
      <dgm:spPr>
        <a:ln>
          <a:solidFill>
            <a:schemeClr val="tx1"/>
          </a:solidFill>
        </a:ln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64B1F8AD-1752-46F7-9FD7-5484E3D02E83}" type="sibTrans" cxnId="{5FE111A2-DE9A-40C7-AC8E-8109A8D9D075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798D2857-EE9A-45EE-B71C-74322E37888F}">
      <dgm:prSet phldrT="[Text]" custT="1"/>
      <dgm:spPr>
        <a:noFill/>
        <a:ln w="3175">
          <a:solidFill>
            <a:schemeClr val="tx1"/>
          </a:solidFill>
        </a:ln>
      </dgm:spPr>
      <dgm:t>
        <a:bodyPr/>
        <a:lstStyle/>
        <a:p>
          <a:r>
            <a:rPr lang="en-ZA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Sector Monitoring</a:t>
          </a:r>
          <a:endParaRPr lang="en-ZA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8A0545-B013-483B-A01B-A58E82252772}" type="parTrans" cxnId="{3EA39F3E-256A-4F66-8270-2176693D52F1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908BC721-4906-443E-AC67-723C95027A60}" type="sibTrans" cxnId="{3EA39F3E-256A-4F66-8270-2176693D52F1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7CDAD083-74E4-4329-84A3-C12E6A3BBBE9}">
      <dgm:prSet custT="1"/>
      <dgm:spPr>
        <a:noFill/>
        <a:ln w="3175">
          <a:solidFill>
            <a:schemeClr val="tx1"/>
          </a:solidFill>
        </a:ln>
      </dgm:spPr>
      <dgm:t>
        <a:bodyPr/>
        <a:lstStyle/>
        <a:p>
          <a:r>
            <a:rPr lang="en-ZA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Public Sector Monitoring &amp; Capacity Dev</a:t>
          </a:r>
          <a:endParaRPr lang="en-ZA" sz="1200" dirty="0">
            <a:solidFill>
              <a:schemeClr val="tx1"/>
            </a:solidFill>
          </a:endParaRPr>
        </a:p>
      </dgm:t>
    </dgm:pt>
    <dgm:pt modelId="{E56E77C7-9EA5-46AA-A0D2-208443335BD1}" type="parTrans" cxnId="{6C141508-9E4F-494F-A1E4-92CD709E9BB2}">
      <dgm:prSet/>
      <dgm:spPr>
        <a:ln w="3175">
          <a:solidFill>
            <a:schemeClr val="tx1"/>
          </a:solidFill>
        </a:ln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ECAA1505-8ACD-4034-B8D6-F93D2D44DE0B}" type="sibTrans" cxnId="{6C141508-9E4F-494F-A1E4-92CD709E9BB2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8E6AF19A-A224-4196-95CB-3E4B1FD1B5A9}">
      <dgm:prSet custT="1"/>
      <dgm:spPr>
        <a:noFill/>
        <a:ln w="3175"/>
      </dgm:spPr>
      <dgm:t>
        <a:bodyPr/>
        <a:lstStyle/>
        <a:p>
          <a:r>
            <a:rPr lang="en-ZA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Evaluation, Evidence &amp; Knowledge Systems</a:t>
          </a:r>
          <a:endParaRPr lang="en-ZA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C540B6-553D-4DE4-B44E-EDFF9B695E89}" type="parTrans" cxnId="{D5D5DA29-E2CE-461B-B2F2-4AB80C82B1EF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64E6D283-9CAF-4BD8-BF02-31C397A8857C}" type="sibTrans" cxnId="{D5D5DA29-E2CE-461B-B2F2-4AB80C82B1EF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331A83A7-F6FA-4D26-91DE-32071FBF9730}">
      <dgm:prSet custT="1"/>
      <dgm:spPr>
        <a:solidFill>
          <a:schemeClr val="bg1"/>
        </a:solidFill>
        <a:ln w="3175">
          <a:solidFill>
            <a:schemeClr val="tx1"/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Corporate Services</a:t>
          </a:r>
          <a:endParaRPr lang="en-US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F7CA5B-67BF-422A-9967-5A0FACA99181}" type="parTrans" cxnId="{BE11A013-3426-4474-923D-0EFEE7A87A58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CEE7E30-23D9-409A-8E02-E7F4539859F1}" type="sibTrans" cxnId="{BE11A013-3426-4474-923D-0EFEE7A87A58}">
      <dgm:prSet/>
      <dgm:spPr/>
      <dgm:t>
        <a:bodyPr/>
        <a:lstStyle/>
        <a:p>
          <a:endParaRPr lang="en-US"/>
        </a:p>
      </dgm:t>
    </dgm:pt>
    <dgm:pt modelId="{C88C3892-EF0E-48D9-A64F-A509380AB117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National Planning Commission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57B0CB-198E-4286-A9D6-FD3DE4CA53A6}" type="parTrans" cxnId="{C00E583F-3546-4142-9791-605B21F6213F}">
      <dgm:prSet/>
      <dgm:spPr/>
      <dgm:t>
        <a:bodyPr/>
        <a:lstStyle/>
        <a:p>
          <a:endParaRPr lang="en-US"/>
        </a:p>
      </dgm:t>
    </dgm:pt>
    <dgm:pt modelId="{5E3F53AD-84E4-444D-89F7-18F82CFA803E}" type="sibTrans" cxnId="{C00E583F-3546-4142-9791-605B21F6213F}">
      <dgm:prSet/>
      <dgm:spPr/>
      <dgm:t>
        <a:bodyPr/>
        <a:lstStyle/>
        <a:p>
          <a:endParaRPr lang="en-US"/>
        </a:p>
      </dgm:t>
    </dgm:pt>
    <dgm:pt modelId="{DE82141F-BD73-4A98-AF3E-667A6722C01F}">
      <dgm:prSet custT="1"/>
      <dgm:spPr>
        <a:solidFill>
          <a:schemeClr val="bg1"/>
        </a:solidFill>
        <a:ln w="28575">
          <a:solidFill>
            <a:schemeClr val="tx1"/>
          </a:solidFill>
          <a:prstDash val="dash"/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StatsSA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7159CA-F42E-433C-86C4-71CAE02A325D}" type="parTrans" cxnId="{C71302BD-E9E2-4CAE-869D-8DA6BE903A88}">
      <dgm:prSet/>
      <dgm:spPr/>
      <dgm:t>
        <a:bodyPr/>
        <a:lstStyle/>
        <a:p>
          <a:endParaRPr lang="en-US"/>
        </a:p>
      </dgm:t>
    </dgm:pt>
    <dgm:pt modelId="{C0BB1959-C8CE-453D-8885-EDF611AC9F29}" type="sibTrans" cxnId="{C71302BD-E9E2-4CAE-869D-8DA6BE903A88}">
      <dgm:prSet/>
      <dgm:spPr/>
      <dgm:t>
        <a:bodyPr/>
        <a:lstStyle/>
        <a:p>
          <a:endParaRPr lang="en-US"/>
        </a:p>
      </dgm:t>
    </dgm:pt>
    <dgm:pt modelId="{92FB40E9-AE20-4B38-97AC-6DD2E163C3DB}">
      <dgm:prSet custT="1"/>
      <dgm:spPr>
        <a:solidFill>
          <a:schemeClr val="bg1"/>
        </a:solidFill>
        <a:ln w="3175">
          <a:solidFill>
            <a:schemeClr val="tx1"/>
          </a:solidFill>
        </a:ln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Sector Planning </a:t>
          </a:r>
          <a:r>
            <a:rPr lang="en-U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Coord</a:t>
          </a:r>
          <a:endParaRPr lang="en-U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805C70-B30F-4703-8F4B-6286648641E1}" type="parTrans" cxnId="{78F695CC-56E0-4D74-831C-203C64E64DE4}">
      <dgm:prSet/>
      <dgm:spPr>
        <a:ln w="3175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4FF2274-0425-4019-BA39-4F61A9B1E19D}" type="sibTrans" cxnId="{78F695CC-56E0-4D74-831C-203C64E64DE4}">
      <dgm:prSet/>
      <dgm:spPr/>
      <dgm:t>
        <a:bodyPr/>
        <a:lstStyle/>
        <a:p>
          <a:endParaRPr lang="en-US"/>
        </a:p>
      </dgm:t>
    </dgm:pt>
    <dgm:pt modelId="{DB0CA12E-CEE9-4BA1-9694-B2C4C845C906}">
      <dgm:prSet custT="1"/>
      <dgm:spPr>
        <a:solidFill>
          <a:schemeClr val="bg1"/>
        </a:solidFill>
        <a:ln w="3175">
          <a:solidFill>
            <a:schemeClr val="tx1"/>
          </a:solidFill>
        </a:ln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Spatial Planning</a:t>
          </a:r>
          <a:endParaRPr lang="en-U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59DD1F-FCAD-45E0-B531-D90DEEAD609B}" type="parTrans" cxnId="{826DA3DF-A39B-4DCC-A8EE-85F73383186D}">
      <dgm:prSet/>
      <dgm:spPr>
        <a:ln w="3175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3EB4D13-7EF3-427D-9E3A-CD12EA3317D1}" type="sibTrans" cxnId="{826DA3DF-A39B-4DCC-A8EE-85F73383186D}">
      <dgm:prSet/>
      <dgm:spPr/>
      <dgm:t>
        <a:bodyPr/>
        <a:lstStyle/>
        <a:p>
          <a:endParaRPr lang="en-US"/>
        </a:p>
      </dgm:t>
    </dgm:pt>
    <dgm:pt modelId="{B9A73ED6-A9C5-4B57-A282-F5E2EEB6010E}">
      <dgm:prSet custT="1"/>
      <dgm:spPr>
        <a:solidFill>
          <a:schemeClr val="bg1"/>
        </a:solidFill>
        <a:ln w="3175">
          <a:solidFill>
            <a:schemeClr val="tx1"/>
          </a:solidFill>
        </a:ln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Resource Planning</a:t>
          </a:r>
          <a:endParaRPr lang="en-U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F92A92-8396-454D-8496-B3F6A22058D9}" type="parTrans" cxnId="{E63DA2F1-5E61-43CA-8A54-DCD458677DD8}">
      <dgm:prSet/>
      <dgm:spPr>
        <a:ln w="3175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7B2F1F5-B472-4B5A-B6A0-4A53A1B762C8}" type="sibTrans" cxnId="{E63DA2F1-5E61-43CA-8A54-DCD458677DD8}">
      <dgm:prSet/>
      <dgm:spPr/>
      <dgm:t>
        <a:bodyPr/>
        <a:lstStyle/>
        <a:p>
          <a:endParaRPr lang="en-US"/>
        </a:p>
      </dgm:t>
    </dgm:pt>
    <dgm:pt modelId="{2875669A-D36F-4384-AFB5-2B7C83B80DA1}">
      <dgm:prSet custT="1"/>
      <dgm:spPr>
        <a:solidFill>
          <a:schemeClr val="bg1"/>
        </a:solidFill>
        <a:ln w="3175">
          <a:solidFill>
            <a:schemeClr val="tx1"/>
          </a:solidFill>
        </a:ln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Planning Alignments</a:t>
          </a:r>
          <a:endParaRPr lang="en-U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C7C83C-F7D2-403E-9BB0-DFC5FCDC2758}" type="parTrans" cxnId="{60D60634-F8D5-4C5E-B5AA-7C480FFFB9B7}">
      <dgm:prSet/>
      <dgm:spPr>
        <a:ln w="3175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E380AD6-8BF8-4F4C-85A4-2C45C1CFE5B5}" type="sibTrans" cxnId="{60D60634-F8D5-4C5E-B5AA-7C480FFFB9B7}">
      <dgm:prSet/>
      <dgm:spPr/>
      <dgm:t>
        <a:bodyPr/>
        <a:lstStyle/>
        <a:p>
          <a:endParaRPr lang="en-US"/>
        </a:p>
      </dgm:t>
    </dgm:pt>
    <dgm:pt modelId="{80F6E3E7-6800-4DC6-B808-69A96E1103D1}" type="asst">
      <dgm:prSet custT="1"/>
      <dgm:spPr>
        <a:solidFill>
          <a:schemeClr val="bg1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j-lt"/>
            </a:rPr>
            <a:t>National Youth Development Programme</a:t>
          </a:r>
          <a:endParaRPr lang="en-US" sz="1800" dirty="0">
            <a:solidFill>
              <a:schemeClr val="tx1"/>
            </a:solidFill>
            <a:latin typeface="+mj-lt"/>
          </a:endParaRPr>
        </a:p>
      </dgm:t>
    </dgm:pt>
    <dgm:pt modelId="{56448018-EB14-4AE0-95F2-B6CCEFB96228}" type="parTrans" cxnId="{BE68AC4D-AE0C-41AB-A724-2F510899FCA6}">
      <dgm:prSet/>
      <dgm:spPr/>
      <dgm:t>
        <a:bodyPr/>
        <a:lstStyle/>
        <a:p>
          <a:endParaRPr lang="en-US"/>
        </a:p>
      </dgm:t>
    </dgm:pt>
    <dgm:pt modelId="{F90CEDD7-E080-4DE1-B58F-B360BF4A10AD}" type="sibTrans" cxnId="{BE68AC4D-AE0C-41AB-A724-2F510899FCA6}">
      <dgm:prSet/>
      <dgm:spPr/>
      <dgm:t>
        <a:bodyPr/>
        <a:lstStyle/>
        <a:p>
          <a:endParaRPr lang="en-US"/>
        </a:p>
      </dgm:t>
    </dgm:pt>
    <dgm:pt modelId="{AAC8EEB2-4BF9-4390-86DD-82BFA54D4828}" type="asst">
      <dgm:prSet custT="1"/>
      <dgm:spPr>
        <a:solidFill>
          <a:schemeClr val="bg1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j-lt"/>
            </a:rPr>
            <a:t>National Planning Commission Secretariat</a:t>
          </a:r>
          <a:endParaRPr lang="en-US" sz="1800" dirty="0">
            <a:solidFill>
              <a:schemeClr val="tx1"/>
            </a:solidFill>
            <a:latin typeface="+mj-lt"/>
          </a:endParaRPr>
        </a:p>
      </dgm:t>
    </dgm:pt>
    <dgm:pt modelId="{C46D515A-9D86-44CC-8D50-6C2A530EB50E}" type="parTrans" cxnId="{451CA21E-1240-4A34-A371-E5920295F758}">
      <dgm:prSet/>
      <dgm:spPr>
        <a:ln>
          <a:prstDash val="dash"/>
        </a:ln>
      </dgm:spPr>
      <dgm:t>
        <a:bodyPr/>
        <a:lstStyle/>
        <a:p>
          <a:endParaRPr lang="en-US"/>
        </a:p>
      </dgm:t>
    </dgm:pt>
    <dgm:pt modelId="{BC90717D-1534-4A70-B342-CDE9DB98F939}" type="sibTrans" cxnId="{451CA21E-1240-4A34-A371-E5920295F758}">
      <dgm:prSet/>
      <dgm:spPr/>
      <dgm:t>
        <a:bodyPr/>
        <a:lstStyle/>
        <a:p>
          <a:endParaRPr lang="en-US"/>
        </a:p>
      </dgm:t>
    </dgm:pt>
    <dgm:pt modelId="{4187C41F-9C7C-4E8B-A571-E8C4821AF303}" type="pres">
      <dgm:prSet presAssocID="{2162F5C7-610A-4F9E-B0B6-BE0768175E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CEDF4BA6-2122-4B3B-A02B-EE7C8947AEE9}" type="pres">
      <dgm:prSet presAssocID="{C88C3892-EF0E-48D9-A64F-A509380AB117}" presName="hierRoot1" presStyleCnt="0">
        <dgm:presLayoutVars>
          <dgm:hierBranch val="init"/>
        </dgm:presLayoutVars>
      </dgm:prSet>
      <dgm:spPr/>
    </dgm:pt>
    <dgm:pt modelId="{5CF9E330-B993-4324-AB2D-301D840B91CA}" type="pres">
      <dgm:prSet presAssocID="{C88C3892-EF0E-48D9-A64F-A509380AB117}" presName="rootComposite1" presStyleCnt="0"/>
      <dgm:spPr/>
    </dgm:pt>
    <dgm:pt modelId="{2376C7A2-74EF-4055-833A-2D5B3A0BD532}" type="pres">
      <dgm:prSet presAssocID="{C88C3892-EF0E-48D9-A64F-A509380AB117}" presName="rootText1" presStyleLbl="node0" presStyleIdx="0" presStyleCnt="3" custScaleX="238787" custScaleY="159186" custLinFactNeighborX="-24715" custLinFactNeighborY="230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6D84AD-DDF4-49A3-8EFC-EE4188DAAE8B}" type="pres">
      <dgm:prSet presAssocID="{C88C3892-EF0E-48D9-A64F-A509380AB11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AF71AA9-8071-49F3-A958-130EBDE301B7}" type="pres">
      <dgm:prSet presAssocID="{C88C3892-EF0E-48D9-A64F-A509380AB117}" presName="hierChild2" presStyleCnt="0"/>
      <dgm:spPr/>
    </dgm:pt>
    <dgm:pt modelId="{B6E04EAF-DC56-40CE-AA0D-7216175D9510}" type="pres">
      <dgm:prSet presAssocID="{C88C3892-EF0E-48D9-A64F-A509380AB117}" presName="hierChild3" presStyleCnt="0"/>
      <dgm:spPr/>
    </dgm:pt>
    <dgm:pt modelId="{300D2D61-358D-47D2-A6EA-06660CB3B3A5}" type="pres">
      <dgm:prSet presAssocID="{60F6B2AB-7A69-445C-98CA-E49842210A32}" presName="hierRoot1" presStyleCnt="0">
        <dgm:presLayoutVars>
          <dgm:hierBranch val="init"/>
        </dgm:presLayoutVars>
      </dgm:prSet>
      <dgm:spPr/>
    </dgm:pt>
    <dgm:pt modelId="{27800178-6E55-44B6-94BC-B5038AF742DC}" type="pres">
      <dgm:prSet presAssocID="{60F6B2AB-7A69-445C-98CA-E49842210A32}" presName="rootComposite1" presStyleCnt="0"/>
      <dgm:spPr/>
    </dgm:pt>
    <dgm:pt modelId="{27378A9F-431A-4844-A232-248A1DC59830}" type="pres">
      <dgm:prSet presAssocID="{60F6B2AB-7A69-445C-98CA-E49842210A32}" presName="rootText1" presStyleLbl="node0" presStyleIdx="1" presStyleCnt="3" custScaleX="281847" custScaleY="208063" custLinFactY="-76012" custLinFactNeighborX="192" custLinFactNeighborY="-10000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2D7FCD14-9FDA-468B-B9E1-91809859E99B}" type="pres">
      <dgm:prSet presAssocID="{60F6B2AB-7A69-445C-98CA-E49842210A32}" presName="rootConnector1" presStyleLbl="node1" presStyleIdx="0" presStyleCnt="0"/>
      <dgm:spPr/>
      <dgm:t>
        <a:bodyPr/>
        <a:lstStyle/>
        <a:p>
          <a:endParaRPr lang="en-ZA"/>
        </a:p>
      </dgm:t>
    </dgm:pt>
    <dgm:pt modelId="{1B43F42F-ED55-4B58-9BB9-4FF1D4684313}" type="pres">
      <dgm:prSet presAssocID="{60F6B2AB-7A69-445C-98CA-E49842210A32}" presName="hierChild2" presStyleCnt="0"/>
      <dgm:spPr/>
    </dgm:pt>
    <dgm:pt modelId="{651A93CA-723A-4492-83E7-6AA24FF2AFC4}" type="pres">
      <dgm:prSet presAssocID="{3B097CDB-6AF8-4C5B-A0C2-0749BE198312}" presName="Name37" presStyleLbl="parChTrans1D2" presStyleIdx="0" presStyleCnt="7"/>
      <dgm:spPr/>
      <dgm:t>
        <a:bodyPr/>
        <a:lstStyle/>
        <a:p>
          <a:endParaRPr lang="en-ZA"/>
        </a:p>
      </dgm:t>
    </dgm:pt>
    <dgm:pt modelId="{AC5F8EF8-C380-43C2-A95B-7AACEE1532A6}" type="pres">
      <dgm:prSet presAssocID="{43D93720-B785-414E-8064-5D50D77E66CB}" presName="hierRoot2" presStyleCnt="0">
        <dgm:presLayoutVars>
          <dgm:hierBranch val="init"/>
        </dgm:presLayoutVars>
      </dgm:prSet>
      <dgm:spPr/>
    </dgm:pt>
    <dgm:pt modelId="{AA6C7271-B51D-4ACD-B935-270146FEF16D}" type="pres">
      <dgm:prSet presAssocID="{43D93720-B785-414E-8064-5D50D77E66CB}" presName="rootComposite" presStyleCnt="0"/>
      <dgm:spPr/>
    </dgm:pt>
    <dgm:pt modelId="{076E3E5C-D5A5-4000-A051-B25481066F1F}" type="pres">
      <dgm:prSet presAssocID="{43D93720-B785-414E-8064-5D50D77E66CB}" presName="rootText" presStyleLbl="node2" presStyleIdx="0" presStyleCnt="5" custScaleX="154152" custScaleY="358726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FCB9A6DB-3EA5-4276-9806-CD7C8F807A6C}" type="pres">
      <dgm:prSet presAssocID="{43D93720-B785-414E-8064-5D50D77E66CB}" presName="rootConnector" presStyleLbl="node2" presStyleIdx="0" presStyleCnt="5"/>
      <dgm:spPr/>
      <dgm:t>
        <a:bodyPr/>
        <a:lstStyle/>
        <a:p>
          <a:endParaRPr lang="en-ZA"/>
        </a:p>
      </dgm:t>
    </dgm:pt>
    <dgm:pt modelId="{9D083CE4-5321-4B8D-AD3D-5032A196FA06}" type="pres">
      <dgm:prSet presAssocID="{43D93720-B785-414E-8064-5D50D77E66CB}" presName="hierChild4" presStyleCnt="0"/>
      <dgm:spPr/>
    </dgm:pt>
    <dgm:pt modelId="{1D61D3E5-A268-43D7-B720-3A9453AB4BDD}" type="pres">
      <dgm:prSet presAssocID="{F4805C70-B30F-4703-8F4B-6286648641E1}" presName="Name37" presStyleLbl="parChTrans1D3" presStyleIdx="0" presStyleCnt="4"/>
      <dgm:spPr/>
      <dgm:t>
        <a:bodyPr/>
        <a:lstStyle/>
        <a:p>
          <a:endParaRPr lang="en-US"/>
        </a:p>
      </dgm:t>
    </dgm:pt>
    <dgm:pt modelId="{89A3E0E0-A70D-46FB-AB4A-267B569628D6}" type="pres">
      <dgm:prSet presAssocID="{92FB40E9-AE20-4B38-97AC-6DD2E163C3DB}" presName="hierRoot2" presStyleCnt="0">
        <dgm:presLayoutVars>
          <dgm:hierBranch val="init"/>
        </dgm:presLayoutVars>
      </dgm:prSet>
      <dgm:spPr/>
    </dgm:pt>
    <dgm:pt modelId="{CCD31136-19F0-4422-A159-D4797D01B222}" type="pres">
      <dgm:prSet presAssocID="{92FB40E9-AE20-4B38-97AC-6DD2E163C3DB}" presName="rootComposite" presStyleCnt="0"/>
      <dgm:spPr/>
    </dgm:pt>
    <dgm:pt modelId="{0BD3FD13-236D-4833-B546-43FEC0081557}" type="pres">
      <dgm:prSet presAssocID="{92FB40E9-AE20-4B38-97AC-6DD2E163C3DB}" presName="rootText" presStyleLbl="node3" presStyleIdx="0" presStyleCnt="4" custScaleX="255456" custScaleY="414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10249C-BD2A-4F11-A40C-8272F4411683}" type="pres">
      <dgm:prSet presAssocID="{92FB40E9-AE20-4B38-97AC-6DD2E163C3DB}" presName="rootConnector" presStyleLbl="node3" presStyleIdx="0" presStyleCnt="4"/>
      <dgm:spPr/>
      <dgm:t>
        <a:bodyPr/>
        <a:lstStyle/>
        <a:p>
          <a:endParaRPr lang="en-US"/>
        </a:p>
      </dgm:t>
    </dgm:pt>
    <dgm:pt modelId="{87A08720-C051-4ADD-BDF5-1C5D070107F4}" type="pres">
      <dgm:prSet presAssocID="{92FB40E9-AE20-4B38-97AC-6DD2E163C3DB}" presName="hierChild4" presStyleCnt="0"/>
      <dgm:spPr/>
    </dgm:pt>
    <dgm:pt modelId="{7E30F40B-9175-4CE9-BBC9-5D9F87CCF95D}" type="pres">
      <dgm:prSet presAssocID="{92FB40E9-AE20-4B38-97AC-6DD2E163C3DB}" presName="hierChild5" presStyleCnt="0"/>
      <dgm:spPr/>
    </dgm:pt>
    <dgm:pt modelId="{A3AD789F-59CF-43D4-8C8E-6233E8433F8F}" type="pres">
      <dgm:prSet presAssocID="{6759DD1F-FCAD-45E0-B531-D90DEEAD609B}" presName="Name37" presStyleLbl="parChTrans1D3" presStyleIdx="1" presStyleCnt="4"/>
      <dgm:spPr/>
      <dgm:t>
        <a:bodyPr/>
        <a:lstStyle/>
        <a:p>
          <a:endParaRPr lang="en-US"/>
        </a:p>
      </dgm:t>
    </dgm:pt>
    <dgm:pt modelId="{0F4EEB43-077E-44B4-9F06-1BEDE3190445}" type="pres">
      <dgm:prSet presAssocID="{DB0CA12E-CEE9-4BA1-9694-B2C4C845C906}" presName="hierRoot2" presStyleCnt="0">
        <dgm:presLayoutVars>
          <dgm:hierBranch val="init"/>
        </dgm:presLayoutVars>
      </dgm:prSet>
      <dgm:spPr/>
    </dgm:pt>
    <dgm:pt modelId="{D81C47C2-AA54-4127-ADD5-BD463A860B5D}" type="pres">
      <dgm:prSet presAssocID="{DB0CA12E-CEE9-4BA1-9694-B2C4C845C906}" presName="rootComposite" presStyleCnt="0"/>
      <dgm:spPr/>
    </dgm:pt>
    <dgm:pt modelId="{0835CF5F-8524-45A2-8754-5A5BF75DEAC9}" type="pres">
      <dgm:prSet presAssocID="{DB0CA12E-CEE9-4BA1-9694-B2C4C845C906}" presName="rootText" presStyleLbl="node3" presStyleIdx="1" presStyleCnt="4" custScaleX="255456" custScaleY="414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CDB441-7367-4E8E-BAF3-2897EDCEBC04}" type="pres">
      <dgm:prSet presAssocID="{DB0CA12E-CEE9-4BA1-9694-B2C4C845C906}" presName="rootConnector" presStyleLbl="node3" presStyleIdx="1" presStyleCnt="4"/>
      <dgm:spPr/>
      <dgm:t>
        <a:bodyPr/>
        <a:lstStyle/>
        <a:p>
          <a:endParaRPr lang="en-US"/>
        </a:p>
      </dgm:t>
    </dgm:pt>
    <dgm:pt modelId="{AC27B2F4-F70C-4C12-A7DF-CE797170D6A9}" type="pres">
      <dgm:prSet presAssocID="{DB0CA12E-CEE9-4BA1-9694-B2C4C845C906}" presName="hierChild4" presStyleCnt="0"/>
      <dgm:spPr/>
    </dgm:pt>
    <dgm:pt modelId="{1BDB8643-3289-42B4-80F0-0A647A831BA6}" type="pres">
      <dgm:prSet presAssocID="{DB0CA12E-CEE9-4BA1-9694-B2C4C845C906}" presName="hierChild5" presStyleCnt="0"/>
      <dgm:spPr/>
    </dgm:pt>
    <dgm:pt modelId="{D03DFEA4-D674-44A5-8FD9-EC535D12C60A}" type="pres">
      <dgm:prSet presAssocID="{2BF92A92-8396-454D-8496-B3F6A22058D9}" presName="Name37" presStyleLbl="parChTrans1D3" presStyleIdx="2" presStyleCnt="4"/>
      <dgm:spPr/>
      <dgm:t>
        <a:bodyPr/>
        <a:lstStyle/>
        <a:p>
          <a:endParaRPr lang="en-US"/>
        </a:p>
      </dgm:t>
    </dgm:pt>
    <dgm:pt modelId="{751CF372-6F3C-48D4-ACC0-222BB8CC1590}" type="pres">
      <dgm:prSet presAssocID="{B9A73ED6-A9C5-4B57-A282-F5E2EEB6010E}" presName="hierRoot2" presStyleCnt="0">
        <dgm:presLayoutVars>
          <dgm:hierBranch val="init"/>
        </dgm:presLayoutVars>
      </dgm:prSet>
      <dgm:spPr/>
    </dgm:pt>
    <dgm:pt modelId="{F273EC50-2A13-40E8-93B1-A2C88F913513}" type="pres">
      <dgm:prSet presAssocID="{B9A73ED6-A9C5-4B57-A282-F5E2EEB6010E}" presName="rootComposite" presStyleCnt="0"/>
      <dgm:spPr/>
    </dgm:pt>
    <dgm:pt modelId="{336153DF-7EAB-4909-BCFD-295ED35DA979}" type="pres">
      <dgm:prSet presAssocID="{B9A73ED6-A9C5-4B57-A282-F5E2EEB6010E}" presName="rootText" presStyleLbl="node3" presStyleIdx="2" presStyleCnt="4" custScaleX="255456" custScaleY="414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C5F7B3-BEF0-495F-8613-F0CD59AE703C}" type="pres">
      <dgm:prSet presAssocID="{B9A73ED6-A9C5-4B57-A282-F5E2EEB6010E}" presName="rootConnector" presStyleLbl="node3" presStyleIdx="2" presStyleCnt="4"/>
      <dgm:spPr/>
      <dgm:t>
        <a:bodyPr/>
        <a:lstStyle/>
        <a:p>
          <a:endParaRPr lang="en-US"/>
        </a:p>
      </dgm:t>
    </dgm:pt>
    <dgm:pt modelId="{633D1AE3-5D2E-493C-8159-7976972F929E}" type="pres">
      <dgm:prSet presAssocID="{B9A73ED6-A9C5-4B57-A282-F5E2EEB6010E}" presName="hierChild4" presStyleCnt="0"/>
      <dgm:spPr/>
    </dgm:pt>
    <dgm:pt modelId="{6112CD19-0B5C-43F7-9C4A-FE63446ABCE2}" type="pres">
      <dgm:prSet presAssocID="{B9A73ED6-A9C5-4B57-A282-F5E2EEB6010E}" presName="hierChild5" presStyleCnt="0"/>
      <dgm:spPr/>
    </dgm:pt>
    <dgm:pt modelId="{4A7CFE49-8B17-4DF8-AF7D-C49BDF50F5C6}" type="pres">
      <dgm:prSet presAssocID="{63C7C83C-F7D2-403E-9BB0-DFC5FCDC2758}" presName="Name37" presStyleLbl="parChTrans1D3" presStyleIdx="3" presStyleCnt="4"/>
      <dgm:spPr/>
      <dgm:t>
        <a:bodyPr/>
        <a:lstStyle/>
        <a:p>
          <a:endParaRPr lang="en-US"/>
        </a:p>
      </dgm:t>
    </dgm:pt>
    <dgm:pt modelId="{9ED8E72A-061F-425A-BADD-011627D5A4A8}" type="pres">
      <dgm:prSet presAssocID="{2875669A-D36F-4384-AFB5-2B7C83B80DA1}" presName="hierRoot2" presStyleCnt="0">
        <dgm:presLayoutVars>
          <dgm:hierBranch val="init"/>
        </dgm:presLayoutVars>
      </dgm:prSet>
      <dgm:spPr/>
    </dgm:pt>
    <dgm:pt modelId="{F749E921-3205-4FA6-9E81-7F6FAE9D53BD}" type="pres">
      <dgm:prSet presAssocID="{2875669A-D36F-4384-AFB5-2B7C83B80DA1}" presName="rootComposite" presStyleCnt="0"/>
      <dgm:spPr/>
    </dgm:pt>
    <dgm:pt modelId="{7186DFEC-6DE8-4A54-BCB1-0EFF6F87612F}" type="pres">
      <dgm:prSet presAssocID="{2875669A-D36F-4384-AFB5-2B7C83B80DA1}" presName="rootText" presStyleLbl="node3" presStyleIdx="3" presStyleCnt="4" custScaleX="255456" custScaleY="414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26AF45-862D-4A62-9C73-90D1BA85388C}" type="pres">
      <dgm:prSet presAssocID="{2875669A-D36F-4384-AFB5-2B7C83B80DA1}" presName="rootConnector" presStyleLbl="node3" presStyleIdx="3" presStyleCnt="4"/>
      <dgm:spPr/>
      <dgm:t>
        <a:bodyPr/>
        <a:lstStyle/>
        <a:p>
          <a:endParaRPr lang="en-US"/>
        </a:p>
      </dgm:t>
    </dgm:pt>
    <dgm:pt modelId="{E5983D11-5B0F-491F-92E6-3B119846ECF9}" type="pres">
      <dgm:prSet presAssocID="{2875669A-D36F-4384-AFB5-2B7C83B80DA1}" presName="hierChild4" presStyleCnt="0"/>
      <dgm:spPr/>
    </dgm:pt>
    <dgm:pt modelId="{CABC56F6-7278-4D1A-929F-15370A6A39B4}" type="pres">
      <dgm:prSet presAssocID="{2875669A-D36F-4384-AFB5-2B7C83B80DA1}" presName="hierChild5" presStyleCnt="0"/>
      <dgm:spPr/>
    </dgm:pt>
    <dgm:pt modelId="{CE35B81C-69FF-491D-9624-4D654E257E41}" type="pres">
      <dgm:prSet presAssocID="{43D93720-B785-414E-8064-5D50D77E66CB}" presName="hierChild5" presStyleCnt="0"/>
      <dgm:spPr/>
    </dgm:pt>
    <dgm:pt modelId="{C4A44CE5-6C94-478E-A0F5-1B0A46D3C022}" type="pres">
      <dgm:prSet presAssocID="{E68A0545-B013-483B-A01B-A58E82252772}" presName="Name37" presStyleLbl="parChTrans1D2" presStyleIdx="1" presStyleCnt="7"/>
      <dgm:spPr/>
      <dgm:t>
        <a:bodyPr/>
        <a:lstStyle/>
        <a:p>
          <a:endParaRPr lang="en-ZA"/>
        </a:p>
      </dgm:t>
    </dgm:pt>
    <dgm:pt modelId="{AFFA7288-73AA-4B2B-9B66-18DDFAE4F939}" type="pres">
      <dgm:prSet presAssocID="{798D2857-EE9A-45EE-B71C-74322E37888F}" presName="hierRoot2" presStyleCnt="0">
        <dgm:presLayoutVars>
          <dgm:hierBranch val="init"/>
        </dgm:presLayoutVars>
      </dgm:prSet>
      <dgm:spPr/>
    </dgm:pt>
    <dgm:pt modelId="{75D69E90-AE04-46F7-8F1B-4FEA9E4DB76F}" type="pres">
      <dgm:prSet presAssocID="{798D2857-EE9A-45EE-B71C-74322E37888F}" presName="rootComposite" presStyleCnt="0"/>
      <dgm:spPr/>
    </dgm:pt>
    <dgm:pt modelId="{AF5A9B74-401B-451B-888E-EE9EE325B37C}" type="pres">
      <dgm:prSet presAssocID="{798D2857-EE9A-45EE-B71C-74322E37888F}" presName="rootText" presStyleLbl="node2" presStyleIdx="1" presStyleCnt="5" custScaleX="154152" custScaleY="358726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14D4AE17-E3A4-49A8-9AD1-66C3F713A955}" type="pres">
      <dgm:prSet presAssocID="{798D2857-EE9A-45EE-B71C-74322E37888F}" presName="rootConnector" presStyleLbl="node2" presStyleIdx="1" presStyleCnt="5"/>
      <dgm:spPr/>
      <dgm:t>
        <a:bodyPr/>
        <a:lstStyle/>
        <a:p>
          <a:endParaRPr lang="en-ZA"/>
        </a:p>
      </dgm:t>
    </dgm:pt>
    <dgm:pt modelId="{61279F8B-A8DC-4BD8-BDF2-7218C08D43F6}" type="pres">
      <dgm:prSet presAssocID="{798D2857-EE9A-45EE-B71C-74322E37888F}" presName="hierChild4" presStyleCnt="0"/>
      <dgm:spPr/>
    </dgm:pt>
    <dgm:pt modelId="{EC5E9DE3-D333-4096-A2A9-7EC73775D73F}" type="pres">
      <dgm:prSet presAssocID="{798D2857-EE9A-45EE-B71C-74322E37888F}" presName="hierChild5" presStyleCnt="0"/>
      <dgm:spPr/>
    </dgm:pt>
    <dgm:pt modelId="{64B9E1A0-5151-461A-938C-CD23D99686B9}" type="pres">
      <dgm:prSet presAssocID="{E56E77C7-9EA5-46AA-A0D2-208443335BD1}" presName="Name37" presStyleLbl="parChTrans1D2" presStyleIdx="2" presStyleCnt="7"/>
      <dgm:spPr/>
      <dgm:t>
        <a:bodyPr/>
        <a:lstStyle/>
        <a:p>
          <a:endParaRPr lang="en-ZA"/>
        </a:p>
      </dgm:t>
    </dgm:pt>
    <dgm:pt modelId="{7DB6DBFE-32EF-456D-A72D-33D1CF471512}" type="pres">
      <dgm:prSet presAssocID="{7CDAD083-74E4-4329-84A3-C12E6A3BBBE9}" presName="hierRoot2" presStyleCnt="0">
        <dgm:presLayoutVars>
          <dgm:hierBranch val="init"/>
        </dgm:presLayoutVars>
      </dgm:prSet>
      <dgm:spPr/>
    </dgm:pt>
    <dgm:pt modelId="{82AC5908-0222-4E70-A483-9092A6B747A0}" type="pres">
      <dgm:prSet presAssocID="{7CDAD083-74E4-4329-84A3-C12E6A3BBBE9}" presName="rootComposite" presStyleCnt="0"/>
      <dgm:spPr/>
    </dgm:pt>
    <dgm:pt modelId="{75BD929A-A133-423F-8B3E-4443B6B62107}" type="pres">
      <dgm:prSet presAssocID="{7CDAD083-74E4-4329-84A3-C12E6A3BBBE9}" presName="rootText" presStyleLbl="node2" presStyleIdx="2" presStyleCnt="5" custScaleX="154152" custScaleY="358726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B3780381-D93D-4AB8-86C2-F83EB35DA599}" type="pres">
      <dgm:prSet presAssocID="{7CDAD083-74E4-4329-84A3-C12E6A3BBBE9}" presName="rootConnector" presStyleLbl="node2" presStyleIdx="2" presStyleCnt="5"/>
      <dgm:spPr/>
      <dgm:t>
        <a:bodyPr/>
        <a:lstStyle/>
        <a:p>
          <a:endParaRPr lang="en-ZA"/>
        </a:p>
      </dgm:t>
    </dgm:pt>
    <dgm:pt modelId="{BAABC4E9-AAC5-4339-9D21-A06798D7B19C}" type="pres">
      <dgm:prSet presAssocID="{7CDAD083-74E4-4329-84A3-C12E6A3BBBE9}" presName="hierChild4" presStyleCnt="0"/>
      <dgm:spPr/>
    </dgm:pt>
    <dgm:pt modelId="{18D413C1-D13F-434D-AB72-76833DA6B6D0}" type="pres">
      <dgm:prSet presAssocID="{7CDAD083-74E4-4329-84A3-C12E6A3BBBE9}" presName="hierChild5" presStyleCnt="0"/>
      <dgm:spPr/>
    </dgm:pt>
    <dgm:pt modelId="{DF9172E4-56B6-405C-9D55-FB4ABE841822}" type="pres">
      <dgm:prSet presAssocID="{D5C540B6-553D-4DE4-B44E-EDFF9B695E89}" presName="Name37" presStyleLbl="parChTrans1D2" presStyleIdx="3" presStyleCnt="7"/>
      <dgm:spPr/>
      <dgm:t>
        <a:bodyPr/>
        <a:lstStyle/>
        <a:p>
          <a:endParaRPr lang="en-ZA"/>
        </a:p>
      </dgm:t>
    </dgm:pt>
    <dgm:pt modelId="{CED4C216-2225-4CB0-8503-FC7ADB763B1E}" type="pres">
      <dgm:prSet presAssocID="{8E6AF19A-A224-4196-95CB-3E4B1FD1B5A9}" presName="hierRoot2" presStyleCnt="0">
        <dgm:presLayoutVars>
          <dgm:hierBranch val="init"/>
        </dgm:presLayoutVars>
      </dgm:prSet>
      <dgm:spPr/>
    </dgm:pt>
    <dgm:pt modelId="{3ADC8119-8217-4EA3-A148-36C4A1DB11B1}" type="pres">
      <dgm:prSet presAssocID="{8E6AF19A-A224-4196-95CB-3E4B1FD1B5A9}" presName="rootComposite" presStyleCnt="0"/>
      <dgm:spPr/>
    </dgm:pt>
    <dgm:pt modelId="{72A1D445-17A7-4457-9B41-87E2E03408D3}" type="pres">
      <dgm:prSet presAssocID="{8E6AF19A-A224-4196-95CB-3E4B1FD1B5A9}" presName="rootText" presStyleLbl="node2" presStyleIdx="3" presStyleCnt="5" custScaleX="154152" custScaleY="358726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31DFC22B-DCCC-45BD-9AA9-22D3DC48798F}" type="pres">
      <dgm:prSet presAssocID="{8E6AF19A-A224-4196-95CB-3E4B1FD1B5A9}" presName="rootConnector" presStyleLbl="node2" presStyleIdx="3" presStyleCnt="5"/>
      <dgm:spPr/>
      <dgm:t>
        <a:bodyPr/>
        <a:lstStyle/>
        <a:p>
          <a:endParaRPr lang="en-ZA"/>
        </a:p>
      </dgm:t>
    </dgm:pt>
    <dgm:pt modelId="{4ACCF345-1CAA-4CCA-AB96-400AF6616309}" type="pres">
      <dgm:prSet presAssocID="{8E6AF19A-A224-4196-95CB-3E4B1FD1B5A9}" presName="hierChild4" presStyleCnt="0"/>
      <dgm:spPr/>
    </dgm:pt>
    <dgm:pt modelId="{34DA63F8-3E30-4DCA-B004-232B623733C2}" type="pres">
      <dgm:prSet presAssocID="{8E6AF19A-A224-4196-95CB-3E4B1FD1B5A9}" presName="hierChild5" presStyleCnt="0"/>
      <dgm:spPr/>
    </dgm:pt>
    <dgm:pt modelId="{3D96E495-D625-41E6-84B8-8B70FB7A9C0F}" type="pres">
      <dgm:prSet presAssocID="{CBF7CA5B-67BF-422A-9967-5A0FACA99181}" presName="Name37" presStyleLbl="parChTrans1D2" presStyleIdx="4" presStyleCnt="7"/>
      <dgm:spPr/>
      <dgm:t>
        <a:bodyPr/>
        <a:lstStyle/>
        <a:p>
          <a:endParaRPr lang="en-US"/>
        </a:p>
      </dgm:t>
    </dgm:pt>
    <dgm:pt modelId="{933012D5-913A-43EF-80D3-7ED00CC7AF9F}" type="pres">
      <dgm:prSet presAssocID="{331A83A7-F6FA-4D26-91DE-32071FBF9730}" presName="hierRoot2" presStyleCnt="0">
        <dgm:presLayoutVars>
          <dgm:hierBranch val="init"/>
        </dgm:presLayoutVars>
      </dgm:prSet>
      <dgm:spPr/>
    </dgm:pt>
    <dgm:pt modelId="{2FFBB97A-BDE2-42CA-ADE3-0C7F5E320380}" type="pres">
      <dgm:prSet presAssocID="{331A83A7-F6FA-4D26-91DE-32071FBF9730}" presName="rootComposite" presStyleCnt="0"/>
      <dgm:spPr/>
    </dgm:pt>
    <dgm:pt modelId="{12EE3937-DC07-43E2-90E4-77F9F6D8A031}" type="pres">
      <dgm:prSet presAssocID="{331A83A7-F6FA-4D26-91DE-32071FBF9730}" presName="rootText" presStyleLbl="node2" presStyleIdx="4" presStyleCnt="5" custScaleX="154152" custScaleY="3587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7CADE6-D5CE-4EE2-94D2-66BC3BFFF57A}" type="pres">
      <dgm:prSet presAssocID="{331A83A7-F6FA-4D26-91DE-32071FBF9730}" presName="rootConnector" presStyleLbl="node2" presStyleIdx="4" presStyleCnt="5"/>
      <dgm:spPr/>
      <dgm:t>
        <a:bodyPr/>
        <a:lstStyle/>
        <a:p>
          <a:endParaRPr lang="en-US"/>
        </a:p>
      </dgm:t>
    </dgm:pt>
    <dgm:pt modelId="{968F7C87-B577-412C-8228-ACBF2F369C59}" type="pres">
      <dgm:prSet presAssocID="{331A83A7-F6FA-4D26-91DE-32071FBF9730}" presName="hierChild4" presStyleCnt="0"/>
      <dgm:spPr/>
    </dgm:pt>
    <dgm:pt modelId="{F3FB1967-9CB7-41E3-A658-4397BCB9E231}" type="pres">
      <dgm:prSet presAssocID="{331A83A7-F6FA-4D26-91DE-32071FBF9730}" presName="hierChild5" presStyleCnt="0"/>
      <dgm:spPr/>
    </dgm:pt>
    <dgm:pt modelId="{A6F41C1B-CD4A-4ED2-A07B-5EB17935EA5F}" type="pres">
      <dgm:prSet presAssocID="{60F6B2AB-7A69-445C-98CA-E49842210A32}" presName="hierChild3" presStyleCnt="0"/>
      <dgm:spPr/>
    </dgm:pt>
    <dgm:pt modelId="{E8CB5F7E-7C76-4B56-BF8B-431328483291}" type="pres">
      <dgm:prSet presAssocID="{56448018-EB14-4AE0-95F2-B6CCEFB96228}" presName="Name111" presStyleLbl="parChTrans1D2" presStyleIdx="5" presStyleCnt="7"/>
      <dgm:spPr/>
      <dgm:t>
        <a:bodyPr/>
        <a:lstStyle/>
        <a:p>
          <a:endParaRPr lang="en-US"/>
        </a:p>
      </dgm:t>
    </dgm:pt>
    <dgm:pt modelId="{7AC073B8-9A89-47FD-8DDB-DB296015664E}" type="pres">
      <dgm:prSet presAssocID="{80F6E3E7-6800-4DC6-B808-69A96E1103D1}" presName="hierRoot3" presStyleCnt="0">
        <dgm:presLayoutVars>
          <dgm:hierBranch val="init"/>
        </dgm:presLayoutVars>
      </dgm:prSet>
      <dgm:spPr/>
    </dgm:pt>
    <dgm:pt modelId="{2D5641A8-2B17-4BD2-B2A5-DBF4031AE1A4}" type="pres">
      <dgm:prSet presAssocID="{80F6E3E7-6800-4DC6-B808-69A96E1103D1}" presName="rootComposite3" presStyleCnt="0"/>
      <dgm:spPr/>
    </dgm:pt>
    <dgm:pt modelId="{257D7A1C-C32F-4226-8772-806AB31FFC45}" type="pres">
      <dgm:prSet presAssocID="{80F6E3E7-6800-4DC6-B808-69A96E1103D1}" presName="rootText3" presStyleLbl="asst1" presStyleIdx="0" presStyleCnt="2" custScaleX="379073" custLinFactX="200000" custLinFactNeighborX="254396" custLinFactNeighborY="-157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F96434-D57E-4CC4-A857-A76476D78F08}" type="pres">
      <dgm:prSet presAssocID="{80F6E3E7-6800-4DC6-B808-69A96E1103D1}" presName="rootConnector3" presStyleLbl="asst1" presStyleIdx="0" presStyleCnt="2"/>
      <dgm:spPr/>
      <dgm:t>
        <a:bodyPr/>
        <a:lstStyle/>
        <a:p>
          <a:endParaRPr lang="en-US"/>
        </a:p>
      </dgm:t>
    </dgm:pt>
    <dgm:pt modelId="{C9679107-1362-4F6A-A2BB-1A6E4C089B75}" type="pres">
      <dgm:prSet presAssocID="{80F6E3E7-6800-4DC6-B808-69A96E1103D1}" presName="hierChild6" presStyleCnt="0"/>
      <dgm:spPr/>
    </dgm:pt>
    <dgm:pt modelId="{EC91B11A-EE6C-4F0E-BB1A-27ECCCC51030}" type="pres">
      <dgm:prSet presAssocID="{80F6E3E7-6800-4DC6-B808-69A96E1103D1}" presName="hierChild7" presStyleCnt="0"/>
      <dgm:spPr/>
    </dgm:pt>
    <dgm:pt modelId="{9F71FF10-DCB1-4E47-9F67-6070D05884D7}" type="pres">
      <dgm:prSet presAssocID="{C46D515A-9D86-44CC-8D50-6C2A530EB50E}" presName="Name111" presStyleLbl="parChTrans1D2" presStyleIdx="6" presStyleCnt="7"/>
      <dgm:spPr/>
      <dgm:t>
        <a:bodyPr/>
        <a:lstStyle/>
        <a:p>
          <a:endParaRPr lang="en-US"/>
        </a:p>
      </dgm:t>
    </dgm:pt>
    <dgm:pt modelId="{A7320F05-5AE2-40FD-A1D4-018E7D7B490E}" type="pres">
      <dgm:prSet presAssocID="{AAC8EEB2-4BF9-4390-86DD-82BFA54D4828}" presName="hierRoot3" presStyleCnt="0">
        <dgm:presLayoutVars>
          <dgm:hierBranch val="init"/>
        </dgm:presLayoutVars>
      </dgm:prSet>
      <dgm:spPr/>
    </dgm:pt>
    <dgm:pt modelId="{F17387A4-E880-49B0-AB2E-7586A2BA47DE}" type="pres">
      <dgm:prSet presAssocID="{AAC8EEB2-4BF9-4390-86DD-82BFA54D4828}" presName="rootComposite3" presStyleCnt="0"/>
      <dgm:spPr/>
    </dgm:pt>
    <dgm:pt modelId="{9A9D7EAD-D74F-425B-9F41-F12220FEF63A}" type="pres">
      <dgm:prSet presAssocID="{AAC8EEB2-4BF9-4390-86DD-82BFA54D4828}" presName="rootText3" presStyleLbl="asst1" presStyleIdx="1" presStyleCnt="2" custScaleX="277854" custLinFactX="-200000" custLinFactNeighborX="-235503" custLinFactNeighborY="-157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635B9D-97ED-46F4-8D79-20A6F675C546}" type="pres">
      <dgm:prSet presAssocID="{AAC8EEB2-4BF9-4390-86DD-82BFA54D4828}" presName="rootConnector3" presStyleLbl="asst1" presStyleIdx="1" presStyleCnt="2"/>
      <dgm:spPr/>
      <dgm:t>
        <a:bodyPr/>
        <a:lstStyle/>
        <a:p>
          <a:endParaRPr lang="en-US"/>
        </a:p>
      </dgm:t>
    </dgm:pt>
    <dgm:pt modelId="{20A2141B-0CBD-4BA1-8213-A004FD55D459}" type="pres">
      <dgm:prSet presAssocID="{AAC8EEB2-4BF9-4390-86DD-82BFA54D4828}" presName="hierChild6" presStyleCnt="0"/>
      <dgm:spPr/>
    </dgm:pt>
    <dgm:pt modelId="{BCFFA125-6103-49D8-8661-8113327CD25D}" type="pres">
      <dgm:prSet presAssocID="{AAC8EEB2-4BF9-4390-86DD-82BFA54D4828}" presName="hierChild7" presStyleCnt="0"/>
      <dgm:spPr/>
    </dgm:pt>
    <dgm:pt modelId="{1E189991-8A70-4B7B-9F75-901B99D264BB}" type="pres">
      <dgm:prSet presAssocID="{DE82141F-BD73-4A98-AF3E-667A6722C01F}" presName="hierRoot1" presStyleCnt="0">
        <dgm:presLayoutVars>
          <dgm:hierBranch val="init"/>
        </dgm:presLayoutVars>
      </dgm:prSet>
      <dgm:spPr/>
    </dgm:pt>
    <dgm:pt modelId="{817FADC1-02CD-4019-8D2C-D30DE4214650}" type="pres">
      <dgm:prSet presAssocID="{DE82141F-BD73-4A98-AF3E-667A6722C01F}" presName="rootComposite1" presStyleCnt="0"/>
      <dgm:spPr/>
    </dgm:pt>
    <dgm:pt modelId="{24DD191D-024E-41D1-B209-E29EEF680487}" type="pres">
      <dgm:prSet presAssocID="{DE82141F-BD73-4A98-AF3E-667A6722C01F}" presName="rootText1" presStyleLbl="node0" presStyleIdx="2" presStyleCnt="3" custScaleX="207470" custScaleY="142801" custLinFactNeighborX="29317" custLinFactNeighborY="299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8FAA4C-464D-4AEC-B5C4-EFE7BF386F7E}" type="pres">
      <dgm:prSet presAssocID="{DE82141F-BD73-4A98-AF3E-667A6722C01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A72684F-D308-4461-A13E-3E66B98DE666}" type="pres">
      <dgm:prSet presAssocID="{DE82141F-BD73-4A98-AF3E-667A6722C01F}" presName="hierChild2" presStyleCnt="0"/>
      <dgm:spPr/>
    </dgm:pt>
    <dgm:pt modelId="{961B0C48-843B-4D48-B001-6FA649A68A7B}" type="pres">
      <dgm:prSet presAssocID="{DE82141F-BD73-4A98-AF3E-667A6722C01F}" presName="hierChild3" presStyleCnt="0"/>
      <dgm:spPr/>
    </dgm:pt>
  </dgm:ptLst>
  <dgm:cxnLst>
    <dgm:cxn modelId="{4E341C83-D868-4CA6-9E24-F97EF9F20D5B}" type="presOf" srcId="{8E6AF19A-A224-4196-95CB-3E4B1FD1B5A9}" destId="{72A1D445-17A7-4457-9B41-87E2E03408D3}" srcOrd="0" destOrd="0" presId="urn:microsoft.com/office/officeart/2005/8/layout/orgChart1"/>
    <dgm:cxn modelId="{C7B2697F-8927-41CB-B32F-D4075C255ACD}" type="presOf" srcId="{80F6E3E7-6800-4DC6-B808-69A96E1103D1}" destId="{257D7A1C-C32F-4226-8772-806AB31FFC45}" srcOrd="0" destOrd="0" presId="urn:microsoft.com/office/officeart/2005/8/layout/orgChart1"/>
    <dgm:cxn modelId="{451CA21E-1240-4A34-A371-E5920295F758}" srcId="{60F6B2AB-7A69-445C-98CA-E49842210A32}" destId="{AAC8EEB2-4BF9-4390-86DD-82BFA54D4828}" srcOrd="6" destOrd="0" parTransId="{C46D515A-9D86-44CC-8D50-6C2A530EB50E}" sibTransId="{BC90717D-1534-4A70-B342-CDE9DB98F939}"/>
    <dgm:cxn modelId="{78F695CC-56E0-4D74-831C-203C64E64DE4}" srcId="{43D93720-B785-414E-8064-5D50D77E66CB}" destId="{92FB40E9-AE20-4B38-97AC-6DD2E163C3DB}" srcOrd="0" destOrd="0" parTransId="{F4805C70-B30F-4703-8F4B-6286648641E1}" sibTransId="{C4FF2274-0425-4019-BA39-4F61A9B1E19D}"/>
    <dgm:cxn modelId="{7B961F3A-319A-4957-B981-EC5F1B9ED816}" type="presOf" srcId="{56448018-EB14-4AE0-95F2-B6CCEFB96228}" destId="{E8CB5F7E-7C76-4B56-BF8B-431328483291}" srcOrd="0" destOrd="0" presId="urn:microsoft.com/office/officeart/2005/8/layout/orgChart1"/>
    <dgm:cxn modelId="{34A6EC52-143D-4D13-9FE3-CDC72B67F537}" type="presOf" srcId="{D5C540B6-553D-4DE4-B44E-EDFF9B695E89}" destId="{DF9172E4-56B6-405C-9D55-FB4ABE841822}" srcOrd="0" destOrd="0" presId="urn:microsoft.com/office/officeart/2005/8/layout/orgChart1"/>
    <dgm:cxn modelId="{BE68AC4D-AE0C-41AB-A724-2F510899FCA6}" srcId="{60F6B2AB-7A69-445C-98CA-E49842210A32}" destId="{80F6E3E7-6800-4DC6-B808-69A96E1103D1}" srcOrd="5" destOrd="0" parTransId="{56448018-EB14-4AE0-95F2-B6CCEFB96228}" sibTransId="{F90CEDD7-E080-4DE1-B58F-B360BF4A10AD}"/>
    <dgm:cxn modelId="{0E7531B0-3814-4B23-BEDF-7C59E2469F29}" srcId="{2162F5C7-610A-4F9E-B0B6-BE0768175EF0}" destId="{60F6B2AB-7A69-445C-98CA-E49842210A32}" srcOrd="1" destOrd="0" parTransId="{6589F19C-0DB0-4E99-B8A2-5F81C8E26A7A}" sibTransId="{07196B84-5B6C-450F-A9A1-4F44EABFE922}"/>
    <dgm:cxn modelId="{5C08E095-DB93-454D-A09E-8D091DA0C155}" type="presOf" srcId="{AAC8EEB2-4BF9-4390-86DD-82BFA54D4828}" destId="{9A9D7EAD-D74F-425B-9F41-F12220FEF63A}" srcOrd="0" destOrd="0" presId="urn:microsoft.com/office/officeart/2005/8/layout/orgChart1"/>
    <dgm:cxn modelId="{CF70B4FB-9727-4DCB-8093-B193129787F4}" type="presOf" srcId="{C88C3892-EF0E-48D9-A64F-A509380AB117}" destId="{826D84AD-DDF4-49A3-8EFC-EE4188DAAE8B}" srcOrd="1" destOrd="0" presId="urn:microsoft.com/office/officeart/2005/8/layout/orgChart1"/>
    <dgm:cxn modelId="{992B64FA-C793-4AF5-821D-0921F65368B1}" type="presOf" srcId="{43D93720-B785-414E-8064-5D50D77E66CB}" destId="{FCB9A6DB-3EA5-4276-9806-CD7C8F807A6C}" srcOrd="1" destOrd="0" presId="urn:microsoft.com/office/officeart/2005/8/layout/orgChart1"/>
    <dgm:cxn modelId="{E51B98C8-5104-4CDB-A5D3-9FF23402EAE4}" type="presOf" srcId="{F4805C70-B30F-4703-8F4B-6286648641E1}" destId="{1D61D3E5-A268-43D7-B720-3A9453AB4BDD}" srcOrd="0" destOrd="0" presId="urn:microsoft.com/office/officeart/2005/8/layout/orgChart1"/>
    <dgm:cxn modelId="{EA3EE2E1-906E-4C3A-905A-067D9D412758}" type="presOf" srcId="{7CDAD083-74E4-4329-84A3-C12E6A3BBBE9}" destId="{75BD929A-A133-423F-8B3E-4443B6B62107}" srcOrd="0" destOrd="0" presId="urn:microsoft.com/office/officeart/2005/8/layout/orgChart1"/>
    <dgm:cxn modelId="{763CF5F6-745C-46C4-A9C0-0CAAF31FC2D2}" type="presOf" srcId="{92FB40E9-AE20-4B38-97AC-6DD2E163C3DB}" destId="{8810249C-BD2A-4F11-A40C-8272F4411683}" srcOrd="1" destOrd="0" presId="urn:microsoft.com/office/officeart/2005/8/layout/orgChart1"/>
    <dgm:cxn modelId="{224FC6EC-1432-4A10-A68C-B33200A08E9D}" type="presOf" srcId="{60F6B2AB-7A69-445C-98CA-E49842210A32}" destId="{27378A9F-431A-4844-A232-248A1DC59830}" srcOrd="0" destOrd="0" presId="urn:microsoft.com/office/officeart/2005/8/layout/orgChart1"/>
    <dgm:cxn modelId="{1EF298FA-F661-460F-ADFB-29D41A7D7054}" type="presOf" srcId="{63C7C83C-F7D2-403E-9BB0-DFC5FCDC2758}" destId="{4A7CFE49-8B17-4DF8-AF7D-C49BDF50F5C6}" srcOrd="0" destOrd="0" presId="urn:microsoft.com/office/officeart/2005/8/layout/orgChart1"/>
    <dgm:cxn modelId="{CDF8CAC1-E834-4047-93DD-A1F1489C1FD6}" type="presOf" srcId="{2875669A-D36F-4384-AFB5-2B7C83B80DA1}" destId="{7186DFEC-6DE8-4A54-BCB1-0EFF6F87612F}" srcOrd="0" destOrd="0" presId="urn:microsoft.com/office/officeart/2005/8/layout/orgChart1"/>
    <dgm:cxn modelId="{F8060A28-7C49-49FF-97B5-AA945CB2BA43}" type="presOf" srcId="{C88C3892-EF0E-48D9-A64F-A509380AB117}" destId="{2376C7A2-74EF-4055-833A-2D5B3A0BD532}" srcOrd="0" destOrd="0" presId="urn:microsoft.com/office/officeart/2005/8/layout/orgChart1"/>
    <dgm:cxn modelId="{EBB1467C-BFE3-4CEB-9B93-18C477AF1108}" type="presOf" srcId="{8E6AF19A-A224-4196-95CB-3E4B1FD1B5A9}" destId="{31DFC22B-DCCC-45BD-9AA9-22D3DC48798F}" srcOrd="1" destOrd="0" presId="urn:microsoft.com/office/officeart/2005/8/layout/orgChart1"/>
    <dgm:cxn modelId="{2B3B3663-B1AA-417F-BC6D-25D262C9A40E}" type="presOf" srcId="{798D2857-EE9A-45EE-B71C-74322E37888F}" destId="{14D4AE17-E3A4-49A8-9AD1-66C3F713A955}" srcOrd="1" destOrd="0" presId="urn:microsoft.com/office/officeart/2005/8/layout/orgChart1"/>
    <dgm:cxn modelId="{D4B6E4FD-D9B4-4108-8948-9E2792776696}" type="presOf" srcId="{C46D515A-9D86-44CC-8D50-6C2A530EB50E}" destId="{9F71FF10-DCB1-4E47-9F67-6070D05884D7}" srcOrd="0" destOrd="0" presId="urn:microsoft.com/office/officeart/2005/8/layout/orgChart1"/>
    <dgm:cxn modelId="{36D14099-347D-4959-AC47-194585A10BD9}" type="presOf" srcId="{AAC8EEB2-4BF9-4390-86DD-82BFA54D4828}" destId="{82635B9D-97ED-46F4-8D79-20A6F675C546}" srcOrd="1" destOrd="0" presId="urn:microsoft.com/office/officeart/2005/8/layout/orgChart1"/>
    <dgm:cxn modelId="{6399ECF4-677D-4FA0-9EEA-E411F1CAF4D1}" type="presOf" srcId="{2162F5C7-610A-4F9E-B0B6-BE0768175EF0}" destId="{4187C41F-9C7C-4E8B-A571-E8C4821AF303}" srcOrd="0" destOrd="0" presId="urn:microsoft.com/office/officeart/2005/8/layout/orgChart1"/>
    <dgm:cxn modelId="{A25AE1CD-9F0A-4D77-8B0A-8FDA0219B902}" type="presOf" srcId="{331A83A7-F6FA-4D26-91DE-32071FBF9730}" destId="{12EE3937-DC07-43E2-90E4-77F9F6D8A031}" srcOrd="0" destOrd="0" presId="urn:microsoft.com/office/officeart/2005/8/layout/orgChart1"/>
    <dgm:cxn modelId="{6C141508-9E4F-494F-A1E4-92CD709E9BB2}" srcId="{60F6B2AB-7A69-445C-98CA-E49842210A32}" destId="{7CDAD083-74E4-4329-84A3-C12E6A3BBBE9}" srcOrd="2" destOrd="0" parTransId="{E56E77C7-9EA5-46AA-A0D2-208443335BD1}" sibTransId="{ECAA1505-8ACD-4034-B8D6-F93D2D44DE0B}"/>
    <dgm:cxn modelId="{5DAA5DDE-B0A6-458B-8AF4-9E83FA7685D8}" type="presOf" srcId="{DB0CA12E-CEE9-4BA1-9694-B2C4C845C906}" destId="{0835CF5F-8524-45A2-8754-5A5BF75DEAC9}" srcOrd="0" destOrd="0" presId="urn:microsoft.com/office/officeart/2005/8/layout/orgChart1"/>
    <dgm:cxn modelId="{968443D8-A237-4873-AB25-EDD4C861649C}" type="presOf" srcId="{2BF92A92-8396-454D-8496-B3F6A22058D9}" destId="{D03DFEA4-D674-44A5-8FD9-EC535D12C60A}" srcOrd="0" destOrd="0" presId="urn:microsoft.com/office/officeart/2005/8/layout/orgChart1"/>
    <dgm:cxn modelId="{BE11A013-3426-4474-923D-0EFEE7A87A58}" srcId="{60F6B2AB-7A69-445C-98CA-E49842210A32}" destId="{331A83A7-F6FA-4D26-91DE-32071FBF9730}" srcOrd="4" destOrd="0" parTransId="{CBF7CA5B-67BF-422A-9967-5A0FACA99181}" sibTransId="{9CEE7E30-23D9-409A-8E02-E7F4539859F1}"/>
    <dgm:cxn modelId="{DE55DD5F-244B-4AE5-BB44-CFEBE2013BFA}" type="presOf" srcId="{798D2857-EE9A-45EE-B71C-74322E37888F}" destId="{AF5A9B74-401B-451B-888E-EE9EE325B37C}" srcOrd="0" destOrd="0" presId="urn:microsoft.com/office/officeart/2005/8/layout/orgChart1"/>
    <dgm:cxn modelId="{5FE111A2-DE9A-40C7-AC8E-8109A8D9D075}" srcId="{60F6B2AB-7A69-445C-98CA-E49842210A32}" destId="{43D93720-B785-414E-8064-5D50D77E66CB}" srcOrd="0" destOrd="0" parTransId="{3B097CDB-6AF8-4C5B-A0C2-0749BE198312}" sibTransId="{64B1F8AD-1752-46F7-9FD7-5484E3D02E83}"/>
    <dgm:cxn modelId="{E0CAD603-F2CA-4596-BCC3-020525CAE58B}" type="presOf" srcId="{DE82141F-BD73-4A98-AF3E-667A6722C01F}" destId="{2B8FAA4C-464D-4AEC-B5C4-EFE7BF386F7E}" srcOrd="1" destOrd="0" presId="urn:microsoft.com/office/officeart/2005/8/layout/orgChart1"/>
    <dgm:cxn modelId="{60D60634-F8D5-4C5E-B5AA-7C480FFFB9B7}" srcId="{43D93720-B785-414E-8064-5D50D77E66CB}" destId="{2875669A-D36F-4384-AFB5-2B7C83B80DA1}" srcOrd="3" destOrd="0" parTransId="{63C7C83C-F7D2-403E-9BB0-DFC5FCDC2758}" sibTransId="{6E380AD6-8BF8-4F4C-85A4-2C45C1CFE5B5}"/>
    <dgm:cxn modelId="{1F52ECB1-31A2-431D-825E-FF37C394F446}" type="presOf" srcId="{DE82141F-BD73-4A98-AF3E-667A6722C01F}" destId="{24DD191D-024E-41D1-B209-E29EEF680487}" srcOrd="0" destOrd="0" presId="urn:microsoft.com/office/officeart/2005/8/layout/orgChart1"/>
    <dgm:cxn modelId="{2BA5984D-A73B-42B1-9359-B442FD66C3E3}" type="presOf" srcId="{2875669A-D36F-4384-AFB5-2B7C83B80DA1}" destId="{4926AF45-862D-4A62-9C73-90D1BA85388C}" srcOrd="1" destOrd="0" presId="urn:microsoft.com/office/officeart/2005/8/layout/orgChart1"/>
    <dgm:cxn modelId="{D21FD706-CE4B-438D-BC6B-083859CCEF59}" type="presOf" srcId="{80F6E3E7-6800-4DC6-B808-69A96E1103D1}" destId="{C9F96434-D57E-4CC4-A857-A76476D78F08}" srcOrd="1" destOrd="0" presId="urn:microsoft.com/office/officeart/2005/8/layout/orgChart1"/>
    <dgm:cxn modelId="{826DA3DF-A39B-4DCC-A8EE-85F73383186D}" srcId="{43D93720-B785-414E-8064-5D50D77E66CB}" destId="{DB0CA12E-CEE9-4BA1-9694-B2C4C845C906}" srcOrd="1" destOrd="0" parTransId="{6759DD1F-FCAD-45E0-B531-D90DEEAD609B}" sibTransId="{33EB4D13-7EF3-427D-9E3A-CD12EA3317D1}"/>
    <dgm:cxn modelId="{5525EB4C-3216-4C67-86F5-63459D86C761}" type="presOf" srcId="{B9A73ED6-A9C5-4B57-A282-F5E2EEB6010E}" destId="{336153DF-7EAB-4909-BCFD-295ED35DA979}" srcOrd="0" destOrd="0" presId="urn:microsoft.com/office/officeart/2005/8/layout/orgChart1"/>
    <dgm:cxn modelId="{3841035F-415B-416D-9C22-BF9C5DA16926}" type="presOf" srcId="{B9A73ED6-A9C5-4B57-A282-F5E2EEB6010E}" destId="{6BC5F7B3-BEF0-495F-8613-F0CD59AE703C}" srcOrd="1" destOrd="0" presId="urn:microsoft.com/office/officeart/2005/8/layout/orgChart1"/>
    <dgm:cxn modelId="{3EA39F3E-256A-4F66-8270-2176693D52F1}" srcId="{60F6B2AB-7A69-445C-98CA-E49842210A32}" destId="{798D2857-EE9A-45EE-B71C-74322E37888F}" srcOrd="1" destOrd="0" parTransId="{E68A0545-B013-483B-A01B-A58E82252772}" sibTransId="{908BC721-4906-443E-AC67-723C95027A60}"/>
    <dgm:cxn modelId="{47B02816-206E-4533-96E2-1CE8456CC5B4}" type="presOf" srcId="{E56E77C7-9EA5-46AA-A0D2-208443335BD1}" destId="{64B9E1A0-5151-461A-938C-CD23D99686B9}" srcOrd="0" destOrd="0" presId="urn:microsoft.com/office/officeart/2005/8/layout/orgChart1"/>
    <dgm:cxn modelId="{C71302BD-E9E2-4CAE-869D-8DA6BE903A88}" srcId="{2162F5C7-610A-4F9E-B0B6-BE0768175EF0}" destId="{DE82141F-BD73-4A98-AF3E-667A6722C01F}" srcOrd="2" destOrd="0" parTransId="{CC7159CA-F42E-433C-86C4-71CAE02A325D}" sibTransId="{C0BB1959-C8CE-453D-8885-EDF611AC9F29}"/>
    <dgm:cxn modelId="{E57CC0BC-909E-4D48-8AE4-EBE84E3D0B11}" type="presOf" srcId="{7CDAD083-74E4-4329-84A3-C12E6A3BBBE9}" destId="{B3780381-D93D-4AB8-86C2-F83EB35DA599}" srcOrd="1" destOrd="0" presId="urn:microsoft.com/office/officeart/2005/8/layout/orgChart1"/>
    <dgm:cxn modelId="{2F3E126B-7505-4C83-BD28-2A2C16F9EA3B}" type="presOf" srcId="{92FB40E9-AE20-4B38-97AC-6DD2E163C3DB}" destId="{0BD3FD13-236D-4833-B546-43FEC0081557}" srcOrd="0" destOrd="0" presId="urn:microsoft.com/office/officeart/2005/8/layout/orgChart1"/>
    <dgm:cxn modelId="{2C15992B-168B-41FF-87DC-14D9618A0300}" type="presOf" srcId="{6759DD1F-FCAD-45E0-B531-D90DEEAD609B}" destId="{A3AD789F-59CF-43D4-8C8E-6233E8433F8F}" srcOrd="0" destOrd="0" presId="urn:microsoft.com/office/officeart/2005/8/layout/orgChart1"/>
    <dgm:cxn modelId="{3E8C2A64-5A2F-44E8-AA44-609CC79E77DB}" type="presOf" srcId="{60F6B2AB-7A69-445C-98CA-E49842210A32}" destId="{2D7FCD14-9FDA-468B-B9E1-91809859E99B}" srcOrd="1" destOrd="0" presId="urn:microsoft.com/office/officeart/2005/8/layout/orgChart1"/>
    <dgm:cxn modelId="{C00E583F-3546-4142-9791-605B21F6213F}" srcId="{2162F5C7-610A-4F9E-B0B6-BE0768175EF0}" destId="{C88C3892-EF0E-48D9-A64F-A509380AB117}" srcOrd="0" destOrd="0" parTransId="{5757B0CB-198E-4286-A9D6-FD3DE4CA53A6}" sibTransId="{5E3F53AD-84E4-444D-89F7-18F82CFA803E}"/>
    <dgm:cxn modelId="{E63DA2F1-5E61-43CA-8A54-DCD458677DD8}" srcId="{43D93720-B785-414E-8064-5D50D77E66CB}" destId="{B9A73ED6-A9C5-4B57-A282-F5E2EEB6010E}" srcOrd="2" destOrd="0" parTransId="{2BF92A92-8396-454D-8496-B3F6A22058D9}" sibTransId="{37B2F1F5-B472-4B5A-B6A0-4A53A1B762C8}"/>
    <dgm:cxn modelId="{91D83145-58CE-4B25-B499-1767F13E560F}" type="presOf" srcId="{CBF7CA5B-67BF-422A-9967-5A0FACA99181}" destId="{3D96E495-D625-41E6-84B8-8B70FB7A9C0F}" srcOrd="0" destOrd="0" presId="urn:microsoft.com/office/officeart/2005/8/layout/orgChart1"/>
    <dgm:cxn modelId="{1682BF4C-139A-43E2-BB19-22E8E4B4A752}" type="presOf" srcId="{331A83A7-F6FA-4D26-91DE-32071FBF9730}" destId="{887CADE6-D5CE-4EE2-94D2-66BC3BFFF57A}" srcOrd="1" destOrd="0" presId="urn:microsoft.com/office/officeart/2005/8/layout/orgChart1"/>
    <dgm:cxn modelId="{6E7E4F58-94C1-446B-98F5-1B645D63EFAA}" type="presOf" srcId="{3B097CDB-6AF8-4C5B-A0C2-0749BE198312}" destId="{651A93CA-723A-4492-83E7-6AA24FF2AFC4}" srcOrd="0" destOrd="0" presId="urn:microsoft.com/office/officeart/2005/8/layout/orgChart1"/>
    <dgm:cxn modelId="{E2346E5C-B5CF-49CA-9394-53B1A8C3C138}" type="presOf" srcId="{DB0CA12E-CEE9-4BA1-9694-B2C4C845C906}" destId="{12CDB441-7367-4E8E-BAF3-2897EDCEBC04}" srcOrd="1" destOrd="0" presId="urn:microsoft.com/office/officeart/2005/8/layout/orgChart1"/>
    <dgm:cxn modelId="{D5D5DA29-E2CE-461B-B2F2-4AB80C82B1EF}" srcId="{60F6B2AB-7A69-445C-98CA-E49842210A32}" destId="{8E6AF19A-A224-4196-95CB-3E4B1FD1B5A9}" srcOrd="3" destOrd="0" parTransId="{D5C540B6-553D-4DE4-B44E-EDFF9B695E89}" sibTransId="{64E6D283-9CAF-4BD8-BF02-31C397A8857C}"/>
    <dgm:cxn modelId="{1E587384-9156-4CF7-8151-AB78F865DF4A}" type="presOf" srcId="{E68A0545-B013-483B-A01B-A58E82252772}" destId="{C4A44CE5-6C94-478E-A0F5-1B0A46D3C022}" srcOrd="0" destOrd="0" presId="urn:microsoft.com/office/officeart/2005/8/layout/orgChart1"/>
    <dgm:cxn modelId="{123624EB-7353-4B42-887E-F5333D2CB877}" type="presOf" srcId="{43D93720-B785-414E-8064-5D50D77E66CB}" destId="{076E3E5C-D5A5-4000-A051-B25481066F1F}" srcOrd="0" destOrd="0" presId="urn:microsoft.com/office/officeart/2005/8/layout/orgChart1"/>
    <dgm:cxn modelId="{458541F5-63AD-4DAC-A533-A99C22B46210}" type="presParOf" srcId="{4187C41F-9C7C-4E8B-A571-E8C4821AF303}" destId="{CEDF4BA6-2122-4B3B-A02B-EE7C8947AEE9}" srcOrd="0" destOrd="0" presId="urn:microsoft.com/office/officeart/2005/8/layout/orgChart1"/>
    <dgm:cxn modelId="{7BC794ED-7C9D-410A-954C-7DE95B41FF13}" type="presParOf" srcId="{CEDF4BA6-2122-4B3B-A02B-EE7C8947AEE9}" destId="{5CF9E330-B993-4324-AB2D-301D840B91CA}" srcOrd="0" destOrd="0" presId="urn:microsoft.com/office/officeart/2005/8/layout/orgChart1"/>
    <dgm:cxn modelId="{582B7A39-68F0-4F8A-AA31-17E2AC164A29}" type="presParOf" srcId="{5CF9E330-B993-4324-AB2D-301D840B91CA}" destId="{2376C7A2-74EF-4055-833A-2D5B3A0BD532}" srcOrd="0" destOrd="0" presId="urn:microsoft.com/office/officeart/2005/8/layout/orgChart1"/>
    <dgm:cxn modelId="{342C685C-11DD-4EFF-8EBE-A694CE03AB52}" type="presParOf" srcId="{5CF9E330-B993-4324-AB2D-301D840B91CA}" destId="{826D84AD-DDF4-49A3-8EFC-EE4188DAAE8B}" srcOrd="1" destOrd="0" presId="urn:microsoft.com/office/officeart/2005/8/layout/orgChart1"/>
    <dgm:cxn modelId="{CBECB302-2E90-4157-BDAE-71BD68F4A2EF}" type="presParOf" srcId="{CEDF4BA6-2122-4B3B-A02B-EE7C8947AEE9}" destId="{8AF71AA9-8071-49F3-A958-130EBDE301B7}" srcOrd="1" destOrd="0" presId="urn:microsoft.com/office/officeart/2005/8/layout/orgChart1"/>
    <dgm:cxn modelId="{C0A46B1D-BFD3-4A17-8579-AA25E3F8E184}" type="presParOf" srcId="{CEDF4BA6-2122-4B3B-A02B-EE7C8947AEE9}" destId="{B6E04EAF-DC56-40CE-AA0D-7216175D9510}" srcOrd="2" destOrd="0" presId="urn:microsoft.com/office/officeart/2005/8/layout/orgChart1"/>
    <dgm:cxn modelId="{6B87CA2C-B416-4892-9078-F43BEC9DC633}" type="presParOf" srcId="{4187C41F-9C7C-4E8B-A571-E8C4821AF303}" destId="{300D2D61-358D-47D2-A6EA-06660CB3B3A5}" srcOrd="1" destOrd="0" presId="urn:microsoft.com/office/officeart/2005/8/layout/orgChart1"/>
    <dgm:cxn modelId="{EDB0DAEB-E803-4A3F-A942-33372F201A90}" type="presParOf" srcId="{300D2D61-358D-47D2-A6EA-06660CB3B3A5}" destId="{27800178-6E55-44B6-94BC-B5038AF742DC}" srcOrd="0" destOrd="0" presId="urn:microsoft.com/office/officeart/2005/8/layout/orgChart1"/>
    <dgm:cxn modelId="{827359FB-73DA-410F-93E7-8196366683AE}" type="presParOf" srcId="{27800178-6E55-44B6-94BC-B5038AF742DC}" destId="{27378A9F-431A-4844-A232-248A1DC59830}" srcOrd="0" destOrd="0" presId="urn:microsoft.com/office/officeart/2005/8/layout/orgChart1"/>
    <dgm:cxn modelId="{1815E1F7-5E47-4980-B34C-15263CFCC8F5}" type="presParOf" srcId="{27800178-6E55-44B6-94BC-B5038AF742DC}" destId="{2D7FCD14-9FDA-468B-B9E1-91809859E99B}" srcOrd="1" destOrd="0" presId="urn:microsoft.com/office/officeart/2005/8/layout/orgChart1"/>
    <dgm:cxn modelId="{9F62F4D1-DB37-4FF2-AFC1-8CAAA01FF6F0}" type="presParOf" srcId="{300D2D61-358D-47D2-A6EA-06660CB3B3A5}" destId="{1B43F42F-ED55-4B58-9BB9-4FF1D4684313}" srcOrd="1" destOrd="0" presId="urn:microsoft.com/office/officeart/2005/8/layout/orgChart1"/>
    <dgm:cxn modelId="{AE793EC6-EC2A-433F-8796-6BF98B42E4AC}" type="presParOf" srcId="{1B43F42F-ED55-4B58-9BB9-4FF1D4684313}" destId="{651A93CA-723A-4492-83E7-6AA24FF2AFC4}" srcOrd="0" destOrd="0" presId="urn:microsoft.com/office/officeart/2005/8/layout/orgChart1"/>
    <dgm:cxn modelId="{5573EFC4-9EB5-4B34-A8C5-7F72EDC4BBDC}" type="presParOf" srcId="{1B43F42F-ED55-4B58-9BB9-4FF1D4684313}" destId="{AC5F8EF8-C380-43C2-A95B-7AACEE1532A6}" srcOrd="1" destOrd="0" presId="urn:microsoft.com/office/officeart/2005/8/layout/orgChart1"/>
    <dgm:cxn modelId="{831268F0-03DD-4706-9F19-807C0832C02B}" type="presParOf" srcId="{AC5F8EF8-C380-43C2-A95B-7AACEE1532A6}" destId="{AA6C7271-B51D-4ACD-B935-270146FEF16D}" srcOrd="0" destOrd="0" presId="urn:microsoft.com/office/officeart/2005/8/layout/orgChart1"/>
    <dgm:cxn modelId="{F5796E19-B6A4-4CF3-9365-F6C0199D8AD8}" type="presParOf" srcId="{AA6C7271-B51D-4ACD-B935-270146FEF16D}" destId="{076E3E5C-D5A5-4000-A051-B25481066F1F}" srcOrd="0" destOrd="0" presId="urn:microsoft.com/office/officeart/2005/8/layout/orgChart1"/>
    <dgm:cxn modelId="{40797D26-5D3C-4478-8D75-77B4E5DECBA4}" type="presParOf" srcId="{AA6C7271-B51D-4ACD-B935-270146FEF16D}" destId="{FCB9A6DB-3EA5-4276-9806-CD7C8F807A6C}" srcOrd="1" destOrd="0" presId="urn:microsoft.com/office/officeart/2005/8/layout/orgChart1"/>
    <dgm:cxn modelId="{76993531-25A7-45B5-83BF-8CF7232C9552}" type="presParOf" srcId="{AC5F8EF8-C380-43C2-A95B-7AACEE1532A6}" destId="{9D083CE4-5321-4B8D-AD3D-5032A196FA06}" srcOrd="1" destOrd="0" presId="urn:microsoft.com/office/officeart/2005/8/layout/orgChart1"/>
    <dgm:cxn modelId="{5D035DED-509A-4BDB-BF2F-93F4B93ADD62}" type="presParOf" srcId="{9D083CE4-5321-4B8D-AD3D-5032A196FA06}" destId="{1D61D3E5-A268-43D7-B720-3A9453AB4BDD}" srcOrd="0" destOrd="0" presId="urn:microsoft.com/office/officeart/2005/8/layout/orgChart1"/>
    <dgm:cxn modelId="{43E9B846-4D8D-40F4-B0BD-297FD52CD872}" type="presParOf" srcId="{9D083CE4-5321-4B8D-AD3D-5032A196FA06}" destId="{89A3E0E0-A70D-46FB-AB4A-267B569628D6}" srcOrd="1" destOrd="0" presId="urn:microsoft.com/office/officeart/2005/8/layout/orgChart1"/>
    <dgm:cxn modelId="{D944D209-4720-4B01-AB1F-C27E76437A50}" type="presParOf" srcId="{89A3E0E0-A70D-46FB-AB4A-267B569628D6}" destId="{CCD31136-19F0-4422-A159-D4797D01B222}" srcOrd="0" destOrd="0" presId="urn:microsoft.com/office/officeart/2005/8/layout/orgChart1"/>
    <dgm:cxn modelId="{48B3BD6F-E04E-40A8-BB0F-A8B896F15FA2}" type="presParOf" srcId="{CCD31136-19F0-4422-A159-D4797D01B222}" destId="{0BD3FD13-236D-4833-B546-43FEC0081557}" srcOrd="0" destOrd="0" presId="urn:microsoft.com/office/officeart/2005/8/layout/orgChart1"/>
    <dgm:cxn modelId="{85A3F810-E2FA-4857-B31A-C4F28B644713}" type="presParOf" srcId="{CCD31136-19F0-4422-A159-D4797D01B222}" destId="{8810249C-BD2A-4F11-A40C-8272F4411683}" srcOrd="1" destOrd="0" presId="urn:microsoft.com/office/officeart/2005/8/layout/orgChart1"/>
    <dgm:cxn modelId="{E54FE4B7-A728-4972-93EE-1D034A9206EC}" type="presParOf" srcId="{89A3E0E0-A70D-46FB-AB4A-267B569628D6}" destId="{87A08720-C051-4ADD-BDF5-1C5D070107F4}" srcOrd="1" destOrd="0" presId="urn:microsoft.com/office/officeart/2005/8/layout/orgChart1"/>
    <dgm:cxn modelId="{0CB4159F-FCF3-4C39-87E5-D58C935C1A7C}" type="presParOf" srcId="{89A3E0E0-A70D-46FB-AB4A-267B569628D6}" destId="{7E30F40B-9175-4CE9-BBC9-5D9F87CCF95D}" srcOrd="2" destOrd="0" presId="urn:microsoft.com/office/officeart/2005/8/layout/orgChart1"/>
    <dgm:cxn modelId="{A67DA5B8-F150-4745-A55B-71A206AA5B62}" type="presParOf" srcId="{9D083CE4-5321-4B8D-AD3D-5032A196FA06}" destId="{A3AD789F-59CF-43D4-8C8E-6233E8433F8F}" srcOrd="2" destOrd="0" presId="urn:microsoft.com/office/officeart/2005/8/layout/orgChart1"/>
    <dgm:cxn modelId="{5B2C0061-120F-4D9F-9E3C-C8CC6A335308}" type="presParOf" srcId="{9D083CE4-5321-4B8D-AD3D-5032A196FA06}" destId="{0F4EEB43-077E-44B4-9F06-1BEDE3190445}" srcOrd="3" destOrd="0" presId="urn:microsoft.com/office/officeart/2005/8/layout/orgChart1"/>
    <dgm:cxn modelId="{E1039D9E-C0AD-49E7-877E-56B682FE947E}" type="presParOf" srcId="{0F4EEB43-077E-44B4-9F06-1BEDE3190445}" destId="{D81C47C2-AA54-4127-ADD5-BD463A860B5D}" srcOrd="0" destOrd="0" presId="urn:microsoft.com/office/officeart/2005/8/layout/orgChart1"/>
    <dgm:cxn modelId="{08D5AA47-9B70-4509-8115-DA4E80C32CBA}" type="presParOf" srcId="{D81C47C2-AA54-4127-ADD5-BD463A860B5D}" destId="{0835CF5F-8524-45A2-8754-5A5BF75DEAC9}" srcOrd="0" destOrd="0" presId="urn:microsoft.com/office/officeart/2005/8/layout/orgChart1"/>
    <dgm:cxn modelId="{7866BB38-F784-4BB5-A504-9B8A2832ECB1}" type="presParOf" srcId="{D81C47C2-AA54-4127-ADD5-BD463A860B5D}" destId="{12CDB441-7367-4E8E-BAF3-2897EDCEBC04}" srcOrd="1" destOrd="0" presId="urn:microsoft.com/office/officeart/2005/8/layout/orgChart1"/>
    <dgm:cxn modelId="{BAFA325D-3A44-490C-92A2-7B3F606D4CA6}" type="presParOf" srcId="{0F4EEB43-077E-44B4-9F06-1BEDE3190445}" destId="{AC27B2F4-F70C-4C12-A7DF-CE797170D6A9}" srcOrd="1" destOrd="0" presId="urn:microsoft.com/office/officeart/2005/8/layout/orgChart1"/>
    <dgm:cxn modelId="{49B8493B-117E-4DFF-BC60-8C8DDDBA9E31}" type="presParOf" srcId="{0F4EEB43-077E-44B4-9F06-1BEDE3190445}" destId="{1BDB8643-3289-42B4-80F0-0A647A831BA6}" srcOrd="2" destOrd="0" presId="urn:microsoft.com/office/officeart/2005/8/layout/orgChart1"/>
    <dgm:cxn modelId="{0B4DAA70-6035-44DF-8189-5A2461A69C6D}" type="presParOf" srcId="{9D083CE4-5321-4B8D-AD3D-5032A196FA06}" destId="{D03DFEA4-D674-44A5-8FD9-EC535D12C60A}" srcOrd="4" destOrd="0" presId="urn:microsoft.com/office/officeart/2005/8/layout/orgChart1"/>
    <dgm:cxn modelId="{1A5BD86C-DFB7-432E-ADB4-3CE2715A5047}" type="presParOf" srcId="{9D083CE4-5321-4B8D-AD3D-5032A196FA06}" destId="{751CF372-6F3C-48D4-ACC0-222BB8CC1590}" srcOrd="5" destOrd="0" presId="urn:microsoft.com/office/officeart/2005/8/layout/orgChart1"/>
    <dgm:cxn modelId="{BECF2EFE-DBAE-49F4-AC07-823562933EA7}" type="presParOf" srcId="{751CF372-6F3C-48D4-ACC0-222BB8CC1590}" destId="{F273EC50-2A13-40E8-93B1-A2C88F913513}" srcOrd="0" destOrd="0" presId="urn:microsoft.com/office/officeart/2005/8/layout/orgChart1"/>
    <dgm:cxn modelId="{D85AB025-DEAF-4FE3-99D9-136C158AABC8}" type="presParOf" srcId="{F273EC50-2A13-40E8-93B1-A2C88F913513}" destId="{336153DF-7EAB-4909-BCFD-295ED35DA979}" srcOrd="0" destOrd="0" presId="urn:microsoft.com/office/officeart/2005/8/layout/orgChart1"/>
    <dgm:cxn modelId="{3282C5B9-1879-45EB-88BF-5A3F93948D19}" type="presParOf" srcId="{F273EC50-2A13-40E8-93B1-A2C88F913513}" destId="{6BC5F7B3-BEF0-495F-8613-F0CD59AE703C}" srcOrd="1" destOrd="0" presId="urn:microsoft.com/office/officeart/2005/8/layout/orgChart1"/>
    <dgm:cxn modelId="{2BD3DB4D-1AAB-47DC-8C90-1A79230410B9}" type="presParOf" srcId="{751CF372-6F3C-48D4-ACC0-222BB8CC1590}" destId="{633D1AE3-5D2E-493C-8159-7976972F929E}" srcOrd="1" destOrd="0" presId="urn:microsoft.com/office/officeart/2005/8/layout/orgChart1"/>
    <dgm:cxn modelId="{1BD4F25F-6CF6-4793-A479-BFC29D72675D}" type="presParOf" srcId="{751CF372-6F3C-48D4-ACC0-222BB8CC1590}" destId="{6112CD19-0B5C-43F7-9C4A-FE63446ABCE2}" srcOrd="2" destOrd="0" presId="urn:microsoft.com/office/officeart/2005/8/layout/orgChart1"/>
    <dgm:cxn modelId="{203EB617-0C3B-4EEA-AA5D-3C51A2534FF0}" type="presParOf" srcId="{9D083CE4-5321-4B8D-AD3D-5032A196FA06}" destId="{4A7CFE49-8B17-4DF8-AF7D-C49BDF50F5C6}" srcOrd="6" destOrd="0" presId="urn:microsoft.com/office/officeart/2005/8/layout/orgChart1"/>
    <dgm:cxn modelId="{05334BBE-B840-4621-B734-592C046F0879}" type="presParOf" srcId="{9D083CE4-5321-4B8D-AD3D-5032A196FA06}" destId="{9ED8E72A-061F-425A-BADD-011627D5A4A8}" srcOrd="7" destOrd="0" presId="urn:microsoft.com/office/officeart/2005/8/layout/orgChart1"/>
    <dgm:cxn modelId="{62C9F648-967F-47FD-8D3E-A2AD741F0DB8}" type="presParOf" srcId="{9ED8E72A-061F-425A-BADD-011627D5A4A8}" destId="{F749E921-3205-4FA6-9E81-7F6FAE9D53BD}" srcOrd="0" destOrd="0" presId="urn:microsoft.com/office/officeart/2005/8/layout/orgChart1"/>
    <dgm:cxn modelId="{70BDF1F0-7E82-4485-B968-2B70A31246B5}" type="presParOf" srcId="{F749E921-3205-4FA6-9E81-7F6FAE9D53BD}" destId="{7186DFEC-6DE8-4A54-BCB1-0EFF6F87612F}" srcOrd="0" destOrd="0" presId="urn:microsoft.com/office/officeart/2005/8/layout/orgChart1"/>
    <dgm:cxn modelId="{4158AA63-D086-4E6B-9CED-FF32BC3FAA90}" type="presParOf" srcId="{F749E921-3205-4FA6-9E81-7F6FAE9D53BD}" destId="{4926AF45-862D-4A62-9C73-90D1BA85388C}" srcOrd="1" destOrd="0" presId="urn:microsoft.com/office/officeart/2005/8/layout/orgChart1"/>
    <dgm:cxn modelId="{F1BEFE29-E6CC-4237-82B1-179A01FFA2B4}" type="presParOf" srcId="{9ED8E72A-061F-425A-BADD-011627D5A4A8}" destId="{E5983D11-5B0F-491F-92E6-3B119846ECF9}" srcOrd="1" destOrd="0" presId="urn:microsoft.com/office/officeart/2005/8/layout/orgChart1"/>
    <dgm:cxn modelId="{B257C4E1-13E4-428D-AB9C-ECE3939A16CE}" type="presParOf" srcId="{9ED8E72A-061F-425A-BADD-011627D5A4A8}" destId="{CABC56F6-7278-4D1A-929F-15370A6A39B4}" srcOrd="2" destOrd="0" presId="urn:microsoft.com/office/officeart/2005/8/layout/orgChart1"/>
    <dgm:cxn modelId="{1C68296A-800B-4648-A4C9-3882F093AB1D}" type="presParOf" srcId="{AC5F8EF8-C380-43C2-A95B-7AACEE1532A6}" destId="{CE35B81C-69FF-491D-9624-4D654E257E41}" srcOrd="2" destOrd="0" presId="urn:microsoft.com/office/officeart/2005/8/layout/orgChart1"/>
    <dgm:cxn modelId="{90292154-3381-41EE-820B-520F064531CD}" type="presParOf" srcId="{1B43F42F-ED55-4B58-9BB9-4FF1D4684313}" destId="{C4A44CE5-6C94-478E-A0F5-1B0A46D3C022}" srcOrd="2" destOrd="0" presId="urn:microsoft.com/office/officeart/2005/8/layout/orgChart1"/>
    <dgm:cxn modelId="{85CD20E2-9A85-4331-AC4F-9A8632D48A27}" type="presParOf" srcId="{1B43F42F-ED55-4B58-9BB9-4FF1D4684313}" destId="{AFFA7288-73AA-4B2B-9B66-18DDFAE4F939}" srcOrd="3" destOrd="0" presId="urn:microsoft.com/office/officeart/2005/8/layout/orgChart1"/>
    <dgm:cxn modelId="{351CE997-FE24-42BE-9186-C402B1561A5F}" type="presParOf" srcId="{AFFA7288-73AA-4B2B-9B66-18DDFAE4F939}" destId="{75D69E90-AE04-46F7-8F1B-4FEA9E4DB76F}" srcOrd="0" destOrd="0" presId="urn:microsoft.com/office/officeart/2005/8/layout/orgChart1"/>
    <dgm:cxn modelId="{0C882C7E-541B-4107-A00C-D0366D0B77F0}" type="presParOf" srcId="{75D69E90-AE04-46F7-8F1B-4FEA9E4DB76F}" destId="{AF5A9B74-401B-451B-888E-EE9EE325B37C}" srcOrd="0" destOrd="0" presId="urn:microsoft.com/office/officeart/2005/8/layout/orgChart1"/>
    <dgm:cxn modelId="{56487E57-AF85-4F63-B356-3E7A2FE54725}" type="presParOf" srcId="{75D69E90-AE04-46F7-8F1B-4FEA9E4DB76F}" destId="{14D4AE17-E3A4-49A8-9AD1-66C3F713A955}" srcOrd="1" destOrd="0" presId="urn:microsoft.com/office/officeart/2005/8/layout/orgChart1"/>
    <dgm:cxn modelId="{0A47A099-DE38-4EE5-8C08-67F1D02F1D9D}" type="presParOf" srcId="{AFFA7288-73AA-4B2B-9B66-18DDFAE4F939}" destId="{61279F8B-A8DC-4BD8-BDF2-7218C08D43F6}" srcOrd="1" destOrd="0" presId="urn:microsoft.com/office/officeart/2005/8/layout/orgChart1"/>
    <dgm:cxn modelId="{1CD6531A-5B4E-4E03-B90C-68C6916D00EF}" type="presParOf" srcId="{AFFA7288-73AA-4B2B-9B66-18DDFAE4F939}" destId="{EC5E9DE3-D333-4096-A2A9-7EC73775D73F}" srcOrd="2" destOrd="0" presId="urn:microsoft.com/office/officeart/2005/8/layout/orgChart1"/>
    <dgm:cxn modelId="{20CC098D-EC54-4B6B-B8CA-0AD707923B2A}" type="presParOf" srcId="{1B43F42F-ED55-4B58-9BB9-4FF1D4684313}" destId="{64B9E1A0-5151-461A-938C-CD23D99686B9}" srcOrd="4" destOrd="0" presId="urn:microsoft.com/office/officeart/2005/8/layout/orgChart1"/>
    <dgm:cxn modelId="{BF286729-83DD-44D2-A274-0C0C471D11C3}" type="presParOf" srcId="{1B43F42F-ED55-4B58-9BB9-4FF1D4684313}" destId="{7DB6DBFE-32EF-456D-A72D-33D1CF471512}" srcOrd="5" destOrd="0" presId="urn:microsoft.com/office/officeart/2005/8/layout/orgChart1"/>
    <dgm:cxn modelId="{38BB54A3-37BD-4B0B-9BA2-57339E7BFF60}" type="presParOf" srcId="{7DB6DBFE-32EF-456D-A72D-33D1CF471512}" destId="{82AC5908-0222-4E70-A483-9092A6B747A0}" srcOrd="0" destOrd="0" presId="urn:microsoft.com/office/officeart/2005/8/layout/orgChart1"/>
    <dgm:cxn modelId="{4D1D6B6D-9D52-449C-B9D2-9861C551F09D}" type="presParOf" srcId="{82AC5908-0222-4E70-A483-9092A6B747A0}" destId="{75BD929A-A133-423F-8B3E-4443B6B62107}" srcOrd="0" destOrd="0" presId="urn:microsoft.com/office/officeart/2005/8/layout/orgChart1"/>
    <dgm:cxn modelId="{0D45118F-CA23-4C46-83E9-7B80CF1A6B3E}" type="presParOf" srcId="{82AC5908-0222-4E70-A483-9092A6B747A0}" destId="{B3780381-D93D-4AB8-86C2-F83EB35DA599}" srcOrd="1" destOrd="0" presId="urn:microsoft.com/office/officeart/2005/8/layout/orgChart1"/>
    <dgm:cxn modelId="{7754337B-4E03-4034-9C70-BE1E2636BE93}" type="presParOf" srcId="{7DB6DBFE-32EF-456D-A72D-33D1CF471512}" destId="{BAABC4E9-AAC5-4339-9D21-A06798D7B19C}" srcOrd="1" destOrd="0" presId="urn:microsoft.com/office/officeart/2005/8/layout/orgChart1"/>
    <dgm:cxn modelId="{003EA446-E417-4C0D-8B07-8295C1D3933E}" type="presParOf" srcId="{7DB6DBFE-32EF-456D-A72D-33D1CF471512}" destId="{18D413C1-D13F-434D-AB72-76833DA6B6D0}" srcOrd="2" destOrd="0" presId="urn:microsoft.com/office/officeart/2005/8/layout/orgChart1"/>
    <dgm:cxn modelId="{5669B9BB-D218-408E-983B-FE9DCA6C179C}" type="presParOf" srcId="{1B43F42F-ED55-4B58-9BB9-4FF1D4684313}" destId="{DF9172E4-56B6-405C-9D55-FB4ABE841822}" srcOrd="6" destOrd="0" presId="urn:microsoft.com/office/officeart/2005/8/layout/orgChart1"/>
    <dgm:cxn modelId="{85A86D34-4263-43E8-B63E-9A80E2BE21E1}" type="presParOf" srcId="{1B43F42F-ED55-4B58-9BB9-4FF1D4684313}" destId="{CED4C216-2225-4CB0-8503-FC7ADB763B1E}" srcOrd="7" destOrd="0" presId="urn:microsoft.com/office/officeart/2005/8/layout/orgChart1"/>
    <dgm:cxn modelId="{36E5D418-17F4-4B6C-866D-087D0FF5C485}" type="presParOf" srcId="{CED4C216-2225-4CB0-8503-FC7ADB763B1E}" destId="{3ADC8119-8217-4EA3-A148-36C4A1DB11B1}" srcOrd="0" destOrd="0" presId="urn:microsoft.com/office/officeart/2005/8/layout/orgChart1"/>
    <dgm:cxn modelId="{A10E33DE-DF5D-4A55-BF54-C3110DC2F5AD}" type="presParOf" srcId="{3ADC8119-8217-4EA3-A148-36C4A1DB11B1}" destId="{72A1D445-17A7-4457-9B41-87E2E03408D3}" srcOrd="0" destOrd="0" presId="urn:microsoft.com/office/officeart/2005/8/layout/orgChart1"/>
    <dgm:cxn modelId="{7AC25C81-257E-446E-A490-B08D2DA8095B}" type="presParOf" srcId="{3ADC8119-8217-4EA3-A148-36C4A1DB11B1}" destId="{31DFC22B-DCCC-45BD-9AA9-22D3DC48798F}" srcOrd="1" destOrd="0" presId="urn:microsoft.com/office/officeart/2005/8/layout/orgChart1"/>
    <dgm:cxn modelId="{62276B37-52D5-4967-9A49-BD0D75DA84F1}" type="presParOf" srcId="{CED4C216-2225-4CB0-8503-FC7ADB763B1E}" destId="{4ACCF345-1CAA-4CCA-AB96-400AF6616309}" srcOrd="1" destOrd="0" presId="urn:microsoft.com/office/officeart/2005/8/layout/orgChart1"/>
    <dgm:cxn modelId="{EA3491DC-A441-4C80-8265-3E8434EC2C67}" type="presParOf" srcId="{CED4C216-2225-4CB0-8503-FC7ADB763B1E}" destId="{34DA63F8-3E30-4DCA-B004-232B623733C2}" srcOrd="2" destOrd="0" presId="urn:microsoft.com/office/officeart/2005/8/layout/orgChart1"/>
    <dgm:cxn modelId="{A0909BCA-21A5-41A4-B0A8-00346F2446D4}" type="presParOf" srcId="{1B43F42F-ED55-4B58-9BB9-4FF1D4684313}" destId="{3D96E495-D625-41E6-84B8-8B70FB7A9C0F}" srcOrd="8" destOrd="0" presId="urn:microsoft.com/office/officeart/2005/8/layout/orgChart1"/>
    <dgm:cxn modelId="{8B2E0801-0282-4403-B539-2573DB9D203B}" type="presParOf" srcId="{1B43F42F-ED55-4B58-9BB9-4FF1D4684313}" destId="{933012D5-913A-43EF-80D3-7ED00CC7AF9F}" srcOrd="9" destOrd="0" presId="urn:microsoft.com/office/officeart/2005/8/layout/orgChart1"/>
    <dgm:cxn modelId="{4F7C715D-B449-4389-A734-60947BB21F4A}" type="presParOf" srcId="{933012D5-913A-43EF-80D3-7ED00CC7AF9F}" destId="{2FFBB97A-BDE2-42CA-ADE3-0C7F5E320380}" srcOrd="0" destOrd="0" presId="urn:microsoft.com/office/officeart/2005/8/layout/orgChart1"/>
    <dgm:cxn modelId="{5A3C32EF-E0D9-4849-B727-3F6EE45A8C00}" type="presParOf" srcId="{2FFBB97A-BDE2-42CA-ADE3-0C7F5E320380}" destId="{12EE3937-DC07-43E2-90E4-77F9F6D8A031}" srcOrd="0" destOrd="0" presId="urn:microsoft.com/office/officeart/2005/8/layout/orgChart1"/>
    <dgm:cxn modelId="{B294B227-9CFA-4244-B2A7-FEE5915C1479}" type="presParOf" srcId="{2FFBB97A-BDE2-42CA-ADE3-0C7F5E320380}" destId="{887CADE6-D5CE-4EE2-94D2-66BC3BFFF57A}" srcOrd="1" destOrd="0" presId="urn:microsoft.com/office/officeart/2005/8/layout/orgChart1"/>
    <dgm:cxn modelId="{FDB83367-7B0D-4AAD-A68C-9BB3AD25EE63}" type="presParOf" srcId="{933012D5-913A-43EF-80D3-7ED00CC7AF9F}" destId="{968F7C87-B577-412C-8228-ACBF2F369C59}" srcOrd="1" destOrd="0" presId="urn:microsoft.com/office/officeart/2005/8/layout/orgChart1"/>
    <dgm:cxn modelId="{DB253DDF-4831-4C23-83A8-B01F96D2C4F5}" type="presParOf" srcId="{933012D5-913A-43EF-80D3-7ED00CC7AF9F}" destId="{F3FB1967-9CB7-41E3-A658-4397BCB9E231}" srcOrd="2" destOrd="0" presId="urn:microsoft.com/office/officeart/2005/8/layout/orgChart1"/>
    <dgm:cxn modelId="{3806439E-D222-4AF3-9E89-4CA102637FE0}" type="presParOf" srcId="{300D2D61-358D-47D2-A6EA-06660CB3B3A5}" destId="{A6F41C1B-CD4A-4ED2-A07B-5EB17935EA5F}" srcOrd="2" destOrd="0" presId="urn:microsoft.com/office/officeart/2005/8/layout/orgChart1"/>
    <dgm:cxn modelId="{49963C1B-0D7E-4A9E-822B-57F219C72DD8}" type="presParOf" srcId="{A6F41C1B-CD4A-4ED2-A07B-5EB17935EA5F}" destId="{E8CB5F7E-7C76-4B56-BF8B-431328483291}" srcOrd="0" destOrd="0" presId="urn:microsoft.com/office/officeart/2005/8/layout/orgChart1"/>
    <dgm:cxn modelId="{8940C727-16E3-4F74-B33C-81C5C075FEFA}" type="presParOf" srcId="{A6F41C1B-CD4A-4ED2-A07B-5EB17935EA5F}" destId="{7AC073B8-9A89-47FD-8DDB-DB296015664E}" srcOrd="1" destOrd="0" presId="urn:microsoft.com/office/officeart/2005/8/layout/orgChart1"/>
    <dgm:cxn modelId="{58883619-4CCB-4826-B3E5-AD0357CDC4A3}" type="presParOf" srcId="{7AC073B8-9A89-47FD-8DDB-DB296015664E}" destId="{2D5641A8-2B17-4BD2-B2A5-DBF4031AE1A4}" srcOrd="0" destOrd="0" presId="urn:microsoft.com/office/officeart/2005/8/layout/orgChart1"/>
    <dgm:cxn modelId="{63A4A5A9-C93A-4823-BE60-31F4F69FC193}" type="presParOf" srcId="{2D5641A8-2B17-4BD2-B2A5-DBF4031AE1A4}" destId="{257D7A1C-C32F-4226-8772-806AB31FFC45}" srcOrd="0" destOrd="0" presId="urn:microsoft.com/office/officeart/2005/8/layout/orgChart1"/>
    <dgm:cxn modelId="{7E8D4EA8-C747-4484-912B-9B49AE825D01}" type="presParOf" srcId="{2D5641A8-2B17-4BD2-B2A5-DBF4031AE1A4}" destId="{C9F96434-D57E-4CC4-A857-A76476D78F08}" srcOrd="1" destOrd="0" presId="urn:microsoft.com/office/officeart/2005/8/layout/orgChart1"/>
    <dgm:cxn modelId="{A612686F-7FAD-4949-9C06-78808B642678}" type="presParOf" srcId="{7AC073B8-9A89-47FD-8DDB-DB296015664E}" destId="{C9679107-1362-4F6A-A2BB-1A6E4C089B75}" srcOrd="1" destOrd="0" presId="urn:microsoft.com/office/officeart/2005/8/layout/orgChart1"/>
    <dgm:cxn modelId="{6395F19C-56A9-412C-AD40-A4597E75E6EE}" type="presParOf" srcId="{7AC073B8-9A89-47FD-8DDB-DB296015664E}" destId="{EC91B11A-EE6C-4F0E-BB1A-27ECCCC51030}" srcOrd="2" destOrd="0" presId="urn:microsoft.com/office/officeart/2005/8/layout/orgChart1"/>
    <dgm:cxn modelId="{E6A69008-6B07-4E2A-BC42-4F8E49FA9E7D}" type="presParOf" srcId="{A6F41C1B-CD4A-4ED2-A07B-5EB17935EA5F}" destId="{9F71FF10-DCB1-4E47-9F67-6070D05884D7}" srcOrd="2" destOrd="0" presId="urn:microsoft.com/office/officeart/2005/8/layout/orgChart1"/>
    <dgm:cxn modelId="{51296A65-3D43-460F-8E02-A5E1916874A3}" type="presParOf" srcId="{A6F41C1B-CD4A-4ED2-A07B-5EB17935EA5F}" destId="{A7320F05-5AE2-40FD-A1D4-018E7D7B490E}" srcOrd="3" destOrd="0" presId="urn:microsoft.com/office/officeart/2005/8/layout/orgChart1"/>
    <dgm:cxn modelId="{BD3C6E99-A84C-4AB2-90F1-91864986E384}" type="presParOf" srcId="{A7320F05-5AE2-40FD-A1D4-018E7D7B490E}" destId="{F17387A4-E880-49B0-AB2E-7586A2BA47DE}" srcOrd="0" destOrd="0" presId="urn:microsoft.com/office/officeart/2005/8/layout/orgChart1"/>
    <dgm:cxn modelId="{6424E192-95B7-40ED-8395-3447A1F5D631}" type="presParOf" srcId="{F17387A4-E880-49B0-AB2E-7586A2BA47DE}" destId="{9A9D7EAD-D74F-425B-9F41-F12220FEF63A}" srcOrd="0" destOrd="0" presId="urn:microsoft.com/office/officeart/2005/8/layout/orgChart1"/>
    <dgm:cxn modelId="{8E3C5360-3A25-4AD9-92A4-711FAA980823}" type="presParOf" srcId="{F17387A4-E880-49B0-AB2E-7586A2BA47DE}" destId="{82635B9D-97ED-46F4-8D79-20A6F675C546}" srcOrd="1" destOrd="0" presId="urn:microsoft.com/office/officeart/2005/8/layout/orgChart1"/>
    <dgm:cxn modelId="{7BCA09C5-1E27-4690-940E-C720DA5E290A}" type="presParOf" srcId="{A7320F05-5AE2-40FD-A1D4-018E7D7B490E}" destId="{20A2141B-0CBD-4BA1-8213-A004FD55D459}" srcOrd="1" destOrd="0" presId="urn:microsoft.com/office/officeart/2005/8/layout/orgChart1"/>
    <dgm:cxn modelId="{73AA9360-A9B3-4A5B-A54E-34C3EBAAEBF5}" type="presParOf" srcId="{A7320F05-5AE2-40FD-A1D4-018E7D7B490E}" destId="{BCFFA125-6103-49D8-8661-8113327CD25D}" srcOrd="2" destOrd="0" presId="urn:microsoft.com/office/officeart/2005/8/layout/orgChart1"/>
    <dgm:cxn modelId="{EAB2DBB5-D00D-4564-A4F5-AFB214ECEA18}" type="presParOf" srcId="{4187C41F-9C7C-4E8B-A571-E8C4821AF303}" destId="{1E189991-8A70-4B7B-9F75-901B99D264BB}" srcOrd="2" destOrd="0" presId="urn:microsoft.com/office/officeart/2005/8/layout/orgChart1"/>
    <dgm:cxn modelId="{18BAA889-70DF-49BF-B2A5-027C088EF69A}" type="presParOf" srcId="{1E189991-8A70-4B7B-9F75-901B99D264BB}" destId="{817FADC1-02CD-4019-8D2C-D30DE4214650}" srcOrd="0" destOrd="0" presId="urn:microsoft.com/office/officeart/2005/8/layout/orgChart1"/>
    <dgm:cxn modelId="{DC9EF17B-906C-432B-BC60-49EFDEFD52F5}" type="presParOf" srcId="{817FADC1-02CD-4019-8D2C-D30DE4214650}" destId="{24DD191D-024E-41D1-B209-E29EEF680487}" srcOrd="0" destOrd="0" presId="urn:microsoft.com/office/officeart/2005/8/layout/orgChart1"/>
    <dgm:cxn modelId="{92167155-C57C-4808-8F7B-58FC5558C727}" type="presParOf" srcId="{817FADC1-02CD-4019-8D2C-D30DE4214650}" destId="{2B8FAA4C-464D-4AEC-B5C4-EFE7BF386F7E}" srcOrd="1" destOrd="0" presId="urn:microsoft.com/office/officeart/2005/8/layout/orgChart1"/>
    <dgm:cxn modelId="{65A0962A-6749-4D6A-BE58-A74E68135CB7}" type="presParOf" srcId="{1E189991-8A70-4B7B-9F75-901B99D264BB}" destId="{FA72684F-D308-4461-A13E-3E66B98DE666}" srcOrd="1" destOrd="0" presId="urn:microsoft.com/office/officeart/2005/8/layout/orgChart1"/>
    <dgm:cxn modelId="{8DE54997-1A91-4678-878E-7B02D2C8C474}" type="presParOf" srcId="{1E189991-8A70-4B7B-9F75-901B99D264BB}" destId="{961B0C48-843B-4D48-B001-6FA649A68A7B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49AC3A-F93B-4189-AD3E-21CDA93ADB8A}">
      <dsp:nvSpPr>
        <dsp:cNvPr id="0" name=""/>
        <dsp:cNvSpPr/>
      </dsp:nvSpPr>
      <dsp:spPr>
        <a:xfrm rot="10800000">
          <a:off x="659081" y="1823"/>
          <a:ext cx="2231480" cy="388066"/>
        </a:xfrm>
        <a:prstGeom prst="homePlate">
          <a:avLst/>
        </a:prstGeom>
        <a:solidFill>
          <a:srgbClr val="F8F2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12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j-lt"/>
            </a:rPr>
            <a:t>ECONOMIC</a:t>
          </a:r>
          <a:endParaRPr lang="en-US" sz="1800" kern="1200" dirty="0">
            <a:solidFill>
              <a:schemeClr val="tx1"/>
            </a:solidFill>
            <a:latin typeface="+mj-lt"/>
          </a:endParaRPr>
        </a:p>
      </dsp:txBody>
      <dsp:txXfrm rot="10800000">
        <a:off x="659081" y="1823"/>
        <a:ext cx="2231480" cy="388066"/>
      </dsp:txXfrm>
    </dsp:sp>
    <dsp:sp modelId="{42718C15-2DBF-40BB-A978-07F2FD000557}">
      <dsp:nvSpPr>
        <dsp:cNvPr id="0" name=""/>
        <dsp:cNvSpPr/>
      </dsp:nvSpPr>
      <dsp:spPr>
        <a:xfrm>
          <a:off x="465048" y="1823"/>
          <a:ext cx="388066" cy="38806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4000" r="-2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23FCE7-4873-4EFC-A31E-FC015F1625D2}">
      <dsp:nvSpPr>
        <dsp:cNvPr id="0" name=""/>
        <dsp:cNvSpPr/>
      </dsp:nvSpPr>
      <dsp:spPr>
        <a:xfrm rot="10800000">
          <a:off x="659081" y="505729"/>
          <a:ext cx="2231480" cy="388066"/>
        </a:xfrm>
        <a:prstGeom prst="homePlat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12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  <a:latin typeface="+mj-lt"/>
            </a:rPr>
            <a:t>SOCIAL</a:t>
          </a:r>
          <a:endParaRPr lang="en-US" sz="1800" kern="1200" dirty="0">
            <a:solidFill>
              <a:schemeClr val="bg1"/>
            </a:solidFill>
            <a:latin typeface="+mj-lt"/>
          </a:endParaRPr>
        </a:p>
      </dsp:txBody>
      <dsp:txXfrm rot="10800000">
        <a:off x="659081" y="505729"/>
        <a:ext cx="2231480" cy="388066"/>
      </dsp:txXfrm>
    </dsp:sp>
    <dsp:sp modelId="{1C7A8194-1586-4903-B0FE-5510F28365AF}">
      <dsp:nvSpPr>
        <dsp:cNvPr id="0" name=""/>
        <dsp:cNvSpPr/>
      </dsp:nvSpPr>
      <dsp:spPr>
        <a:xfrm>
          <a:off x="465048" y="505729"/>
          <a:ext cx="388066" cy="38806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8ED9E-071A-447A-9F4A-BE5E53805D3E}">
      <dsp:nvSpPr>
        <dsp:cNvPr id="0" name=""/>
        <dsp:cNvSpPr/>
      </dsp:nvSpPr>
      <dsp:spPr>
        <a:xfrm rot="10800000">
          <a:off x="659081" y="1009636"/>
          <a:ext cx="2231480" cy="573014"/>
        </a:xfrm>
        <a:prstGeom prst="homePlate">
          <a:avLst/>
        </a:prstGeom>
        <a:solidFill>
          <a:srgbClr val="0AA60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12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  <a:latin typeface="+mj-lt"/>
            </a:rPr>
            <a:t>INTEGRATED</a:t>
          </a:r>
          <a:r>
            <a:rPr lang="en-US" sz="1800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1800" kern="1200" dirty="0" smtClean="0">
              <a:solidFill>
                <a:schemeClr val="bg1"/>
              </a:solidFill>
              <a:latin typeface="+mj-lt"/>
            </a:rPr>
            <a:t>JUSTICE</a:t>
          </a:r>
          <a:endParaRPr lang="en-US" sz="1800" kern="1200" dirty="0">
            <a:solidFill>
              <a:schemeClr val="bg1"/>
            </a:solidFill>
            <a:latin typeface="+mj-lt"/>
          </a:endParaRPr>
        </a:p>
      </dsp:txBody>
      <dsp:txXfrm rot="10800000">
        <a:off x="659081" y="1009636"/>
        <a:ext cx="2231480" cy="573014"/>
      </dsp:txXfrm>
    </dsp:sp>
    <dsp:sp modelId="{8B115421-17FF-4C55-A539-4230045BD35A}">
      <dsp:nvSpPr>
        <dsp:cNvPr id="0" name=""/>
        <dsp:cNvSpPr/>
      </dsp:nvSpPr>
      <dsp:spPr>
        <a:xfrm>
          <a:off x="465048" y="1009636"/>
          <a:ext cx="388066" cy="573014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7000" r="-2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5063AE-00A4-469D-8D54-4F96E7C4DD6A}">
      <dsp:nvSpPr>
        <dsp:cNvPr id="0" name=""/>
        <dsp:cNvSpPr/>
      </dsp:nvSpPr>
      <dsp:spPr>
        <a:xfrm rot="10800000">
          <a:off x="659081" y="1698491"/>
          <a:ext cx="2231480" cy="388066"/>
        </a:xfrm>
        <a:prstGeom prst="homePlat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12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  <a:latin typeface="+mj-lt"/>
            </a:rPr>
            <a:t>GOVERNANCE</a:t>
          </a:r>
          <a:endParaRPr lang="en-US" sz="1800" kern="1200" dirty="0">
            <a:solidFill>
              <a:schemeClr val="bg1"/>
            </a:solidFill>
            <a:latin typeface="+mj-lt"/>
          </a:endParaRPr>
        </a:p>
      </dsp:txBody>
      <dsp:txXfrm rot="10800000">
        <a:off x="659081" y="1698491"/>
        <a:ext cx="2231480" cy="388066"/>
      </dsp:txXfrm>
    </dsp:sp>
    <dsp:sp modelId="{C29DDD9C-33A2-4B88-BCD7-C1185A0640A4}">
      <dsp:nvSpPr>
        <dsp:cNvPr id="0" name=""/>
        <dsp:cNvSpPr/>
      </dsp:nvSpPr>
      <dsp:spPr>
        <a:xfrm>
          <a:off x="465048" y="1698491"/>
          <a:ext cx="388066" cy="388066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1000" b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70221A-F7A2-4D48-BEBE-F3BC9970FA1F}">
      <dsp:nvSpPr>
        <dsp:cNvPr id="0" name=""/>
        <dsp:cNvSpPr/>
      </dsp:nvSpPr>
      <dsp:spPr>
        <a:xfrm rot="10800000">
          <a:off x="659081" y="2202398"/>
          <a:ext cx="2231480" cy="388066"/>
        </a:xfrm>
        <a:prstGeom prst="homePlat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12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j-lt"/>
            </a:rPr>
            <a:t>INTERNATIONAL</a:t>
          </a:r>
          <a:endParaRPr lang="en-US" sz="1800" kern="1200" dirty="0">
            <a:solidFill>
              <a:schemeClr val="tx1"/>
            </a:solidFill>
            <a:latin typeface="+mj-lt"/>
          </a:endParaRPr>
        </a:p>
      </dsp:txBody>
      <dsp:txXfrm rot="10800000">
        <a:off x="659081" y="2202398"/>
        <a:ext cx="2231480" cy="388066"/>
      </dsp:txXfrm>
    </dsp:sp>
    <dsp:sp modelId="{197D0997-F2E7-4F86-A27D-A28E00FC9247}">
      <dsp:nvSpPr>
        <dsp:cNvPr id="0" name=""/>
        <dsp:cNvSpPr/>
      </dsp:nvSpPr>
      <dsp:spPr>
        <a:xfrm>
          <a:off x="465048" y="2202398"/>
          <a:ext cx="388066" cy="388066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F57057-BF3A-4FB7-BDDB-37F2B2A36688}">
      <dsp:nvSpPr>
        <dsp:cNvPr id="0" name=""/>
        <dsp:cNvSpPr/>
      </dsp:nvSpPr>
      <dsp:spPr>
        <a:xfrm rot="5400000">
          <a:off x="449173" y="872628"/>
          <a:ext cx="766357" cy="8724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15A21B-808C-4AF8-9D8D-E6B7E9E40DAB}">
      <dsp:nvSpPr>
        <dsp:cNvPr id="0" name=""/>
        <dsp:cNvSpPr/>
      </dsp:nvSpPr>
      <dsp:spPr>
        <a:xfrm>
          <a:off x="0" y="45266"/>
          <a:ext cx="2222821" cy="903024"/>
        </a:xfrm>
        <a:prstGeom prst="roundRect">
          <a:avLst>
            <a:gd name="adj" fmla="val 16670"/>
          </a:avLst>
        </a:prstGeom>
        <a:solidFill>
          <a:srgbClr val="00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SA Constitution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5266"/>
        <a:ext cx="2222821" cy="903024"/>
      </dsp:txXfrm>
    </dsp:sp>
    <dsp:sp modelId="{80F87ACD-AE57-4155-85C9-3367BBC698F3}">
      <dsp:nvSpPr>
        <dsp:cNvPr id="0" name=""/>
        <dsp:cNvSpPr/>
      </dsp:nvSpPr>
      <dsp:spPr>
        <a:xfrm>
          <a:off x="1756459" y="109229"/>
          <a:ext cx="938292" cy="729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9E160-DB5B-4872-86A9-1346D4926C41}">
      <dsp:nvSpPr>
        <dsp:cNvPr id="0" name=""/>
        <dsp:cNvSpPr/>
      </dsp:nvSpPr>
      <dsp:spPr>
        <a:xfrm rot="5400000">
          <a:off x="1694598" y="1887023"/>
          <a:ext cx="766357" cy="8724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43B98D-4D44-4DAC-8CBF-30F53C3D46C7}">
      <dsp:nvSpPr>
        <dsp:cNvPr id="0" name=""/>
        <dsp:cNvSpPr/>
      </dsp:nvSpPr>
      <dsp:spPr>
        <a:xfrm>
          <a:off x="1293481" y="1037500"/>
          <a:ext cx="2186092" cy="903024"/>
        </a:xfrm>
        <a:prstGeom prst="roundRect">
          <a:avLst>
            <a:gd name="adj" fmla="val 16670"/>
          </a:avLst>
        </a:prstGeom>
        <a:solidFill>
          <a:srgbClr val="00FA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Policy (legislation)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93481" y="1037500"/>
        <a:ext cx="2186092" cy="903024"/>
      </dsp:txXfrm>
    </dsp:sp>
    <dsp:sp modelId="{F47FEEDA-6F6E-4384-9722-54BDF43C6A54}">
      <dsp:nvSpPr>
        <dsp:cNvPr id="0" name=""/>
        <dsp:cNvSpPr/>
      </dsp:nvSpPr>
      <dsp:spPr>
        <a:xfrm>
          <a:off x="3031574" y="1123624"/>
          <a:ext cx="938292" cy="729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0666D-AC43-4E6C-B03F-8B0B023E1456}">
      <dsp:nvSpPr>
        <dsp:cNvPr id="0" name=""/>
        <dsp:cNvSpPr/>
      </dsp:nvSpPr>
      <dsp:spPr>
        <a:xfrm rot="5400000">
          <a:off x="3013285" y="2901418"/>
          <a:ext cx="766357" cy="8724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559A00-34F8-409A-88C7-1C509FA32CF4}">
      <dsp:nvSpPr>
        <dsp:cNvPr id="0" name=""/>
        <dsp:cNvSpPr/>
      </dsp:nvSpPr>
      <dsp:spPr>
        <a:xfrm>
          <a:off x="2586961" y="2051895"/>
          <a:ext cx="2355004" cy="903024"/>
        </a:xfrm>
        <a:prstGeom prst="roundRect">
          <a:avLst>
            <a:gd name="adj" fmla="val 16670"/>
          </a:avLst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Plans</a:t>
          </a:r>
          <a:endParaRPr lang="en-US" sz="2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6961" y="2051895"/>
        <a:ext cx="2355004" cy="903024"/>
      </dsp:txXfrm>
    </dsp:sp>
    <dsp:sp modelId="{2DFD953D-7505-4F71-BFDB-B6BE5402BF5A}">
      <dsp:nvSpPr>
        <dsp:cNvPr id="0" name=""/>
        <dsp:cNvSpPr/>
      </dsp:nvSpPr>
      <dsp:spPr>
        <a:xfrm>
          <a:off x="4409511" y="2138019"/>
          <a:ext cx="938292" cy="729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B2036-4E4D-4107-97ED-93C649804BC8}">
      <dsp:nvSpPr>
        <dsp:cNvPr id="0" name=""/>
        <dsp:cNvSpPr/>
      </dsp:nvSpPr>
      <dsp:spPr>
        <a:xfrm>
          <a:off x="3880441" y="3066290"/>
          <a:ext cx="1838837" cy="903024"/>
        </a:xfrm>
        <a:prstGeom prst="roundRect">
          <a:avLst>
            <a:gd name="adj" fmla="val 16670"/>
          </a:avLst>
        </a:prstGeom>
        <a:solidFill>
          <a:srgbClr val="D9FFD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+mj-lt"/>
            </a:rPr>
            <a:t>Budget</a:t>
          </a:r>
          <a:endParaRPr lang="en-US" sz="2400" b="1" kern="1200" dirty="0">
            <a:solidFill>
              <a:schemeClr val="tx1"/>
            </a:solidFill>
            <a:latin typeface="+mj-lt"/>
          </a:endParaRPr>
        </a:p>
      </dsp:txBody>
      <dsp:txXfrm>
        <a:off x="3880441" y="3066290"/>
        <a:ext cx="1838837" cy="9030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49AC3A-F93B-4189-AD3E-21CDA93ADB8A}">
      <dsp:nvSpPr>
        <dsp:cNvPr id="0" name=""/>
        <dsp:cNvSpPr/>
      </dsp:nvSpPr>
      <dsp:spPr>
        <a:xfrm rot="10800000">
          <a:off x="923856" y="2471"/>
          <a:ext cx="3253249" cy="417716"/>
        </a:xfrm>
        <a:prstGeom prst="homePlate">
          <a:avLst/>
        </a:prstGeom>
        <a:solidFill>
          <a:srgbClr val="F8F2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201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j-lt"/>
            </a:rPr>
            <a:t>ECONOMIC</a:t>
          </a:r>
          <a:endParaRPr lang="en-US" sz="1800" kern="1200" dirty="0">
            <a:solidFill>
              <a:schemeClr val="tx1"/>
            </a:solidFill>
            <a:latin typeface="+mj-lt"/>
          </a:endParaRPr>
        </a:p>
      </dsp:txBody>
      <dsp:txXfrm rot="10800000">
        <a:off x="923856" y="2471"/>
        <a:ext cx="3253249" cy="417716"/>
      </dsp:txXfrm>
    </dsp:sp>
    <dsp:sp modelId="{42718C15-2DBF-40BB-A978-07F2FD000557}">
      <dsp:nvSpPr>
        <dsp:cNvPr id="0" name=""/>
        <dsp:cNvSpPr/>
      </dsp:nvSpPr>
      <dsp:spPr>
        <a:xfrm>
          <a:off x="714998" y="2471"/>
          <a:ext cx="417716" cy="41771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4000" r="-2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23FCE7-4873-4EFC-A31E-FC015F1625D2}">
      <dsp:nvSpPr>
        <dsp:cNvPr id="0" name=""/>
        <dsp:cNvSpPr/>
      </dsp:nvSpPr>
      <dsp:spPr>
        <a:xfrm rot="10800000">
          <a:off x="923856" y="544878"/>
          <a:ext cx="3253249" cy="417716"/>
        </a:xfrm>
        <a:prstGeom prst="homePlat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201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  <a:latin typeface="+mj-lt"/>
            </a:rPr>
            <a:t>SOCIAL</a:t>
          </a:r>
          <a:endParaRPr lang="en-US" sz="1800" kern="1200" dirty="0">
            <a:solidFill>
              <a:schemeClr val="bg1"/>
            </a:solidFill>
            <a:latin typeface="+mj-lt"/>
          </a:endParaRPr>
        </a:p>
      </dsp:txBody>
      <dsp:txXfrm rot="10800000">
        <a:off x="923856" y="544878"/>
        <a:ext cx="3253249" cy="417716"/>
      </dsp:txXfrm>
    </dsp:sp>
    <dsp:sp modelId="{1C7A8194-1586-4903-B0FE-5510F28365AF}">
      <dsp:nvSpPr>
        <dsp:cNvPr id="0" name=""/>
        <dsp:cNvSpPr/>
      </dsp:nvSpPr>
      <dsp:spPr>
        <a:xfrm>
          <a:off x="714998" y="544878"/>
          <a:ext cx="417716" cy="41771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8ED9E-071A-447A-9F4A-BE5E53805D3E}">
      <dsp:nvSpPr>
        <dsp:cNvPr id="0" name=""/>
        <dsp:cNvSpPr/>
      </dsp:nvSpPr>
      <dsp:spPr>
        <a:xfrm rot="10800000">
          <a:off x="923856" y="1087285"/>
          <a:ext cx="3253249" cy="417716"/>
        </a:xfrm>
        <a:prstGeom prst="homePlate">
          <a:avLst/>
        </a:prstGeom>
        <a:solidFill>
          <a:srgbClr val="0AA60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201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  <a:latin typeface="+mj-lt"/>
            </a:rPr>
            <a:t>INTEGRATED</a:t>
          </a:r>
          <a:r>
            <a:rPr lang="en-US" sz="1800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1800" kern="1200" dirty="0" smtClean="0">
              <a:solidFill>
                <a:schemeClr val="bg1"/>
              </a:solidFill>
              <a:latin typeface="+mj-lt"/>
            </a:rPr>
            <a:t>JUSTICE</a:t>
          </a:r>
          <a:endParaRPr lang="en-US" sz="1800" kern="1200" dirty="0">
            <a:solidFill>
              <a:schemeClr val="bg1"/>
            </a:solidFill>
            <a:latin typeface="+mj-lt"/>
          </a:endParaRPr>
        </a:p>
      </dsp:txBody>
      <dsp:txXfrm rot="10800000">
        <a:off x="923856" y="1087285"/>
        <a:ext cx="3253249" cy="417716"/>
      </dsp:txXfrm>
    </dsp:sp>
    <dsp:sp modelId="{8B115421-17FF-4C55-A539-4230045BD35A}">
      <dsp:nvSpPr>
        <dsp:cNvPr id="0" name=""/>
        <dsp:cNvSpPr/>
      </dsp:nvSpPr>
      <dsp:spPr>
        <a:xfrm>
          <a:off x="714998" y="1087285"/>
          <a:ext cx="417716" cy="41771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7000" r="-2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5063AE-00A4-469D-8D54-4F96E7C4DD6A}">
      <dsp:nvSpPr>
        <dsp:cNvPr id="0" name=""/>
        <dsp:cNvSpPr/>
      </dsp:nvSpPr>
      <dsp:spPr>
        <a:xfrm rot="10800000">
          <a:off x="923856" y="1629693"/>
          <a:ext cx="3253249" cy="417716"/>
        </a:xfrm>
        <a:prstGeom prst="homePlat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201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  <a:latin typeface="+mj-lt"/>
            </a:rPr>
            <a:t>GOVERNANCE</a:t>
          </a:r>
          <a:endParaRPr lang="en-US" sz="1800" kern="1200" dirty="0">
            <a:solidFill>
              <a:schemeClr val="bg1"/>
            </a:solidFill>
            <a:latin typeface="+mj-lt"/>
          </a:endParaRPr>
        </a:p>
      </dsp:txBody>
      <dsp:txXfrm rot="10800000">
        <a:off x="923856" y="1629693"/>
        <a:ext cx="3253249" cy="417716"/>
      </dsp:txXfrm>
    </dsp:sp>
    <dsp:sp modelId="{C29DDD9C-33A2-4B88-BCD7-C1185A0640A4}">
      <dsp:nvSpPr>
        <dsp:cNvPr id="0" name=""/>
        <dsp:cNvSpPr/>
      </dsp:nvSpPr>
      <dsp:spPr>
        <a:xfrm>
          <a:off x="714998" y="1629693"/>
          <a:ext cx="417716" cy="417716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1000" b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70221A-F7A2-4D48-BEBE-F3BC9970FA1F}">
      <dsp:nvSpPr>
        <dsp:cNvPr id="0" name=""/>
        <dsp:cNvSpPr/>
      </dsp:nvSpPr>
      <dsp:spPr>
        <a:xfrm rot="10800000">
          <a:off x="923856" y="2172100"/>
          <a:ext cx="3253249" cy="417716"/>
        </a:xfrm>
        <a:prstGeom prst="homePlat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201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j-lt"/>
            </a:rPr>
            <a:t>INTERNATIONAL</a:t>
          </a:r>
          <a:endParaRPr lang="en-US" sz="1800" kern="1200" dirty="0">
            <a:solidFill>
              <a:schemeClr val="tx1"/>
            </a:solidFill>
            <a:latin typeface="+mj-lt"/>
          </a:endParaRPr>
        </a:p>
      </dsp:txBody>
      <dsp:txXfrm rot="10800000">
        <a:off x="923856" y="2172100"/>
        <a:ext cx="3253249" cy="417716"/>
      </dsp:txXfrm>
    </dsp:sp>
    <dsp:sp modelId="{197D0997-F2E7-4F86-A27D-A28E00FC9247}">
      <dsp:nvSpPr>
        <dsp:cNvPr id="0" name=""/>
        <dsp:cNvSpPr/>
      </dsp:nvSpPr>
      <dsp:spPr>
        <a:xfrm>
          <a:off x="714998" y="2172100"/>
          <a:ext cx="417716" cy="417716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F57057-BF3A-4FB7-BDDB-37F2B2A36688}">
      <dsp:nvSpPr>
        <dsp:cNvPr id="0" name=""/>
        <dsp:cNvSpPr/>
      </dsp:nvSpPr>
      <dsp:spPr>
        <a:xfrm rot="5400000">
          <a:off x="505495" y="872628"/>
          <a:ext cx="766357" cy="8724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15A21B-808C-4AF8-9D8D-E6B7E9E40DAB}">
      <dsp:nvSpPr>
        <dsp:cNvPr id="0" name=""/>
        <dsp:cNvSpPr/>
      </dsp:nvSpPr>
      <dsp:spPr>
        <a:xfrm>
          <a:off x="260770" y="23105"/>
          <a:ext cx="1290095" cy="903024"/>
        </a:xfrm>
        <a:prstGeom prst="roundRect">
          <a:avLst>
            <a:gd name="adj" fmla="val 16670"/>
          </a:avLst>
        </a:prstGeom>
        <a:solidFill>
          <a:srgbClr val="00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NDP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0770" y="23105"/>
        <a:ext cx="1290095" cy="903024"/>
      </dsp:txXfrm>
    </dsp:sp>
    <dsp:sp modelId="{80F87ACD-AE57-4155-85C9-3367BBC698F3}">
      <dsp:nvSpPr>
        <dsp:cNvPr id="0" name=""/>
        <dsp:cNvSpPr/>
      </dsp:nvSpPr>
      <dsp:spPr>
        <a:xfrm>
          <a:off x="1550865" y="109229"/>
          <a:ext cx="938292" cy="729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9E160-DB5B-4872-86A9-1346D4926C41}">
      <dsp:nvSpPr>
        <dsp:cNvPr id="0" name=""/>
        <dsp:cNvSpPr/>
      </dsp:nvSpPr>
      <dsp:spPr>
        <a:xfrm rot="5400000">
          <a:off x="1585617" y="1887023"/>
          <a:ext cx="766357" cy="8724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43B98D-4D44-4DAC-8CBF-30F53C3D46C7}">
      <dsp:nvSpPr>
        <dsp:cNvPr id="0" name=""/>
        <dsp:cNvSpPr/>
      </dsp:nvSpPr>
      <dsp:spPr>
        <a:xfrm>
          <a:off x="1330396" y="1037500"/>
          <a:ext cx="1290095" cy="903024"/>
        </a:xfrm>
        <a:prstGeom prst="roundRect">
          <a:avLst>
            <a:gd name="adj" fmla="val 16670"/>
          </a:avLst>
        </a:prstGeom>
        <a:solidFill>
          <a:srgbClr val="00FA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MTSF/ NSDF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30396" y="1037500"/>
        <a:ext cx="1290095" cy="903024"/>
      </dsp:txXfrm>
    </dsp:sp>
    <dsp:sp modelId="{F47FEEDA-6F6E-4384-9722-54BDF43C6A54}">
      <dsp:nvSpPr>
        <dsp:cNvPr id="0" name=""/>
        <dsp:cNvSpPr/>
      </dsp:nvSpPr>
      <dsp:spPr>
        <a:xfrm>
          <a:off x="2620491" y="1123624"/>
          <a:ext cx="938292" cy="729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0666D-AC43-4E6C-B03F-8B0B023E1456}">
      <dsp:nvSpPr>
        <dsp:cNvPr id="0" name=""/>
        <dsp:cNvSpPr/>
      </dsp:nvSpPr>
      <dsp:spPr>
        <a:xfrm rot="5400000">
          <a:off x="2674112" y="2901418"/>
          <a:ext cx="766357" cy="8724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559A00-34F8-409A-88C7-1C509FA32CF4}">
      <dsp:nvSpPr>
        <dsp:cNvPr id="0" name=""/>
        <dsp:cNvSpPr/>
      </dsp:nvSpPr>
      <dsp:spPr>
        <a:xfrm>
          <a:off x="2400022" y="2051895"/>
          <a:ext cx="2082432" cy="903024"/>
        </a:xfrm>
        <a:prstGeom prst="roundRect">
          <a:avLst>
            <a:gd name="adj" fmla="val 16670"/>
          </a:avLst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Priorities Framework</a:t>
          </a:r>
          <a:endParaRPr lang="en-US" sz="24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0022" y="2051895"/>
        <a:ext cx="2082432" cy="903024"/>
      </dsp:txXfrm>
    </dsp:sp>
    <dsp:sp modelId="{2DFD953D-7505-4F71-BFDB-B6BE5402BF5A}">
      <dsp:nvSpPr>
        <dsp:cNvPr id="0" name=""/>
        <dsp:cNvSpPr/>
      </dsp:nvSpPr>
      <dsp:spPr>
        <a:xfrm>
          <a:off x="4086286" y="2138019"/>
          <a:ext cx="938292" cy="729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B2036-4E4D-4107-97ED-93C649804BC8}">
      <dsp:nvSpPr>
        <dsp:cNvPr id="0" name=""/>
        <dsp:cNvSpPr/>
      </dsp:nvSpPr>
      <dsp:spPr>
        <a:xfrm>
          <a:off x="3469648" y="3066290"/>
          <a:ext cx="1494097" cy="903024"/>
        </a:xfrm>
        <a:prstGeom prst="roundRect">
          <a:avLst>
            <a:gd name="adj" fmla="val 16670"/>
          </a:avLst>
        </a:prstGeom>
        <a:solidFill>
          <a:srgbClr val="D9FFD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+mj-lt"/>
            </a:rPr>
            <a:t>MTBPS / MTEF</a:t>
          </a:r>
          <a:endParaRPr lang="en-US" sz="2400" b="1" kern="1200" dirty="0">
            <a:solidFill>
              <a:schemeClr val="tx1"/>
            </a:solidFill>
            <a:latin typeface="+mj-lt"/>
          </a:endParaRPr>
        </a:p>
      </dsp:txBody>
      <dsp:txXfrm>
        <a:off x="3469648" y="3066290"/>
        <a:ext cx="1494097" cy="90302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0.07995</cdr:x>
      <cdr:y>0.22569</cdr:y>
    </cdr:from>
    <cdr:to>
      <cdr:x>0.27126</cdr:x>
      <cdr:y>0.2867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2899" y="1072699"/>
          <a:ext cx="1586217" cy="289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ZA" sz="1400" kern="1200" dirty="0">
              <a:solidFill>
                <a:prstClr val="black"/>
              </a:solidFill>
              <a:latin typeface="Arial Narrow" panose="020B0606020202030204" pitchFamily="34" charset="0"/>
            </a:rPr>
            <a:t>11</a:t>
          </a:r>
          <a:r>
            <a:rPr lang="en-ZA" sz="1050" dirty="0" smtClean="0"/>
            <a:t> </a:t>
          </a:r>
          <a:r>
            <a:rPr lang="en-ZA" sz="1400" kern="1200" dirty="0">
              <a:solidFill>
                <a:prstClr val="black"/>
              </a:solidFill>
              <a:latin typeface="Arial Narrow" panose="020B0606020202030204" pitchFamily="34" charset="0"/>
            </a:rPr>
            <a:t>million</a:t>
          </a:r>
          <a:r>
            <a:rPr lang="en-ZA" sz="1050" dirty="0" smtClean="0"/>
            <a:t> </a:t>
          </a:r>
          <a:r>
            <a:rPr lang="en-ZA" sz="1400" kern="1200" dirty="0">
              <a:solidFill>
                <a:prstClr val="black"/>
              </a:solidFill>
              <a:latin typeface="Arial Narrow" panose="020B0606020202030204" pitchFamily="34" charset="0"/>
            </a:rPr>
            <a:t>households</a:t>
          </a:r>
          <a:endParaRPr lang="en-GB" sz="1400" kern="1200" dirty="0">
            <a:solidFill>
              <a:prstClr val="black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0.01941</cdr:x>
      <cdr:y>0.77839</cdr:y>
    </cdr:from>
    <cdr:to>
      <cdr:x>0.53623</cdr:x>
      <cdr:y>0.84994</cdr:y>
    </cdr:to>
    <cdr:sp macro="" textlink="">
      <cdr:nvSpPr>
        <cdr:cNvPr id="4" name="Rounded Rectangle 3"/>
        <cdr:cNvSpPr/>
      </cdr:nvSpPr>
      <cdr:spPr>
        <a:xfrm xmlns:a="http://schemas.openxmlformats.org/drawingml/2006/main">
          <a:off x="168636" y="3855784"/>
          <a:ext cx="4490173" cy="354409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171450" indent="-171450">
            <a:buFont typeface="Wingdings" panose="05000000000000000000" pitchFamily="2" charset="2"/>
            <a:buChar char="Ø"/>
          </a:pPr>
          <a:r>
            <a:rPr lang="en-US" sz="1200" b="1" dirty="0" smtClean="0">
              <a:solidFill>
                <a:srgbClr val="C00000"/>
              </a:solidFill>
            </a:rPr>
            <a:t>Households grew from 11m in 2002 to 16.6m in 2016</a:t>
          </a:r>
          <a:endParaRPr lang="en-US" sz="1200" b="1" dirty="0">
            <a:solidFill>
              <a:srgbClr val="C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6"/>
            <a:ext cx="2946400" cy="496412"/>
          </a:xfrm>
          <a:prstGeom prst="rect">
            <a:avLst/>
          </a:prstGeom>
        </p:spPr>
        <p:txBody>
          <a:bodyPr vert="horz" lIns="89935" tIns="44967" rIns="89935" bIns="44967" rtlCol="0"/>
          <a:lstStyle>
            <a:lvl1pPr algn="l">
              <a:defRPr sz="11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2" y="16"/>
            <a:ext cx="2946400" cy="496412"/>
          </a:xfrm>
          <a:prstGeom prst="rect">
            <a:avLst/>
          </a:prstGeom>
        </p:spPr>
        <p:txBody>
          <a:bodyPr vert="horz" lIns="89935" tIns="44967" rIns="89935" bIns="44967" rtlCol="0"/>
          <a:lstStyle>
            <a:lvl1pPr algn="r">
              <a:defRPr sz="1100"/>
            </a:lvl1pPr>
          </a:lstStyle>
          <a:p>
            <a:fld id="{3C34BF88-F151-46BF-96F8-37779F82EE6D}" type="datetimeFigureOut">
              <a:rPr lang="en-ZA" smtClean="0"/>
              <a:pPr/>
              <a:t>2018/05/31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637"/>
            <a:ext cx="2946400" cy="496412"/>
          </a:xfrm>
          <a:prstGeom prst="rect">
            <a:avLst/>
          </a:prstGeom>
        </p:spPr>
        <p:txBody>
          <a:bodyPr vert="horz" lIns="89935" tIns="44967" rIns="89935" bIns="44967" rtlCol="0" anchor="b"/>
          <a:lstStyle>
            <a:lvl1pPr algn="l">
              <a:defRPr sz="11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2" y="9428637"/>
            <a:ext cx="2946400" cy="496412"/>
          </a:xfrm>
          <a:prstGeom prst="rect">
            <a:avLst/>
          </a:prstGeom>
        </p:spPr>
        <p:txBody>
          <a:bodyPr vert="horz" lIns="89935" tIns="44967" rIns="89935" bIns="44967" rtlCol="0" anchor="b"/>
          <a:lstStyle>
            <a:lvl1pPr algn="r">
              <a:defRPr sz="1100"/>
            </a:lvl1pPr>
          </a:lstStyle>
          <a:p>
            <a:fld id="{27CA09D5-05F4-4C30-A8C5-BE7DAFA99E4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92932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5"/>
            <a:ext cx="2945659" cy="496332"/>
          </a:xfrm>
          <a:prstGeom prst="rect">
            <a:avLst/>
          </a:prstGeom>
        </p:spPr>
        <p:txBody>
          <a:bodyPr vert="horz" lIns="89935" tIns="44967" rIns="89935" bIns="44967" rtlCol="0"/>
          <a:lstStyle>
            <a:lvl1pPr algn="l">
              <a:defRPr sz="11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59" y="5"/>
            <a:ext cx="2945659" cy="496332"/>
          </a:xfrm>
          <a:prstGeom prst="rect">
            <a:avLst/>
          </a:prstGeom>
        </p:spPr>
        <p:txBody>
          <a:bodyPr vert="horz" lIns="89935" tIns="44967" rIns="89935" bIns="44967" rtlCol="0"/>
          <a:lstStyle>
            <a:lvl1pPr algn="r">
              <a:defRPr sz="1100"/>
            </a:lvl1pPr>
          </a:lstStyle>
          <a:p>
            <a:fld id="{84B13CE0-836A-487C-9A11-CA128DCAD05C}" type="datetimeFigureOut">
              <a:rPr lang="en-ZA" smtClean="0"/>
              <a:pPr/>
              <a:t>2018/05/31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35" tIns="44967" rIns="89935" bIns="44967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64"/>
            <a:ext cx="5438140" cy="4466986"/>
          </a:xfrm>
          <a:prstGeom prst="rect">
            <a:avLst/>
          </a:prstGeom>
        </p:spPr>
        <p:txBody>
          <a:bodyPr vert="horz" lIns="89935" tIns="44967" rIns="89935" bIns="4496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9428586"/>
            <a:ext cx="2945659" cy="496332"/>
          </a:xfrm>
          <a:prstGeom prst="rect">
            <a:avLst/>
          </a:prstGeom>
        </p:spPr>
        <p:txBody>
          <a:bodyPr vert="horz" lIns="89935" tIns="44967" rIns="89935" bIns="44967" rtlCol="0" anchor="b"/>
          <a:lstStyle>
            <a:lvl1pPr algn="l">
              <a:defRPr sz="11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59" y="9428586"/>
            <a:ext cx="2945659" cy="496332"/>
          </a:xfrm>
          <a:prstGeom prst="rect">
            <a:avLst/>
          </a:prstGeom>
        </p:spPr>
        <p:txBody>
          <a:bodyPr vert="horz" lIns="89935" tIns="44967" rIns="89935" bIns="44967" rtlCol="0" anchor="b"/>
          <a:lstStyle>
            <a:lvl1pPr algn="r">
              <a:defRPr sz="1100"/>
            </a:lvl1pPr>
          </a:lstStyle>
          <a:p>
            <a:fld id="{6CCF6996-5BE8-468F-8AAB-70658814A14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09929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F6996-5BE8-468F-8AAB-70658814A140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53973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how</a:t>
            </a:r>
            <a:r>
              <a:rPr lang="en-US" baseline="0" dirty="0" smtClean="0"/>
              <a:t> do we figure demand? Our brand </a:t>
            </a:r>
            <a:r>
              <a:rPr lang="en-US" baseline="0" dirty="0" err="1" smtClean="0"/>
              <a:t>ew</a:t>
            </a:r>
            <a:r>
              <a:rPr lang="en-US" baseline="0" dirty="0" smtClean="0"/>
              <a:t> Dg asked us – what do you forecast? So you have to understand gaps in service delivery now and potential gaps in the future – and for that you have to forecast, which sits on models which depend on data and analysis. At any rate – the conclusion was then, if we really want to </a:t>
            </a:r>
            <a:r>
              <a:rPr lang="en-US" baseline="0" dirty="0" err="1" smtClean="0"/>
              <a:t>priortise</a:t>
            </a:r>
            <a:r>
              <a:rPr lang="en-US" baseline="0" dirty="0" smtClean="0"/>
              <a:t> and plan we will have to have much better forecasting and </a:t>
            </a:r>
            <a:r>
              <a:rPr lang="en-US" baseline="0" dirty="0" err="1" smtClean="0"/>
              <a:t>foresighting</a:t>
            </a:r>
            <a:r>
              <a:rPr lang="en-US" baseline="0" dirty="0" smtClean="0"/>
              <a:t>. But what to forecast? That led us to develop a bit of a framework that we have shared with you and want to discus. We are not married to this framework but we think it may be important as a government and a country that we start having a similar picture/a shared language  about what we are trying to do and where things fit in (it may lead us out of the tower of </a:t>
            </a:r>
            <a:r>
              <a:rPr lang="en-US" baseline="0" dirty="0" err="1" smtClean="0"/>
              <a:t>Bable</a:t>
            </a:r>
            <a:r>
              <a:rPr lang="en-US" baseline="0" dirty="0" smtClean="0"/>
              <a:t> - Or it may be horribly totalitarian. But we suffer I think form not speaking the same language. So you have seen it and I will talk you </a:t>
            </a:r>
            <a:r>
              <a:rPr lang="en-US" baseline="0" dirty="0" err="1" smtClean="0"/>
              <a:t>thorugh</a:t>
            </a:r>
            <a:r>
              <a:rPr lang="en-US" baseline="0" dirty="0" smtClean="0"/>
              <a:t> it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F6996-5BE8-468F-8AAB-70658814A140}" type="slidenum">
              <a:rPr lang="en-ZA" smtClean="0"/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376850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how</a:t>
            </a:r>
            <a:r>
              <a:rPr lang="en-US" baseline="0" dirty="0" smtClean="0"/>
              <a:t> do we figure demand? Our brand </a:t>
            </a:r>
            <a:r>
              <a:rPr lang="en-US" baseline="0" dirty="0" err="1" smtClean="0"/>
              <a:t>ew</a:t>
            </a:r>
            <a:r>
              <a:rPr lang="en-US" baseline="0" dirty="0" smtClean="0"/>
              <a:t> Dg asked us – what do you forecast? So you have to understand gaps in service delivery now and potential gaps in the future – and for that you have to forecast, which sits on models which depend on data and analysis. At any rate – the conclusion was then, if we really want to </a:t>
            </a:r>
            <a:r>
              <a:rPr lang="en-US" baseline="0" dirty="0" err="1" smtClean="0"/>
              <a:t>priortise</a:t>
            </a:r>
            <a:r>
              <a:rPr lang="en-US" baseline="0" dirty="0" smtClean="0"/>
              <a:t> and plan we will have to have much better forecasting and </a:t>
            </a:r>
            <a:r>
              <a:rPr lang="en-US" baseline="0" dirty="0" err="1" smtClean="0"/>
              <a:t>foresighting</a:t>
            </a:r>
            <a:r>
              <a:rPr lang="en-US" baseline="0" dirty="0" smtClean="0"/>
              <a:t>. But what to forecast? That led us to develop a bit of a framework that we have shared with you and want to discus. We are not married to this framework but we think it may be important as a government and a country that we start having a similar picture/a shared language  about what we are trying to do and where things fit in (it may lead us out of the tower of </a:t>
            </a:r>
            <a:r>
              <a:rPr lang="en-US" baseline="0" dirty="0" err="1" smtClean="0"/>
              <a:t>Bable</a:t>
            </a:r>
            <a:r>
              <a:rPr lang="en-US" baseline="0" dirty="0" smtClean="0"/>
              <a:t> - Or it may be horribly totalitarian. But we suffer I think form not speaking the same language. So you have seen it and I will talk you </a:t>
            </a:r>
            <a:r>
              <a:rPr lang="en-US" baseline="0" dirty="0" err="1" smtClean="0"/>
              <a:t>thorugh</a:t>
            </a:r>
            <a:r>
              <a:rPr lang="en-US" baseline="0" dirty="0" smtClean="0"/>
              <a:t> it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F6996-5BE8-468F-8AAB-70658814A140}" type="slidenum">
              <a:rPr lang="en-ZA" smtClean="0"/>
              <a:pPr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171738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how</a:t>
            </a:r>
            <a:r>
              <a:rPr lang="en-US" baseline="0" dirty="0" smtClean="0"/>
              <a:t> do we figure demand? Our brand </a:t>
            </a:r>
            <a:r>
              <a:rPr lang="en-US" baseline="0" dirty="0" err="1" smtClean="0"/>
              <a:t>ew</a:t>
            </a:r>
            <a:r>
              <a:rPr lang="en-US" baseline="0" dirty="0" smtClean="0"/>
              <a:t> Dg asked us – what do you forecast? So you have to understand gaps in service delivery now and potential gaps in the future – and for that you have to forecast, which sits on models which depend on data and analysis. At any rate – the conclusion was then, if we really want to </a:t>
            </a:r>
            <a:r>
              <a:rPr lang="en-US" baseline="0" dirty="0" err="1" smtClean="0"/>
              <a:t>priortise</a:t>
            </a:r>
            <a:r>
              <a:rPr lang="en-US" baseline="0" dirty="0" smtClean="0"/>
              <a:t> and plan we will have to have much better forecasting and </a:t>
            </a:r>
            <a:r>
              <a:rPr lang="en-US" baseline="0" dirty="0" err="1" smtClean="0"/>
              <a:t>foresighting</a:t>
            </a:r>
            <a:r>
              <a:rPr lang="en-US" baseline="0" dirty="0" smtClean="0"/>
              <a:t>. But what to forecast? That led us to develop a bit of a framework that we have shared with you and want to discus. We are not married to this framework but we think it may be important as a government and a country that we start having a similar picture/a shared language  about what we are trying to do and where things fit in (it may lead us out of the tower of </a:t>
            </a:r>
            <a:r>
              <a:rPr lang="en-US" baseline="0" dirty="0" err="1" smtClean="0"/>
              <a:t>Bable</a:t>
            </a:r>
            <a:r>
              <a:rPr lang="en-US" baseline="0" dirty="0" smtClean="0"/>
              <a:t> - Or it may be horribly totalitarian. But we suffer I think form not speaking the same language. So you have seen it and I will talk you </a:t>
            </a:r>
            <a:r>
              <a:rPr lang="en-US" baseline="0" dirty="0" err="1" smtClean="0"/>
              <a:t>thorugh</a:t>
            </a:r>
            <a:r>
              <a:rPr lang="en-US" baseline="0" dirty="0" smtClean="0"/>
              <a:t> it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F6996-5BE8-468F-8AAB-70658814A140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36857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how</a:t>
            </a:r>
            <a:r>
              <a:rPr lang="en-US" baseline="0" dirty="0" smtClean="0"/>
              <a:t> do we figure demand? Our brand </a:t>
            </a:r>
            <a:r>
              <a:rPr lang="en-US" baseline="0" dirty="0" err="1" smtClean="0"/>
              <a:t>ew</a:t>
            </a:r>
            <a:r>
              <a:rPr lang="en-US" baseline="0" dirty="0" smtClean="0"/>
              <a:t> Dg asked us – what do you forecast? So you have to understand gaps in service delivery now and potential gaps in the future – and for that you have to forecast, which sits on models which depend on data and analysis. At any rate – the conclusion was then, if we really want to </a:t>
            </a:r>
            <a:r>
              <a:rPr lang="en-US" baseline="0" dirty="0" err="1" smtClean="0"/>
              <a:t>priortise</a:t>
            </a:r>
            <a:r>
              <a:rPr lang="en-US" baseline="0" dirty="0" smtClean="0"/>
              <a:t> and plan we will have to have much better forecasting and </a:t>
            </a:r>
            <a:r>
              <a:rPr lang="en-US" baseline="0" dirty="0" err="1" smtClean="0"/>
              <a:t>foresighting</a:t>
            </a:r>
            <a:r>
              <a:rPr lang="en-US" baseline="0" dirty="0" smtClean="0"/>
              <a:t>. But what to forecast? That led us to develop a bit of a framework that we have shared with you and want to discus. We are not married to this framework but we think it may be important as a government and a country that we start having a similar picture/a shared language  about what we are trying to do and where things fit in (it may lead us out of the tower of </a:t>
            </a:r>
            <a:r>
              <a:rPr lang="en-US" baseline="0" dirty="0" err="1" smtClean="0"/>
              <a:t>Bable</a:t>
            </a:r>
            <a:r>
              <a:rPr lang="en-US" baseline="0" dirty="0" smtClean="0"/>
              <a:t> - Or it may be horribly totalitarian. But we suffer I think form not speaking the same language. So you have seen it and I will talk you </a:t>
            </a:r>
            <a:r>
              <a:rPr lang="en-US" baseline="0" dirty="0" err="1" smtClean="0"/>
              <a:t>thorugh</a:t>
            </a:r>
            <a:r>
              <a:rPr lang="en-US" baseline="0" dirty="0" smtClean="0"/>
              <a:t> it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F6996-5BE8-468F-8AAB-70658814A140}" type="slidenum">
              <a:rPr lang="en-ZA" smtClean="0"/>
              <a:pPr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36857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how</a:t>
            </a:r>
            <a:r>
              <a:rPr lang="en-US" baseline="0" dirty="0" smtClean="0"/>
              <a:t> do we figure demand? Our brand </a:t>
            </a:r>
            <a:r>
              <a:rPr lang="en-US" baseline="0" dirty="0" err="1" smtClean="0"/>
              <a:t>ew</a:t>
            </a:r>
            <a:r>
              <a:rPr lang="en-US" baseline="0" dirty="0" smtClean="0"/>
              <a:t> Dg asked us – what do you forecast? So you have to understand gaps in service delivery now and potential gaps in the future – and for that you have to forecast, which sits on models which depend on data and analysis. At any rate – the conclusion was then, if we really want to </a:t>
            </a:r>
            <a:r>
              <a:rPr lang="en-US" baseline="0" dirty="0" err="1" smtClean="0"/>
              <a:t>priortise</a:t>
            </a:r>
            <a:r>
              <a:rPr lang="en-US" baseline="0" dirty="0" smtClean="0"/>
              <a:t> and plan we will have to have much better forecasting and </a:t>
            </a:r>
            <a:r>
              <a:rPr lang="en-US" baseline="0" dirty="0" err="1" smtClean="0"/>
              <a:t>foresighting</a:t>
            </a:r>
            <a:r>
              <a:rPr lang="en-US" baseline="0" dirty="0" smtClean="0"/>
              <a:t>. But what to forecast? That led us to develop a bit of a framework that we have shared with you and want to discus. We are not married to this framework but we think it may be important as a government and a country that we start having a similar picture/a shared language  about what we are trying to do and where things fit in (it may lead us out of the tower of </a:t>
            </a:r>
            <a:r>
              <a:rPr lang="en-US" baseline="0" dirty="0" err="1" smtClean="0"/>
              <a:t>Bable</a:t>
            </a:r>
            <a:r>
              <a:rPr lang="en-US" baseline="0" dirty="0" smtClean="0"/>
              <a:t> - Or it may be horribly totalitarian. But we suffer I think form not speaking the same language. So you have seen it and I will talk you </a:t>
            </a:r>
            <a:r>
              <a:rPr lang="en-US" baseline="0" dirty="0" err="1" smtClean="0"/>
              <a:t>thorugh</a:t>
            </a:r>
            <a:r>
              <a:rPr lang="en-US" baseline="0" dirty="0" smtClean="0"/>
              <a:t> it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F6996-5BE8-468F-8AAB-70658814A140}" type="slidenum">
              <a:rPr lang="en-ZA" smtClean="0"/>
              <a:pPr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09473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how</a:t>
            </a:r>
            <a:r>
              <a:rPr lang="en-US" baseline="0" dirty="0" smtClean="0"/>
              <a:t> do we figure demand? Our brand </a:t>
            </a:r>
            <a:r>
              <a:rPr lang="en-US" baseline="0" dirty="0" err="1" smtClean="0"/>
              <a:t>ew</a:t>
            </a:r>
            <a:r>
              <a:rPr lang="en-US" baseline="0" dirty="0" smtClean="0"/>
              <a:t> Dg asked us – what do you forecast? So you have to understand gaps in service delivery now and potential gaps in the future – and for that you have to forecast, which sits on models which depend on data and analysis. At any rate – the conclusion was then, if we really want to </a:t>
            </a:r>
            <a:r>
              <a:rPr lang="en-US" baseline="0" dirty="0" err="1" smtClean="0"/>
              <a:t>priortise</a:t>
            </a:r>
            <a:r>
              <a:rPr lang="en-US" baseline="0" dirty="0" smtClean="0"/>
              <a:t> and plan we will have to have much better forecasting and </a:t>
            </a:r>
            <a:r>
              <a:rPr lang="en-US" baseline="0" dirty="0" err="1" smtClean="0"/>
              <a:t>foresighting</a:t>
            </a:r>
            <a:r>
              <a:rPr lang="en-US" baseline="0" dirty="0" smtClean="0"/>
              <a:t>. But what to forecast? That led us to develop a bit of a framework that we have shared with you and want to discus. We are not married to this framework but we think it may be important as a government and a country that we start having a similar picture/a shared language  about what we are trying to do and where things fit in (it may lead us out of the tower of </a:t>
            </a:r>
            <a:r>
              <a:rPr lang="en-US" baseline="0" dirty="0" err="1" smtClean="0"/>
              <a:t>Bable</a:t>
            </a:r>
            <a:r>
              <a:rPr lang="en-US" baseline="0" dirty="0" smtClean="0"/>
              <a:t> - Or it may be horribly totalitarian. But we suffer I think form not speaking the same language. So you have seen it and I will talk you </a:t>
            </a:r>
            <a:r>
              <a:rPr lang="en-US" baseline="0" dirty="0" err="1" smtClean="0"/>
              <a:t>thorugh</a:t>
            </a:r>
            <a:r>
              <a:rPr lang="en-US" baseline="0" dirty="0" smtClean="0"/>
              <a:t> it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F6996-5BE8-468F-8AAB-70658814A140}" type="slidenum">
              <a:rPr lang="en-ZA" smtClean="0"/>
              <a:pPr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66963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35496" y="-27384"/>
            <a:ext cx="9108504" cy="72008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79512" y="1850064"/>
            <a:ext cx="8750206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-27384"/>
            <a:ext cx="9144000" cy="728779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5C120E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5C120E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5C120E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5C120E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5C120E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5C120E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5C120E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5C120E"/>
                </a:solidFill>
                <a:latin typeface="Trebuchet MS" pitchFamily="34" charset="0"/>
              </a:defRPr>
            </a:lvl9pPr>
            <a:extLst/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209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1459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2877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08504" cy="4896544"/>
          </a:xfrm>
        </p:spPr>
        <p:txBody>
          <a:bodyPr/>
          <a:lstStyle>
            <a:lvl1pPr>
              <a:buFont typeface="Wingdings" pitchFamily="2" charset="2"/>
              <a:buChar char="Ø"/>
              <a:defRPr>
                <a:solidFill>
                  <a:schemeClr val="accent2"/>
                </a:solidFill>
              </a:defRPr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0"/>
          </p:nvPr>
        </p:nvSpPr>
        <p:spPr>
          <a:xfrm>
            <a:off x="6012160" y="6381328"/>
            <a:ext cx="684212" cy="400050"/>
          </a:xfrm>
          <a:prstGeom prst="rect">
            <a:avLst/>
          </a:prstGeom>
        </p:spPr>
        <p:txBody>
          <a:bodyPr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en-GB" sz="1400" kern="1200" smtClean="0">
                <a:solidFill>
                  <a:schemeClr val="accent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623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96" y="836712"/>
            <a:ext cx="4038600" cy="489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5976" y="836712"/>
            <a:ext cx="4680520" cy="489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576064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fld id="{E16C3F43-B45B-4F72-83D1-2BB5713C63C4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861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3136"/>
          </a:xfrm>
        </p:spPr>
        <p:txBody>
          <a:bodyPr/>
          <a:lstStyle>
            <a:lvl1pPr>
              <a:buClr>
                <a:srgbClr val="597A8C"/>
              </a:buClr>
              <a:buSzPct val="80000"/>
              <a:buFont typeface="Wingdings 2" pitchFamily="18" charset="2"/>
              <a:buChar char=""/>
              <a:defRPr b="1">
                <a:latin typeface="Gill Sans MT" pitchFamily="34" charset="0"/>
              </a:defRPr>
            </a:lvl1pPr>
            <a:lvl2pPr>
              <a:buClr>
                <a:srgbClr val="597A8C"/>
              </a:buClr>
              <a:buSzPct val="80000"/>
              <a:buFont typeface="Wingdings 2" pitchFamily="18" charset="2"/>
              <a:buChar char=""/>
              <a:defRPr>
                <a:latin typeface="Gill Sans MT" pitchFamily="34" charset="0"/>
              </a:defRPr>
            </a:lvl2pPr>
            <a:lvl3pPr>
              <a:buClr>
                <a:srgbClr val="597A8C"/>
              </a:buClr>
              <a:buSzPct val="80000"/>
              <a:buFont typeface="Gill Sans MT" pitchFamily="34" charset="0"/>
              <a:buChar char="•"/>
              <a:defRPr>
                <a:latin typeface="Gill Sans MT" pitchFamily="34" charset="0"/>
              </a:defRPr>
            </a:lvl3pPr>
            <a:lvl4pPr>
              <a:buClr>
                <a:srgbClr val="597A8C"/>
              </a:buClr>
              <a:buSzPct val="80000"/>
              <a:defRPr>
                <a:latin typeface="Gill Sans MT" pitchFamily="34" charset="0"/>
              </a:defRPr>
            </a:lvl4pPr>
            <a:lvl5pPr>
              <a:buClr>
                <a:srgbClr val="597A8C"/>
              </a:buClr>
              <a:buSzPct val="80000"/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r>
              <a:rPr lang="en-ZA" dirty="0" smtClean="0">
                <a:solidFill>
                  <a:prstClr val="black">
                    <a:tint val="75000"/>
                  </a:prstClr>
                </a:solidFill>
              </a:rPr>
              <a:t>SECRET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fld id="{E863F5B3-FE08-4289-B075-95F8B24FAD2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188640"/>
            <a:ext cx="7596000" cy="1368000"/>
          </a:xfrm>
          <a:prstGeom prst="rect">
            <a:avLst/>
          </a:prstGeom>
          <a:solidFill>
            <a:srgbClr val="A2C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358775"/>
            <a:endParaRPr lang="en-ZA" sz="3600" b="1" dirty="0"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7596336" cy="1368152"/>
          </a:xfrm>
          <a:solidFill>
            <a:srgbClr val="597A8C"/>
          </a:solidFill>
        </p:spPr>
        <p:txBody>
          <a:bodyPr>
            <a:normAutofit/>
          </a:bodyPr>
          <a:lstStyle>
            <a:lvl1pPr marL="361950" indent="0" algn="l">
              <a:defRPr sz="3600" b="1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34465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r>
              <a:rPr lang="en-ZA" dirty="0" smtClean="0">
                <a:solidFill>
                  <a:prstClr val="black">
                    <a:tint val="75000"/>
                  </a:prstClr>
                </a:solidFill>
              </a:rPr>
              <a:t>SECRET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fld id="{E863F5B3-FE08-4289-B075-95F8B24FAD2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88640"/>
            <a:ext cx="7596000" cy="1368000"/>
          </a:xfrm>
          <a:prstGeom prst="rect">
            <a:avLst/>
          </a:prstGeom>
          <a:solidFill>
            <a:srgbClr val="9EB2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358775"/>
            <a:endParaRPr lang="en-ZA" sz="3600" b="1" dirty="0"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7596336" cy="1368152"/>
          </a:xfrm>
          <a:solidFill>
            <a:srgbClr val="597A8C"/>
          </a:solidFill>
        </p:spPr>
        <p:txBody>
          <a:bodyPr>
            <a:normAutofit/>
          </a:bodyPr>
          <a:lstStyle>
            <a:lvl1pPr marL="361950" indent="0" algn="l">
              <a:defRPr sz="3600" b="1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0" y="1600200"/>
            <a:ext cx="4536000" cy="4853136"/>
          </a:xfrm>
        </p:spPr>
        <p:txBody>
          <a:bodyPr>
            <a:normAutofit/>
          </a:bodyPr>
          <a:lstStyle>
            <a:lvl1pPr>
              <a:buClr>
                <a:srgbClr val="597A8C"/>
              </a:buClr>
              <a:buSzPct val="80000"/>
              <a:buFont typeface="Wingdings 2" pitchFamily="18" charset="2"/>
              <a:buChar char=""/>
              <a:defRPr sz="2000" b="1">
                <a:latin typeface="Gill Sans MT" pitchFamily="34" charset="0"/>
              </a:defRPr>
            </a:lvl1pPr>
            <a:lvl2pPr>
              <a:buClr>
                <a:srgbClr val="597A8C"/>
              </a:buClr>
              <a:buSzPct val="80000"/>
              <a:buFont typeface="Wingdings 2" pitchFamily="18" charset="2"/>
              <a:buChar char=""/>
              <a:defRPr sz="1800">
                <a:latin typeface="Gill Sans MT" pitchFamily="34" charset="0"/>
              </a:defRPr>
            </a:lvl2pPr>
            <a:lvl3pPr>
              <a:buClr>
                <a:srgbClr val="597A8C"/>
              </a:buClr>
              <a:buSzPct val="80000"/>
              <a:buFont typeface="Gill Sans MT" pitchFamily="34" charset="0"/>
              <a:buChar char="•"/>
              <a:defRPr sz="1600">
                <a:latin typeface="Gill Sans MT" pitchFamily="34" charset="0"/>
              </a:defRPr>
            </a:lvl3pPr>
            <a:lvl4pPr>
              <a:buClr>
                <a:srgbClr val="597A8C"/>
              </a:buClr>
              <a:buSzPct val="80000"/>
              <a:defRPr sz="1400">
                <a:latin typeface="Gill Sans MT" pitchFamily="34" charset="0"/>
              </a:defRPr>
            </a:lvl4pPr>
            <a:lvl5pPr>
              <a:buClr>
                <a:srgbClr val="597A8C"/>
              </a:buClr>
              <a:buSzPct val="80000"/>
              <a:defRPr sz="1400"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608000" y="1600200"/>
            <a:ext cx="4536000" cy="4853136"/>
          </a:xfrm>
          <a:noFill/>
        </p:spPr>
        <p:txBody>
          <a:bodyPr>
            <a:normAutofit/>
          </a:bodyPr>
          <a:lstStyle>
            <a:lvl1pPr>
              <a:buClr>
                <a:srgbClr val="597A8C"/>
              </a:buClr>
              <a:buSzPct val="80000"/>
              <a:buFont typeface="Wingdings 2" pitchFamily="18" charset="2"/>
              <a:buChar char=""/>
              <a:defRPr sz="2000" b="1">
                <a:latin typeface="Gill Sans MT" pitchFamily="34" charset="0"/>
              </a:defRPr>
            </a:lvl1pPr>
            <a:lvl2pPr>
              <a:buClr>
                <a:srgbClr val="597A8C"/>
              </a:buClr>
              <a:buSzPct val="80000"/>
              <a:buFont typeface="Wingdings 2" pitchFamily="18" charset="2"/>
              <a:buChar char=""/>
              <a:defRPr sz="1800">
                <a:latin typeface="Gill Sans MT" pitchFamily="34" charset="0"/>
              </a:defRPr>
            </a:lvl2pPr>
            <a:lvl3pPr>
              <a:buClr>
                <a:srgbClr val="597A8C"/>
              </a:buClr>
              <a:buSzPct val="80000"/>
              <a:buFont typeface="Gill Sans MT" pitchFamily="34" charset="0"/>
              <a:buChar char="•"/>
              <a:defRPr sz="1600">
                <a:latin typeface="Gill Sans MT" pitchFamily="34" charset="0"/>
              </a:defRPr>
            </a:lvl3pPr>
            <a:lvl4pPr>
              <a:buClr>
                <a:srgbClr val="597A8C"/>
              </a:buClr>
              <a:buSzPct val="80000"/>
              <a:defRPr sz="1400">
                <a:latin typeface="Gill Sans MT" pitchFamily="34" charset="0"/>
              </a:defRPr>
            </a:lvl4pPr>
            <a:lvl5pPr>
              <a:buClr>
                <a:srgbClr val="597A8C"/>
              </a:buClr>
              <a:buSzPct val="80000"/>
              <a:defRPr sz="1400"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3382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5113"/>
            <a:ext cx="4536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Gill Sans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r>
              <a:rPr lang="en-ZA" dirty="0" smtClean="0">
                <a:solidFill>
                  <a:prstClr val="black">
                    <a:tint val="75000"/>
                  </a:prstClr>
                </a:solidFill>
              </a:rPr>
              <a:t>SECRET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fld id="{E863F5B3-FE08-4289-B075-95F8B24FAD2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188640"/>
            <a:ext cx="7596000" cy="1368000"/>
          </a:xfrm>
          <a:prstGeom prst="rect">
            <a:avLst/>
          </a:prstGeom>
          <a:solidFill>
            <a:srgbClr val="A2C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358775"/>
            <a:endParaRPr lang="en-ZA" sz="3600" b="1" dirty="0"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7596336" cy="1368152"/>
          </a:xfrm>
          <a:solidFill>
            <a:srgbClr val="597A8C"/>
          </a:solidFill>
        </p:spPr>
        <p:txBody>
          <a:bodyPr>
            <a:normAutofit/>
          </a:bodyPr>
          <a:lstStyle>
            <a:lvl1pPr marL="361950" indent="0" algn="l">
              <a:defRPr sz="3600" b="1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22" name="Content Placeholder 2"/>
          <p:cNvSpPr>
            <a:spLocks noGrp="1"/>
          </p:cNvSpPr>
          <p:nvPr>
            <p:ph idx="13"/>
          </p:nvPr>
        </p:nvSpPr>
        <p:spPr>
          <a:xfrm>
            <a:off x="0" y="2241368"/>
            <a:ext cx="4536000" cy="4212000"/>
          </a:xfrm>
        </p:spPr>
        <p:txBody>
          <a:bodyPr>
            <a:normAutofit/>
          </a:bodyPr>
          <a:lstStyle>
            <a:lvl1pPr>
              <a:buClr>
                <a:srgbClr val="597A8C"/>
              </a:buClr>
              <a:buSzPct val="80000"/>
              <a:buFont typeface="Wingdings 2" pitchFamily="18" charset="2"/>
              <a:buChar char=""/>
              <a:defRPr sz="2000" b="1">
                <a:latin typeface="Gill Sans MT" pitchFamily="34" charset="0"/>
              </a:defRPr>
            </a:lvl1pPr>
            <a:lvl2pPr>
              <a:buClr>
                <a:srgbClr val="597A8C"/>
              </a:buClr>
              <a:buSzPct val="80000"/>
              <a:buFont typeface="Wingdings 2" pitchFamily="18" charset="2"/>
              <a:buChar char=""/>
              <a:defRPr sz="1800">
                <a:latin typeface="Gill Sans MT" pitchFamily="34" charset="0"/>
              </a:defRPr>
            </a:lvl2pPr>
            <a:lvl3pPr>
              <a:buClr>
                <a:srgbClr val="597A8C"/>
              </a:buClr>
              <a:buSzPct val="80000"/>
              <a:buFont typeface="Gill Sans MT" pitchFamily="34" charset="0"/>
              <a:buChar char="•"/>
              <a:defRPr sz="1600">
                <a:latin typeface="Gill Sans MT" pitchFamily="34" charset="0"/>
              </a:defRPr>
            </a:lvl3pPr>
            <a:lvl4pPr>
              <a:buClr>
                <a:srgbClr val="597A8C"/>
              </a:buClr>
              <a:buSzPct val="80000"/>
              <a:defRPr sz="1400">
                <a:latin typeface="Gill Sans MT" pitchFamily="34" charset="0"/>
              </a:defRPr>
            </a:lvl4pPr>
            <a:lvl5pPr>
              <a:buClr>
                <a:srgbClr val="597A8C"/>
              </a:buClr>
              <a:buSzPct val="80000"/>
              <a:defRPr sz="1400"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4"/>
          </p:nvPr>
        </p:nvSpPr>
        <p:spPr>
          <a:xfrm>
            <a:off x="4608000" y="1556792"/>
            <a:ext cx="4536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Gill Sans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5"/>
          </p:nvPr>
        </p:nvSpPr>
        <p:spPr>
          <a:xfrm>
            <a:off x="4608000" y="2241336"/>
            <a:ext cx="4536000" cy="4212000"/>
          </a:xfrm>
        </p:spPr>
        <p:txBody>
          <a:bodyPr>
            <a:normAutofit/>
          </a:bodyPr>
          <a:lstStyle>
            <a:lvl1pPr>
              <a:buClr>
                <a:srgbClr val="597A8C"/>
              </a:buClr>
              <a:buSzPct val="80000"/>
              <a:buFont typeface="Wingdings 2" pitchFamily="18" charset="2"/>
              <a:buChar char=""/>
              <a:defRPr sz="2000" b="1">
                <a:latin typeface="Gill Sans MT" pitchFamily="34" charset="0"/>
              </a:defRPr>
            </a:lvl1pPr>
            <a:lvl2pPr>
              <a:buClr>
                <a:srgbClr val="597A8C"/>
              </a:buClr>
              <a:buSzPct val="80000"/>
              <a:buFont typeface="Wingdings 2" pitchFamily="18" charset="2"/>
              <a:buChar char=""/>
              <a:defRPr sz="1800">
                <a:latin typeface="Gill Sans MT" pitchFamily="34" charset="0"/>
              </a:defRPr>
            </a:lvl2pPr>
            <a:lvl3pPr>
              <a:buClr>
                <a:srgbClr val="597A8C"/>
              </a:buClr>
              <a:buSzPct val="80000"/>
              <a:buFont typeface="Gill Sans MT" pitchFamily="34" charset="0"/>
              <a:buChar char="•"/>
              <a:defRPr sz="1600">
                <a:latin typeface="Gill Sans MT" pitchFamily="34" charset="0"/>
              </a:defRPr>
            </a:lvl3pPr>
            <a:lvl4pPr>
              <a:buClr>
                <a:srgbClr val="597A8C"/>
              </a:buClr>
              <a:buSzPct val="80000"/>
              <a:defRPr sz="1400">
                <a:latin typeface="Gill Sans MT" pitchFamily="34" charset="0"/>
              </a:defRPr>
            </a:lvl4pPr>
            <a:lvl5pPr>
              <a:buClr>
                <a:srgbClr val="597A8C"/>
              </a:buClr>
              <a:buSzPct val="80000"/>
              <a:defRPr sz="1400"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3317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r>
              <a:rPr lang="en-ZA" dirty="0" smtClean="0">
                <a:solidFill>
                  <a:prstClr val="black">
                    <a:tint val="75000"/>
                  </a:prstClr>
                </a:solidFill>
              </a:rPr>
              <a:t>SECRET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fld id="{E863F5B3-FE08-4289-B075-95F8B24FAD2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188640"/>
            <a:ext cx="7596000" cy="1368000"/>
          </a:xfrm>
          <a:prstGeom prst="rect">
            <a:avLst/>
          </a:prstGeom>
          <a:solidFill>
            <a:srgbClr val="A2C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358775"/>
            <a:endParaRPr lang="en-ZA" sz="3600" b="1" dirty="0"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7596336" cy="1368152"/>
          </a:xfrm>
          <a:solidFill>
            <a:srgbClr val="597A8C"/>
          </a:solidFill>
        </p:spPr>
        <p:txBody>
          <a:bodyPr>
            <a:normAutofit/>
          </a:bodyPr>
          <a:lstStyle>
            <a:lvl1pPr marL="361950" indent="0" algn="l">
              <a:defRPr sz="3600" b="1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6178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20080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5496" y="836712"/>
            <a:ext cx="910850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871439"/>
            <a:ext cx="2448272" cy="96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0" y="5877272"/>
            <a:ext cx="91440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0696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699" r:id="rId5"/>
    <p:sldLayoutId id="2147483700" r:id="rId6"/>
    <p:sldLayoutId id="2147483701" r:id="rId7"/>
    <p:sldLayoutId id="2147483702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5C120E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5C120E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5C120E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5C120E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5C120E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5C120E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5C120E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5C120E"/>
          </a:solidFill>
          <a:latin typeface="Trebuchet MS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Ø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 kern="1200">
          <a:solidFill>
            <a:srgbClr val="B46E12"/>
          </a:solidFill>
          <a:latin typeface="Calibri" pitchFamily="34" charset="0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B46E12"/>
        </a:buClr>
        <a:buFont typeface="Wingdings 2" pitchFamily="18" charset="2"/>
        <a:buChar char=""/>
        <a:defRPr sz="2000" kern="1200">
          <a:solidFill>
            <a:srgbClr val="B46E12"/>
          </a:solidFill>
          <a:latin typeface="Calibri" pitchFamily="34" charset="0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B46E12"/>
        </a:buClr>
        <a:buFont typeface="Wingdings 2" pitchFamily="18" charset="2"/>
        <a:buChar char=""/>
        <a:defRPr sz="2000" kern="1200">
          <a:solidFill>
            <a:srgbClr val="B46E12"/>
          </a:solidFill>
          <a:latin typeface="Calibri" pitchFamily="34" charset="0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477" y="2150182"/>
            <a:ext cx="8136904" cy="156685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POLICY-PLAN-BUDGET ALIGNMENT</a:t>
            </a:r>
            <a:endParaRPr lang="en-ZA" sz="3600" dirty="0">
              <a:latin typeface="+mj-lt"/>
            </a:endParaRPr>
          </a:p>
        </p:txBody>
      </p:sp>
      <p:pic>
        <p:nvPicPr>
          <p:cNvPr id="1026" name="Picture 2" descr="http://intranet-dpme:81/Document%20Centre/Templates/DPME%20logo%20SM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2045" y="188640"/>
            <a:ext cx="4264413" cy="143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79512" y="4231200"/>
            <a:ext cx="8712968" cy="2366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>
            <a:lvl1pPr marL="27432" indent="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2800" kern="12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4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None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None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ZA" sz="2800" dirty="0" smtClean="0"/>
              <a:t>DPME</a:t>
            </a:r>
          </a:p>
          <a:p>
            <a:pPr algn="ctr"/>
            <a:r>
              <a:rPr lang="en-US" sz="2800" dirty="0" smtClean="0"/>
              <a:t>Presentation to Portfolio Committee on Public Service and Administration, Planning, Monitoring and Evaluation</a:t>
            </a:r>
            <a:endParaRPr lang="en-ZA" sz="2800" dirty="0" smtClean="0"/>
          </a:p>
          <a:p>
            <a:pPr algn="ctr"/>
            <a:r>
              <a:rPr lang="en-ZA" sz="2800" dirty="0" smtClean="0"/>
              <a:t>30 May 2018</a:t>
            </a:r>
          </a:p>
        </p:txBody>
      </p:sp>
    </p:spTree>
    <p:extLst>
      <p:ext uri="{BB962C8B-B14F-4D97-AF65-F5344CB8AC3E}">
        <p14:creationId xmlns:p14="http://schemas.microsoft.com/office/powerpoint/2010/main" xmlns="" val="4183556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692696"/>
          </a:xfrm>
          <a:custGeom>
            <a:avLst/>
            <a:gdLst/>
            <a:ahLst/>
            <a:cxnLst/>
            <a:rect l="l" t="t" r="r" b="b"/>
            <a:pathLst>
              <a:path w="9144000" h="1130808">
                <a:moveTo>
                  <a:pt x="0" y="1130808"/>
                </a:moveTo>
                <a:lnTo>
                  <a:pt x="9144000" y="1130808"/>
                </a:lnTo>
                <a:lnTo>
                  <a:pt x="9144000" y="0"/>
                </a:lnTo>
                <a:lnTo>
                  <a:pt x="0" y="0"/>
                </a:lnTo>
                <a:lnTo>
                  <a:pt x="0" y="1130808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78738" y="83820"/>
            <a:ext cx="8813741" cy="5119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  <a:tabLst>
                <a:tab pos="927100" algn="l"/>
              </a:tabLst>
            </a:pPr>
            <a:r>
              <a:rPr lang="en-US" sz="3000" b="1" dirty="0" smtClean="0">
                <a:solidFill>
                  <a:srgbClr val="FFFFFF"/>
                </a:solidFill>
                <a:latin typeface="Arial"/>
                <a:cs typeface="Arial"/>
              </a:rPr>
              <a:t>Spending re- alignment (% of total 1)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3F43-B45B-4F72-83D1-2BB5713C63C4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0196" y="3789040"/>
            <a:ext cx="8403608" cy="165457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100" dirty="0">
                <a:latin typeface="Arial" panose="020B0604020202020204" pitchFamily="34" charset="0"/>
                <a:cs typeface="Arial" panose="020B0604020202020204" pitchFamily="34" charset="0"/>
              </a:rPr>
              <a:t>In terms of proportion of spending:</a:t>
            </a:r>
          </a:p>
          <a:p>
            <a:pPr lvl="1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Spending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 Economic and Admin/Protection is declining relatively. Social and Debt Service Costs are increasing.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The decline is proportionally the biggest for Administrative Services and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Protection Services</a:t>
            </a:r>
            <a:endParaRPr lang="en-ZA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9646" y="764704"/>
            <a:ext cx="638470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7949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548680"/>
          </a:xfrm>
          <a:custGeom>
            <a:avLst/>
            <a:gdLst/>
            <a:ahLst/>
            <a:cxnLst/>
            <a:rect l="l" t="t" r="r" b="b"/>
            <a:pathLst>
              <a:path w="9144000" h="1130808">
                <a:moveTo>
                  <a:pt x="0" y="1130808"/>
                </a:moveTo>
                <a:lnTo>
                  <a:pt x="9144000" y="1130808"/>
                </a:lnTo>
                <a:lnTo>
                  <a:pt x="9144000" y="0"/>
                </a:lnTo>
                <a:lnTo>
                  <a:pt x="0" y="0"/>
                </a:lnTo>
                <a:lnTo>
                  <a:pt x="0" y="1130808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78738" y="44624"/>
            <a:ext cx="8813741" cy="39285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  <a:tabLst>
                <a:tab pos="927100" algn="l"/>
              </a:tabLst>
            </a:pPr>
            <a:r>
              <a:rPr lang="en-US" sz="3000" b="1" dirty="0" smtClean="0">
                <a:solidFill>
                  <a:srgbClr val="FFFFFF"/>
                </a:solidFill>
                <a:latin typeface="Arial"/>
                <a:cs typeface="Arial"/>
              </a:rPr>
              <a:t>Spending re- alignment (% of total 2)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3F43-B45B-4F72-83D1-2BB5713C63C4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64088" y="2377641"/>
            <a:ext cx="3672408" cy="270754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The proportional decline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in:</a:t>
            </a:r>
          </a:p>
          <a:p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conomic and community services</a:t>
            </a:r>
          </a:p>
          <a:p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Defence, public order and general public services</a:t>
            </a:r>
          </a:p>
          <a:p>
            <a:pPr marL="0" indent="0">
              <a:buNone/>
            </a:pP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Balanced by increase in:</a:t>
            </a:r>
          </a:p>
          <a:p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Debt service costs</a:t>
            </a:r>
          </a:p>
          <a:p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Services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38" y="764704"/>
            <a:ext cx="4716687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2658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Delivery taking place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79176"/>
            <a:ext cx="8496944" cy="5025618"/>
          </a:xfrm>
        </p:spPr>
        <p:txBody>
          <a:bodyPr/>
          <a:lstStyle/>
          <a:p>
            <a:pPr marL="285115" lvl="0" indent="-272415">
              <a:spcBef>
                <a:spcPts val="0"/>
              </a:spcBef>
              <a:buClrTx/>
              <a:buSzTx/>
              <a:buFont typeface="Wingdings"/>
              <a:buChar char=""/>
              <a:tabLst>
                <a:tab pos="285750" algn="l"/>
              </a:tabLst>
              <a:defRPr/>
            </a:pPr>
            <a:r>
              <a:rPr lang="en-US" sz="2000" b="1" dirty="0">
                <a:solidFill>
                  <a:srgbClr val="FF0000"/>
                </a:solidFill>
              </a:rPr>
              <a:t>724</a:t>
            </a:r>
            <a:r>
              <a:rPr lang="en-US" sz="2000" b="1" spc="5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430</a:t>
            </a:r>
            <a:r>
              <a:rPr lang="en-US" sz="2000" b="1" spc="10" dirty="0">
                <a:solidFill>
                  <a:srgbClr val="FF0000"/>
                </a:solidFill>
              </a:rPr>
              <a:t> Households (</a:t>
            </a:r>
            <a:r>
              <a:rPr lang="en-US" sz="2000" b="1" dirty="0">
                <a:solidFill>
                  <a:srgbClr val="FF0000"/>
                </a:solidFill>
              </a:rPr>
              <a:t>HHs)</a:t>
            </a:r>
            <a:r>
              <a:rPr lang="en-US" sz="2000" b="1" spc="-15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connected</a:t>
            </a:r>
            <a:r>
              <a:rPr lang="en-US" sz="2000" b="1" spc="10" dirty="0">
                <a:solidFill>
                  <a:srgbClr val="FF0000"/>
                </a:solidFill>
              </a:rPr>
              <a:t> </a:t>
            </a:r>
            <a:r>
              <a:rPr lang="en-US" sz="2000" b="1" spc="-10" dirty="0">
                <a:solidFill>
                  <a:srgbClr val="FF0000"/>
                </a:solidFill>
              </a:rPr>
              <a:t>t</a:t>
            </a:r>
            <a:r>
              <a:rPr lang="en-US" sz="2000" b="1" dirty="0">
                <a:solidFill>
                  <a:srgbClr val="FF0000"/>
                </a:solidFill>
              </a:rPr>
              <a:t>o</a:t>
            </a:r>
            <a:r>
              <a:rPr lang="en-US" sz="2000" b="1" spc="5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grid </a:t>
            </a:r>
            <a:r>
              <a:rPr lang="en-US" sz="2000" dirty="0">
                <a:solidFill>
                  <a:prstClr val="black"/>
                </a:solidFill>
              </a:rPr>
              <a:t>since 2014</a:t>
            </a:r>
            <a:r>
              <a:rPr lang="en-US" sz="2000" spc="5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(58% of 2019</a:t>
            </a:r>
            <a:r>
              <a:rPr lang="en-US" sz="2000" spc="5" dirty="0">
                <a:solidFill>
                  <a:prstClr val="black"/>
                </a:solidFill>
              </a:rPr>
              <a:t> </a:t>
            </a:r>
            <a:r>
              <a:rPr lang="en-US" sz="2000" spc="-10" dirty="0">
                <a:solidFill>
                  <a:prstClr val="black"/>
                </a:solidFill>
              </a:rPr>
              <a:t>t</a:t>
            </a:r>
            <a:r>
              <a:rPr lang="en-US" sz="2000" dirty="0">
                <a:solidFill>
                  <a:prstClr val="black"/>
                </a:solidFill>
              </a:rPr>
              <a:t>arget</a:t>
            </a:r>
            <a:r>
              <a:rPr lang="en-US" sz="2000" spc="2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of 1</a:t>
            </a:r>
            <a:r>
              <a:rPr lang="en-US" sz="2000" spc="-10" dirty="0">
                <a:solidFill>
                  <a:prstClr val="black"/>
                </a:solidFill>
              </a:rPr>
              <a:t>.</a:t>
            </a:r>
            <a:r>
              <a:rPr lang="en-US" sz="2000" dirty="0">
                <a:solidFill>
                  <a:prstClr val="black"/>
                </a:solidFill>
              </a:rPr>
              <a:t>25</a:t>
            </a:r>
            <a:r>
              <a:rPr lang="en-US" sz="2000" spc="35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mi</a:t>
            </a:r>
            <a:r>
              <a:rPr lang="en-US" sz="2000" spc="5" dirty="0">
                <a:solidFill>
                  <a:prstClr val="black"/>
                </a:solidFill>
              </a:rPr>
              <a:t>l</a:t>
            </a:r>
            <a:r>
              <a:rPr lang="en-US" sz="2000" dirty="0">
                <a:solidFill>
                  <a:prstClr val="black"/>
                </a:solidFill>
              </a:rPr>
              <a:t>l</a:t>
            </a:r>
            <a:r>
              <a:rPr lang="en-US" sz="2000" spc="-10" dirty="0">
                <a:solidFill>
                  <a:prstClr val="black"/>
                </a:solidFill>
              </a:rPr>
              <a:t>i</a:t>
            </a:r>
            <a:r>
              <a:rPr lang="en-US" sz="2000" dirty="0">
                <a:solidFill>
                  <a:prstClr val="black"/>
                </a:solidFill>
              </a:rPr>
              <a:t>on) and  52</a:t>
            </a:r>
            <a:r>
              <a:rPr lang="en-US" sz="2000" spc="5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778</a:t>
            </a:r>
            <a:r>
              <a:rPr lang="en-US" sz="2000" spc="5" dirty="0">
                <a:solidFill>
                  <a:prstClr val="black"/>
                </a:solidFill>
              </a:rPr>
              <a:t> HH</a:t>
            </a:r>
            <a:r>
              <a:rPr lang="en-US" sz="2000" dirty="0">
                <a:solidFill>
                  <a:prstClr val="black"/>
                </a:solidFill>
              </a:rPr>
              <a:t>s</a:t>
            </a:r>
            <a:r>
              <a:rPr lang="en-US" sz="2000" spc="-20" dirty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connected to</a:t>
            </a:r>
            <a:r>
              <a:rPr lang="en-US" sz="2000" b="1" spc="15" dirty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no</a:t>
            </a:r>
            <a:r>
              <a:rPr lang="en-US" sz="2000" b="1" spc="5" dirty="0">
                <a:solidFill>
                  <a:prstClr val="black"/>
                </a:solidFill>
              </a:rPr>
              <a:t>n</a:t>
            </a:r>
            <a:r>
              <a:rPr lang="en-US" sz="2000" b="1" spc="-5" dirty="0">
                <a:solidFill>
                  <a:prstClr val="black"/>
                </a:solidFill>
              </a:rPr>
              <a:t>-</a:t>
            </a:r>
            <a:r>
              <a:rPr lang="en-US" sz="2000" b="1" dirty="0">
                <a:solidFill>
                  <a:prstClr val="black"/>
                </a:solidFill>
              </a:rPr>
              <a:t>grid </a:t>
            </a:r>
            <a:r>
              <a:rPr lang="en-US" sz="2000" spc="-10" dirty="0">
                <a:solidFill>
                  <a:prstClr val="black"/>
                </a:solidFill>
              </a:rPr>
              <a:t>(</a:t>
            </a:r>
            <a:r>
              <a:rPr lang="en-US" sz="2000" dirty="0">
                <a:solidFill>
                  <a:prstClr val="black"/>
                </a:solidFill>
              </a:rPr>
              <a:t>50% of 2019</a:t>
            </a:r>
            <a:r>
              <a:rPr lang="en-US" sz="2000" spc="15" dirty="0">
                <a:solidFill>
                  <a:prstClr val="black"/>
                </a:solidFill>
              </a:rPr>
              <a:t> </a:t>
            </a:r>
            <a:r>
              <a:rPr lang="en-US" sz="2000" spc="-10" dirty="0">
                <a:solidFill>
                  <a:prstClr val="black"/>
                </a:solidFill>
              </a:rPr>
              <a:t>t</a:t>
            </a:r>
            <a:r>
              <a:rPr lang="en-US" sz="2000" dirty="0">
                <a:solidFill>
                  <a:prstClr val="black"/>
                </a:solidFill>
              </a:rPr>
              <a:t>arget</a:t>
            </a:r>
            <a:r>
              <a:rPr lang="en-US" sz="2000" spc="1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of 105</a:t>
            </a:r>
            <a:r>
              <a:rPr lang="en-US" sz="2000" spc="5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000</a:t>
            </a:r>
            <a:r>
              <a:rPr lang="en-US" sz="2000" spc="5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HHS)</a:t>
            </a:r>
          </a:p>
          <a:p>
            <a:pPr marL="285115" lvl="0" indent="-272415">
              <a:spcBef>
                <a:spcPts val="0"/>
              </a:spcBef>
              <a:buClrTx/>
              <a:buSzTx/>
              <a:buFont typeface="Wingdings"/>
              <a:buChar char=""/>
              <a:tabLst>
                <a:tab pos="285750" algn="l"/>
              </a:tabLst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285115" lvl="0" indent="-272415">
              <a:spcBef>
                <a:spcPts val="0"/>
              </a:spcBef>
              <a:buClrTx/>
              <a:buSzTx/>
              <a:buFont typeface="Wingdings"/>
              <a:buChar char=""/>
              <a:tabLst>
                <a:tab pos="285750" algn="l"/>
              </a:tabLst>
              <a:defRPr/>
            </a:pPr>
            <a:r>
              <a:rPr lang="en-US" sz="2000" spc="-10" dirty="0">
                <a:solidFill>
                  <a:prstClr val="black"/>
                </a:solidFill>
              </a:rPr>
              <a:t>O</a:t>
            </a:r>
            <a:r>
              <a:rPr lang="en-US" sz="2000" dirty="0">
                <a:solidFill>
                  <a:prstClr val="black"/>
                </a:solidFill>
              </a:rPr>
              <a:t>ver </a:t>
            </a:r>
            <a:r>
              <a:rPr lang="en-US" sz="2000" b="1" dirty="0">
                <a:solidFill>
                  <a:srgbClr val="FF0000"/>
                </a:solidFill>
              </a:rPr>
              <a:t>1</a:t>
            </a:r>
            <a:r>
              <a:rPr lang="en-US" sz="2000" b="1" spc="5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mi</a:t>
            </a:r>
            <a:r>
              <a:rPr lang="en-US" sz="2000" b="1" spc="5" dirty="0">
                <a:solidFill>
                  <a:srgbClr val="FF0000"/>
                </a:solidFill>
              </a:rPr>
              <a:t>l</a:t>
            </a:r>
            <a:r>
              <a:rPr lang="en-US" sz="2000" b="1" dirty="0">
                <a:solidFill>
                  <a:srgbClr val="FF0000"/>
                </a:solidFill>
              </a:rPr>
              <a:t>l</a:t>
            </a:r>
            <a:r>
              <a:rPr lang="en-US" sz="2000" b="1" spc="-10" dirty="0">
                <a:solidFill>
                  <a:srgbClr val="FF0000"/>
                </a:solidFill>
              </a:rPr>
              <a:t>i</a:t>
            </a:r>
            <a:r>
              <a:rPr lang="en-US" sz="2000" b="1" dirty="0">
                <a:solidFill>
                  <a:srgbClr val="FF0000"/>
                </a:solidFill>
              </a:rPr>
              <a:t>on</a:t>
            </a:r>
            <a:r>
              <a:rPr lang="en-US" sz="2000" b="1" spc="-30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HHs</a:t>
            </a:r>
            <a:r>
              <a:rPr lang="en-US" sz="2000" b="1" spc="-2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g</a:t>
            </a:r>
            <a:r>
              <a:rPr lang="en-US" sz="2000" spc="5" dirty="0">
                <a:solidFill>
                  <a:prstClr val="black"/>
                </a:solidFill>
              </a:rPr>
              <a:t>i</a:t>
            </a:r>
            <a:r>
              <a:rPr lang="en-US" sz="2000" dirty="0">
                <a:solidFill>
                  <a:prstClr val="black"/>
                </a:solidFill>
              </a:rPr>
              <a:t>ven access</a:t>
            </a:r>
            <a:r>
              <a:rPr lang="en-US" sz="2000" spc="-10" dirty="0">
                <a:solidFill>
                  <a:prstClr val="black"/>
                </a:solidFill>
              </a:rPr>
              <a:t> t</a:t>
            </a:r>
            <a:r>
              <a:rPr lang="en-US" sz="2000" dirty="0">
                <a:solidFill>
                  <a:prstClr val="black"/>
                </a:solidFill>
              </a:rPr>
              <a:t>o</a:t>
            </a:r>
            <a:r>
              <a:rPr lang="en-US" sz="2000" spc="15" dirty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re</a:t>
            </a:r>
            <a:r>
              <a:rPr lang="en-US" sz="2000" b="1" spc="-10" dirty="0">
                <a:solidFill>
                  <a:srgbClr val="FF0000"/>
                </a:solidFill>
              </a:rPr>
              <a:t>f</a:t>
            </a:r>
            <a:r>
              <a:rPr lang="en-US" sz="2000" b="1" dirty="0">
                <a:solidFill>
                  <a:srgbClr val="FF0000"/>
                </a:solidFill>
              </a:rPr>
              <a:t>use</a:t>
            </a:r>
            <a:r>
              <a:rPr lang="en-US" sz="2000" b="1" spc="5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re</a:t>
            </a:r>
            <a:r>
              <a:rPr lang="en-US" sz="2000" b="1" spc="-10" dirty="0">
                <a:solidFill>
                  <a:srgbClr val="FF0000"/>
                </a:solidFill>
              </a:rPr>
              <a:t>m</a:t>
            </a:r>
            <a:r>
              <a:rPr lang="en-US" sz="2000" b="1" dirty="0">
                <a:solidFill>
                  <a:srgbClr val="FF0000"/>
                </a:solidFill>
              </a:rPr>
              <a:t>oval </a:t>
            </a:r>
            <a:r>
              <a:rPr lang="en-US" sz="2000" dirty="0">
                <a:solidFill>
                  <a:prstClr val="black"/>
                </a:solidFill>
              </a:rPr>
              <a:t>bet</a:t>
            </a:r>
            <a:r>
              <a:rPr lang="en-US" sz="2000" spc="-25" dirty="0">
                <a:solidFill>
                  <a:prstClr val="black"/>
                </a:solidFill>
              </a:rPr>
              <a:t>w</a:t>
            </a:r>
            <a:r>
              <a:rPr lang="en-US" sz="2000" dirty="0">
                <a:solidFill>
                  <a:prstClr val="black"/>
                </a:solidFill>
              </a:rPr>
              <a:t>een</a:t>
            </a:r>
            <a:r>
              <a:rPr lang="en-US" sz="2000" spc="30" dirty="0">
                <a:solidFill>
                  <a:prstClr val="black"/>
                </a:solidFill>
              </a:rPr>
              <a:t> General Household Survey (</a:t>
            </a:r>
            <a:r>
              <a:rPr lang="en-US" sz="2000" spc="-10" dirty="0">
                <a:solidFill>
                  <a:prstClr val="black"/>
                </a:solidFill>
              </a:rPr>
              <a:t>G</a:t>
            </a:r>
            <a:r>
              <a:rPr lang="en-US" sz="2000" dirty="0">
                <a:solidFill>
                  <a:prstClr val="black"/>
                </a:solidFill>
              </a:rPr>
              <a:t>HS) 2013</a:t>
            </a:r>
            <a:r>
              <a:rPr lang="en-US" sz="2000" spc="5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and </a:t>
            </a:r>
            <a:r>
              <a:rPr lang="en-US" sz="2000" spc="-10" dirty="0">
                <a:solidFill>
                  <a:prstClr val="black"/>
                </a:solidFill>
              </a:rPr>
              <a:t>G</a:t>
            </a:r>
            <a:r>
              <a:rPr lang="en-US" sz="2000" dirty="0">
                <a:solidFill>
                  <a:prstClr val="black"/>
                </a:solidFill>
              </a:rPr>
              <a:t>HS</a:t>
            </a:r>
            <a:r>
              <a:rPr lang="en-US" sz="2000" spc="-5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2016 against</a:t>
            </a:r>
            <a:r>
              <a:rPr lang="en-US" sz="2000" spc="-5" dirty="0">
                <a:solidFill>
                  <a:prstClr val="black"/>
                </a:solidFill>
              </a:rPr>
              <a:t> </a:t>
            </a:r>
            <a:r>
              <a:rPr lang="en-US" sz="2000" spc="-10" dirty="0">
                <a:solidFill>
                  <a:prstClr val="black"/>
                </a:solidFill>
              </a:rPr>
              <a:t>t</a:t>
            </a:r>
            <a:r>
              <a:rPr lang="en-US" sz="2000" dirty="0">
                <a:solidFill>
                  <a:prstClr val="black"/>
                </a:solidFill>
              </a:rPr>
              <a:t>he</a:t>
            </a:r>
            <a:r>
              <a:rPr lang="en-US" sz="2000" spc="15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2019 ta</a:t>
            </a:r>
            <a:r>
              <a:rPr lang="en-US" sz="2000" spc="-10" dirty="0">
                <a:solidFill>
                  <a:prstClr val="black"/>
                </a:solidFill>
              </a:rPr>
              <a:t>r</a:t>
            </a:r>
            <a:r>
              <a:rPr lang="en-US" sz="2000" dirty="0">
                <a:solidFill>
                  <a:prstClr val="black"/>
                </a:solidFill>
              </a:rPr>
              <a:t>get</a:t>
            </a:r>
            <a:r>
              <a:rPr lang="en-US" sz="2000" spc="5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of</a:t>
            </a:r>
            <a:r>
              <a:rPr lang="en-US" sz="2000" spc="-5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1</a:t>
            </a:r>
            <a:r>
              <a:rPr lang="en-US" sz="2000" spc="-10" dirty="0">
                <a:solidFill>
                  <a:prstClr val="black"/>
                </a:solidFill>
              </a:rPr>
              <a:t>.</a:t>
            </a:r>
            <a:r>
              <a:rPr lang="en-US" sz="2000" dirty="0">
                <a:solidFill>
                  <a:prstClr val="black"/>
                </a:solidFill>
              </a:rPr>
              <a:t>3</a:t>
            </a:r>
            <a:r>
              <a:rPr lang="en-US" sz="2000" spc="15" dirty="0">
                <a:solidFill>
                  <a:prstClr val="black"/>
                </a:solidFill>
              </a:rPr>
              <a:t> </a:t>
            </a:r>
            <a:r>
              <a:rPr lang="en-US" sz="2000" spc="-10" dirty="0">
                <a:solidFill>
                  <a:prstClr val="black"/>
                </a:solidFill>
              </a:rPr>
              <a:t>m</a:t>
            </a:r>
            <a:r>
              <a:rPr lang="en-US" sz="2000" dirty="0">
                <a:solidFill>
                  <a:prstClr val="black"/>
                </a:solidFill>
              </a:rPr>
              <a:t>ill</a:t>
            </a:r>
            <a:r>
              <a:rPr lang="en-US" sz="2000" spc="-10" dirty="0">
                <a:solidFill>
                  <a:prstClr val="black"/>
                </a:solidFill>
              </a:rPr>
              <a:t>i</a:t>
            </a:r>
            <a:r>
              <a:rPr lang="en-US" sz="2000" dirty="0">
                <a:solidFill>
                  <a:prstClr val="black"/>
                </a:solidFill>
              </a:rPr>
              <a:t>on</a:t>
            </a:r>
            <a:r>
              <a:rPr lang="en-US" sz="2000" spc="-1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H</a:t>
            </a:r>
            <a:r>
              <a:rPr lang="en-US" sz="2000" spc="5" dirty="0">
                <a:solidFill>
                  <a:prstClr val="black"/>
                </a:solidFill>
              </a:rPr>
              <a:t>H</a:t>
            </a:r>
            <a:r>
              <a:rPr lang="en-US" sz="2000" dirty="0">
                <a:solidFill>
                  <a:prstClr val="black"/>
                </a:solidFill>
              </a:rPr>
              <a:t>s</a:t>
            </a:r>
          </a:p>
          <a:p>
            <a:pPr marL="285115" lvl="0" indent="-272415">
              <a:spcBef>
                <a:spcPts val="0"/>
              </a:spcBef>
              <a:buClrTx/>
              <a:buSzTx/>
              <a:buFont typeface="Wingdings"/>
              <a:buChar char=""/>
              <a:tabLst>
                <a:tab pos="285750" algn="l"/>
              </a:tabLst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285115" marR="66675" lvl="0" indent="-272415">
              <a:spcBef>
                <a:spcPts val="0"/>
              </a:spcBef>
              <a:buClrTx/>
              <a:buSzTx/>
              <a:buFont typeface="Wingdings"/>
              <a:buChar char=""/>
              <a:tabLst>
                <a:tab pos="285750" algn="l"/>
              </a:tabLst>
              <a:defRPr/>
            </a:pPr>
            <a:r>
              <a:rPr lang="en-US" sz="2000" b="1" dirty="0">
                <a:solidFill>
                  <a:srgbClr val="FF0000"/>
                </a:solidFill>
              </a:rPr>
              <a:t>1</a:t>
            </a:r>
            <a:r>
              <a:rPr lang="en-US" sz="2000" b="1" spc="-10" dirty="0">
                <a:solidFill>
                  <a:srgbClr val="FF0000"/>
                </a:solidFill>
              </a:rPr>
              <a:t>.</a:t>
            </a:r>
            <a:r>
              <a:rPr lang="en-US" sz="2000" b="1" dirty="0">
                <a:solidFill>
                  <a:srgbClr val="FF0000"/>
                </a:solidFill>
              </a:rPr>
              <a:t>12</a:t>
            </a:r>
            <a:r>
              <a:rPr lang="en-US" sz="2000" b="1" spc="15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mi</a:t>
            </a:r>
            <a:r>
              <a:rPr lang="en-US" sz="2000" b="1" spc="5" dirty="0">
                <a:solidFill>
                  <a:srgbClr val="FF0000"/>
                </a:solidFill>
              </a:rPr>
              <a:t>l</a:t>
            </a:r>
            <a:r>
              <a:rPr lang="en-US" sz="2000" b="1" dirty="0">
                <a:solidFill>
                  <a:srgbClr val="FF0000"/>
                </a:solidFill>
              </a:rPr>
              <a:t>lion</a:t>
            </a:r>
            <a:r>
              <a:rPr lang="en-US" sz="2000" b="1" spc="-30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HHs</a:t>
            </a:r>
            <a:r>
              <a:rPr lang="en-US" sz="2000" b="1" spc="-15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g</a:t>
            </a:r>
            <a:r>
              <a:rPr lang="en-US" sz="2000" spc="5" dirty="0">
                <a:solidFill>
                  <a:prstClr val="black"/>
                </a:solidFill>
              </a:rPr>
              <a:t>i</a:t>
            </a:r>
            <a:r>
              <a:rPr lang="en-US" sz="2000" dirty="0">
                <a:solidFill>
                  <a:prstClr val="black"/>
                </a:solidFill>
              </a:rPr>
              <a:t>ven access</a:t>
            </a:r>
            <a:r>
              <a:rPr lang="en-US" sz="2000" spc="-10" dirty="0">
                <a:solidFill>
                  <a:prstClr val="black"/>
                </a:solidFill>
              </a:rPr>
              <a:t> to </a:t>
            </a:r>
            <a:r>
              <a:rPr lang="en-US" sz="2000" b="1" spc="-10" dirty="0">
                <a:solidFill>
                  <a:prstClr val="black"/>
                </a:solidFill>
              </a:rPr>
              <a:t>decent sanitation </a:t>
            </a:r>
            <a:r>
              <a:rPr lang="en-US" sz="2000" dirty="0">
                <a:solidFill>
                  <a:prstClr val="black"/>
                </a:solidFill>
              </a:rPr>
              <a:t>since 2014 (45% of 2019 </a:t>
            </a:r>
            <a:r>
              <a:rPr lang="en-US" sz="2000" spc="-10" dirty="0">
                <a:solidFill>
                  <a:prstClr val="black"/>
                </a:solidFill>
              </a:rPr>
              <a:t>t</a:t>
            </a:r>
            <a:r>
              <a:rPr lang="en-US" sz="2000" dirty="0">
                <a:solidFill>
                  <a:prstClr val="black"/>
                </a:solidFill>
              </a:rPr>
              <a:t>arge</a:t>
            </a:r>
            <a:r>
              <a:rPr lang="en-US" sz="2000" spc="-10" dirty="0">
                <a:solidFill>
                  <a:prstClr val="black"/>
                </a:solidFill>
              </a:rPr>
              <a:t>t</a:t>
            </a:r>
            <a:r>
              <a:rPr lang="en-US" sz="2000" dirty="0">
                <a:solidFill>
                  <a:prstClr val="black"/>
                </a:solidFill>
              </a:rPr>
              <a:t>).</a:t>
            </a:r>
            <a:r>
              <a:rPr lang="en-US" sz="2000" spc="-75" dirty="0">
                <a:solidFill>
                  <a:prstClr val="black"/>
                </a:solidFill>
              </a:rPr>
              <a:t>  </a:t>
            </a:r>
          </a:p>
          <a:p>
            <a:pPr marL="285115" marR="66675" lvl="0" indent="-272415">
              <a:spcBef>
                <a:spcPts val="0"/>
              </a:spcBef>
              <a:buClrTx/>
              <a:buSzTx/>
              <a:buFont typeface="Wingdings"/>
              <a:buChar char=""/>
              <a:tabLst>
                <a:tab pos="285750" algn="l"/>
              </a:tabLst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285115" marR="167640" lvl="0" indent="-272415">
              <a:spcBef>
                <a:spcPts val="0"/>
              </a:spcBef>
              <a:buClrTx/>
              <a:buSzTx/>
              <a:buFont typeface="Wingdings"/>
              <a:buChar char=""/>
              <a:tabLst>
                <a:tab pos="285750" algn="l"/>
              </a:tabLst>
              <a:defRPr/>
            </a:pPr>
            <a:r>
              <a:rPr lang="en-US" sz="2000" b="1" dirty="0">
                <a:solidFill>
                  <a:srgbClr val="FF0000"/>
                </a:solidFill>
              </a:rPr>
              <a:t>305</a:t>
            </a:r>
            <a:r>
              <a:rPr lang="en-US" sz="2000" b="1" spc="5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00</a:t>
            </a:r>
            <a:r>
              <a:rPr lang="en-US" sz="2000" b="1" spc="5" dirty="0">
                <a:solidFill>
                  <a:srgbClr val="FF0000"/>
                </a:solidFill>
              </a:rPr>
              <a:t> HHs </a:t>
            </a:r>
            <a:r>
              <a:rPr lang="en-US" sz="2000" b="1" spc="10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g</a:t>
            </a:r>
            <a:r>
              <a:rPr lang="en-US" sz="2000" b="1" spc="5" dirty="0">
                <a:solidFill>
                  <a:srgbClr val="FF0000"/>
                </a:solidFill>
              </a:rPr>
              <a:t>i</a:t>
            </a:r>
            <a:r>
              <a:rPr lang="en-US" sz="2000" b="1" dirty="0">
                <a:solidFill>
                  <a:srgbClr val="FF0000"/>
                </a:solidFill>
              </a:rPr>
              <a:t>ven </a:t>
            </a:r>
            <a:r>
              <a:rPr lang="en-US" sz="2000" dirty="0">
                <a:solidFill>
                  <a:prstClr val="black"/>
                </a:solidFill>
              </a:rPr>
              <a:t>access to a</a:t>
            </a:r>
            <a:r>
              <a:rPr lang="en-US" sz="2000" spc="5" dirty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rel</a:t>
            </a:r>
            <a:r>
              <a:rPr lang="en-US" sz="2000" b="1" spc="5" dirty="0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ab</a:t>
            </a:r>
            <a:r>
              <a:rPr lang="en-US" sz="2000" b="1" spc="5" dirty="0">
                <a:solidFill>
                  <a:prstClr val="black"/>
                </a:solidFill>
              </a:rPr>
              <a:t>l</a:t>
            </a:r>
            <a:r>
              <a:rPr lang="en-US" sz="2000" b="1" dirty="0">
                <a:solidFill>
                  <a:prstClr val="black"/>
                </a:solidFill>
              </a:rPr>
              <a:t>e</a:t>
            </a:r>
            <a:r>
              <a:rPr lang="en-US" sz="2000" b="1" spc="-30" dirty="0">
                <a:solidFill>
                  <a:prstClr val="black"/>
                </a:solidFill>
              </a:rPr>
              <a:t> </a:t>
            </a:r>
            <a:r>
              <a:rPr lang="en-US" sz="2000" b="1" spc="-20" dirty="0">
                <a:solidFill>
                  <a:prstClr val="black"/>
                </a:solidFill>
              </a:rPr>
              <a:t>w</a:t>
            </a:r>
            <a:r>
              <a:rPr lang="en-US" sz="2000" b="1" dirty="0">
                <a:solidFill>
                  <a:prstClr val="black"/>
                </a:solidFill>
              </a:rPr>
              <a:t>a</a:t>
            </a:r>
            <a:r>
              <a:rPr lang="en-US" sz="2000" b="1" spc="-10" dirty="0">
                <a:solidFill>
                  <a:prstClr val="black"/>
                </a:solidFill>
              </a:rPr>
              <a:t>t</a:t>
            </a:r>
            <a:r>
              <a:rPr lang="en-US" sz="2000" b="1" dirty="0">
                <a:solidFill>
                  <a:prstClr val="black"/>
                </a:solidFill>
              </a:rPr>
              <a:t>er</a:t>
            </a:r>
            <a:r>
              <a:rPr lang="en-US" sz="2000" b="1" spc="25" dirty="0">
                <a:solidFill>
                  <a:prstClr val="black"/>
                </a:solidFill>
              </a:rPr>
              <a:t> service </a:t>
            </a:r>
            <a:r>
              <a:rPr lang="en-US" sz="2000" dirty="0">
                <a:solidFill>
                  <a:prstClr val="black"/>
                </a:solidFill>
              </a:rPr>
              <a:t>since 2014 (12% of 2019</a:t>
            </a:r>
            <a:r>
              <a:rPr lang="en-US" sz="2000" spc="5" dirty="0">
                <a:solidFill>
                  <a:prstClr val="black"/>
                </a:solidFill>
              </a:rPr>
              <a:t> </a:t>
            </a:r>
            <a:r>
              <a:rPr lang="en-US" sz="2000" spc="-10" dirty="0">
                <a:solidFill>
                  <a:prstClr val="black"/>
                </a:solidFill>
              </a:rPr>
              <a:t>t</a:t>
            </a:r>
            <a:r>
              <a:rPr lang="en-US" sz="2000" dirty="0">
                <a:solidFill>
                  <a:prstClr val="black"/>
                </a:solidFill>
              </a:rPr>
              <a:t>arget</a:t>
            </a:r>
            <a:r>
              <a:rPr lang="en-US" sz="2000" spc="1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of</a:t>
            </a:r>
            <a:r>
              <a:rPr lang="en-US" sz="2000" spc="1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2</a:t>
            </a:r>
            <a:r>
              <a:rPr lang="en-US" sz="2000" spc="-10" dirty="0">
                <a:solidFill>
                  <a:prstClr val="black"/>
                </a:solidFill>
              </a:rPr>
              <a:t>.</a:t>
            </a:r>
            <a:r>
              <a:rPr lang="en-US" sz="2000" dirty="0">
                <a:solidFill>
                  <a:prstClr val="black"/>
                </a:solidFill>
              </a:rPr>
              <a:t>3</a:t>
            </a:r>
            <a:r>
              <a:rPr lang="en-US" sz="2000" spc="5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mi</a:t>
            </a:r>
            <a:r>
              <a:rPr lang="en-US" sz="2000" spc="5" dirty="0">
                <a:solidFill>
                  <a:prstClr val="black"/>
                </a:solidFill>
              </a:rPr>
              <a:t>l</a:t>
            </a:r>
            <a:r>
              <a:rPr lang="en-US" sz="2000" dirty="0">
                <a:solidFill>
                  <a:prstClr val="black"/>
                </a:solidFill>
              </a:rPr>
              <a:t>lion). Overall on</a:t>
            </a:r>
            <a:r>
              <a:rPr lang="en-US" sz="2000" spc="5" dirty="0">
                <a:solidFill>
                  <a:prstClr val="black"/>
                </a:solidFill>
              </a:rPr>
              <a:t>l</a:t>
            </a:r>
            <a:r>
              <a:rPr lang="en-US" sz="2000" dirty="0">
                <a:solidFill>
                  <a:prstClr val="black"/>
                </a:solidFill>
              </a:rPr>
              <a:t>y</a:t>
            </a:r>
            <a:r>
              <a:rPr lang="en-US" sz="2000" spc="-1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69.9%</a:t>
            </a:r>
            <a:r>
              <a:rPr lang="en-US" sz="2000" spc="1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of </a:t>
            </a:r>
            <a:r>
              <a:rPr lang="en-US" sz="2000" spc="-10" dirty="0">
                <a:solidFill>
                  <a:prstClr val="black"/>
                </a:solidFill>
              </a:rPr>
              <a:t>t</a:t>
            </a:r>
            <a:r>
              <a:rPr lang="en-US" sz="2000" dirty="0">
                <a:solidFill>
                  <a:prstClr val="black"/>
                </a:solidFill>
              </a:rPr>
              <a:t>hose</a:t>
            </a:r>
            <a:r>
              <a:rPr lang="en-US" sz="2000" spc="15" dirty="0">
                <a:solidFill>
                  <a:prstClr val="black"/>
                </a:solidFill>
              </a:rPr>
              <a:t> </a:t>
            </a:r>
            <a:r>
              <a:rPr lang="en-US" sz="2000" spc="-20" dirty="0">
                <a:solidFill>
                  <a:prstClr val="black"/>
                </a:solidFill>
              </a:rPr>
              <a:t>w</a:t>
            </a:r>
            <a:r>
              <a:rPr lang="en-US" sz="2000" dirty="0">
                <a:solidFill>
                  <a:prstClr val="black"/>
                </a:solidFill>
              </a:rPr>
              <a:t>i</a:t>
            </a:r>
            <a:r>
              <a:rPr lang="en-US" sz="2000" spc="-10" dirty="0">
                <a:solidFill>
                  <a:prstClr val="black"/>
                </a:solidFill>
              </a:rPr>
              <a:t>t</a:t>
            </a:r>
            <a:r>
              <a:rPr lang="en-US" sz="2000" dirty="0">
                <a:solidFill>
                  <a:prstClr val="black"/>
                </a:solidFill>
              </a:rPr>
              <a:t>h</a:t>
            </a:r>
            <a:r>
              <a:rPr lang="en-US" sz="2000" spc="5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access</a:t>
            </a:r>
            <a:r>
              <a:rPr lang="en-US" sz="2000" spc="5" dirty="0">
                <a:solidFill>
                  <a:prstClr val="black"/>
                </a:solidFill>
              </a:rPr>
              <a:t> </a:t>
            </a:r>
            <a:r>
              <a:rPr lang="en-US" sz="2000" spc="-10" dirty="0">
                <a:solidFill>
                  <a:prstClr val="black"/>
                </a:solidFill>
              </a:rPr>
              <a:t>t</a:t>
            </a:r>
            <a:r>
              <a:rPr lang="en-US" sz="2000" dirty="0">
                <a:solidFill>
                  <a:prstClr val="black"/>
                </a:solidFill>
              </a:rPr>
              <a:t>o</a:t>
            </a:r>
            <a:r>
              <a:rPr lang="en-US" sz="2000" spc="5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an</a:t>
            </a:r>
            <a:r>
              <a:rPr lang="en-US" sz="2000" spc="5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opera</a:t>
            </a:r>
            <a:r>
              <a:rPr lang="en-US" sz="2000" spc="-10" dirty="0">
                <a:solidFill>
                  <a:prstClr val="black"/>
                </a:solidFill>
              </a:rPr>
              <a:t>t</a:t>
            </a:r>
            <a:r>
              <a:rPr lang="en-US" sz="2000" dirty="0">
                <a:solidFill>
                  <a:prstClr val="black"/>
                </a:solidFill>
              </a:rPr>
              <a:t>ional</a:t>
            </a:r>
            <a:r>
              <a:rPr lang="en-US" sz="2000" spc="1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in</a:t>
            </a:r>
            <a:r>
              <a:rPr lang="en-US" sz="2000" spc="-10" dirty="0">
                <a:solidFill>
                  <a:prstClr val="black"/>
                </a:solidFill>
              </a:rPr>
              <a:t>f</a:t>
            </a:r>
            <a:r>
              <a:rPr lang="en-US" sz="2000" dirty="0">
                <a:solidFill>
                  <a:prstClr val="black"/>
                </a:solidFill>
              </a:rPr>
              <a:t>ras</a:t>
            </a:r>
            <a:r>
              <a:rPr lang="en-US" sz="2000" spc="-10" dirty="0">
                <a:solidFill>
                  <a:prstClr val="black"/>
                </a:solidFill>
              </a:rPr>
              <a:t>t</a:t>
            </a:r>
            <a:r>
              <a:rPr lang="en-US" sz="2000" dirty="0">
                <a:solidFill>
                  <a:prstClr val="black"/>
                </a:solidFill>
              </a:rPr>
              <a:t>ruc</a:t>
            </a:r>
            <a:r>
              <a:rPr lang="en-US" sz="2000" spc="-10" dirty="0">
                <a:solidFill>
                  <a:prstClr val="black"/>
                </a:solidFill>
              </a:rPr>
              <a:t>t</a:t>
            </a:r>
            <a:r>
              <a:rPr lang="en-US" sz="2000" dirty="0">
                <a:solidFill>
                  <a:prstClr val="black"/>
                </a:solidFill>
              </a:rPr>
              <a:t>ure e</a:t>
            </a:r>
            <a:r>
              <a:rPr lang="en-US" sz="2000" spc="-10" dirty="0">
                <a:solidFill>
                  <a:prstClr val="black"/>
                </a:solidFill>
              </a:rPr>
              <a:t>x</a:t>
            </a:r>
            <a:r>
              <a:rPr lang="en-US" sz="2000" dirty="0">
                <a:solidFill>
                  <a:prstClr val="black"/>
                </a:solidFill>
              </a:rPr>
              <a:t>perience</a:t>
            </a:r>
            <a:r>
              <a:rPr lang="en-US" sz="2000" spc="2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a reliable</a:t>
            </a:r>
            <a:r>
              <a:rPr lang="en-US" sz="2000" spc="-15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se</a:t>
            </a:r>
            <a:r>
              <a:rPr lang="en-US" sz="2000" spc="-10" dirty="0">
                <a:solidFill>
                  <a:prstClr val="black"/>
                </a:solidFill>
              </a:rPr>
              <a:t>r</a:t>
            </a:r>
            <a:r>
              <a:rPr lang="en-US" sz="2000" dirty="0">
                <a:solidFill>
                  <a:prstClr val="black"/>
                </a:solidFill>
              </a:rPr>
              <a:t>vice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465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Delivery taking place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13</a:t>
            </a:fld>
            <a:endParaRPr lang="en-ZA" dirty="0"/>
          </a:p>
        </p:txBody>
      </p:sp>
      <p:graphicFrame>
        <p:nvGraphicFramePr>
          <p:cNvPr id="6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759373028"/>
              </p:ext>
            </p:extLst>
          </p:nvPr>
        </p:nvGraphicFramePr>
        <p:xfrm>
          <a:off x="107504" y="714603"/>
          <a:ext cx="8688159" cy="4953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14475" y="5607740"/>
            <a:ext cx="4498775" cy="3247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Access to water increased from 80% in 2002 to 85% in 2016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090824" y="5320314"/>
            <a:ext cx="3664605" cy="4511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Access to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sanitation 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increased from 80%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 2002 to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85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% in 2016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5259" y="5060087"/>
            <a:ext cx="4527991" cy="4727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Formal dwellings increased 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from 73.7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%  in 2002 to 79.3% in 2016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113050" y="4639260"/>
            <a:ext cx="3620154" cy="5777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Access to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electricity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increased from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77% in 2002 to 84.1% in 2016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3484" y="5932494"/>
            <a:ext cx="3420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Statistics South Africa, General Household Survey (Various 2002-2016)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7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Delivery taking place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14</a:t>
            </a:fld>
            <a:endParaRPr lang="en-Z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23528" y="908720"/>
            <a:ext cx="8496944" cy="502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 sz="2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17500" lvl="0" indent="-304800">
              <a:spcBef>
                <a:spcPts val="0"/>
              </a:spcBef>
              <a:buClrTx/>
              <a:buSzTx/>
              <a:buFont typeface="Wingdings"/>
              <a:buChar char=""/>
              <a:tabLst>
                <a:tab pos="317500" algn="l"/>
              </a:tabLst>
              <a:defRPr/>
            </a:pPr>
            <a:r>
              <a:rPr lang="en-US" sz="1800" spc="-10" dirty="0">
                <a:solidFill>
                  <a:prstClr val="black"/>
                </a:solidFill>
              </a:rPr>
              <a:t>Basic</a:t>
            </a:r>
            <a:r>
              <a:rPr lang="en-US" sz="1800" spc="5" dirty="0">
                <a:solidFill>
                  <a:prstClr val="black"/>
                </a:solidFill>
              </a:rPr>
              <a:t> </a:t>
            </a:r>
            <a:r>
              <a:rPr lang="en-US" sz="1800" spc="-15" dirty="0">
                <a:solidFill>
                  <a:prstClr val="black"/>
                </a:solidFill>
              </a:rPr>
              <a:t>educ</a:t>
            </a:r>
            <a:r>
              <a:rPr lang="en-US" sz="1800" spc="-10" dirty="0">
                <a:solidFill>
                  <a:prstClr val="black"/>
                </a:solidFill>
              </a:rPr>
              <a:t>ation</a:t>
            </a:r>
            <a:r>
              <a:rPr lang="en-US" sz="1800" spc="50" dirty="0">
                <a:solidFill>
                  <a:prstClr val="black"/>
                </a:solidFill>
              </a:rPr>
              <a:t> </a:t>
            </a:r>
            <a:r>
              <a:rPr lang="en-US" sz="1800" spc="-10" dirty="0">
                <a:solidFill>
                  <a:prstClr val="black"/>
                </a:solidFill>
              </a:rPr>
              <a:t>system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spc="-10" dirty="0">
                <a:solidFill>
                  <a:prstClr val="black"/>
                </a:solidFill>
              </a:rPr>
              <a:t>is</a:t>
            </a:r>
            <a:r>
              <a:rPr lang="en-US" sz="1800" spc="10" dirty="0">
                <a:solidFill>
                  <a:prstClr val="black"/>
                </a:solidFill>
              </a:rPr>
              <a:t> </a:t>
            </a:r>
            <a:r>
              <a:rPr lang="en-US" sz="1800" spc="-15" dirty="0">
                <a:solidFill>
                  <a:prstClr val="black"/>
                </a:solidFill>
              </a:rPr>
              <a:t>on</a:t>
            </a:r>
            <a:r>
              <a:rPr lang="en-US" sz="1800" spc="10" dirty="0">
                <a:solidFill>
                  <a:prstClr val="black"/>
                </a:solidFill>
              </a:rPr>
              <a:t> </a:t>
            </a:r>
            <a:r>
              <a:rPr lang="en-US" sz="1800" spc="-15" dirty="0">
                <a:solidFill>
                  <a:prstClr val="black"/>
                </a:solidFill>
              </a:rPr>
              <a:t>an</a:t>
            </a:r>
            <a:r>
              <a:rPr lang="en-US" sz="1800" spc="-5" dirty="0">
                <a:solidFill>
                  <a:prstClr val="black"/>
                </a:solidFill>
              </a:rPr>
              <a:t> </a:t>
            </a:r>
            <a:r>
              <a:rPr lang="en-US" sz="1800" spc="-15" dirty="0">
                <a:solidFill>
                  <a:prstClr val="black"/>
                </a:solidFill>
              </a:rPr>
              <a:t>up</a:t>
            </a:r>
            <a:r>
              <a:rPr lang="en-US" sz="1800" spc="-30" dirty="0">
                <a:solidFill>
                  <a:prstClr val="black"/>
                </a:solidFill>
              </a:rPr>
              <a:t>w</a:t>
            </a:r>
            <a:r>
              <a:rPr lang="en-US" sz="1800" spc="-10" dirty="0">
                <a:solidFill>
                  <a:prstClr val="black"/>
                </a:solidFill>
              </a:rPr>
              <a:t>ard</a:t>
            </a:r>
            <a:r>
              <a:rPr lang="en-US" sz="1800" spc="45" dirty="0">
                <a:solidFill>
                  <a:prstClr val="black"/>
                </a:solidFill>
              </a:rPr>
              <a:t> </a:t>
            </a:r>
            <a:r>
              <a:rPr lang="en-US" sz="1800" spc="-10" dirty="0">
                <a:solidFill>
                  <a:prstClr val="black"/>
                </a:solidFill>
              </a:rPr>
              <a:t>tre</a:t>
            </a:r>
            <a:r>
              <a:rPr lang="en-US" sz="1800" spc="-15" dirty="0">
                <a:solidFill>
                  <a:prstClr val="black"/>
                </a:solidFill>
              </a:rPr>
              <a:t>nd – </a:t>
            </a:r>
            <a:r>
              <a:rPr lang="en-US" sz="1800" spc="-15" dirty="0" smtClean="0">
                <a:solidFill>
                  <a:prstClr val="black"/>
                </a:solidFill>
              </a:rPr>
              <a:t>quality of matric passes improving</a:t>
            </a:r>
            <a:endParaRPr lang="en-US" sz="1800" b="1" spc="-15" dirty="0">
              <a:solidFill>
                <a:srgbClr val="FF0000"/>
              </a:solidFill>
            </a:endParaRPr>
          </a:p>
          <a:p>
            <a:pPr marL="317500" lvl="0" indent="-304800">
              <a:spcBef>
                <a:spcPts val="0"/>
              </a:spcBef>
              <a:buClrTx/>
              <a:buSzTx/>
              <a:buFont typeface="Wingdings"/>
              <a:buChar char=""/>
              <a:tabLst>
                <a:tab pos="317500" algn="l"/>
              </a:tabLst>
              <a:defRPr/>
            </a:pPr>
            <a:endParaRPr lang="en-US" sz="1800" b="1" spc="-15" dirty="0">
              <a:solidFill>
                <a:srgbClr val="FF0000"/>
              </a:solidFill>
            </a:endParaRPr>
          </a:p>
          <a:p>
            <a:pPr marL="317500" lvl="0" indent="-304800">
              <a:spcBef>
                <a:spcPts val="0"/>
              </a:spcBef>
              <a:buClrTx/>
              <a:buSzTx/>
              <a:buFont typeface="Wingdings"/>
              <a:buChar char=""/>
              <a:tabLst>
                <a:tab pos="317500" algn="l"/>
              </a:tabLst>
              <a:defRPr/>
            </a:pPr>
            <a:r>
              <a:rPr lang="en-US" sz="1800" spc="-15" dirty="0">
                <a:solidFill>
                  <a:prstClr val="black"/>
                </a:solidFill>
              </a:rPr>
              <a:t>TIMSS and SACMEC scores are also on the increase. </a:t>
            </a:r>
            <a:r>
              <a:rPr lang="en-US" sz="1800" dirty="0">
                <a:solidFill>
                  <a:sysClr val="windowText" lastClr="000000"/>
                </a:solidFill>
                <a:sym typeface="Calibri"/>
              </a:rPr>
              <a:t>Bachelor passes increased to </a:t>
            </a:r>
            <a:r>
              <a:rPr lang="en-US" sz="1800" b="1" dirty="0">
                <a:solidFill>
                  <a:srgbClr val="FF0000"/>
                </a:solidFill>
                <a:sym typeface="Calibri"/>
              </a:rPr>
              <a:t>162 374 in 2016 </a:t>
            </a:r>
            <a:r>
              <a:rPr lang="en-US" sz="1800" dirty="0">
                <a:solidFill>
                  <a:sysClr val="windowText" lastClr="000000"/>
                </a:solidFill>
                <a:sym typeface="Calibri"/>
              </a:rPr>
              <a:t>from </a:t>
            </a:r>
            <a:r>
              <a:rPr lang="en-US" sz="1800" b="1" dirty="0">
                <a:solidFill>
                  <a:srgbClr val="FF0000"/>
                </a:solidFill>
                <a:sym typeface="Calibri"/>
              </a:rPr>
              <a:t>150 752 in 2014 and more from poor schools</a:t>
            </a:r>
            <a:endParaRPr lang="en-US" sz="1800" dirty="0">
              <a:solidFill>
                <a:sysClr val="windowText" lastClr="000000"/>
              </a:solidFill>
              <a:sym typeface="Calibri"/>
            </a:endParaRPr>
          </a:p>
          <a:p>
            <a:pPr marL="317500" lvl="0" indent="-304800">
              <a:spcBef>
                <a:spcPts val="0"/>
              </a:spcBef>
              <a:buClrTx/>
              <a:buSzTx/>
              <a:buFont typeface="Wingdings"/>
              <a:buChar char=""/>
              <a:tabLst>
                <a:tab pos="317500" algn="l"/>
              </a:tabLst>
              <a:defRPr/>
            </a:pPr>
            <a:endParaRPr lang="en-US" sz="1800" dirty="0">
              <a:solidFill>
                <a:sysClr val="windowText" lastClr="000000"/>
              </a:solidFill>
              <a:sym typeface="Calibri"/>
            </a:endParaRPr>
          </a:p>
          <a:p>
            <a:pPr marL="317500" lvl="0" indent="-304800">
              <a:spcBef>
                <a:spcPts val="0"/>
              </a:spcBef>
              <a:buClrTx/>
              <a:buSzTx/>
              <a:buFont typeface="Wingdings"/>
              <a:buChar char=""/>
              <a:tabLst>
                <a:tab pos="317500" algn="l"/>
              </a:tabLst>
              <a:defRPr/>
            </a:pPr>
            <a:r>
              <a:rPr lang="en-US" sz="1800" dirty="0">
                <a:solidFill>
                  <a:sysClr val="windowText" lastClr="000000"/>
                </a:solidFill>
                <a:sym typeface="Calibri"/>
              </a:rPr>
              <a:t> Overall, the health of South Africans is improving. </a:t>
            </a:r>
            <a:r>
              <a:rPr lang="en-US" sz="1800" dirty="0">
                <a:solidFill>
                  <a:prstClr val="black"/>
                </a:solidFill>
                <a:sym typeface="Calibri"/>
              </a:rPr>
              <a:t>Life Expectancy (LE) increased by 6 years and reached</a:t>
            </a:r>
            <a:r>
              <a:rPr lang="en-US" sz="1800" b="1" dirty="0">
                <a:solidFill>
                  <a:srgbClr val="FF0000"/>
                </a:solidFill>
                <a:sym typeface="Calibri"/>
              </a:rPr>
              <a:t> 63.3 years in 2015</a:t>
            </a:r>
            <a:r>
              <a:rPr lang="en-US" sz="1800" dirty="0">
                <a:solidFill>
                  <a:prstClr val="black"/>
                </a:solidFill>
                <a:sym typeface="Calibri"/>
              </a:rPr>
              <a:t>. </a:t>
            </a:r>
            <a:r>
              <a:rPr lang="en-US" sz="1800" kern="0" dirty="0">
                <a:solidFill>
                  <a:prstClr val="black"/>
                </a:solidFill>
                <a:sym typeface="Calibri"/>
              </a:rPr>
              <a:t>Population-based Maternal Mortality Ratio has decreased from 158 deaths per 100 000 in 2015 to </a:t>
            </a:r>
            <a:r>
              <a:rPr lang="en-US" sz="1800" b="1" kern="0" dirty="0">
                <a:solidFill>
                  <a:srgbClr val="FF0000"/>
                </a:solidFill>
                <a:sym typeface="Calibri"/>
              </a:rPr>
              <a:t>154/100,00 live births in 2014</a:t>
            </a:r>
          </a:p>
          <a:p>
            <a:pPr marL="317500" lvl="0" indent="-304800">
              <a:spcBef>
                <a:spcPts val="0"/>
              </a:spcBef>
              <a:buClrTx/>
              <a:buSzTx/>
              <a:buFont typeface="Wingdings"/>
              <a:buChar char=""/>
              <a:tabLst>
                <a:tab pos="317500" algn="l"/>
              </a:tabLst>
              <a:defRPr/>
            </a:pPr>
            <a:endParaRPr lang="en-US" sz="1800" kern="0" dirty="0">
              <a:solidFill>
                <a:prstClr val="black"/>
              </a:solidFill>
              <a:sym typeface="Calibri"/>
            </a:endParaRPr>
          </a:p>
          <a:p>
            <a:pPr marL="317500" lvl="0" indent="-304800">
              <a:spcBef>
                <a:spcPts val="0"/>
              </a:spcBef>
              <a:buClrTx/>
              <a:buSzTx/>
              <a:buFont typeface="Wingdings"/>
              <a:buChar char=""/>
              <a:tabLst>
                <a:tab pos="317500" algn="l"/>
              </a:tabLst>
              <a:defRPr/>
            </a:pPr>
            <a:r>
              <a:rPr lang="en-US" sz="1800" kern="0" dirty="0">
                <a:solidFill>
                  <a:prstClr val="black"/>
                </a:solidFill>
                <a:sym typeface="Calibri"/>
              </a:rPr>
              <a:t>Institutional maternal mortality ratio has decreased to </a:t>
            </a:r>
            <a:r>
              <a:rPr lang="en-US" sz="1800" b="1" kern="0" dirty="0">
                <a:solidFill>
                  <a:srgbClr val="FF0000"/>
                </a:solidFill>
                <a:sym typeface="Calibri"/>
              </a:rPr>
              <a:t>119 per 100,000</a:t>
            </a:r>
            <a:r>
              <a:rPr lang="en-US" sz="1800" kern="0" dirty="0">
                <a:solidFill>
                  <a:prstClr val="black"/>
                </a:solidFill>
                <a:sym typeface="Calibri"/>
              </a:rPr>
              <a:t>. Child </a:t>
            </a:r>
            <a:r>
              <a:rPr lang="en-US" sz="1800" dirty="0">
                <a:solidFill>
                  <a:prstClr val="black"/>
                </a:solidFill>
                <a:sym typeface="Calibri"/>
              </a:rPr>
              <a:t>Mortality Rate (Under 5) has improved  from 41 deaths/1000 live births in </a:t>
            </a:r>
            <a:r>
              <a:rPr lang="en-US" sz="1800" b="1" dirty="0">
                <a:solidFill>
                  <a:srgbClr val="FF0000"/>
                </a:solidFill>
                <a:sym typeface="Calibri"/>
              </a:rPr>
              <a:t>2014 to </a:t>
            </a:r>
            <a:r>
              <a:rPr lang="en-US" sz="1800" b="1" kern="0" dirty="0">
                <a:solidFill>
                  <a:srgbClr val="FF0000"/>
                </a:solidFill>
                <a:sym typeface="Calibri"/>
              </a:rPr>
              <a:t>37/</a:t>
            </a:r>
            <a:r>
              <a:rPr lang="en-US" sz="1800" b="1" dirty="0">
                <a:solidFill>
                  <a:srgbClr val="FF0000"/>
                </a:solidFill>
                <a:sym typeface="Calibri"/>
              </a:rPr>
              <a:t>1 000 </a:t>
            </a:r>
            <a:r>
              <a:rPr lang="en-US" sz="1800" dirty="0">
                <a:solidFill>
                  <a:prstClr val="black"/>
                </a:solidFill>
                <a:sym typeface="Calibri"/>
              </a:rPr>
              <a:t>live births in 2016. Over </a:t>
            </a:r>
            <a:r>
              <a:rPr lang="en-US" sz="1800" b="1" kern="0" dirty="0">
                <a:solidFill>
                  <a:srgbClr val="FF0000"/>
                </a:solidFill>
                <a:sym typeface="Calibri"/>
              </a:rPr>
              <a:t>3.9 million </a:t>
            </a:r>
            <a:r>
              <a:rPr lang="en-US" sz="1800" kern="0" dirty="0">
                <a:solidFill>
                  <a:prstClr val="black"/>
                </a:solidFill>
                <a:sym typeface="Calibri"/>
              </a:rPr>
              <a:t>people living with HIV receiving lifelong Antiretroviral Therapy. </a:t>
            </a:r>
          </a:p>
        </p:txBody>
      </p:sp>
    </p:spTree>
    <p:extLst>
      <p:ext uri="{BB962C8B-B14F-4D97-AF65-F5344CB8AC3E}">
        <p14:creationId xmlns:p14="http://schemas.microsoft.com/office/powerpoint/2010/main" xmlns="" val="216713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R</a:t>
            </a:r>
            <a:r>
              <a:rPr lang="en-US" dirty="0" smtClean="0"/>
              <a:t>eal growth and relative importance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28552"/>
            <a:ext cx="8496944" cy="5025618"/>
          </a:xfrm>
        </p:spPr>
        <p:txBody>
          <a:bodyPr/>
          <a:lstStyle/>
          <a:p>
            <a:r>
              <a:rPr lang="en-US" sz="2400" dirty="0" smtClean="0"/>
              <a:t>In spite of low growth and fiscal constraints, most spending areas are still growing in real terms.</a:t>
            </a:r>
          </a:p>
          <a:p>
            <a:r>
              <a:rPr lang="en-US" sz="2400" dirty="0" smtClean="0"/>
              <a:t>PSET shows the strongest real growth and increase in relative importance</a:t>
            </a:r>
          </a:p>
          <a:p>
            <a:r>
              <a:rPr lang="en-US" sz="2400" dirty="0" smtClean="0"/>
              <a:t>Significant cuts in General Public Services over the MTEF</a:t>
            </a:r>
          </a:p>
          <a:p>
            <a:r>
              <a:rPr lang="en-US" sz="2400" dirty="0" smtClean="0"/>
              <a:t>Points to importance of improving allocation process to strengthen other aspects of </a:t>
            </a:r>
            <a:r>
              <a:rPr lang="en-US" sz="2400" dirty="0" err="1" smtClean="0"/>
              <a:t>prioritisation</a:t>
            </a:r>
            <a:endParaRPr lang="en-US" sz="2400" dirty="0" smtClean="0"/>
          </a:p>
          <a:p>
            <a:pPr lvl="1"/>
            <a:r>
              <a:rPr lang="en-US" sz="2600" dirty="0" smtClean="0"/>
              <a:t>Looking at efficiency</a:t>
            </a:r>
          </a:p>
          <a:p>
            <a:pPr lvl="1"/>
            <a:r>
              <a:rPr lang="en-US" sz="2600" dirty="0" smtClean="0"/>
              <a:t>Looing at transformative impact</a:t>
            </a:r>
          </a:p>
          <a:p>
            <a:pPr lvl="1"/>
            <a:r>
              <a:rPr lang="en-US" sz="2600" dirty="0" smtClean="0"/>
              <a:t>Looking at policy blockages and growth inhibitors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9218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Alignment and outcomes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025618"/>
          </a:xfrm>
        </p:spPr>
        <p:txBody>
          <a:bodyPr/>
          <a:lstStyle/>
          <a:p>
            <a:r>
              <a:rPr lang="en-ZA" sz="2000" dirty="0" smtClean="0"/>
              <a:t> </a:t>
            </a:r>
            <a:r>
              <a:rPr lang="en-ZA" sz="2000" dirty="0"/>
              <a:t>A</a:t>
            </a:r>
            <a:r>
              <a:rPr lang="en-ZA" sz="2000" dirty="0" smtClean="0"/>
              <a:t> </a:t>
            </a:r>
            <a:r>
              <a:rPr lang="en-ZA" sz="2000" dirty="0"/>
              <a:t>broad comparison of NDP levers and the Budget </a:t>
            </a:r>
            <a:r>
              <a:rPr lang="en-ZA" sz="2000" dirty="0" smtClean="0"/>
              <a:t>shows </a:t>
            </a:r>
            <a:r>
              <a:rPr lang="en-ZA" sz="2000" dirty="0"/>
              <a:t>that at a high level the NDP levers are in the </a:t>
            </a:r>
            <a:r>
              <a:rPr lang="en-ZA" sz="2000" dirty="0" smtClean="0"/>
              <a:t>budget. However, there are challenges. </a:t>
            </a:r>
            <a:endParaRPr lang="en-ZA" sz="2000" dirty="0"/>
          </a:p>
          <a:p>
            <a:r>
              <a:rPr lang="en-ZA" sz="2000" dirty="0" smtClean="0"/>
              <a:t>Too </a:t>
            </a:r>
            <a:r>
              <a:rPr lang="en-ZA" sz="2000" dirty="0"/>
              <a:t>little impact on the central NDP </a:t>
            </a:r>
            <a:r>
              <a:rPr lang="en-ZA" sz="2000" dirty="0" smtClean="0"/>
              <a:t>targets.</a:t>
            </a:r>
            <a:endParaRPr lang="en-ZA" sz="2000" dirty="0"/>
          </a:p>
          <a:p>
            <a:pPr marL="365125" lvl="1" indent="-282575">
              <a:spcBef>
                <a:spcPts val="600"/>
              </a:spcBef>
              <a:buSzPct val="80000"/>
              <a:buFont typeface="Wingdings" pitchFamily="2" charset="2"/>
              <a:buChar char="Ø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2.8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million jobs were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needed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between 2011 and 2015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but only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2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million created and the unemployment rate is up.</a:t>
            </a:r>
            <a:endParaRPr lang="en-ZA" sz="2000" dirty="0">
              <a:latin typeface="Arial" pitchFamily="34" charset="0"/>
              <a:cs typeface="Arial" pitchFamily="34" charset="0"/>
            </a:endParaRPr>
          </a:p>
          <a:p>
            <a:pPr marL="365125" lvl="1" indent="-282575">
              <a:spcBef>
                <a:spcPts val="600"/>
              </a:spcBef>
              <a:buSzPct val="80000"/>
              <a:buFont typeface="Wingdings" pitchFamily="2" charset="2"/>
              <a:buChar char="Ø"/>
            </a:pPr>
            <a:r>
              <a:rPr lang="en-ZA" sz="2000" dirty="0">
                <a:latin typeface="Arial" pitchFamily="34" charset="0"/>
                <a:cs typeface="Arial" pitchFamily="34" charset="0"/>
              </a:rPr>
              <a:t>O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nly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2.1% p</a:t>
            </a:r>
            <a:r>
              <a:rPr lang="en-ZA" sz="2000" dirty="0"/>
              <a:t>er year was </a:t>
            </a:r>
            <a:r>
              <a:rPr lang="en-ZA" sz="2000" dirty="0" smtClean="0"/>
              <a:t>achieved against a required growth of 5.4%</a:t>
            </a:r>
            <a:endParaRPr lang="en-ZA" sz="2000" dirty="0"/>
          </a:p>
          <a:p>
            <a:pPr marL="365125" lvl="1" indent="-282575">
              <a:spcBef>
                <a:spcPts val="600"/>
              </a:spcBef>
              <a:buSzPct val="80000"/>
              <a:buFont typeface="Wingdings" pitchFamily="2" charset="2"/>
              <a:buChar char="Ø"/>
            </a:pPr>
            <a:r>
              <a:rPr lang="en-ZA" sz="2000" dirty="0">
                <a:latin typeface="Arial" pitchFamily="34" charset="0"/>
                <a:cs typeface="Arial" pitchFamily="34" charset="0"/>
              </a:rPr>
              <a:t>The most recent StatsSA poverty and inequality data show that the level of poverty and the number of people in poverty, and inequality have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worsened.</a:t>
            </a:r>
            <a:endParaRPr lang="en-ZA" sz="2000" dirty="0">
              <a:latin typeface="Arial" pitchFamily="34" charset="0"/>
              <a:cs typeface="Arial" pitchFamily="34" charset="0"/>
            </a:endParaRPr>
          </a:p>
          <a:p>
            <a:r>
              <a:rPr lang="en-ZA" sz="2000" dirty="0" smtClean="0"/>
              <a:t>Cabinet </a:t>
            </a:r>
            <a:r>
              <a:rPr lang="en-ZA" sz="2000" dirty="0"/>
              <a:t>instructed a more detailed annualised prioritisation and alignment </a:t>
            </a:r>
            <a:r>
              <a:rPr lang="en-ZA" sz="2000" dirty="0" smtClean="0"/>
              <a:t>exercise, that is, </a:t>
            </a:r>
            <a:r>
              <a:rPr lang="en-ZA" sz="2000" dirty="0"/>
              <a:t>the </a:t>
            </a:r>
            <a:r>
              <a:rPr lang="en-ZA" sz="2000" dirty="0" smtClean="0"/>
              <a:t>Budget Priorities Framework/Mandate </a:t>
            </a:r>
            <a:r>
              <a:rPr lang="en-ZA" sz="2000" dirty="0"/>
              <a:t>Paper and </a:t>
            </a:r>
            <a:r>
              <a:rPr lang="en-ZA" sz="2000" dirty="0" smtClean="0"/>
              <a:t>process.</a:t>
            </a:r>
            <a:endParaRPr lang="en-Z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5394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Strengthening alignment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4896544"/>
          </a:xfrm>
        </p:spPr>
        <p:txBody>
          <a:bodyPr/>
          <a:lstStyle/>
          <a:p>
            <a:r>
              <a:rPr lang="en-ZA" sz="2000" dirty="0">
                <a:latin typeface="+mj-lt"/>
              </a:rPr>
              <a:t>Range of budget reforms over </a:t>
            </a:r>
            <a:r>
              <a:rPr lang="en-ZA" sz="2000" dirty="0" smtClean="0">
                <a:latin typeface="+mj-lt"/>
              </a:rPr>
              <a:t>the last </a:t>
            </a:r>
            <a:r>
              <a:rPr lang="en-ZA" sz="2000" dirty="0">
                <a:latin typeface="+mj-lt"/>
              </a:rPr>
              <a:t>2 decades to strengthen alignment:</a:t>
            </a:r>
          </a:p>
          <a:p>
            <a:pPr lvl="1"/>
            <a:r>
              <a:rPr lang="en-ZA" sz="2000" dirty="0">
                <a:latin typeface="+mj-lt"/>
              </a:rPr>
              <a:t>Programme budgets &amp; outcome orientation (PFMAs “measurable objectives”)</a:t>
            </a:r>
          </a:p>
          <a:p>
            <a:pPr lvl="1"/>
            <a:r>
              <a:rPr lang="en-ZA" sz="2000" dirty="0">
                <a:latin typeface="+mj-lt"/>
              </a:rPr>
              <a:t>Three-year budgets (MTEF) &amp; MTBPS</a:t>
            </a:r>
          </a:p>
          <a:p>
            <a:pPr lvl="1"/>
            <a:r>
              <a:rPr lang="en-ZA" sz="2000" dirty="0">
                <a:latin typeface="+mj-lt"/>
              </a:rPr>
              <a:t>Ministers Committee on the Budget (MINCOMBUD) &amp; Medium-term Expenditure Committee (MTEC) process</a:t>
            </a:r>
          </a:p>
          <a:p>
            <a:pPr lvl="1"/>
            <a:r>
              <a:rPr lang="en-ZA" sz="2000" dirty="0">
                <a:latin typeface="+mj-lt"/>
              </a:rPr>
              <a:t>Strong performance in international transparency rankings</a:t>
            </a:r>
          </a:p>
          <a:p>
            <a:pPr lvl="1"/>
            <a:r>
              <a:rPr lang="en-ZA" sz="2000" dirty="0">
                <a:latin typeface="+mj-lt"/>
              </a:rPr>
              <a:t>Refinement of role of Parliament and Parliamentary Budget Office</a:t>
            </a:r>
          </a:p>
          <a:p>
            <a:r>
              <a:rPr lang="en-ZA" sz="2000" dirty="0">
                <a:latin typeface="+mj-lt"/>
              </a:rPr>
              <a:t>Cabinet taking it forward (2016 Mid-year Lekgotla) and asking for a strong prioritisation process (managed by DPME &amp; National Treasury)</a:t>
            </a:r>
          </a:p>
          <a:p>
            <a:pPr lvl="1"/>
            <a:r>
              <a:rPr lang="en-ZA" sz="2000" dirty="0">
                <a:latin typeface="+mj-lt"/>
              </a:rPr>
              <a:t>Further distillation of priorities in current context (focus)</a:t>
            </a:r>
          </a:p>
          <a:p>
            <a:pPr lvl="1"/>
            <a:r>
              <a:rPr lang="en-ZA" sz="2000" dirty="0">
                <a:latin typeface="+mj-lt"/>
              </a:rPr>
              <a:t>Assess allocations </a:t>
            </a:r>
            <a:r>
              <a:rPr lang="en-ZA" sz="2000" dirty="0" smtClean="0">
                <a:latin typeface="+mj-lt"/>
              </a:rPr>
              <a:t>against </a:t>
            </a:r>
            <a:r>
              <a:rPr lang="en-ZA" sz="2000" dirty="0">
                <a:latin typeface="+mj-lt"/>
              </a:rPr>
              <a:t>these priorities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8013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Mechanisms for strengthening/aligning planning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01395"/>
            <a:ext cx="8496944" cy="5103869"/>
          </a:xfrm>
        </p:spPr>
        <p:txBody>
          <a:bodyPr/>
          <a:lstStyle/>
          <a:p>
            <a:r>
              <a:rPr lang="en-ZA" sz="2000" dirty="0">
                <a:latin typeface="+mj-lt"/>
              </a:rPr>
              <a:t>Institutionalise through clarifying mandates, powers and processes in legislation, regulations and </a:t>
            </a:r>
            <a:r>
              <a:rPr lang="en-ZA" sz="2000" dirty="0" smtClean="0">
                <a:latin typeface="+mj-lt"/>
              </a:rPr>
              <a:t>directives</a:t>
            </a:r>
          </a:p>
          <a:p>
            <a:pPr lvl="1"/>
            <a:r>
              <a:rPr lang="en-ZA" sz="2200" dirty="0" smtClean="0">
                <a:latin typeface="+mj-lt"/>
              </a:rPr>
              <a:t>Integrated Planning Framework Bill released for consultation</a:t>
            </a:r>
          </a:p>
          <a:p>
            <a:pPr lvl="1"/>
            <a:r>
              <a:rPr lang="en-ZA" sz="2200" dirty="0" smtClean="0">
                <a:latin typeface="+mj-lt"/>
              </a:rPr>
              <a:t>Strengthening monitoring: outcomes, frontline</a:t>
            </a:r>
          </a:p>
          <a:p>
            <a:pPr lvl="1"/>
            <a:r>
              <a:rPr lang="en-ZA" sz="2200" dirty="0" smtClean="0">
                <a:latin typeface="+mj-lt"/>
              </a:rPr>
              <a:t>Evaluation and </a:t>
            </a:r>
            <a:r>
              <a:rPr lang="en-ZA" sz="2200" smtClean="0">
                <a:latin typeface="+mj-lt"/>
              </a:rPr>
              <a:t>data systems</a:t>
            </a:r>
            <a:endParaRPr lang="en-ZA" sz="2200" dirty="0">
              <a:latin typeface="+mj-lt"/>
            </a:endParaRPr>
          </a:p>
          <a:p>
            <a:r>
              <a:rPr lang="en-ZA" sz="2000" dirty="0">
                <a:latin typeface="+mj-lt"/>
              </a:rPr>
              <a:t>Strengthen mandating/prioritisation process</a:t>
            </a:r>
          </a:p>
          <a:p>
            <a:pPr lvl="1"/>
            <a:r>
              <a:rPr lang="en-ZA" sz="2000" dirty="0">
                <a:latin typeface="+mj-lt"/>
              </a:rPr>
              <a:t>Stronger role for forecasts (analysis and assessing key trends and expectations)</a:t>
            </a:r>
          </a:p>
          <a:p>
            <a:pPr lvl="1"/>
            <a:r>
              <a:rPr lang="en-ZA" sz="2000" dirty="0">
                <a:latin typeface="+mj-lt"/>
              </a:rPr>
              <a:t>More rigorous criteria for review or assessment of sectors and departments in order to focus on core, performing programmes:</a:t>
            </a:r>
          </a:p>
          <a:p>
            <a:pPr lvl="1"/>
            <a:r>
              <a:rPr lang="en-ZA" sz="2000" dirty="0" smtClean="0">
                <a:latin typeface="+mj-lt"/>
              </a:rPr>
              <a:t>More </a:t>
            </a:r>
            <a:r>
              <a:rPr lang="en-ZA" sz="2000" dirty="0">
                <a:latin typeface="+mj-lt"/>
              </a:rPr>
              <a:t>consultation on priorities: within government, organised groups and citizens</a:t>
            </a:r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980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692696"/>
          </a:xfrm>
          <a:custGeom>
            <a:avLst/>
            <a:gdLst/>
            <a:ahLst/>
            <a:cxnLst/>
            <a:rect l="l" t="t" r="r" b="b"/>
            <a:pathLst>
              <a:path w="9144000" h="1130808">
                <a:moveTo>
                  <a:pt x="0" y="1130808"/>
                </a:moveTo>
                <a:lnTo>
                  <a:pt x="9144000" y="1130808"/>
                </a:lnTo>
                <a:lnTo>
                  <a:pt x="9144000" y="0"/>
                </a:lnTo>
                <a:lnTo>
                  <a:pt x="0" y="0"/>
                </a:lnTo>
                <a:lnTo>
                  <a:pt x="0" y="1130808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78739" y="83820"/>
            <a:ext cx="8573770" cy="5119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  <a:tabLst>
                <a:tab pos="927100" algn="l"/>
              </a:tabLst>
            </a:pPr>
            <a:r>
              <a:rPr lang="en-US" sz="3000" b="1" dirty="0" smtClean="0">
                <a:solidFill>
                  <a:srgbClr val="FFFFFF"/>
                </a:solidFill>
                <a:latin typeface="Arial"/>
                <a:cs typeface="Arial"/>
              </a:rPr>
              <a:t>DPME Structure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3F43-B45B-4F72-83D1-2BB5713C63C4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0" name="Diagram 59"/>
          <p:cNvGraphicFramePr/>
          <p:nvPr>
            <p:extLst/>
          </p:nvPr>
        </p:nvGraphicFramePr>
        <p:xfrm>
          <a:off x="186242" y="692696"/>
          <a:ext cx="9036000" cy="4992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907704" y="1488476"/>
            <a:ext cx="0" cy="2806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512390" y="4221088"/>
            <a:ext cx="5702400" cy="324000"/>
          </a:xfrm>
          <a:prstGeom prst="roundRect">
            <a:avLst/>
          </a:prstGeom>
          <a:solidFill>
            <a:srgbClr val="BBDB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+mj-lt"/>
              </a:rPr>
              <a:t>Medium- &amp; Long-term Plans</a:t>
            </a:r>
            <a:endParaRPr lang="en-ZA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12390" y="4626359"/>
            <a:ext cx="5702400" cy="324000"/>
          </a:xfrm>
          <a:prstGeom prst="roundRect">
            <a:avLst/>
          </a:prstGeom>
          <a:solidFill>
            <a:srgbClr val="BBDB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+mj-lt"/>
              </a:rPr>
              <a:t>National Spatial Development Framework</a:t>
            </a:r>
            <a:endParaRPr lang="en-ZA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21288" y="5019719"/>
            <a:ext cx="5702400" cy="324000"/>
          </a:xfrm>
          <a:prstGeom prst="roundRect">
            <a:avLst/>
          </a:prstGeom>
          <a:solidFill>
            <a:srgbClr val="BBDB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+mj-lt"/>
              </a:rPr>
              <a:t>Budget Priorities Framework (Mandate Paper)</a:t>
            </a:r>
            <a:endParaRPr lang="en-ZA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36909" y="5444394"/>
            <a:ext cx="5702400" cy="324000"/>
          </a:xfrm>
          <a:prstGeom prst="roundRect">
            <a:avLst/>
          </a:prstGeom>
          <a:solidFill>
            <a:srgbClr val="BBDB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chemeClr val="tx1"/>
                </a:solidFill>
                <a:latin typeface="+mj-lt"/>
              </a:rPr>
              <a:t>Dept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 Strat Plans &amp; Annual Perf Plans (Corporate Plans)</a:t>
            </a:r>
            <a:endParaRPr lang="en-ZA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03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from </a:t>
            </a:r>
            <a:r>
              <a:rPr lang="en-US" smtClean="0"/>
              <a:t>Portfolio Committee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136904" cy="1440160"/>
          </a:xfrm>
        </p:spPr>
        <p:txBody>
          <a:bodyPr/>
          <a:lstStyle/>
          <a:p>
            <a:r>
              <a:rPr lang="en-US" dirty="0" smtClean="0"/>
              <a:t>Are government policy and mandates adequately catered for in the budget?</a:t>
            </a:r>
          </a:p>
          <a:p>
            <a:r>
              <a:rPr lang="en-US" dirty="0" smtClean="0"/>
              <a:t>Is a new approach in allocation feasible?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86669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aspects of </a:t>
            </a:r>
            <a:r>
              <a:rPr lang="en-US" dirty="0" err="1" smtClean="0"/>
              <a:t>prioritisation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01395"/>
            <a:ext cx="8496944" cy="5103869"/>
          </a:xfrm>
        </p:spPr>
        <p:txBody>
          <a:bodyPr/>
          <a:lstStyle/>
          <a:p>
            <a:r>
              <a:rPr lang="en-ZA" sz="1800" dirty="0">
                <a:latin typeface="+mj-lt"/>
              </a:rPr>
              <a:t>Have we got the right approach or are there key policy decisions required/outstanding?</a:t>
            </a:r>
          </a:p>
          <a:p>
            <a:pPr lvl="1"/>
            <a:r>
              <a:rPr lang="en-ZA" sz="1800" dirty="0">
                <a:latin typeface="+mj-lt"/>
              </a:rPr>
              <a:t>Road infrastructure and tolling</a:t>
            </a:r>
          </a:p>
          <a:p>
            <a:pPr lvl="1"/>
            <a:r>
              <a:rPr lang="en-ZA" sz="1800" dirty="0">
                <a:latin typeface="+mj-lt"/>
              </a:rPr>
              <a:t>Broadband allocation and ICT strategy</a:t>
            </a:r>
          </a:p>
          <a:p>
            <a:r>
              <a:rPr lang="en-ZA" sz="1800" dirty="0">
                <a:latin typeface="+mj-lt"/>
              </a:rPr>
              <a:t>Are we spending efficiently? Can we save or improve value for money?</a:t>
            </a:r>
          </a:p>
          <a:p>
            <a:pPr lvl="1"/>
            <a:r>
              <a:rPr lang="en-ZA" sz="1800" dirty="0">
                <a:latin typeface="+mj-lt"/>
              </a:rPr>
              <a:t>Basic </a:t>
            </a:r>
            <a:r>
              <a:rPr lang="en-ZA" sz="1800" dirty="0" smtClean="0">
                <a:latin typeface="+mj-lt"/>
              </a:rPr>
              <a:t>education/Universities </a:t>
            </a:r>
            <a:r>
              <a:rPr lang="en-ZA" sz="1800" dirty="0">
                <a:latin typeface="+mj-lt"/>
              </a:rPr>
              <a:t>and skills funding</a:t>
            </a:r>
          </a:p>
          <a:p>
            <a:pPr lvl="1"/>
            <a:r>
              <a:rPr lang="en-ZA" sz="1800" dirty="0">
                <a:latin typeface="+mj-lt"/>
              </a:rPr>
              <a:t>Procurement</a:t>
            </a:r>
          </a:p>
          <a:p>
            <a:r>
              <a:rPr lang="en-ZA" sz="1800" dirty="0">
                <a:latin typeface="+mj-lt"/>
              </a:rPr>
              <a:t>Can we improve the transformative impact of spending?</a:t>
            </a:r>
          </a:p>
          <a:p>
            <a:pPr lvl="1"/>
            <a:r>
              <a:rPr lang="en-ZA" sz="1800" dirty="0">
                <a:latin typeface="+mj-lt"/>
              </a:rPr>
              <a:t>Human settlements and transport subsidies</a:t>
            </a:r>
          </a:p>
          <a:p>
            <a:pPr lvl="1"/>
            <a:r>
              <a:rPr lang="en-ZA" sz="1800" dirty="0">
                <a:latin typeface="+mj-lt"/>
              </a:rPr>
              <a:t>Procurement</a:t>
            </a:r>
          </a:p>
          <a:p>
            <a:r>
              <a:rPr lang="en-ZA" sz="1800" dirty="0">
                <a:latin typeface="+mj-lt"/>
              </a:rPr>
              <a:t>Are there areas where funding is inadequate for what we have to achieve?</a:t>
            </a:r>
          </a:p>
          <a:p>
            <a:pPr lvl="1"/>
            <a:r>
              <a:rPr lang="en-ZA" sz="1800" dirty="0">
                <a:latin typeface="+mj-lt"/>
              </a:rPr>
              <a:t>Post-Secondary education and training – TVET enrolment targets </a:t>
            </a:r>
            <a:endParaRPr lang="en-ZA" sz="1800" dirty="0" smtClean="0">
              <a:latin typeface="+mj-lt"/>
            </a:endParaRPr>
          </a:p>
          <a:p>
            <a:pPr lvl="1"/>
            <a:r>
              <a:rPr lang="en-ZA" sz="1800" dirty="0" smtClean="0">
                <a:latin typeface="+mj-lt"/>
              </a:rPr>
              <a:t>Health </a:t>
            </a:r>
            <a:r>
              <a:rPr lang="en-ZA" sz="1800" dirty="0">
                <a:latin typeface="+mj-lt"/>
              </a:rPr>
              <a:t>and Early Childhood Development- ensuring universal access to quality ECD is in danger</a:t>
            </a:r>
          </a:p>
          <a:p>
            <a:pPr lvl="1"/>
            <a:r>
              <a:rPr lang="en-ZA" sz="1800" dirty="0">
                <a:latin typeface="+mj-lt"/>
              </a:rPr>
              <a:t>Climate, continental and technological risks and opportunities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20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3704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3F43-B45B-4F72-83D1-2BB5713C63C4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What is Monitoring?"/>
          <p:cNvSpPr/>
          <p:nvPr/>
        </p:nvSpPr>
        <p:spPr>
          <a:xfrm>
            <a:off x="2195736" y="332656"/>
            <a:ext cx="4763103" cy="5262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spcBef>
                <a:spcPts val="500"/>
              </a:spcBef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algn="ctr">
              <a:spcBef>
                <a:spcPts val="0"/>
              </a:spcBef>
            </a:pPr>
            <a:r>
              <a:rPr lang="en-ZA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ZA" b="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ZA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leboha</a:t>
            </a:r>
            <a:r>
              <a:rPr lang="en-ZA" b="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ZA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ZA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ZA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leboga</a:t>
            </a:r>
            <a:endParaRPr lang="en-ZA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0"/>
              </a:spcBef>
            </a:pPr>
            <a:endParaRPr lang="en-ZA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0"/>
              </a:spcBef>
            </a:pPr>
            <a:r>
              <a:rPr lang="en-ZA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ZA" b="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ZA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leboga</a:t>
            </a:r>
            <a:endParaRPr lang="en-ZA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0"/>
              </a:spcBef>
            </a:pPr>
            <a:endParaRPr lang="en-ZA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0"/>
              </a:spcBef>
            </a:pPr>
            <a:r>
              <a:rPr lang="en-ZA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Ngiyabonga</a:t>
            </a:r>
            <a:r>
              <a:rPr lang="en-ZA" b="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ZA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Ndiyabulela</a:t>
            </a:r>
            <a:endParaRPr lang="en-ZA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0"/>
              </a:spcBef>
            </a:pPr>
            <a:endParaRPr lang="en-ZA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0"/>
              </a:spcBef>
            </a:pPr>
            <a:r>
              <a:rPr lang="en-ZA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Ngiyathokoza</a:t>
            </a:r>
            <a:endParaRPr lang="en-ZA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endParaRPr lang="en-ZA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ZA" b="0" dirty="0" smtClean="0">
                <a:latin typeface="Arial" panose="020B0604020202020204" pitchFamily="34" charset="0"/>
                <a:cs typeface="Arial" panose="020B0604020202020204" pitchFamily="34" charset="0"/>
              </a:rPr>
              <a:t>Thank </a:t>
            </a:r>
            <a:r>
              <a:rPr lang="en-ZA" b="0" dirty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ZA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en-ZA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Dankie</a:t>
            </a:r>
            <a:endParaRPr lang="en-ZA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0"/>
              </a:spcBef>
            </a:pPr>
            <a:endParaRPr lang="en-ZA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0"/>
              </a:spcBef>
            </a:pPr>
            <a:r>
              <a:rPr lang="en-ZA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Ngiyabonga</a:t>
            </a:r>
            <a:r>
              <a:rPr lang="en-ZA" b="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ZA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Inkoma</a:t>
            </a:r>
            <a:endParaRPr lang="en-ZA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0"/>
              </a:spcBef>
            </a:pPr>
            <a:endParaRPr lang="en-ZA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0"/>
              </a:spcBef>
            </a:pPr>
            <a:r>
              <a:rPr lang="en-ZA" b="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Ndi</a:t>
            </a:r>
            <a:r>
              <a:rPr lang="en-ZA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khou</a:t>
            </a:r>
            <a:r>
              <a:rPr lang="en-ZA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livhuha</a:t>
            </a:r>
            <a:r>
              <a:rPr lang="en-ZA" b="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ZA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315" y="6237312"/>
            <a:ext cx="1528357" cy="5091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  <a:endParaRPr lang="en-US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9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692696"/>
          </a:xfrm>
          <a:custGeom>
            <a:avLst/>
            <a:gdLst/>
            <a:ahLst/>
            <a:cxnLst/>
            <a:rect l="l" t="t" r="r" b="b"/>
            <a:pathLst>
              <a:path w="9144000" h="1130808">
                <a:moveTo>
                  <a:pt x="0" y="1130808"/>
                </a:moveTo>
                <a:lnTo>
                  <a:pt x="9144000" y="1130808"/>
                </a:lnTo>
                <a:lnTo>
                  <a:pt x="9144000" y="0"/>
                </a:lnTo>
                <a:lnTo>
                  <a:pt x="0" y="0"/>
                </a:lnTo>
                <a:lnTo>
                  <a:pt x="0" y="1130808"/>
                </a:lnTo>
                <a:close/>
              </a:path>
            </a:pathLst>
          </a:custGeom>
          <a:solidFill>
            <a:srgbClr val="86451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8739" y="83820"/>
            <a:ext cx="8573770" cy="5119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  <a:tabLst>
                <a:tab pos="927100" algn="l"/>
              </a:tabLst>
            </a:pPr>
            <a:r>
              <a:rPr lang="en-ZA" sz="3000" b="1" dirty="0" smtClean="0">
                <a:solidFill>
                  <a:srgbClr val="FFFFFF"/>
                </a:solidFill>
                <a:latin typeface="Arial"/>
                <a:cs typeface="Arial"/>
              </a:rPr>
              <a:t>Policy-Plan-Budget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5536" y="908720"/>
            <a:ext cx="8434774" cy="48965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sz="1600" dirty="0">
              <a:latin typeface="Arial"/>
              <a:cs typeface="Arial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448957469"/>
              </p:ext>
            </p:extLst>
          </p:nvPr>
        </p:nvGraphicFramePr>
        <p:xfrm>
          <a:off x="5680887" y="2976939"/>
          <a:ext cx="335561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320673627"/>
              </p:ext>
            </p:extLst>
          </p:nvPr>
        </p:nvGraphicFramePr>
        <p:xfrm>
          <a:off x="292880" y="980728"/>
          <a:ext cx="5719280" cy="3992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Rectangle 10"/>
          <p:cNvSpPr/>
          <p:nvPr/>
        </p:nvSpPr>
        <p:spPr>
          <a:xfrm>
            <a:off x="6300191" y="2251818"/>
            <a:ext cx="2413119" cy="5811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CABINET/FOSAD CLUSTERS</a:t>
            </a:r>
            <a:endParaRPr lang="en-Z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3F43-B45B-4F72-83D1-2BB5713C63C4}" type="slidenum">
              <a:rPr lang="en-ZA" smtClean="0">
                <a:solidFill>
                  <a:schemeClr val="tx1"/>
                </a:solidFill>
              </a:rPr>
              <a:pPr/>
              <a:t>3</a:t>
            </a:fld>
            <a:endParaRPr lang="en-Z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926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692696"/>
          </a:xfrm>
          <a:custGeom>
            <a:avLst/>
            <a:gdLst/>
            <a:ahLst/>
            <a:cxnLst/>
            <a:rect l="l" t="t" r="r" b="b"/>
            <a:pathLst>
              <a:path w="9144000" h="1130808">
                <a:moveTo>
                  <a:pt x="0" y="1130808"/>
                </a:moveTo>
                <a:lnTo>
                  <a:pt x="9144000" y="1130808"/>
                </a:lnTo>
                <a:lnTo>
                  <a:pt x="9144000" y="0"/>
                </a:lnTo>
                <a:lnTo>
                  <a:pt x="0" y="0"/>
                </a:lnTo>
                <a:lnTo>
                  <a:pt x="0" y="1130808"/>
                </a:lnTo>
                <a:close/>
              </a:path>
            </a:pathLst>
          </a:custGeom>
          <a:solidFill>
            <a:srgbClr val="86451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8739" y="83820"/>
            <a:ext cx="8573770" cy="5119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  <a:tabLst>
                <a:tab pos="927100" algn="l"/>
              </a:tabLst>
            </a:pPr>
            <a:r>
              <a:rPr lang="en-US" sz="3000" b="1" dirty="0" smtClean="0">
                <a:solidFill>
                  <a:srgbClr val="FFFFFF"/>
                </a:solidFill>
                <a:latin typeface="Arial"/>
                <a:cs typeface="Arial"/>
              </a:rPr>
              <a:t>From long-term planning to delivery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5536" y="908720"/>
            <a:ext cx="8434774" cy="48965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sz="1600" dirty="0">
              <a:latin typeface="Arial"/>
              <a:cs typeface="Arial"/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4716016" y="3068960"/>
          <a:ext cx="4892105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/>
          <p:cNvGraphicFramePr/>
          <p:nvPr>
            <p:extLst/>
          </p:nvPr>
        </p:nvGraphicFramePr>
        <p:xfrm>
          <a:off x="78738" y="776515"/>
          <a:ext cx="5285350" cy="3992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Rectangle 10"/>
          <p:cNvSpPr/>
          <p:nvPr/>
        </p:nvSpPr>
        <p:spPr>
          <a:xfrm>
            <a:off x="5548635" y="2343839"/>
            <a:ext cx="3308692" cy="5811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CABINET/FOSAD CLUSTERS</a:t>
            </a:r>
            <a:endParaRPr lang="en-Z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3F43-B45B-4F72-83D1-2BB5713C63C4}" type="slidenum">
              <a:rPr lang="en-ZA" smtClean="0">
                <a:solidFill>
                  <a:schemeClr val="tx1"/>
                </a:solidFill>
              </a:rPr>
              <a:pPr/>
              <a:t>4</a:t>
            </a:fld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645544" y="4860083"/>
            <a:ext cx="1440160" cy="7920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“BUDGET”</a:t>
            </a:r>
            <a:endParaRPr lang="en-Z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29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brief answer on alignment and approaches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496944" cy="5025618"/>
          </a:xfrm>
        </p:spPr>
        <p:txBody>
          <a:bodyPr/>
          <a:lstStyle/>
          <a:p>
            <a:r>
              <a:rPr lang="en-US" sz="2000" dirty="0" smtClean="0"/>
              <a:t>There is significant alignment between </a:t>
            </a:r>
            <a:r>
              <a:rPr lang="en-US" sz="2000" dirty="0"/>
              <a:t>government policy and </a:t>
            </a:r>
            <a:r>
              <a:rPr lang="en-US" sz="2000" dirty="0" smtClean="0"/>
              <a:t>mandates are </a:t>
            </a:r>
            <a:r>
              <a:rPr lang="en-US" sz="2000" dirty="0"/>
              <a:t>adequately catered for in the budget :</a:t>
            </a:r>
            <a:endParaRPr lang="en-US" sz="2000" dirty="0" smtClean="0"/>
          </a:p>
          <a:p>
            <a:pPr lvl="1"/>
            <a:r>
              <a:rPr lang="en-US" sz="2000" dirty="0" smtClean="0"/>
              <a:t>The budget spends substantially on Constitutional mandates and NDP priorities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/>
              <a:t>K</a:t>
            </a:r>
            <a:r>
              <a:rPr lang="en-US" sz="2000" dirty="0" smtClean="0"/>
              <a:t>ey areas have seen an improvement in delivery/impact/outcomes.</a:t>
            </a:r>
          </a:p>
          <a:p>
            <a:pPr lvl="1"/>
            <a:r>
              <a:rPr lang="en-US" sz="2000" dirty="0" smtClean="0"/>
              <a:t>However, gaps and risks are mounting in certain areas.</a:t>
            </a:r>
          </a:p>
          <a:p>
            <a:pPr lvl="1"/>
            <a:r>
              <a:rPr lang="en-US" sz="2000" dirty="0" smtClean="0"/>
              <a:t>In some cases these risks relate to </a:t>
            </a:r>
            <a:r>
              <a:rPr lang="en-US" sz="2000" b="1" dirty="0" smtClean="0"/>
              <a:t>how much</a:t>
            </a:r>
            <a:r>
              <a:rPr lang="en-US" sz="2000" dirty="0" smtClean="0"/>
              <a:t> we are spending but also to how we are </a:t>
            </a:r>
            <a:r>
              <a:rPr lang="en-US" sz="2000" b="1" dirty="0" smtClean="0"/>
              <a:t>distributing spending</a:t>
            </a:r>
            <a:r>
              <a:rPr lang="en-US" sz="2000" dirty="0" smtClean="0"/>
              <a:t>, </a:t>
            </a:r>
            <a:r>
              <a:rPr lang="en-US" sz="2000" b="1" dirty="0" smtClean="0"/>
              <a:t>value for money</a:t>
            </a:r>
            <a:r>
              <a:rPr lang="en-US" sz="2000" dirty="0" smtClean="0"/>
              <a:t> (efficiency) and </a:t>
            </a:r>
            <a:r>
              <a:rPr lang="en-US" sz="2000" b="1" dirty="0" smtClean="0"/>
              <a:t>policy</a:t>
            </a:r>
            <a:r>
              <a:rPr lang="en-US" sz="2000" dirty="0" smtClean="0"/>
              <a:t> blockages.</a:t>
            </a:r>
          </a:p>
          <a:p>
            <a:r>
              <a:rPr lang="en-US" sz="2000" dirty="0" smtClean="0"/>
              <a:t>We have introduced much reform to build our planning and allocation approaches but further strengthening is needed.</a:t>
            </a:r>
          </a:p>
          <a:p>
            <a:r>
              <a:rPr lang="en-US" sz="2000" dirty="0" smtClean="0"/>
              <a:t> There is continued reform to strengthen our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698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692696"/>
          </a:xfrm>
          <a:custGeom>
            <a:avLst/>
            <a:gdLst/>
            <a:ahLst/>
            <a:cxnLst/>
            <a:rect l="l" t="t" r="r" b="b"/>
            <a:pathLst>
              <a:path w="9144000" h="1130808">
                <a:moveTo>
                  <a:pt x="0" y="1130808"/>
                </a:moveTo>
                <a:lnTo>
                  <a:pt x="9144000" y="1130808"/>
                </a:lnTo>
                <a:lnTo>
                  <a:pt x="9144000" y="0"/>
                </a:lnTo>
                <a:lnTo>
                  <a:pt x="0" y="0"/>
                </a:lnTo>
                <a:lnTo>
                  <a:pt x="0" y="1130808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78738" y="83820"/>
            <a:ext cx="8813741" cy="5119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  <a:tabLst>
                <a:tab pos="927100" algn="l"/>
              </a:tabLst>
            </a:pPr>
            <a:r>
              <a:rPr lang="en-US" sz="3000" b="1" dirty="0" smtClean="0">
                <a:solidFill>
                  <a:srgbClr val="FFFFFF"/>
                </a:solidFill>
                <a:latin typeface="Arial"/>
                <a:cs typeface="Arial"/>
              </a:rPr>
              <a:t>Spending alignment (proportion of total)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3F43-B45B-4F72-83D1-2BB5713C63C4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63863" y="785355"/>
            <a:ext cx="1440000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Levers</a:t>
            </a:r>
            <a:endParaRPr lang="en-Z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10"/>
          <p:cNvSpPr/>
          <p:nvPr/>
        </p:nvSpPr>
        <p:spPr>
          <a:xfrm>
            <a:off x="2328114" y="4005064"/>
            <a:ext cx="2511498" cy="1261866"/>
          </a:xfrm>
          <a:custGeom>
            <a:avLst/>
            <a:gdLst/>
            <a:ahLst/>
            <a:cxnLst/>
            <a:rect l="l" t="t" r="r" b="b"/>
            <a:pathLst>
              <a:path w="3352800" h="1921764">
                <a:moveTo>
                  <a:pt x="1676400" y="0"/>
                </a:moveTo>
                <a:lnTo>
                  <a:pt x="1538908" y="3184"/>
                </a:lnTo>
                <a:lnTo>
                  <a:pt x="1404477" y="12574"/>
                </a:lnTo>
                <a:lnTo>
                  <a:pt x="1273539" y="27922"/>
                </a:lnTo>
                <a:lnTo>
                  <a:pt x="1146525" y="48981"/>
                </a:lnTo>
                <a:lnTo>
                  <a:pt x="1023867" y="75503"/>
                </a:lnTo>
                <a:lnTo>
                  <a:pt x="905995" y="107241"/>
                </a:lnTo>
                <a:lnTo>
                  <a:pt x="793341" y="143949"/>
                </a:lnTo>
                <a:lnTo>
                  <a:pt x="686337" y="185379"/>
                </a:lnTo>
                <a:lnTo>
                  <a:pt x="585414" y="231283"/>
                </a:lnTo>
                <a:lnTo>
                  <a:pt x="491004" y="281416"/>
                </a:lnTo>
                <a:lnTo>
                  <a:pt x="403537" y="335528"/>
                </a:lnTo>
                <a:lnTo>
                  <a:pt x="323446" y="393374"/>
                </a:lnTo>
                <a:lnTo>
                  <a:pt x="251161" y="454707"/>
                </a:lnTo>
                <a:lnTo>
                  <a:pt x="187115" y="519278"/>
                </a:lnTo>
                <a:lnTo>
                  <a:pt x="131739" y="586841"/>
                </a:lnTo>
                <a:lnTo>
                  <a:pt x="85463" y="657148"/>
                </a:lnTo>
                <a:lnTo>
                  <a:pt x="48720" y="729953"/>
                </a:lnTo>
                <a:lnTo>
                  <a:pt x="21941" y="805009"/>
                </a:lnTo>
                <a:lnTo>
                  <a:pt x="5557" y="882067"/>
                </a:lnTo>
                <a:lnTo>
                  <a:pt x="0" y="960882"/>
                </a:lnTo>
                <a:lnTo>
                  <a:pt x="5557" y="1039696"/>
                </a:lnTo>
                <a:lnTo>
                  <a:pt x="21941" y="1116754"/>
                </a:lnTo>
                <a:lnTo>
                  <a:pt x="48720" y="1191810"/>
                </a:lnTo>
                <a:lnTo>
                  <a:pt x="85463" y="1264615"/>
                </a:lnTo>
                <a:lnTo>
                  <a:pt x="131739" y="1334922"/>
                </a:lnTo>
                <a:lnTo>
                  <a:pt x="187115" y="1402485"/>
                </a:lnTo>
                <a:lnTo>
                  <a:pt x="251161" y="1467056"/>
                </a:lnTo>
                <a:lnTo>
                  <a:pt x="323446" y="1528389"/>
                </a:lnTo>
                <a:lnTo>
                  <a:pt x="403537" y="1586235"/>
                </a:lnTo>
                <a:lnTo>
                  <a:pt x="491004" y="1640347"/>
                </a:lnTo>
                <a:lnTo>
                  <a:pt x="585414" y="1690480"/>
                </a:lnTo>
                <a:lnTo>
                  <a:pt x="686337" y="1736384"/>
                </a:lnTo>
                <a:lnTo>
                  <a:pt x="793341" y="1777814"/>
                </a:lnTo>
                <a:lnTo>
                  <a:pt x="905995" y="1814522"/>
                </a:lnTo>
                <a:lnTo>
                  <a:pt x="1023867" y="1846260"/>
                </a:lnTo>
                <a:lnTo>
                  <a:pt x="1146525" y="1872782"/>
                </a:lnTo>
                <a:lnTo>
                  <a:pt x="1273539" y="1893841"/>
                </a:lnTo>
                <a:lnTo>
                  <a:pt x="1404477" y="1909189"/>
                </a:lnTo>
                <a:lnTo>
                  <a:pt x="1538908" y="1918579"/>
                </a:lnTo>
                <a:lnTo>
                  <a:pt x="1676400" y="1921764"/>
                </a:lnTo>
                <a:lnTo>
                  <a:pt x="1813888" y="1918579"/>
                </a:lnTo>
                <a:lnTo>
                  <a:pt x="1948315" y="1909189"/>
                </a:lnTo>
                <a:lnTo>
                  <a:pt x="2079251" y="1893841"/>
                </a:lnTo>
                <a:lnTo>
                  <a:pt x="2206264" y="1872782"/>
                </a:lnTo>
                <a:lnTo>
                  <a:pt x="2328922" y="1846260"/>
                </a:lnTo>
                <a:lnTo>
                  <a:pt x="2446793" y="1814522"/>
                </a:lnTo>
                <a:lnTo>
                  <a:pt x="2559447" y="1777814"/>
                </a:lnTo>
                <a:lnTo>
                  <a:pt x="2666451" y="1736384"/>
                </a:lnTo>
                <a:lnTo>
                  <a:pt x="2767374" y="1690480"/>
                </a:lnTo>
                <a:lnTo>
                  <a:pt x="2861786" y="1640347"/>
                </a:lnTo>
                <a:lnTo>
                  <a:pt x="2949253" y="1586235"/>
                </a:lnTo>
                <a:lnTo>
                  <a:pt x="3029346" y="1528389"/>
                </a:lnTo>
                <a:lnTo>
                  <a:pt x="3101631" y="1467056"/>
                </a:lnTo>
                <a:lnTo>
                  <a:pt x="3165679" y="1402485"/>
                </a:lnTo>
                <a:lnTo>
                  <a:pt x="3221057" y="1334922"/>
                </a:lnTo>
                <a:lnTo>
                  <a:pt x="3267334" y="1264615"/>
                </a:lnTo>
                <a:lnTo>
                  <a:pt x="3304078" y="1191810"/>
                </a:lnTo>
                <a:lnTo>
                  <a:pt x="3330858" y="1116754"/>
                </a:lnTo>
                <a:lnTo>
                  <a:pt x="3347242" y="1039696"/>
                </a:lnTo>
                <a:lnTo>
                  <a:pt x="3352800" y="960882"/>
                </a:lnTo>
                <a:lnTo>
                  <a:pt x="3347242" y="882067"/>
                </a:lnTo>
                <a:lnTo>
                  <a:pt x="3330858" y="805009"/>
                </a:lnTo>
                <a:lnTo>
                  <a:pt x="3304078" y="729953"/>
                </a:lnTo>
                <a:lnTo>
                  <a:pt x="3267334" y="657148"/>
                </a:lnTo>
                <a:lnTo>
                  <a:pt x="3221057" y="586841"/>
                </a:lnTo>
                <a:lnTo>
                  <a:pt x="3165679" y="519278"/>
                </a:lnTo>
                <a:lnTo>
                  <a:pt x="3101631" y="454707"/>
                </a:lnTo>
                <a:lnTo>
                  <a:pt x="3029346" y="393374"/>
                </a:lnTo>
                <a:lnTo>
                  <a:pt x="2949253" y="335528"/>
                </a:lnTo>
                <a:lnTo>
                  <a:pt x="2861786" y="281416"/>
                </a:lnTo>
                <a:lnTo>
                  <a:pt x="2767374" y="231283"/>
                </a:lnTo>
                <a:lnTo>
                  <a:pt x="2666451" y="185379"/>
                </a:lnTo>
                <a:lnTo>
                  <a:pt x="2559447" y="143949"/>
                </a:lnTo>
                <a:lnTo>
                  <a:pt x="2446793" y="107241"/>
                </a:lnTo>
                <a:lnTo>
                  <a:pt x="2328922" y="75503"/>
                </a:lnTo>
                <a:lnTo>
                  <a:pt x="2206264" y="48981"/>
                </a:lnTo>
                <a:lnTo>
                  <a:pt x="2079251" y="27922"/>
                </a:lnTo>
                <a:lnTo>
                  <a:pt x="1948315" y="12574"/>
                </a:lnTo>
                <a:lnTo>
                  <a:pt x="1813888" y="3184"/>
                </a:lnTo>
                <a:lnTo>
                  <a:pt x="1676400" y="0"/>
                </a:lnTo>
                <a:close/>
              </a:path>
            </a:pathLst>
          </a:custGeom>
          <a:solidFill>
            <a:srgbClr val="00FA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2"/>
          <p:cNvSpPr/>
          <p:nvPr/>
        </p:nvSpPr>
        <p:spPr>
          <a:xfrm>
            <a:off x="2360141" y="2780928"/>
            <a:ext cx="2447445" cy="1117534"/>
          </a:xfrm>
          <a:custGeom>
            <a:avLst/>
            <a:gdLst/>
            <a:ahLst/>
            <a:cxnLst/>
            <a:rect l="l" t="t" r="r" b="b"/>
            <a:pathLst>
              <a:path w="3407664" h="2218944">
                <a:moveTo>
                  <a:pt x="1703832" y="0"/>
                </a:moveTo>
                <a:lnTo>
                  <a:pt x="1564090" y="3677"/>
                </a:lnTo>
                <a:lnTo>
                  <a:pt x="1427460" y="14520"/>
                </a:lnTo>
                <a:lnTo>
                  <a:pt x="1294379" y="32242"/>
                </a:lnTo>
                <a:lnTo>
                  <a:pt x="1165286" y="56558"/>
                </a:lnTo>
                <a:lnTo>
                  <a:pt x="1040621" y="87183"/>
                </a:lnTo>
                <a:lnTo>
                  <a:pt x="920820" y="123831"/>
                </a:lnTo>
                <a:lnTo>
                  <a:pt x="806323" y="166217"/>
                </a:lnTo>
                <a:lnTo>
                  <a:pt x="697568" y="214054"/>
                </a:lnTo>
                <a:lnTo>
                  <a:pt x="594993" y="267059"/>
                </a:lnTo>
                <a:lnTo>
                  <a:pt x="499038" y="324945"/>
                </a:lnTo>
                <a:lnTo>
                  <a:pt x="410140" y="387427"/>
                </a:lnTo>
                <a:lnTo>
                  <a:pt x="328738" y="454219"/>
                </a:lnTo>
                <a:lnTo>
                  <a:pt x="255271" y="525035"/>
                </a:lnTo>
                <a:lnTo>
                  <a:pt x="190177" y="599592"/>
                </a:lnTo>
                <a:lnTo>
                  <a:pt x="133894" y="677602"/>
                </a:lnTo>
                <a:lnTo>
                  <a:pt x="86861" y="758781"/>
                </a:lnTo>
                <a:lnTo>
                  <a:pt x="49517" y="842843"/>
                </a:lnTo>
                <a:lnTo>
                  <a:pt x="22300" y="929502"/>
                </a:lnTo>
                <a:lnTo>
                  <a:pt x="5648" y="1018473"/>
                </a:lnTo>
                <a:lnTo>
                  <a:pt x="0" y="1109472"/>
                </a:lnTo>
                <a:lnTo>
                  <a:pt x="5648" y="1200466"/>
                </a:lnTo>
                <a:lnTo>
                  <a:pt x="22300" y="1289435"/>
                </a:lnTo>
                <a:lnTo>
                  <a:pt x="49517" y="1376092"/>
                </a:lnTo>
                <a:lnTo>
                  <a:pt x="86861" y="1460152"/>
                </a:lnTo>
                <a:lnTo>
                  <a:pt x="133894" y="1541330"/>
                </a:lnTo>
                <a:lnTo>
                  <a:pt x="190177" y="1619340"/>
                </a:lnTo>
                <a:lnTo>
                  <a:pt x="255271" y="1693896"/>
                </a:lnTo>
                <a:lnTo>
                  <a:pt x="328738" y="1764713"/>
                </a:lnTo>
                <a:lnTo>
                  <a:pt x="410140" y="1831506"/>
                </a:lnTo>
                <a:lnTo>
                  <a:pt x="499038" y="1893989"/>
                </a:lnTo>
                <a:lnTo>
                  <a:pt x="594993" y="1951875"/>
                </a:lnTo>
                <a:lnTo>
                  <a:pt x="697568" y="2004881"/>
                </a:lnTo>
                <a:lnTo>
                  <a:pt x="806323" y="2052720"/>
                </a:lnTo>
                <a:lnTo>
                  <a:pt x="920820" y="2095107"/>
                </a:lnTo>
                <a:lnTo>
                  <a:pt x="1040621" y="2131756"/>
                </a:lnTo>
                <a:lnTo>
                  <a:pt x="1165286" y="2162382"/>
                </a:lnTo>
                <a:lnTo>
                  <a:pt x="1294379" y="2186700"/>
                </a:lnTo>
                <a:lnTo>
                  <a:pt x="1427460" y="2204423"/>
                </a:lnTo>
                <a:lnTo>
                  <a:pt x="1564090" y="2215266"/>
                </a:lnTo>
                <a:lnTo>
                  <a:pt x="1703832" y="2218944"/>
                </a:lnTo>
                <a:lnTo>
                  <a:pt x="1843564" y="2215266"/>
                </a:lnTo>
                <a:lnTo>
                  <a:pt x="1980188" y="2204423"/>
                </a:lnTo>
                <a:lnTo>
                  <a:pt x="2113263" y="2186700"/>
                </a:lnTo>
                <a:lnTo>
                  <a:pt x="2242352" y="2162382"/>
                </a:lnTo>
                <a:lnTo>
                  <a:pt x="2367016" y="2131756"/>
                </a:lnTo>
                <a:lnTo>
                  <a:pt x="2486815" y="2095107"/>
                </a:lnTo>
                <a:lnTo>
                  <a:pt x="2601312" y="2052720"/>
                </a:lnTo>
                <a:lnTo>
                  <a:pt x="2710068" y="2004881"/>
                </a:lnTo>
                <a:lnTo>
                  <a:pt x="2812644" y="1951875"/>
                </a:lnTo>
                <a:lnTo>
                  <a:pt x="2908601" y="1893989"/>
                </a:lnTo>
                <a:lnTo>
                  <a:pt x="2997502" y="1831506"/>
                </a:lnTo>
                <a:lnTo>
                  <a:pt x="3078906" y="1764713"/>
                </a:lnTo>
                <a:lnTo>
                  <a:pt x="3152377" y="1693896"/>
                </a:lnTo>
                <a:lnTo>
                  <a:pt x="3217474" y="1619340"/>
                </a:lnTo>
                <a:lnTo>
                  <a:pt x="3273760" y="1541330"/>
                </a:lnTo>
                <a:lnTo>
                  <a:pt x="3320796" y="1460152"/>
                </a:lnTo>
                <a:lnTo>
                  <a:pt x="3358142" y="1376092"/>
                </a:lnTo>
                <a:lnTo>
                  <a:pt x="3385362" y="1289435"/>
                </a:lnTo>
                <a:lnTo>
                  <a:pt x="3402015" y="1200466"/>
                </a:lnTo>
                <a:lnTo>
                  <a:pt x="3407664" y="1109472"/>
                </a:lnTo>
                <a:lnTo>
                  <a:pt x="3402015" y="1018473"/>
                </a:lnTo>
                <a:lnTo>
                  <a:pt x="3385362" y="929502"/>
                </a:lnTo>
                <a:lnTo>
                  <a:pt x="3358142" y="842843"/>
                </a:lnTo>
                <a:lnTo>
                  <a:pt x="3320796" y="758781"/>
                </a:lnTo>
                <a:lnTo>
                  <a:pt x="3273760" y="677602"/>
                </a:lnTo>
                <a:lnTo>
                  <a:pt x="3217474" y="599592"/>
                </a:lnTo>
                <a:lnTo>
                  <a:pt x="3152377" y="525035"/>
                </a:lnTo>
                <a:lnTo>
                  <a:pt x="3078906" y="454219"/>
                </a:lnTo>
                <a:lnTo>
                  <a:pt x="2997502" y="387427"/>
                </a:lnTo>
                <a:lnTo>
                  <a:pt x="2908601" y="324945"/>
                </a:lnTo>
                <a:lnTo>
                  <a:pt x="2812644" y="267059"/>
                </a:lnTo>
                <a:lnTo>
                  <a:pt x="2710068" y="214054"/>
                </a:lnTo>
                <a:lnTo>
                  <a:pt x="2601312" y="166217"/>
                </a:lnTo>
                <a:lnTo>
                  <a:pt x="2486815" y="123831"/>
                </a:lnTo>
                <a:lnTo>
                  <a:pt x="2367016" y="87183"/>
                </a:lnTo>
                <a:lnTo>
                  <a:pt x="2242352" y="56558"/>
                </a:lnTo>
                <a:lnTo>
                  <a:pt x="2113263" y="32242"/>
                </a:lnTo>
                <a:lnTo>
                  <a:pt x="1980188" y="14520"/>
                </a:lnTo>
                <a:lnTo>
                  <a:pt x="1843564" y="3677"/>
                </a:lnTo>
                <a:lnTo>
                  <a:pt x="1703832" y="0"/>
                </a:lnTo>
                <a:close/>
              </a:path>
            </a:pathLst>
          </a:custGeom>
          <a:solidFill>
            <a:srgbClr val="29A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3"/>
          <p:cNvSpPr txBox="1"/>
          <p:nvPr/>
        </p:nvSpPr>
        <p:spPr>
          <a:xfrm>
            <a:off x="2190720" y="4084430"/>
            <a:ext cx="2786287" cy="13547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9565" marR="328930" algn="ctr"/>
            <a:r>
              <a:rPr lang="en-ZA" b="1" dirty="0">
                <a:latin typeface="Arial Narrow" panose="020B0606020202030204" pitchFamily="34" charset="0"/>
              </a:rPr>
              <a:t>GOV &amp; ADMIN -</a:t>
            </a:r>
            <a:r>
              <a:rPr lang="en-ZA" b="1" dirty="0" smtClean="0">
                <a:latin typeface="Arial Narrow" panose="020B0606020202030204" pitchFamily="34" charset="0"/>
              </a:rPr>
              <a:t> </a:t>
            </a:r>
            <a:r>
              <a:rPr lang="en-ZA" b="1" dirty="0">
                <a:latin typeface="Arial Narrow" panose="020B0606020202030204" pitchFamily="34" charset="0"/>
              </a:rPr>
              <a:t>Capable state, active citizens, cost of business/living</a:t>
            </a:r>
          </a:p>
          <a:p>
            <a:pPr marL="329565" marR="328930" algn="ctr">
              <a:lnSpc>
                <a:spcPts val="2095"/>
              </a:lnSpc>
            </a:pPr>
            <a:endParaRPr b="1" dirty="0">
              <a:latin typeface="Arial Narrow" panose="020B0606020202030204" pitchFamily="34" charset="0"/>
            </a:endParaRPr>
          </a:p>
        </p:txBody>
      </p:sp>
      <p:sp>
        <p:nvSpPr>
          <p:cNvPr id="10" name="object 8"/>
          <p:cNvSpPr/>
          <p:nvPr/>
        </p:nvSpPr>
        <p:spPr>
          <a:xfrm>
            <a:off x="2341563" y="1484784"/>
            <a:ext cx="2484600" cy="1248275"/>
          </a:xfrm>
          <a:custGeom>
            <a:avLst/>
            <a:gdLst/>
            <a:ahLst/>
            <a:cxnLst/>
            <a:rect l="l" t="t" r="r" b="b"/>
            <a:pathLst>
              <a:path w="3061716" h="2159507">
                <a:moveTo>
                  <a:pt x="1530858" y="0"/>
                </a:moveTo>
                <a:lnTo>
                  <a:pt x="1405304" y="3578"/>
                </a:lnTo>
                <a:lnTo>
                  <a:pt x="1282546" y="14130"/>
                </a:lnTo>
                <a:lnTo>
                  <a:pt x="1162976" y="31377"/>
                </a:lnTo>
                <a:lnTo>
                  <a:pt x="1046990" y="55040"/>
                </a:lnTo>
                <a:lnTo>
                  <a:pt x="934981" y="84843"/>
                </a:lnTo>
                <a:lnTo>
                  <a:pt x="827342" y="120508"/>
                </a:lnTo>
                <a:lnTo>
                  <a:pt x="724469" y="161757"/>
                </a:lnTo>
                <a:lnTo>
                  <a:pt x="626755" y="208312"/>
                </a:lnTo>
                <a:lnTo>
                  <a:pt x="534594" y="259895"/>
                </a:lnTo>
                <a:lnTo>
                  <a:pt x="448379" y="316230"/>
                </a:lnTo>
                <a:lnTo>
                  <a:pt x="368506" y="377037"/>
                </a:lnTo>
                <a:lnTo>
                  <a:pt x="295368" y="442039"/>
                </a:lnTo>
                <a:lnTo>
                  <a:pt x="229358" y="510958"/>
                </a:lnTo>
                <a:lnTo>
                  <a:pt x="170872" y="583518"/>
                </a:lnTo>
                <a:lnTo>
                  <a:pt x="120303" y="659439"/>
                </a:lnTo>
                <a:lnTo>
                  <a:pt x="78044" y="738445"/>
                </a:lnTo>
                <a:lnTo>
                  <a:pt x="44491" y="820256"/>
                </a:lnTo>
                <a:lnTo>
                  <a:pt x="20036" y="904597"/>
                </a:lnTo>
                <a:lnTo>
                  <a:pt x="5074" y="991189"/>
                </a:lnTo>
                <a:lnTo>
                  <a:pt x="0" y="1079753"/>
                </a:lnTo>
                <a:lnTo>
                  <a:pt x="5074" y="1168318"/>
                </a:lnTo>
                <a:lnTo>
                  <a:pt x="20036" y="1254910"/>
                </a:lnTo>
                <a:lnTo>
                  <a:pt x="44491" y="1339251"/>
                </a:lnTo>
                <a:lnTo>
                  <a:pt x="78044" y="1421062"/>
                </a:lnTo>
                <a:lnTo>
                  <a:pt x="120303" y="1500068"/>
                </a:lnTo>
                <a:lnTo>
                  <a:pt x="170872" y="1575989"/>
                </a:lnTo>
                <a:lnTo>
                  <a:pt x="229358" y="1648549"/>
                </a:lnTo>
                <a:lnTo>
                  <a:pt x="295368" y="1717468"/>
                </a:lnTo>
                <a:lnTo>
                  <a:pt x="368506" y="1782470"/>
                </a:lnTo>
                <a:lnTo>
                  <a:pt x="448379" y="1843277"/>
                </a:lnTo>
                <a:lnTo>
                  <a:pt x="534594" y="1899612"/>
                </a:lnTo>
                <a:lnTo>
                  <a:pt x="626755" y="1951195"/>
                </a:lnTo>
                <a:lnTo>
                  <a:pt x="724469" y="1997750"/>
                </a:lnTo>
                <a:lnTo>
                  <a:pt x="827342" y="2038999"/>
                </a:lnTo>
                <a:lnTo>
                  <a:pt x="934981" y="2074664"/>
                </a:lnTo>
                <a:lnTo>
                  <a:pt x="1046990" y="2104467"/>
                </a:lnTo>
                <a:lnTo>
                  <a:pt x="1162976" y="2128130"/>
                </a:lnTo>
                <a:lnTo>
                  <a:pt x="1282546" y="2145377"/>
                </a:lnTo>
                <a:lnTo>
                  <a:pt x="1405304" y="2155929"/>
                </a:lnTo>
                <a:lnTo>
                  <a:pt x="1530858" y="2159507"/>
                </a:lnTo>
                <a:lnTo>
                  <a:pt x="1656408" y="2155929"/>
                </a:lnTo>
                <a:lnTo>
                  <a:pt x="1779163" y="2145377"/>
                </a:lnTo>
                <a:lnTo>
                  <a:pt x="1898730" y="2128130"/>
                </a:lnTo>
                <a:lnTo>
                  <a:pt x="2014715" y="2104467"/>
                </a:lnTo>
                <a:lnTo>
                  <a:pt x="2126724" y="2074664"/>
                </a:lnTo>
                <a:lnTo>
                  <a:pt x="2234361" y="2038999"/>
                </a:lnTo>
                <a:lnTo>
                  <a:pt x="2337235" y="1997750"/>
                </a:lnTo>
                <a:lnTo>
                  <a:pt x="2434949" y="1951195"/>
                </a:lnTo>
                <a:lnTo>
                  <a:pt x="2527111" y="1899612"/>
                </a:lnTo>
                <a:lnTo>
                  <a:pt x="2613326" y="1843277"/>
                </a:lnTo>
                <a:lnTo>
                  <a:pt x="2693200" y="1782470"/>
                </a:lnTo>
                <a:lnTo>
                  <a:pt x="2766340" y="1717468"/>
                </a:lnTo>
                <a:lnTo>
                  <a:pt x="2832350" y="1648549"/>
                </a:lnTo>
                <a:lnTo>
                  <a:pt x="2890838" y="1575989"/>
                </a:lnTo>
                <a:lnTo>
                  <a:pt x="2941409" y="1500068"/>
                </a:lnTo>
                <a:lnTo>
                  <a:pt x="2983668" y="1421062"/>
                </a:lnTo>
                <a:lnTo>
                  <a:pt x="3017223" y="1339251"/>
                </a:lnTo>
                <a:lnTo>
                  <a:pt x="3041678" y="1254910"/>
                </a:lnTo>
                <a:lnTo>
                  <a:pt x="3056641" y="1168318"/>
                </a:lnTo>
                <a:lnTo>
                  <a:pt x="3061716" y="1079753"/>
                </a:lnTo>
                <a:lnTo>
                  <a:pt x="3056641" y="991189"/>
                </a:lnTo>
                <a:lnTo>
                  <a:pt x="3041678" y="904597"/>
                </a:lnTo>
                <a:lnTo>
                  <a:pt x="3017223" y="820256"/>
                </a:lnTo>
                <a:lnTo>
                  <a:pt x="2983668" y="738445"/>
                </a:lnTo>
                <a:lnTo>
                  <a:pt x="2941409" y="659439"/>
                </a:lnTo>
                <a:lnTo>
                  <a:pt x="2890838" y="583518"/>
                </a:lnTo>
                <a:lnTo>
                  <a:pt x="2832350" y="510958"/>
                </a:lnTo>
                <a:lnTo>
                  <a:pt x="2766340" y="442039"/>
                </a:lnTo>
                <a:lnTo>
                  <a:pt x="2693200" y="377037"/>
                </a:lnTo>
                <a:lnTo>
                  <a:pt x="2613326" y="316229"/>
                </a:lnTo>
                <a:lnTo>
                  <a:pt x="2527111" y="259895"/>
                </a:lnTo>
                <a:lnTo>
                  <a:pt x="2434949" y="208312"/>
                </a:lnTo>
                <a:lnTo>
                  <a:pt x="2337235" y="161757"/>
                </a:lnTo>
                <a:lnTo>
                  <a:pt x="2234361" y="120508"/>
                </a:lnTo>
                <a:lnTo>
                  <a:pt x="2126724" y="84843"/>
                </a:lnTo>
                <a:lnTo>
                  <a:pt x="2014715" y="55040"/>
                </a:lnTo>
                <a:lnTo>
                  <a:pt x="1898730" y="31377"/>
                </a:lnTo>
                <a:lnTo>
                  <a:pt x="1779163" y="14130"/>
                </a:lnTo>
                <a:lnTo>
                  <a:pt x="1656408" y="3578"/>
                </a:lnTo>
                <a:lnTo>
                  <a:pt x="1530858" y="0"/>
                </a:lnTo>
                <a:close/>
              </a:path>
            </a:pathLst>
          </a:custGeom>
          <a:solidFill>
            <a:srgbClr val="FF5D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9"/>
          <p:cNvSpPr txBox="1"/>
          <p:nvPr/>
        </p:nvSpPr>
        <p:spPr>
          <a:xfrm>
            <a:off x="2123728" y="1753003"/>
            <a:ext cx="2920271" cy="8576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9565" marR="328930" algn="ctr"/>
            <a:r>
              <a:rPr lang="en-ZA" b="1" dirty="0">
                <a:latin typeface="Arial Narrow" panose="020B0606020202030204" pitchFamily="34" charset="0"/>
              </a:rPr>
              <a:t>ECONOMIC SERVICES – </a:t>
            </a:r>
            <a:r>
              <a:rPr lang="en-ZA" b="1" dirty="0" smtClean="0">
                <a:latin typeface="Arial Narrow" panose="020B0606020202030204" pitchFamily="34" charset="0"/>
              </a:rPr>
              <a:t>Opportunities &amp; </a:t>
            </a:r>
            <a:r>
              <a:rPr lang="en-ZA" b="1" dirty="0">
                <a:latin typeface="Arial Narrow" panose="020B0606020202030204" pitchFamily="34" charset="0"/>
              </a:rPr>
              <a:t>cost of </a:t>
            </a:r>
            <a:r>
              <a:rPr lang="en-ZA" b="1" dirty="0" smtClean="0">
                <a:latin typeface="Arial Narrow" panose="020B0606020202030204" pitchFamily="34" charset="0"/>
              </a:rPr>
              <a:t>business</a:t>
            </a:r>
            <a:endParaRPr lang="en-ZA" dirty="0">
              <a:solidFill>
                <a:schemeClr val="bg1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12" name="object 11"/>
          <p:cNvSpPr txBox="1"/>
          <p:nvPr/>
        </p:nvSpPr>
        <p:spPr>
          <a:xfrm>
            <a:off x="2312420" y="2927966"/>
            <a:ext cx="2542886" cy="678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9565" marR="328930" algn="ctr"/>
            <a:r>
              <a:rPr lang="en-ZA" b="1" dirty="0">
                <a:latin typeface="Arial Narrow" panose="020B0606020202030204" pitchFamily="34" charset="0"/>
              </a:rPr>
              <a:t>SOCIAL SERVICES – Capabilities &amp; cost of living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785355"/>
            <a:ext cx="2328114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Allocation 2018/19</a:t>
            </a:r>
            <a:endParaRPr lang="en-Z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7550" y="1882156"/>
            <a:ext cx="2031120" cy="599336"/>
          </a:xfrm>
          <a:prstGeom prst="rect">
            <a:avLst/>
          </a:prstGeom>
          <a:solidFill>
            <a:srgbClr val="FF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R396 billion 26,5%</a:t>
            </a:r>
            <a:endParaRPr lang="en-Z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7550" y="3081467"/>
            <a:ext cx="2031120" cy="599336"/>
          </a:xfrm>
          <a:prstGeom prst="rect">
            <a:avLst/>
          </a:prstGeom>
          <a:solidFill>
            <a:srgbClr val="99C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R816 billion 55,5%</a:t>
            </a:r>
            <a:endParaRPr lang="en-Z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7550" y="4248295"/>
            <a:ext cx="2031120" cy="599336"/>
          </a:xfrm>
          <a:prstGeom prst="rect">
            <a:avLst/>
          </a:prstGeom>
          <a:solidFill>
            <a:srgbClr val="99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R265 billion 17,6%</a:t>
            </a:r>
            <a:endParaRPr lang="en-Z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7550" y="5194968"/>
            <a:ext cx="2031120" cy="599336"/>
          </a:xfrm>
          <a:prstGeom prst="rect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R180 billion 10,8%</a:t>
            </a:r>
            <a:endParaRPr lang="en-Z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10"/>
          <p:cNvSpPr/>
          <p:nvPr/>
        </p:nvSpPr>
        <p:spPr>
          <a:xfrm>
            <a:off x="2328114" y="5398032"/>
            <a:ext cx="2511498" cy="555350"/>
          </a:xfrm>
          <a:custGeom>
            <a:avLst/>
            <a:gdLst/>
            <a:ahLst/>
            <a:cxnLst/>
            <a:rect l="l" t="t" r="r" b="b"/>
            <a:pathLst>
              <a:path w="3352800" h="1921764">
                <a:moveTo>
                  <a:pt x="1676400" y="0"/>
                </a:moveTo>
                <a:lnTo>
                  <a:pt x="1538908" y="3184"/>
                </a:lnTo>
                <a:lnTo>
                  <a:pt x="1404477" y="12574"/>
                </a:lnTo>
                <a:lnTo>
                  <a:pt x="1273539" y="27922"/>
                </a:lnTo>
                <a:lnTo>
                  <a:pt x="1146525" y="48981"/>
                </a:lnTo>
                <a:lnTo>
                  <a:pt x="1023867" y="75503"/>
                </a:lnTo>
                <a:lnTo>
                  <a:pt x="905995" y="107241"/>
                </a:lnTo>
                <a:lnTo>
                  <a:pt x="793341" y="143949"/>
                </a:lnTo>
                <a:lnTo>
                  <a:pt x="686337" y="185379"/>
                </a:lnTo>
                <a:lnTo>
                  <a:pt x="585414" y="231283"/>
                </a:lnTo>
                <a:lnTo>
                  <a:pt x="491004" y="281416"/>
                </a:lnTo>
                <a:lnTo>
                  <a:pt x="403537" y="335528"/>
                </a:lnTo>
                <a:lnTo>
                  <a:pt x="323446" y="393374"/>
                </a:lnTo>
                <a:lnTo>
                  <a:pt x="251161" y="454707"/>
                </a:lnTo>
                <a:lnTo>
                  <a:pt x="187115" y="519278"/>
                </a:lnTo>
                <a:lnTo>
                  <a:pt x="131739" y="586841"/>
                </a:lnTo>
                <a:lnTo>
                  <a:pt x="85463" y="657148"/>
                </a:lnTo>
                <a:lnTo>
                  <a:pt x="48720" y="729953"/>
                </a:lnTo>
                <a:lnTo>
                  <a:pt x="21941" y="805009"/>
                </a:lnTo>
                <a:lnTo>
                  <a:pt x="5557" y="882067"/>
                </a:lnTo>
                <a:lnTo>
                  <a:pt x="0" y="960882"/>
                </a:lnTo>
                <a:lnTo>
                  <a:pt x="5557" y="1039696"/>
                </a:lnTo>
                <a:lnTo>
                  <a:pt x="21941" y="1116754"/>
                </a:lnTo>
                <a:lnTo>
                  <a:pt x="48720" y="1191810"/>
                </a:lnTo>
                <a:lnTo>
                  <a:pt x="85463" y="1264615"/>
                </a:lnTo>
                <a:lnTo>
                  <a:pt x="131739" y="1334922"/>
                </a:lnTo>
                <a:lnTo>
                  <a:pt x="187115" y="1402485"/>
                </a:lnTo>
                <a:lnTo>
                  <a:pt x="251161" y="1467056"/>
                </a:lnTo>
                <a:lnTo>
                  <a:pt x="323446" y="1528389"/>
                </a:lnTo>
                <a:lnTo>
                  <a:pt x="403537" y="1586235"/>
                </a:lnTo>
                <a:lnTo>
                  <a:pt x="491004" y="1640347"/>
                </a:lnTo>
                <a:lnTo>
                  <a:pt x="585414" y="1690480"/>
                </a:lnTo>
                <a:lnTo>
                  <a:pt x="686337" y="1736384"/>
                </a:lnTo>
                <a:lnTo>
                  <a:pt x="793341" y="1777814"/>
                </a:lnTo>
                <a:lnTo>
                  <a:pt x="905995" y="1814522"/>
                </a:lnTo>
                <a:lnTo>
                  <a:pt x="1023867" y="1846260"/>
                </a:lnTo>
                <a:lnTo>
                  <a:pt x="1146525" y="1872782"/>
                </a:lnTo>
                <a:lnTo>
                  <a:pt x="1273539" y="1893841"/>
                </a:lnTo>
                <a:lnTo>
                  <a:pt x="1404477" y="1909189"/>
                </a:lnTo>
                <a:lnTo>
                  <a:pt x="1538908" y="1918579"/>
                </a:lnTo>
                <a:lnTo>
                  <a:pt x="1676400" y="1921764"/>
                </a:lnTo>
                <a:lnTo>
                  <a:pt x="1813888" y="1918579"/>
                </a:lnTo>
                <a:lnTo>
                  <a:pt x="1948315" y="1909189"/>
                </a:lnTo>
                <a:lnTo>
                  <a:pt x="2079251" y="1893841"/>
                </a:lnTo>
                <a:lnTo>
                  <a:pt x="2206264" y="1872782"/>
                </a:lnTo>
                <a:lnTo>
                  <a:pt x="2328922" y="1846260"/>
                </a:lnTo>
                <a:lnTo>
                  <a:pt x="2446793" y="1814522"/>
                </a:lnTo>
                <a:lnTo>
                  <a:pt x="2559447" y="1777814"/>
                </a:lnTo>
                <a:lnTo>
                  <a:pt x="2666451" y="1736384"/>
                </a:lnTo>
                <a:lnTo>
                  <a:pt x="2767374" y="1690480"/>
                </a:lnTo>
                <a:lnTo>
                  <a:pt x="2861786" y="1640347"/>
                </a:lnTo>
                <a:lnTo>
                  <a:pt x="2949253" y="1586235"/>
                </a:lnTo>
                <a:lnTo>
                  <a:pt x="3029346" y="1528389"/>
                </a:lnTo>
                <a:lnTo>
                  <a:pt x="3101631" y="1467056"/>
                </a:lnTo>
                <a:lnTo>
                  <a:pt x="3165679" y="1402485"/>
                </a:lnTo>
                <a:lnTo>
                  <a:pt x="3221057" y="1334922"/>
                </a:lnTo>
                <a:lnTo>
                  <a:pt x="3267334" y="1264615"/>
                </a:lnTo>
                <a:lnTo>
                  <a:pt x="3304078" y="1191810"/>
                </a:lnTo>
                <a:lnTo>
                  <a:pt x="3330858" y="1116754"/>
                </a:lnTo>
                <a:lnTo>
                  <a:pt x="3347242" y="1039696"/>
                </a:lnTo>
                <a:lnTo>
                  <a:pt x="3352800" y="960882"/>
                </a:lnTo>
                <a:lnTo>
                  <a:pt x="3347242" y="882067"/>
                </a:lnTo>
                <a:lnTo>
                  <a:pt x="3330858" y="805009"/>
                </a:lnTo>
                <a:lnTo>
                  <a:pt x="3304078" y="729953"/>
                </a:lnTo>
                <a:lnTo>
                  <a:pt x="3267334" y="657148"/>
                </a:lnTo>
                <a:lnTo>
                  <a:pt x="3221057" y="586841"/>
                </a:lnTo>
                <a:lnTo>
                  <a:pt x="3165679" y="519278"/>
                </a:lnTo>
                <a:lnTo>
                  <a:pt x="3101631" y="454707"/>
                </a:lnTo>
                <a:lnTo>
                  <a:pt x="3029346" y="393374"/>
                </a:lnTo>
                <a:lnTo>
                  <a:pt x="2949253" y="335528"/>
                </a:lnTo>
                <a:lnTo>
                  <a:pt x="2861786" y="281416"/>
                </a:lnTo>
                <a:lnTo>
                  <a:pt x="2767374" y="231283"/>
                </a:lnTo>
                <a:lnTo>
                  <a:pt x="2666451" y="185379"/>
                </a:lnTo>
                <a:lnTo>
                  <a:pt x="2559447" y="143949"/>
                </a:lnTo>
                <a:lnTo>
                  <a:pt x="2446793" y="107241"/>
                </a:lnTo>
                <a:lnTo>
                  <a:pt x="2328922" y="75503"/>
                </a:lnTo>
                <a:lnTo>
                  <a:pt x="2206264" y="48981"/>
                </a:lnTo>
                <a:lnTo>
                  <a:pt x="2079251" y="27922"/>
                </a:lnTo>
                <a:lnTo>
                  <a:pt x="1948315" y="12574"/>
                </a:lnTo>
                <a:lnTo>
                  <a:pt x="1813888" y="3184"/>
                </a:lnTo>
                <a:lnTo>
                  <a:pt x="167640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"/>
          <p:cNvSpPr txBox="1"/>
          <p:nvPr/>
        </p:nvSpPr>
        <p:spPr>
          <a:xfrm>
            <a:off x="2670144" y="5527842"/>
            <a:ext cx="1827439" cy="187529"/>
          </a:xfrm>
          <a:prstGeom prst="rect">
            <a:avLst/>
          </a:prstGeom>
          <a:solidFill>
            <a:srgbClr val="FFCC00"/>
          </a:solidFill>
        </p:spPr>
        <p:txBody>
          <a:bodyPr vert="horz" wrap="square" lIns="0" tIns="0" rIns="0" bIns="0" rtlCol="0">
            <a:noAutofit/>
          </a:bodyPr>
          <a:lstStyle/>
          <a:p>
            <a:pPr marL="427990" marR="26670" indent="-1905" algn="ctr">
              <a:lnSpc>
                <a:spcPct val="100099"/>
              </a:lnSpc>
            </a:pPr>
            <a:r>
              <a:rPr lang="en-ZA" b="1" dirty="0" smtClean="0">
                <a:latin typeface="Arial"/>
                <a:cs typeface="Arial"/>
              </a:rPr>
              <a:t>DEBT COST</a:t>
            </a:r>
            <a:endParaRPr dirty="0">
              <a:latin typeface="Arial"/>
              <a:cs typeface="Arial"/>
            </a:endParaRPr>
          </a:p>
          <a:p>
            <a:pPr marL="12700">
              <a:lnSpc>
                <a:spcPts val="2095"/>
              </a:lnSpc>
            </a:pPr>
            <a:endParaRPr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8" name="object 8"/>
          <p:cNvSpPr/>
          <p:nvPr/>
        </p:nvSpPr>
        <p:spPr>
          <a:xfrm>
            <a:off x="7414298" y="3615215"/>
            <a:ext cx="1648433" cy="1414404"/>
          </a:xfrm>
          <a:custGeom>
            <a:avLst/>
            <a:gdLst/>
            <a:ahLst/>
            <a:cxnLst/>
            <a:rect l="l" t="t" r="r" b="b"/>
            <a:pathLst>
              <a:path w="2267712" h="2101596">
                <a:moveTo>
                  <a:pt x="1133856" y="0"/>
                </a:moveTo>
                <a:lnTo>
                  <a:pt x="1040858" y="3483"/>
                </a:lnTo>
                <a:lnTo>
                  <a:pt x="949932" y="13751"/>
                </a:lnTo>
                <a:lnTo>
                  <a:pt x="861368" y="30536"/>
                </a:lnTo>
                <a:lnTo>
                  <a:pt x="775459" y="53565"/>
                </a:lnTo>
                <a:lnTo>
                  <a:pt x="692497" y="82569"/>
                </a:lnTo>
                <a:lnTo>
                  <a:pt x="612772" y="117278"/>
                </a:lnTo>
                <a:lnTo>
                  <a:pt x="536577" y="157421"/>
                </a:lnTo>
                <a:lnTo>
                  <a:pt x="464204" y="202728"/>
                </a:lnTo>
                <a:lnTo>
                  <a:pt x="395944" y="252929"/>
                </a:lnTo>
                <a:lnTo>
                  <a:pt x="332089" y="307752"/>
                </a:lnTo>
                <a:lnTo>
                  <a:pt x="272930" y="366929"/>
                </a:lnTo>
                <a:lnTo>
                  <a:pt x="218761" y="430188"/>
                </a:lnTo>
                <a:lnTo>
                  <a:pt x="169871" y="497260"/>
                </a:lnTo>
                <a:lnTo>
                  <a:pt x="126554" y="567873"/>
                </a:lnTo>
                <a:lnTo>
                  <a:pt x="89100" y="641758"/>
                </a:lnTo>
                <a:lnTo>
                  <a:pt x="57802" y="718645"/>
                </a:lnTo>
                <a:lnTo>
                  <a:pt x="32951" y="798262"/>
                </a:lnTo>
                <a:lnTo>
                  <a:pt x="14839" y="880340"/>
                </a:lnTo>
                <a:lnTo>
                  <a:pt x="3758" y="964609"/>
                </a:lnTo>
                <a:lnTo>
                  <a:pt x="0" y="1050798"/>
                </a:lnTo>
                <a:lnTo>
                  <a:pt x="3758" y="1136986"/>
                </a:lnTo>
                <a:lnTo>
                  <a:pt x="14839" y="1221255"/>
                </a:lnTo>
                <a:lnTo>
                  <a:pt x="32951" y="1303333"/>
                </a:lnTo>
                <a:lnTo>
                  <a:pt x="57802" y="1382950"/>
                </a:lnTo>
                <a:lnTo>
                  <a:pt x="89100" y="1459837"/>
                </a:lnTo>
                <a:lnTo>
                  <a:pt x="126554" y="1533722"/>
                </a:lnTo>
                <a:lnTo>
                  <a:pt x="169871" y="1604335"/>
                </a:lnTo>
                <a:lnTo>
                  <a:pt x="218761" y="1671407"/>
                </a:lnTo>
                <a:lnTo>
                  <a:pt x="272930" y="1734666"/>
                </a:lnTo>
                <a:lnTo>
                  <a:pt x="332089" y="1793843"/>
                </a:lnTo>
                <a:lnTo>
                  <a:pt x="395944" y="1848666"/>
                </a:lnTo>
                <a:lnTo>
                  <a:pt x="464204" y="1898867"/>
                </a:lnTo>
                <a:lnTo>
                  <a:pt x="536577" y="1944174"/>
                </a:lnTo>
                <a:lnTo>
                  <a:pt x="612772" y="1984317"/>
                </a:lnTo>
                <a:lnTo>
                  <a:pt x="692497" y="2019026"/>
                </a:lnTo>
                <a:lnTo>
                  <a:pt x="775459" y="2048030"/>
                </a:lnTo>
                <a:lnTo>
                  <a:pt x="861368" y="2071059"/>
                </a:lnTo>
                <a:lnTo>
                  <a:pt x="949932" y="2087844"/>
                </a:lnTo>
                <a:lnTo>
                  <a:pt x="1040858" y="2098112"/>
                </a:lnTo>
                <a:lnTo>
                  <a:pt x="1133856" y="2101596"/>
                </a:lnTo>
                <a:lnTo>
                  <a:pt x="1226853" y="2098112"/>
                </a:lnTo>
                <a:lnTo>
                  <a:pt x="1317779" y="2087844"/>
                </a:lnTo>
                <a:lnTo>
                  <a:pt x="1406343" y="2071059"/>
                </a:lnTo>
                <a:lnTo>
                  <a:pt x="1492252" y="2048030"/>
                </a:lnTo>
                <a:lnTo>
                  <a:pt x="1575214" y="2019026"/>
                </a:lnTo>
                <a:lnTo>
                  <a:pt x="1654939" y="1984317"/>
                </a:lnTo>
                <a:lnTo>
                  <a:pt x="1731134" y="1944174"/>
                </a:lnTo>
                <a:lnTo>
                  <a:pt x="1803507" y="1898867"/>
                </a:lnTo>
                <a:lnTo>
                  <a:pt x="1871767" y="1848666"/>
                </a:lnTo>
                <a:lnTo>
                  <a:pt x="1935622" y="1793843"/>
                </a:lnTo>
                <a:lnTo>
                  <a:pt x="1994781" y="1734666"/>
                </a:lnTo>
                <a:lnTo>
                  <a:pt x="2048950" y="1671407"/>
                </a:lnTo>
                <a:lnTo>
                  <a:pt x="2097840" y="1604335"/>
                </a:lnTo>
                <a:lnTo>
                  <a:pt x="2141157" y="1533722"/>
                </a:lnTo>
                <a:lnTo>
                  <a:pt x="2178611" y="1459837"/>
                </a:lnTo>
                <a:lnTo>
                  <a:pt x="2209909" y="1382950"/>
                </a:lnTo>
                <a:lnTo>
                  <a:pt x="2234760" y="1303333"/>
                </a:lnTo>
                <a:lnTo>
                  <a:pt x="2252872" y="1221255"/>
                </a:lnTo>
                <a:lnTo>
                  <a:pt x="2263953" y="1136986"/>
                </a:lnTo>
                <a:lnTo>
                  <a:pt x="2267712" y="1050798"/>
                </a:lnTo>
                <a:lnTo>
                  <a:pt x="2263953" y="964609"/>
                </a:lnTo>
                <a:lnTo>
                  <a:pt x="2252872" y="880340"/>
                </a:lnTo>
                <a:lnTo>
                  <a:pt x="2234760" y="798262"/>
                </a:lnTo>
                <a:lnTo>
                  <a:pt x="2209909" y="718645"/>
                </a:lnTo>
                <a:lnTo>
                  <a:pt x="2178611" y="641758"/>
                </a:lnTo>
                <a:lnTo>
                  <a:pt x="2141157" y="567873"/>
                </a:lnTo>
                <a:lnTo>
                  <a:pt x="2097840" y="497260"/>
                </a:lnTo>
                <a:lnTo>
                  <a:pt x="2048950" y="430188"/>
                </a:lnTo>
                <a:lnTo>
                  <a:pt x="1994781" y="366929"/>
                </a:lnTo>
                <a:lnTo>
                  <a:pt x="1935622" y="307752"/>
                </a:lnTo>
                <a:lnTo>
                  <a:pt x="1871767" y="252929"/>
                </a:lnTo>
                <a:lnTo>
                  <a:pt x="1803507" y="202728"/>
                </a:lnTo>
                <a:lnTo>
                  <a:pt x="1731134" y="157421"/>
                </a:lnTo>
                <a:lnTo>
                  <a:pt x="1654939" y="117278"/>
                </a:lnTo>
                <a:lnTo>
                  <a:pt x="1575214" y="82569"/>
                </a:lnTo>
                <a:lnTo>
                  <a:pt x="1492252" y="53565"/>
                </a:lnTo>
                <a:lnTo>
                  <a:pt x="1406343" y="30536"/>
                </a:lnTo>
                <a:lnTo>
                  <a:pt x="1317779" y="13751"/>
                </a:lnTo>
                <a:lnTo>
                  <a:pt x="1226853" y="3483"/>
                </a:lnTo>
                <a:lnTo>
                  <a:pt x="1133856" y="0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+mj-lt"/>
            </a:endParaRPr>
          </a:p>
        </p:txBody>
      </p:sp>
      <p:sp>
        <p:nvSpPr>
          <p:cNvPr id="69" name="object 6"/>
          <p:cNvSpPr/>
          <p:nvPr/>
        </p:nvSpPr>
        <p:spPr>
          <a:xfrm>
            <a:off x="5130513" y="2302906"/>
            <a:ext cx="2149590" cy="2407233"/>
          </a:xfrm>
          <a:custGeom>
            <a:avLst/>
            <a:gdLst/>
            <a:ahLst/>
            <a:cxnLst/>
            <a:rect l="l" t="t" r="r" b="b"/>
            <a:pathLst>
              <a:path w="2663952" h="2054352">
                <a:moveTo>
                  <a:pt x="0" y="1027176"/>
                </a:moveTo>
                <a:lnTo>
                  <a:pt x="4415" y="942929"/>
                </a:lnTo>
                <a:lnTo>
                  <a:pt x="17434" y="860558"/>
                </a:lnTo>
                <a:lnTo>
                  <a:pt x="38713" y="780328"/>
                </a:lnTo>
                <a:lnTo>
                  <a:pt x="67909" y="702503"/>
                </a:lnTo>
                <a:lnTo>
                  <a:pt x="104679" y="627346"/>
                </a:lnTo>
                <a:lnTo>
                  <a:pt x="148681" y="555122"/>
                </a:lnTo>
                <a:lnTo>
                  <a:pt x="199571" y="486096"/>
                </a:lnTo>
                <a:lnTo>
                  <a:pt x="257007" y="420532"/>
                </a:lnTo>
                <a:lnTo>
                  <a:pt x="320645" y="358694"/>
                </a:lnTo>
                <a:lnTo>
                  <a:pt x="390143" y="300847"/>
                </a:lnTo>
                <a:lnTo>
                  <a:pt x="465159" y="247254"/>
                </a:lnTo>
                <a:lnTo>
                  <a:pt x="545348" y="198180"/>
                </a:lnTo>
                <a:lnTo>
                  <a:pt x="630368" y="153890"/>
                </a:lnTo>
                <a:lnTo>
                  <a:pt x="719876" y="114648"/>
                </a:lnTo>
                <a:lnTo>
                  <a:pt x="813530" y="80718"/>
                </a:lnTo>
                <a:lnTo>
                  <a:pt x="910986" y="52364"/>
                </a:lnTo>
                <a:lnTo>
                  <a:pt x="1011901" y="29851"/>
                </a:lnTo>
                <a:lnTo>
                  <a:pt x="1115933" y="13443"/>
                </a:lnTo>
                <a:lnTo>
                  <a:pt x="1222739" y="3404"/>
                </a:lnTo>
                <a:lnTo>
                  <a:pt x="1331976" y="0"/>
                </a:lnTo>
                <a:lnTo>
                  <a:pt x="1441212" y="3404"/>
                </a:lnTo>
                <a:lnTo>
                  <a:pt x="1548018" y="13443"/>
                </a:lnTo>
                <a:lnTo>
                  <a:pt x="1652050" y="29851"/>
                </a:lnTo>
                <a:lnTo>
                  <a:pt x="1752965" y="52364"/>
                </a:lnTo>
                <a:lnTo>
                  <a:pt x="1850421" y="80718"/>
                </a:lnTo>
                <a:lnTo>
                  <a:pt x="1944075" y="114648"/>
                </a:lnTo>
                <a:lnTo>
                  <a:pt x="2033583" y="153890"/>
                </a:lnTo>
                <a:lnTo>
                  <a:pt x="2118603" y="198180"/>
                </a:lnTo>
                <a:lnTo>
                  <a:pt x="2198792" y="247254"/>
                </a:lnTo>
                <a:lnTo>
                  <a:pt x="2273807" y="300847"/>
                </a:lnTo>
                <a:lnTo>
                  <a:pt x="2343306" y="358694"/>
                </a:lnTo>
                <a:lnTo>
                  <a:pt x="2406944" y="420532"/>
                </a:lnTo>
                <a:lnTo>
                  <a:pt x="2464380" y="486096"/>
                </a:lnTo>
                <a:lnTo>
                  <a:pt x="2515270" y="555122"/>
                </a:lnTo>
                <a:lnTo>
                  <a:pt x="2559272" y="627346"/>
                </a:lnTo>
                <a:lnTo>
                  <a:pt x="2596042" y="702503"/>
                </a:lnTo>
                <a:lnTo>
                  <a:pt x="2625238" y="780328"/>
                </a:lnTo>
                <a:lnTo>
                  <a:pt x="2646517" y="860558"/>
                </a:lnTo>
                <a:lnTo>
                  <a:pt x="2659536" y="942929"/>
                </a:lnTo>
                <a:lnTo>
                  <a:pt x="2663952" y="1027176"/>
                </a:lnTo>
                <a:lnTo>
                  <a:pt x="2659536" y="1111422"/>
                </a:lnTo>
                <a:lnTo>
                  <a:pt x="2646517" y="1193793"/>
                </a:lnTo>
                <a:lnTo>
                  <a:pt x="2625238" y="1274023"/>
                </a:lnTo>
                <a:lnTo>
                  <a:pt x="2596042" y="1351848"/>
                </a:lnTo>
                <a:lnTo>
                  <a:pt x="2559272" y="1427005"/>
                </a:lnTo>
                <a:lnTo>
                  <a:pt x="2515270" y="1499229"/>
                </a:lnTo>
                <a:lnTo>
                  <a:pt x="2464380" y="1568255"/>
                </a:lnTo>
                <a:lnTo>
                  <a:pt x="2406944" y="1633819"/>
                </a:lnTo>
                <a:lnTo>
                  <a:pt x="2343306" y="1695657"/>
                </a:lnTo>
                <a:lnTo>
                  <a:pt x="2273807" y="1753504"/>
                </a:lnTo>
                <a:lnTo>
                  <a:pt x="2198792" y="1807097"/>
                </a:lnTo>
                <a:lnTo>
                  <a:pt x="2118603" y="1856171"/>
                </a:lnTo>
                <a:lnTo>
                  <a:pt x="2033583" y="1900461"/>
                </a:lnTo>
                <a:lnTo>
                  <a:pt x="1944075" y="1939703"/>
                </a:lnTo>
                <a:lnTo>
                  <a:pt x="1850421" y="1973633"/>
                </a:lnTo>
                <a:lnTo>
                  <a:pt x="1752965" y="2001987"/>
                </a:lnTo>
                <a:lnTo>
                  <a:pt x="1652050" y="2024500"/>
                </a:lnTo>
                <a:lnTo>
                  <a:pt x="1548018" y="2040908"/>
                </a:lnTo>
                <a:lnTo>
                  <a:pt x="1441212" y="2050947"/>
                </a:lnTo>
                <a:lnTo>
                  <a:pt x="1331976" y="2054351"/>
                </a:lnTo>
                <a:lnTo>
                  <a:pt x="1222739" y="2050947"/>
                </a:lnTo>
                <a:lnTo>
                  <a:pt x="1115933" y="2040908"/>
                </a:lnTo>
                <a:lnTo>
                  <a:pt x="1011901" y="2024500"/>
                </a:lnTo>
                <a:lnTo>
                  <a:pt x="910986" y="2001987"/>
                </a:lnTo>
                <a:lnTo>
                  <a:pt x="813530" y="1973633"/>
                </a:lnTo>
                <a:lnTo>
                  <a:pt x="719876" y="1939703"/>
                </a:lnTo>
                <a:lnTo>
                  <a:pt x="630368" y="1900461"/>
                </a:lnTo>
                <a:lnTo>
                  <a:pt x="545348" y="1856171"/>
                </a:lnTo>
                <a:lnTo>
                  <a:pt x="465159" y="1807097"/>
                </a:lnTo>
                <a:lnTo>
                  <a:pt x="390143" y="1753504"/>
                </a:lnTo>
                <a:lnTo>
                  <a:pt x="320645" y="1695657"/>
                </a:lnTo>
                <a:lnTo>
                  <a:pt x="257007" y="1633819"/>
                </a:lnTo>
                <a:lnTo>
                  <a:pt x="199571" y="1568255"/>
                </a:lnTo>
                <a:lnTo>
                  <a:pt x="148681" y="1499229"/>
                </a:lnTo>
                <a:lnTo>
                  <a:pt x="104679" y="1427005"/>
                </a:lnTo>
                <a:lnTo>
                  <a:pt x="67909" y="1351848"/>
                </a:lnTo>
                <a:lnTo>
                  <a:pt x="38713" y="1274023"/>
                </a:lnTo>
                <a:lnTo>
                  <a:pt x="17434" y="1193793"/>
                </a:lnTo>
                <a:lnTo>
                  <a:pt x="4415" y="1111422"/>
                </a:lnTo>
                <a:lnTo>
                  <a:pt x="0" y="102717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+mj-lt"/>
            </a:endParaRPr>
          </a:p>
        </p:txBody>
      </p:sp>
      <p:sp>
        <p:nvSpPr>
          <p:cNvPr id="70" name="object 7"/>
          <p:cNvSpPr txBox="1"/>
          <p:nvPr/>
        </p:nvSpPr>
        <p:spPr>
          <a:xfrm>
            <a:off x="5247545" y="2363161"/>
            <a:ext cx="1994632" cy="22728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/>
            <a:r>
              <a:rPr lang="en-ZA" sz="2400" b="1" spc="-20" dirty="0" smtClean="0">
                <a:solidFill>
                  <a:srgbClr val="00AF50"/>
                </a:solidFill>
                <a:latin typeface="+mj-lt"/>
                <a:cs typeface="Arial"/>
              </a:rPr>
              <a:t>Jobs, </a:t>
            </a:r>
            <a:r>
              <a:rPr lang="en-ZA" sz="2400" b="1" spc="-20" dirty="0">
                <a:solidFill>
                  <a:srgbClr val="00AF50"/>
                </a:solidFill>
                <a:latin typeface="+mj-lt"/>
                <a:cs typeface="Arial"/>
              </a:rPr>
              <a:t>Incomes </a:t>
            </a:r>
            <a:r>
              <a:rPr lang="en-ZA" sz="2400" b="1" spc="-20" dirty="0" smtClean="0">
                <a:solidFill>
                  <a:srgbClr val="00AF50"/>
                </a:solidFill>
                <a:latin typeface="+mj-lt"/>
                <a:cs typeface="Arial"/>
              </a:rPr>
              <a:t>and </a:t>
            </a:r>
            <a:r>
              <a:rPr lang="en-ZA" sz="2400" b="1" spc="-20" dirty="0">
                <a:solidFill>
                  <a:srgbClr val="00AF50"/>
                </a:solidFill>
                <a:latin typeface="+mj-lt"/>
                <a:cs typeface="Arial"/>
              </a:rPr>
              <a:t>Livelihoods </a:t>
            </a:r>
            <a:r>
              <a:rPr lang="en-ZA" sz="2400" b="1" spc="20" dirty="0">
                <a:latin typeface="+mj-lt"/>
                <a:cs typeface="Arial"/>
              </a:rPr>
              <a:t> </a:t>
            </a:r>
            <a:r>
              <a:rPr lang="en-ZA" sz="2400" b="1" spc="-10" dirty="0">
                <a:latin typeface="+mj-lt"/>
                <a:cs typeface="Arial"/>
              </a:rPr>
              <a:t>f</a:t>
            </a:r>
            <a:r>
              <a:rPr lang="en-ZA" sz="2400" b="1" spc="-20" dirty="0">
                <a:latin typeface="+mj-lt"/>
                <a:cs typeface="Arial"/>
              </a:rPr>
              <a:t>o</a:t>
            </a:r>
            <a:r>
              <a:rPr lang="en-ZA" sz="2400" b="1" spc="-10" dirty="0">
                <a:latin typeface="+mj-lt"/>
                <a:cs typeface="Arial"/>
              </a:rPr>
              <a:t>r</a:t>
            </a:r>
            <a:r>
              <a:rPr lang="en-ZA" sz="2400" b="1" spc="-5" dirty="0">
                <a:latin typeface="+mj-lt"/>
                <a:cs typeface="Arial"/>
              </a:rPr>
              <a:t> </a:t>
            </a:r>
          </a:p>
          <a:p>
            <a:pPr marL="12700" marR="12700" algn="ctr"/>
            <a:r>
              <a:rPr lang="en-ZA" sz="2400" b="1" spc="-20" dirty="0">
                <a:solidFill>
                  <a:schemeClr val="accent3"/>
                </a:solidFill>
                <a:latin typeface="+mj-lt"/>
                <a:cs typeface="Arial"/>
              </a:rPr>
              <a:t>Inclusive Growth</a:t>
            </a:r>
            <a:endParaRPr lang="en-ZA" sz="2400" dirty="0">
              <a:latin typeface="+mj-lt"/>
              <a:cs typeface="Arial"/>
            </a:endParaRPr>
          </a:p>
        </p:txBody>
      </p:sp>
      <p:sp>
        <p:nvSpPr>
          <p:cNvPr id="71" name="object 8"/>
          <p:cNvSpPr/>
          <p:nvPr/>
        </p:nvSpPr>
        <p:spPr>
          <a:xfrm>
            <a:off x="7355480" y="2126490"/>
            <a:ext cx="1709411" cy="1389272"/>
          </a:xfrm>
          <a:custGeom>
            <a:avLst/>
            <a:gdLst/>
            <a:ahLst/>
            <a:cxnLst/>
            <a:rect l="l" t="t" r="r" b="b"/>
            <a:pathLst>
              <a:path w="2267712" h="2101596">
                <a:moveTo>
                  <a:pt x="1133856" y="0"/>
                </a:moveTo>
                <a:lnTo>
                  <a:pt x="1040858" y="3483"/>
                </a:lnTo>
                <a:lnTo>
                  <a:pt x="949932" y="13751"/>
                </a:lnTo>
                <a:lnTo>
                  <a:pt x="861368" y="30536"/>
                </a:lnTo>
                <a:lnTo>
                  <a:pt x="775459" y="53565"/>
                </a:lnTo>
                <a:lnTo>
                  <a:pt x="692497" y="82569"/>
                </a:lnTo>
                <a:lnTo>
                  <a:pt x="612772" y="117278"/>
                </a:lnTo>
                <a:lnTo>
                  <a:pt x="536577" y="157421"/>
                </a:lnTo>
                <a:lnTo>
                  <a:pt x="464204" y="202728"/>
                </a:lnTo>
                <a:lnTo>
                  <a:pt x="395944" y="252929"/>
                </a:lnTo>
                <a:lnTo>
                  <a:pt x="332089" y="307752"/>
                </a:lnTo>
                <a:lnTo>
                  <a:pt x="272930" y="366929"/>
                </a:lnTo>
                <a:lnTo>
                  <a:pt x="218761" y="430188"/>
                </a:lnTo>
                <a:lnTo>
                  <a:pt x="169871" y="497260"/>
                </a:lnTo>
                <a:lnTo>
                  <a:pt x="126554" y="567873"/>
                </a:lnTo>
                <a:lnTo>
                  <a:pt x="89100" y="641758"/>
                </a:lnTo>
                <a:lnTo>
                  <a:pt x="57802" y="718645"/>
                </a:lnTo>
                <a:lnTo>
                  <a:pt x="32951" y="798262"/>
                </a:lnTo>
                <a:lnTo>
                  <a:pt x="14839" y="880340"/>
                </a:lnTo>
                <a:lnTo>
                  <a:pt x="3758" y="964609"/>
                </a:lnTo>
                <a:lnTo>
                  <a:pt x="0" y="1050798"/>
                </a:lnTo>
                <a:lnTo>
                  <a:pt x="3758" y="1136986"/>
                </a:lnTo>
                <a:lnTo>
                  <a:pt x="14839" y="1221255"/>
                </a:lnTo>
                <a:lnTo>
                  <a:pt x="32951" y="1303333"/>
                </a:lnTo>
                <a:lnTo>
                  <a:pt x="57802" y="1382950"/>
                </a:lnTo>
                <a:lnTo>
                  <a:pt x="89100" y="1459837"/>
                </a:lnTo>
                <a:lnTo>
                  <a:pt x="126554" y="1533722"/>
                </a:lnTo>
                <a:lnTo>
                  <a:pt x="169871" y="1604335"/>
                </a:lnTo>
                <a:lnTo>
                  <a:pt x="218761" y="1671407"/>
                </a:lnTo>
                <a:lnTo>
                  <a:pt x="272930" y="1734666"/>
                </a:lnTo>
                <a:lnTo>
                  <a:pt x="332089" y="1793843"/>
                </a:lnTo>
                <a:lnTo>
                  <a:pt x="395944" y="1848666"/>
                </a:lnTo>
                <a:lnTo>
                  <a:pt x="464204" y="1898867"/>
                </a:lnTo>
                <a:lnTo>
                  <a:pt x="536577" y="1944174"/>
                </a:lnTo>
                <a:lnTo>
                  <a:pt x="612772" y="1984317"/>
                </a:lnTo>
                <a:lnTo>
                  <a:pt x="692497" y="2019026"/>
                </a:lnTo>
                <a:lnTo>
                  <a:pt x="775459" y="2048030"/>
                </a:lnTo>
                <a:lnTo>
                  <a:pt x="861368" y="2071059"/>
                </a:lnTo>
                <a:lnTo>
                  <a:pt x="949932" y="2087844"/>
                </a:lnTo>
                <a:lnTo>
                  <a:pt x="1040858" y="2098112"/>
                </a:lnTo>
                <a:lnTo>
                  <a:pt x="1133856" y="2101596"/>
                </a:lnTo>
                <a:lnTo>
                  <a:pt x="1226853" y="2098112"/>
                </a:lnTo>
                <a:lnTo>
                  <a:pt x="1317779" y="2087844"/>
                </a:lnTo>
                <a:lnTo>
                  <a:pt x="1406343" y="2071059"/>
                </a:lnTo>
                <a:lnTo>
                  <a:pt x="1492252" y="2048030"/>
                </a:lnTo>
                <a:lnTo>
                  <a:pt x="1575214" y="2019026"/>
                </a:lnTo>
                <a:lnTo>
                  <a:pt x="1654939" y="1984317"/>
                </a:lnTo>
                <a:lnTo>
                  <a:pt x="1731134" y="1944174"/>
                </a:lnTo>
                <a:lnTo>
                  <a:pt x="1803507" y="1898867"/>
                </a:lnTo>
                <a:lnTo>
                  <a:pt x="1871767" y="1848666"/>
                </a:lnTo>
                <a:lnTo>
                  <a:pt x="1935622" y="1793843"/>
                </a:lnTo>
                <a:lnTo>
                  <a:pt x="1994781" y="1734666"/>
                </a:lnTo>
                <a:lnTo>
                  <a:pt x="2048950" y="1671407"/>
                </a:lnTo>
                <a:lnTo>
                  <a:pt x="2097840" y="1604335"/>
                </a:lnTo>
                <a:lnTo>
                  <a:pt x="2141157" y="1533722"/>
                </a:lnTo>
                <a:lnTo>
                  <a:pt x="2178611" y="1459837"/>
                </a:lnTo>
                <a:lnTo>
                  <a:pt x="2209909" y="1382950"/>
                </a:lnTo>
                <a:lnTo>
                  <a:pt x="2234760" y="1303333"/>
                </a:lnTo>
                <a:lnTo>
                  <a:pt x="2252872" y="1221255"/>
                </a:lnTo>
                <a:lnTo>
                  <a:pt x="2263953" y="1136986"/>
                </a:lnTo>
                <a:lnTo>
                  <a:pt x="2267712" y="1050798"/>
                </a:lnTo>
                <a:lnTo>
                  <a:pt x="2263953" y="964609"/>
                </a:lnTo>
                <a:lnTo>
                  <a:pt x="2252872" y="880340"/>
                </a:lnTo>
                <a:lnTo>
                  <a:pt x="2234760" y="798262"/>
                </a:lnTo>
                <a:lnTo>
                  <a:pt x="2209909" y="718645"/>
                </a:lnTo>
                <a:lnTo>
                  <a:pt x="2178611" y="641758"/>
                </a:lnTo>
                <a:lnTo>
                  <a:pt x="2141157" y="567873"/>
                </a:lnTo>
                <a:lnTo>
                  <a:pt x="2097840" y="497260"/>
                </a:lnTo>
                <a:lnTo>
                  <a:pt x="2048950" y="430188"/>
                </a:lnTo>
                <a:lnTo>
                  <a:pt x="1994781" y="366929"/>
                </a:lnTo>
                <a:lnTo>
                  <a:pt x="1935622" y="307752"/>
                </a:lnTo>
                <a:lnTo>
                  <a:pt x="1871767" y="252929"/>
                </a:lnTo>
                <a:lnTo>
                  <a:pt x="1803507" y="202728"/>
                </a:lnTo>
                <a:lnTo>
                  <a:pt x="1731134" y="157421"/>
                </a:lnTo>
                <a:lnTo>
                  <a:pt x="1654939" y="117278"/>
                </a:lnTo>
                <a:lnTo>
                  <a:pt x="1575214" y="82569"/>
                </a:lnTo>
                <a:lnTo>
                  <a:pt x="1492252" y="53565"/>
                </a:lnTo>
                <a:lnTo>
                  <a:pt x="1406343" y="30536"/>
                </a:lnTo>
                <a:lnTo>
                  <a:pt x="1317779" y="13751"/>
                </a:lnTo>
                <a:lnTo>
                  <a:pt x="1226853" y="3483"/>
                </a:lnTo>
                <a:lnTo>
                  <a:pt x="1133856" y="0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+mj-lt"/>
            </a:endParaRPr>
          </a:p>
        </p:txBody>
      </p:sp>
      <p:sp>
        <p:nvSpPr>
          <p:cNvPr id="72" name="object 12"/>
          <p:cNvSpPr/>
          <p:nvPr/>
        </p:nvSpPr>
        <p:spPr>
          <a:xfrm>
            <a:off x="7218201" y="3925563"/>
            <a:ext cx="351185" cy="189582"/>
          </a:xfrm>
          <a:custGeom>
            <a:avLst/>
            <a:gdLst/>
            <a:ahLst/>
            <a:cxnLst/>
            <a:rect l="l" t="t" r="r" b="b"/>
            <a:pathLst>
              <a:path w="498982" h="464820">
                <a:moveTo>
                  <a:pt x="339375" y="391467"/>
                </a:moveTo>
                <a:lnTo>
                  <a:pt x="329200" y="397233"/>
                </a:lnTo>
                <a:lnTo>
                  <a:pt x="323130" y="410475"/>
                </a:lnTo>
                <a:lnTo>
                  <a:pt x="327245" y="422192"/>
                </a:lnTo>
                <a:lnTo>
                  <a:pt x="337947" y="428879"/>
                </a:lnTo>
                <a:lnTo>
                  <a:pt x="498982" y="464819"/>
                </a:lnTo>
                <a:lnTo>
                  <a:pt x="495400" y="453009"/>
                </a:lnTo>
                <a:lnTo>
                  <a:pt x="458343" y="453009"/>
                </a:lnTo>
                <a:lnTo>
                  <a:pt x="406739" y="405152"/>
                </a:lnTo>
                <a:lnTo>
                  <a:pt x="346329" y="391668"/>
                </a:lnTo>
                <a:lnTo>
                  <a:pt x="339375" y="391467"/>
                </a:lnTo>
                <a:close/>
              </a:path>
              <a:path w="498982" h="464820">
                <a:moveTo>
                  <a:pt x="406739" y="405152"/>
                </a:moveTo>
                <a:lnTo>
                  <a:pt x="458343" y="453009"/>
                </a:lnTo>
                <a:lnTo>
                  <a:pt x="466150" y="444626"/>
                </a:lnTo>
                <a:lnTo>
                  <a:pt x="453008" y="444626"/>
                </a:lnTo>
                <a:lnTo>
                  <a:pt x="443539" y="413365"/>
                </a:lnTo>
                <a:lnTo>
                  <a:pt x="406739" y="405152"/>
                </a:lnTo>
                <a:close/>
              </a:path>
              <a:path w="498982" h="464820">
                <a:moveTo>
                  <a:pt x="436828" y="294710"/>
                </a:moveTo>
                <a:lnTo>
                  <a:pt x="422672" y="296329"/>
                </a:lnTo>
                <a:lnTo>
                  <a:pt x="415001" y="305690"/>
                </a:lnTo>
                <a:lnTo>
                  <a:pt x="414655" y="318007"/>
                </a:lnTo>
                <a:lnTo>
                  <a:pt x="432612" y="377292"/>
                </a:lnTo>
                <a:lnTo>
                  <a:pt x="484251" y="425196"/>
                </a:lnTo>
                <a:lnTo>
                  <a:pt x="458343" y="453009"/>
                </a:lnTo>
                <a:lnTo>
                  <a:pt x="495400" y="453009"/>
                </a:lnTo>
                <a:lnTo>
                  <a:pt x="451104" y="306959"/>
                </a:lnTo>
                <a:lnTo>
                  <a:pt x="446834" y="299694"/>
                </a:lnTo>
                <a:lnTo>
                  <a:pt x="436828" y="294710"/>
                </a:lnTo>
                <a:close/>
              </a:path>
              <a:path w="498982" h="464820">
                <a:moveTo>
                  <a:pt x="443539" y="413365"/>
                </a:moveTo>
                <a:lnTo>
                  <a:pt x="453008" y="444626"/>
                </a:lnTo>
                <a:lnTo>
                  <a:pt x="475488" y="420497"/>
                </a:lnTo>
                <a:lnTo>
                  <a:pt x="443539" y="413365"/>
                </a:lnTo>
                <a:close/>
              </a:path>
              <a:path w="498982" h="464820">
                <a:moveTo>
                  <a:pt x="432612" y="377292"/>
                </a:moveTo>
                <a:lnTo>
                  <a:pt x="443539" y="413365"/>
                </a:lnTo>
                <a:lnTo>
                  <a:pt x="475488" y="420497"/>
                </a:lnTo>
                <a:lnTo>
                  <a:pt x="453008" y="444626"/>
                </a:lnTo>
                <a:lnTo>
                  <a:pt x="466150" y="444626"/>
                </a:lnTo>
                <a:lnTo>
                  <a:pt x="484251" y="425196"/>
                </a:lnTo>
                <a:lnTo>
                  <a:pt x="432612" y="377292"/>
                </a:lnTo>
                <a:close/>
              </a:path>
              <a:path w="498982" h="464820">
                <a:moveTo>
                  <a:pt x="25908" y="0"/>
                </a:moveTo>
                <a:lnTo>
                  <a:pt x="0" y="27940"/>
                </a:lnTo>
                <a:lnTo>
                  <a:pt x="406739" y="405152"/>
                </a:lnTo>
                <a:lnTo>
                  <a:pt x="443539" y="413365"/>
                </a:lnTo>
                <a:lnTo>
                  <a:pt x="432612" y="377292"/>
                </a:lnTo>
                <a:lnTo>
                  <a:pt x="25908" y="0"/>
                </a:lnTo>
                <a:close/>
              </a:path>
            </a:pathLst>
          </a:custGeom>
          <a:solidFill>
            <a:srgbClr val="00AF50"/>
          </a:solidFill>
          <a:ln w="3810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+mj-lt"/>
            </a:endParaRPr>
          </a:p>
        </p:txBody>
      </p:sp>
      <p:sp>
        <p:nvSpPr>
          <p:cNvPr id="73" name="object 7"/>
          <p:cNvSpPr txBox="1"/>
          <p:nvPr/>
        </p:nvSpPr>
        <p:spPr>
          <a:xfrm>
            <a:off x="7662267" y="3840233"/>
            <a:ext cx="1221117" cy="35138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en-ZA" b="1" dirty="0">
                <a:latin typeface="+mj-lt"/>
                <a:cs typeface="Arial"/>
              </a:rPr>
              <a:t>E</a:t>
            </a:r>
            <a:r>
              <a:rPr b="1" spc="-10" dirty="0">
                <a:latin typeface="+mj-lt"/>
                <a:cs typeface="Arial"/>
              </a:rPr>
              <a:t>q</a:t>
            </a:r>
            <a:r>
              <a:rPr b="1" dirty="0">
                <a:latin typeface="+mj-lt"/>
                <a:cs typeface="Arial"/>
              </a:rPr>
              <a:t>u</a:t>
            </a:r>
            <a:r>
              <a:rPr b="1" spc="-10" dirty="0">
                <a:latin typeface="+mj-lt"/>
                <a:cs typeface="Arial"/>
              </a:rPr>
              <a:t>a</a:t>
            </a:r>
            <a:r>
              <a:rPr b="1" dirty="0">
                <a:latin typeface="+mj-lt"/>
                <a:cs typeface="Arial"/>
              </a:rPr>
              <a:t>lity</a:t>
            </a:r>
            <a:r>
              <a:rPr lang="en-ZA" b="1" dirty="0">
                <a:latin typeface="+mj-lt"/>
                <a:cs typeface="Arial"/>
              </a:rPr>
              <a:t> (Reduce inequality)</a:t>
            </a:r>
            <a:endParaRPr dirty="0">
              <a:latin typeface="+mj-lt"/>
              <a:cs typeface="Arial"/>
            </a:endParaRPr>
          </a:p>
        </p:txBody>
      </p:sp>
      <p:sp>
        <p:nvSpPr>
          <p:cNvPr id="74" name="object 10"/>
          <p:cNvSpPr txBox="1"/>
          <p:nvPr/>
        </p:nvSpPr>
        <p:spPr>
          <a:xfrm>
            <a:off x="7555310" y="2353048"/>
            <a:ext cx="1348495" cy="8883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42240" marR="12700" indent="-129539" algn="ctr"/>
            <a:r>
              <a:rPr lang="en-ZA" b="1" dirty="0">
                <a:latin typeface="+mj-lt"/>
                <a:cs typeface="Arial"/>
              </a:rPr>
              <a:t>Prosperity (No poverty)</a:t>
            </a:r>
            <a:endParaRPr dirty="0">
              <a:latin typeface="+mj-lt"/>
              <a:cs typeface="Arial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931712" y="733942"/>
            <a:ext cx="1800330" cy="606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Intermediate objectives</a:t>
            </a:r>
          </a:p>
        </p:txBody>
      </p:sp>
      <p:sp>
        <p:nvSpPr>
          <p:cNvPr id="76" name="Rectangle 75"/>
          <p:cNvSpPr/>
          <p:nvPr/>
        </p:nvSpPr>
        <p:spPr>
          <a:xfrm>
            <a:off x="7072847" y="857238"/>
            <a:ext cx="1809260" cy="3602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NDP targets</a:t>
            </a:r>
          </a:p>
        </p:txBody>
      </p:sp>
      <p:sp>
        <p:nvSpPr>
          <p:cNvPr id="77" name="object 11"/>
          <p:cNvSpPr/>
          <p:nvPr/>
        </p:nvSpPr>
        <p:spPr>
          <a:xfrm>
            <a:off x="7221412" y="3073138"/>
            <a:ext cx="372401" cy="140211"/>
          </a:xfrm>
          <a:custGeom>
            <a:avLst/>
            <a:gdLst/>
            <a:ahLst/>
            <a:cxnLst/>
            <a:rect l="l" t="t" r="r" b="b"/>
            <a:pathLst>
              <a:path w="543178" h="261874">
                <a:moveTo>
                  <a:pt x="436778" y="45737"/>
                </a:moveTo>
                <a:lnTo>
                  <a:pt x="0" y="226694"/>
                </a:lnTo>
                <a:lnTo>
                  <a:pt x="14477" y="261874"/>
                </a:lnTo>
                <a:lnTo>
                  <a:pt x="450433" y="81303"/>
                </a:lnTo>
                <a:lnTo>
                  <a:pt x="473456" y="51008"/>
                </a:lnTo>
                <a:lnTo>
                  <a:pt x="436778" y="45737"/>
                </a:lnTo>
                <a:close/>
              </a:path>
              <a:path w="543178" h="261874">
                <a:moveTo>
                  <a:pt x="519961" y="19176"/>
                </a:moveTo>
                <a:lnTo>
                  <a:pt x="500888" y="19176"/>
                </a:lnTo>
                <a:lnTo>
                  <a:pt x="515492" y="54355"/>
                </a:lnTo>
                <a:lnTo>
                  <a:pt x="450433" y="81303"/>
                </a:lnTo>
                <a:lnTo>
                  <a:pt x="413003" y="130555"/>
                </a:lnTo>
                <a:lnTo>
                  <a:pt x="409095" y="141929"/>
                </a:lnTo>
                <a:lnTo>
                  <a:pt x="412587" y="153142"/>
                </a:lnTo>
                <a:lnTo>
                  <a:pt x="424950" y="159920"/>
                </a:lnTo>
                <a:lnTo>
                  <a:pt x="435797" y="159404"/>
                </a:lnTo>
                <a:lnTo>
                  <a:pt x="443356" y="153669"/>
                </a:lnTo>
                <a:lnTo>
                  <a:pt x="543178" y="22351"/>
                </a:lnTo>
                <a:lnTo>
                  <a:pt x="519961" y="19176"/>
                </a:lnTo>
                <a:close/>
              </a:path>
              <a:path w="543178" h="261874">
                <a:moveTo>
                  <a:pt x="473456" y="51008"/>
                </a:moveTo>
                <a:lnTo>
                  <a:pt x="450433" y="81303"/>
                </a:lnTo>
                <a:lnTo>
                  <a:pt x="512426" y="55625"/>
                </a:lnTo>
                <a:lnTo>
                  <a:pt x="505587" y="55625"/>
                </a:lnTo>
                <a:lnTo>
                  <a:pt x="473456" y="51008"/>
                </a:lnTo>
                <a:close/>
              </a:path>
              <a:path w="543178" h="261874">
                <a:moveTo>
                  <a:pt x="493013" y="25273"/>
                </a:moveTo>
                <a:lnTo>
                  <a:pt x="473456" y="51008"/>
                </a:lnTo>
                <a:lnTo>
                  <a:pt x="505587" y="55625"/>
                </a:lnTo>
                <a:lnTo>
                  <a:pt x="493013" y="25273"/>
                </a:lnTo>
                <a:close/>
              </a:path>
              <a:path w="543178" h="261874">
                <a:moveTo>
                  <a:pt x="503418" y="25273"/>
                </a:moveTo>
                <a:lnTo>
                  <a:pt x="493013" y="25273"/>
                </a:lnTo>
                <a:lnTo>
                  <a:pt x="505587" y="55625"/>
                </a:lnTo>
                <a:lnTo>
                  <a:pt x="512426" y="55625"/>
                </a:lnTo>
                <a:lnTo>
                  <a:pt x="515492" y="54355"/>
                </a:lnTo>
                <a:lnTo>
                  <a:pt x="503418" y="25273"/>
                </a:lnTo>
                <a:close/>
              </a:path>
              <a:path w="543178" h="261874">
                <a:moveTo>
                  <a:pt x="500888" y="19176"/>
                </a:moveTo>
                <a:lnTo>
                  <a:pt x="436778" y="45737"/>
                </a:lnTo>
                <a:lnTo>
                  <a:pt x="473456" y="51008"/>
                </a:lnTo>
                <a:lnTo>
                  <a:pt x="493013" y="25273"/>
                </a:lnTo>
                <a:lnTo>
                  <a:pt x="503418" y="25273"/>
                </a:lnTo>
                <a:lnTo>
                  <a:pt x="500888" y="19176"/>
                </a:lnTo>
                <a:close/>
              </a:path>
              <a:path w="543178" h="261874">
                <a:moveTo>
                  <a:pt x="379729" y="0"/>
                </a:moveTo>
                <a:lnTo>
                  <a:pt x="366980" y="2778"/>
                </a:lnTo>
                <a:lnTo>
                  <a:pt x="359084" y="12847"/>
                </a:lnTo>
                <a:lnTo>
                  <a:pt x="360533" y="27166"/>
                </a:lnTo>
                <a:lnTo>
                  <a:pt x="368584" y="35936"/>
                </a:lnTo>
                <a:lnTo>
                  <a:pt x="436778" y="45737"/>
                </a:lnTo>
                <a:lnTo>
                  <a:pt x="500888" y="19176"/>
                </a:lnTo>
                <a:lnTo>
                  <a:pt x="519961" y="19176"/>
                </a:lnTo>
                <a:lnTo>
                  <a:pt x="379729" y="0"/>
                </a:lnTo>
                <a:close/>
              </a:path>
            </a:pathLst>
          </a:custGeom>
          <a:solidFill>
            <a:srgbClr val="00AF50"/>
          </a:solidFill>
          <a:ln w="3810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+mj-lt"/>
            </a:endParaRPr>
          </a:p>
        </p:txBody>
      </p:sp>
      <p:sp>
        <p:nvSpPr>
          <p:cNvPr id="78" name="object 12"/>
          <p:cNvSpPr/>
          <p:nvPr/>
        </p:nvSpPr>
        <p:spPr>
          <a:xfrm flipV="1">
            <a:off x="4855307" y="4248294"/>
            <a:ext cx="467131" cy="461845"/>
          </a:xfrm>
          <a:custGeom>
            <a:avLst/>
            <a:gdLst/>
            <a:ahLst/>
            <a:cxnLst/>
            <a:rect l="l" t="t" r="r" b="b"/>
            <a:pathLst>
              <a:path w="498982" h="464820">
                <a:moveTo>
                  <a:pt x="339375" y="391467"/>
                </a:moveTo>
                <a:lnTo>
                  <a:pt x="329200" y="397233"/>
                </a:lnTo>
                <a:lnTo>
                  <a:pt x="323130" y="410475"/>
                </a:lnTo>
                <a:lnTo>
                  <a:pt x="327245" y="422192"/>
                </a:lnTo>
                <a:lnTo>
                  <a:pt x="337947" y="428879"/>
                </a:lnTo>
                <a:lnTo>
                  <a:pt x="498982" y="464819"/>
                </a:lnTo>
                <a:lnTo>
                  <a:pt x="495400" y="453009"/>
                </a:lnTo>
                <a:lnTo>
                  <a:pt x="458343" y="453009"/>
                </a:lnTo>
                <a:lnTo>
                  <a:pt x="406739" y="405152"/>
                </a:lnTo>
                <a:lnTo>
                  <a:pt x="346329" y="391668"/>
                </a:lnTo>
                <a:lnTo>
                  <a:pt x="339375" y="391467"/>
                </a:lnTo>
                <a:close/>
              </a:path>
              <a:path w="498982" h="464820">
                <a:moveTo>
                  <a:pt x="406739" y="405152"/>
                </a:moveTo>
                <a:lnTo>
                  <a:pt x="458343" y="453009"/>
                </a:lnTo>
                <a:lnTo>
                  <a:pt x="466150" y="444626"/>
                </a:lnTo>
                <a:lnTo>
                  <a:pt x="453008" y="444626"/>
                </a:lnTo>
                <a:lnTo>
                  <a:pt x="443539" y="413365"/>
                </a:lnTo>
                <a:lnTo>
                  <a:pt x="406739" y="405152"/>
                </a:lnTo>
                <a:close/>
              </a:path>
              <a:path w="498982" h="464820">
                <a:moveTo>
                  <a:pt x="436828" y="294710"/>
                </a:moveTo>
                <a:lnTo>
                  <a:pt x="422672" y="296329"/>
                </a:lnTo>
                <a:lnTo>
                  <a:pt x="415001" y="305690"/>
                </a:lnTo>
                <a:lnTo>
                  <a:pt x="414655" y="318007"/>
                </a:lnTo>
                <a:lnTo>
                  <a:pt x="432612" y="377292"/>
                </a:lnTo>
                <a:lnTo>
                  <a:pt x="484251" y="425196"/>
                </a:lnTo>
                <a:lnTo>
                  <a:pt x="458343" y="453009"/>
                </a:lnTo>
                <a:lnTo>
                  <a:pt x="495400" y="453009"/>
                </a:lnTo>
                <a:lnTo>
                  <a:pt x="451104" y="306959"/>
                </a:lnTo>
                <a:lnTo>
                  <a:pt x="446834" y="299694"/>
                </a:lnTo>
                <a:lnTo>
                  <a:pt x="436828" y="294710"/>
                </a:lnTo>
                <a:close/>
              </a:path>
              <a:path w="498982" h="464820">
                <a:moveTo>
                  <a:pt x="443539" y="413365"/>
                </a:moveTo>
                <a:lnTo>
                  <a:pt x="453008" y="444626"/>
                </a:lnTo>
                <a:lnTo>
                  <a:pt x="475488" y="420497"/>
                </a:lnTo>
                <a:lnTo>
                  <a:pt x="443539" y="413365"/>
                </a:lnTo>
                <a:close/>
              </a:path>
              <a:path w="498982" h="464820">
                <a:moveTo>
                  <a:pt x="432612" y="377292"/>
                </a:moveTo>
                <a:lnTo>
                  <a:pt x="443539" y="413365"/>
                </a:lnTo>
                <a:lnTo>
                  <a:pt x="475488" y="420497"/>
                </a:lnTo>
                <a:lnTo>
                  <a:pt x="453008" y="444626"/>
                </a:lnTo>
                <a:lnTo>
                  <a:pt x="466150" y="444626"/>
                </a:lnTo>
                <a:lnTo>
                  <a:pt x="484251" y="425196"/>
                </a:lnTo>
                <a:lnTo>
                  <a:pt x="432612" y="377292"/>
                </a:lnTo>
                <a:close/>
              </a:path>
              <a:path w="498982" h="464820">
                <a:moveTo>
                  <a:pt x="25908" y="0"/>
                </a:moveTo>
                <a:lnTo>
                  <a:pt x="0" y="27940"/>
                </a:lnTo>
                <a:lnTo>
                  <a:pt x="406739" y="405152"/>
                </a:lnTo>
                <a:lnTo>
                  <a:pt x="443539" y="413365"/>
                </a:lnTo>
                <a:lnTo>
                  <a:pt x="432612" y="377292"/>
                </a:lnTo>
                <a:lnTo>
                  <a:pt x="25908" y="0"/>
                </a:lnTo>
                <a:close/>
              </a:path>
            </a:pathLst>
          </a:custGeom>
          <a:solidFill>
            <a:srgbClr val="00AF50"/>
          </a:solidFill>
          <a:ln w="3810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+mj-lt"/>
            </a:endParaRPr>
          </a:p>
        </p:txBody>
      </p:sp>
      <p:sp>
        <p:nvSpPr>
          <p:cNvPr id="79" name="object 12"/>
          <p:cNvSpPr/>
          <p:nvPr/>
        </p:nvSpPr>
        <p:spPr>
          <a:xfrm flipV="1">
            <a:off x="4648785" y="3259041"/>
            <a:ext cx="673653" cy="369814"/>
          </a:xfrm>
          <a:custGeom>
            <a:avLst/>
            <a:gdLst/>
            <a:ahLst/>
            <a:cxnLst/>
            <a:rect l="l" t="t" r="r" b="b"/>
            <a:pathLst>
              <a:path w="498982" h="464820">
                <a:moveTo>
                  <a:pt x="339375" y="391467"/>
                </a:moveTo>
                <a:lnTo>
                  <a:pt x="329200" y="397233"/>
                </a:lnTo>
                <a:lnTo>
                  <a:pt x="323130" y="410475"/>
                </a:lnTo>
                <a:lnTo>
                  <a:pt x="327245" y="422192"/>
                </a:lnTo>
                <a:lnTo>
                  <a:pt x="337947" y="428879"/>
                </a:lnTo>
                <a:lnTo>
                  <a:pt x="498982" y="464819"/>
                </a:lnTo>
                <a:lnTo>
                  <a:pt x="495400" y="453009"/>
                </a:lnTo>
                <a:lnTo>
                  <a:pt x="458343" y="453009"/>
                </a:lnTo>
                <a:lnTo>
                  <a:pt x="406739" y="405152"/>
                </a:lnTo>
                <a:lnTo>
                  <a:pt x="346329" y="391668"/>
                </a:lnTo>
                <a:lnTo>
                  <a:pt x="339375" y="391467"/>
                </a:lnTo>
                <a:close/>
              </a:path>
              <a:path w="498982" h="464820">
                <a:moveTo>
                  <a:pt x="406739" y="405152"/>
                </a:moveTo>
                <a:lnTo>
                  <a:pt x="458343" y="453009"/>
                </a:lnTo>
                <a:lnTo>
                  <a:pt x="466150" y="444626"/>
                </a:lnTo>
                <a:lnTo>
                  <a:pt x="453008" y="444626"/>
                </a:lnTo>
                <a:lnTo>
                  <a:pt x="443539" y="413365"/>
                </a:lnTo>
                <a:lnTo>
                  <a:pt x="406739" y="405152"/>
                </a:lnTo>
                <a:close/>
              </a:path>
              <a:path w="498982" h="464820">
                <a:moveTo>
                  <a:pt x="436828" y="294710"/>
                </a:moveTo>
                <a:lnTo>
                  <a:pt x="422672" y="296329"/>
                </a:lnTo>
                <a:lnTo>
                  <a:pt x="415001" y="305690"/>
                </a:lnTo>
                <a:lnTo>
                  <a:pt x="414655" y="318007"/>
                </a:lnTo>
                <a:lnTo>
                  <a:pt x="432612" y="377292"/>
                </a:lnTo>
                <a:lnTo>
                  <a:pt x="484251" y="425196"/>
                </a:lnTo>
                <a:lnTo>
                  <a:pt x="458343" y="453009"/>
                </a:lnTo>
                <a:lnTo>
                  <a:pt x="495400" y="453009"/>
                </a:lnTo>
                <a:lnTo>
                  <a:pt x="451104" y="306959"/>
                </a:lnTo>
                <a:lnTo>
                  <a:pt x="446834" y="299694"/>
                </a:lnTo>
                <a:lnTo>
                  <a:pt x="436828" y="294710"/>
                </a:lnTo>
                <a:close/>
              </a:path>
              <a:path w="498982" h="464820">
                <a:moveTo>
                  <a:pt x="443539" y="413365"/>
                </a:moveTo>
                <a:lnTo>
                  <a:pt x="453008" y="444626"/>
                </a:lnTo>
                <a:lnTo>
                  <a:pt x="475488" y="420497"/>
                </a:lnTo>
                <a:lnTo>
                  <a:pt x="443539" y="413365"/>
                </a:lnTo>
                <a:close/>
              </a:path>
              <a:path w="498982" h="464820">
                <a:moveTo>
                  <a:pt x="432612" y="377292"/>
                </a:moveTo>
                <a:lnTo>
                  <a:pt x="443539" y="413365"/>
                </a:lnTo>
                <a:lnTo>
                  <a:pt x="475488" y="420497"/>
                </a:lnTo>
                <a:lnTo>
                  <a:pt x="453008" y="444626"/>
                </a:lnTo>
                <a:lnTo>
                  <a:pt x="466150" y="444626"/>
                </a:lnTo>
                <a:lnTo>
                  <a:pt x="484251" y="425196"/>
                </a:lnTo>
                <a:lnTo>
                  <a:pt x="432612" y="377292"/>
                </a:lnTo>
                <a:close/>
              </a:path>
              <a:path w="498982" h="464820">
                <a:moveTo>
                  <a:pt x="25908" y="0"/>
                </a:moveTo>
                <a:lnTo>
                  <a:pt x="0" y="27940"/>
                </a:lnTo>
                <a:lnTo>
                  <a:pt x="406739" y="405152"/>
                </a:lnTo>
                <a:lnTo>
                  <a:pt x="443539" y="413365"/>
                </a:lnTo>
                <a:lnTo>
                  <a:pt x="432612" y="377292"/>
                </a:lnTo>
                <a:lnTo>
                  <a:pt x="25908" y="0"/>
                </a:lnTo>
                <a:close/>
              </a:path>
            </a:pathLst>
          </a:custGeom>
          <a:solidFill>
            <a:srgbClr val="00AF50"/>
          </a:solidFill>
          <a:ln w="3810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+mj-lt"/>
            </a:endParaRPr>
          </a:p>
        </p:txBody>
      </p:sp>
      <p:sp>
        <p:nvSpPr>
          <p:cNvPr id="80" name="object 11"/>
          <p:cNvSpPr/>
          <p:nvPr/>
        </p:nvSpPr>
        <p:spPr>
          <a:xfrm flipV="1">
            <a:off x="4648785" y="2353048"/>
            <a:ext cx="740909" cy="427879"/>
          </a:xfrm>
          <a:custGeom>
            <a:avLst/>
            <a:gdLst/>
            <a:ahLst/>
            <a:cxnLst/>
            <a:rect l="l" t="t" r="r" b="b"/>
            <a:pathLst>
              <a:path w="543178" h="261874">
                <a:moveTo>
                  <a:pt x="436778" y="45737"/>
                </a:moveTo>
                <a:lnTo>
                  <a:pt x="0" y="226694"/>
                </a:lnTo>
                <a:lnTo>
                  <a:pt x="14477" y="261874"/>
                </a:lnTo>
                <a:lnTo>
                  <a:pt x="450433" y="81303"/>
                </a:lnTo>
                <a:lnTo>
                  <a:pt x="473456" y="51008"/>
                </a:lnTo>
                <a:lnTo>
                  <a:pt x="436778" y="45737"/>
                </a:lnTo>
                <a:close/>
              </a:path>
              <a:path w="543178" h="261874">
                <a:moveTo>
                  <a:pt x="519961" y="19176"/>
                </a:moveTo>
                <a:lnTo>
                  <a:pt x="500888" y="19176"/>
                </a:lnTo>
                <a:lnTo>
                  <a:pt x="515492" y="54355"/>
                </a:lnTo>
                <a:lnTo>
                  <a:pt x="450433" y="81303"/>
                </a:lnTo>
                <a:lnTo>
                  <a:pt x="413003" y="130555"/>
                </a:lnTo>
                <a:lnTo>
                  <a:pt x="409095" y="141929"/>
                </a:lnTo>
                <a:lnTo>
                  <a:pt x="412587" y="153142"/>
                </a:lnTo>
                <a:lnTo>
                  <a:pt x="424950" y="159920"/>
                </a:lnTo>
                <a:lnTo>
                  <a:pt x="435797" y="159404"/>
                </a:lnTo>
                <a:lnTo>
                  <a:pt x="443356" y="153669"/>
                </a:lnTo>
                <a:lnTo>
                  <a:pt x="543178" y="22351"/>
                </a:lnTo>
                <a:lnTo>
                  <a:pt x="519961" y="19176"/>
                </a:lnTo>
                <a:close/>
              </a:path>
              <a:path w="543178" h="261874">
                <a:moveTo>
                  <a:pt x="473456" y="51008"/>
                </a:moveTo>
                <a:lnTo>
                  <a:pt x="450433" y="81303"/>
                </a:lnTo>
                <a:lnTo>
                  <a:pt x="512426" y="55625"/>
                </a:lnTo>
                <a:lnTo>
                  <a:pt x="505587" y="55625"/>
                </a:lnTo>
                <a:lnTo>
                  <a:pt x="473456" y="51008"/>
                </a:lnTo>
                <a:close/>
              </a:path>
              <a:path w="543178" h="261874">
                <a:moveTo>
                  <a:pt x="493013" y="25273"/>
                </a:moveTo>
                <a:lnTo>
                  <a:pt x="473456" y="51008"/>
                </a:lnTo>
                <a:lnTo>
                  <a:pt x="505587" y="55625"/>
                </a:lnTo>
                <a:lnTo>
                  <a:pt x="493013" y="25273"/>
                </a:lnTo>
                <a:close/>
              </a:path>
              <a:path w="543178" h="261874">
                <a:moveTo>
                  <a:pt x="503418" y="25273"/>
                </a:moveTo>
                <a:lnTo>
                  <a:pt x="493013" y="25273"/>
                </a:lnTo>
                <a:lnTo>
                  <a:pt x="505587" y="55625"/>
                </a:lnTo>
                <a:lnTo>
                  <a:pt x="512426" y="55625"/>
                </a:lnTo>
                <a:lnTo>
                  <a:pt x="515492" y="54355"/>
                </a:lnTo>
                <a:lnTo>
                  <a:pt x="503418" y="25273"/>
                </a:lnTo>
                <a:close/>
              </a:path>
              <a:path w="543178" h="261874">
                <a:moveTo>
                  <a:pt x="500888" y="19176"/>
                </a:moveTo>
                <a:lnTo>
                  <a:pt x="436778" y="45737"/>
                </a:lnTo>
                <a:lnTo>
                  <a:pt x="473456" y="51008"/>
                </a:lnTo>
                <a:lnTo>
                  <a:pt x="493013" y="25273"/>
                </a:lnTo>
                <a:lnTo>
                  <a:pt x="503418" y="25273"/>
                </a:lnTo>
                <a:lnTo>
                  <a:pt x="500888" y="19176"/>
                </a:lnTo>
                <a:close/>
              </a:path>
              <a:path w="543178" h="261874">
                <a:moveTo>
                  <a:pt x="379729" y="0"/>
                </a:moveTo>
                <a:lnTo>
                  <a:pt x="366980" y="2778"/>
                </a:lnTo>
                <a:lnTo>
                  <a:pt x="359084" y="12847"/>
                </a:lnTo>
                <a:lnTo>
                  <a:pt x="360533" y="27166"/>
                </a:lnTo>
                <a:lnTo>
                  <a:pt x="368584" y="35936"/>
                </a:lnTo>
                <a:lnTo>
                  <a:pt x="436778" y="45737"/>
                </a:lnTo>
                <a:lnTo>
                  <a:pt x="500888" y="19176"/>
                </a:lnTo>
                <a:lnTo>
                  <a:pt x="519961" y="19176"/>
                </a:lnTo>
                <a:lnTo>
                  <a:pt x="379729" y="0"/>
                </a:lnTo>
                <a:close/>
              </a:path>
            </a:pathLst>
          </a:custGeom>
          <a:solidFill>
            <a:srgbClr val="00AF50"/>
          </a:solidFill>
          <a:ln w="38100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70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  <p:bldP spid="11" grpId="0"/>
      <p:bldP spid="12" grpId="0"/>
      <p:bldP spid="24" grpId="0" animBg="1"/>
      <p:bldP spid="28" grpId="0" animBg="1"/>
      <p:bldP spid="29" grpId="0" animBg="1"/>
      <p:bldP spid="30" grpId="0" animBg="1"/>
      <p:bldP spid="31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692696"/>
          </a:xfrm>
          <a:custGeom>
            <a:avLst/>
            <a:gdLst/>
            <a:ahLst/>
            <a:cxnLst/>
            <a:rect l="l" t="t" r="r" b="b"/>
            <a:pathLst>
              <a:path w="9144000" h="1130808">
                <a:moveTo>
                  <a:pt x="0" y="1130808"/>
                </a:moveTo>
                <a:lnTo>
                  <a:pt x="9144000" y="1130808"/>
                </a:lnTo>
                <a:lnTo>
                  <a:pt x="9144000" y="0"/>
                </a:lnTo>
                <a:lnTo>
                  <a:pt x="0" y="0"/>
                </a:lnTo>
                <a:lnTo>
                  <a:pt x="0" y="1130808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78738" y="83820"/>
            <a:ext cx="8813741" cy="5119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  <a:tabLst>
                <a:tab pos="927100" algn="l"/>
              </a:tabLst>
            </a:pPr>
            <a:r>
              <a:rPr lang="en-US" sz="3000" b="1" dirty="0" smtClean="0">
                <a:solidFill>
                  <a:srgbClr val="FFFFFF"/>
                </a:solidFill>
                <a:latin typeface="Arial"/>
                <a:cs typeface="Arial"/>
              </a:rPr>
              <a:t>Spending alignment (proportion of total)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3F43-B45B-4F72-83D1-2BB5713C63C4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63863" y="750331"/>
            <a:ext cx="1440000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Levers</a:t>
            </a:r>
            <a:endParaRPr lang="en-Z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10"/>
          <p:cNvSpPr/>
          <p:nvPr/>
        </p:nvSpPr>
        <p:spPr>
          <a:xfrm>
            <a:off x="2328114" y="4005064"/>
            <a:ext cx="2511498" cy="1261866"/>
          </a:xfrm>
          <a:custGeom>
            <a:avLst/>
            <a:gdLst/>
            <a:ahLst/>
            <a:cxnLst/>
            <a:rect l="l" t="t" r="r" b="b"/>
            <a:pathLst>
              <a:path w="3352800" h="1921764">
                <a:moveTo>
                  <a:pt x="1676400" y="0"/>
                </a:moveTo>
                <a:lnTo>
                  <a:pt x="1538908" y="3184"/>
                </a:lnTo>
                <a:lnTo>
                  <a:pt x="1404477" y="12574"/>
                </a:lnTo>
                <a:lnTo>
                  <a:pt x="1273539" y="27922"/>
                </a:lnTo>
                <a:lnTo>
                  <a:pt x="1146525" y="48981"/>
                </a:lnTo>
                <a:lnTo>
                  <a:pt x="1023867" y="75503"/>
                </a:lnTo>
                <a:lnTo>
                  <a:pt x="905995" y="107241"/>
                </a:lnTo>
                <a:lnTo>
                  <a:pt x="793341" y="143949"/>
                </a:lnTo>
                <a:lnTo>
                  <a:pt x="686337" y="185379"/>
                </a:lnTo>
                <a:lnTo>
                  <a:pt x="585414" y="231283"/>
                </a:lnTo>
                <a:lnTo>
                  <a:pt x="491004" y="281416"/>
                </a:lnTo>
                <a:lnTo>
                  <a:pt x="403537" y="335528"/>
                </a:lnTo>
                <a:lnTo>
                  <a:pt x="323446" y="393374"/>
                </a:lnTo>
                <a:lnTo>
                  <a:pt x="251161" y="454707"/>
                </a:lnTo>
                <a:lnTo>
                  <a:pt x="187115" y="519278"/>
                </a:lnTo>
                <a:lnTo>
                  <a:pt x="131739" y="586841"/>
                </a:lnTo>
                <a:lnTo>
                  <a:pt x="85463" y="657148"/>
                </a:lnTo>
                <a:lnTo>
                  <a:pt x="48720" y="729953"/>
                </a:lnTo>
                <a:lnTo>
                  <a:pt x="21941" y="805009"/>
                </a:lnTo>
                <a:lnTo>
                  <a:pt x="5557" y="882067"/>
                </a:lnTo>
                <a:lnTo>
                  <a:pt x="0" y="960882"/>
                </a:lnTo>
                <a:lnTo>
                  <a:pt x="5557" y="1039696"/>
                </a:lnTo>
                <a:lnTo>
                  <a:pt x="21941" y="1116754"/>
                </a:lnTo>
                <a:lnTo>
                  <a:pt x="48720" y="1191810"/>
                </a:lnTo>
                <a:lnTo>
                  <a:pt x="85463" y="1264615"/>
                </a:lnTo>
                <a:lnTo>
                  <a:pt x="131739" y="1334922"/>
                </a:lnTo>
                <a:lnTo>
                  <a:pt x="187115" y="1402485"/>
                </a:lnTo>
                <a:lnTo>
                  <a:pt x="251161" y="1467056"/>
                </a:lnTo>
                <a:lnTo>
                  <a:pt x="323446" y="1528389"/>
                </a:lnTo>
                <a:lnTo>
                  <a:pt x="403537" y="1586235"/>
                </a:lnTo>
                <a:lnTo>
                  <a:pt x="491004" y="1640347"/>
                </a:lnTo>
                <a:lnTo>
                  <a:pt x="585414" y="1690480"/>
                </a:lnTo>
                <a:lnTo>
                  <a:pt x="686337" y="1736384"/>
                </a:lnTo>
                <a:lnTo>
                  <a:pt x="793341" y="1777814"/>
                </a:lnTo>
                <a:lnTo>
                  <a:pt x="905995" y="1814522"/>
                </a:lnTo>
                <a:lnTo>
                  <a:pt x="1023867" y="1846260"/>
                </a:lnTo>
                <a:lnTo>
                  <a:pt x="1146525" y="1872782"/>
                </a:lnTo>
                <a:lnTo>
                  <a:pt x="1273539" y="1893841"/>
                </a:lnTo>
                <a:lnTo>
                  <a:pt x="1404477" y="1909189"/>
                </a:lnTo>
                <a:lnTo>
                  <a:pt x="1538908" y="1918579"/>
                </a:lnTo>
                <a:lnTo>
                  <a:pt x="1676400" y="1921764"/>
                </a:lnTo>
                <a:lnTo>
                  <a:pt x="1813888" y="1918579"/>
                </a:lnTo>
                <a:lnTo>
                  <a:pt x="1948315" y="1909189"/>
                </a:lnTo>
                <a:lnTo>
                  <a:pt x="2079251" y="1893841"/>
                </a:lnTo>
                <a:lnTo>
                  <a:pt x="2206264" y="1872782"/>
                </a:lnTo>
                <a:lnTo>
                  <a:pt x="2328922" y="1846260"/>
                </a:lnTo>
                <a:lnTo>
                  <a:pt x="2446793" y="1814522"/>
                </a:lnTo>
                <a:lnTo>
                  <a:pt x="2559447" y="1777814"/>
                </a:lnTo>
                <a:lnTo>
                  <a:pt x="2666451" y="1736384"/>
                </a:lnTo>
                <a:lnTo>
                  <a:pt x="2767374" y="1690480"/>
                </a:lnTo>
                <a:lnTo>
                  <a:pt x="2861786" y="1640347"/>
                </a:lnTo>
                <a:lnTo>
                  <a:pt x="2949253" y="1586235"/>
                </a:lnTo>
                <a:lnTo>
                  <a:pt x="3029346" y="1528389"/>
                </a:lnTo>
                <a:lnTo>
                  <a:pt x="3101631" y="1467056"/>
                </a:lnTo>
                <a:lnTo>
                  <a:pt x="3165679" y="1402485"/>
                </a:lnTo>
                <a:lnTo>
                  <a:pt x="3221057" y="1334922"/>
                </a:lnTo>
                <a:lnTo>
                  <a:pt x="3267334" y="1264615"/>
                </a:lnTo>
                <a:lnTo>
                  <a:pt x="3304078" y="1191810"/>
                </a:lnTo>
                <a:lnTo>
                  <a:pt x="3330858" y="1116754"/>
                </a:lnTo>
                <a:lnTo>
                  <a:pt x="3347242" y="1039696"/>
                </a:lnTo>
                <a:lnTo>
                  <a:pt x="3352800" y="960882"/>
                </a:lnTo>
                <a:lnTo>
                  <a:pt x="3347242" y="882067"/>
                </a:lnTo>
                <a:lnTo>
                  <a:pt x="3330858" y="805009"/>
                </a:lnTo>
                <a:lnTo>
                  <a:pt x="3304078" y="729953"/>
                </a:lnTo>
                <a:lnTo>
                  <a:pt x="3267334" y="657148"/>
                </a:lnTo>
                <a:lnTo>
                  <a:pt x="3221057" y="586841"/>
                </a:lnTo>
                <a:lnTo>
                  <a:pt x="3165679" y="519278"/>
                </a:lnTo>
                <a:lnTo>
                  <a:pt x="3101631" y="454707"/>
                </a:lnTo>
                <a:lnTo>
                  <a:pt x="3029346" y="393374"/>
                </a:lnTo>
                <a:lnTo>
                  <a:pt x="2949253" y="335528"/>
                </a:lnTo>
                <a:lnTo>
                  <a:pt x="2861786" y="281416"/>
                </a:lnTo>
                <a:lnTo>
                  <a:pt x="2767374" y="231283"/>
                </a:lnTo>
                <a:lnTo>
                  <a:pt x="2666451" y="185379"/>
                </a:lnTo>
                <a:lnTo>
                  <a:pt x="2559447" y="143949"/>
                </a:lnTo>
                <a:lnTo>
                  <a:pt x="2446793" y="107241"/>
                </a:lnTo>
                <a:lnTo>
                  <a:pt x="2328922" y="75503"/>
                </a:lnTo>
                <a:lnTo>
                  <a:pt x="2206264" y="48981"/>
                </a:lnTo>
                <a:lnTo>
                  <a:pt x="2079251" y="27922"/>
                </a:lnTo>
                <a:lnTo>
                  <a:pt x="1948315" y="12574"/>
                </a:lnTo>
                <a:lnTo>
                  <a:pt x="1813888" y="3184"/>
                </a:lnTo>
                <a:lnTo>
                  <a:pt x="1676400" y="0"/>
                </a:lnTo>
                <a:close/>
              </a:path>
            </a:pathLst>
          </a:custGeom>
          <a:solidFill>
            <a:srgbClr val="00FA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2"/>
          <p:cNvSpPr/>
          <p:nvPr/>
        </p:nvSpPr>
        <p:spPr>
          <a:xfrm>
            <a:off x="2360141" y="2780928"/>
            <a:ext cx="2447445" cy="1117534"/>
          </a:xfrm>
          <a:custGeom>
            <a:avLst/>
            <a:gdLst/>
            <a:ahLst/>
            <a:cxnLst/>
            <a:rect l="l" t="t" r="r" b="b"/>
            <a:pathLst>
              <a:path w="3407664" h="2218944">
                <a:moveTo>
                  <a:pt x="1703832" y="0"/>
                </a:moveTo>
                <a:lnTo>
                  <a:pt x="1564090" y="3677"/>
                </a:lnTo>
                <a:lnTo>
                  <a:pt x="1427460" y="14520"/>
                </a:lnTo>
                <a:lnTo>
                  <a:pt x="1294379" y="32242"/>
                </a:lnTo>
                <a:lnTo>
                  <a:pt x="1165286" y="56558"/>
                </a:lnTo>
                <a:lnTo>
                  <a:pt x="1040621" y="87183"/>
                </a:lnTo>
                <a:lnTo>
                  <a:pt x="920820" y="123831"/>
                </a:lnTo>
                <a:lnTo>
                  <a:pt x="806323" y="166217"/>
                </a:lnTo>
                <a:lnTo>
                  <a:pt x="697568" y="214054"/>
                </a:lnTo>
                <a:lnTo>
                  <a:pt x="594993" y="267059"/>
                </a:lnTo>
                <a:lnTo>
                  <a:pt x="499038" y="324945"/>
                </a:lnTo>
                <a:lnTo>
                  <a:pt x="410140" y="387427"/>
                </a:lnTo>
                <a:lnTo>
                  <a:pt x="328738" y="454219"/>
                </a:lnTo>
                <a:lnTo>
                  <a:pt x="255271" y="525035"/>
                </a:lnTo>
                <a:lnTo>
                  <a:pt x="190177" y="599592"/>
                </a:lnTo>
                <a:lnTo>
                  <a:pt x="133894" y="677602"/>
                </a:lnTo>
                <a:lnTo>
                  <a:pt x="86861" y="758781"/>
                </a:lnTo>
                <a:lnTo>
                  <a:pt x="49517" y="842843"/>
                </a:lnTo>
                <a:lnTo>
                  <a:pt x="22300" y="929502"/>
                </a:lnTo>
                <a:lnTo>
                  <a:pt x="5648" y="1018473"/>
                </a:lnTo>
                <a:lnTo>
                  <a:pt x="0" y="1109472"/>
                </a:lnTo>
                <a:lnTo>
                  <a:pt x="5648" y="1200466"/>
                </a:lnTo>
                <a:lnTo>
                  <a:pt x="22300" y="1289435"/>
                </a:lnTo>
                <a:lnTo>
                  <a:pt x="49517" y="1376092"/>
                </a:lnTo>
                <a:lnTo>
                  <a:pt x="86861" y="1460152"/>
                </a:lnTo>
                <a:lnTo>
                  <a:pt x="133894" y="1541330"/>
                </a:lnTo>
                <a:lnTo>
                  <a:pt x="190177" y="1619340"/>
                </a:lnTo>
                <a:lnTo>
                  <a:pt x="255271" y="1693896"/>
                </a:lnTo>
                <a:lnTo>
                  <a:pt x="328738" y="1764713"/>
                </a:lnTo>
                <a:lnTo>
                  <a:pt x="410140" y="1831506"/>
                </a:lnTo>
                <a:lnTo>
                  <a:pt x="499038" y="1893989"/>
                </a:lnTo>
                <a:lnTo>
                  <a:pt x="594993" y="1951875"/>
                </a:lnTo>
                <a:lnTo>
                  <a:pt x="697568" y="2004881"/>
                </a:lnTo>
                <a:lnTo>
                  <a:pt x="806323" y="2052720"/>
                </a:lnTo>
                <a:lnTo>
                  <a:pt x="920820" y="2095107"/>
                </a:lnTo>
                <a:lnTo>
                  <a:pt x="1040621" y="2131756"/>
                </a:lnTo>
                <a:lnTo>
                  <a:pt x="1165286" y="2162382"/>
                </a:lnTo>
                <a:lnTo>
                  <a:pt x="1294379" y="2186700"/>
                </a:lnTo>
                <a:lnTo>
                  <a:pt x="1427460" y="2204423"/>
                </a:lnTo>
                <a:lnTo>
                  <a:pt x="1564090" y="2215266"/>
                </a:lnTo>
                <a:lnTo>
                  <a:pt x="1703832" y="2218944"/>
                </a:lnTo>
                <a:lnTo>
                  <a:pt x="1843564" y="2215266"/>
                </a:lnTo>
                <a:lnTo>
                  <a:pt x="1980188" y="2204423"/>
                </a:lnTo>
                <a:lnTo>
                  <a:pt x="2113263" y="2186700"/>
                </a:lnTo>
                <a:lnTo>
                  <a:pt x="2242352" y="2162382"/>
                </a:lnTo>
                <a:lnTo>
                  <a:pt x="2367016" y="2131756"/>
                </a:lnTo>
                <a:lnTo>
                  <a:pt x="2486815" y="2095107"/>
                </a:lnTo>
                <a:lnTo>
                  <a:pt x="2601312" y="2052720"/>
                </a:lnTo>
                <a:lnTo>
                  <a:pt x="2710068" y="2004881"/>
                </a:lnTo>
                <a:lnTo>
                  <a:pt x="2812644" y="1951875"/>
                </a:lnTo>
                <a:lnTo>
                  <a:pt x="2908601" y="1893989"/>
                </a:lnTo>
                <a:lnTo>
                  <a:pt x="2997502" y="1831506"/>
                </a:lnTo>
                <a:lnTo>
                  <a:pt x="3078906" y="1764713"/>
                </a:lnTo>
                <a:lnTo>
                  <a:pt x="3152377" y="1693896"/>
                </a:lnTo>
                <a:lnTo>
                  <a:pt x="3217474" y="1619340"/>
                </a:lnTo>
                <a:lnTo>
                  <a:pt x="3273760" y="1541330"/>
                </a:lnTo>
                <a:lnTo>
                  <a:pt x="3320796" y="1460152"/>
                </a:lnTo>
                <a:lnTo>
                  <a:pt x="3358142" y="1376092"/>
                </a:lnTo>
                <a:lnTo>
                  <a:pt x="3385362" y="1289435"/>
                </a:lnTo>
                <a:lnTo>
                  <a:pt x="3402015" y="1200466"/>
                </a:lnTo>
                <a:lnTo>
                  <a:pt x="3407664" y="1109472"/>
                </a:lnTo>
                <a:lnTo>
                  <a:pt x="3402015" y="1018473"/>
                </a:lnTo>
                <a:lnTo>
                  <a:pt x="3385362" y="929502"/>
                </a:lnTo>
                <a:lnTo>
                  <a:pt x="3358142" y="842843"/>
                </a:lnTo>
                <a:lnTo>
                  <a:pt x="3320796" y="758781"/>
                </a:lnTo>
                <a:lnTo>
                  <a:pt x="3273760" y="677602"/>
                </a:lnTo>
                <a:lnTo>
                  <a:pt x="3217474" y="599592"/>
                </a:lnTo>
                <a:lnTo>
                  <a:pt x="3152377" y="525035"/>
                </a:lnTo>
                <a:lnTo>
                  <a:pt x="3078906" y="454219"/>
                </a:lnTo>
                <a:lnTo>
                  <a:pt x="2997502" y="387427"/>
                </a:lnTo>
                <a:lnTo>
                  <a:pt x="2908601" y="324945"/>
                </a:lnTo>
                <a:lnTo>
                  <a:pt x="2812644" y="267059"/>
                </a:lnTo>
                <a:lnTo>
                  <a:pt x="2710068" y="214054"/>
                </a:lnTo>
                <a:lnTo>
                  <a:pt x="2601312" y="166217"/>
                </a:lnTo>
                <a:lnTo>
                  <a:pt x="2486815" y="123831"/>
                </a:lnTo>
                <a:lnTo>
                  <a:pt x="2367016" y="87183"/>
                </a:lnTo>
                <a:lnTo>
                  <a:pt x="2242352" y="56558"/>
                </a:lnTo>
                <a:lnTo>
                  <a:pt x="2113263" y="32242"/>
                </a:lnTo>
                <a:lnTo>
                  <a:pt x="1980188" y="14520"/>
                </a:lnTo>
                <a:lnTo>
                  <a:pt x="1843564" y="3677"/>
                </a:lnTo>
                <a:lnTo>
                  <a:pt x="1703832" y="0"/>
                </a:lnTo>
                <a:close/>
              </a:path>
            </a:pathLst>
          </a:custGeom>
          <a:solidFill>
            <a:srgbClr val="29A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3"/>
          <p:cNvSpPr txBox="1"/>
          <p:nvPr/>
        </p:nvSpPr>
        <p:spPr>
          <a:xfrm>
            <a:off x="2190720" y="4084430"/>
            <a:ext cx="2786287" cy="13547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9565" marR="328930" algn="ctr"/>
            <a:r>
              <a:rPr lang="en-ZA" b="1" dirty="0">
                <a:latin typeface="Arial Narrow" panose="020B0606020202030204" pitchFamily="34" charset="0"/>
              </a:rPr>
              <a:t>GOV &amp; ADMIN -</a:t>
            </a:r>
            <a:r>
              <a:rPr lang="en-ZA" b="1" dirty="0" smtClean="0">
                <a:latin typeface="Arial Narrow" panose="020B0606020202030204" pitchFamily="34" charset="0"/>
              </a:rPr>
              <a:t> </a:t>
            </a:r>
            <a:r>
              <a:rPr lang="en-ZA" b="1" dirty="0">
                <a:latin typeface="Arial Narrow" panose="020B0606020202030204" pitchFamily="34" charset="0"/>
              </a:rPr>
              <a:t>Capable state, active citizens, cost of business/living</a:t>
            </a:r>
          </a:p>
          <a:p>
            <a:pPr marL="329565" marR="328930" algn="ctr">
              <a:lnSpc>
                <a:spcPts val="2095"/>
              </a:lnSpc>
            </a:pPr>
            <a:endParaRPr b="1" dirty="0">
              <a:latin typeface="Arial Narrow" panose="020B0606020202030204" pitchFamily="34" charset="0"/>
            </a:endParaRPr>
          </a:p>
        </p:txBody>
      </p:sp>
      <p:sp>
        <p:nvSpPr>
          <p:cNvPr id="10" name="object 8"/>
          <p:cNvSpPr/>
          <p:nvPr/>
        </p:nvSpPr>
        <p:spPr>
          <a:xfrm>
            <a:off x="2341563" y="1484784"/>
            <a:ext cx="2484600" cy="1248275"/>
          </a:xfrm>
          <a:custGeom>
            <a:avLst/>
            <a:gdLst/>
            <a:ahLst/>
            <a:cxnLst/>
            <a:rect l="l" t="t" r="r" b="b"/>
            <a:pathLst>
              <a:path w="3061716" h="2159507">
                <a:moveTo>
                  <a:pt x="1530858" y="0"/>
                </a:moveTo>
                <a:lnTo>
                  <a:pt x="1405304" y="3578"/>
                </a:lnTo>
                <a:lnTo>
                  <a:pt x="1282546" y="14130"/>
                </a:lnTo>
                <a:lnTo>
                  <a:pt x="1162976" y="31377"/>
                </a:lnTo>
                <a:lnTo>
                  <a:pt x="1046990" y="55040"/>
                </a:lnTo>
                <a:lnTo>
                  <a:pt x="934981" y="84843"/>
                </a:lnTo>
                <a:lnTo>
                  <a:pt x="827342" y="120508"/>
                </a:lnTo>
                <a:lnTo>
                  <a:pt x="724469" y="161757"/>
                </a:lnTo>
                <a:lnTo>
                  <a:pt x="626755" y="208312"/>
                </a:lnTo>
                <a:lnTo>
                  <a:pt x="534594" y="259895"/>
                </a:lnTo>
                <a:lnTo>
                  <a:pt x="448379" y="316230"/>
                </a:lnTo>
                <a:lnTo>
                  <a:pt x="368506" y="377037"/>
                </a:lnTo>
                <a:lnTo>
                  <a:pt x="295368" y="442039"/>
                </a:lnTo>
                <a:lnTo>
                  <a:pt x="229358" y="510958"/>
                </a:lnTo>
                <a:lnTo>
                  <a:pt x="170872" y="583518"/>
                </a:lnTo>
                <a:lnTo>
                  <a:pt x="120303" y="659439"/>
                </a:lnTo>
                <a:lnTo>
                  <a:pt x="78044" y="738445"/>
                </a:lnTo>
                <a:lnTo>
                  <a:pt x="44491" y="820256"/>
                </a:lnTo>
                <a:lnTo>
                  <a:pt x="20036" y="904597"/>
                </a:lnTo>
                <a:lnTo>
                  <a:pt x="5074" y="991189"/>
                </a:lnTo>
                <a:lnTo>
                  <a:pt x="0" y="1079753"/>
                </a:lnTo>
                <a:lnTo>
                  <a:pt x="5074" y="1168318"/>
                </a:lnTo>
                <a:lnTo>
                  <a:pt x="20036" y="1254910"/>
                </a:lnTo>
                <a:lnTo>
                  <a:pt x="44491" y="1339251"/>
                </a:lnTo>
                <a:lnTo>
                  <a:pt x="78044" y="1421062"/>
                </a:lnTo>
                <a:lnTo>
                  <a:pt x="120303" y="1500068"/>
                </a:lnTo>
                <a:lnTo>
                  <a:pt x="170872" y="1575989"/>
                </a:lnTo>
                <a:lnTo>
                  <a:pt x="229358" y="1648549"/>
                </a:lnTo>
                <a:lnTo>
                  <a:pt x="295368" y="1717468"/>
                </a:lnTo>
                <a:lnTo>
                  <a:pt x="368506" y="1782470"/>
                </a:lnTo>
                <a:lnTo>
                  <a:pt x="448379" y="1843277"/>
                </a:lnTo>
                <a:lnTo>
                  <a:pt x="534594" y="1899612"/>
                </a:lnTo>
                <a:lnTo>
                  <a:pt x="626755" y="1951195"/>
                </a:lnTo>
                <a:lnTo>
                  <a:pt x="724469" y="1997750"/>
                </a:lnTo>
                <a:lnTo>
                  <a:pt x="827342" y="2038999"/>
                </a:lnTo>
                <a:lnTo>
                  <a:pt x="934981" y="2074664"/>
                </a:lnTo>
                <a:lnTo>
                  <a:pt x="1046990" y="2104467"/>
                </a:lnTo>
                <a:lnTo>
                  <a:pt x="1162976" y="2128130"/>
                </a:lnTo>
                <a:lnTo>
                  <a:pt x="1282546" y="2145377"/>
                </a:lnTo>
                <a:lnTo>
                  <a:pt x="1405304" y="2155929"/>
                </a:lnTo>
                <a:lnTo>
                  <a:pt x="1530858" y="2159507"/>
                </a:lnTo>
                <a:lnTo>
                  <a:pt x="1656408" y="2155929"/>
                </a:lnTo>
                <a:lnTo>
                  <a:pt x="1779163" y="2145377"/>
                </a:lnTo>
                <a:lnTo>
                  <a:pt x="1898730" y="2128130"/>
                </a:lnTo>
                <a:lnTo>
                  <a:pt x="2014715" y="2104467"/>
                </a:lnTo>
                <a:lnTo>
                  <a:pt x="2126724" y="2074664"/>
                </a:lnTo>
                <a:lnTo>
                  <a:pt x="2234361" y="2038999"/>
                </a:lnTo>
                <a:lnTo>
                  <a:pt x="2337235" y="1997750"/>
                </a:lnTo>
                <a:lnTo>
                  <a:pt x="2434949" y="1951195"/>
                </a:lnTo>
                <a:lnTo>
                  <a:pt x="2527111" y="1899612"/>
                </a:lnTo>
                <a:lnTo>
                  <a:pt x="2613326" y="1843277"/>
                </a:lnTo>
                <a:lnTo>
                  <a:pt x="2693200" y="1782470"/>
                </a:lnTo>
                <a:lnTo>
                  <a:pt x="2766340" y="1717468"/>
                </a:lnTo>
                <a:lnTo>
                  <a:pt x="2832350" y="1648549"/>
                </a:lnTo>
                <a:lnTo>
                  <a:pt x="2890838" y="1575989"/>
                </a:lnTo>
                <a:lnTo>
                  <a:pt x="2941409" y="1500068"/>
                </a:lnTo>
                <a:lnTo>
                  <a:pt x="2983668" y="1421062"/>
                </a:lnTo>
                <a:lnTo>
                  <a:pt x="3017223" y="1339251"/>
                </a:lnTo>
                <a:lnTo>
                  <a:pt x="3041678" y="1254910"/>
                </a:lnTo>
                <a:lnTo>
                  <a:pt x="3056641" y="1168318"/>
                </a:lnTo>
                <a:lnTo>
                  <a:pt x="3061716" y="1079753"/>
                </a:lnTo>
                <a:lnTo>
                  <a:pt x="3056641" y="991189"/>
                </a:lnTo>
                <a:lnTo>
                  <a:pt x="3041678" y="904597"/>
                </a:lnTo>
                <a:lnTo>
                  <a:pt x="3017223" y="820256"/>
                </a:lnTo>
                <a:lnTo>
                  <a:pt x="2983668" y="738445"/>
                </a:lnTo>
                <a:lnTo>
                  <a:pt x="2941409" y="659439"/>
                </a:lnTo>
                <a:lnTo>
                  <a:pt x="2890838" y="583518"/>
                </a:lnTo>
                <a:lnTo>
                  <a:pt x="2832350" y="510958"/>
                </a:lnTo>
                <a:lnTo>
                  <a:pt x="2766340" y="442039"/>
                </a:lnTo>
                <a:lnTo>
                  <a:pt x="2693200" y="377037"/>
                </a:lnTo>
                <a:lnTo>
                  <a:pt x="2613326" y="316229"/>
                </a:lnTo>
                <a:lnTo>
                  <a:pt x="2527111" y="259895"/>
                </a:lnTo>
                <a:lnTo>
                  <a:pt x="2434949" y="208312"/>
                </a:lnTo>
                <a:lnTo>
                  <a:pt x="2337235" y="161757"/>
                </a:lnTo>
                <a:lnTo>
                  <a:pt x="2234361" y="120508"/>
                </a:lnTo>
                <a:lnTo>
                  <a:pt x="2126724" y="84843"/>
                </a:lnTo>
                <a:lnTo>
                  <a:pt x="2014715" y="55040"/>
                </a:lnTo>
                <a:lnTo>
                  <a:pt x="1898730" y="31377"/>
                </a:lnTo>
                <a:lnTo>
                  <a:pt x="1779163" y="14130"/>
                </a:lnTo>
                <a:lnTo>
                  <a:pt x="1656408" y="3578"/>
                </a:lnTo>
                <a:lnTo>
                  <a:pt x="1530858" y="0"/>
                </a:lnTo>
                <a:close/>
              </a:path>
            </a:pathLst>
          </a:custGeom>
          <a:solidFill>
            <a:srgbClr val="FF5D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9"/>
          <p:cNvSpPr txBox="1"/>
          <p:nvPr/>
        </p:nvSpPr>
        <p:spPr>
          <a:xfrm>
            <a:off x="2123728" y="1753003"/>
            <a:ext cx="2920271" cy="8576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9565" marR="328930" algn="ctr"/>
            <a:r>
              <a:rPr lang="en-ZA" b="1" dirty="0">
                <a:latin typeface="Arial Narrow" panose="020B0606020202030204" pitchFamily="34" charset="0"/>
              </a:rPr>
              <a:t>ECONOMIC SERVICES – </a:t>
            </a:r>
            <a:r>
              <a:rPr lang="en-ZA" b="1" dirty="0" smtClean="0">
                <a:latin typeface="Arial Narrow" panose="020B0606020202030204" pitchFamily="34" charset="0"/>
              </a:rPr>
              <a:t>Opportunities &amp; </a:t>
            </a:r>
            <a:r>
              <a:rPr lang="en-ZA" b="1" dirty="0">
                <a:latin typeface="Arial Narrow" panose="020B0606020202030204" pitchFamily="34" charset="0"/>
              </a:rPr>
              <a:t>cost of </a:t>
            </a:r>
            <a:r>
              <a:rPr lang="en-ZA" b="1" dirty="0" smtClean="0">
                <a:latin typeface="Arial Narrow" panose="020B0606020202030204" pitchFamily="34" charset="0"/>
              </a:rPr>
              <a:t>business</a:t>
            </a:r>
            <a:endParaRPr lang="en-ZA" dirty="0">
              <a:solidFill>
                <a:schemeClr val="bg1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12" name="object 11"/>
          <p:cNvSpPr txBox="1"/>
          <p:nvPr/>
        </p:nvSpPr>
        <p:spPr>
          <a:xfrm>
            <a:off x="2312420" y="2927966"/>
            <a:ext cx="2542886" cy="678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9565" marR="328930" algn="ctr"/>
            <a:r>
              <a:rPr lang="en-ZA" b="1" dirty="0">
                <a:latin typeface="Arial Narrow" panose="020B0606020202030204" pitchFamily="34" charset="0"/>
              </a:rPr>
              <a:t>SOCIAL SERVICES – Capabilities &amp; cost of living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91526" y="750331"/>
            <a:ext cx="2478067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 Groups</a:t>
            </a:r>
            <a:endParaRPr lang="en-Z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750331"/>
            <a:ext cx="2328114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Allocation 2018/19</a:t>
            </a:r>
            <a:endParaRPr lang="en-Z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6920" y="1324304"/>
            <a:ext cx="2031120" cy="599336"/>
          </a:xfrm>
          <a:prstGeom prst="rect">
            <a:avLst/>
          </a:prstGeom>
          <a:solidFill>
            <a:srgbClr val="FF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R396 billion 26,5%</a:t>
            </a:r>
            <a:endParaRPr lang="en-Z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6920" y="2523615"/>
            <a:ext cx="2031120" cy="599336"/>
          </a:xfrm>
          <a:prstGeom prst="rect">
            <a:avLst/>
          </a:prstGeom>
          <a:solidFill>
            <a:srgbClr val="99C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R816 billion 55,5%</a:t>
            </a:r>
            <a:endParaRPr lang="en-Z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6920" y="3690443"/>
            <a:ext cx="2031120" cy="599336"/>
          </a:xfrm>
          <a:prstGeom prst="rect">
            <a:avLst/>
          </a:prstGeom>
          <a:solidFill>
            <a:srgbClr val="99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R265 billion 17,6%</a:t>
            </a:r>
            <a:endParaRPr lang="en-Z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6920" y="4637116"/>
            <a:ext cx="2031120" cy="599336"/>
          </a:xfrm>
          <a:prstGeom prst="rect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R180 billion 10,8%</a:t>
            </a:r>
            <a:endParaRPr lang="en-Z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10"/>
          <p:cNvSpPr/>
          <p:nvPr/>
        </p:nvSpPr>
        <p:spPr>
          <a:xfrm>
            <a:off x="2328114" y="5398032"/>
            <a:ext cx="2511498" cy="555350"/>
          </a:xfrm>
          <a:custGeom>
            <a:avLst/>
            <a:gdLst/>
            <a:ahLst/>
            <a:cxnLst/>
            <a:rect l="l" t="t" r="r" b="b"/>
            <a:pathLst>
              <a:path w="3352800" h="1921764">
                <a:moveTo>
                  <a:pt x="1676400" y="0"/>
                </a:moveTo>
                <a:lnTo>
                  <a:pt x="1538908" y="3184"/>
                </a:lnTo>
                <a:lnTo>
                  <a:pt x="1404477" y="12574"/>
                </a:lnTo>
                <a:lnTo>
                  <a:pt x="1273539" y="27922"/>
                </a:lnTo>
                <a:lnTo>
                  <a:pt x="1146525" y="48981"/>
                </a:lnTo>
                <a:lnTo>
                  <a:pt x="1023867" y="75503"/>
                </a:lnTo>
                <a:lnTo>
                  <a:pt x="905995" y="107241"/>
                </a:lnTo>
                <a:lnTo>
                  <a:pt x="793341" y="143949"/>
                </a:lnTo>
                <a:lnTo>
                  <a:pt x="686337" y="185379"/>
                </a:lnTo>
                <a:lnTo>
                  <a:pt x="585414" y="231283"/>
                </a:lnTo>
                <a:lnTo>
                  <a:pt x="491004" y="281416"/>
                </a:lnTo>
                <a:lnTo>
                  <a:pt x="403537" y="335528"/>
                </a:lnTo>
                <a:lnTo>
                  <a:pt x="323446" y="393374"/>
                </a:lnTo>
                <a:lnTo>
                  <a:pt x="251161" y="454707"/>
                </a:lnTo>
                <a:lnTo>
                  <a:pt x="187115" y="519278"/>
                </a:lnTo>
                <a:lnTo>
                  <a:pt x="131739" y="586841"/>
                </a:lnTo>
                <a:lnTo>
                  <a:pt x="85463" y="657148"/>
                </a:lnTo>
                <a:lnTo>
                  <a:pt x="48720" y="729953"/>
                </a:lnTo>
                <a:lnTo>
                  <a:pt x="21941" y="805009"/>
                </a:lnTo>
                <a:lnTo>
                  <a:pt x="5557" y="882067"/>
                </a:lnTo>
                <a:lnTo>
                  <a:pt x="0" y="960882"/>
                </a:lnTo>
                <a:lnTo>
                  <a:pt x="5557" y="1039696"/>
                </a:lnTo>
                <a:lnTo>
                  <a:pt x="21941" y="1116754"/>
                </a:lnTo>
                <a:lnTo>
                  <a:pt x="48720" y="1191810"/>
                </a:lnTo>
                <a:lnTo>
                  <a:pt x="85463" y="1264615"/>
                </a:lnTo>
                <a:lnTo>
                  <a:pt x="131739" y="1334922"/>
                </a:lnTo>
                <a:lnTo>
                  <a:pt x="187115" y="1402485"/>
                </a:lnTo>
                <a:lnTo>
                  <a:pt x="251161" y="1467056"/>
                </a:lnTo>
                <a:lnTo>
                  <a:pt x="323446" y="1528389"/>
                </a:lnTo>
                <a:lnTo>
                  <a:pt x="403537" y="1586235"/>
                </a:lnTo>
                <a:lnTo>
                  <a:pt x="491004" y="1640347"/>
                </a:lnTo>
                <a:lnTo>
                  <a:pt x="585414" y="1690480"/>
                </a:lnTo>
                <a:lnTo>
                  <a:pt x="686337" y="1736384"/>
                </a:lnTo>
                <a:lnTo>
                  <a:pt x="793341" y="1777814"/>
                </a:lnTo>
                <a:lnTo>
                  <a:pt x="905995" y="1814522"/>
                </a:lnTo>
                <a:lnTo>
                  <a:pt x="1023867" y="1846260"/>
                </a:lnTo>
                <a:lnTo>
                  <a:pt x="1146525" y="1872782"/>
                </a:lnTo>
                <a:lnTo>
                  <a:pt x="1273539" y="1893841"/>
                </a:lnTo>
                <a:lnTo>
                  <a:pt x="1404477" y="1909189"/>
                </a:lnTo>
                <a:lnTo>
                  <a:pt x="1538908" y="1918579"/>
                </a:lnTo>
                <a:lnTo>
                  <a:pt x="1676400" y="1921764"/>
                </a:lnTo>
                <a:lnTo>
                  <a:pt x="1813888" y="1918579"/>
                </a:lnTo>
                <a:lnTo>
                  <a:pt x="1948315" y="1909189"/>
                </a:lnTo>
                <a:lnTo>
                  <a:pt x="2079251" y="1893841"/>
                </a:lnTo>
                <a:lnTo>
                  <a:pt x="2206264" y="1872782"/>
                </a:lnTo>
                <a:lnTo>
                  <a:pt x="2328922" y="1846260"/>
                </a:lnTo>
                <a:lnTo>
                  <a:pt x="2446793" y="1814522"/>
                </a:lnTo>
                <a:lnTo>
                  <a:pt x="2559447" y="1777814"/>
                </a:lnTo>
                <a:lnTo>
                  <a:pt x="2666451" y="1736384"/>
                </a:lnTo>
                <a:lnTo>
                  <a:pt x="2767374" y="1690480"/>
                </a:lnTo>
                <a:lnTo>
                  <a:pt x="2861786" y="1640347"/>
                </a:lnTo>
                <a:lnTo>
                  <a:pt x="2949253" y="1586235"/>
                </a:lnTo>
                <a:lnTo>
                  <a:pt x="3029346" y="1528389"/>
                </a:lnTo>
                <a:lnTo>
                  <a:pt x="3101631" y="1467056"/>
                </a:lnTo>
                <a:lnTo>
                  <a:pt x="3165679" y="1402485"/>
                </a:lnTo>
                <a:lnTo>
                  <a:pt x="3221057" y="1334922"/>
                </a:lnTo>
                <a:lnTo>
                  <a:pt x="3267334" y="1264615"/>
                </a:lnTo>
                <a:lnTo>
                  <a:pt x="3304078" y="1191810"/>
                </a:lnTo>
                <a:lnTo>
                  <a:pt x="3330858" y="1116754"/>
                </a:lnTo>
                <a:lnTo>
                  <a:pt x="3347242" y="1039696"/>
                </a:lnTo>
                <a:lnTo>
                  <a:pt x="3352800" y="960882"/>
                </a:lnTo>
                <a:lnTo>
                  <a:pt x="3347242" y="882067"/>
                </a:lnTo>
                <a:lnTo>
                  <a:pt x="3330858" y="805009"/>
                </a:lnTo>
                <a:lnTo>
                  <a:pt x="3304078" y="729953"/>
                </a:lnTo>
                <a:lnTo>
                  <a:pt x="3267334" y="657148"/>
                </a:lnTo>
                <a:lnTo>
                  <a:pt x="3221057" y="586841"/>
                </a:lnTo>
                <a:lnTo>
                  <a:pt x="3165679" y="519278"/>
                </a:lnTo>
                <a:lnTo>
                  <a:pt x="3101631" y="454707"/>
                </a:lnTo>
                <a:lnTo>
                  <a:pt x="3029346" y="393374"/>
                </a:lnTo>
                <a:lnTo>
                  <a:pt x="2949253" y="335528"/>
                </a:lnTo>
                <a:lnTo>
                  <a:pt x="2861786" y="281416"/>
                </a:lnTo>
                <a:lnTo>
                  <a:pt x="2767374" y="231283"/>
                </a:lnTo>
                <a:lnTo>
                  <a:pt x="2666451" y="185379"/>
                </a:lnTo>
                <a:lnTo>
                  <a:pt x="2559447" y="143949"/>
                </a:lnTo>
                <a:lnTo>
                  <a:pt x="2446793" y="107241"/>
                </a:lnTo>
                <a:lnTo>
                  <a:pt x="2328922" y="75503"/>
                </a:lnTo>
                <a:lnTo>
                  <a:pt x="2206264" y="48981"/>
                </a:lnTo>
                <a:lnTo>
                  <a:pt x="2079251" y="27922"/>
                </a:lnTo>
                <a:lnTo>
                  <a:pt x="1948315" y="12574"/>
                </a:lnTo>
                <a:lnTo>
                  <a:pt x="1813888" y="3184"/>
                </a:lnTo>
                <a:lnTo>
                  <a:pt x="167640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"/>
          <p:cNvSpPr txBox="1"/>
          <p:nvPr/>
        </p:nvSpPr>
        <p:spPr>
          <a:xfrm>
            <a:off x="2484685" y="5523034"/>
            <a:ext cx="1827439" cy="187529"/>
          </a:xfrm>
          <a:prstGeom prst="rect">
            <a:avLst/>
          </a:prstGeom>
          <a:solidFill>
            <a:srgbClr val="FFCC00"/>
          </a:solidFill>
        </p:spPr>
        <p:txBody>
          <a:bodyPr vert="horz" wrap="square" lIns="0" tIns="0" rIns="0" bIns="0" rtlCol="0">
            <a:noAutofit/>
          </a:bodyPr>
          <a:lstStyle/>
          <a:p>
            <a:pPr marL="427990" marR="26670" indent="-1905" algn="ctr">
              <a:lnSpc>
                <a:spcPct val="100099"/>
              </a:lnSpc>
            </a:pPr>
            <a:r>
              <a:rPr lang="en-ZA" b="1" dirty="0" smtClean="0">
                <a:latin typeface="Arial"/>
                <a:cs typeface="Arial"/>
              </a:rPr>
              <a:t>DEBT COST</a:t>
            </a:r>
            <a:endParaRPr dirty="0">
              <a:latin typeface="Arial"/>
              <a:cs typeface="Arial"/>
            </a:endParaRPr>
          </a:p>
          <a:p>
            <a:pPr marL="12700">
              <a:lnSpc>
                <a:spcPts val="2095"/>
              </a:lnSpc>
            </a:pPr>
            <a:endParaRPr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72815" y="1920917"/>
            <a:ext cx="2452500" cy="4320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Community Development</a:t>
            </a:r>
            <a:endParaRPr lang="en-ZA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83125" y="2636912"/>
            <a:ext cx="2448000" cy="4320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Learning &amp; Culture</a:t>
            </a:r>
            <a:endParaRPr lang="en-ZA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75065" y="3165135"/>
            <a:ext cx="2448000" cy="4320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Health</a:t>
            </a:r>
            <a:endParaRPr lang="en-ZA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75065" y="3669191"/>
            <a:ext cx="2448000" cy="4320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Social Development</a:t>
            </a:r>
            <a:endParaRPr lang="en-ZA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840013" y="4803247"/>
            <a:ext cx="2498086" cy="432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Peace and security</a:t>
            </a:r>
            <a:endParaRPr lang="en-ZA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75065" y="4293096"/>
            <a:ext cx="2448000" cy="432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General </a:t>
            </a:r>
            <a:r>
              <a:rPr lang="en-ZA" dirty="0">
                <a:solidFill>
                  <a:schemeClr val="tx1"/>
                </a:solidFill>
                <a:latin typeface="Arial Narrow" panose="020B0606020202030204" pitchFamily="34" charset="0"/>
              </a:rPr>
              <a:t>Public Services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882193" y="1394885"/>
            <a:ext cx="2433744" cy="4320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Economic Development</a:t>
            </a:r>
            <a:endParaRPr lang="en-ZA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378089" y="1920917"/>
            <a:ext cx="871200" cy="4320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  <a:latin typeface="Arial Narrow" panose="020B0606020202030204" pitchFamily="34" charset="0"/>
              </a:rPr>
              <a:t>R196 b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363805" y="2636912"/>
            <a:ext cx="871200" cy="4320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R351 </a:t>
            </a:r>
            <a:r>
              <a:rPr lang="en-ZA" dirty="0">
                <a:solidFill>
                  <a:schemeClr val="tx1"/>
                </a:solidFill>
                <a:latin typeface="Arial Narrow" panose="020B0606020202030204" pitchFamily="34" charset="0"/>
              </a:rPr>
              <a:t>b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363805" y="3165135"/>
            <a:ext cx="871200" cy="4320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R205 b</a:t>
            </a:r>
            <a:endParaRPr lang="en-ZA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363805" y="3669191"/>
            <a:ext cx="871200" cy="4320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R259 b </a:t>
            </a:r>
            <a:endParaRPr lang="en-ZA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380312" y="4293096"/>
            <a:ext cx="871200" cy="432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  <a:latin typeface="Arial Narrow" panose="020B0606020202030204" pitchFamily="34" charset="0"/>
              </a:rPr>
              <a:t>R71 b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364312" y="1394885"/>
            <a:ext cx="871200" cy="4320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R200 </a:t>
            </a:r>
            <a:r>
              <a:rPr lang="en-ZA" dirty="0">
                <a:solidFill>
                  <a:schemeClr val="tx1"/>
                </a:solidFill>
                <a:latin typeface="Arial Narrow" panose="020B0606020202030204" pitchFamily="34" charset="0"/>
              </a:rPr>
              <a:t>b</a:t>
            </a:r>
          </a:p>
        </p:txBody>
      </p:sp>
      <p:sp>
        <p:nvSpPr>
          <p:cNvPr id="57" name="Rectangle 56"/>
          <p:cNvSpPr/>
          <p:nvPr/>
        </p:nvSpPr>
        <p:spPr>
          <a:xfrm>
            <a:off x="8367984" y="1920917"/>
            <a:ext cx="740520" cy="4320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11,7%</a:t>
            </a:r>
            <a:endParaRPr lang="en-ZA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367984" y="2636912"/>
            <a:ext cx="740520" cy="4320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21 % </a:t>
            </a:r>
            <a:endParaRPr lang="en-ZA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367984" y="3165135"/>
            <a:ext cx="740520" cy="4320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12,3%</a:t>
            </a:r>
            <a:endParaRPr lang="en-ZA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367984" y="3669191"/>
            <a:ext cx="740520" cy="4320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15,5%</a:t>
            </a:r>
            <a:endParaRPr lang="en-ZA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367984" y="4803247"/>
            <a:ext cx="740520" cy="432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12 %</a:t>
            </a:r>
            <a:endParaRPr lang="en-ZA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367984" y="4293096"/>
            <a:ext cx="740520" cy="432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3,8%</a:t>
            </a:r>
            <a:endParaRPr lang="en-ZA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367984" y="1394885"/>
            <a:ext cx="740520" cy="4320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12%</a:t>
            </a:r>
            <a:endParaRPr lang="en-ZA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378089" y="4803247"/>
            <a:ext cx="871200" cy="432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  <a:latin typeface="Arial Narrow" panose="020B0606020202030204" pitchFamily="34" charset="0"/>
              </a:rPr>
              <a:t>R71 b 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378089" y="750331"/>
            <a:ext cx="856916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18/19</a:t>
            </a:r>
            <a:endParaRPr lang="en-Z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67984" y="736059"/>
            <a:ext cx="723273" cy="532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Z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7715" y="5953382"/>
            <a:ext cx="2222426" cy="400474"/>
          </a:xfrm>
          <a:prstGeom prst="rec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ZA" sz="2100" dirty="0">
                <a:solidFill>
                  <a:schemeClr val="tx1"/>
                </a:solidFill>
                <a:latin typeface="+mj-lt"/>
              </a:rPr>
              <a:t>R1 </a:t>
            </a:r>
            <a:r>
              <a:rPr lang="en-ZA" sz="2100" dirty="0" smtClean="0">
                <a:solidFill>
                  <a:schemeClr val="tx1"/>
                </a:solidFill>
                <a:latin typeface="+mj-lt"/>
              </a:rPr>
              <a:t>671 b Total</a:t>
            </a:r>
            <a:endParaRPr lang="en-ZA" sz="2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87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  <p:bldP spid="11" grpId="0"/>
      <p:bldP spid="12" grpId="0"/>
      <p:bldP spid="19" grpId="0" animBg="1"/>
      <p:bldP spid="24" grpId="0" animBg="1"/>
      <p:bldP spid="28" grpId="0" animBg="1"/>
      <p:bldP spid="29" grpId="0" animBg="1"/>
      <p:bldP spid="30" grpId="0" animBg="1"/>
      <p:bldP spid="31" grpId="0" animBg="1"/>
      <p:bldP spid="37" grpId="0" animBg="1"/>
      <p:bldP spid="38" grpId="0" animBg="1"/>
      <p:bldP spid="66" grpId="0" animBg="1"/>
      <p:bldP spid="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556596"/>
          </a:xfrm>
          <a:custGeom>
            <a:avLst/>
            <a:gdLst/>
            <a:ahLst/>
            <a:cxnLst/>
            <a:rect l="l" t="t" r="r" b="b"/>
            <a:pathLst>
              <a:path w="9144000" h="1130808">
                <a:moveTo>
                  <a:pt x="0" y="1130808"/>
                </a:moveTo>
                <a:lnTo>
                  <a:pt x="9144000" y="1130808"/>
                </a:lnTo>
                <a:lnTo>
                  <a:pt x="9144000" y="0"/>
                </a:lnTo>
                <a:lnTo>
                  <a:pt x="0" y="0"/>
                </a:lnTo>
                <a:lnTo>
                  <a:pt x="0" y="1130808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78738" y="44624"/>
            <a:ext cx="8813741" cy="5119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  <a:tabLst>
                <a:tab pos="927100" algn="l"/>
              </a:tabLst>
            </a:pPr>
            <a:r>
              <a:rPr lang="en-US" sz="3000" b="1" dirty="0" smtClean="0">
                <a:solidFill>
                  <a:srgbClr val="FFFFFF"/>
                </a:solidFill>
                <a:latin typeface="Arial"/>
                <a:cs typeface="Arial"/>
              </a:rPr>
              <a:t>Spending re- alignment (real change 1)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3F43-B45B-4F72-83D1-2BB5713C63C4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252000" y="3212976"/>
            <a:ext cx="4320000" cy="252028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1" indent="-355600">
              <a:buNone/>
            </a:pP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20/21:</a:t>
            </a:r>
          </a:p>
          <a:p>
            <a:pPr marL="450850" lvl="1" indent="-355600"/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Economic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recover, 1,5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p.a.</a:t>
            </a:r>
          </a:p>
          <a:p>
            <a:pPr marL="450850" lvl="1" indent="-355600"/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Administrative/protection declines by nearly 2% </a:t>
            </a:r>
            <a:r>
              <a:rPr lang="en-ZA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p.a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0850" lvl="1" indent="-355600"/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services grew at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nearly 2% p.a.</a:t>
            </a:r>
          </a:p>
          <a:p>
            <a:pPr marL="450850" lvl="1" indent="-355600"/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Debt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service costs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slowing to about 4% per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60000" y="1268760"/>
            <a:ext cx="4212000" cy="280831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lvl="1" indent="-182563">
              <a:buNone/>
            </a:pP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17/18: </a:t>
            </a:r>
          </a:p>
          <a:p>
            <a:pPr marL="285750" lvl="1" indent="-285750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conomic services declined by 0,5% p.a.</a:t>
            </a:r>
          </a:p>
          <a:p>
            <a:pPr marL="285750" lvl="1" indent="-285750"/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Administrative/protection services grew by less than 2% p.a.</a:t>
            </a:r>
          </a:p>
          <a:p>
            <a:pPr marL="285750" lvl="1" indent="-285750"/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services grew at 3,4% per year</a:t>
            </a:r>
          </a:p>
          <a:p>
            <a:pPr marL="285750" lvl="1" indent="-285750"/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Debt service costs rose by nearly 7% per year</a:t>
            </a:r>
          </a:p>
          <a:p>
            <a:pPr marL="457200" lvl="1" indent="0">
              <a:buNone/>
            </a:pP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38" y="673586"/>
            <a:ext cx="4637278" cy="246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140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556596"/>
          </a:xfrm>
          <a:custGeom>
            <a:avLst/>
            <a:gdLst/>
            <a:ahLst/>
            <a:cxnLst/>
            <a:rect l="l" t="t" r="r" b="b"/>
            <a:pathLst>
              <a:path w="9144000" h="1130808">
                <a:moveTo>
                  <a:pt x="0" y="1130808"/>
                </a:moveTo>
                <a:lnTo>
                  <a:pt x="9144000" y="1130808"/>
                </a:lnTo>
                <a:lnTo>
                  <a:pt x="9144000" y="0"/>
                </a:lnTo>
                <a:lnTo>
                  <a:pt x="0" y="0"/>
                </a:lnTo>
                <a:lnTo>
                  <a:pt x="0" y="1130808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78738" y="44624"/>
            <a:ext cx="8813741" cy="5119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  <a:tabLst>
                <a:tab pos="927100" algn="l"/>
              </a:tabLst>
            </a:pPr>
            <a:r>
              <a:rPr lang="en-US" sz="3000" b="1" dirty="0" smtClean="0">
                <a:solidFill>
                  <a:srgbClr val="FFFFFF"/>
                </a:solidFill>
                <a:latin typeface="Arial"/>
                <a:cs typeface="Arial"/>
              </a:rPr>
              <a:t>Spending re- alignment (real change 2)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3F43-B45B-4F72-83D1-2BB5713C63C4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33557"/>
            <a:ext cx="6201368" cy="5171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494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">
      <a:dk1>
        <a:sysClr val="windowText" lastClr="000000"/>
      </a:dk1>
      <a:lt1>
        <a:sysClr val="window" lastClr="FFFFFF"/>
      </a:lt1>
      <a:dk2>
        <a:srgbClr val="531A17"/>
      </a:dk2>
      <a:lt2>
        <a:srgbClr val="E7DEC9"/>
      </a:lt2>
      <a:accent1>
        <a:srgbClr val="531A17"/>
      </a:accent1>
      <a:accent2>
        <a:srgbClr val="874515"/>
      </a:accent2>
      <a:accent3>
        <a:srgbClr val="B46E12"/>
      </a:accent3>
      <a:accent4>
        <a:srgbClr val="B46E12"/>
      </a:accent4>
      <a:accent5>
        <a:srgbClr val="B46E12"/>
      </a:accent5>
      <a:accent6>
        <a:srgbClr val="B46E12"/>
      </a:accent6>
      <a:hlink>
        <a:srgbClr val="531A17"/>
      </a:hlink>
      <a:folHlink>
        <a:srgbClr val="B46E1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531A17"/>
    </a:dk2>
    <a:lt2>
      <a:srgbClr val="E7DEC9"/>
    </a:lt2>
    <a:accent1>
      <a:srgbClr val="531A17"/>
    </a:accent1>
    <a:accent2>
      <a:srgbClr val="874515"/>
    </a:accent2>
    <a:accent3>
      <a:srgbClr val="B46E12"/>
    </a:accent3>
    <a:accent4>
      <a:srgbClr val="B46E12"/>
    </a:accent4>
    <a:accent5>
      <a:srgbClr val="B46E12"/>
    </a:accent5>
    <a:accent6>
      <a:srgbClr val="B46E12"/>
    </a:accent6>
    <a:hlink>
      <a:srgbClr val="531A17"/>
    </a:hlink>
    <a:folHlink>
      <a:srgbClr val="B46E1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18600</TotalTime>
  <Words>2661</Words>
  <Application>Microsoft Office PowerPoint</Application>
  <PresentationFormat>On-screen Show (4:3)</PresentationFormat>
  <Paragraphs>252</Paragraphs>
  <Slides>21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POLICY-PLAN-BUDGET ALIGNMENT</vt:lpstr>
      <vt:lpstr>Questions from Portfolio Committee</vt:lpstr>
      <vt:lpstr>Slide 3</vt:lpstr>
      <vt:lpstr>Slide 4</vt:lpstr>
      <vt:lpstr>A brief answer on alignment and approaches</vt:lpstr>
      <vt:lpstr>Slide 6</vt:lpstr>
      <vt:lpstr>Slide 7</vt:lpstr>
      <vt:lpstr>Slide 8</vt:lpstr>
      <vt:lpstr>Slide 9</vt:lpstr>
      <vt:lpstr>Slide 10</vt:lpstr>
      <vt:lpstr>Slide 11</vt:lpstr>
      <vt:lpstr>Delivery taking place</vt:lpstr>
      <vt:lpstr>Delivery taking place</vt:lpstr>
      <vt:lpstr>Delivery taking place</vt:lpstr>
      <vt:lpstr> Real growth and relative importance</vt:lpstr>
      <vt:lpstr>Alignment and outcomes</vt:lpstr>
      <vt:lpstr>Strengthening alignment</vt:lpstr>
      <vt:lpstr>Mechanisms for strengthening/aligning planning</vt:lpstr>
      <vt:lpstr>Slide 19</vt:lpstr>
      <vt:lpstr>Key aspects of prioritisation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Implications of the NDP for provincial and local governments</dc:title>
  <dc:creator>Khulekani.Mathe</dc:creator>
  <cp:lastModifiedBy>PUMZA</cp:lastModifiedBy>
  <cp:revision>876</cp:revision>
  <cp:lastPrinted>2018-05-28T09:51:10Z</cp:lastPrinted>
  <dcterms:created xsi:type="dcterms:W3CDTF">2013-04-10T06:46:53Z</dcterms:created>
  <dcterms:modified xsi:type="dcterms:W3CDTF">2018-05-31T08:36:41Z</dcterms:modified>
</cp:coreProperties>
</file>