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charts/colors6.xml" ContentType="application/vnd.ms-office.chartcolor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41.xml" ContentType="application/vnd.openxmlformats-officedocument.presentationml.tags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style5.xml" ContentType="application/vnd.ms-office.chartstyl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9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slideLayouts/slideLayout32.xml" ContentType="application/vnd.openxmlformats-officedocument.presentationml.slideLayout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charts/chart4.xml" ContentType="application/vnd.openxmlformats-officedocument.drawingml.chart+xml"/>
  <Override PartName="/ppt/charts/style6.xml" ContentType="application/vnd.ms-office.chartstyle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slideLayouts/slideLayout33.xml" ContentType="application/vnd.openxmlformats-officedocument.presentationml.slideLayout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slideLayouts/slideLayout40.xml" ContentType="application/vnd.openxmlformats-officedocument.presentationml.slideLayout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charts/chart1.xml" ContentType="application/vnd.openxmlformats-officedocument.drawingml.chart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7.xml" ContentType="application/vnd.openxmlformats-officedocument.presentationml.tags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  <Override PartName="/ppt/tags/tag99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slideLayouts/slideLayout34.xml" ContentType="application/vnd.openxmlformats-officedocument.presentationml.slideLayout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diagrams/quickStyle1.xml" ContentType="application/vnd.openxmlformats-officedocument.drawingml.diagramStyle+xml"/>
  <Override PartName="/ppt/charts/colors5.xml" ContentType="application/vnd.ms-office.chartcolor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slideLayouts/slideLayout41.xml" ContentType="application/vnd.openxmlformats-officedocument.presentationml.slideLayout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slideLayouts/slideLayout30.xml" ContentType="application/vnd.openxmlformats-officedocument.presentationml.slideLayout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charts/colors1.xml" ContentType="application/vnd.ms-office.chartcolorstyl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charts/chart6.xml" ContentType="application/vnd.openxmlformats-officedocument.drawingml.chart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charts/style4.xml" ContentType="application/vnd.ms-office.chartstyl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tags/tag89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tags/tag45.xml" ContentType="application/vnd.openxmlformats-officedocument.presentationml.tags+xml"/>
  <Override PartName="/ppt/slideLayouts/slideLayout31.xml" ContentType="application/vnd.openxmlformats-officedocument.presentationml.slideLayout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Default Extension="bin" ContentType="application/vnd.openxmlformats-officedocument.oleObject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700" r:id="rId2"/>
  </p:sldMasterIdLst>
  <p:notesMasterIdLst>
    <p:notesMasterId r:id="rId49"/>
  </p:notesMasterIdLst>
  <p:handoutMasterIdLst>
    <p:handoutMasterId r:id="rId50"/>
  </p:handoutMasterIdLst>
  <p:sldIdLst>
    <p:sldId id="261" r:id="rId3"/>
    <p:sldId id="647" r:id="rId4"/>
    <p:sldId id="622" r:id="rId5"/>
    <p:sldId id="591" r:id="rId6"/>
    <p:sldId id="590" r:id="rId7"/>
    <p:sldId id="592" r:id="rId8"/>
    <p:sldId id="633" r:id="rId9"/>
    <p:sldId id="604" r:id="rId10"/>
    <p:sldId id="593" r:id="rId11"/>
    <p:sldId id="627" r:id="rId12"/>
    <p:sldId id="628" r:id="rId13"/>
    <p:sldId id="629" r:id="rId14"/>
    <p:sldId id="630" r:id="rId15"/>
    <p:sldId id="605" r:id="rId16"/>
    <p:sldId id="631" r:id="rId17"/>
    <p:sldId id="608" r:id="rId18"/>
    <p:sldId id="606" r:id="rId19"/>
    <p:sldId id="625" r:id="rId20"/>
    <p:sldId id="611" r:id="rId21"/>
    <p:sldId id="634" r:id="rId22"/>
    <p:sldId id="612" r:id="rId23"/>
    <p:sldId id="613" r:id="rId24"/>
    <p:sldId id="614" r:id="rId25"/>
    <p:sldId id="635" r:id="rId26"/>
    <p:sldId id="648" r:id="rId27"/>
    <p:sldId id="594" r:id="rId28"/>
    <p:sldId id="595" r:id="rId29"/>
    <p:sldId id="596" r:id="rId30"/>
    <p:sldId id="597" r:id="rId31"/>
    <p:sldId id="598" r:id="rId32"/>
    <p:sldId id="599" r:id="rId33"/>
    <p:sldId id="600" r:id="rId34"/>
    <p:sldId id="601" r:id="rId35"/>
    <p:sldId id="602" r:id="rId36"/>
    <p:sldId id="636" r:id="rId37"/>
    <p:sldId id="637" r:id="rId38"/>
    <p:sldId id="638" r:id="rId39"/>
    <p:sldId id="639" r:id="rId40"/>
    <p:sldId id="640" r:id="rId41"/>
    <p:sldId id="641" r:id="rId42"/>
    <p:sldId id="642" r:id="rId43"/>
    <p:sldId id="643" r:id="rId44"/>
    <p:sldId id="644" r:id="rId45"/>
    <p:sldId id="645" r:id="rId46"/>
    <p:sldId id="646" r:id="rId47"/>
    <p:sldId id="603" r:id="rId48"/>
  </p:sldIdLst>
  <p:sldSz cx="9144000" cy="6858000" type="screen4x3"/>
  <p:notesSz cx="6858000" cy="9144000"/>
  <p:custDataLst>
    <p:tags r:id="rId5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38">
          <p15:clr>
            <a:srgbClr val="A4A3A4"/>
          </p15:clr>
        </p15:guide>
        <p15:guide id="2" orient="horz" pos="890">
          <p15:clr>
            <a:srgbClr val="A4A3A4"/>
          </p15:clr>
        </p15:guide>
        <p15:guide id="3" pos="5602">
          <p15:clr>
            <a:srgbClr val="A4A3A4"/>
          </p15:clr>
        </p15:guide>
        <p15:guide id="4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5121B"/>
    <a:srgbClr val="00329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95349" autoAdjust="0"/>
  </p:normalViewPr>
  <p:slideViewPr>
    <p:cSldViewPr>
      <p:cViewPr varScale="1">
        <p:scale>
          <a:sx n="111" d="100"/>
          <a:sy n="111" d="100"/>
        </p:scale>
        <p:origin x="-1800" y="-84"/>
      </p:cViewPr>
      <p:guideLst>
        <p:guide orient="horz" pos="3838"/>
        <p:guide orient="horz" pos="890"/>
        <p:guide pos="5602"/>
        <p:guide pos="204"/>
      </p:guideLst>
    </p:cSldViewPr>
  </p:slideViewPr>
  <p:outlineViewPr>
    <p:cViewPr>
      <p:scale>
        <a:sx n="33" d="100"/>
        <a:sy n="33" d="100"/>
      </p:scale>
      <p:origin x="0" y="-71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69" d="100"/>
          <a:sy n="69" d="100"/>
        </p:scale>
        <p:origin x="-345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ags" Target="tags/tag1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Office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dirty="0"/>
              <a:t>PHC FACILITIES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MDHS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SATELITE</c:v>
                </c:pt>
                <c:pt idx="1">
                  <c:v>MOBILE</c:v>
                </c:pt>
                <c:pt idx="2">
                  <c:v>CLINIC</c:v>
                </c:pt>
                <c:pt idx="3">
                  <c:v>CDC</c:v>
                </c:pt>
                <c:pt idx="4">
                  <c:v>CHC</c:v>
                </c:pt>
                <c:pt idx="5">
                  <c:v>SPESIALISED SERVICES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35</c:v>
                </c:pt>
                <c:pt idx="4">
                  <c:v>9</c:v>
                </c:pt>
                <c:pt idx="5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B9-4F4C-936A-6BBFFEC1B9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CCT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SATELITE</c:v>
                </c:pt>
                <c:pt idx="1">
                  <c:v>MOBILE</c:v>
                </c:pt>
                <c:pt idx="2">
                  <c:v>CLINIC</c:v>
                </c:pt>
                <c:pt idx="3">
                  <c:v>CDC</c:v>
                </c:pt>
                <c:pt idx="4">
                  <c:v>CHC</c:v>
                </c:pt>
                <c:pt idx="5">
                  <c:v>SPESIALISED SERVICES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14</c:v>
                </c:pt>
                <c:pt idx="1">
                  <c:v>5</c:v>
                </c:pt>
                <c:pt idx="2">
                  <c:v>75</c:v>
                </c:pt>
                <c:pt idx="3">
                  <c:v>8</c:v>
                </c:pt>
                <c:pt idx="4">
                  <c:v>0</c:v>
                </c:pt>
                <c:pt idx="5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8B9-4F4C-936A-6BBFFEC1B927}"/>
            </c:ext>
          </c:extLst>
        </c:ser>
        <c:dLbls/>
        <c:overlap val="100"/>
        <c:axId val="104372480"/>
        <c:axId val="104382464"/>
      </c:barChart>
      <c:catAx>
        <c:axId val="1043724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382464"/>
        <c:crosses val="autoZero"/>
        <c:auto val="1"/>
        <c:lblAlgn val="ctr"/>
        <c:lblOffset val="100"/>
      </c:catAx>
      <c:valAx>
        <c:axId val="1043824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37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dirty="0"/>
              <a:t>CCT</a:t>
            </a:r>
            <a:r>
              <a:rPr lang="en-ZA" baseline="0" dirty="0"/>
              <a:t> EMERGENCY TREATMENT SERVICES</a:t>
            </a:r>
            <a:endParaRPr lang="en-ZA" dirty="0"/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KHAYELITSHA</c:v>
                </c:pt>
                <c:pt idx="1">
                  <c:v>EASTERN</c:v>
                </c:pt>
                <c:pt idx="2">
                  <c:v>TYGERBERG</c:v>
                </c:pt>
                <c:pt idx="3">
                  <c:v>NORTHERN</c:v>
                </c:pt>
                <c:pt idx="4">
                  <c:v>KLIPFONTEIN</c:v>
                </c:pt>
                <c:pt idx="5">
                  <c:v>MITCHELLS PLAIN</c:v>
                </c:pt>
                <c:pt idx="6">
                  <c:v>SOUTHERN 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</c:v>
                </c:pt>
                <c:pt idx="1">
                  <c:v>11</c:v>
                </c:pt>
                <c:pt idx="2">
                  <c:v>5</c:v>
                </c:pt>
                <c:pt idx="3">
                  <c:v>1</c:v>
                </c:pt>
                <c:pt idx="4">
                  <c:v>8</c:v>
                </c:pt>
                <c:pt idx="5">
                  <c:v>10</c:v>
                </c:pt>
                <c:pt idx="6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4A-45B8-92FB-FB3C15B5EF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KHAYELITSHA</c:v>
                </c:pt>
                <c:pt idx="1">
                  <c:v>EASTERN</c:v>
                </c:pt>
                <c:pt idx="2">
                  <c:v>TYGERBERG</c:v>
                </c:pt>
                <c:pt idx="3">
                  <c:v>NORTHERN</c:v>
                </c:pt>
                <c:pt idx="4">
                  <c:v>KLIPFONTEIN</c:v>
                </c:pt>
                <c:pt idx="5">
                  <c:v>MITCHELLS PLAIN</c:v>
                </c:pt>
                <c:pt idx="6">
                  <c:v>SOUTHERN 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</c:v>
                </c:pt>
                <c:pt idx="1">
                  <c:v>0</c:v>
                </c:pt>
                <c:pt idx="2">
                  <c:v>6</c:v>
                </c:pt>
                <c:pt idx="3">
                  <c:v>8</c:v>
                </c:pt>
                <c:pt idx="4">
                  <c:v>1</c:v>
                </c:pt>
                <c:pt idx="5">
                  <c:v>0</c:v>
                </c:pt>
                <c:pt idx="6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E4A-45B8-92FB-FB3C15B5EF22}"/>
            </c:ext>
          </c:extLst>
        </c:ser>
        <c:dLbls/>
        <c:gapWidth val="219"/>
        <c:overlap val="100"/>
        <c:axId val="115607424"/>
        <c:axId val="115608960"/>
      </c:barChart>
      <c:catAx>
        <c:axId val="1156074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608960"/>
        <c:crosses val="autoZero"/>
        <c:auto val="1"/>
        <c:lblAlgn val="ctr"/>
        <c:lblOffset val="100"/>
      </c:catAx>
      <c:valAx>
        <c:axId val="1156089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60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dirty="0"/>
              <a:t>ANC 1</a:t>
            </a:r>
            <a:r>
              <a:rPr lang="en-ZA" baseline="30000" dirty="0"/>
              <a:t>ST</a:t>
            </a:r>
            <a:r>
              <a:rPr lang="en-ZA" dirty="0"/>
              <a:t> VISIT</a:t>
            </a:r>
            <a:r>
              <a:rPr lang="en-ZA" baseline="0" dirty="0"/>
              <a:t> </a:t>
            </a:r>
            <a:endParaRPr lang="en-ZA" dirty="0"/>
          </a:p>
        </c:rich>
      </c:tx>
      <c:spPr>
        <a:noFill/>
        <a:ln>
          <a:solidFill>
            <a:schemeClr val="tx1"/>
          </a:solidFill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2015/2016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CITY</c:v>
                </c:pt>
                <c:pt idx="1">
                  <c:v>MHS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14016</c:v>
                </c:pt>
                <c:pt idx="1">
                  <c:v>460985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C8-46D5-BB62-0DB9071C72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2016/2017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CITY</c:v>
                </c:pt>
                <c:pt idx="1">
                  <c:v>MHS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13597</c:v>
                </c:pt>
                <c:pt idx="1">
                  <c:v>453144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2C8-46D5-BB62-0DB9071C72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2017/2018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CITY</c:v>
                </c:pt>
                <c:pt idx="1">
                  <c:v>MHS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16211</c:v>
                </c:pt>
                <c:pt idx="1">
                  <c:v>458035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2C8-46D5-BB62-0DB9071C729B}"/>
            </c:ext>
          </c:extLst>
        </c:ser>
        <c:dLbls/>
        <c:gapWidth val="219"/>
        <c:axId val="116110080"/>
        <c:axId val="116111616"/>
      </c:barChart>
      <c:catAx>
        <c:axId val="1161100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111616"/>
        <c:crosses val="autoZero"/>
        <c:auto val="1"/>
        <c:lblAlgn val="ctr"/>
        <c:lblOffset val="100"/>
      </c:catAx>
      <c:valAx>
        <c:axId val="1161116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11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dirty="0"/>
              <a:t>CCT</a:t>
            </a:r>
            <a:r>
              <a:rPr lang="en-ZA" baseline="0" dirty="0"/>
              <a:t> adult minor ailment services</a:t>
            </a:r>
            <a:endParaRPr lang="en-ZA" dirty="0"/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6.4114665354330733E-2"/>
          <c:y val="0.143625"/>
          <c:w val="0.91296866797900267"/>
          <c:h val="0.49175123031496071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EASTERN</c:v>
                </c:pt>
                <c:pt idx="1">
                  <c:v>KHAYELITSHA</c:v>
                </c:pt>
                <c:pt idx="2">
                  <c:v>NORTHERN</c:v>
                </c:pt>
                <c:pt idx="3">
                  <c:v>TYGERBERG</c:v>
                </c:pt>
                <c:pt idx="4">
                  <c:v>KLIPFONTEIN</c:v>
                </c:pt>
                <c:pt idx="5">
                  <c:v>MITCHELLS PLAIN</c:v>
                </c:pt>
                <c:pt idx="6">
                  <c:v>SOUTHERN</c:v>
                </c:pt>
                <c:pt idx="7">
                  <c:v>WESTERN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11</c:v>
                </c:pt>
                <c:pt idx="1">
                  <c:v>11</c:v>
                </c:pt>
                <c:pt idx="2">
                  <c:v>0</c:v>
                </c:pt>
                <c:pt idx="3">
                  <c:v>3</c:v>
                </c:pt>
                <c:pt idx="4">
                  <c:v>3</c:v>
                </c:pt>
                <c:pt idx="5">
                  <c:v>10</c:v>
                </c:pt>
                <c:pt idx="6">
                  <c:v>18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C3-45C3-8BCE-E23C81CF71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EASTERN</c:v>
                </c:pt>
                <c:pt idx="1">
                  <c:v>KHAYELITSHA</c:v>
                </c:pt>
                <c:pt idx="2">
                  <c:v>NORTHERN</c:v>
                </c:pt>
                <c:pt idx="3">
                  <c:v>TYGERBERG</c:v>
                </c:pt>
                <c:pt idx="4">
                  <c:v>KLIPFONTEIN</c:v>
                </c:pt>
                <c:pt idx="5">
                  <c:v>MITCHELLS PLAIN</c:v>
                </c:pt>
                <c:pt idx="6">
                  <c:v>SOUTHERN</c:v>
                </c:pt>
                <c:pt idx="7">
                  <c:v>WESTERN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9</c:v>
                </c:pt>
                <c:pt idx="3">
                  <c:v>8</c:v>
                </c:pt>
                <c:pt idx="4">
                  <c:v>6</c:v>
                </c:pt>
                <c:pt idx="5">
                  <c:v>0</c:v>
                </c:pt>
                <c:pt idx="6">
                  <c:v>0</c:v>
                </c:pt>
                <c:pt idx="7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8C3-45C3-8BCE-E23C81CF71D9}"/>
            </c:ext>
          </c:extLst>
        </c:ser>
        <c:dLbls/>
        <c:overlap val="100"/>
        <c:axId val="116294400"/>
        <c:axId val="116295936"/>
      </c:barChart>
      <c:catAx>
        <c:axId val="1162944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295936"/>
        <c:crosses val="autoZero"/>
        <c:auto val="1"/>
        <c:lblAlgn val="ctr"/>
        <c:lblOffset val="100"/>
      </c:catAx>
      <c:valAx>
        <c:axId val="1162959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294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dirty="0"/>
              <a:t>ART SERVICES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CITY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KESS</c:v>
                </c:pt>
                <c:pt idx="1">
                  <c:v>NTSS</c:v>
                </c:pt>
                <c:pt idx="2">
                  <c:v>SWSS</c:v>
                </c:pt>
                <c:pt idx="3">
                  <c:v>KMPSS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</c:v>
                </c:pt>
                <c:pt idx="1">
                  <c:v>8</c:v>
                </c:pt>
                <c:pt idx="2">
                  <c:v>10</c:v>
                </c:pt>
                <c:pt idx="3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6F-470B-B7E5-55D0C72F30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WCGH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KESS</c:v>
                </c:pt>
                <c:pt idx="1">
                  <c:v>NTSS</c:v>
                </c:pt>
                <c:pt idx="2">
                  <c:v>SWSS</c:v>
                </c:pt>
                <c:pt idx="3">
                  <c:v>KMPSS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11</c:v>
                </c:pt>
                <c:pt idx="1">
                  <c:v>11</c:v>
                </c:pt>
                <c:pt idx="2">
                  <c:v>14</c:v>
                </c:pt>
                <c:pt idx="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A6F-470B-B7E5-55D0C72F3062}"/>
            </c:ext>
          </c:extLst>
        </c:ser>
        <c:dLbls/>
        <c:overlap val="100"/>
        <c:axId val="116228864"/>
        <c:axId val="116230400"/>
      </c:barChart>
      <c:catAx>
        <c:axId val="1162288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230400"/>
        <c:crosses val="autoZero"/>
        <c:auto val="1"/>
        <c:lblAlgn val="ctr"/>
        <c:lblOffset val="100"/>
      </c:catAx>
      <c:valAx>
        <c:axId val="1162304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228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dirty="0"/>
              <a:t>SCREENING FOR NCD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2016-2017</c:v>
                </c:pt>
                <c:pt idx="1">
                  <c:v>2017-2018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19478</c:v>
                </c:pt>
                <c:pt idx="1">
                  <c:v>31137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BB-4302-9814-A6CD9DC234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MHS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2016-2017</c:v>
                </c:pt>
                <c:pt idx="1">
                  <c:v>2017-2018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283757</c:v>
                </c:pt>
                <c:pt idx="1">
                  <c:v>184292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BB-4302-9814-A6CD9DC234D0}"/>
            </c:ext>
          </c:extLst>
        </c:ser>
        <c:dLbls/>
        <c:gapWidth val="219"/>
        <c:overlap val="-27"/>
        <c:axId val="116343936"/>
        <c:axId val="116345472"/>
      </c:barChart>
      <c:catAx>
        <c:axId val="1163439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345472"/>
        <c:crosses val="autoZero"/>
        <c:auto val="1"/>
        <c:lblAlgn val="ctr"/>
        <c:lblOffset val="100"/>
      </c:catAx>
      <c:valAx>
        <c:axId val="1163454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343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7AD019-74DB-4767-85F1-5EE1F03B4ACD}" type="doc">
      <dgm:prSet loTypeId="urn:microsoft.com/office/officeart/2005/8/layout/venn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E8CE78E7-ECCB-4704-87B0-3C3A9342E2F5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ZA" sz="1100" b="1" dirty="0">
              <a:solidFill>
                <a:schemeClr val="bg1"/>
              </a:solidFill>
              <a:latin typeface="Calibri" pitchFamily="34" charset="0"/>
            </a:rPr>
            <a:t>Community Based Services</a:t>
          </a:r>
        </a:p>
      </dgm:t>
    </dgm:pt>
    <dgm:pt modelId="{B4EF5A6D-DC78-410C-AA25-D23A0B858533}" type="parTrans" cxnId="{9C9CE039-A9BC-4E09-8B4D-97E23453E331}">
      <dgm:prSet/>
      <dgm:spPr/>
      <dgm:t>
        <a:bodyPr/>
        <a:lstStyle/>
        <a:p>
          <a:endParaRPr lang="en-ZA" b="1">
            <a:solidFill>
              <a:schemeClr val="tx1"/>
            </a:solidFill>
          </a:endParaRPr>
        </a:p>
      </dgm:t>
    </dgm:pt>
    <dgm:pt modelId="{BCE305ED-D4E3-4F24-AEF8-5F3121319335}" type="sibTrans" cxnId="{9C9CE039-A9BC-4E09-8B4D-97E23453E331}">
      <dgm:prSet/>
      <dgm:spPr/>
      <dgm:t>
        <a:bodyPr/>
        <a:lstStyle/>
        <a:p>
          <a:endParaRPr lang="en-ZA" b="1">
            <a:solidFill>
              <a:schemeClr val="tx1"/>
            </a:solidFill>
          </a:endParaRPr>
        </a:p>
      </dgm:t>
    </dgm:pt>
    <dgm:pt modelId="{2337894E-E019-464D-84C6-9A6C16EB2439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ZA" sz="1100" b="1" dirty="0">
              <a:solidFill>
                <a:schemeClr val="bg1"/>
              </a:solidFill>
              <a:latin typeface="Calibri" pitchFamily="34" charset="0"/>
            </a:rPr>
            <a:t>Facility Based Services</a:t>
          </a:r>
        </a:p>
      </dgm:t>
    </dgm:pt>
    <dgm:pt modelId="{696763C0-01C3-4F8D-857F-F32A5F8B8977}" type="parTrans" cxnId="{53400BE8-00EA-492E-BEDC-6B59F69342E0}">
      <dgm:prSet/>
      <dgm:spPr/>
      <dgm:t>
        <a:bodyPr/>
        <a:lstStyle/>
        <a:p>
          <a:endParaRPr lang="en-ZA" b="1">
            <a:solidFill>
              <a:schemeClr val="tx1"/>
            </a:solidFill>
          </a:endParaRPr>
        </a:p>
      </dgm:t>
    </dgm:pt>
    <dgm:pt modelId="{FE120EA9-3DE4-4FB5-B3E1-97462781BCA9}" type="sibTrans" cxnId="{53400BE8-00EA-492E-BEDC-6B59F69342E0}">
      <dgm:prSet/>
      <dgm:spPr/>
      <dgm:t>
        <a:bodyPr/>
        <a:lstStyle/>
        <a:p>
          <a:endParaRPr lang="en-ZA" b="1">
            <a:solidFill>
              <a:schemeClr val="tx1"/>
            </a:solidFill>
          </a:endParaRPr>
        </a:p>
      </dgm:t>
    </dgm:pt>
    <dgm:pt modelId="{61A0ADFF-C44D-451E-9D6B-9241C6D41B5A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ZA" sz="1100" b="1" dirty="0">
              <a:solidFill>
                <a:schemeClr val="bg1"/>
              </a:solidFill>
              <a:latin typeface="Calibri" pitchFamily="34" charset="0"/>
            </a:rPr>
            <a:t>Regional Hospitals (L2) </a:t>
          </a:r>
        </a:p>
      </dgm:t>
    </dgm:pt>
    <dgm:pt modelId="{1CC29CDB-B18F-40A3-A205-B3339C18B410}" type="parTrans" cxnId="{D3C90773-6628-4D2E-B86F-7464BF556116}">
      <dgm:prSet/>
      <dgm:spPr/>
      <dgm:t>
        <a:bodyPr/>
        <a:lstStyle/>
        <a:p>
          <a:endParaRPr lang="en-ZA" b="1">
            <a:solidFill>
              <a:schemeClr val="tx1"/>
            </a:solidFill>
          </a:endParaRPr>
        </a:p>
      </dgm:t>
    </dgm:pt>
    <dgm:pt modelId="{FDB57ACC-9558-481C-9BCB-ECC76200B3DB}" type="sibTrans" cxnId="{D3C90773-6628-4D2E-B86F-7464BF556116}">
      <dgm:prSet/>
      <dgm:spPr/>
      <dgm:t>
        <a:bodyPr/>
        <a:lstStyle/>
        <a:p>
          <a:endParaRPr lang="en-ZA" b="1">
            <a:solidFill>
              <a:schemeClr val="tx1"/>
            </a:solidFill>
          </a:endParaRPr>
        </a:p>
      </dgm:t>
    </dgm:pt>
    <dgm:pt modelId="{EB25FAED-FFDB-4AAB-B831-1D46246A49D2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ZA" sz="1100" b="1" dirty="0">
              <a:solidFill>
                <a:schemeClr val="bg1"/>
              </a:solidFill>
              <a:latin typeface="Calibri" pitchFamily="34" charset="0"/>
            </a:rPr>
            <a:t>Tertiary &amp; Central Hospitals (L3)</a:t>
          </a:r>
        </a:p>
      </dgm:t>
    </dgm:pt>
    <dgm:pt modelId="{2498FDD4-783A-4C65-A55B-32DB2981E899}" type="parTrans" cxnId="{943E2037-3564-401B-AD24-22FC38B829F0}">
      <dgm:prSet/>
      <dgm:spPr/>
      <dgm:t>
        <a:bodyPr/>
        <a:lstStyle/>
        <a:p>
          <a:endParaRPr lang="en-ZA" b="1">
            <a:solidFill>
              <a:schemeClr val="tx1"/>
            </a:solidFill>
          </a:endParaRPr>
        </a:p>
      </dgm:t>
    </dgm:pt>
    <dgm:pt modelId="{1569B7C4-A28A-4ACA-B9C0-E08757C3691C}" type="sibTrans" cxnId="{943E2037-3564-401B-AD24-22FC38B829F0}">
      <dgm:prSet/>
      <dgm:spPr/>
      <dgm:t>
        <a:bodyPr/>
        <a:lstStyle/>
        <a:p>
          <a:endParaRPr lang="en-ZA" b="1">
            <a:solidFill>
              <a:schemeClr val="tx1"/>
            </a:solidFill>
          </a:endParaRPr>
        </a:p>
      </dgm:t>
    </dgm:pt>
    <dgm:pt modelId="{2E19A8ED-7781-4A61-8D37-429331B0D40A}">
      <dgm:prSet custT="1"/>
      <dgm:spPr>
        <a:solidFill>
          <a:srgbClr val="A0B973"/>
        </a:solidFill>
      </dgm:spPr>
      <dgm:t>
        <a:bodyPr/>
        <a:lstStyle/>
        <a:p>
          <a:r>
            <a:rPr lang="en-ZA" sz="1100" b="1" dirty="0">
              <a:solidFill>
                <a:schemeClr val="bg1"/>
              </a:solidFill>
              <a:latin typeface="Calibri" pitchFamily="34" charset="0"/>
            </a:rPr>
            <a:t>District Hospital (L1)</a:t>
          </a:r>
        </a:p>
      </dgm:t>
    </dgm:pt>
    <dgm:pt modelId="{B5E7A58A-476C-42D9-9DF2-BFC367BCAEF4}" type="parTrans" cxnId="{E2993876-7D66-4A29-A9B4-96F0C837536D}">
      <dgm:prSet/>
      <dgm:spPr/>
      <dgm:t>
        <a:bodyPr/>
        <a:lstStyle/>
        <a:p>
          <a:endParaRPr lang="en-ZA" b="1">
            <a:solidFill>
              <a:schemeClr val="tx1"/>
            </a:solidFill>
          </a:endParaRPr>
        </a:p>
      </dgm:t>
    </dgm:pt>
    <dgm:pt modelId="{DCDBE425-83B7-47C1-953F-C19CE6D00465}" type="sibTrans" cxnId="{E2993876-7D66-4A29-A9B4-96F0C837536D}">
      <dgm:prSet/>
      <dgm:spPr/>
      <dgm:t>
        <a:bodyPr/>
        <a:lstStyle/>
        <a:p>
          <a:endParaRPr lang="en-ZA" b="1">
            <a:solidFill>
              <a:schemeClr val="tx1"/>
            </a:solidFill>
          </a:endParaRPr>
        </a:p>
      </dgm:t>
    </dgm:pt>
    <dgm:pt modelId="{C1060B44-2344-41F1-A1CD-BD57646F9D89}" type="pres">
      <dgm:prSet presAssocID="{BA7AD019-74DB-4767-85F1-5EE1F03B4AC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015AB6A7-1252-473A-83AC-CBD4062E6B88}" type="pres">
      <dgm:prSet presAssocID="{BA7AD019-74DB-4767-85F1-5EE1F03B4ACD}" presName="comp1" presStyleCnt="0"/>
      <dgm:spPr/>
    </dgm:pt>
    <dgm:pt modelId="{1CD7D5B3-4ED3-4223-8912-0E7B79E87B01}" type="pres">
      <dgm:prSet presAssocID="{BA7AD019-74DB-4767-85F1-5EE1F03B4ACD}" presName="circle1" presStyleLbl="node1" presStyleIdx="0" presStyleCnt="5" custScaleX="100113" custLinFactNeighborX="1000"/>
      <dgm:spPr/>
      <dgm:t>
        <a:bodyPr/>
        <a:lstStyle/>
        <a:p>
          <a:endParaRPr lang="en-ZA"/>
        </a:p>
      </dgm:t>
    </dgm:pt>
    <dgm:pt modelId="{2B8287D0-1F65-483B-BEE8-3A1BF09C7FF5}" type="pres">
      <dgm:prSet presAssocID="{BA7AD019-74DB-4767-85F1-5EE1F03B4ACD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F92CCAE-1F3C-4847-95F0-821637410CFD}" type="pres">
      <dgm:prSet presAssocID="{BA7AD019-74DB-4767-85F1-5EE1F03B4ACD}" presName="comp2" presStyleCnt="0"/>
      <dgm:spPr/>
    </dgm:pt>
    <dgm:pt modelId="{DFA9BA82-869E-4FD5-9F69-67A5F6F71395}" type="pres">
      <dgm:prSet presAssocID="{BA7AD019-74DB-4767-85F1-5EE1F03B4ACD}" presName="circle2" presStyleLbl="node1" presStyleIdx="1" presStyleCnt="5" custScaleX="97669"/>
      <dgm:spPr/>
      <dgm:t>
        <a:bodyPr/>
        <a:lstStyle/>
        <a:p>
          <a:endParaRPr lang="en-ZA"/>
        </a:p>
      </dgm:t>
    </dgm:pt>
    <dgm:pt modelId="{18DD9A05-3E8D-411E-AFC7-5A7D889C2C4E}" type="pres">
      <dgm:prSet presAssocID="{BA7AD019-74DB-4767-85F1-5EE1F03B4ACD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EBF16C0-6D16-4384-9CE7-7ACF31FB0233}" type="pres">
      <dgm:prSet presAssocID="{BA7AD019-74DB-4767-85F1-5EE1F03B4ACD}" presName="comp3" presStyleCnt="0"/>
      <dgm:spPr/>
    </dgm:pt>
    <dgm:pt modelId="{657B284F-2389-4736-A81C-EAE8E656B72C}" type="pres">
      <dgm:prSet presAssocID="{BA7AD019-74DB-4767-85F1-5EE1F03B4ACD}" presName="circle3" presStyleLbl="node1" presStyleIdx="2" presStyleCnt="5"/>
      <dgm:spPr/>
      <dgm:t>
        <a:bodyPr/>
        <a:lstStyle/>
        <a:p>
          <a:endParaRPr lang="en-ZA"/>
        </a:p>
      </dgm:t>
    </dgm:pt>
    <dgm:pt modelId="{91AEF82E-1982-4C6D-BEEC-E0A767EE1135}" type="pres">
      <dgm:prSet presAssocID="{BA7AD019-74DB-4767-85F1-5EE1F03B4ACD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CF76FA9-0EE5-48B0-822D-0AD9D38FF49A}" type="pres">
      <dgm:prSet presAssocID="{BA7AD019-74DB-4767-85F1-5EE1F03B4ACD}" presName="comp4" presStyleCnt="0"/>
      <dgm:spPr/>
    </dgm:pt>
    <dgm:pt modelId="{497E5054-6436-4877-8B87-4233673813B0}" type="pres">
      <dgm:prSet presAssocID="{BA7AD019-74DB-4767-85F1-5EE1F03B4ACD}" presName="circle4" presStyleLbl="node1" presStyleIdx="3" presStyleCnt="5"/>
      <dgm:spPr/>
      <dgm:t>
        <a:bodyPr/>
        <a:lstStyle/>
        <a:p>
          <a:endParaRPr lang="en-ZA"/>
        </a:p>
      </dgm:t>
    </dgm:pt>
    <dgm:pt modelId="{5F0E156B-C34E-43AB-9FCB-85460FBE3C48}" type="pres">
      <dgm:prSet presAssocID="{BA7AD019-74DB-4767-85F1-5EE1F03B4ACD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3B7EC15-7A13-4398-9169-2B5AC4DB1810}" type="pres">
      <dgm:prSet presAssocID="{BA7AD019-74DB-4767-85F1-5EE1F03B4ACD}" presName="comp5" presStyleCnt="0"/>
      <dgm:spPr/>
    </dgm:pt>
    <dgm:pt modelId="{16A886E0-9F42-4D39-8C0A-003A92AA0B48}" type="pres">
      <dgm:prSet presAssocID="{BA7AD019-74DB-4767-85F1-5EE1F03B4ACD}" presName="circle5" presStyleLbl="node1" presStyleIdx="4" presStyleCnt="5"/>
      <dgm:spPr/>
      <dgm:t>
        <a:bodyPr/>
        <a:lstStyle/>
        <a:p>
          <a:endParaRPr lang="en-ZA"/>
        </a:p>
      </dgm:t>
    </dgm:pt>
    <dgm:pt modelId="{D14CC517-024D-41A5-8CC7-82CDB6693ABE}" type="pres">
      <dgm:prSet presAssocID="{BA7AD019-74DB-4767-85F1-5EE1F03B4ACD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B626D7F3-587A-5C4D-9DA3-E9AA379901F5}" type="presOf" srcId="{2337894E-E019-464D-84C6-9A6C16EB2439}" destId="{DFA9BA82-869E-4FD5-9F69-67A5F6F71395}" srcOrd="0" destOrd="0" presId="urn:microsoft.com/office/officeart/2005/8/layout/venn2"/>
    <dgm:cxn modelId="{D3C90773-6628-4D2E-B86F-7464BF556116}" srcId="{BA7AD019-74DB-4767-85F1-5EE1F03B4ACD}" destId="{61A0ADFF-C44D-451E-9D6B-9241C6D41B5A}" srcOrd="3" destOrd="0" parTransId="{1CC29CDB-B18F-40A3-A205-B3339C18B410}" sibTransId="{FDB57ACC-9558-481C-9BCB-ECC76200B3DB}"/>
    <dgm:cxn modelId="{943E2037-3564-401B-AD24-22FC38B829F0}" srcId="{BA7AD019-74DB-4767-85F1-5EE1F03B4ACD}" destId="{EB25FAED-FFDB-4AAB-B831-1D46246A49D2}" srcOrd="4" destOrd="0" parTransId="{2498FDD4-783A-4C65-A55B-32DB2981E899}" sibTransId="{1569B7C4-A28A-4ACA-B9C0-E08757C3691C}"/>
    <dgm:cxn modelId="{76591C5E-B82F-8A4B-9AD7-0FBE3CCFBDC4}" type="presOf" srcId="{61A0ADFF-C44D-451E-9D6B-9241C6D41B5A}" destId="{5F0E156B-C34E-43AB-9FCB-85460FBE3C48}" srcOrd="1" destOrd="0" presId="urn:microsoft.com/office/officeart/2005/8/layout/venn2"/>
    <dgm:cxn modelId="{388C22E8-4A33-894F-A393-7CBAC994A4B5}" type="presOf" srcId="{61A0ADFF-C44D-451E-9D6B-9241C6D41B5A}" destId="{497E5054-6436-4877-8B87-4233673813B0}" srcOrd="0" destOrd="0" presId="urn:microsoft.com/office/officeart/2005/8/layout/venn2"/>
    <dgm:cxn modelId="{982FFCF1-0686-0C43-B7DC-F80133EF22AC}" type="presOf" srcId="{EB25FAED-FFDB-4AAB-B831-1D46246A49D2}" destId="{16A886E0-9F42-4D39-8C0A-003A92AA0B48}" srcOrd="0" destOrd="0" presId="urn:microsoft.com/office/officeart/2005/8/layout/venn2"/>
    <dgm:cxn modelId="{D7238074-1C20-5D42-A857-38E088334DB9}" type="presOf" srcId="{E8CE78E7-ECCB-4704-87B0-3C3A9342E2F5}" destId="{1CD7D5B3-4ED3-4223-8912-0E7B79E87B01}" srcOrd="0" destOrd="0" presId="urn:microsoft.com/office/officeart/2005/8/layout/venn2"/>
    <dgm:cxn modelId="{9C9CE039-A9BC-4E09-8B4D-97E23453E331}" srcId="{BA7AD019-74DB-4767-85F1-5EE1F03B4ACD}" destId="{E8CE78E7-ECCB-4704-87B0-3C3A9342E2F5}" srcOrd="0" destOrd="0" parTransId="{B4EF5A6D-DC78-410C-AA25-D23A0B858533}" sibTransId="{BCE305ED-D4E3-4F24-AEF8-5F3121319335}"/>
    <dgm:cxn modelId="{7422D725-F79F-D94A-9C9A-ED0BF578F874}" type="presOf" srcId="{E8CE78E7-ECCB-4704-87B0-3C3A9342E2F5}" destId="{2B8287D0-1F65-483B-BEE8-3A1BF09C7FF5}" srcOrd="1" destOrd="0" presId="urn:microsoft.com/office/officeart/2005/8/layout/venn2"/>
    <dgm:cxn modelId="{80AEE1DA-B593-9544-81DB-F3D871AF487F}" type="presOf" srcId="{2E19A8ED-7781-4A61-8D37-429331B0D40A}" destId="{91AEF82E-1982-4C6D-BEEC-E0A767EE1135}" srcOrd="1" destOrd="0" presId="urn:microsoft.com/office/officeart/2005/8/layout/venn2"/>
    <dgm:cxn modelId="{68E23EE8-4675-A344-982F-9746756E2414}" type="presOf" srcId="{EB25FAED-FFDB-4AAB-B831-1D46246A49D2}" destId="{D14CC517-024D-41A5-8CC7-82CDB6693ABE}" srcOrd="1" destOrd="0" presId="urn:microsoft.com/office/officeart/2005/8/layout/venn2"/>
    <dgm:cxn modelId="{4344307D-DA01-2C4A-A0D4-F80E4C1FDB2B}" type="presOf" srcId="{2337894E-E019-464D-84C6-9A6C16EB2439}" destId="{18DD9A05-3E8D-411E-AFC7-5A7D889C2C4E}" srcOrd="1" destOrd="0" presId="urn:microsoft.com/office/officeart/2005/8/layout/venn2"/>
    <dgm:cxn modelId="{53400BE8-00EA-492E-BEDC-6B59F69342E0}" srcId="{BA7AD019-74DB-4767-85F1-5EE1F03B4ACD}" destId="{2337894E-E019-464D-84C6-9A6C16EB2439}" srcOrd="1" destOrd="0" parTransId="{696763C0-01C3-4F8D-857F-F32A5F8B8977}" sibTransId="{FE120EA9-3DE4-4FB5-B3E1-97462781BCA9}"/>
    <dgm:cxn modelId="{E153E9C4-27FA-E24C-A3E2-C94F47DB134B}" type="presOf" srcId="{2E19A8ED-7781-4A61-8D37-429331B0D40A}" destId="{657B284F-2389-4736-A81C-EAE8E656B72C}" srcOrd="0" destOrd="0" presId="urn:microsoft.com/office/officeart/2005/8/layout/venn2"/>
    <dgm:cxn modelId="{57021C31-3F75-DD4C-AE61-11326F9A4339}" type="presOf" srcId="{BA7AD019-74DB-4767-85F1-5EE1F03B4ACD}" destId="{C1060B44-2344-41F1-A1CD-BD57646F9D89}" srcOrd="0" destOrd="0" presId="urn:microsoft.com/office/officeart/2005/8/layout/venn2"/>
    <dgm:cxn modelId="{E2993876-7D66-4A29-A9B4-96F0C837536D}" srcId="{BA7AD019-74DB-4767-85F1-5EE1F03B4ACD}" destId="{2E19A8ED-7781-4A61-8D37-429331B0D40A}" srcOrd="2" destOrd="0" parTransId="{B5E7A58A-476C-42D9-9DF2-BFC367BCAEF4}" sibTransId="{DCDBE425-83B7-47C1-953F-C19CE6D00465}"/>
    <dgm:cxn modelId="{CAAA0003-71F8-0949-BC50-2A477491D6FE}" type="presParOf" srcId="{C1060B44-2344-41F1-A1CD-BD57646F9D89}" destId="{015AB6A7-1252-473A-83AC-CBD4062E6B88}" srcOrd="0" destOrd="0" presId="urn:microsoft.com/office/officeart/2005/8/layout/venn2"/>
    <dgm:cxn modelId="{B1768972-2901-E240-86F0-DAFC8EB5DDC2}" type="presParOf" srcId="{015AB6A7-1252-473A-83AC-CBD4062E6B88}" destId="{1CD7D5B3-4ED3-4223-8912-0E7B79E87B01}" srcOrd="0" destOrd="0" presId="urn:microsoft.com/office/officeart/2005/8/layout/venn2"/>
    <dgm:cxn modelId="{D4C33185-11DB-1C46-B88E-AF1E79DBBE91}" type="presParOf" srcId="{015AB6A7-1252-473A-83AC-CBD4062E6B88}" destId="{2B8287D0-1F65-483B-BEE8-3A1BF09C7FF5}" srcOrd="1" destOrd="0" presId="urn:microsoft.com/office/officeart/2005/8/layout/venn2"/>
    <dgm:cxn modelId="{3E3F16B4-5210-BE42-99E7-AFCED4D5A657}" type="presParOf" srcId="{C1060B44-2344-41F1-A1CD-BD57646F9D89}" destId="{1F92CCAE-1F3C-4847-95F0-821637410CFD}" srcOrd="1" destOrd="0" presId="urn:microsoft.com/office/officeart/2005/8/layout/venn2"/>
    <dgm:cxn modelId="{D0274A05-D55F-C34B-A4AB-C14478DA8ED1}" type="presParOf" srcId="{1F92CCAE-1F3C-4847-95F0-821637410CFD}" destId="{DFA9BA82-869E-4FD5-9F69-67A5F6F71395}" srcOrd="0" destOrd="0" presId="urn:microsoft.com/office/officeart/2005/8/layout/venn2"/>
    <dgm:cxn modelId="{0673F968-8429-A140-BCB8-3F4758A9CA3B}" type="presParOf" srcId="{1F92CCAE-1F3C-4847-95F0-821637410CFD}" destId="{18DD9A05-3E8D-411E-AFC7-5A7D889C2C4E}" srcOrd="1" destOrd="0" presId="urn:microsoft.com/office/officeart/2005/8/layout/venn2"/>
    <dgm:cxn modelId="{97D943EA-7963-414A-8B6D-24A60A716B5A}" type="presParOf" srcId="{C1060B44-2344-41F1-A1CD-BD57646F9D89}" destId="{0EBF16C0-6D16-4384-9CE7-7ACF31FB0233}" srcOrd="2" destOrd="0" presId="urn:microsoft.com/office/officeart/2005/8/layout/venn2"/>
    <dgm:cxn modelId="{9022DF12-42B6-2847-8C80-FB9BCF305472}" type="presParOf" srcId="{0EBF16C0-6D16-4384-9CE7-7ACF31FB0233}" destId="{657B284F-2389-4736-A81C-EAE8E656B72C}" srcOrd="0" destOrd="0" presId="urn:microsoft.com/office/officeart/2005/8/layout/venn2"/>
    <dgm:cxn modelId="{1712368B-D321-9F44-B954-7ECF5BB7B128}" type="presParOf" srcId="{0EBF16C0-6D16-4384-9CE7-7ACF31FB0233}" destId="{91AEF82E-1982-4C6D-BEEC-E0A767EE1135}" srcOrd="1" destOrd="0" presId="urn:microsoft.com/office/officeart/2005/8/layout/venn2"/>
    <dgm:cxn modelId="{A88025E8-9865-E14E-BBF3-E35E648D257F}" type="presParOf" srcId="{C1060B44-2344-41F1-A1CD-BD57646F9D89}" destId="{FCF76FA9-0EE5-48B0-822D-0AD9D38FF49A}" srcOrd="3" destOrd="0" presId="urn:microsoft.com/office/officeart/2005/8/layout/venn2"/>
    <dgm:cxn modelId="{7F3F03B0-5F5A-EA44-8851-189A955F366F}" type="presParOf" srcId="{FCF76FA9-0EE5-48B0-822D-0AD9D38FF49A}" destId="{497E5054-6436-4877-8B87-4233673813B0}" srcOrd="0" destOrd="0" presId="urn:microsoft.com/office/officeart/2005/8/layout/venn2"/>
    <dgm:cxn modelId="{21DE79F5-5552-904C-99F1-DA00389DB6C1}" type="presParOf" srcId="{FCF76FA9-0EE5-48B0-822D-0AD9D38FF49A}" destId="{5F0E156B-C34E-43AB-9FCB-85460FBE3C48}" srcOrd="1" destOrd="0" presId="urn:microsoft.com/office/officeart/2005/8/layout/venn2"/>
    <dgm:cxn modelId="{74F7206C-6470-B946-A54F-537B701CF25B}" type="presParOf" srcId="{C1060B44-2344-41F1-A1CD-BD57646F9D89}" destId="{B3B7EC15-7A13-4398-9169-2B5AC4DB1810}" srcOrd="4" destOrd="0" presId="urn:microsoft.com/office/officeart/2005/8/layout/venn2"/>
    <dgm:cxn modelId="{74E221F9-7913-8F40-94F1-E56C5AF50353}" type="presParOf" srcId="{B3B7EC15-7A13-4398-9169-2B5AC4DB1810}" destId="{16A886E0-9F42-4D39-8C0A-003A92AA0B48}" srcOrd="0" destOrd="0" presId="urn:microsoft.com/office/officeart/2005/8/layout/venn2"/>
    <dgm:cxn modelId="{3DBC32CC-661D-9A4E-BD11-FEA08EE77590}" type="presParOf" srcId="{B3B7EC15-7A13-4398-9169-2B5AC4DB1810}" destId="{D14CC517-024D-41A5-8CC7-82CDB6693ABE}" srcOrd="1" destOrd="0" presId="urn:microsoft.com/office/officeart/2005/8/layout/ven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D7D5B3-4ED3-4223-8912-0E7B79E87B01}">
      <dsp:nvSpPr>
        <dsp:cNvPr id="0" name=""/>
        <dsp:cNvSpPr/>
      </dsp:nvSpPr>
      <dsp:spPr>
        <a:xfrm>
          <a:off x="524039" y="0"/>
          <a:ext cx="4220818" cy="4216054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>
              <a:solidFill>
                <a:schemeClr val="bg1"/>
              </a:solidFill>
              <a:latin typeface="Calibri" pitchFamily="34" charset="0"/>
            </a:rPr>
            <a:t>Community Based Services</a:t>
          </a:r>
        </a:p>
      </dsp:txBody>
      <dsp:txXfrm>
        <a:off x="1843045" y="210802"/>
        <a:ext cx="1582806" cy="421605"/>
      </dsp:txXfrm>
    </dsp:sp>
    <dsp:sp modelId="{DFA9BA82-869E-4FD5-9F69-67A5F6F71395}">
      <dsp:nvSpPr>
        <dsp:cNvPr id="0" name=""/>
        <dsp:cNvSpPr/>
      </dsp:nvSpPr>
      <dsp:spPr>
        <a:xfrm>
          <a:off x="842232" y="632408"/>
          <a:ext cx="3500111" cy="3583645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>
              <a:solidFill>
                <a:schemeClr val="bg1"/>
              </a:solidFill>
              <a:latin typeface="Calibri" pitchFamily="34" charset="0"/>
            </a:rPr>
            <a:t>Facility Based Services</a:t>
          </a:r>
        </a:p>
      </dsp:txBody>
      <dsp:txXfrm>
        <a:off x="1837576" y="838467"/>
        <a:ext cx="1509422" cy="412119"/>
      </dsp:txXfrm>
    </dsp:sp>
    <dsp:sp modelId="{657B284F-2389-4736-A81C-EAE8E656B72C}">
      <dsp:nvSpPr>
        <dsp:cNvPr id="0" name=""/>
        <dsp:cNvSpPr/>
      </dsp:nvSpPr>
      <dsp:spPr>
        <a:xfrm>
          <a:off x="1116669" y="1264816"/>
          <a:ext cx="2951237" cy="2951237"/>
        </a:xfrm>
        <a:prstGeom prst="ellipse">
          <a:avLst/>
        </a:prstGeom>
        <a:solidFill>
          <a:srgbClr val="A0B97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>
              <a:solidFill>
                <a:schemeClr val="bg1"/>
              </a:solidFill>
              <a:latin typeface="Calibri" pitchFamily="34" charset="0"/>
            </a:rPr>
            <a:t>District Hospital (L1)</a:t>
          </a:r>
        </a:p>
      </dsp:txBody>
      <dsp:txXfrm>
        <a:off x="1828655" y="1468451"/>
        <a:ext cx="1527265" cy="407270"/>
      </dsp:txXfrm>
    </dsp:sp>
    <dsp:sp modelId="{497E5054-6436-4877-8B87-4233673813B0}">
      <dsp:nvSpPr>
        <dsp:cNvPr id="0" name=""/>
        <dsp:cNvSpPr/>
      </dsp:nvSpPr>
      <dsp:spPr>
        <a:xfrm>
          <a:off x="1432873" y="1897224"/>
          <a:ext cx="2318829" cy="2318829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>
              <a:solidFill>
                <a:schemeClr val="bg1"/>
              </a:solidFill>
              <a:latin typeface="Calibri" pitchFamily="34" charset="0"/>
            </a:rPr>
            <a:t>Regional Hospitals (L2) </a:t>
          </a:r>
        </a:p>
      </dsp:txBody>
      <dsp:txXfrm>
        <a:off x="1966203" y="2105918"/>
        <a:ext cx="1252168" cy="417389"/>
      </dsp:txXfrm>
    </dsp:sp>
    <dsp:sp modelId="{16A886E0-9F42-4D39-8C0A-003A92AA0B48}">
      <dsp:nvSpPr>
        <dsp:cNvPr id="0" name=""/>
        <dsp:cNvSpPr/>
      </dsp:nvSpPr>
      <dsp:spPr>
        <a:xfrm>
          <a:off x="1749077" y="2529632"/>
          <a:ext cx="1686421" cy="1686421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>
              <a:solidFill>
                <a:schemeClr val="bg1"/>
              </a:solidFill>
              <a:latin typeface="Calibri" pitchFamily="34" charset="0"/>
            </a:rPr>
            <a:t>Tertiary &amp; Central Hospitals (L3)</a:t>
          </a:r>
        </a:p>
      </dsp:txBody>
      <dsp:txXfrm>
        <a:off x="1996047" y="2951237"/>
        <a:ext cx="1192480" cy="843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7F027-379E-4D32-9199-1B8938F68AAE}" type="datetimeFigureOut">
              <a:rPr lang="en-GB" smtClean="0"/>
              <a:pPr/>
              <a:t>24/05/2018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3FB82-2445-4031-8D77-475052559E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76245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E7989-31F3-4EB9-8547-909D99F43AE5}" type="datetimeFigureOut">
              <a:rPr lang="en-ZA" smtClean="0"/>
              <a:pPr/>
              <a:t>2018/05/24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2897E-B052-44CE-92A6-D4B2AB10F3F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66560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2.xml"/><Relationship Id="rId4" Type="http://schemas.openxmlformats.org/officeDocument/2006/relationships/image" Target="../media/image9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44DF0C3E-4E99-4E2E-BA98-3D852DE6B51F}" type="datetime3">
              <a:rPr lang="en-US" smtClean="0"/>
              <a:pPr/>
              <a:t>24 May 2018</a:t>
            </a:fld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Health\WCG - Logo - Health - Tagline - 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652" y="382532"/>
            <a:ext cx="5739912" cy="162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2831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2832015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41479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63770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74782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7" name="Picture 115" descr="C:\Users\Conny\Desktop\WCG\WCG - Logo\PNG\Logos blue\Health\WCG - Logo - Health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9545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64938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84032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73179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18938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0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60836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4545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26080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66863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Contact Us</a:t>
            </a:r>
            <a:endParaRPr lang="en-GB" sz="2400" b="0" dirty="0">
              <a:solidFill>
                <a:schemeClr val="bg1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Health\WCG - Logo - Health - Tagline - 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8002" y="1911739"/>
            <a:ext cx="2414658" cy="68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1066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b="0" cap="none" baseline="0" dirty="0">
                <a:solidFill>
                  <a:prstClr val="white"/>
                </a:solidFill>
                <a:latin typeface="Century Gothic"/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5466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Health\WCG - Logo - Health - Tagline - 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652" y="382532"/>
            <a:ext cx="5739912" cy="162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3319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0" i="0" u="none" strike="noStrike" kern="1200" cap="none" spc="0" normalizeH="0" baseline="0" noProof="0">
                <a:ln>
                  <a:noFill/>
                </a:ln>
                <a:solidFill>
                  <a:srgbClr val="998F8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Annual Report Guidelines 2013/14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998F8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67474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0" i="0" u="none" strike="noStrike" kern="1200" cap="none" spc="0" normalizeH="0" baseline="0" noProof="0">
                <a:ln>
                  <a:noFill/>
                </a:ln>
                <a:solidFill>
                  <a:srgbClr val="998F8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Annual Report Guidelines 2013/14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998F8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50795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0" i="0" u="none" strike="noStrike" kern="1200" cap="none" spc="0" normalizeH="0" baseline="0" noProof="0">
                <a:ln>
                  <a:noFill/>
                </a:ln>
                <a:solidFill>
                  <a:srgbClr val="998F8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Annual Report Guidelines 2013/14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998F8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1670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0" i="0" u="none" strike="noStrike" kern="1200" cap="none" spc="0" normalizeH="0" baseline="0" noProof="0">
                <a:ln>
                  <a:noFill/>
                </a:ln>
                <a:solidFill>
                  <a:srgbClr val="998F8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Annual Report Guidelines 2013/14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998F8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429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61740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0" i="0" u="none" strike="noStrike" kern="1200" cap="none" spc="0" normalizeH="0" baseline="0" noProof="0">
                <a:ln>
                  <a:noFill/>
                </a:ln>
                <a:solidFill>
                  <a:srgbClr val="998F8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Annual Report Guidelines 2013/14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998F8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97606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0" i="0" u="none" strike="noStrike" kern="1200" cap="none" spc="0" normalizeH="0" baseline="0" noProof="0">
                <a:ln>
                  <a:noFill/>
                </a:ln>
                <a:solidFill>
                  <a:srgbClr val="998F8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Annual Report Guidelines 2013/14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998F8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079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0" i="0" u="none" strike="noStrike" kern="1200" cap="none" spc="0" normalizeH="0" baseline="0" noProof="0">
                <a:ln>
                  <a:noFill/>
                </a:ln>
                <a:solidFill>
                  <a:srgbClr val="998F8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Annual Report Guidelines 2013/14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998F8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624708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0" i="0" u="none" strike="noStrike" kern="1200" cap="none" spc="0" normalizeH="0" baseline="0" noProof="0">
                <a:ln>
                  <a:noFill/>
                </a:ln>
                <a:solidFill>
                  <a:srgbClr val="998F8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Annual Report Guidelines 2013/14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998F8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900037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0" i="0" u="none" strike="noStrike" kern="1200" cap="none" spc="0" normalizeH="0" baseline="0" noProof="0">
                <a:ln>
                  <a:noFill/>
                </a:ln>
                <a:solidFill>
                  <a:srgbClr val="998F8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Annual Report Guidelines 2013/14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998F8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38632918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0" i="0" u="none" strike="noStrike" kern="1200" cap="none" spc="0" normalizeH="0" baseline="0" noProof="0">
                <a:ln>
                  <a:noFill/>
                </a:ln>
                <a:solidFill>
                  <a:srgbClr val="998F8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Annual Report Guidelines 2013/14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998F8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716669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0" i="0" u="none" strike="noStrike" kern="1200" cap="none" spc="0" normalizeH="0" baseline="0" noProof="0">
                <a:ln>
                  <a:noFill/>
                </a:ln>
                <a:solidFill>
                  <a:srgbClr val="998F8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Annual Report Guidelines 2013/14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998F8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861615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0" i="0" u="none" strike="noStrike" kern="1200" cap="none" spc="0" normalizeH="0" baseline="0" noProof="0">
                <a:ln>
                  <a:noFill/>
                </a:ln>
                <a:solidFill>
                  <a:srgbClr val="998F8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Annual Report Guidelines 2013/14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998F8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639305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7" name="Picture 115" descr="C:\Users\Conny\Desktop\WCG\WCG - Logo\PNG\Logos blue\Health\WCG - Logo - Health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30362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0" i="0" u="none" strike="noStrike" kern="1200" cap="none" spc="0" normalizeH="0" baseline="0" noProof="0">
                <a:ln>
                  <a:noFill/>
                </a:ln>
                <a:solidFill>
                  <a:srgbClr val="998F8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Annual Report Guidelines 2013/14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998F8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9111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427197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0" i="0" u="none" strike="noStrike" kern="1200" cap="none" spc="0" normalizeH="0" baseline="0" noProof="0">
                <a:ln>
                  <a:noFill/>
                </a:ln>
                <a:solidFill>
                  <a:srgbClr val="998F8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Annual Report Guidelines 2013/14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998F8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231820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0" i="0" u="none" strike="noStrike" kern="1200" cap="none" spc="0" normalizeH="0" baseline="0" noProof="0">
                <a:ln>
                  <a:noFill/>
                </a:ln>
                <a:solidFill>
                  <a:srgbClr val="998F8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Annual Report Guidelines 2013/14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998F8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667620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0" i="0" u="none" strike="noStrike" kern="1200" cap="none" spc="0" normalizeH="0" baseline="0" noProof="0">
                <a:ln>
                  <a:noFill/>
                </a:ln>
                <a:solidFill>
                  <a:srgbClr val="998F8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Annual Report Guidelines 2013/14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998F8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231011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0" i="0" u="none" strike="noStrike" kern="1200" cap="none" spc="0" normalizeH="0" baseline="0" noProof="0">
                <a:ln>
                  <a:noFill/>
                </a:ln>
                <a:solidFill>
                  <a:srgbClr val="998F8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Annual Report Guidelines 2013/14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998F8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38478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0" i="0" u="none" strike="noStrike" kern="1200" cap="none" spc="0" normalizeH="0" baseline="0" noProof="0">
                <a:ln>
                  <a:noFill/>
                </a:ln>
                <a:solidFill>
                  <a:srgbClr val="998F8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Annual Report Guidelines 2013/14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998F8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04533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0" i="0" u="none" strike="noStrike" kern="1200" cap="none" spc="0" normalizeH="0" baseline="0" noProof="0">
                <a:ln>
                  <a:noFill/>
                </a:ln>
                <a:solidFill>
                  <a:srgbClr val="998F8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Annual Report Guidelines 2013/14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998F8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048731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0" i="0" u="none" strike="noStrike" kern="1200" cap="none" spc="0" normalizeH="0" baseline="0" noProof="0">
                <a:ln>
                  <a:noFill/>
                </a:ln>
                <a:solidFill>
                  <a:srgbClr val="998F8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Annual Report Guidelines 2013/14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998F8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13481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Contact Us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Health\WCG - Logo - Health - Tagline - 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8002" y="1911739"/>
            <a:ext cx="2414658" cy="68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81737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875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7685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153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8570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783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0480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tags" Target="../tags/tag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vmlDrawing" Target="../drawings/vmlDrawing2.v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33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tags" Target="../tags/tag48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tags" Target="../tags/tag51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tags" Target="../tags/tag47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tags" Target="../tags/tag50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tags" Target="../tags/tag46.xml"/><Relationship Id="rId30" Type="http://schemas.openxmlformats.org/officeDocument/2006/relationships/tags" Target="../tags/tag49.xml"/><Relationship Id="rId35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2474096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260" name="think-cell Slide" r:id="rId31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115" descr="C:\Users\Conny\Desktop\WCG\WCG - Logo\PNG\Logos blue\Health\WCG - Logo - Health - Blue.png"/>
          <p:cNvPicPr>
            <a:picLocks noChangeAspect="1" noChangeArrowheads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243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88" r:id="rId3"/>
    <p:sldLayoutId id="2147483686" r:id="rId4"/>
    <p:sldLayoutId id="2147483674" r:id="rId5"/>
    <p:sldLayoutId id="2147483689" r:id="rId6"/>
    <p:sldLayoutId id="2147483685" r:id="rId7"/>
    <p:sldLayoutId id="2147483679" r:id="rId8"/>
    <p:sldLayoutId id="2147483690" r:id="rId9"/>
    <p:sldLayoutId id="2147483684" r:id="rId10"/>
    <p:sldLayoutId id="2147483680" r:id="rId11"/>
    <p:sldLayoutId id="2147483691" r:id="rId12"/>
    <p:sldLayoutId id="2147483683" r:id="rId13"/>
    <p:sldLayoutId id="214748368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682" r:id="rId23"/>
    <p:sldLayoutId id="2147483670" r:id="rId2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4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059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0" i="0" u="none" strike="noStrike" kern="1200" cap="none" spc="0" normalizeH="0" baseline="0" noProof="0">
                <a:ln>
                  <a:noFill/>
                </a:ln>
                <a:solidFill>
                  <a:srgbClr val="998F8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Annual Report Guidelines 2013/14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998F8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998F8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© Western Cape Government 2012  |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998F8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1" name="Picture 115" descr="C:\Users\Conny\Desktop\WCG\WCG - Logo\PNG\Logos blue\Health\WCG - Logo - Health - Blue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495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9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9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9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9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0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0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0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0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0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0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580112" y="5440139"/>
            <a:ext cx="1584176" cy="365125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PPHC service delivery IN THE METRO</a:t>
            </a:r>
            <a:br>
              <a:rPr lang="en-GB" dirty="0"/>
            </a:br>
            <a:r>
              <a:rPr lang="en-GB" dirty="0"/>
              <a:t>District health plan by district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6444208" y="5398045"/>
            <a:ext cx="2232248" cy="365125"/>
          </a:xfrm>
        </p:spPr>
        <p:txBody>
          <a:bodyPr/>
          <a:lstStyle/>
          <a:p>
            <a:r>
              <a:rPr lang="en-GB" sz="1800" b="1" dirty="0"/>
              <a:t>22 May 2018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75078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07502" y="1196750"/>
          <a:ext cx="9036497" cy="54726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36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08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64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38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4388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4388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4388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829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Sub-district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City of Cape Town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MDHS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Grand Total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City of Cape Town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MDHS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Grand Total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5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Cape Town Eastern Health sub-District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346629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720926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1067555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12.4%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10.6%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11.2%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5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Cape Town Northern Health sub-District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260958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419918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680876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9.4%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6.2%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7.1%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5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Cape Town Southern Health sub-District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311594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724541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1036135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11.2%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10.7%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10.8%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5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Cape Town Western Health sub-District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284557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942319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1226876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10.2%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13.9%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12.8%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5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Khayelitsha Health sub-District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422365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999291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1421656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15.2%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14.7%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14.9%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5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Klipfontein Health sub-District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291050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838101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1129151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10.4%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12.4%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11.8%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5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Mitchells Plain Health sub-District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468383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680979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1149362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16.8%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10.0%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12.0%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5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Tygerberg Health sub-District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400174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1450397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1850571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14.4%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21.4%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19.4%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15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Grand Total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2785710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6776472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9562182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100.0%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100.0%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100.0%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PHC HEADCOUNTS: Metropole</a:t>
            </a:r>
          </a:p>
        </p:txBody>
      </p:sp>
    </p:spTree>
    <p:extLst>
      <p:ext uri="{BB962C8B-B14F-4D97-AF65-F5344CB8AC3E}">
        <p14:creationId xmlns:p14="http://schemas.microsoft.com/office/powerpoint/2010/main" xmlns="" val="108432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0952217"/>
              </p:ext>
            </p:extLst>
          </p:nvPr>
        </p:nvGraphicFramePr>
        <p:xfrm>
          <a:off x="179512" y="764705"/>
          <a:ext cx="8352927" cy="28168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860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74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94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7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Sub-district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City of Cape Town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MDHS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1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Cape Town Eastern Health sub-District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32.5%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67.5%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1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Cape Town Northern Health sub-District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38.3%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61.7%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1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Cape Town Southern Health sub-District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30.1%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69.9%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1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Cape Town Western Health sub-District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23.2%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76.8%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1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err="1">
                          <a:effectLst/>
                        </a:rPr>
                        <a:t>Khayelitsha</a:t>
                      </a:r>
                      <a:r>
                        <a:rPr lang="en-ZA" sz="1600" dirty="0">
                          <a:effectLst/>
                        </a:rPr>
                        <a:t> Health sub-District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29.7%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70.3%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1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err="1">
                          <a:effectLst/>
                        </a:rPr>
                        <a:t>Klipfontein</a:t>
                      </a:r>
                      <a:r>
                        <a:rPr lang="en-ZA" sz="1600" dirty="0">
                          <a:effectLst/>
                        </a:rPr>
                        <a:t> Health sub-District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25.8%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74.2%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1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Mitchells Plain Health sub-District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40.8%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59.2%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1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err="1">
                          <a:effectLst/>
                        </a:rPr>
                        <a:t>Tygerberg</a:t>
                      </a:r>
                      <a:r>
                        <a:rPr lang="en-ZA" sz="1600" dirty="0">
                          <a:effectLst/>
                        </a:rPr>
                        <a:t> Health sub-District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21.6%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78.4%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1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Grand Total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29.1%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70.9%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406654"/>
              </p:ext>
            </p:extLst>
          </p:nvPr>
        </p:nvGraphicFramePr>
        <p:xfrm>
          <a:off x="196608" y="3717033"/>
          <a:ext cx="8424936" cy="2897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685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38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Sub-district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Total CBS Headcount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%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0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Cape Town Eastern Health sub-District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254 786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10,4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0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Cape Town Northern Health sub-District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178 751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7,3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0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Cape Town Southern Health sub-District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148 800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6,1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0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Cape Town Western Health sub-District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136 719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5,6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0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Khayelitsha Health sub-District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416 673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17,0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0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err="1">
                          <a:effectLst/>
                        </a:rPr>
                        <a:t>Klipfontein</a:t>
                      </a:r>
                      <a:r>
                        <a:rPr lang="en-ZA" sz="1600" dirty="0">
                          <a:effectLst/>
                        </a:rPr>
                        <a:t> Health sub-District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228 159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9,3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0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Mitchells Plain Health sub-District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320 985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13,1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0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Tygerberg Health sub-District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766 011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31,3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0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Grand Total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2 450 884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100,0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512" y="260648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b="1" dirty="0">
                <a:solidFill>
                  <a:schemeClr val="tx2"/>
                </a:solidFill>
              </a:rPr>
              <a:t>PHC &amp; CBS HEADCOUNTS: Relative contributions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154499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COLLABORATION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12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3859CE3-3D91-42A7-B099-D03FACA0ECDB}"/>
              </a:ext>
            </a:extLst>
          </p:cNvPr>
          <p:cNvSpPr txBox="1"/>
          <p:nvPr/>
        </p:nvSpPr>
        <p:spPr>
          <a:xfrm>
            <a:off x="294037" y="1196752"/>
            <a:ext cx="74980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Geographical collaboration is operationalised via formal structures (Integrated Service Delivery Management Teams- ISDMTs) to render services.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/>
              <a:t>Province supports the CCT with certain medical supplies, medical equipment, stationary, medical services and operational activities.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b="1" dirty="0"/>
              <a:t>This support is not reflected as part of SLA and transfer payment agreement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Transversal SLA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Local arrangements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Financial support by Province</a:t>
            </a:r>
          </a:p>
          <a:p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84619946-415E-427B-9668-2F073603A7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4285504"/>
              </p:ext>
            </p:extLst>
          </p:nvPr>
        </p:nvGraphicFramePr>
        <p:xfrm>
          <a:off x="1115616" y="4365104"/>
          <a:ext cx="6007100" cy="1524000"/>
        </p:xfrm>
        <a:graphic>
          <a:graphicData uri="http://schemas.openxmlformats.org/drawingml/2006/table">
            <a:tbl>
              <a:tblPr/>
              <a:tblGrid>
                <a:gridCol w="3543300">
                  <a:extLst>
                    <a:ext uri="{9D8B030D-6E8A-4147-A177-3AD203B41FA5}">
                      <a16:colId xmlns="" xmlns:a16="http://schemas.microsoft.com/office/drawing/2014/main" val="312324562"/>
                    </a:ext>
                  </a:extLst>
                </a:gridCol>
                <a:gridCol w="1231900">
                  <a:extLst>
                    <a:ext uri="{9D8B030D-6E8A-4147-A177-3AD203B41FA5}">
                      <a16:colId xmlns="" xmlns:a16="http://schemas.microsoft.com/office/drawing/2014/main" val="493394349"/>
                    </a:ext>
                  </a:extLst>
                </a:gridCol>
                <a:gridCol w="1231900">
                  <a:extLst>
                    <a:ext uri="{9D8B030D-6E8A-4147-A177-3AD203B41FA5}">
                      <a16:colId xmlns="" xmlns:a16="http://schemas.microsoft.com/office/drawing/2014/main" val="202130781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</a:rPr>
                        <a:t>Funding Description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</a:rPr>
                        <a:t>2017/18 Budget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</a:rPr>
                        <a:t>2018/19 Budget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626886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 dirty="0">
                          <a:effectLst/>
                          <a:latin typeface="Arial" panose="020B0604020202020204" pitchFamily="34" charset="0"/>
                        </a:rPr>
                        <a:t> Integrated Nutrition Programme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5 572 000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5 928 000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1405678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 Comprehensive Health (subsidy, vaccines, TB)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effectLst/>
                          <a:latin typeface="Arial" panose="020B0604020202020204" pitchFamily="34" charset="0"/>
                        </a:rPr>
                        <a:t>       297 392 000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 dirty="0">
                          <a:effectLst/>
                          <a:latin typeface="Arial" panose="020B0604020202020204" pitchFamily="34" charset="0"/>
                        </a:rPr>
                        <a:t>       313 451 000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3989087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 Comprehensive Health (lab costs, medicine, staff)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       217 701 000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 dirty="0">
                          <a:effectLst/>
                          <a:latin typeface="Arial" panose="020B0604020202020204" pitchFamily="34" charset="0"/>
                        </a:rPr>
                        <a:t>       224 414 000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019473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</a:rPr>
                        <a:t> Total Allocation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</a:rPr>
                        <a:t>       520 665 000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</a:rPr>
                        <a:t>       543 793 000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5332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72100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COLLABORATION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13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3859CE3-3D91-42A7-B099-D03FACA0ECDB}"/>
              </a:ext>
            </a:extLst>
          </p:cNvPr>
          <p:cNvSpPr txBox="1"/>
          <p:nvPr/>
        </p:nvSpPr>
        <p:spPr>
          <a:xfrm>
            <a:off x="294037" y="1196752"/>
            <a:ext cx="749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  <p:sp>
        <p:nvSpPr>
          <p:cNvPr id="8" name="Text Placeholder 4">
            <a:extLst>
              <a:ext uri="{FF2B5EF4-FFF2-40B4-BE49-F238E27FC236}">
                <a16:creationId xmlns="" xmlns:a16="http://schemas.microsoft.com/office/drawing/2014/main" id="{BFFBAA2B-4A09-4954-A9BF-F06D4D252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536" y="1196752"/>
            <a:ext cx="7088259" cy="4536504"/>
          </a:xfrm>
        </p:spPr>
        <p:txBody>
          <a:bodyPr>
            <a:normAutofit/>
          </a:bodyPr>
          <a:lstStyle/>
          <a:p>
            <a:endParaRPr lang="en-ZA" b="0" dirty="0"/>
          </a:p>
          <a:p>
            <a:pPr marL="447675" indent="-268288">
              <a:buFont typeface="Arial" panose="020B0604020202020204" pitchFamily="34" charset="0"/>
              <a:buChar char="•"/>
            </a:pPr>
            <a:r>
              <a:rPr lang="en-ZA" b="0" dirty="0"/>
              <a:t>Joint facilities and facilities in close proximity impacts on effective and efficient health care delivery</a:t>
            </a:r>
          </a:p>
          <a:p>
            <a:pPr marL="447675" indent="-268288">
              <a:buFont typeface="Arial" panose="020B0604020202020204" pitchFamily="34" charset="0"/>
              <a:buChar char="•"/>
            </a:pPr>
            <a:r>
              <a:rPr lang="en-ZA" b="0" dirty="0"/>
              <a:t>9 Joint Facilities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endParaRPr lang="en-ZA" b="0" dirty="0"/>
          </a:p>
          <a:p>
            <a:pPr marL="465750" lvl="1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465750" lvl="1" indent="-285750">
              <a:buFont typeface="Arial" panose="020B0604020202020204" pitchFamily="34" charset="0"/>
              <a:buChar char="•"/>
            </a:pPr>
            <a:endParaRPr lang="en-ZA" b="0" dirty="0"/>
          </a:p>
          <a:p>
            <a:pPr marL="465750" lvl="1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465750" lvl="1" indent="-285750">
              <a:buFont typeface="Arial" panose="020B0604020202020204" pitchFamily="34" charset="0"/>
              <a:buChar char="•"/>
            </a:pPr>
            <a:endParaRPr lang="en-ZA" b="0" dirty="0"/>
          </a:p>
          <a:p>
            <a:pPr marL="465750" lvl="1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lvl="1" indent="0">
              <a:buNone/>
            </a:pPr>
            <a:endParaRPr lang="en-ZA" b="0" dirty="0"/>
          </a:p>
          <a:p>
            <a:pPr lvl="1" indent="0">
              <a:buNone/>
            </a:pPr>
            <a:endParaRPr lang="en-ZA" b="0" dirty="0"/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en-ZA" dirty="0"/>
              <a:t>Various facilities that are in </a:t>
            </a:r>
            <a:r>
              <a:rPr lang="en-ZA" b="0" dirty="0"/>
              <a:t>close proximity to each other e.g. Maitland CDC and Maitland clinic. </a:t>
            </a:r>
          </a:p>
          <a:p>
            <a:pPr lvl="1" indent="0">
              <a:buNone/>
            </a:pPr>
            <a:endParaRPr lang="en-ZA" dirty="0"/>
          </a:p>
          <a:p>
            <a:endParaRPr lang="en-ZA" b="0" dirty="0"/>
          </a:p>
          <a:p>
            <a:endParaRPr lang="en-ZA" b="0" dirty="0"/>
          </a:p>
          <a:p>
            <a:endParaRPr lang="en-ZA" b="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58920267-3CE2-40C6-BAE1-F706ADABCF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402177"/>
              </p:ext>
            </p:extLst>
          </p:nvPr>
        </p:nvGraphicFramePr>
        <p:xfrm>
          <a:off x="1979712" y="2504884"/>
          <a:ext cx="3672408" cy="192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="" xmlns:a16="http://schemas.microsoft.com/office/drawing/2014/main" val="28645183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>
                          <a:effectLst/>
                        </a:rPr>
                        <a:t> Khay East (Nolungile)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2643500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>
                          <a:effectLst/>
                        </a:rPr>
                        <a:t> Klip Mplain (Heideveld)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28533347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>
                          <a:effectLst/>
                        </a:rPr>
                        <a:t> Klip Mplain (Nyanga)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22512919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North Tyg (Bellville South)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3019802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>
                          <a:effectLst/>
                        </a:rPr>
                        <a:t> North Tyg (Durbanville)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25918065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>
                          <a:effectLst/>
                        </a:rPr>
                        <a:t> North Tyg (Goodwood)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25725465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>
                          <a:effectLst/>
                        </a:rPr>
                        <a:t> North Tyg (Parow)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29850773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>
                          <a:effectLst/>
                        </a:rPr>
                        <a:t> North Tyg (Ravensmead)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40115546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>
                          <a:effectLst/>
                        </a:rPr>
                        <a:t> North Tyg (Scottsdene)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65370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22044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Basic Package of Care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14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en-ZA" b="0" dirty="0"/>
              <a:t>Emergency Treatment room (not an emergency centre / not 24hr)</a:t>
            </a:r>
            <a:endParaRPr lang="en-US" b="0" dirty="0"/>
          </a:p>
          <a:p>
            <a:pPr marL="342900" lvl="0" indent="-342900">
              <a:buFont typeface="+mj-lt"/>
              <a:buAutoNum type="arabicPeriod"/>
            </a:pPr>
            <a:r>
              <a:rPr lang="en-ZA" b="0" dirty="0"/>
              <a:t>School health services</a:t>
            </a:r>
            <a:endParaRPr lang="en-US" b="0" dirty="0"/>
          </a:p>
          <a:p>
            <a:pPr marL="342900" lvl="0" indent="-342900">
              <a:buFont typeface="+mj-lt"/>
              <a:buAutoNum type="arabicPeriod"/>
            </a:pPr>
            <a:r>
              <a:rPr lang="en-ZA" b="0" dirty="0"/>
              <a:t>Nutrition support </a:t>
            </a:r>
            <a:endParaRPr lang="en-US" b="0" dirty="0"/>
          </a:p>
          <a:p>
            <a:pPr marL="342900" lvl="0" indent="-342900">
              <a:buFont typeface="+mj-lt"/>
              <a:buAutoNum type="arabicPeriod"/>
            </a:pPr>
            <a:r>
              <a:rPr lang="en-ZA" b="0" dirty="0"/>
              <a:t>Mental Health Chronic Care</a:t>
            </a:r>
            <a:endParaRPr lang="en-US" b="0" dirty="0"/>
          </a:p>
          <a:p>
            <a:pPr marL="342900" lvl="0" indent="-342900">
              <a:buFont typeface="+mj-lt"/>
              <a:buAutoNum type="arabicPeriod"/>
            </a:pPr>
            <a:r>
              <a:rPr lang="en-ZA" b="0" dirty="0"/>
              <a:t>Integrated Management of Childhood Illness (IMCI)-sick children</a:t>
            </a:r>
            <a:endParaRPr lang="en-US" b="0" dirty="0"/>
          </a:p>
          <a:p>
            <a:pPr marL="342900" lvl="0" indent="-342900">
              <a:buFont typeface="+mj-lt"/>
              <a:buAutoNum type="arabicPeriod"/>
            </a:pPr>
            <a:r>
              <a:rPr lang="en-ZA" b="0" dirty="0"/>
              <a:t>Minor Adult aliments</a:t>
            </a:r>
            <a:endParaRPr lang="en-US" b="0" dirty="0"/>
          </a:p>
          <a:p>
            <a:pPr marL="342900" lvl="0" indent="-342900">
              <a:buFont typeface="+mj-lt"/>
              <a:buAutoNum type="arabicPeriod"/>
            </a:pPr>
            <a:r>
              <a:rPr lang="en-ZA" b="0" dirty="0"/>
              <a:t>Human Immunodeficiency Virus (</a:t>
            </a:r>
            <a:r>
              <a:rPr lang="en-ZA" b="0" i="1" dirty="0"/>
              <a:t>HIV)</a:t>
            </a:r>
            <a:endParaRPr lang="en-US" b="0" dirty="0"/>
          </a:p>
          <a:p>
            <a:pPr marL="342900" lvl="0" indent="-342900">
              <a:buFont typeface="+mj-lt"/>
              <a:buAutoNum type="arabicPeriod"/>
            </a:pPr>
            <a:r>
              <a:rPr lang="en-ZA" b="0" dirty="0"/>
              <a:t>Tuberculosis (</a:t>
            </a:r>
            <a:r>
              <a:rPr lang="en-ZA" b="0" i="1" dirty="0"/>
              <a:t>‎</a:t>
            </a:r>
            <a:r>
              <a:rPr lang="en-ZA" b="0" dirty="0"/>
              <a:t>TB)</a:t>
            </a:r>
            <a:endParaRPr lang="en-US" b="0" dirty="0"/>
          </a:p>
          <a:p>
            <a:pPr marL="342900" lvl="0" indent="-342900">
              <a:buFont typeface="+mj-lt"/>
              <a:buAutoNum type="arabicPeriod"/>
            </a:pPr>
            <a:r>
              <a:rPr lang="en-ZA" b="0" dirty="0"/>
              <a:t>Non Communicable Diseases</a:t>
            </a:r>
            <a:endParaRPr lang="en-US" b="0" dirty="0"/>
          </a:p>
          <a:p>
            <a:pPr marL="342900" lvl="0" indent="-342900">
              <a:buFont typeface="+mj-lt"/>
              <a:buAutoNum type="arabicPeriod"/>
            </a:pPr>
            <a:r>
              <a:rPr lang="en-ZA" b="0" dirty="0"/>
              <a:t>Antenatal Care(ANC)/Postnatal care (PNC)</a:t>
            </a:r>
            <a:endParaRPr lang="en-US" b="0" dirty="0"/>
          </a:p>
          <a:p>
            <a:pPr marL="342900" lvl="0" indent="-342900">
              <a:buFont typeface="+mj-lt"/>
              <a:buAutoNum type="arabicPeriod"/>
            </a:pPr>
            <a:r>
              <a:rPr lang="en-ZA" b="0" dirty="0"/>
              <a:t>Prevention of Mother to Child Transmissions (PMTC)</a:t>
            </a:r>
            <a:endParaRPr lang="en-US" b="0" dirty="0"/>
          </a:p>
          <a:p>
            <a:pPr marL="342900" lvl="0" indent="-342900">
              <a:buFont typeface="+mj-lt"/>
              <a:buAutoNum type="arabicPeriod"/>
            </a:pPr>
            <a:r>
              <a:rPr lang="en-ZA" b="0" dirty="0"/>
              <a:t>EPI</a:t>
            </a:r>
            <a:endParaRPr lang="en-US" b="0" dirty="0"/>
          </a:p>
          <a:p>
            <a:pPr marL="342900" lvl="0" indent="-342900">
              <a:buFont typeface="+mj-lt"/>
              <a:buAutoNum type="arabicPeriod"/>
            </a:pPr>
            <a:r>
              <a:rPr lang="en-ZA" b="0" dirty="0"/>
              <a:t>Well-baby</a:t>
            </a:r>
            <a:endParaRPr lang="en-US" b="0" dirty="0"/>
          </a:p>
          <a:p>
            <a:pPr marL="342900" lvl="0" indent="-342900">
              <a:buFont typeface="+mj-lt"/>
              <a:buAutoNum type="arabicPeriod"/>
            </a:pPr>
            <a:r>
              <a:rPr lang="en-ZA" b="0" dirty="0"/>
              <a:t>Family planning</a:t>
            </a:r>
            <a:endParaRPr lang="en-US" b="0" dirty="0"/>
          </a:p>
          <a:p>
            <a:pPr marL="342900" lvl="0" indent="-342900">
              <a:buFont typeface="+mj-lt"/>
              <a:buAutoNum type="arabicPeriod"/>
            </a:pPr>
            <a:r>
              <a:rPr lang="en-ZA" b="0" dirty="0"/>
              <a:t>Cancer screening</a:t>
            </a:r>
            <a:endParaRPr lang="en-US" b="0" dirty="0"/>
          </a:p>
          <a:p>
            <a:endParaRPr lang="en-ZA" b="0" dirty="0"/>
          </a:p>
        </p:txBody>
      </p:sp>
    </p:spTree>
    <p:extLst>
      <p:ext uri="{BB962C8B-B14F-4D97-AF65-F5344CB8AC3E}">
        <p14:creationId xmlns:p14="http://schemas.microsoft.com/office/powerpoint/2010/main" xmlns="" val="2680800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PHC FACILITIES WITH MORE THAN 80% </a:t>
            </a:r>
            <a:br>
              <a:rPr lang="en-ZA" dirty="0"/>
            </a:br>
            <a:r>
              <a:rPr lang="en-ZA" dirty="0"/>
              <a:t>OF THE FULL PACKAGE OF CARE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15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ZA" dirty="0"/>
              <a:t>Mostly WCGH facilities</a:t>
            </a:r>
          </a:p>
        </p:txBody>
      </p:sp>
      <p:pic>
        <p:nvPicPr>
          <p:cNvPr id="7" name="Picture 6" descr="C:\Users\53382838\AppData\Local\Microsoft\Windows\INetCache\Content.Outlook\9DC0AF9N\Map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231" y="1268760"/>
            <a:ext cx="4105001" cy="5434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11812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Emergency Treatment (not 24rh EC)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16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All WCGH health facilities support 24EC’s by delivering emergency treatment at health facilities, supported by a referral system to hospitals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Not all CCT facilities (as per facility profile report of 2017) provides basic emergency treatment:</a:t>
            </a:r>
          </a:p>
          <a:p>
            <a:endParaRPr lang="en-ZA" b="0" dirty="0"/>
          </a:p>
          <a:p>
            <a:endParaRPr lang="en-ZA" b="0" dirty="0"/>
          </a:p>
          <a:p>
            <a:endParaRPr lang="en-ZA" b="0" dirty="0"/>
          </a:p>
          <a:p>
            <a:endParaRPr lang="en-ZA" b="0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="" val="1365014073"/>
              </p:ext>
            </p:extLst>
          </p:nvPr>
        </p:nvGraphicFramePr>
        <p:xfrm>
          <a:off x="1545877" y="234888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96758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GEOGRAPHICAL ACCESS to 24 hour services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17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7674534"/>
              </p:ext>
            </p:extLst>
          </p:nvPr>
        </p:nvGraphicFramePr>
        <p:xfrm>
          <a:off x="1524000" y="1397000"/>
          <a:ext cx="60960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1736948676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7267848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24hr EC (9)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MOU (12)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8948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Site B CHC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Site B CHC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88311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err="1"/>
                        <a:t>Gugulethu</a:t>
                      </a:r>
                      <a:r>
                        <a:rPr lang="en-ZA" dirty="0"/>
                        <a:t> CHC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/>
                        <a:t>Gugulethu</a:t>
                      </a:r>
                      <a:r>
                        <a:rPr lang="en-ZA" dirty="0"/>
                        <a:t> CHC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18021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Mitchells</a:t>
                      </a:r>
                      <a:r>
                        <a:rPr lang="en-ZA" baseline="0" dirty="0"/>
                        <a:t> Plain CHC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Mitchells Plain CHC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50896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Retreat</a:t>
                      </a:r>
                      <a:r>
                        <a:rPr lang="en-ZA" baseline="0" dirty="0"/>
                        <a:t> CHC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Retreat CHC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5266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err="1"/>
                        <a:t>Kraaifontein</a:t>
                      </a:r>
                      <a:r>
                        <a:rPr lang="en-ZA" dirty="0"/>
                        <a:t> CHC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/>
                        <a:t>Kraaifontein</a:t>
                      </a:r>
                      <a:r>
                        <a:rPr lang="en-ZA" dirty="0"/>
                        <a:t> CHC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3253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Delft CHC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Delft</a:t>
                      </a:r>
                      <a:r>
                        <a:rPr lang="en-ZA" baseline="0" dirty="0"/>
                        <a:t> CHC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99001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err="1"/>
                        <a:t>Elsiesriver</a:t>
                      </a:r>
                      <a:r>
                        <a:rPr lang="en-ZA" baseline="0" dirty="0"/>
                        <a:t> CHC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/>
                        <a:t>Elsiesriver</a:t>
                      </a:r>
                      <a:r>
                        <a:rPr lang="en-ZA" dirty="0"/>
                        <a:t> CHC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82243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Du Noon CHC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4216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Vanguard CHC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Vanguard CHC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1403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Bishop Lavis CDC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71128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Hanover Park CHC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94950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Michael M CDC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24723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Macassar CDC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85787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19828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SERVICES MOSTLY PROVIDED BY Metro Health Services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18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ZA" dirty="0"/>
              <a:t>School health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en-ZA" b="0" dirty="0"/>
              <a:t>Integrated school health package only delivered by WCGH facilities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en-ZA" dirty="0"/>
              <a:t>Schools in the geographical drainage of City facilities are supported by WCGH facilities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en-ZA" dirty="0"/>
              <a:t>This support is not reflected as part of SLA and transfer payment agreement</a:t>
            </a:r>
          </a:p>
          <a:p>
            <a:r>
              <a:rPr lang="en-ZA" dirty="0"/>
              <a:t>Nutrition support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en-ZA" b="0" dirty="0"/>
              <a:t>Nutrition support being provided by WCGH dieticians to all PHC facilities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en-ZA" dirty="0"/>
              <a:t>Dieticians deliver services at City facilities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en-ZA" b="0" dirty="0"/>
              <a:t>This support is not reflected as part of SLA and transfer payment agreement</a:t>
            </a:r>
          </a:p>
          <a:p>
            <a:r>
              <a:rPr lang="en-ZA" dirty="0"/>
              <a:t>Mental Health Care Chronic</a:t>
            </a:r>
          </a:p>
          <a:p>
            <a:pPr marL="645750" lvl="2" indent="-285750"/>
            <a:r>
              <a:rPr lang="en-ZA" b="0" dirty="0"/>
              <a:t>Support being provided by WCGH to CCT</a:t>
            </a:r>
          </a:p>
          <a:p>
            <a:pPr marL="645750" lvl="2" indent="-285750"/>
            <a:r>
              <a:rPr lang="en-ZA" dirty="0"/>
              <a:t>Mental health nurses provide services at City facilities </a:t>
            </a:r>
          </a:p>
          <a:p>
            <a:pPr marL="645750" lvl="2" indent="-285750"/>
            <a:r>
              <a:rPr lang="en-ZA" dirty="0"/>
              <a:t>Treatment of referred patients from CCT facilities at WCGH facilities</a:t>
            </a:r>
          </a:p>
          <a:p>
            <a:pPr lvl="3">
              <a:buClrTx/>
              <a:buFont typeface="Arial" panose="020B0604020202020204" pitchFamily="34" charset="0"/>
              <a:buChar char="•"/>
            </a:pPr>
            <a:r>
              <a:rPr lang="en-ZA" dirty="0"/>
              <a:t>This support is not reflected as part of SLA and transfer payment agreement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0" dirty="0"/>
          </a:p>
          <a:p>
            <a:endParaRPr lang="en-ZA" dirty="0"/>
          </a:p>
          <a:p>
            <a:endParaRPr lang="en-ZA" b="0" dirty="0"/>
          </a:p>
          <a:p>
            <a:endParaRPr lang="en-ZA" b="0" dirty="0"/>
          </a:p>
        </p:txBody>
      </p:sp>
    </p:spTree>
    <p:extLst>
      <p:ext uri="{BB962C8B-B14F-4D97-AF65-F5344CB8AC3E}">
        <p14:creationId xmlns:p14="http://schemas.microsoft.com/office/powerpoint/2010/main" xmlns="" val="525575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CHILD HEALTH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19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ZA" b="0" dirty="0"/>
              <a:t>Both WCGH and CCT provides child health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All CCT facilities provides IMCI services where appropriate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9 facilities which do not provide IMCI: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en-ZA" dirty="0"/>
              <a:t>6 joint facilities (</a:t>
            </a:r>
            <a:r>
              <a:rPr lang="en-ZA" dirty="0" err="1"/>
              <a:t>Heideveld</a:t>
            </a:r>
            <a:r>
              <a:rPr lang="en-ZA" dirty="0"/>
              <a:t> CDC, </a:t>
            </a:r>
            <a:r>
              <a:rPr lang="en-ZA" dirty="0" err="1"/>
              <a:t>Parow</a:t>
            </a:r>
            <a:r>
              <a:rPr lang="en-ZA" dirty="0"/>
              <a:t> CDC, Durbanville CDC, Bellville South CDC, Goodwood CDC, </a:t>
            </a:r>
            <a:r>
              <a:rPr lang="en-ZA" dirty="0" err="1"/>
              <a:t>Ravensmead</a:t>
            </a:r>
            <a:r>
              <a:rPr lang="en-ZA" dirty="0"/>
              <a:t> CDC)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en-ZA" b="0" dirty="0"/>
              <a:t>Reed street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en-ZA" dirty="0"/>
              <a:t>Kensington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en-ZA" b="0" dirty="0"/>
              <a:t>Maitland CDC (close proximity to Maitland clinic)</a:t>
            </a:r>
          </a:p>
          <a:p>
            <a:pPr marL="285750" lvl="1" indent="-285750">
              <a:buClrTx/>
              <a:buFont typeface="Arial" panose="020B0604020202020204" pitchFamily="34" charset="0"/>
              <a:buChar char="•"/>
            </a:pPr>
            <a:r>
              <a:rPr lang="en-ZA" b="0" dirty="0"/>
              <a:t>Certain medical products are provided to CCT facilities to support the management of childhood illness. </a:t>
            </a:r>
            <a:r>
              <a:rPr lang="en-ZA" dirty="0"/>
              <a:t>This support is not reflected as part of SLA and transfer payment agreement</a:t>
            </a:r>
          </a:p>
          <a:p>
            <a:endParaRPr lang="en-ZA" b="0" dirty="0"/>
          </a:p>
          <a:p>
            <a:endParaRPr lang="en-ZA" b="0" dirty="0"/>
          </a:p>
          <a:p>
            <a:endParaRPr lang="en-ZA" b="0" dirty="0"/>
          </a:p>
        </p:txBody>
      </p:sp>
    </p:spTree>
    <p:extLst>
      <p:ext uri="{BB962C8B-B14F-4D97-AF65-F5344CB8AC3E}">
        <p14:creationId xmlns:p14="http://schemas.microsoft.com/office/powerpoint/2010/main" xmlns="" val="368712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COMDEV BRIEFING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ZA" dirty="0"/>
              <a:t>Briefing requested:</a:t>
            </a:r>
          </a:p>
          <a:p>
            <a:pPr marL="342900" indent="-342900">
              <a:buFont typeface="+mj-lt"/>
              <a:buAutoNum type="arabicPeriod"/>
            </a:pPr>
            <a:r>
              <a:rPr lang="en-ZA" dirty="0"/>
              <a:t>The collaboration between the Provincial Department of Health and the City of Cape Town on the basket of health services rendered in the communities of the Western Cape*</a:t>
            </a:r>
          </a:p>
          <a:p>
            <a:pPr marL="342900" indent="-342900">
              <a:buFont typeface="+mj-lt"/>
              <a:buAutoNum type="arabicPeriod"/>
            </a:pPr>
            <a:r>
              <a:rPr lang="en-ZA" dirty="0"/>
              <a:t>The District Health Plan for each district on the burden of disease and the response strategies of the Department</a:t>
            </a:r>
          </a:p>
          <a:p>
            <a:pPr marL="342900" indent="-342900">
              <a:buFont typeface="+mj-lt"/>
              <a:buAutoNum type="arabicPeriod"/>
            </a:pPr>
            <a:endParaRPr lang="en-ZA" dirty="0"/>
          </a:p>
          <a:p>
            <a:endParaRPr lang="en-ZA" dirty="0"/>
          </a:p>
          <a:p>
            <a:r>
              <a:rPr lang="en-ZA" b="0" dirty="0"/>
              <a:t>*The City of Cape Town renders PPHC only in the metropole and no responsibility in rural areas areas</a:t>
            </a:r>
          </a:p>
        </p:txBody>
      </p:sp>
    </p:spTree>
    <p:extLst>
      <p:ext uri="{BB962C8B-B14F-4D97-AF65-F5344CB8AC3E}">
        <p14:creationId xmlns:p14="http://schemas.microsoft.com/office/powerpoint/2010/main" xmlns="" val="2254419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MATERNAL CARE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20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ZA" dirty="0"/>
              <a:t>Antenatal care (ANC)/Post Natal Care (PNC)</a:t>
            </a:r>
            <a:endParaRPr lang="en-ZA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Limited ANC and PNC being provided by City Health</a:t>
            </a:r>
          </a:p>
          <a:p>
            <a:r>
              <a:rPr lang="en-ZA" dirty="0"/>
              <a:t>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3951645059"/>
              </p:ext>
            </p:extLst>
          </p:nvPr>
        </p:nvGraphicFramePr>
        <p:xfrm>
          <a:off x="1259632" y="198884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26947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Minor Adult Ailments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21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ZA" b="0" dirty="0"/>
              <a:t>All WCGH facilities provide services to adults with minor ailments</a:t>
            </a:r>
          </a:p>
          <a:p>
            <a:endParaRPr lang="en-ZA" b="0" dirty="0"/>
          </a:p>
          <a:p>
            <a:endParaRPr lang="en-ZA" b="0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2708132445"/>
              </p:ext>
            </p:extLst>
          </p:nvPr>
        </p:nvGraphicFramePr>
        <p:xfrm>
          <a:off x="1545877" y="184482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48550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PACKAGE OF CARE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22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ZA" dirty="0"/>
              <a:t>HIV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Both WCGH and CCT provides screening and testing services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ART services for WCGH are services provided across the health care platform</a:t>
            </a:r>
          </a:p>
          <a:p>
            <a:endParaRPr lang="en-ZA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0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617582052"/>
              </p:ext>
            </p:extLst>
          </p:nvPr>
        </p:nvGraphicFramePr>
        <p:xfrm>
          <a:off x="1545877" y="221648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60501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PACKAGE OF CARE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23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6085" y="1156154"/>
            <a:ext cx="8597205" cy="4896073"/>
          </a:xfrm>
        </p:spPr>
        <p:txBody>
          <a:bodyPr/>
          <a:lstStyle/>
          <a:p>
            <a:r>
              <a:rPr lang="en-ZA" dirty="0"/>
              <a:t>TB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Both WCGH and CCT provides screening and testing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TB treatment sites mostly at City Health facilities</a:t>
            </a:r>
          </a:p>
          <a:p>
            <a:endParaRPr lang="en-ZA" b="0" dirty="0"/>
          </a:p>
          <a:p>
            <a:r>
              <a:rPr lang="en-ZA" dirty="0"/>
              <a:t>Non Communicable Diseases (NCD) treatment</a:t>
            </a:r>
            <a:endParaRPr lang="en-ZA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Biggest burden of disease for the City of Cape Town Health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All WCGH health facilities provides NCD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Limited services provided by City Heath facilities</a:t>
            </a:r>
          </a:p>
          <a:p>
            <a:endParaRPr lang="en-ZA" b="0" dirty="0"/>
          </a:p>
          <a:p>
            <a:endParaRPr lang="en-ZA" b="0" dirty="0"/>
          </a:p>
        </p:txBody>
      </p:sp>
    </p:spTree>
    <p:extLst>
      <p:ext uri="{BB962C8B-B14F-4D97-AF65-F5344CB8AC3E}">
        <p14:creationId xmlns:p14="http://schemas.microsoft.com/office/powerpoint/2010/main" xmlns="" val="1046690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24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ZA" b="0" dirty="0"/>
              <a:t>City has been expanding service package</a:t>
            </a:r>
          </a:p>
          <a:p>
            <a:r>
              <a:rPr lang="en-ZA" b="0" dirty="0"/>
              <a:t>WCGH started to do more screenings in the community and thus not reflective in stats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="" val="2692764371"/>
              </p:ext>
            </p:extLst>
          </p:nvPr>
        </p:nvGraphicFramePr>
        <p:xfrm>
          <a:off x="1403648" y="201592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85623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CAPE METRO DISTRICT HEALTH PLAN </a:t>
            </a:r>
            <a:br>
              <a:rPr lang="en-GB" dirty="0"/>
            </a:br>
            <a:r>
              <a:rPr lang="en-GB" dirty="0"/>
              <a:t>2018/2019 – 2020/21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07414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DISTRICT ASPIRATIONS AS PER DHP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26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Strengthening the health care delivery platform through Community Oriented Primary Care (COPC) approach: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en-ZA" dirty="0"/>
              <a:t>Limiting disease outbreaks through hygiene campaigns during the drought, ensuring or advocating for appropriate access to hydration for high risk groups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en-ZA" dirty="0"/>
              <a:t>Address the burden of chronic diseases of lifestyle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en-ZA" dirty="0"/>
              <a:t>Address the burden of HIV/TB through the 90-90-90 strategy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en-ZA" dirty="0"/>
              <a:t>Address the child and women mortality and morbidity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en-ZA" dirty="0"/>
              <a:t>Increase focus on interpersonal collaboration to address the impact of violence and trauma on the health care system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en-ZA" dirty="0"/>
              <a:t>Reduce duplication and fragmentation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Focus on achieving quality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Reduced wastage at pharmacy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Reorganize and prioritise service delivery at district hospital level to ensure equitable access to service pressure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Address environmental health needs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717300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DHP: ADDRESSING THE BURDEN OF CHRONIC DISEASES OF </a:t>
            </a:r>
            <a:br>
              <a:rPr lang="en-ZA" dirty="0"/>
            </a:br>
            <a:r>
              <a:rPr lang="en-ZA" dirty="0"/>
              <a:t>LIFESTYLE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27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Cataract surgery in uninsured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Action taken on increased HBA1C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Action taken on BP above 140/90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Annual foot exams done on diabetic clients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Improve mental health services within district health platform</a:t>
            </a:r>
          </a:p>
          <a:p>
            <a:endParaRPr lang="en-ZA" b="0" dirty="0"/>
          </a:p>
        </p:txBody>
      </p:sp>
    </p:spTree>
    <p:extLst>
      <p:ext uri="{BB962C8B-B14F-4D97-AF65-F5344CB8AC3E}">
        <p14:creationId xmlns:p14="http://schemas.microsoft.com/office/powerpoint/2010/main" xmlns="" val="1044417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DHP: ADDRESSING THE BURDEN OF HIV/TB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28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HCT total (including male proportion)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ART RIC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Condom distribution: male condoms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TB Success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Initial lost to follow-up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DR-TB Success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0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527721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DHP: ADDRESSING CHILD AND WOMEN MORTALITY AND</a:t>
            </a:r>
            <a:br>
              <a:rPr lang="en-ZA" dirty="0"/>
            </a:br>
            <a:r>
              <a:rPr lang="en-ZA" dirty="0"/>
              <a:t> MORBIDITY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29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Immunisation coverage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Infant exclusive breastfed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Antenatal bookings before 20wks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Post-natal follow-up at 6wks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Couple year protection rate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456008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SOURCE DOCUMENTS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3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ZA" dirty="0"/>
              <a:t>Ideal clinic facility profile Western Cape Government Health (WCGH) 2018</a:t>
            </a:r>
          </a:p>
          <a:p>
            <a:pPr marL="342900" indent="-342900">
              <a:buFont typeface="+mj-lt"/>
              <a:buAutoNum type="arabicPeriod"/>
            </a:pPr>
            <a:r>
              <a:rPr lang="en-ZA" dirty="0"/>
              <a:t>City of Cape Town (CCT) Facility profile 2017</a:t>
            </a:r>
          </a:p>
          <a:p>
            <a:pPr marL="342900" indent="-342900">
              <a:buFont typeface="+mj-lt"/>
              <a:buAutoNum type="arabicPeriod"/>
            </a:pPr>
            <a:r>
              <a:rPr lang="en-ZA" dirty="0"/>
              <a:t>Routine Data</a:t>
            </a:r>
          </a:p>
          <a:p>
            <a:pPr marL="342900" indent="-342900">
              <a:buFont typeface="+mj-lt"/>
              <a:buAutoNum type="arabicPeriod"/>
            </a:pPr>
            <a:r>
              <a:rPr lang="en-ZA" dirty="0"/>
              <a:t>District Health Expenditure Review (DHER) 2016/2017</a:t>
            </a:r>
          </a:p>
          <a:p>
            <a:pPr marL="342900" indent="-342900">
              <a:buFont typeface="+mj-lt"/>
              <a:buAutoNum type="arabicPeriod"/>
            </a:pPr>
            <a:r>
              <a:rPr lang="en-ZA" dirty="0"/>
              <a:t>District Health Plans (DHP) 2018/2019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726459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sz="2000" dirty="0"/>
              <a:t>DHP: INCREASE FOCUS ON INTERSECTORAL COLLABORATION TO</a:t>
            </a:r>
            <a:br>
              <a:rPr lang="en-ZA" sz="2000" dirty="0"/>
            </a:br>
            <a:r>
              <a:rPr lang="en-ZA" sz="2000" dirty="0"/>
              <a:t>ADDRESS THE IMPACT OF VIOLENCE AND TRAUMA </a:t>
            </a:r>
            <a:br>
              <a:rPr lang="en-ZA" sz="2000" dirty="0"/>
            </a:br>
            <a:r>
              <a:rPr lang="en-ZA" sz="2000" dirty="0"/>
              <a:t>ON THE HEALTH CARE SYSTEM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30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ZA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Strengthening of community based services platform to address the mental health care needs of patients </a:t>
            </a:r>
          </a:p>
        </p:txBody>
      </p:sp>
    </p:spTree>
    <p:extLst>
      <p:ext uri="{BB962C8B-B14F-4D97-AF65-F5344CB8AC3E}">
        <p14:creationId xmlns:p14="http://schemas.microsoft.com/office/powerpoint/2010/main" xmlns="" val="2619172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DHP: FOCUS ON ACHIEVING QUALITY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31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Achieving ideal clinic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Waiting time survey conducted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Implementing patient safety reporting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NCS – 75% and more for hospitals</a:t>
            </a:r>
            <a:endParaRPr lang="en-ZA" b="0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5963391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DHP: REDUCING WASTAGE AT PHARMACY SERVICES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32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Decrease patient waiting time at pharmacy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Reduce non-collections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Reduce wastage due to expired medications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4525708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sz="2000" dirty="0"/>
              <a:t>DHP: REORGANISE AND PRIORITISE SERVICE DELIVERY</a:t>
            </a:r>
            <a:br>
              <a:rPr lang="en-ZA" sz="2000" dirty="0"/>
            </a:br>
            <a:r>
              <a:rPr lang="en-ZA" sz="2000" dirty="0"/>
              <a:t>AT DISTRICT HOSPITAL LEVEL TO ENSURE </a:t>
            </a:r>
            <a:br>
              <a:rPr lang="en-ZA" sz="2000" dirty="0"/>
            </a:br>
            <a:r>
              <a:rPr lang="en-ZA" sz="2000" dirty="0"/>
              <a:t>EQUITABLE ACCESS TO SERVICE PRESSURE AREAS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33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Equitable access to theatre</a:t>
            </a:r>
          </a:p>
        </p:txBody>
      </p:sp>
    </p:spTree>
    <p:extLst>
      <p:ext uri="{BB962C8B-B14F-4D97-AF65-F5344CB8AC3E}">
        <p14:creationId xmlns:p14="http://schemas.microsoft.com/office/powerpoint/2010/main" xmlns="" val="3372984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DHP: ADDRESSING THE ENVIRONMENTAL HEALTH NEEDS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34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Provision of quality basic services in the informal settlements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Ensuring adequate standard of food and water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Render effective vector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Ensure adequate standard of air quality</a:t>
            </a:r>
          </a:p>
        </p:txBody>
      </p:sp>
    </p:spTree>
    <p:extLst>
      <p:ext uri="{BB962C8B-B14F-4D97-AF65-F5344CB8AC3E}">
        <p14:creationId xmlns:p14="http://schemas.microsoft.com/office/powerpoint/2010/main" xmlns="" val="567401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ZA" b="1" dirty="0"/>
              <a:t>RURAL DISTRICT HEALTH</a:t>
            </a:r>
          </a:p>
        </p:txBody>
      </p:sp>
    </p:spTree>
    <p:extLst>
      <p:ext uri="{BB962C8B-B14F-4D97-AF65-F5344CB8AC3E}">
        <p14:creationId xmlns:p14="http://schemas.microsoft.com/office/powerpoint/2010/main" xmlns="" val="3742489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Rural Health Services - Cape Winelands District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0" i="0" u="none" strike="noStrike" kern="1200" cap="none" spc="0" normalizeH="0" baseline="0" noProof="0" dirty="0">
                <a:ln>
                  <a:noFill/>
                </a:ln>
                <a:solidFill>
                  <a:srgbClr val="998F8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Overview of district health plans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998F8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30" name="Picture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505" y="1052736"/>
            <a:ext cx="4896544" cy="5040560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5" y="1052736"/>
            <a:ext cx="1080119" cy="1008112"/>
          </a:xfrm>
          <a:prstGeom prst="rect">
            <a:avLst/>
          </a:prstGeom>
        </p:spPr>
      </p:pic>
      <p:sp>
        <p:nvSpPr>
          <p:cNvPr id="32" name="Text Placeholder 5"/>
          <p:cNvSpPr txBox="1">
            <a:spLocks/>
          </p:cNvSpPr>
          <p:nvPr/>
        </p:nvSpPr>
        <p:spPr>
          <a:xfrm>
            <a:off x="5030110" y="1052736"/>
            <a:ext cx="4032126" cy="50405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72000" tIns="72000" rIns="72000" bIns="72000"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36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54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2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6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33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30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77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Sub-districts (5):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Drakenstein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Stellenbosch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Witzenberg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Breede Valley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Langeberg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SzTx/>
              <a:buFontTx/>
              <a:buNone/>
              <a:tabLst/>
              <a:defRPr/>
            </a:pP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Facilities: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6 community day centres (CDCs)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39 fixed clinics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5 satellite clinics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28 mobiles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4 district hospitals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 specialised TB hospital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SzTx/>
              <a:buFontTx/>
              <a:buNone/>
              <a:tabLst/>
              <a:defRPr/>
            </a:pP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Population estimates 2018/19: 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Total population 916 385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Children under 5 years 80 611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SzTx/>
              <a:buFontTx/>
              <a:buNone/>
              <a:tabLst/>
              <a:defRPr/>
            </a:pP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Geographic area: 21 473 km</a:t>
            </a:r>
            <a:r>
              <a:rPr kumimoji="0" lang="en-ZA" sz="1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2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SzTx/>
              <a:buFontTx/>
              <a:buNone/>
              <a:tabLst/>
              <a:defRPr/>
            </a:pP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Population density: 43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5"/>
              </a:buBlip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6732240" y="1102432"/>
            <a:ext cx="2356636" cy="1606488"/>
          </a:xfrm>
          <a:prstGeom prst="round2DiagRect">
            <a:avLst/>
          </a:prstGeom>
          <a:solidFill>
            <a:schemeClr val="accent6"/>
          </a:solidFill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nion"/>
                <a:ea typeface="+mn-ea"/>
                <a:cs typeface="+mn-cs"/>
              </a:rPr>
              <a:t>Rural district with the highest population density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504753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Rural Health Services - Cape Winelands District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0" i="0" u="none" strike="noStrike" kern="1200" cap="none" spc="0" normalizeH="0" baseline="0" noProof="0" dirty="0">
                <a:ln>
                  <a:noFill/>
                </a:ln>
                <a:solidFill>
                  <a:srgbClr val="998F8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Overview of district health plans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998F8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2" name="Text Placeholder 5"/>
          <p:cNvSpPr txBox="1">
            <a:spLocks/>
          </p:cNvSpPr>
          <p:nvPr/>
        </p:nvSpPr>
        <p:spPr>
          <a:xfrm>
            <a:off x="323528" y="2852936"/>
            <a:ext cx="4392488" cy="3240360"/>
          </a:xfrm>
          <a:prstGeom prst="rect">
            <a:avLst/>
          </a:prstGeom>
          <a:solidFill>
            <a:srgbClr val="009999"/>
          </a:solidFill>
        </p:spPr>
        <p:txBody>
          <a:bodyPr lIns="72000" tIns="72000" rIns="72000" bIns="72000"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36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54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2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6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33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30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77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Leading underlying natural causes of death, 2015: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[Source: Mortality and causes of death in South Africa, 2015: Findings from death notification, Statistical Release P0309.3]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HIV disease (7.2%)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Cerebrovascular diseases (6.9%)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Diabetes mellitus (6.7%)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Tuberculosis (6.6%)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Chronic lower respiratory diseases (6.2%)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Ischaemic heart diseases (5.5%)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Malignant neoplasms (5.0%)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Malignant neoplasms of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resp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&amp; intrathoracic organs (5.0%)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Hypertensive diseases (3.3%)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Other forms of heart disease (3.2%)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323528" y="1052736"/>
            <a:ext cx="4392488" cy="1728192"/>
          </a:xfrm>
          <a:prstGeom prst="rect">
            <a:avLst/>
          </a:prstGeom>
          <a:solidFill>
            <a:schemeClr val="accent6"/>
          </a:solidFill>
        </p:spPr>
        <p:txBody>
          <a:bodyPr lIns="72000" tIns="72000" rIns="72000" bIns="72000"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36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54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2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6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33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30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77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Expected patient volumes for 2018/19: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PHC headcounts = 1 647 613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PHC utilisation rate = 1.8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Inpatients (separations) in district hospitals  = 27 290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Bed utilisation rate = 77.9%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Average length of stay = 2.7 days</a:t>
            </a: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4751512" y="1052736"/>
            <a:ext cx="4068960" cy="17281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lIns="72000" tIns="72000" rIns="72000" bIns="72000"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36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54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2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6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33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30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77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Expected HAST outcomes 2018/19: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Clients remaining on ART = 32 119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HIV tests done = 196 865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TB client treatment success rate = 80.6% (7 188)</a:t>
            </a: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4751512" y="2852936"/>
            <a:ext cx="4068960" cy="32403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lIns="72000" tIns="72000" rIns="72000" bIns="72000"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36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54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2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6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33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30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77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Expected MCWH and First 1 000 days outcomes 2018/19: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Antenatal visits before 20 weeks = 75.5% (13163)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Infant 1st PCR test positive around 10 weeks rate = 1.0% (1 290)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Immunisation coverage under 1 year = 67.9% (15 827)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Total number of deliveries = 14 352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Delivery in 10 to 19 years in facility rate = 11.9%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Cervical cancer screening coverage 30 years and older = 55.3% (22 525)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School Grade 1 learners screened = 9 756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759784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Rural Health Services – Central Karoo District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0" i="0" u="none" strike="noStrike" kern="1200" cap="none" spc="0" normalizeH="0" baseline="0" noProof="0" dirty="0">
                <a:ln>
                  <a:noFill/>
                </a:ln>
                <a:solidFill>
                  <a:srgbClr val="998F8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Overview of district health plans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998F8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2" name="Text Placeholder 5"/>
          <p:cNvSpPr txBox="1">
            <a:spLocks/>
          </p:cNvSpPr>
          <p:nvPr/>
        </p:nvSpPr>
        <p:spPr>
          <a:xfrm>
            <a:off x="6084168" y="1052736"/>
            <a:ext cx="2978068" cy="50405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72000" tIns="72000" rIns="72000" bIns="72000"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36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54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2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6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33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30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77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Sub-districts (3):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Beaufort West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Laingsburg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Prince Albert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SzTx/>
              <a:buFontTx/>
              <a:buNone/>
              <a:tabLst/>
              <a:defRPr/>
            </a:pP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Facilities: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 community day centre (CDC)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8 fixed clinics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3 satellite clinics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7 mobiles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4 district hospitals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0 specialised TB hospitals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SzTx/>
              <a:buFontTx/>
              <a:buNone/>
              <a:tabLst/>
              <a:defRPr/>
            </a:pP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Population estimates 2018/19: 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Total population 76 828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Children under 5 years 7 110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SzTx/>
              <a:buFontTx/>
              <a:buNone/>
              <a:tabLst/>
              <a:defRPr/>
            </a:pP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Geographic area: 38 854 km</a:t>
            </a:r>
            <a:r>
              <a:rPr kumimoji="0" lang="en-ZA" sz="1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2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SzTx/>
              <a:buFontTx/>
              <a:buNone/>
              <a:tabLst/>
              <a:defRPr/>
            </a:pP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Population density: 2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496" y="1052736"/>
            <a:ext cx="6048672" cy="3384376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62" y="1065312"/>
            <a:ext cx="1143662" cy="995536"/>
          </a:xfrm>
          <a:prstGeom prst="rect">
            <a:avLst/>
          </a:prstGeom>
        </p:spPr>
      </p:pic>
      <p:sp>
        <p:nvSpPr>
          <p:cNvPr id="10" name="Round Diagonal Corner Rectangle 9"/>
          <p:cNvSpPr/>
          <p:nvPr/>
        </p:nvSpPr>
        <p:spPr>
          <a:xfrm>
            <a:off x="683568" y="4725144"/>
            <a:ext cx="4835553" cy="1255091"/>
          </a:xfrm>
          <a:prstGeom prst="round2DiagRect">
            <a:avLst/>
          </a:prstGeom>
          <a:solidFill>
            <a:schemeClr val="accent6"/>
          </a:solidFill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nion"/>
                <a:ea typeface="+mn-ea"/>
                <a:cs typeface="+mn-cs"/>
              </a:rPr>
              <a:t>This district has the smallest population BUT covers the largest geographic area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103937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Rural Health Services – Central Karoo District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0" i="0" u="none" strike="noStrike" kern="1200" cap="none" spc="0" normalizeH="0" baseline="0" noProof="0" dirty="0">
                <a:ln>
                  <a:noFill/>
                </a:ln>
                <a:solidFill>
                  <a:srgbClr val="998F8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Overview of district health plans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998F8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2" name="Text Placeholder 5"/>
          <p:cNvSpPr txBox="1">
            <a:spLocks/>
          </p:cNvSpPr>
          <p:nvPr/>
        </p:nvSpPr>
        <p:spPr>
          <a:xfrm>
            <a:off x="323528" y="2852936"/>
            <a:ext cx="4392488" cy="3240360"/>
          </a:xfrm>
          <a:prstGeom prst="rect">
            <a:avLst/>
          </a:prstGeom>
          <a:solidFill>
            <a:srgbClr val="009999"/>
          </a:solidFill>
        </p:spPr>
        <p:txBody>
          <a:bodyPr lIns="72000" tIns="72000" rIns="72000" bIns="72000"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36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54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2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6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33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30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77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Leading underlying natural causes of death, 2015: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[Source: Mortality and causes of death in South Africa, 2015: Findings from death notification, Statistical Release P0309.3]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Chronic lower respiratory diseases (9.1%)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Tuberculosis (6.7%)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Cerebrovascular diseases (6.2%)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HIV disease (5.2%)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Diabetes mellitus (5.2%)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Hypertensive diseases (5.2%)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Malignant neoplasms (4.1%)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Malignant neoplasms of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resp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&amp; intrathoracic organs (4.0%)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Ischaemic heart diseases (4.0%)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Other forms of heart disease (3.8%)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323528" y="1052736"/>
            <a:ext cx="4392488" cy="1728192"/>
          </a:xfrm>
          <a:prstGeom prst="rect">
            <a:avLst/>
          </a:prstGeom>
          <a:solidFill>
            <a:schemeClr val="accent6"/>
          </a:solidFill>
        </p:spPr>
        <p:txBody>
          <a:bodyPr lIns="72000" tIns="72000" rIns="72000" bIns="72000"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36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54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2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6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33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30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77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Expected patient volumes for 2018/19: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PHC headcounts = 207 363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PHC utilisation rate = 2.7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Inpatients (separations) in district hospitals  = 10 879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Bed utilisation rate = 70.1%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Average length of stay = 2.8 days</a:t>
            </a: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4751512" y="1052736"/>
            <a:ext cx="3924944" cy="17281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lIns="72000" tIns="72000" rIns="72000" bIns="72000"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36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54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2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6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33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30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77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Expected HAST outcomes 2018/19: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Clients remaining on ART = 1 970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HIV tests done = 36 098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TB client treatment success rate = 83.5% (599)</a:t>
            </a: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4751512" y="2852936"/>
            <a:ext cx="3924944" cy="32403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lIns="72000" tIns="72000" rIns="72000" bIns="72000"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36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54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2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6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33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30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77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Expected MCWH and First 1 000 days outcomes 2018/19: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Antenatal visits before 20 weeks = 74.7% (1239)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Infant 1st PCR test positive around 10 weeks rate = 1.1% (94)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Immunisation coverage under 1 year = 72.3% (1 349)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Total number of deliveries = 1 000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Delivery in 10 to 19 years in facility rate = 15.8%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Cervical cancer screening coverage 30 years and older = 73.9%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School Grade 1 learners screened = 1 119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07488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MORTALITY: All districts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552728" cy="41044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338643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Rural Health Services – Eden District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0" i="0" u="none" strike="noStrike" kern="1200" cap="none" spc="0" normalizeH="0" baseline="0" noProof="0" dirty="0">
                <a:ln>
                  <a:noFill/>
                </a:ln>
                <a:solidFill>
                  <a:srgbClr val="998F8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Overview of district health plans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998F8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2" name="Text Placeholder 5"/>
          <p:cNvSpPr txBox="1">
            <a:spLocks/>
          </p:cNvSpPr>
          <p:nvPr/>
        </p:nvSpPr>
        <p:spPr>
          <a:xfrm>
            <a:off x="5615930" y="4221088"/>
            <a:ext cx="3132534" cy="1800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72000" tIns="72000" rIns="72000" bIns="72000"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36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54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2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6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33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30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77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Population estimates 2018/19: 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Total population 628 623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Children under 5 years 53 492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SzTx/>
              <a:buFontTx/>
              <a:buNone/>
              <a:tabLst/>
              <a:defRPr/>
            </a:pP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Geographic area: 23 331km</a:t>
            </a:r>
            <a:r>
              <a:rPr kumimoji="0" lang="en-ZA" sz="1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2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SzTx/>
              <a:buFontTx/>
              <a:buNone/>
              <a:tabLst/>
              <a:defRPr/>
            </a:pP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Population density: 27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520" y="1052737"/>
            <a:ext cx="6819640" cy="3096344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8915" y="3212976"/>
            <a:ext cx="1106182" cy="936105"/>
          </a:xfrm>
          <a:prstGeom prst="rect">
            <a:avLst/>
          </a:prstGeom>
        </p:spPr>
      </p:pic>
      <p:sp>
        <p:nvSpPr>
          <p:cNvPr id="10" name="Text Placeholder 5"/>
          <p:cNvSpPr txBox="1">
            <a:spLocks/>
          </p:cNvSpPr>
          <p:nvPr/>
        </p:nvSpPr>
        <p:spPr>
          <a:xfrm>
            <a:off x="251520" y="4149080"/>
            <a:ext cx="1944216" cy="1872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72000" tIns="72000" rIns="72000" bIns="72000"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36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54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2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6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33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30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77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Sub-districts (7):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Kannaland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Hessequa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Oudtshoorn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Mossel Bay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George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Knysna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Bitou</a:t>
            </a: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2267744" y="4149080"/>
            <a:ext cx="3240360" cy="1872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72000" tIns="72000" rIns="72000" bIns="72000"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36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54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2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6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33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30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77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Facilities: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6 community day centre (CDC)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36 fixed clinics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13 satellite clinics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21 mobiles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6 district hospitals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 specialised TB hospitals</a:t>
            </a:r>
          </a:p>
        </p:txBody>
      </p:sp>
      <p:sp>
        <p:nvSpPr>
          <p:cNvPr id="13" name="Round Diagonal Corner Rectangle 12"/>
          <p:cNvSpPr/>
          <p:nvPr/>
        </p:nvSpPr>
        <p:spPr>
          <a:xfrm>
            <a:off x="7236296" y="1052736"/>
            <a:ext cx="1728192" cy="2808312"/>
          </a:xfrm>
          <a:prstGeom prst="round2DiagRect">
            <a:avLst/>
          </a:prstGeom>
          <a:solidFill>
            <a:schemeClr val="accent6"/>
          </a:solidFill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nion"/>
                <a:ea typeface="+mn-ea"/>
                <a:cs typeface="+mn-cs"/>
              </a:rPr>
              <a:t>Rural district with the 2</a:t>
            </a:r>
            <a:r>
              <a:rPr kumimoji="0" lang="en-ZA" sz="2000" b="1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nion"/>
                <a:ea typeface="+mn-ea"/>
                <a:cs typeface="+mn-cs"/>
              </a:rPr>
              <a:t>nd</a:t>
            </a:r>
            <a:r>
              <a:rPr kumimoji="0" lang="en-ZA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nion"/>
                <a:ea typeface="+mn-ea"/>
                <a:cs typeface="+mn-cs"/>
              </a:rPr>
              <a:t> highest population</a:t>
            </a: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nion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487684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Rural Health Services – Eden District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0" i="0" u="none" strike="noStrike" kern="1200" cap="none" spc="0" normalizeH="0" baseline="0" noProof="0" dirty="0">
                <a:ln>
                  <a:noFill/>
                </a:ln>
                <a:solidFill>
                  <a:srgbClr val="998F8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Overview of district health plans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998F8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2" name="Text Placeholder 5"/>
          <p:cNvSpPr txBox="1">
            <a:spLocks/>
          </p:cNvSpPr>
          <p:nvPr/>
        </p:nvSpPr>
        <p:spPr>
          <a:xfrm>
            <a:off x="323528" y="2852936"/>
            <a:ext cx="4392488" cy="3240360"/>
          </a:xfrm>
          <a:prstGeom prst="rect">
            <a:avLst/>
          </a:prstGeom>
          <a:solidFill>
            <a:srgbClr val="009999"/>
          </a:solidFill>
        </p:spPr>
        <p:txBody>
          <a:bodyPr lIns="72000" tIns="72000" rIns="72000" bIns="72000"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36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54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2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6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33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30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77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Leading underlying natural causes of death, 2015: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[Source: Mortality and causes of death in South Africa, 2015: Findings from death notification, Statistical Release P0309.3]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Tuberculosis (7.0%)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HIV disease (6.7%)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Cerebrovascular diseases (6.6%)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Ischaemic heart diseases (6.4%)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Diabetes mellitus (6.2%)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Chronic lower respiratory diseases (5.8%)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Malignant neoplasms of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resp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&amp; intrathoracic organs (4.9%)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Malignant neoplasms (4.6%)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Other forms of heart disease (3.7%)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Hypertensive diseases (3.4%)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323528" y="1052736"/>
            <a:ext cx="4392488" cy="1728192"/>
          </a:xfrm>
          <a:prstGeom prst="rect">
            <a:avLst/>
          </a:prstGeom>
          <a:solidFill>
            <a:schemeClr val="accent6"/>
          </a:solidFill>
        </p:spPr>
        <p:txBody>
          <a:bodyPr lIns="72000" tIns="72000" rIns="72000" bIns="72000"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36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54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2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6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33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30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77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Expected patient volumes for 2018/19: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PHC headcounts = 1 429 466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PHC utilisation rate = 2.3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Inpatients (separations) in district hospitals  = 41 690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Bed utilisation rate = 83.0%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Average length of stay = 2.9 days</a:t>
            </a: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4751512" y="1052736"/>
            <a:ext cx="4068960" cy="17281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lIns="72000" tIns="72000" rIns="72000" bIns="72000"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36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54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2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6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33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30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77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Expected HAST outcomes 2018/19: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Clients remaining on ART = 25 837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HIV tests done = 149 862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TB client treatment success rate = 78.1% (4 849)</a:t>
            </a: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4751512" y="2852936"/>
            <a:ext cx="4068960" cy="32403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lIns="72000" tIns="72000" rIns="72000" bIns="72000"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36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54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2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6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33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30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77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Expected MCWH and First 1 000 days outcomes 2018/19: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Antenatal visits before 20 weeks = 80.5% (8 919)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Infant 1st PCR test positive around 10 weeks rate = 1.5% (986)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Immunisation coverage under 1 year = 92.5% (10 670)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Total number of deliveries = 8 899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Delivery in 10 to 19 years in facility rate = 13.3%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Cervical cancer screening coverage 30 years and older = 71.7% (16 494)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School Grade 1 learners screened = 2 444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467260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Rural Health Services – Overberg District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0" i="0" u="none" strike="noStrike" kern="1200" cap="none" spc="0" normalizeH="0" baseline="0" noProof="0" dirty="0">
                <a:ln>
                  <a:noFill/>
                </a:ln>
                <a:solidFill>
                  <a:srgbClr val="998F8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Overview of district health plans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998F8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2" name="Text Placeholder 5"/>
          <p:cNvSpPr txBox="1">
            <a:spLocks/>
          </p:cNvSpPr>
          <p:nvPr/>
        </p:nvSpPr>
        <p:spPr>
          <a:xfrm>
            <a:off x="6084168" y="1052736"/>
            <a:ext cx="2978068" cy="50405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72000" tIns="72000" rIns="72000" bIns="72000"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36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54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2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6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33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30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77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Sub-districts (4):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Theewaterskloof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Overstrand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Cape Agulhas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Swellendam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SzTx/>
              <a:buFontTx/>
              <a:buNone/>
              <a:tabLst/>
              <a:defRPr/>
            </a:pP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Facilities: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2 community day centres (CDCs)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17 fixed clinics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9 satellite clinics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14 mobiles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4 district hospitals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0 specialised TB hospital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SzTx/>
              <a:buFontTx/>
              <a:buNone/>
              <a:tabLst/>
              <a:defRPr/>
            </a:pP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Population estimates 2018/19: 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Total population 293 506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Children under 5 years 23 991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SzTx/>
              <a:buFontTx/>
              <a:buNone/>
              <a:tabLst/>
              <a:defRPr/>
            </a:pP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Geographic area: 12 239 km</a:t>
            </a:r>
            <a:r>
              <a:rPr kumimoji="0" lang="en-ZA" sz="1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2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SzTx/>
              <a:buFontTx/>
              <a:buNone/>
              <a:tabLst/>
              <a:defRPr/>
            </a:pP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Population density: 24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528" y="1060459"/>
            <a:ext cx="5695950" cy="336232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060459"/>
            <a:ext cx="1152128" cy="928381"/>
          </a:xfrm>
          <a:prstGeom prst="rect">
            <a:avLst/>
          </a:prstGeom>
        </p:spPr>
      </p:pic>
      <p:sp>
        <p:nvSpPr>
          <p:cNvPr id="10" name="Round Diagonal Corner Rectangle 9"/>
          <p:cNvSpPr/>
          <p:nvPr/>
        </p:nvSpPr>
        <p:spPr>
          <a:xfrm>
            <a:off x="346720" y="4797152"/>
            <a:ext cx="5449416" cy="1080120"/>
          </a:xfrm>
          <a:prstGeom prst="round2DiagRect">
            <a:avLst/>
          </a:prstGeom>
          <a:solidFill>
            <a:schemeClr val="accent6"/>
          </a:solidFill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nion"/>
                <a:ea typeface="+mn-ea"/>
                <a:cs typeface="+mn-cs"/>
              </a:rPr>
              <a:t>District with the 2</a:t>
            </a:r>
            <a:r>
              <a:rPr kumimoji="0" lang="en-ZA" sz="2000" b="1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nion"/>
                <a:ea typeface="+mn-ea"/>
                <a:cs typeface="+mn-cs"/>
              </a:rPr>
              <a:t>nd</a:t>
            </a:r>
            <a:r>
              <a:rPr kumimoji="0" lang="en-ZA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nion"/>
                <a:ea typeface="+mn-ea"/>
                <a:cs typeface="+mn-cs"/>
              </a:rPr>
              <a:t> lowest population in the Western Cape (after the Central Karoo)</a:t>
            </a: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nion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053891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Rural Health Services – Overberg District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0" i="0" u="none" strike="noStrike" kern="1200" cap="none" spc="0" normalizeH="0" baseline="0" noProof="0" dirty="0">
                <a:ln>
                  <a:noFill/>
                </a:ln>
                <a:solidFill>
                  <a:srgbClr val="998F8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Overview of district health plans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998F8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2" name="Text Placeholder 5"/>
          <p:cNvSpPr txBox="1">
            <a:spLocks/>
          </p:cNvSpPr>
          <p:nvPr/>
        </p:nvSpPr>
        <p:spPr>
          <a:xfrm>
            <a:off x="323528" y="2852936"/>
            <a:ext cx="4392488" cy="3240360"/>
          </a:xfrm>
          <a:prstGeom prst="rect">
            <a:avLst/>
          </a:prstGeom>
          <a:solidFill>
            <a:srgbClr val="009999"/>
          </a:solidFill>
        </p:spPr>
        <p:txBody>
          <a:bodyPr lIns="72000" tIns="72000" rIns="72000" bIns="72000"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36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54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2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6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33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30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77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Leading underlying natural causes of death, 2015: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[Source: Mortality and causes of death in South Africa, 2015: Findings from death notification, Statistical Release P0309.3]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Ischaemic heart diseases (7.1%)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Cerebrovascular diseases (6.6%)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Malignant neoplasms of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resp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&amp; intrathoracic organs (6.5%)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Diabetes mellitus (6.1%)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Chronic lower respiratory diseases (5.6%)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Tuberculosis (5.0%)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Malignant neoplasms (4.9%)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Hypertensive diseases (4.0%)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Other forms of heart disease (3.3%)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Influenza and pneumonia (2.8%)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323528" y="1052736"/>
            <a:ext cx="4392488" cy="1728192"/>
          </a:xfrm>
          <a:prstGeom prst="rect">
            <a:avLst/>
          </a:prstGeom>
          <a:solidFill>
            <a:schemeClr val="accent6"/>
          </a:solidFill>
        </p:spPr>
        <p:txBody>
          <a:bodyPr lIns="72000" tIns="72000" rIns="72000" bIns="72000"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36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54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2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6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33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30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77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Expected patient volumes for 2018/19: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PHC headcounts = 746 642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PHC utilisation rate = 2.5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Inpatients (separations) in district hospitals  = 18 681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Bed utilisation rate = 70.7%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Average length of stay = 2.8 days</a:t>
            </a: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4751512" y="1052736"/>
            <a:ext cx="3996952" cy="17281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lIns="72000" tIns="72000" rIns="72000" bIns="72000"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36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54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2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6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33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30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77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Expected HAST outcomes 2018/19: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Clients remaining on ART = 12 987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HIV tests done = 79 942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TB client treatment success rate = 87.4% (1 755)</a:t>
            </a: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4751512" y="2852936"/>
            <a:ext cx="3996952" cy="32403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lIns="72000" tIns="72000" rIns="72000" bIns="72000"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36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54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2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6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33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30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77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Expected MCWH and First 1 000 days outcomes 2018/19: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Antenatal visits before 20 weeks = 78.6% (4 488)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Infant 1st PCR test positive around 10 weeks rate = 0.4% (553)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Immunisation coverage under 1 year = 67.3% (4 684)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Total number of deliveries = 3 137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Delivery in 10 to 19 years in facility rate = 13.8%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Cervical cancer screening coverage 30 years and older = 51.5% (7 502)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School Grade 1 learners screened = 3 633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084499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Rural Health Services – West Coast District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0" i="0" u="none" strike="noStrike" kern="1200" cap="none" spc="0" normalizeH="0" baseline="0" noProof="0" dirty="0">
                <a:ln>
                  <a:noFill/>
                </a:ln>
                <a:solidFill>
                  <a:srgbClr val="998F8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Overview of district health plans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998F8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2" name="Text Placeholder 5"/>
          <p:cNvSpPr txBox="1">
            <a:spLocks/>
          </p:cNvSpPr>
          <p:nvPr/>
        </p:nvSpPr>
        <p:spPr>
          <a:xfrm>
            <a:off x="4428306" y="980728"/>
            <a:ext cx="4032126" cy="5105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72000" tIns="72000" rIns="72000" bIns="72000"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36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54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2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6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33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30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77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Sub-districts (5):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Matzikama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Cederberg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Bergrivier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Saldanha Bay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Swartland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SzTx/>
              <a:buFontTx/>
              <a:buNone/>
              <a:tabLst/>
              <a:defRPr/>
            </a:pP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Facilities: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 community day centre (CDC)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26 fixed clinics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23 satellite clinics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14 mobiles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7 district hospitals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2 specialised TB hospital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SzTx/>
              <a:buFontTx/>
              <a:buNone/>
              <a:tabLst/>
              <a:defRPr/>
            </a:pP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Population estimates 2018/19: 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Total population 459 683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Children under 5 years 41 996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SzTx/>
              <a:buFontTx/>
              <a:buNone/>
              <a:tabLst/>
              <a:defRPr/>
            </a:pP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Geographic area: 31 119 km</a:t>
            </a:r>
            <a:r>
              <a:rPr kumimoji="0" lang="en-ZA" sz="1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2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SzTx/>
              <a:buFontTx/>
              <a:buNone/>
              <a:tabLst/>
              <a:defRPr/>
            </a:pP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Population density: 15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2031" y="980728"/>
            <a:ext cx="3623945" cy="51054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0303" y="980728"/>
            <a:ext cx="1175673" cy="1008112"/>
          </a:xfrm>
          <a:prstGeom prst="rect">
            <a:avLst/>
          </a:prstGeom>
        </p:spPr>
      </p:pic>
      <p:sp>
        <p:nvSpPr>
          <p:cNvPr id="10" name="Round Diagonal Corner Rectangle 9"/>
          <p:cNvSpPr/>
          <p:nvPr/>
        </p:nvSpPr>
        <p:spPr>
          <a:xfrm>
            <a:off x="5940152" y="1052736"/>
            <a:ext cx="3024336" cy="1656184"/>
          </a:xfrm>
          <a:prstGeom prst="round2DiagRect">
            <a:avLst/>
          </a:prstGeom>
          <a:solidFill>
            <a:schemeClr val="accent6"/>
          </a:solidFill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nion"/>
                <a:ea typeface="+mn-ea"/>
                <a:cs typeface="+mn-cs"/>
              </a:rPr>
              <a:t>2</a:t>
            </a:r>
            <a:r>
              <a:rPr kumimoji="0" lang="en-ZA" sz="2000" b="1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nion"/>
                <a:ea typeface="+mn-ea"/>
                <a:cs typeface="+mn-cs"/>
              </a:rPr>
              <a:t>nd</a:t>
            </a:r>
            <a:r>
              <a:rPr kumimoji="0" lang="en-ZA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nion"/>
                <a:ea typeface="+mn-ea"/>
                <a:cs typeface="+mn-cs"/>
              </a:rPr>
              <a:t> largest surface area - several towns and small dwellings are spread across the district</a:t>
            </a: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nion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285778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Rural Health Services – West Coast District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0" i="0" u="none" strike="noStrike" kern="1200" cap="none" spc="0" normalizeH="0" baseline="0" noProof="0" dirty="0">
                <a:ln>
                  <a:noFill/>
                </a:ln>
                <a:solidFill>
                  <a:srgbClr val="998F8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Overview of district health plans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998F8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2" name="Text Placeholder 5"/>
          <p:cNvSpPr txBox="1">
            <a:spLocks/>
          </p:cNvSpPr>
          <p:nvPr/>
        </p:nvSpPr>
        <p:spPr>
          <a:xfrm>
            <a:off x="323528" y="2852936"/>
            <a:ext cx="4392488" cy="3240360"/>
          </a:xfrm>
          <a:prstGeom prst="rect">
            <a:avLst/>
          </a:prstGeom>
          <a:solidFill>
            <a:srgbClr val="009999"/>
          </a:solidFill>
        </p:spPr>
        <p:txBody>
          <a:bodyPr lIns="72000" tIns="72000" rIns="72000" bIns="72000"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36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54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2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6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33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30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77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Leading underlying natural causes of death, 2015: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[Source: Mortality and causes of death in South Africa, 2015: Findings from death notification, Statistical Release P0309.3]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Tuberculosis (7.9%)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Diabetes mellitus (7.4%)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Cerebrovascular diseases (7.2%) 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Chronic lower respiratory diseases (6.6%)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Ischaemic heart diseases (5.8%)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Hypertensive diseases (4.6%)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HIV disease (4.6%)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Malignant neoplasms (4.4%)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Malignant neoplasms of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resp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&amp; intrathoracic organs (3.7%)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Other forms of heart disease (2.5%)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323528" y="1052736"/>
            <a:ext cx="4392488" cy="1728192"/>
          </a:xfrm>
          <a:prstGeom prst="rect">
            <a:avLst/>
          </a:prstGeom>
          <a:solidFill>
            <a:schemeClr val="accent6"/>
          </a:solidFill>
        </p:spPr>
        <p:txBody>
          <a:bodyPr lIns="72000" tIns="72000" rIns="72000" bIns="72000"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36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54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2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6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33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30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77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Expected patient volumes for 2018/19: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PHC headcounts = 822 490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PHC utilisation rate = 1.8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Inpatients (separations) in district hospitals  = 37 398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Bed utilisation rate = 87.4%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Average length of stay = 2.7 days</a:t>
            </a: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4751512" y="1052736"/>
            <a:ext cx="4068960" cy="17281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lIns="72000" tIns="72000" rIns="72000" bIns="72000"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36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54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2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6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33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30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77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Expected HAST outcomes 2018/19: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Clients remaining on ART = 11 831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HIV tests done = 109 435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TB client treatment success rate = 81.9% (3 849)</a:t>
            </a: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4751512" y="2852936"/>
            <a:ext cx="4068960" cy="32403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lIns="72000" tIns="72000" rIns="72000" bIns="72000"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36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54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2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6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33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30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77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Expected MCWH and First 1 000 days outcomes 2018/19: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Antenatal visits before 20 weeks = 73.9% (6 446)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Infant 1st PCR test positive around 10 weeks rate = 1.2% (483)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Immunisation coverage under 1 year = 74.7% (8605)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Total number of deliveries = 4 264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Delivery in 10 to 19 years in facility rate = 15.3%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Cervical cancer screening coverage 30 years and older = 46.6% (11 220)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School Grade 1 learners screened = 2 232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018602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 algn="ctr"/>
            <a:r>
              <a:rPr lang="en-GB" sz="5400" b="1" dirty="0"/>
              <a:t>THANK YOU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15317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DEMOGRAPHICS: Cape Town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5</a:t>
            </a:fld>
            <a:endParaRPr lang="en-Z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7527157"/>
              </p:ext>
            </p:extLst>
          </p:nvPr>
        </p:nvGraphicFramePr>
        <p:xfrm>
          <a:off x="295275" y="1052737"/>
          <a:ext cx="8453189" cy="504055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02195">
                  <a:extLst>
                    <a:ext uri="{9D8B030D-6E8A-4147-A177-3AD203B41FA5}">
                      <a16:colId xmlns="" xmlns:a16="http://schemas.microsoft.com/office/drawing/2014/main" val="1092040050"/>
                    </a:ext>
                  </a:extLst>
                </a:gridCol>
                <a:gridCol w="1167045">
                  <a:extLst>
                    <a:ext uri="{9D8B030D-6E8A-4147-A177-3AD203B41FA5}">
                      <a16:colId xmlns="" xmlns:a16="http://schemas.microsoft.com/office/drawing/2014/main" val="4036342159"/>
                    </a:ext>
                  </a:extLst>
                </a:gridCol>
                <a:gridCol w="1103961">
                  <a:extLst>
                    <a:ext uri="{9D8B030D-6E8A-4147-A177-3AD203B41FA5}">
                      <a16:colId xmlns="" xmlns:a16="http://schemas.microsoft.com/office/drawing/2014/main" val="3140033332"/>
                    </a:ext>
                  </a:extLst>
                </a:gridCol>
                <a:gridCol w="1498233">
                  <a:extLst>
                    <a:ext uri="{9D8B030D-6E8A-4147-A177-3AD203B41FA5}">
                      <a16:colId xmlns="" xmlns:a16="http://schemas.microsoft.com/office/drawing/2014/main" val="2369183694"/>
                    </a:ext>
                  </a:extLst>
                </a:gridCol>
                <a:gridCol w="930481">
                  <a:extLst>
                    <a:ext uri="{9D8B030D-6E8A-4147-A177-3AD203B41FA5}">
                      <a16:colId xmlns="" xmlns:a16="http://schemas.microsoft.com/office/drawing/2014/main" val="3423074663"/>
                    </a:ext>
                  </a:extLst>
                </a:gridCol>
                <a:gridCol w="1151274">
                  <a:extLst>
                    <a:ext uri="{9D8B030D-6E8A-4147-A177-3AD203B41FA5}">
                      <a16:colId xmlns="" xmlns:a16="http://schemas.microsoft.com/office/drawing/2014/main" val="105409428"/>
                    </a:ext>
                  </a:extLst>
                </a:gridCol>
              </a:tblGrid>
              <a:tr h="34270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1100" b="1" u="none" strike="noStrike" dirty="0">
                          <a:effectLst/>
                        </a:rPr>
                        <a:t>Dependent population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21217226"/>
                  </a:ext>
                </a:extLst>
              </a:tr>
              <a:tr h="1270847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u="none" strike="noStrike" dirty="0" err="1">
                          <a:effectLst/>
                        </a:rPr>
                        <a:t>Subdistrict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u="none" strike="noStrike" dirty="0">
                          <a:effectLst/>
                        </a:rPr>
                        <a:t>f2017-2018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u="none" strike="noStrike" dirty="0">
                          <a:effectLst/>
                        </a:rPr>
                        <a:t>f2018-2019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u="none" strike="noStrike" dirty="0">
                          <a:effectLst/>
                        </a:rPr>
                        <a:t>% Dependent population based on 2011 Census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u="none" strike="noStrike" dirty="0">
                          <a:effectLst/>
                        </a:rPr>
                        <a:t>f2017-2018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u="none" strike="noStrike" dirty="0">
                          <a:effectLst/>
                        </a:rPr>
                        <a:t>f2018-2019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839019684"/>
                  </a:ext>
                </a:extLst>
              </a:tr>
              <a:tr h="34270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CT Eastern SD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605842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 dirty="0">
                          <a:effectLst/>
                        </a:rPr>
                        <a:t>621703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88.3%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534678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548675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4089740893"/>
                  </a:ext>
                </a:extLst>
              </a:tr>
              <a:tr h="34270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CT Khayelitsha SD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399036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400753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95.0%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379130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380761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2562354503"/>
                  </a:ext>
                </a:extLst>
              </a:tr>
              <a:tr h="34270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CT Klipfontein SD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380306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379924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91.5%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347908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347559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395652376"/>
                  </a:ext>
                </a:extLst>
              </a:tr>
              <a:tr h="34270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CT Mitch Plain SD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545877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552050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92.6%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505707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511426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488220516"/>
                  </a:ext>
                </a:extLst>
              </a:tr>
              <a:tr h="34270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CT Northern SD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411958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419737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78.1%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321798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327874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710613187"/>
                  </a:ext>
                </a:extLst>
              </a:tr>
              <a:tr h="34270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CT Southern SD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544576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548581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80.1%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436382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439591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4056861317"/>
                  </a:ext>
                </a:extLst>
              </a:tr>
              <a:tr h="34270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CT Tygerberg SD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653277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661555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89.7%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585676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593098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3492787341"/>
                  </a:ext>
                </a:extLst>
              </a:tr>
              <a:tr h="34270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CT Western SD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544073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556260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81.8%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444832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454795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68050980"/>
                  </a:ext>
                </a:extLst>
              </a:tr>
              <a:tr h="34270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u="none" strike="noStrike" dirty="0">
                          <a:effectLst/>
                        </a:rPr>
                        <a:t>District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u="none" strike="noStrike" dirty="0">
                          <a:effectLst/>
                        </a:rPr>
                        <a:t>4084946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u="none" strike="noStrike" dirty="0">
                          <a:effectLst/>
                        </a:rPr>
                        <a:t>4140564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u="none" strike="noStrike" dirty="0">
                          <a:effectLst/>
                        </a:rPr>
                        <a:t>87.2%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u="none" strike="noStrike" dirty="0">
                          <a:effectLst/>
                        </a:rPr>
                        <a:t>3561600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u="none" strike="noStrike" dirty="0">
                          <a:effectLst/>
                        </a:rPr>
                        <a:t>3610092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36095729"/>
                  </a:ext>
                </a:extLst>
              </a:tr>
              <a:tr h="34270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u="none" strike="noStrike" dirty="0">
                          <a:effectLst/>
                        </a:rPr>
                        <a:t>Uninsured population (76.76%)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u="none" strike="noStrike">
                          <a:effectLst/>
                        </a:rPr>
                        <a:t>3135604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u="none" strike="noStrike" dirty="0">
                          <a:effectLst/>
                        </a:rPr>
                        <a:t>3178297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872095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36137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Cape Metro BOD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9"/>
            <a:ext cx="7210053" cy="4608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73444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SERVICE CONTINUUM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7</a:t>
            </a:fld>
            <a:endParaRPr lang="en-ZA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dirty="0"/>
              <a:t>Healthcare 2030</a:t>
            </a:r>
            <a:endParaRPr lang="en-GB" dirty="0"/>
          </a:p>
        </p:txBody>
      </p:sp>
      <p:graphicFrame>
        <p:nvGraphicFramePr>
          <p:cNvPr id="14" name="Diagram 13"/>
          <p:cNvGraphicFramePr/>
          <p:nvPr>
            <p:extLst/>
          </p:nvPr>
        </p:nvGraphicFramePr>
        <p:xfrm>
          <a:off x="2032323" y="1661218"/>
          <a:ext cx="5184576" cy="4216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Up-Down Arrow 14"/>
          <p:cNvSpPr/>
          <p:nvPr/>
        </p:nvSpPr>
        <p:spPr>
          <a:xfrm>
            <a:off x="1043608" y="1983741"/>
            <a:ext cx="1296144" cy="3749515"/>
          </a:xfrm>
          <a:prstGeom prst="up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 b="1" dirty="0">
                <a:solidFill>
                  <a:schemeClr val="bg1"/>
                </a:solidFill>
                <a:effectLst/>
                <a:latin typeface="Calibri" pitchFamily="34" charset="0"/>
                <a:ea typeface="MS Mincho"/>
                <a:cs typeface="Times New Roman"/>
              </a:rPr>
              <a:t>Specialised  Services</a:t>
            </a:r>
            <a:endParaRPr lang="en-ZA" sz="1200" b="1" dirty="0">
              <a:solidFill>
                <a:schemeClr val="bg1"/>
              </a:solidFill>
              <a:effectLst/>
              <a:latin typeface="Calibri" pitchFamily="34" charset="0"/>
              <a:ea typeface="MS Mincho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ZA" sz="1200" b="1" dirty="0">
                <a:solidFill>
                  <a:schemeClr val="bg1"/>
                </a:solidFill>
                <a:latin typeface="Calibri" pitchFamily="34" charset="0"/>
                <a:ea typeface="MS Mincho"/>
                <a:cs typeface="Times New Roman"/>
              </a:rPr>
              <a:t>(EMS &amp; FPS)</a:t>
            </a:r>
            <a:endParaRPr lang="en-ZA" sz="1200" b="1" dirty="0">
              <a:solidFill>
                <a:schemeClr val="bg1"/>
              </a:solidFill>
              <a:effectLst/>
              <a:latin typeface="Calibri" pitchFamily="34" charset="0"/>
              <a:ea typeface="MS Mincho"/>
              <a:cs typeface="Times New Roman"/>
            </a:endParaRPr>
          </a:p>
        </p:txBody>
      </p:sp>
      <p:sp>
        <p:nvSpPr>
          <p:cNvPr id="17" name="Up-Down Arrow 16"/>
          <p:cNvSpPr/>
          <p:nvPr/>
        </p:nvSpPr>
        <p:spPr>
          <a:xfrm>
            <a:off x="6948264" y="1947738"/>
            <a:ext cx="1224136" cy="3641502"/>
          </a:xfrm>
          <a:prstGeom prst="upDown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100" b="1" dirty="0">
                <a:solidFill>
                  <a:schemeClr val="bg1"/>
                </a:solidFill>
                <a:effectLst/>
                <a:latin typeface="Calibri" pitchFamily="34" charset="0"/>
                <a:ea typeface="MS Mincho"/>
                <a:cs typeface="Times New Roman"/>
              </a:rPr>
              <a:t>Specialised  Hospitals</a:t>
            </a:r>
            <a:br>
              <a:rPr lang="en-GB" sz="1100" b="1" dirty="0">
                <a:solidFill>
                  <a:schemeClr val="bg1"/>
                </a:solidFill>
                <a:effectLst/>
                <a:latin typeface="Calibri" pitchFamily="34" charset="0"/>
                <a:ea typeface="MS Mincho"/>
                <a:cs typeface="Times New Roman"/>
              </a:rPr>
            </a:br>
            <a:r>
              <a:rPr lang="en-GB" sz="1100" b="1" dirty="0">
                <a:solidFill>
                  <a:schemeClr val="bg1"/>
                </a:solidFill>
                <a:effectLst/>
                <a:latin typeface="Calibri" pitchFamily="34" charset="0"/>
                <a:ea typeface="MS Mincho"/>
                <a:cs typeface="Times New Roman"/>
              </a:rPr>
              <a:t>TB, Psychiatry, Rehabilitation, Dental</a:t>
            </a:r>
            <a:endParaRPr lang="en-ZA" sz="1100" dirty="0">
              <a:solidFill>
                <a:schemeClr val="bg1"/>
              </a:solidFill>
              <a:effectLst/>
              <a:latin typeface="Calibri" pitchFamily="34" charset="0"/>
              <a:ea typeface="MS Mincho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8242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i="1" dirty="0">
                <a:solidFill>
                  <a:schemeClr val="accent3"/>
                </a:solidFill>
              </a:rPr>
              <a:t>Service delivery platform for 2030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15008" y="5850205"/>
            <a:ext cx="14249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Acute Care</a:t>
            </a:r>
          </a:p>
        </p:txBody>
      </p:sp>
      <p:sp>
        <p:nvSpPr>
          <p:cNvPr id="16" name="Oval 15"/>
          <p:cNvSpPr/>
          <p:nvPr/>
        </p:nvSpPr>
        <p:spPr>
          <a:xfrm>
            <a:off x="2498226" y="5850205"/>
            <a:ext cx="180020" cy="1800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/>
          </a:p>
        </p:txBody>
      </p:sp>
      <p:sp>
        <p:nvSpPr>
          <p:cNvPr id="21" name="Oval 20"/>
          <p:cNvSpPr/>
          <p:nvPr/>
        </p:nvSpPr>
        <p:spPr>
          <a:xfrm>
            <a:off x="2155830" y="5858718"/>
            <a:ext cx="180020" cy="180020"/>
          </a:xfrm>
          <a:prstGeom prst="ellipse">
            <a:avLst/>
          </a:prstGeom>
          <a:solidFill>
            <a:srgbClr val="A0B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/>
          </a:p>
        </p:txBody>
      </p:sp>
      <p:sp>
        <p:nvSpPr>
          <p:cNvPr id="22" name="Oval 21"/>
          <p:cNvSpPr/>
          <p:nvPr/>
        </p:nvSpPr>
        <p:spPr>
          <a:xfrm>
            <a:off x="5400092" y="5881281"/>
            <a:ext cx="180020" cy="1800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/>
          </a:p>
        </p:txBody>
      </p:sp>
      <p:sp>
        <p:nvSpPr>
          <p:cNvPr id="23" name="Oval 22"/>
          <p:cNvSpPr/>
          <p:nvPr/>
        </p:nvSpPr>
        <p:spPr>
          <a:xfrm>
            <a:off x="5220072" y="5883305"/>
            <a:ext cx="180020" cy="1800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/>
          </a:p>
        </p:txBody>
      </p:sp>
      <p:sp>
        <p:nvSpPr>
          <p:cNvPr id="24" name="Oval 23"/>
          <p:cNvSpPr/>
          <p:nvPr/>
        </p:nvSpPr>
        <p:spPr>
          <a:xfrm>
            <a:off x="2335850" y="5858718"/>
            <a:ext cx="180020" cy="1800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/>
          </a:p>
        </p:txBody>
      </p:sp>
      <p:sp>
        <p:nvSpPr>
          <p:cNvPr id="25" name="TextBox 24"/>
          <p:cNvSpPr txBox="1"/>
          <p:nvPr/>
        </p:nvSpPr>
        <p:spPr>
          <a:xfrm>
            <a:off x="5580112" y="5858718"/>
            <a:ext cx="14249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Primary Health Care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59845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PRIMARY HEALTH CARE (PHC) FACILITIES: Metropole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8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1" y="740232"/>
            <a:ext cx="5616623" cy="611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0500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PHC FACILITIESSERVICE DELIVERY PLATFORM: Metropole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9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102329724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217327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5" val="n/h/r1zNZ+uLfX4pvKHBZZMsZqKpVmQp"/>
  <p:tag name="SMARTBOX_SB2" val="4EA1ZNr7a5lNBMyQCX9x/TKDuKOrxNs8"/>
  <p:tag name="THINKCELLPRESENTATIONDONOTDELETE" val="&lt;?xml version=&quot;1.0&quot; encoding=&quot;UTF-16&quot; standalone=&quot;yes&quot;?&gt;&#10;&lt;root reqver=&quot;17839&quot;&gt;&lt;version val=&quot;2107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2&quot;&gt;&lt;elem m_fUsage=&quot;2.71000000000000000000E+000&quot;&gt;&lt;m_ppcolschidx val=&quot;0&quot;/&gt;&lt;m_rgb r=&quot;0&quot; g=&quot;32&quot; b=&quot;9b&quot;/&gt;&lt;/elem&gt;&lt;elem m_fUsage=&quot;7.29000000000000090000E-001&quot;&gt;&lt;m_ppcolschidx val=&quot;0&quot;/&gt;&lt;m_rgb r=&quot;0&quot; g=&quot;96&quot; b=&quot;33&quot;/&gt;&lt;/elem&gt;&lt;/m_vecMRU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368"/>
  <p:tag name="SMARTBOX_SB1" val="ur/qYXClUhvwckbOHARTMCFDQhKAVQUekOvmLmPhNT7c610/FVgDr9DIwjBVkh10+uoZtDLLnip08d9YX17yTxrCbvRbX/8VBjuXv/632OIQhYamCTMKSj6cE4A+JQ+h5OAdzKiyiyOOUWtWTYfUjwkUdHlMgxSJJPPnb1LSgl0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9b8mR87OF2p8Xe/0zrqoltC8xINUIDht"/>
  <p:tag name="SMARTBOX_SB8" val="L31mxZKbn6+KJxfHqt2dqw=="/>
  <p:tag name="SMARTBOX_SB7" val="YCPkzr8tUfA0WhZ6rrzMqw==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9b8mR87OF2p8Xe/0zrqoltC8xINUIDht"/>
  <p:tag name="SMARTBOX_SB8" val="L31mxZKbn6+KJxfHqt2dqw=="/>
  <p:tag name="SMARTBOX_SB7" val="YCPkzr8tUfA0WhZ6rrzMqw==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9b8mR87OF2p8Xe/0zrqoltC8xINUIDht"/>
  <p:tag name="SMARTBOX_SB8" val="L31mxZKbn6+KJxfHqt2dqw=="/>
  <p:tag name="SMARTBOX_SB7" val="YCPkzr8tUfA0WhZ6rrzMqw==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9b8mR87OF2p8Xe/0zrqoltC8xINUIDht"/>
  <p:tag name="SMARTBOX_SB8" val="L31mxZKbn6+KJxfHqt2dqw=="/>
  <p:tag name="SMARTBOX_SB7" val="YCPkzr8tUfA0WhZ6rrzMqw==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9b8mR87OF2p8Xe/0zrqoltC8xINUIDht"/>
  <p:tag name="SMARTBOX_SB8" val="L31mxZKbn6+KJxfHqt2dqw=="/>
  <p:tag name="SMARTBOX_SB7" val="YCPkzr8tUfA0WhZ6rrzMqw==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9b8mR87OF2p8Xe/0zrqoltC8xINUIDht"/>
  <p:tag name="SMARTBOX_SB8" val="L31mxZKbn6+KJxfHqt2dqw=="/>
  <p:tag name="SMARTBOX_SB7" val="YCPkzr8tUfA0WhZ6rrzMqw==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kgf6QsQMytz7XQAXBkU45hJoGkBVdF3e"/>
  <p:tag name="SMARTBOX_SB8" val="tTCkwJn3A4ske96X0njIiQ=="/>
  <p:tag name="SMARTBOX_SB7" val="owjU+t/i5LxMWfmvLPlZKw==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MITRdUpyHwM6PGpPPEYuEBrVOl0s1/nY"/>
  <p:tag name="SMARTBOX_SB8" val="gT+5zEvuWyI5UqgzyKYBsg=="/>
  <p:tag name="SMARTBOX_SB7" val="JjA9eqtaKbMPgxHPa8ygGg==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9b8mR87OF2p8Xe/0zrqoltC8xINUIDht"/>
  <p:tag name="SMARTBOX_SB8" val="L31mxZKbn6+KJxfHqt2dqw=="/>
  <p:tag name="SMARTBOX_SB7" val="YCPkzr8tUfA0WhZ6rrzMqw==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9b8mR87OF2p8Xe/0zrqoltC8xINUIDht"/>
  <p:tag name="SMARTBOX_SB8" val="L31mxZKbn6+KJxfHqt2dqw=="/>
  <p:tag name="SMARTBOX_SB7" val="YCPkzr8tUfA0WhZ6rrzMqw==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9b8mR87OF2p8Xe/0zrqoltC8xINUIDht"/>
  <p:tag name="SMARTBOX_SB8" val="L31mxZKbn6+KJxfHqt2dqw=="/>
  <p:tag name="SMARTBOX_SB7" val="YCPkzr8tUfA0WhZ6rrzMqw==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9b8mR87OF2p8Xe/0zrqoltC8xINUIDht"/>
  <p:tag name="SMARTBOX_SB8" val="L31mxZKbn6+KJxfHqt2dqw=="/>
  <p:tag name="SMARTBOX_SB7" val="YCPkzr8tUfA0WhZ6rrzMqw=="/>
</p:tagLst>
</file>

<file path=ppt/theme/theme1.xml><?xml version="1.0" encoding="utf-8"?>
<a:theme xmlns:a="http://schemas.openxmlformats.org/drawingml/2006/main" name="WCG-PPT Master-121022-amc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CG-Health-New PPT Master 2012-11-27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16218</TotalTime>
  <Words>3852</Words>
  <Application>Microsoft Office PowerPoint</Application>
  <PresentationFormat>On-screen Show (4:3)</PresentationFormat>
  <Paragraphs>803</Paragraphs>
  <Slides>46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WCG-PPT Master-121022-amc</vt:lpstr>
      <vt:lpstr>WCG-Health-New PPT Master 2012-11-27</vt:lpstr>
      <vt:lpstr>think-cell Slide</vt:lpstr>
      <vt:lpstr>PPHC service delivery IN THE METRO District health plan by district</vt:lpstr>
      <vt:lpstr>COMDEV BRIEFING </vt:lpstr>
      <vt:lpstr>SOURCE DOCUMENTS</vt:lpstr>
      <vt:lpstr>MORTALITY: All districts</vt:lpstr>
      <vt:lpstr>DEMOGRAPHICS: Cape Town</vt:lpstr>
      <vt:lpstr>Cape Metro BOD</vt:lpstr>
      <vt:lpstr>SERVICE CONTINUUM</vt:lpstr>
      <vt:lpstr>PRIMARY HEALTH CARE (PHC) FACILITIES: Metropole</vt:lpstr>
      <vt:lpstr>PHC FACILITIESSERVICE DELIVERY PLATFORM: Metropole</vt:lpstr>
      <vt:lpstr>PHC HEADCOUNTS: Metropole</vt:lpstr>
      <vt:lpstr>Slide 11</vt:lpstr>
      <vt:lpstr>COLLABORATION</vt:lpstr>
      <vt:lpstr>COLLABORATION</vt:lpstr>
      <vt:lpstr>Basic Package of Care</vt:lpstr>
      <vt:lpstr>PHC FACILITIES WITH MORE THAN 80%  OF THE FULL PACKAGE OF CARE</vt:lpstr>
      <vt:lpstr>Emergency Treatment (not 24rh EC)</vt:lpstr>
      <vt:lpstr>GEOGRAPHICAL ACCESS to 24 hour services</vt:lpstr>
      <vt:lpstr>SERVICES MOSTLY PROVIDED BY Metro Health Services</vt:lpstr>
      <vt:lpstr>CHILD HEALTH </vt:lpstr>
      <vt:lpstr>MATERNAL CARE</vt:lpstr>
      <vt:lpstr>Minor Adult Ailments</vt:lpstr>
      <vt:lpstr>PACKAGE OF CARE</vt:lpstr>
      <vt:lpstr>PACKAGE OF CARE</vt:lpstr>
      <vt:lpstr>Slide 24</vt:lpstr>
      <vt:lpstr>CAPE METRO DISTRICT HEALTH PLAN  2018/2019 – 2020/21</vt:lpstr>
      <vt:lpstr>DISTRICT ASPIRATIONS AS PER DHP</vt:lpstr>
      <vt:lpstr>DHP: ADDRESSING THE BURDEN OF CHRONIC DISEASES OF  LIFESTYLE</vt:lpstr>
      <vt:lpstr>DHP: ADDRESSING THE BURDEN OF HIV/TB</vt:lpstr>
      <vt:lpstr>DHP: ADDRESSING CHILD AND WOMEN MORTALITY AND  MORBIDITY</vt:lpstr>
      <vt:lpstr>DHP: INCREASE FOCUS ON INTERSECTORAL COLLABORATION TO ADDRESS THE IMPACT OF VIOLENCE AND TRAUMA  ON THE HEALTH CARE SYSTEM</vt:lpstr>
      <vt:lpstr>DHP: FOCUS ON ACHIEVING QUALITY</vt:lpstr>
      <vt:lpstr>DHP: REDUCING WASTAGE AT PHARMACY SERVICES</vt:lpstr>
      <vt:lpstr>DHP: REORGANISE AND PRIORITISE SERVICE DELIVERY AT DISTRICT HOSPITAL LEVEL TO ENSURE  EQUITABLE ACCESS TO SERVICE PRESSURE AREAS</vt:lpstr>
      <vt:lpstr>DHP: ADDRESSING THE ENVIRONMENTAL HEALTH NEEDS</vt:lpstr>
      <vt:lpstr>Slide 35</vt:lpstr>
      <vt:lpstr>Rural Health Services - Cape Winelands District</vt:lpstr>
      <vt:lpstr>Rural Health Services - Cape Winelands District</vt:lpstr>
      <vt:lpstr>Rural Health Services – Central Karoo District</vt:lpstr>
      <vt:lpstr>Rural Health Services – Central Karoo District</vt:lpstr>
      <vt:lpstr>Rural Health Services – Eden District</vt:lpstr>
      <vt:lpstr>Rural Health Services – Eden District</vt:lpstr>
      <vt:lpstr>Rural Health Services – Overberg District</vt:lpstr>
      <vt:lpstr>Rural Health Services – Overberg District</vt:lpstr>
      <vt:lpstr>Rural Health Services – West Coast District</vt:lpstr>
      <vt:lpstr>Rural Health Services – West Coast District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Communications workshop</dc:title>
  <dc:creator>Conny</dc:creator>
  <cp:keywords>POTX</cp:keywords>
  <cp:lastModifiedBy>PUMZA</cp:lastModifiedBy>
  <cp:revision>172</cp:revision>
  <dcterms:created xsi:type="dcterms:W3CDTF">2012-11-01T08:19:05Z</dcterms:created>
  <dcterms:modified xsi:type="dcterms:W3CDTF">2018-05-24T09:28:08Z</dcterms:modified>
  <cp:category>CI</cp:category>
</cp:coreProperties>
</file>