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45"/>
  </p:notesMasterIdLst>
  <p:handoutMasterIdLst>
    <p:handoutMasterId r:id="rId46"/>
  </p:handoutMasterIdLst>
  <p:sldIdLst>
    <p:sldId id="1151" r:id="rId3"/>
    <p:sldId id="1187" r:id="rId4"/>
    <p:sldId id="1153" r:id="rId5"/>
    <p:sldId id="1154" r:id="rId6"/>
    <p:sldId id="1155" r:id="rId7"/>
    <p:sldId id="1156" r:id="rId8"/>
    <p:sldId id="1157" r:id="rId9"/>
    <p:sldId id="1194" r:id="rId10"/>
    <p:sldId id="1158" r:id="rId11"/>
    <p:sldId id="1186" r:id="rId12"/>
    <p:sldId id="1159" r:id="rId13"/>
    <p:sldId id="1160" r:id="rId14"/>
    <p:sldId id="1161" r:id="rId15"/>
    <p:sldId id="1162" r:id="rId16"/>
    <p:sldId id="1170" r:id="rId17"/>
    <p:sldId id="1163" r:id="rId18"/>
    <p:sldId id="1166" r:id="rId19"/>
    <p:sldId id="1167" r:id="rId20"/>
    <p:sldId id="1168" r:id="rId21"/>
    <p:sldId id="1169" r:id="rId22"/>
    <p:sldId id="1190" r:id="rId23"/>
    <p:sldId id="1195" r:id="rId24"/>
    <p:sldId id="1182" r:id="rId25"/>
    <p:sldId id="1184" r:id="rId26"/>
    <p:sldId id="1193" r:id="rId27"/>
    <p:sldId id="1016" r:id="rId28"/>
    <p:sldId id="1054" r:id="rId29"/>
    <p:sldId id="1139" r:id="rId30"/>
    <p:sldId id="1017" r:id="rId31"/>
    <p:sldId id="1075" r:id="rId32"/>
    <p:sldId id="1089" r:id="rId33"/>
    <p:sldId id="1189" r:id="rId34"/>
    <p:sldId id="1142" r:id="rId35"/>
    <p:sldId id="1141" r:id="rId36"/>
    <p:sldId id="1120" r:id="rId37"/>
    <p:sldId id="1122" r:id="rId38"/>
    <p:sldId id="1123" r:id="rId39"/>
    <p:sldId id="1146" r:id="rId40"/>
    <p:sldId id="1148" r:id="rId41"/>
    <p:sldId id="1143" r:id="rId42"/>
    <p:sldId id="1078" r:id="rId43"/>
    <p:sldId id="492" r:id="rId44"/>
  </p:sldIdLst>
  <p:sldSz cx="12188825" cy="864076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  <p15:guide id="9" orient="horz" pos="27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BD1F9"/>
    <a:srgbClr val="7D5555"/>
    <a:srgbClr val="FBEBE7"/>
    <a:srgbClr val="F8D5CC"/>
    <a:srgbClr val="DFE3E8"/>
    <a:srgbClr val="72DC9A"/>
    <a:srgbClr val="DEA900"/>
    <a:srgbClr val="EE2E57"/>
    <a:srgbClr val="BBBBBB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8" autoAdjust="0"/>
    <p:restoredTop sz="93881" autoAdjust="0"/>
  </p:normalViewPr>
  <p:slideViewPr>
    <p:cSldViewPr showGuides="1">
      <p:cViewPr varScale="1">
        <p:scale>
          <a:sx n="92" d="100"/>
          <a:sy n="92" d="100"/>
        </p:scale>
        <p:origin x="-1626" y="-114"/>
      </p:cViewPr>
      <p:guideLst>
        <p:guide orient="horz" pos="2160"/>
        <p:guide orient="horz" pos="2722"/>
        <p:guide pos="3839"/>
      </p:guideLst>
    </p:cSldViewPr>
  </p:slideViewPr>
  <p:outlineViewPr>
    <p:cViewPr>
      <p:scale>
        <a:sx n="33" d="100"/>
        <a:sy n="33" d="100"/>
      </p:scale>
      <p:origin x="54" y="603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b="1" dirty="0" smtClean="0"/>
              <a:t>Towards full cost recovery </a:t>
            </a:r>
            <a:r>
              <a:rPr lang="en-ZA" b="1" baseline="0" dirty="0" smtClean="0"/>
              <a:t> </a:t>
            </a:r>
            <a:endParaRPr lang="en-ZA" b="1" dirty="0"/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Partial Ops Cost Recovery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Status Quo</c:v>
                </c:pt>
                <c:pt idx="1">
                  <c:v>Ops Cost recovery</c:v>
                </c:pt>
                <c:pt idx="2">
                  <c:v>Full Ops Cost Recovery</c:v>
                </c:pt>
                <c:pt idx="3">
                  <c:v>Full Cost Recovery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4.5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8.3000000000000007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Augmentation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Status Quo</c:v>
                </c:pt>
                <c:pt idx="1">
                  <c:v>Ops Cost recovery</c:v>
                </c:pt>
                <c:pt idx="2">
                  <c:v>Full Ops Cost Recovery</c:v>
                </c:pt>
                <c:pt idx="3">
                  <c:v>Full Cost Recovery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4"/>
                <c:pt idx="0">
                  <c:v>3.8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Leases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Status Quo</c:v>
                </c:pt>
                <c:pt idx="1">
                  <c:v>Ops Cost recovery</c:v>
                </c:pt>
                <c:pt idx="2">
                  <c:v>Full Ops Cost Recovery</c:v>
                </c:pt>
                <c:pt idx="3">
                  <c:v>Full Cost Recovery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4"/>
                <c:pt idx="0">
                  <c:v>4.3</c:v>
                </c:pt>
                <c:pt idx="1">
                  <c:v>4.3</c:v>
                </c:pt>
                <c:pt idx="2">
                  <c:v>4.3</c:v>
                </c:pt>
                <c:pt idx="3">
                  <c:v>4.3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Full Ops Cost Recovery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Status Quo</c:v>
                </c:pt>
                <c:pt idx="1">
                  <c:v>Ops Cost recovery</c:v>
                </c:pt>
                <c:pt idx="2">
                  <c:v>Full Ops Cost Recovery</c:v>
                </c:pt>
                <c:pt idx="3">
                  <c:v>Full Cost Recovery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4"/>
                <c:pt idx="2">
                  <c:v>4.8</c:v>
                </c:pt>
                <c:pt idx="3">
                  <c:v>4.8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Capital Future Replacement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Status Quo</c:v>
                </c:pt>
                <c:pt idx="1">
                  <c:v>Ops Cost recovery</c:v>
                </c:pt>
                <c:pt idx="2">
                  <c:v>Full Ops Cost Recovery</c:v>
                </c:pt>
                <c:pt idx="3">
                  <c:v>Full Cost Recovery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4"/>
                <c:pt idx="3">
                  <c:v>7</c:v>
                </c:pt>
              </c:numCache>
            </c:numRef>
          </c:val>
        </c:ser>
        <c:dLbls>
          <c:showVal val="1"/>
        </c:dLbls>
        <c:shape val="box"/>
        <c:axId val="63472768"/>
        <c:axId val="63474304"/>
        <c:axId val="0"/>
      </c:bar3DChart>
      <c:catAx>
        <c:axId val="634727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74304"/>
        <c:crosses val="autoZero"/>
        <c:auto val="1"/>
        <c:lblAlgn val="ctr"/>
        <c:lblOffset val="100"/>
      </c:catAx>
      <c:valAx>
        <c:axId val="634743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7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939092900099816E-2"/>
          <c:y val="0.94320591871558446"/>
          <c:w val="0.9678576842021861"/>
          <c:h val="5.679408128441570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Partial Ops Cost Recovery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Full Cost Recovery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Augmentation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Full Cost Recovery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Leases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Full Cost Recovery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Full Ops Cost Recovery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Full Cost Recovery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Capital Future Replacement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Full Cost Recovery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Val val="1"/>
        </c:dLbls>
        <c:shape val="box"/>
        <c:axId val="115563136"/>
        <c:axId val="115577216"/>
        <c:axId val="0"/>
      </c:bar3DChart>
      <c:catAx>
        <c:axId val="11556313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5577216"/>
        <c:crosses val="autoZero"/>
        <c:auto val="1"/>
        <c:lblAlgn val="ctr"/>
        <c:lblOffset val="100"/>
      </c:catAx>
      <c:valAx>
        <c:axId val="115577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6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Partial Ops Cost Recovery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Full Cost Recovery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Augmentation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Full Cost Recovery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Leases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Full Cost Recovery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Full Ops Cost Recovery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Full Cost Recovery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Capital Future Replacement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Full Cost Recovery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Val val="1"/>
        </c:dLbls>
        <c:shape val="box"/>
        <c:axId val="115753728"/>
        <c:axId val="115755264"/>
        <c:axId val="0"/>
      </c:bar3DChart>
      <c:catAx>
        <c:axId val="11575372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5755264"/>
        <c:crosses val="autoZero"/>
        <c:auto val="1"/>
        <c:lblAlgn val="ctr"/>
        <c:lblOffset val="100"/>
      </c:catAx>
      <c:valAx>
        <c:axId val="115755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5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1.8899884139857479E-2"/>
          <c:y val="0.72468892345294966"/>
          <c:w val="0.9678576842021861"/>
          <c:h val="0.1257589434507277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BB8CB-0535-4AD2-B3CF-BDC34EE929B1}" type="doc">
      <dgm:prSet loTypeId="urn:microsoft.com/office/officeart/2005/8/layout/cycle4#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7ED8E24-624C-4F24-8D84-FA65787622A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ZA" sz="1600" b="1" dirty="0" smtClean="0">
              <a:effectLst/>
            </a:rPr>
            <a:t>Agile </a:t>
          </a:r>
          <a:endParaRPr lang="en-ZA" sz="1600" b="1" dirty="0"/>
        </a:p>
      </dgm:t>
    </dgm:pt>
    <dgm:pt modelId="{2E1C3FE1-5552-4C0C-9CDD-2064AE9D1011}" type="parTrans" cxnId="{5DA81B5B-330E-4F51-AEA8-A4579C8E1EA0}">
      <dgm:prSet/>
      <dgm:spPr/>
      <dgm:t>
        <a:bodyPr/>
        <a:lstStyle/>
        <a:p>
          <a:endParaRPr lang="en-ZA"/>
        </a:p>
      </dgm:t>
    </dgm:pt>
    <dgm:pt modelId="{BE0E41CF-797C-45D6-9884-24568927D06A}" type="sibTrans" cxnId="{5DA81B5B-330E-4F51-AEA8-A4579C8E1EA0}">
      <dgm:prSet/>
      <dgm:spPr/>
      <dgm:t>
        <a:bodyPr/>
        <a:lstStyle/>
        <a:p>
          <a:endParaRPr lang="en-ZA"/>
        </a:p>
      </dgm:t>
    </dgm:pt>
    <dgm:pt modelId="{70F353DA-8829-43EF-9BC0-FB7B1665BD74}">
      <dgm:prSet phldrT="[Text]" custT="1"/>
      <dgm:spPr/>
      <dgm:t>
        <a:bodyPr/>
        <a:lstStyle/>
        <a:p>
          <a:endParaRPr lang="en-ZA" sz="1600" dirty="0">
            <a:solidFill>
              <a:schemeClr val="bg1">
                <a:lumMod val="50000"/>
              </a:schemeClr>
            </a:solidFill>
          </a:endParaRPr>
        </a:p>
      </dgm:t>
    </dgm:pt>
    <dgm:pt modelId="{ED800614-4224-4AF4-B2C1-D552A4BA74C6}" type="parTrans" cxnId="{CF137791-5BD5-4733-A8D2-4D8080C81C36}">
      <dgm:prSet/>
      <dgm:spPr/>
      <dgm:t>
        <a:bodyPr/>
        <a:lstStyle/>
        <a:p>
          <a:endParaRPr lang="en-ZA"/>
        </a:p>
      </dgm:t>
    </dgm:pt>
    <dgm:pt modelId="{BDA97286-B425-491B-94D3-C6D4F50AC523}" type="sibTrans" cxnId="{CF137791-5BD5-4733-A8D2-4D8080C81C36}">
      <dgm:prSet/>
      <dgm:spPr/>
      <dgm:t>
        <a:bodyPr/>
        <a:lstStyle/>
        <a:p>
          <a:endParaRPr lang="en-ZA"/>
        </a:p>
      </dgm:t>
    </dgm:pt>
    <dgm:pt modelId="{FF8366C1-B2D3-4751-BA62-1789F1DFA3E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ZA" sz="1600" b="1" dirty="0" smtClean="0"/>
            <a:t>Innovative</a:t>
          </a:r>
          <a:endParaRPr lang="en-ZA" sz="1600" b="1" dirty="0"/>
        </a:p>
      </dgm:t>
    </dgm:pt>
    <dgm:pt modelId="{AF4D9B8C-D7D3-4450-8086-EFD1B0967DD8}" type="parTrans" cxnId="{D7E66A0F-C4D5-4BEB-812E-3A40A758A919}">
      <dgm:prSet/>
      <dgm:spPr/>
      <dgm:t>
        <a:bodyPr/>
        <a:lstStyle/>
        <a:p>
          <a:endParaRPr lang="en-ZA"/>
        </a:p>
      </dgm:t>
    </dgm:pt>
    <dgm:pt modelId="{8A8E55BB-66FD-4D3A-BF29-7B2A6E2D2BF8}" type="sibTrans" cxnId="{D7E66A0F-C4D5-4BEB-812E-3A40A758A919}">
      <dgm:prSet/>
      <dgm:spPr/>
      <dgm:t>
        <a:bodyPr/>
        <a:lstStyle/>
        <a:p>
          <a:endParaRPr lang="en-ZA"/>
        </a:p>
      </dgm:t>
    </dgm:pt>
    <dgm:pt modelId="{9A8576F6-904B-4D06-B179-C74B0932DF7A}">
      <dgm:prSet phldrT="[Text]" custT="1"/>
      <dgm:spPr/>
      <dgm:t>
        <a:bodyPr/>
        <a:lstStyle/>
        <a:p>
          <a:endParaRPr lang="en-ZA" sz="1600" dirty="0">
            <a:solidFill>
              <a:schemeClr val="bg1">
                <a:lumMod val="50000"/>
              </a:schemeClr>
            </a:solidFill>
          </a:endParaRPr>
        </a:p>
      </dgm:t>
    </dgm:pt>
    <dgm:pt modelId="{624303B1-55E1-4BC4-8344-C0AEE3A0F801}" type="parTrans" cxnId="{30C4D6B9-02FC-42FD-8536-356307089959}">
      <dgm:prSet/>
      <dgm:spPr/>
      <dgm:t>
        <a:bodyPr/>
        <a:lstStyle/>
        <a:p>
          <a:endParaRPr lang="en-ZA"/>
        </a:p>
      </dgm:t>
    </dgm:pt>
    <dgm:pt modelId="{962DA30C-1FCC-4501-97C7-5801DB9DA765}" type="sibTrans" cxnId="{30C4D6B9-02FC-42FD-8536-356307089959}">
      <dgm:prSet/>
      <dgm:spPr/>
      <dgm:t>
        <a:bodyPr/>
        <a:lstStyle/>
        <a:p>
          <a:endParaRPr lang="en-ZA"/>
        </a:p>
      </dgm:t>
    </dgm:pt>
    <dgm:pt modelId="{F0EB1B78-8042-4744-B448-76E35354918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ZA" b="1" dirty="0" smtClean="0">
              <a:effectLst/>
            </a:rPr>
            <a:t>Connected </a:t>
          </a:r>
          <a:endParaRPr lang="en-ZA" b="1" dirty="0"/>
        </a:p>
      </dgm:t>
    </dgm:pt>
    <dgm:pt modelId="{A57D37C3-7146-42BC-91F8-E0119E31D43C}" type="parTrans" cxnId="{840A6835-DA12-4D97-8C5F-680C24AFD94C}">
      <dgm:prSet/>
      <dgm:spPr/>
      <dgm:t>
        <a:bodyPr/>
        <a:lstStyle/>
        <a:p>
          <a:endParaRPr lang="en-ZA"/>
        </a:p>
      </dgm:t>
    </dgm:pt>
    <dgm:pt modelId="{863FB698-9F03-484C-BC68-D3EF5D6FBC8A}" type="sibTrans" cxnId="{840A6835-DA12-4D97-8C5F-680C24AFD94C}">
      <dgm:prSet/>
      <dgm:spPr/>
      <dgm:t>
        <a:bodyPr/>
        <a:lstStyle/>
        <a:p>
          <a:endParaRPr lang="en-ZA"/>
        </a:p>
      </dgm:t>
    </dgm:pt>
    <dgm:pt modelId="{5C804294-F4C3-4722-BA24-AC178C3571FC}">
      <dgm:prSet phldrT="[Text]" custT="1"/>
      <dgm:spPr/>
      <dgm:t>
        <a:bodyPr/>
        <a:lstStyle/>
        <a:p>
          <a:endParaRPr lang="en-ZA" sz="1600" dirty="0">
            <a:solidFill>
              <a:schemeClr val="bg1">
                <a:lumMod val="50000"/>
              </a:schemeClr>
            </a:solidFill>
          </a:endParaRPr>
        </a:p>
      </dgm:t>
    </dgm:pt>
    <dgm:pt modelId="{7CD7A04A-A68B-432F-AD36-66EE7F01D02E}" type="parTrans" cxnId="{17A409CB-2231-4C8F-AE7D-7266C09D7057}">
      <dgm:prSet/>
      <dgm:spPr/>
      <dgm:t>
        <a:bodyPr/>
        <a:lstStyle/>
        <a:p>
          <a:endParaRPr lang="en-ZA"/>
        </a:p>
      </dgm:t>
    </dgm:pt>
    <dgm:pt modelId="{F80CC501-266F-47C8-89F3-82E199D17054}" type="sibTrans" cxnId="{17A409CB-2231-4C8F-AE7D-7266C09D7057}">
      <dgm:prSet/>
      <dgm:spPr/>
      <dgm:t>
        <a:bodyPr/>
        <a:lstStyle/>
        <a:p>
          <a:endParaRPr lang="en-ZA"/>
        </a:p>
      </dgm:t>
    </dgm:pt>
    <dgm:pt modelId="{3C3D9D73-08EF-4780-977E-634CE2A6F0E6}">
      <dgm:prSet phldrT="[Text]"/>
      <dgm:spPr/>
      <dgm:t>
        <a:bodyPr/>
        <a:lstStyle/>
        <a:p>
          <a:r>
            <a:rPr lang="en-ZA" b="1" dirty="0" smtClean="0">
              <a:effectLst/>
            </a:rPr>
            <a:t>Transparent </a:t>
          </a:r>
          <a:endParaRPr lang="en-ZA" b="1" dirty="0"/>
        </a:p>
      </dgm:t>
    </dgm:pt>
    <dgm:pt modelId="{58F5BFE8-DCFD-4FD0-BEA3-70C3D1E3254A}" type="parTrans" cxnId="{F3A84F2C-28F7-4987-B8C2-23DA743F1927}">
      <dgm:prSet/>
      <dgm:spPr/>
      <dgm:t>
        <a:bodyPr/>
        <a:lstStyle/>
        <a:p>
          <a:endParaRPr lang="en-ZA"/>
        </a:p>
      </dgm:t>
    </dgm:pt>
    <dgm:pt modelId="{82E19014-B7E8-4E60-A014-26241B51BE67}" type="sibTrans" cxnId="{F3A84F2C-28F7-4987-B8C2-23DA743F1927}">
      <dgm:prSet/>
      <dgm:spPr/>
      <dgm:t>
        <a:bodyPr/>
        <a:lstStyle/>
        <a:p>
          <a:endParaRPr lang="en-ZA"/>
        </a:p>
      </dgm:t>
    </dgm:pt>
    <dgm:pt modelId="{9E52462E-84EC-4A8A-BD08-66DE21EC65CD}">
      <dgm:prSet phldrT="[Text]" custT="1"/>
      <dgm:spPr/>
      <dgm:t>
        <a:bodyPr/>
        <a:lstStyle/>
        <a:p>
          <a:endParaRPr lang="en-ZA" sz="1600" dirty="0">
            <a:solidFill>
              <a:schemeClr val="bg1">
                <a:lumMod val="50000"/>
              </a:schemeClr>
            </a:solidFill>
          </a:endParaRPr>
        </a:p>
      </dgm:t>
    </dgm:pt>
    <dgm:pt modelId="{FC3A2462-33D2-444D-B6F6-1DECF00AE694}" type="parTrans" cxnId="{1B7532E8-D0B6-498E-8AD9-867064C56208}">
      <dgm:prSet/>
      <dgm:spPr/>
      <dgm:t>
        <a:bodyPr/>
        <a:lstStyle/>
        <a:p>
          <a:endParaRPr lang="en-ZA"/>
        </a:p>
      </dgm:t>
    </dgm:pt>
    <dgm:pt modelId="{31FE366A-1565-4D6F-A7C7-C31967A758E8}" type="sibTrans" cxnId="{1B7532E8-D0B6-498E-8AD9-867064C56208}">
      <dgm:prSet/>
      <dgm:spPr/>
      <dgm:t>
        <a:bodyPr/>
        <a:lstStyle/>
        <a:p>
          <a:endParaRPr lang="en-ZA"/>
        </a:p>
      </dgm:t>
    </dgm:pt>
    <dgm:pt modelId="{CADF4EE1-3625-4065-892F-5390264B220C}" type="pres">
      <dgm:prSet presAssocID="{A16BB8CB-0535-4AD2-B3CF-BDC34EE929B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A0E4A30-4054-4081-84CF-B2B695C9D30A}" type="pres">
      <dgm:prSet presAssocID="{A16BB8CB-0535-4AD2-B3CF-BDC34EE929B1}" presName="children" presStyleCnt="0"/>
      <dgm:spPr/>
    </dgm:pt>
    <dgm:pt modelId="{69E5584E-BDD7-485A-857D-149F2B17B09A}" type="pres">
      <dgm:prSet presAssocID="{A16BB8CB-0535-4AD2-B3CF-BDC34EE929B1}" presName="child1group" presStyleCnt="0"/>
      <dgm:spPr/>
    </dgm:pt>
    <dgm:pt modelId="{64F07A71-33EC-4718-A478-A7D2F3137676}" type="pres">
      <dgm:prSet presAssocID="{A16BB8CB-0535-4AD2-B3CF-BDC34EE929B1}" presName="child1" presStyleLbl="bgAcc1" presStyleIdx="0" presStyleCnt="4" custScaleX="167650" custLinFactNeighborX="-61055"/>
      <dgm:spPr/>
      <dgm:t>
        <a:bodyPr/>
        <a:lstStyle/>
        <a:p>
          <a:endParaRPr lang="en-ZA"/>
        </a:p>
      </dgm:t>
    </dgm:pt>
    <dgm:pt modelId="{41208AE8-3E82-48CC-BA0D-6128ACD0EE36}" type="pres">
      <dgm:prSet presAssocID="{A16BB8CB-0535-4AD2-B3CF-BDC34EE929B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A4FAB94-73AB-46AA-A3DD-EA1C2FB3340D}" type="pres">
      <dgm:prSet presAssocID="{A16BB8CB-0535-4AD2-B3CF-BDC34EE929B1}" presName="child2group" presStyleCnt="0"/>
      <dgm:spPr/>
    </dgm:pt>
    <dgm:pt modelId="{1510D50C-8C0C-4825-B6AD-663EA9CDD751}" type="pres">
      <dgm:prSet presAssocID="{A16BB8CB-0535-4AD2-B3CF-BDC34EE929B1}" presName="child2" presStyleLbl="bgAcc1" presStyleIdx="1" presStyleCnt="4" custScaleX="164905" custLinFactNeighborX="47506"/>
      <dgm:spPr/>
      <dgm:t>
        <a:bodyPr/>
        <a:lstStyle/>
        <a:p>
          <a:endParaRPr lang="en-ZA"/>
        </a:p>
      </dgm:t>
    </dgm:pt>
    <dgm:pt modelId="{78CC2F45-1771-49BB-811D-2970511F9462}" type="pres">
      <dgm:prSet presAssocID="{A16BB8CB-0535-4AD2-B3CF-BDC34EE929B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9CA36D2-D16B-47E6-9F1D-E3D3DCF82CC9}" type="pres">
      <dgm:prSet presAssocID="{A16BB8CB-0535-4AD2-B3CF-BDC34EE929B1}" presName="child3group" presStyleCnt="0"/>
      <dgm:spPr/>
    </dgm:pt>
    <dgm:pt modelId="{17EDEAD9-C4AC-445D-8023-7F98BA2AFBD1}" type="pres">
      <dgm:prSet presAssocID="{A16BB8CB-0535-4AD2-B3CF-BDC34EE929B1}" presName="child3" presStyleLbl="bgAcc1" presStyleIdx="2" presStyleCnt="4" custScaleX="164905" custLinFactNeighborX="47506"/>
      <dgm:spPr/>
      <dgm:t>
        <a:bodyPr/>
        <a:lstStyle/>
        <a:p>
          <a:endParaRPr lang="en-ZA"/>
        </a:p>
      </dgm:t>
    </dgm:pt>
    <dgm:pt modelId="{92CF1CA5-9DC4-4DD4-84D5-D323F97CB799}" type="pres">
      <dgm:prSet presAssocID="{A16BB8CB-0535-4AD2-B3CF-BDC34EE929B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CAEBE6F-C71D-46A6-8436-69AE77A4748D}" type="pres">
      <dgm:prSet presAssocID="{A16BB8CB-0535-4AD2-B3CF-BDC34EE929B1}" presName="child4group" presStyleCnt="0"/>
      <dgm:spPr/>
    </dgm:pt>
    <dgm:pt modelId="{D19776C9-675E-4419-B276-E3100238719A}" type="pres">
      <dgm:prSet presAssocID="{A16BB8CB-0535-4AD2-B3CF-BDC34EE929B1}" presName="child4" presStyleLbl="bgAcc1" presStyleIdx="3" presStyleCnt="4" custScaleX="167650" custLinFactNeighborX="-47505" custLinFactNeighborY="2418"/>
      <dgm:spPr/>
      <dgm:t>
        <a:bodyPr/>
        <a:lstStyle/>
        <a:p>
          <a:endParaRPr lang="en-ZA"/>
        </a:p>
      </dgm:t>
    </dgm:pt>
    <dgm:pt modelId="{53E9FA53-16E7-4F48-BA8F-C714FDE8A94B}" type="pres">
      <dgm:prSet presAssocID="{A16BB8CB-0535-4AD2-B3CF-BDC34EE929B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F89B263-F5FE-422D-BBB9-BEEAD1FA8235}" type="pres">
      <dgm:prSet presAssocID="{A16BB8CB-0535-4AD2-B3CF-BDC34EE929B1}" presName="childPlaceholder" presStyleCnt="0"/>
      <dgm:spPr/>
    </dgm:pt>
    <dgm:pt modelId="{3A32C5CC-3A40-4133-B12B-99A7D7A464BF}" type="pres">
      <dgm:prSet presAssocID="{A16BB8CB-0535-4AD2-B3CF-BDC34EE929B1}" presName="circle" presStyleCnt="0"/>
      <dgm:spPr/>
    </dgm:pt>
    <dgm:pt modelId="{F737C590-0BD8-4F20-B4E3-9BD2B3F3EFB9}" type="pres">
      <dgm:prSet presAssocID="{A16BB8CB-0535-4AD2-B3CF-BDC34EE929B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D8AC77E-9943-4134-96A0-02E2FDB283A1}" type="pres">
      <dgm:prSet presAssocID="{A16BB8CB-0535-4AD2-B3CF-BDC34EE929B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A4D06BB-35C4-4A26-97ED-E181774A75CD}" type="pres">
      <dgm:prSet presAssocID="{A16BB8CB-0535-4AD2-B3CF-BDC34EE929B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32A61B6-0FE8-4448-9C48-CF3C2F688066}" type="pres">
      <dgm:prSet presAssocID="{A16BB8CB-0535-4AD2-B3CF-BDC34EE929B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1CA480F-9FA3-41DA-9AF4-BBF4922BF98E}" type="pres">
      <dgm:prSet presAssocID="{A16BB8CB-0535-4AD2-B3CF-BDC34EE929B1}" presName="quadrantPlaceholder" presStyleCnt="0"/>
      <dgm:spPr/>
    </dgm:pt>
    <dgm:pt modelId="{9873746E-9A79-4DC9-9309-3A4052D3C197}" type="pres">
      <dgm:prSet presAssocID="{A16BB8CB-0535-4AD2-B3CF-BDC34EE929B1}" presName="center1" presStyleLbl="fgShp" presStyleIdx="0" presStyleCnt="2"/>
      <dgm:spPr/>
    </dgm:pt>
    <dgm:pt modelId="{D5411AFC-9DF1-4939-B8A7-DDD4F6163DC5}" type="pres">
      <dgm:prSet presAssocID="{A16BB8CB-0535-4AD2-B3CF-BDC34EE929B1}" presName="center2" presStyleLbl="fgShp" presStyleIdx="1" presStyleCnt="2"/>
      <dgm:spPr/>
    </dgm:pt>
  </dgm:ptLst>
  <dgm:cxnLst>
    <dgm:cxn modelId="{74EA18FC-9256-41FE-B1A4-42062229ECC5}" type="presOf" srcId="{FF8366C1-B2D3-4751-BA62-1789F1DFA3E2}" destId="{AD8AC77E-9943-4134-96A0-02E2FDB283A1}" srcOrd="0" destOrd="0" presId="urn:microsoft.com/office/officeart/2005/8/layout/cycle4#1"/>
    <dgm:cxn modelId="{7DDCC3D4-387D-4E0F-94C1-F1E844BE288A}" type="presOf" srcId="{9E52462E-84EC-4A8A-BD08-66DE21EC65CD}" destId="{53E9FA53-16E7-4F48-BA8F-C714FDE8A94B}" srcOrd="1" destOrd="0" presId="urn:microsoft.com/office/officeart/2005/8/layout/cycle4#1"/>
    <dgm:cxn modelId="{D7E66A0F-C4D5-4BEB-812E-3A40A758A919}" srcId="{A16BB8CB-0535-4AD2-B3CF-BDC34EE929B1}" destId="{FF8366C1-B2D3-4751-BA62-1789F1DFA3E2}" srcOrd="1" destOrd="0" parTransId="{AF4D9B8C-D7D3-4450-8086-EFD1B0967DD8}" sibTransId="{8A8E55BB-66FD-4D3A-BF29-7B2A6E2D2BF8}"/>
    <dgm:cxn modelId="{63705D94-E450-4D50-BA99-3C11D9024C79}" type="presOf" srcId="{9E52462E-84EC-4A8A-BD08-66DE21EC65CD}" destId="{D19776C9-675E-4419-B276-E3100238719A}" srcOrd="0" destOrd="0" presId="urn:microsoft.com/office/officeart/2005/8/layout/cycle4#1"/>
    <dgm:cxn modelId="{17A409CB-2231-4C8F-AE7D-7266C09D7057}" srcId="{F0EB1B78-8042-4744-B448-76E35354918E}" destId="{5C804294-F4C3-4722-BA24-AC178C3571FC}" srcOrd="0" destOrd="0" parTransId="{7CD7A04A-A68B-432F-AD36-66EE7F01D02E}" sibTransId="{F80CC501-266F-47C8-89F3-82E199D17054}"/>
    <dgm:cxn modelId="{B4988C04-F437-4125-BD7B-4C6F265DAD38}" type="presOf" srcId="{70F353DA-8829-43EF-9BC0-FB7B1665BD74}" destId="{41208AE8-3E82-48CC-BA0D-6128ACD0EE36}" srcOrd="1" destOrd="0" presId="urn:microsoft.com/office/officeart/2005/8/layout/cycle4#1"/>
    <dgm:cxn modelId="{49B24E18-29F8-4CC7-9FDC-F2CFAA64E688}" type="presOf" srcId="{F7ED8E24-624C-4F24-8D84-FA65787622AB}" destId="{F737C590-0BD8-4F20-B4E3-9BD2B3F3EFB9}" srcOrd="0" destOrd="0" presId="urn:microsoft.com/office/officeart/2005/8/layout/cycle4#1"/>
    <dgm:cxn modelId="{36429924-8E00-4547-8790-297FC4785EDB}" type="presOf" srcId="{3C3D9D73-08EF-4780-977E-634CE2A6F0E6}" destId="{232A61B6-0FE8-4448-9C48-CF3C2F688066}" srcOrd="0" destOrd="0" presId="urn:microsoft.com/office/officeart/2005/8/layout/cycle4#1"/>
    <dgm:cxn modelId="{E87B46E8-22AA-422B-89D8-EFCFF9F6DBC2}" type="presOf" srcId="{9A8576F6-904B-4D06-B179-C74B0932DF7A}" destId="{1510D50C-8C0C-4825-B6AD-663EA9CDD751}" srcOrd="0" destOrd="0" presId="urn:microsoft.com/office/officeart/2005/8/layout/cycle4#1"/>
    <dgm:cxn modelId="{E4E4CF20-C4DD-49CD-A0CD-7ED6D7C17D21}" type="presOf" srcId="{9A8576F6-904B-4D06-B179-C74B0932DF7A}" destId="{78CC2F45-1771-49BB-811D-2970511F9462}" srcOrd="1" destOrd="0" presId="urn:microsoft.com/office/officeart/2005/8/layout/cycle4#1"/>
    <dgm:cxn modelId="{30C4D6B9-02FC-42FD-8536-356307089959}" srcId="{FF8366C1-B2D3-4751-BA62-1789F1DFA3E2}" destId="{9A8576F6-904B-4D06-B179-C74B0932DF7A}" srcOrd="0" destOrd="0" parTransId="{624303B1-55E1-4BC4-8344-C0AEE3A0F801}" sibTransId="{962DA30C-1FCC-4501-97C7-5801DB9DA765}"/>
    <dgm:cxn modelId="{1A555D62-B19B-49F2-89F3-AB9EFA758742}" type="presOf" srcId="{5C804294-F4C3-4722-BA24-AC178C3571FC}" destId="{92CF1CA5-9DC4-4DD4-84D5-D323F97CB799}" srcOrd="1" destOrd="0" presId="urn:microsoft.com/office/officeart/2005/8/layout/cycle4#1"/>
    <dgm:cxn modelId="{840A6835-DA12-4D97-8C5F-680C24AFD94C}" srcId="{A16BB8CB-0535-4AD2-B3CF-BDC34EE929B1}" destId="{F0EB1B78-8042-4744-B448-76E35354918E}" srcOrd="2" destOrd="0" parTransId="{A57D37C3-7146-42BC-91F8-E0119E31D43C}" sibTransId="{863FB698-9F03-484C-BC68-D3EF5D6FBC8A}"/>
    <dgm:cxn modelId="{CD0F61DE-4D86-4608-A24C-C6C55377F41D}" type="presOf" srcId="{70F353DA-8829-43EF-9BC0-FB7B1665BD74}" destId="{64F07A71-33EC-4718-A478-A7D2F3137676}" srcOrd="0" destOrd="0" presId="urn:microsoft.com/office/officeart/2005/8/layout/cycle4#1"/>
    <dgm:cxn modelId="{CF137791-5BD5-4733-A8D2-4D8080C81C36}" srcId="{F7ED8E24-624C-4F24-8D84-FA65787622AB}" destId="{70F353DA-8829-43EF-9BC0-FB7B1665BD74}" srcOrd="0" destOrd="0" parTransId="{ED800614-4224-4AF4-B2C1-D552A4BA74C6}" sibTransId="{BDA97286-B425-491B-94D3-C6D4F50AC523}"/>
    <dgm:cxn modelId="{BCB63DBC-4CCA-44A4-AE5B-F386F99A4D33}" type="presOf" srcId="{A16BB8CB-0535-4AD2-B3CF-BDC34EE929B1}" destId="{CADF4EE1-3625-4065-892F-5390264B220C}" srcOrd="0" destOrd="0" presId="urn:microsoft.com/office/officeart/2005/8/layout/cycle4#1"/>
    <dgm:cxn modelId="{1B7532E8-D0B6-498E-8AD9-867064C56208}" srcId="{3C3D9D73-08EF-4780-977E-634CE2A6F0E6}" destId="{9E52462E-84EC-4A8A-BD08-66DE21EC65CD}" srcOrd="0" destOrd="0" parTransId="{FC3A2462-33D2-444D-B6F6-1DECF00AE694}" sibTransId="{31FE366A-1565-4D6F-A7C7-C31967A758E8}"/>
    <dgm:cxn modelId="{5DA81B5B-330E-4F51-AEA8-A4579C8E1EA0}" srcId="{A16BB8CB-0535-4AD2-B3CF-BDC34EE929B1}" destId="{F7ED8E24-624C-4F24-8D84-FA65787622AB}" srcOrd="0" destOrd="0" parTransId="{2E1C3FE1-5552-4C0C-9CDD-2064AE9D1011}" sibTransId="{BE0E41CF-797C-45D6-9884-24568927D06A}"/>
    <dgm:cxn modelId="{F3A84F2C-28F7-4987-B8C2-23DA743F1927}" srcId="{A16BB8CB-0535-4AD2-B3CF-BDC34EE929B1}" destId="{3C3D9D73-08EF-4780-977E-634CE2A6F0E6}" srcOrd="3" destOrd="0" parTransId="{58F5BFE8-DCFD-4FD0-BEA3-70C3D1E3254A}" sibTransId="{82E19014-B7E8-4E60-A014-26241B51BE67}"/>
    <dgm:cxn modelId="{607DD11A-CA0B-40FF-AD60-C795D18CB342}" type="presOf" srcId="{5C804294-F4C3-4722-BA24-AC178C3571FC}" destId="{17EDEAD9-C4AC-445D-8023-7F98BA2AFBD1}" srcOrd="0" destOrd="0" presId="urn:microsoft.com/office/officeart/2005/8/layout/cycle4#1"/>
    <dgm:cxn modelId="{EC6B1F89-ACEB-4917-BBAC-45596C679EA0}" type="presOf" srcId="{F0EB1B78-8042-4744-B448-76E35354918E}" destId="{5A4D06BB-35C4-4A26-97ED-E181774A75CD}" srcOrd="0" destOrd="0" presId="urn:microsoft.com/office/officeart/2005/8/layout/cycle4#1"/>
    <dgm:cxn modelId="{3BFB80F6-01AF-4E32-9450-6CA92345F71C}" type="presParOf" srcId="{CADF4EE1-3625-4065-892F-5390264B220C}" destId="{DA0E4A30-4054-4081-84CF-B2B695C9D30A}" srcOrd="0" destOrd="0" presId="urn:microsoft.com/office/officeart/2005/8/layout/cycle4#1"/>
    <dgm:cxn modelId="{B8C40977-A471-4D81-8584-18BD4AECBB15}" type="presParOf" srcId="{DA0E4A30-4054-4081-84CF-B2B695C9D30A}" destId="{69E5584E-BDD7-485A-857D-149F2B17B09A}" srcOrd="0" destOrd="0" presId="urn:microsoft.com/office/officeart/2005/8/layout/cycle4#1"/>
    <dgm:cxn modelId="{7973AF2B-2094-4224-8984-71B738AC1555}" type="presParOf" srcId="{69E5584E-BDD7-485A-857D-149F2B17B09A}" destId="{64F07A71-33EC-4718-A478-A7D2F3137676}" srcOrd="0" destOrd="0" presId="urn:microsoft.com/office/officeart/2005/8/layout/cycle4#1"/>
    <dgm:cxn modelId="{286B911C-7767-4D38-8B02-906F89F8B268}" type="presParOf" srcId="{69E5584E-BDD7-485A-857D-149F2B17B09A}" destId="{41208AE8-3E82-48CC-BA0D-6128ACD0EE36}" srcOrd="1" destOrd="0" presId="urn:microsoft.com/office/officeart/2005/8/layout/cycle4#1"/>
    <dgm:cxn modelId="{97ACF62F-8D41-4FAC-B52B-61A9B34EA5C1}" type="presParOf" srcId="{DA0E4A30-4054-4081-84CF-B2B695C9D30A}" destId="{EA4FAB94-73AB-46AA-A3DD-EA1C2FB3340D}" srcOrd="1" destOrd="0" presId="urn:microsoft.com/office/officeart/2005/8/layout/cycle4#1"/>
    <dgm:cxn modelId="{EE7B5EF4-7622-4FCC-BC19-7769C0CF8B27}" type="presParOf" srcId="{EA4FAB94-73AB-46AA-A3DD-EA1C2FB3340D}" destId="{1510D50C-8C0C-4825-B6AD-663EA9CDD751}" srcOrd="0" destOrd="0" presId="urn:microsoft.com/office/officeart/2005/8/layout/cycle4#1"/>
    <dgm:cxn modelId="{4F303D93-B0BB-4C9C-AD47-BB5BCA452683}" type="presParOf" srcId="{EA4FAB94-73AB-46AA-A3DD-EA1C2FB3340D}" destId="{78CC2F45-1771-49BB-811D-2970511F9462}" srcOrd="1" destOrd="0" presId="urn:microsoft.com/office/officeart/2005/8/layout/cycle4#1"/>
    <dgm:cxn modelId="{70748D7A-A466-4C76-B95B-FBFCF3AE1341}" type="presParOf" srcId="{DA0E4A30-4054-4081-84CF-B2B695C9D30A}" destId="{89CA36D2-D16B-47E6-9F1D-E3D3DCF82CC9}" srcOrd="2" destOrd="0" presId="urn:microsoft.com/office/officeart/2005/8/layout/cycle4#1"/>
    <dgm:cxn modelId="{059B87FE-E526-4AE4-8B5B-65B09C5BFCB5}" type="presParOf" srcId="{89CA36D2-D16B-47E6-9F1D-E3D3DCF82CC9}" destId="{17EDEAD9-C4AC-445D-8023-7F98BA2AFBD1}" srcOrd="0" destOrd="0" presId="urn:microsoft.com/office/officeart/2005/8/layout/cycle4#1"/>
    <dgm:cxn modelId="{F9A33B9C-B6F7-473D-944B-6B41188BF304}" type="presParOf" srcId="{89CA36D2-D16B-47E6-9F1D-E3D3DCF82CC9}" destId="{92CF1CA5-9DC4-4DD4-84D5-D323F97CB799}" srcOrd="1" destOrd="0" presId="urn:microsoft.com/office/officeart/2005/8/layout/cycle4#1"/>
    <dgm:cxn modelId="{9955E403-E659-4C87-B0A6-AB270C42FE47}" type="presParOf" srcId="{DA0E4A30-4054-4081-84CF-B2B695C9D30A}" destId="{9CAEBE6F-C71D-46A6-8436-69AE77A4748D}" srcOrd="3" destOrd="0" presId="urn:microsoft.com/office/officeart/2005/8/layout/cycle4#1"/>
    <dgm:cxn modelId="{E3EACAA2-FEC7-4399-B3F2-52D6F88AEE61}" type="presParOf" srcId="{9CAEBE6F-C71D-46A6-8436-69AE77A4748D}" destId="{D19776C9-675E-4419-B276-E3100238719A}" srcOrd="0" destOrd="0" presId="urn:microsoft.com/office/officeart/2005/8/layout/cycle4#1"/>
    <dgm:cxn modelId="{4351BFC2-DEA9-4B18-9D8A-FEFA416CDE6F}" type="presParOf" srcId="{9CAEBE6F-C71D-46A6-8436-69AE77A4748D}" destId="{53E9FA53-16E7-4F48-BA8F-C714FDE8A94B}" srcOrd="1" destOrd="0" presId="urn:microsoft.com/office/officeart/2005/8/layout/cycle4#1"/>
    <dgm:cxn modelId="{56E39FEC-49A1-4145-9130-A1247179AA78}" type="presParOf" srcId="{DA0E4A30-4054-4081-84CF-B2B695C9D30A}" destId="{3F89B263-F5FE-422D-BBB9-BEEAD1FA8235}" srcOrd="4" destOrd="0" presId="urn:microsoft.com/office/officeart/2005/8/layout/cycle4#1"/>
    <dgm:cxn modelId="{ACEF8D92-5D52-43F2-B14A-AA167ADEF3D0}" type="presParOf" srcId="{CADF4EE1-3625-4065-892F-5390264B220C}" destId="{3A32C5CC-3A40-4133-B12B-99A7D7A464BF}" srcOrd="1" destOrd="0" presId="urn:microsoft.com/office/officeart/2005/8/layout/cycle4#1"/>
    <dgm:cxn modelId="{47B89FAA-7407-4042-ACC4-F41592E7C231}" type="presParOf" srcId="{3A32C5CC-3A40-4133-B12B-99A7D7A464BF}" destId="{F737C590-0BD8-4F20-B4E3-9BD2B3F3EFB9}" srcOrd="0" destOrd="0" presId="urn:microsoft.com/office/officeart/2005/8/layout/cycle4#1"/>
    <dgm:cxn modelId="{7ABE23FB-961F-4625-BED3-830350E1E451}" type="presParOf" srcId="{3A32C5CC-3A40-4133-B12B-99A7D7A464BF}" destId="{AD8AC77E-9943-4134-96A0-02E2FDB283A1}" srcOrd="1" destOrd="0" presId="urn:microsoft.com/office/officeart/2005/8/layout/cycle4#1"/>
    <dgm:cxn modelId="{ACD1F519-144A-47F7-937F-4568C28FC01E}" type="presParOf" srcId="{3A32C5CC-3A40-4133-B12B-99A7D7A464BF}" destId="{5A4D06BB-35C4-4A26-97ED-E181774A75CD}" srcOrd="2" destOrd="0" presId="urn:microsoft.com/office/officeart/2005/8/layout/cycle4#1"/>
    <dgm:cxn modelId="{4A73F682-4AF4-46FE-BA79-A4522C49A351}" type="presParOf" srcId="{3A32C5CC-3A40-4133-B12B-99A7D7A464BF}" destId="{232A61B6-0FE8-4448-9C48-CF3C2F688066}" srcOrd="3" destOrd="0" presId="urn:microsoft.com/office/officeart/2005/8/layout/cycle4#1"/>
    <dgm:cxn modelId="{1BE4AC1A-3DDF-4722-A943-00E841AE079A}" type="presParOf" srcId="{3A32C5CC-3A40-4133-B12B-99A7D7A464BF}" destId="{61CA480F-9FA3-41DA-9AF4-BBF4922BF98E}" srcOrd="4" destOrd="0" presId="urn:microsoft.com/office/officeart/2005/8/layout/cycle4#1"/>
    <dgm:cxn modelId="{9516C296-E15C-46B8-817C-10954D197862}" type="presParOf" srcId="{CADF4EE1-3625-4065-892F-5390264B220C}" destId="{9873746E-9A79-4DC9-9309-3A4052D3C197}" srcOrd="2" destOrd="0" presId="urn:microsoft.com/office/officeart/2005/8/layout/cycle4#1"/>
    <dgm:cxn modelId="{B1B0C4E9-4008-4B26-9FAA-A780516B36E7}" type="presParOf" srcId="{CADF4EE1-3625-4065-892F-5390264B220C}" destId="{D5411AFC-9DF1-4939-B8A7-DDD4F6163DC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03361-12AE-47EC-B37B-A6ACE2B7DFE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8B7F63F-C25C-42C0-881B-74C118ACE28A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ZA" b="1" dirty="0" smtClean="0">
              <a:solidFill>
                <a:schemeClr val="bg1"/>
              </a:solidFill>
            </a:rPr>
            <a:t>Map course for future development</a:t>
          </a:r>
          <a:endParaRPr lang="en-ZA" b="1" dirty="0">
            <a:solidFill>
              <a:schemeClr val="bg1"/>
            </a:solidFill>
          </a:endParaRPr>
        </a:p>
      </dgm:t>
    </dgm:pt>
    <dgm:pt modelId="{D2C5DEC8-D8DE-4FFA-B57C-D49F912B7144}" type="parTrans" cxnId="{53B01538-399E-4DFB-A48E-FA2E4961B7C8}">
      <dgm:prSet/>
      <dgm:spPr/>
      <dgm:t>
        <a:bodyPr/>
        <a:lstStyle/>
        <a:p>
          <a:endParaRPr lang="en-ZA"/>
        </a:p>
      </dgm:t>
    </dgm:pt>
    <dgm:pt modelId="{F4B88213-440C-4AA2-8854-840EF0C56AA0}" type="sibTrans" cxnId="{53B01538-399E-4DFB-A48E-FA2E4961B7C8}">
      <dgm:prSet/>
      <dgm:spPr/>
      <dgm:t>
        <a:bodyPr/>
        <a:lstStyle/>
        <a:p>
          <a:endParaRPr lang="en-ZA"/>
        </a:p>
      </dgm:t>
    </dgm:pt>
    <dgm:pt modelId="{719C104F-5037-48C7-9063-E817723767D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ZA" b="1" dirty="0" smtClean="0">
              <a:solidFill>
                <a:schemeClr val="bg1"/>
              </a:solidFill>
            </a:rPr>
            <a:t>Poverty alleviation, unemployment and inequality </a:t>
          </a:r>
          <a:endParaRPr lang="en-ZA" b="1" dirty="0">
            <a:solidFill>
              <a:schemeClr val="bg1"/>
            </a:solidFill>
          </a:endParaRPr>
        </a:p>
      </dgm:t>
    </dgm:pt>
    <dgm:pt modelId="{E7E22B6E-EFFD-4AC4-923B-945C69EFD1E1}" type="parTrans" cxnId="{95CCAD53-40E9-420E-9A44-D5E9393B41FD}">
      <dgm:prSet/>
      <dgm:spPr/>
      <dgm:t>
        <a:bodyPr/>
        <a:lstStyle/>
        <a:p>
          <a:endParaRPr lang="en-ZA"/>
        </a:p>
      </dgm:t>
    </dgm:pt>
    <dgm:pt modelId="{034B39D1-5D0F-41D5-A379-3CD8597354F1}" type="sibTrans" cxnId="{95CCAD53-40E9-420E-9A44-D5E9393B41FD}">
      <dgm:prSet/>
      <dgm:spPr/>
      <dgm:t>
        <a:bodyPr/>
        <a:lstStyle/>
        <a:p>
          <a:endParaRPr lang="en-ZA"/>
        </a:p>
      </dgm:t>
    </dgm:pt>
    <dgm:pt modelId="{47273CED-51D6-46E4-8246-F91EF0F59C43}">
      <dgm:prSet phldrT="[Text]"/>
      <dgm:spPr/>
      <dgm:t>
        <a:bodyPr/>
        <a:lstStyle/>
        <a:p>
          <a:r>
            <a:rPr lang="en-ZA" b="1" smtClean="0">
              <a:solidFill>
                <a:schemeClr val="bg1"/>
              </a:solidFill>
            </a:rPr>
            <a:t>Redefine service delivery</a:t>
          </a:r>
          <a:endParaRPr lang="en-ZA" b="1" dirty="0">
            <a:solidFill>
              <a:schemeClr val="bg1"/>
            </a:solidFill>
          </a:endParaRPr>
        </a:p>
      </dgm:t>
    </dgm:pt>
    <dgm:pt modelId="{105902BE-2800-464B-B415-C8BC9C8E565F}" type="parTrans" cxnId="{1AC88EDB-B92B-4B53-ADE5-6E6EA17B8C6F}">
      <dgm:prSet/>
      <dgm:spPr/>
      <dgm:t>
        <a:bodyPr/>
        <a:lstStyle/>
        <a:p>
          <a:endParaRPr lang="en-ZA"/>
        </a:p>
      </dgm:t>
    </dgm:pt>
    <dgm:pt modelId="{3856886F-8ABD-4015-8BE6-7A4AEC9D0064}" type="sibTrans" cxnId="{1AC88EDB-B92B-4B53-ADE5-6E6EA17B8C6F}">
      <dgm:prSet/>
      <dgm:spPr/>
      <dgm:t>
        <a:bodyPr/>
        <a:lstStyle/>
        <a:p>
          <a:endParaRPr lang="en-ZA"/>
        </a:p>
      </dgm:t>
    </dgm:pt>
    <dgm:pt modelId="{D8E438A2-075F-4CCC-980D-324DC1A3348A}" type="pres">
      <dgm:prSet presAssocID="{3A403361-12AE-47EC-B37B-A6ACE2B7DFE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73DA07C9-702F-4F42-91A3-95CC36E643B9}" type="pres">
      <dgm:prSet presAssocID="{719C104F-5037-48C7-9063-E817723767D0}" presName="composite" presStyleCnt="0"/>
      <dgm:spPr/>
    </dgm:pt>
    <dgm:pt modelId="{15228C73-8DF1-4E4D-A8E5-2769385CF7C5}" type="pres">
      <dgm:prSet presAssocID="{719C104F-5037-48C7-9063-E817723767D0}" presName="bentUpArrow1" presStyleLbl="alignImgPlace1" presStyleIdx="0" presStyleCnt="2"/>
      <dgm:spPr/>
    </dgm:pt>
    <dgm:pt modelId="{FC405D17-C44C-44AF-B65A-82AA947F7769}" type="pres">
      <dgm:prSet presAssocID="{719C104F-5037-48C7-9063-E817723767D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44A76D5-4968-46DE-B91B-013A453A7070}" type="pres">
      <dgm:prSet presAssocID="{719C104F-5037-48C7-9063-E817723767D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BE8DA54-4A88-4687-9B2C-1819B95B7F97}" type="pres">
      <dgm:prSet presAssocID="{034B39D1-5D0F-41D5-A379-3CD8597354F1}" presName="sibTrans" presStyleCnt="0"/>
      <dgm:spPr/>
    </dgm:pt>
    <dgm:pt modelId="{A34CD8CE-9CAF-43DF-98A5-9B330D6538B3}" type="pres">
      <dgm:prSet presAssocID="{47273CED-51D6-46E4-8246-F91EF0F59C43}" presName="composite" presStyleCnt="0"/>
      <dgm:spPr/>
    </dgm:pt>
    <dgm:pt modelId="{10CCBFF5-95E2-4F84-A0AA-E806AE936A32}" type="pres">
      <dgm:prSet presAssocID="{47273CED-51D6-46E4-8246-F91EF0F59C43}" presName="bentUpArrow1" presStyleLbl="alignImgPlace1" presStyleIdx="1" presStyleCnt="2"/>
      <dgm:spPr/>
    </dgm:pt>
    <dgm:pt modelId="{B7FC6925-B3A1-4C13-86FE-AC82D9C3DEA2}" type="pres">
      <dgm:prSet presAssocID="{47273CED-51D6-46E4-8246-F91EF0F59C4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BBC3370-2867-4355-9F05-DA797F4C7B08}" type="pres">
      <dgm:prSet presAssocID="{47273CED-51D6-46E4-8246-F91EF0F59C43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13D9E64-9B3F-457E-861F-F9E92DB99A45}" type="pres">
      <dgm:prSet presAssocID="{3856886F-8ABD-4015-8BE6-7A4AEC9D0064}" presName="sibTrans" presStyleCnt="0"/>
      <dgm:spPr/>
    </dgm:pt>
    <dgm:pt modelId="{BD442D8E-0E4B-4BF4-907C-A8BE3C0949BC}" type="pres">
      <dgm:prSet presAssocID="{08B7F63F-C25C-42C0-881B-74C118ACE28A}" presName="composite" presStyleCnt="0"/>
      <dgm:spPr/>
    </dgm:pt>
    <dgm:pt modelId="{01DE1BE7-E2B5-4270-829D-0367D81CC274}" type="pres">
      <dgm:prSet presAssocID="{08B7F63F-C25C-42C0-881B-74C118ACE28A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895CB3D-5EEF-4D50-9B5B-9186FE33FF63}" type="presOf" srcId="{3A403361-12AE-47EC-B37B-A6ACE2B7DFE4}" destId="{D8E438A2-075F-4CCC-980D-324DC1A3348A}" srcOrd="0" destOrd="0" presId="urn:microsoft.com/office/officeart/2005/8/layout/StepDownProcess"/>
    <dgm:cxn modelId="{53B01538-399E-4DFB-A48E-FA2E4961B7C8}" srcId="{3A403361-12AE-47EC-B37B-A6ACE2B7DFE4}" destId="{08B7F63F-C25C-42C0-881B-74C118ACE28A}" srcOrd="2" destOrd="0" parTransId="{D2C5DEC8-D8DE-4FFA-B57C-D49F912B7144}" sibTransId="{F4B88213-440C-4AA2-8854-840EF0C56AA0}"/>
    <dgm:cxn modelId="{EAD64770-181C-42F5-B713-C6FFD1E570B0}" type="presOf" srcId="{08B7F63F-C25C-42C0-881B-74C118ACE28A}" destId="{01DE1BE7-E2B5-4270-829D-0367D81CC274}" srcOrd="0" destOrd="0" presId="urn:microsoft.com/office/officeart/2005/8/layout/StepDownProcess"/>
    <dgm:cxn modelId="{89939A4C-7A6D-4544-997F-BC1D8DCA1802}" type="presOf" srcId="{47273CED-51D6-46E4-8246-F91EF0F59C43}" destId="{B7FC6925-B3A1-4C13-86FE-AC82D9C3DEA2}" srcOrd="0" destOrd="0" presId="urn:microsoft.com/office/officeart/2005/8/layout/StepDownProcess"/>
    <dgm:cxn modelId="{1AC88EDB-B92B-4B53-ADE5-6E6EA17B8C6F}" srcId="{3A403361-12AE-47EC-B37B-A6ACE2B7DFE4}" destId="{47273CED-51D6-46E4-8246-F91EF0F59C43}" srcOrd="1" destOrd="0" parTransId="{105902BE-2800-464B-B415-C8BC9C8E565F}" sibTransId="{3856886F-8ABD-4015-8BE6-7A4AEC9D0064}"/>
    <dgm:cxn modelId="{0171ED3B-2F31-47B0-9D59-FF482361CD24}" type="presOf" srcId="{719C104F-5037-48C7-9063-E817723767D0}" destId="{FC405D17-C44C-44AF-B65A-82AA947F7769}" srcOrd="0" destOrd="0" presId="urn:microsoft.com/office/officeart/2005/8/layout/StepDownProcess"/>
    <dgm:cxn modelId="{95CCAD53-40E9-420E-9A44-D5E9393B41FD}" srcId="{3A403361-12AE-47EC-B37B-A6ACE2B7DFE4}" destId="{719C104F-5037-48C7-9063-E817723767D0}" srcOrd="0" destOrd="0" parTransId="{E7E22B6E-EFFD-4AC4-923B-945C69EFD1E1}" sibTransId="{034B39D1-5D0F-41D5-A379-3CD8597354F1}"/>
    <dgm:cxn modelId="{1BFE9062-6F4B-4E3E-8B92-E995373D56A9}" type="presParOf" srcId="{D8E438A2-075F-4CCC-980D-324DC1A3348A}" destId="{73DA07C9-702F-4F42-91A3-95CC36E643B9}" srcOrd="0" destOrd="0" presId="urn:microsoft.com/office/officeart/2005/8/layout/StepDownProcess"/>
    <dgm:cxn modelId="{1ABF35C1-3757-47D4-99AC-3C884B92A470}" type="presParOf" srcId="{73DA07C9-702F-4F42-91A3-95CC36E643B9}" destId="{15228C73-8DF1-4E4D-A8E5-2769385CF7C5}" srcOrd="0" destOrd="0" presId="urn:microsoft.com/office/officeart/2005/8/layout/StepDownProcess"/>
    <dgm:cxn modelId="{7136F353-6D54-4AA6-89A0-9DCBC9C03150}" type="presParOf" srcId="{73DA07C9-702F-4F42-91A3-95CC36E643B9}" destId="{FC405D17-C44C-44AF-B65A-82AA947F7769}" srcOrd="1" destOrd="0" presId="urn:microsoft.com/office/officeart/2005/8/layout/StepDownProcess"/>
    <dgm:cxn modelId="{83584E29-D607-4634-A410-655BD0A8DC02}" type="presParOf" srcId="{73DA07C9-702F-4F42-91A3-95CC36E643B9}" destId="{B44A76D5-4968-46DE-B91B-013A453A7070}" srcOrd="2" destOrd="0" presId="urn:microsoft.com/office/officeart/2005/8/layout/StepDownProcess"/>
    <dgm:cxn modelId="{D2A7BFD0-9B4B-474C-B08D-6F9B90A2E241}" type="presParOf" srcId="{D8E438A2-075F-4CCC-980D-324DC1A3348A}" destId="{DBE8DA54-4A88-4687-9B2C-1819B95B7F97}" srcOrd="1" destOrd="0" presId="urn:microsoft.com/office/officeart/2005/8/layout/StepDownProcess"/>
    <dgm:cxn modelId="{AA424861-662D-4635-A7B3-26635ED0223D}" type="presParOf" srcId="{D8E438A2-075F-4CCC-980D-324DC1A3348A}" destId="{A34CD8CE-9CAF-43DF-98A5-9B330D6538B3}" srcOrd="2" destOrd="0" presId="urn:microsoft.com/office/officeart/2005/8/layout/StepDownProcess"/>
    <dgm:cxn modelId="{03A0E87E-734D-4F25-83C3-07EA52538601}" type="presParOf" srcId="{A34CD8CE-9CAF-43DF-98A5-9B330D6538B3}" destId="{10CCBFF5-95E2-4F84-A0AA-E806AE936A32}" srcOrd="0" destOrd="0" presId="urn:microsoft.com/office/officeart/2005/8/layout/StepDownProcess"/>
    <dgm:cxn modelId="{7D9AFC02-30DF-449E-83EE-293E5A1F3F94}" type="presParOf" srcId="{A34CD8CE-9CAF-43DF-98A5-9B330D6538B3}" destId="{B7FC6925-B3A1-4C13-86FE-AC82D9C3DEA2}" srcOrd="1" destOrd="0" presId="urn:microsoft.com/office/officeart/2005/8/layout/StepDownProcess"/>
    <dgm:cxn modelId="{30D4F685-473D-4BC2-AA55-707379CAD677}" type="presParOf" srcId="{A34CD8CE-9CAF-43DF-98A5-9B330D6538B3}" destId="{2BBC3370-2867-4355-9F05-DA797F4C7B08}" srcOrd="2" destOrd="0" presId="urn:microsoft.com/office/officeart/2005/8/layout/StepDownProcess"/>
    <dgm:cxn modelId="{2E995EDC-594B-49F6-AD20-80D53CE3EFB4}" type="presParOf" srcId="{D8E438A2-075F-4CCC-980D-324DC1A3348A}" destId="{D13D9E64-9B3F-457E-861F-F9E92DB99A45}" srcOrd="3" destOrd="0" presId="urn:microsoft.com/office/officeart/2005/8/layout/StepDownProcess"/>
    <dgm:cxn modelId="{333BEA69-FC1C-42D6-9F4A-309C9F5E6AC0}" type="presParOf" srcId="{D8E438A2-075F-4CCC-980D-324DC1A3348A}" destId="{BD442D8E-0E4B-4BF4-907C-A8BE3C0949BC}" srcOrd="4" destOrd="0" presId="urn:microsoft.com/office/officeart/2005/8/layout/StepDownProcess"/>
    <dgm:cxn modelId="{38475460-E158-46C8-90AD-D3D7E9EE144D}" type="presParOf" srcId="{BD442D8E-0E4B-4BF4-907C-A8BE3C0949BC}" destId="{01DE1BE7-E2B5-4270-829D-0367D81CC27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FB70F5-DAA9-48F2-B81D-92142C28E4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FD0F3A3-DBC0-4A8B-8750-7CE7281189FF}">
      <dgm:prSet phldrT="[Text]" custT="1"/>
      <dgm:spPr/>
      <dgm:t>
        <a:bodyPr/>
        <a:lstStyle/>
        <a:p>
          <a:r>
            <a:rPr lang="en-ZA" sz="1600" b="1" dirty="0" smtClean="0"/>
            <a:t>STIMULATE SOCIO ECONOMIC ACTIVITY</a:t>
          </a:r>
          <a:endParaRPr lang="en-ZA" sz="1600" b="1" dirty="0"/>
        </a:p>
      </dgm:t>
    </dgm:pt>
    <dgm:pt modelId="{86A4421C-0EB2-435E-9929-95EC54EF8421}" type="parTrans" cxnId="{2341EDAE-B0E2-45CD-8CD1-F61A011B3D6B}">
      <dgm:prSet/>
      <dgm:spPr/>
      <dgm:t>
        <a:bodyPr/>
        <a:lstStyle/>
        <a:p>
          <a:endParaRPr lang="en-ZA" sz="1600"/>
        </a:p>
      </dgm:t>
    </dgm:pt>
    <dgm:pt modelId="{9D2E8E0D-BA12-4B72-952F-5F9A87A805C0}" type="sibTrans" cxnId="{2341EDAE-B0E2-45CD-8CD1-F61A011B3D6B}">
      <dgm:prSet/>
      <dgm:spPr/>
      <dgm:t>
        <a:bodyPr/>
        <a:lstStyle/>
        <a:p>
          <a:endParaRPr lang="en-ZA" sz="1600"/>
        </a:p>
      </dgm:t>
    </dgm:pt>
    <dgm:pt modelId="{83CEAF6E-D988-420A-AE90-82437E878C47}">
      <dgm:prSet phldrT="[Text]" custT="1"/>
      <dgm:spPr/>
      <dgm:t>
        <a:bodyPr/>
        <a:lstStyle/>
        <a:p>
          <a:r>
            <a:rPr lang="en-ZA" sz="1600" dirty="0" smtClean="0">
              <a:solidFill>
                <a:schemeClr val="tx1"/>
              </a:solidFill>
            </a:rPr>
            <a:t>Developmental agenda</a:t>
          </a:r>
          <a:endParaRPr lang="en-ZA" sz="1600" dirty="0">
            <a:solidFill>
              <a:schemeClr val="tx1"/>
            </a:solidFill>
          </a:endParaRPr>
        </a:p>
      </dgm:t>
    </dgm:pt>
    <dgm:pt modelId="{3979BE02-47CF-4A98-89AA-4320686AC85B}" type="parTrans" cxnId="{09AAA951-F512-41C0-B5CB-006E72D9DC98}">
      <dgm:prSet/>
      <dgm:spPr/>
      <dgm:t>
        <a:bodyPr/>
        <a:lstStyle/>
        <a:p>
          <a:endParaRPr lang="en-ZA" sz="1600"/>
        </a:p>
      </dgm:t>
    </dgm:pt>
    <dgm:pt modelId="{980FE182-A9EF-4A5B-B377-6924D477EFA5}" type="sibTrans" cxnId="{09AAA951-F512-41C0-B5CB-006E72D9DC98}">
      <dgm:prSet/>
      <dgm:spPr/>
      <dgm:t>
        <a:bodyPr/>
        <a:lstStyle/>
        <a:p>
          <a:endParaRPr lang="en-ZA" sz="1600"/>
        </a:p>
      </dgm:t>
    </dgm:pt>
    <dgm:pt modelId="{8C8CD3C3-62EE-47A4-876D-D10F104EF73B}">
      <dgm:prSet phldrT="[Text]" custT="1"/>
      <dgm:spPr/>
      <dgm:t>
        <a:bodyPr/>
        <a:lstStyle/>
        <a:p>
          <a:r>
            <a:rPr lang="en-ZA" sz="1600" b="1" dirty="0" smtClean="0"/>
            <a:t>DELIVER AFFORDABLE SERVICES</a:t>
          </a:r>
          <a:endParaRPr lang="en-ZA" sz="1600" b="1" dirty="0"/>
        </a:p>
      </dgm:t>
    </dgm:pt>
    <dgm:pt modelId="{E60E60DE-4288-42DD-842F-FE85F268E91D}" type="parTrans" cxnId="{F5F2F695-616D-47B3-8632-A687F6E8F614}">
      <dgm:prSet/>
      <dgm:spPr/>
      <dgm:t>
        <a:bodyPr/>
        <a:lstStyle/>
        <a:p>
          <a:endParaRPr lang="en-ZA" sz="1600"/>
        </a:p>
      </dgm:t>
    </dgm:pt>
    <dgm:pt modelId="{AC19DC2B-7D2A-4F0B-9C07-47EEBED3066D}" type="sibTrans" cxnId="{F5F2F695-616D-47B3-8632-A687F6E8F614}">
      <dgm:prSet/>
      <dgm:spPr/>
      <dgm:t>
        <a:bodyPr/>
        <a:lstStyle/>
        <a:p>
          <a:endParaRPr lang="en-ZA" sz="1600"/>
        </a:p>
      </dgm:t>
    </dgm:pt>
    <dgm:pt modelId="{8B64DCD5-E42A-4F1C-8377-8D49269E289F}">
      <dgm:prSet phldrT="[Text]" custT="1"/>
      <dgm:spPr/>
      <dgm:t>
        <a:bodyPr/>
        <a:lstStyle/>
        <a:p>
          <a:r>
            <a:rPr lang="en-ZA" sz="1600" dirty="0" smtClean="0">
              <a:solidFill>
                <a:schemeClr val="tx1"/>
              </a:solidFill>
            </a:rPr>
            <a:t>Deal with uncertainty while delivering services that are affordable, in context of deficit reducing budget cuts.</a:t>
          </a:r>
          <a:endParaRPr lang="en-ZA" sz="1600" dirty="0">
            <a:solidFill>
              <a:schemeClr val="tx1"/>
            </a:solidFill>
          </a:endParaRPr>
        </a:p>
      </dgm:t>
    </dgm:pt>
    <dgm:pt modelId="{61D75D05-4FFA-4982-A8C2-6C8434BCF623}" type="parTrans" cxnId="{5B2D41F3-4352-41CA-B4AF-6840633E4D57}">
      <dgm:prSet/>
      <dgm:spPr/>
      <dgm:t>
        <a:bodyPr/>
        <a:lstStyle/>
        <a:p>
          <a:endParaRPr lang="en-ZA" sz="1600"/>
        </a:p>
      </dgm:t>
    </dgm:pt>
    <dgm:pt modelId="{E8570F47-662C-4634-A4E0-9F628BFFE35C}" type="sibTrans" cxnId="{5B2D41F3-4352-41CA-B4AF-6840633E4D57}">
      <dgm:prSet/>
      <dgm:spPr/>
      <dgm:t>
        <a:bodyPr/>
        <a:lstStyle/>
        <a:p>
          <a:endParaRPr lang="en-ZA" sz="1600"/>
        </a:p>
      </dgm:t>
    </dgm:pt>
    <dgm:pt modelId="{BBD0D98A-36B7-4AFC-B540-739A34FDDB9A}">
      <dgm:prSet phldrT="[Text]" custT="1"/>
      <dgm:spPr/>
      <dgm:t>
        <a:bodyPr/>
        <a:lstStyle/>
        <a:p>
          <a:r>
            <a:rPr lang="en-ZA" sz="1600" dirty="0" smtClean="0">
              <a:solidFill>
                <a:schemeClr val="tx1"/>
              </a:solidFill>
            </a:rPr>
            <a:t>Decrease dependency &amp; increase sustainability</a:t>
          </a:r>
          <a:endParaRPr lang="en-ZA" sz="1600" dirty="0">
            <a:solidFill>
              <a:schemeClr val="tx1"/>
            </a:solidFill>
          </a:endParaRPr>
        </a:p>
      </dgm:t>
    </dgm:pt>
    <dgm:pt modelId="{C0BDDFAD-E143-4B42-AB3A-EBEDB9934FB5}" type="parTrans" cxnId="{0F2B31EB-06BE-4B2F-B4F0-0D9C2BEA9745}">
      <dgm:prSet/>
      <dgm:spPr/>
      <dgm:t>
        <a:bodyPr/>
        <a:lstStyle/>
        <a:p>
          <a:endParaRPr lang="en-ZA" sz="1600"/>
        </a:p>
      </dgm:t>
    </dgm:pt>
    <dgm:pt modelId="{D548E70C-596C-4A18-9951-AEF789C96914}" type="sibTrans" cxnId="{0F2B31EB-06BE-4B2F-B4F0-0D9C2BEA9745}">
      <dgm:prSet/>
      <dgm:spPr/>
      <dgm:t>
        <a:bodyPr/>
        <a:lstStyle/>
        <a:p>
          <a:endParaRPr lang="en-ZA" sz="1600"/>
        </a:p>
      </dgm:t>
    </dgm:pt>
    <dgm:pt modelId="{87513AC0-E75E-4A11-B1C2-4C2268D4834A}">
      <dgm:prSet phldrT="[Text]" custT="1"/>
      <dgm:spPr/>
      <dgm:t>
        <a:bodyPr/>
        <a:lstStyle/>
        <a:p>
          <a:endParaRPr lang="en-ZA" sz="1600" dirty="0">
            <a:solidFill>
              <a:schemeClr val="tx1"/>
            </a:solidFill>
          </a:endParaRPr>
        </a:p>
      </dgm:t>
    </dgm:pt>
    <dgm:pt modelId="{191D8212-4739-4EBB-96E6-58ECC53DE8B5}" type="sibTrans" cxnId="{6870F5AA-EEA8-4D07-B1CB-18B31EFE5FA7}">
      <dgm:prSet/>
      <dgm:spPr/>
      <dgm:t>
        <a:bodyPr/>
        <a:lstStyle/>
        <a:p>
          <a:endParaRPr lang="en-ZA"/>
        </a:p>
      </dgm:t>
    </dgm:pt>
    <dgm:pt modelId="{BE54E500-8FF7-4765-9C22-87F0995FFF8F}" type="parTrans" cxnId="{6870F5AA-EEA8-4D07-B1CB-18B31EFE5FA7}">
      <dgm:prSet/>
      <dgm:spPr/>
      <dgm:t>
        <a:bodyPr/>
        <a:lstStyle/>
        <a:p>
          <a:endParaRPr lang="en-ZA"/>
        </a:p>
      </dgm:t>
    </dgm:pt>
    <dgm:pt modelId="{AC098482-9F99-4EAE-AB42-4333451D7582}">
      <dgm:prSet phldrT="[Text]" custT="1"/>
      <dgm:spPr/>
      <dgm:t>
        <a:bodyPr/>
        <a:lstStyle/>
        <a:p>
          <a:r>
            <a:rPr lang="en-ZA" sz="1600" dirty="0" smtClean="0">
              <a:solidFill>
                <a:schemeClr val="tx1"/>
              </a:solidFill>
            </a:rPr>
            <a:t>Infrastructure Development</a:t>
          </a:r>
          <a:endParaRPr lang="en-ZA" sz="1600" dirty="0">
            <a:solidFill>
              <a:schemeClr val="tx1"/>
            </a:solidFill>
          </a:endParaRPr>
        </a:p>
      </dgm:t>
    </dgm:pt>
    <dgm:pt modelId="{CE6C5BE3-8812-464B-8665-494CE9F90BD5}" type="sibTrans" cxnId="{EA85E347-286C-47DA-8CD7-1D639D32EF1E}">
      <dgm:prSet/>
      <dgm:spPr/>
      <dgm:t>
        <a:bodyPr/>
        <a:lstStyle/>
        <a:p>
          <a:endParaRPr lang="en-ZA"/>
        </a:p>
      </dgm:t>
    </dgm:pt>
    <dgm:pt modelId="{30DB6CD4-73C2-469A-BD02-D1120C606A87}" type="parTrans" cxnId="{EA85E347-286C-47DA-8CD7-1D639D32EF1E}">
      <dgm:prSet/>
      <dgm:spPr/>
      <dgm:t>
        <a:bodyPr/>
        <a:lstStyle/>
        <a:p>
          <a:endParaRPr lang="en-ZA"/>
        </a:p>
      </dgm:t>
    </dgm:pt>
    <dgm:pt modelId="{0100B0EE-9E34-4FD7-A146-84BE24E20DAB}">
      <dgm:prSet phldrT="[Text]" custT="1"/>
      <dgm:spPr/>
      <dgm:t>
        <a:bodyPr/>
        <a:lstStyle/>
        <a:p>
          <a:r>
            <a:rPr lang="en-ZA" sz="1600" dirty="0" smtClean="0">
              <a:solidFill>
                <a:schemeClr val="tx1"/>
              </a:solidFill>
            </a:rPr>
            <a:t>Inclusive Growth</a:t>
          </a:r>
          <a:endParaRPr lang="en-ZA" sz="1600" dirty="0">
            <a:solidFill>
              <a:schemeClr val="tx1"/>
            </a:solidFill>
          </a:endParaRPr>
        </a:p>
      </dgm:t>
    </dgm:pt>
    <dgm:pt modelId="{D61DF014-425C-4E5B-BA7A-4B7842EDBFBB}" type="parTrans" cxnId="{594EED61-E230-423E-A5E9-42FB469957AD}">
      <dgm:prSet/>
      <dgm:spPr/>
      <dgm:t>
        <a:bodyPr/>
        <a:lstStyle/>
        <a:p>
          <a:endParaRPr lang="en-ZA"/>
        </a:p>
      </dgm:t>
    </dgm:pt>
    <dgm:pt modelId="{72F6CA66-A344-451A-A645-FB4BD43B8262}" type="sibTrans" cxnId="{594EED61-E230-423E-A5E9-42FB469957AD}">
      <dgm:prSet/>
      <dgm:spPr/>
      <dgm:t>
        <a:bodyPr/>
        <a:lstStyle/>
        <a:p>
          <a:endParaRPr lang="en-ZA"/>
        </a:p>
      </dgm:t>
    </dgm:pt>
    <dgm:pt modelId="{3960ADC5-E7E4-44A8-9135-9D2AC2825804}">
      <dgm:prSet phldrT="[Text]" custT="1"/>
      <dgm:spPr/>
      <dgm:t>
        <a:bodyPr/>
        <a:lstStyle/>
        <a:p>
          <a:r>
            <a:rPr lang="en-ZA" sz="1600" dirty="0" smtClean="0">
              <a:solidFill>
                <a:schemeClr val="tx1"/>
              </a:solidFill>
            </a:rPr>
            <a:t>Manufacturing</a:t>
          </a:r>
          <a:endParaRPr lang="en-ZA" sz="1600" dirty="0">
            <a:solidFill>
              <a:schemeClr val="tx1"/>
            </a:solidFill>
          </a:endParaRPr>
        </a:p>
      </dgm:t>
    </dgm:pt>
    <dgm:pt modelId="{18CF9DEC-9A19-4B06-AAD1-B4CCA7955A2A}" type="parTrans" cxnId="{E1A5258A-4948-428D-83B7-4028B7E56DC3}">
      <dgm:prSet/>
      <dgm:spPr/>
      <dgm:t>
        <a:bodyPr/>
        <a:lstStyle/>
        <a:p>
          <a:endParaRPr lang="en-ZA"/>
        </a:p>
      </dgm:t>
    </dgm:pt>
    <dgm:pt modelId="{17CD0A36-888B-4DFC-89C4-4857989551D0}" type="sibTrans" cxnId="{E1A5258A-4948-428D-83B7-4028B7E56DC3}">
      <dgm:prSet/>
      <dgm:spPr/>
      <dgm:t>
        <a:bodyPr/>
        <a:lstStyle/>
        <a:p>
          <a:endParaRPr lang="en-ZA"/>
        </a:p>
      </dgm:t>
    </dgm:pt>
    <dgm:pt modelId="{392D662E-CC54-41C8-80CF-29B6ED15744D}">
      <dgm:prSet custT="1"/>
      <dgm:spPr/>
      <dgm:t>
        <a:bodyPr/>
        <a:lstStyle/>
        <a:p>
          <a:r>
            <a:rPr lang="en-ZA" sz="1600" dirty="0">
              <a:solidFill>
                <a:schemeClr val="tx1"/>
              </a:solidFill>
            </a:rPr>
            <a:t>Industrialization</a:t>
          </a:r>
        </a:p>
      </dgm:t>
    </dgm:pt>
    <dgm:pt modelId="{83DBFE0D-1A5A-4D88-8FF9-13D1F1448951}" type="parTrans" cxnId="{70E8F9E4-3FB6-47AE-A299-60CCB475C69C}">
      <dgm:prSet/>
      <dgm:spPr/>
      <dgm:t>
        <a:bodyPr/>
        <a:lstStyle/>
        <a:p>
          <a:endParaRPr lang="en-ZA"/>
        </a:p>
      </dgm:t>
    </dgm:pt>
    <dgm:pt modelId="{E4D79F10-0FDB-460B-A895-B751F8DED57B}" type="sibTrans" cxnId="{70E8F9E4-3FB6-47AE-A299-60CCB475C69C}">
      <dgm:prSet/>
      <dgm:spPr/>
      <dgm:t>
        <a:bodyPr/>
        <a:lstStyle/>
        <a:p>
          <a:endParaRPr lang="en-ZA"/>
        </a:p>
      </dgm:t>
    </dgm:pt>
    <dgm:pt modelId="{B825CF7B-753B-484A-AF9F-C283A3433215}">
      <dgm:prSet custT="1"/>
      <dgm:spPr/>
      <dgm:t>
        <a:bodyPr/>
        <a:lstStyle/>
        <a:p>
          <a:endParaRPr lang="en-ZA" sz="1600" dirty="0">
            <a:solidFill>
              <a:schemeClr val="tx1"/>
            </a:solidFill>
          </a:endParaRPr>
        </a:p>
      </dgm:t>
    </dgm:pt>
    <dgm:pt modelId="{B0470B63-F2C5-42B5-92D6-3ACEB783FFF5}" type="parTrans" cxnId="{97A05A7C-5B1F-4694-A3FD-205BF9E87876}">
      <dgm:prSet/>
      <dgm:spPr/>
      <dgm:t>
        <a:bodyPr/>
        <a:lstStyle/>
        <a:p>
          <a:endParaRPr lang="en-ZA"/>
        </a:p>
      </dgm:t>
    </dgm:pt>
    <dgm:pt modelId="{B5AC193C-3669-4AC8-8447-82D10033619F}" type="sibTrans" cxnId="{97A05A7C-5B1F-4694-A3FD-205BF9E87876}">
      <dgm:prSet/>
      <dgm:spPr/>
      <dgm:t>
        <a:bodyPr/>
        <a:lstStyle/>
        <a:p>
          <a:endParaRPr lang="en-ZA"/>
        </a:p>
      </dgm:t>
    </dgm:pt>
    <dgm:pt modelId="{C502FBBC-77A5-4345-B8F4-44C34D024FC4}" type="pres">
      <dgm:prSet presAssocID="{6FFB70F5-DAA9-48F2-B81D-92142C28E4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642A977-0595-4549-A2A1-0BEABBEC3350}" type="pres">
      <dgm:prSet presAssocID="{7FD0F3A3-DBC0-4A8B-8750-7CE7281189FF}" presName="composite" presStyleCnt="0"/>
      <dgm:spPr/>
    </dgm:pt>
    <dgm:pt modelId="{CABB2B31-C5C2-4D28-BC5F-FF4ADEB3D7B2}" type="pres">
      <dgm:prSet presAssocID="{7FD0F3A3-DBC0-4A8B-8750-7CE7281189F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F6E8DBB-09FB-43BB-AEA6-988AD731EE4B}" type="pres">
      <dgm:prSet presAssocID="{7FD0F3A3-DBC0-4A8B-8750-7CE7281189F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83E024D-893C-4A58-8162-360ED07C32F7}" type="pres">
      <dgm:prSet presAssocID="{9D2E8E0D-BA12-4B72-952F-5F9A87A805C0}" presName="space" presStyleCnt="0"/>
      <dgm:spPr/>
    </dgm:pt>
    <dgm:pt modelId="{E62E821F-2541-46DB-ACB3-50F9612CBA0C}" type="pres">
      <dgm:prSet presAssocID="{8C8CD3C3-62EE-47A4-876D-D10F104EF73B}" presName="composite" presStyleCnt="0"/>
      <dgm:spPr/>
    </dgm:pt>
    <dgm:pt modelId="{1AB1863C-3E7B-4822-B0C4-D5391F4C63A6}" type="pres">
      <dgm:prSet presAssocID="{8C8CD3C3-62EE-47A4-876D-D10F104EF73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77CC517-8C6C-4EFF-B6AA-ADFADF2A092A}" type="pres">
      <dgm:prSet presAssocID="{8C8CD3C3-62EE-47A4-876D-D10F104EF73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34369BD-67AA-40CA-9E8D-5A2F28FD7ECD}" type="presOf" srcId="{87513AC0-E75E-4A11-B1C2-4C2268D4834A}" destId="{8F6E8DBB-09FB-43BB-AEA6-988AD731EE4B}" srcOrd="0" destOrd="6" presId="urn:microsoft.com/office/officeart/2005/8/layout/hList1"/>
    <dgm:cxn modelId="{5B2D41F3-4352-41CA-B4AF-6840633E4D57}" srcId="{8C8CD3C3-62EE-47A4-876D-D10F104EF73B}" destId="{8B64DCD5-E42A-4F1C-8377-8D49269E289F}" srcOrd="0" destOrd="0" parTransId="{61D75D05-4FFA-4982-A8C2-6C8434BCF623}" sibTransId="{E8570F47-662C-4634-A4E0-9F628BFFE35C}"/>
    <dgm:cxn modelId="{8FC1CF55-41E9-48F0-9BE4-2B117EED9ED1}" type="presOf" srcId="{7FD0F3A3-DBC0-4A8B-8750-7CE7281189FF}" destId="{CABB2B31-C5C2-4D28-BC5F-FF4ADEB3D7B2}" srcOrd="0" destOrd="0" presId="urn:microsoft.com/office/officeart/2005/8/layout/hList1"/>
    <dgm:cxn modelId="{9B01DC3E-F42B-4990-963F-53AA24E641CA}" type="presOf" srcId="{8B64DCD5-E42A-4F1C-8377-8D49269E289F}" destId="{777CC517-8C6C-4EFF-B6AA-ADFADF2A092A}" srcOrd="0" destOrd="0" presId="urn:microsoft.com/office/officeart/2005/8/layout/hList1"/>
    <dgm:cxn modelId="{97A05A7C-5B1F-4694-A3FD-205BF9E87876}" srcId="{7FD0F3A3-DBC0-4A8B-8750-7CE7281189FF}" destId="{B825CF7B-753B-484A-AF9F-C283A3433215}" srcOrd="5" destOrd="0" parTransId="{B0470B63-F2C5-42B5-92D6-3ACEB783FFF5}" sibTransId="{B5AC193C-3669-4AC8-8447-82D10033619F}"/>
    <dgm:cxn modelId="{594EED61-E230-423E-A5E9-42FB469957AD}" srcId="{7FD0F3A3-DBC0-4A8B-8750-7CE7281189FF}" destId="{0100B0EE-9E34-4FD7-A146-84BE24E20DAB}" srcOrd="1" destOrd="0" parTransId="{D61DF014-425C-4E5B-BA7A-4B7842EDBFBB}" sibTransId="{72F6CA66-A344-451A-A645-FB4BD43B8262}"/>
    <dgm:cxn modelId="{9B2F0806-E89C-48D0-9932-3E64A87D6AA5}" type="presOf" srcId="{8C8CD3C3-62EE-47A4-876D-D10F104EF73B}" destId="{1AB1863C-3E7B-4822-B0C4-D5391F4C63A6}" srcOrd="0" destOrd="0" presId="urn:microsoft.com/office/officeart/2005/8/layout/hList1"/>
    <dgm:cxn modelId="{2341EDAE-B0E2-45CD-8CD1-F61A011B3D6B}" srcId="{6FFB70F5-DAA9-48F2-B81D-92142C28E42B}" destId="{7FD0F3A3-DBC0-4A8B-8750-7CE7281189FF}" srcOrd="0" destOrd="0" parTransId="{86A4421C-0EB2-435E-9929-95EC54EF8421}" sibTransId="{9D2E8E0D-BA12-4B72-952F-5F9A87A805C0}"/>
    <dgm:cxn modelId="{2C77A707-1974-4EAA-9E65-7E6CC631DFA0}" type="presOf" srcId="{392D662E-CC54-41C8-80CF-29B6ED15744D}" destId="{8F6E8DBB-09FB-43BB-AEA6-988AD731EE4B}" srcOrd="0" destOrd="4" presId="urn:microsoft.com/office/officeart/2005/8/layout/hList1"/>
    <dgm:cxn modelId="{94029C95-A8B9-45A6-9EDE-C466A75B1F89}" type="presOf" srcId="{AC098482-9F99-4EAE-AB42-4333451D7582}" destId="{8F6E8DBB-09FB-43BB-AEA6-988AD731EE4B}" srcOrd="0" destOrd="2" presId="urn:microsoft.com/office/officeart/2005/8/layout/hList1"/>
    <dgm:cxn modelId="{09AAA951-F512-41C0-B5CB-006E72D9DC98}" srcId="{7FD0F3A3-DBC0-4A8B-8750-7CE7281189FF}" destId="{83CEAF6E-D988-420A-AE90-82437E878C47}" srcOrd="0" destOrd="0" parTransId="{3979BE02-47CF-4A98-89AA-4320686AC85B}" sibTransId="{980FE182-A9EF-4A5B-B377-6924D477EFA5}"/>
    <dgm:cxn modelId="{F049F1F2-4710-425C-A4EB-287AD59012DE}" type="presOf" srcId="{6FFB70F5-DAA9-48F2-B81D-92142C28E42B}" destId="{C502FBBC-77A5-4345-B8F4-44C34D024FC4}" srcOrd="0" destOrd="0" presId="urn:microsoft.com/office/officeart/2005/8/layout/hList1"/>
    <dgm:cxn modelId="{046C83E0-8FDB-40C2-9F69-402F03E6D76C}" type="presOf" srcId="{BBD0D98A-36B7-4AFC-B540-739A34FDDB9A}" destId="{777CC517-8C6C-4EFF-B6AA-ADFADF2A092A}" srcOrd="0" destOrd="1" presId="urn:microsoft.com/office/officeart/2005/8/layout/hList1"/>
    <dgm:cxn modelId="{0F2B31EB-06BE-4B2F-B4F0-0D9C2BEA9745}" srcId="{8C8CD3C3-62EE-47A4-876D-D10F104EF73B}" destId="{BBD0D98A-36B7-4AFC-B540-739A34FDDB9A}" srcOrd="1" destOrd="0" parTransId="{C0BDDFAD-E143-4B42-AB3A-EBEDB9934FB5}" sibTransId="{D548E70C-596C-4A18-9951-AEF789C96914}"/>
    <dgm:cxn modelId="{F5F2F695-616D-47B3-8632-A687F6E8F614}" srcId="{6FFB70F5-DAA9-48F2-B81D-92142C28E42B}" destId="{8C8CD3C3-62EE-47A4-876D-D10F104EF73B}" srcOrd="1" destOrd="0" parTransId="{E60E60DE-4288-42DD-842F-FE85F268E91D}" sibTransId="{AC19DC2B-7D2A-4F0B-9C07-47EEBED3066D}"/>
    <dgm:cxn modelId="{E1A5258A-4948-428D-83B7-4028B7E56DC3}" srcId="{7FD0F3A3-DBC0-4A8B-8750-7CE7281189FF}" destId="{3960ADC5-E7E4-44A8-9135-9D2AC2825804}" srcOrd="3" destOrd="0" parTransId="{18CF9DEC-9A19-4B06-AAD1-B4CCA7955A2A}" sibTransId="{17CD0A36-888B-4DFC-89C4-4857989551D0}"/>
    <dgm:cxn modelId="{6870F5AA-EEA8-4D07-B1CB-18B31EFE5FA7}" srcId="{7FD0F3A3-DBC0-4A8B-8750-7CE7281189FF}" destId="{87513AC0-E75E-4A11-B1C2-4C2268D4834A}" srcOrd="6" destOrd="0" parTransId="{BE54E500-8FF7-4765-9C22-87F0995FFF8F}" sibTransId="{191D8212-4739-4EBB-96E6-58ECC53DE8B5}"/>
    <dgm:cxn modelId="{A2BB80FC-D575-4B1D-BA08-CC54046A6440}" type="presOf" srcId="{B825CF7B-753B-484A-AF9F-C283A3433215}" destId="{8F6E8DBB-09FB-43BB-AEA6-988AD731EE4B}" srcOrd="0" destOrd="5" presId="urn:microsoft.com/office/officeart/2005/8/layout/hList1"/>
    <dgm:cxn modelId="{EA85E347-286C-47DA-8CD7-1D639D32EF1E}" srcId="{7FD0F3A3-DBC0-4A8B-8750-7CE7281189FF}" destId="{AC098482-9F99-4EAE-AB42-4333451D7582}" srcOrd="2" destOrd="0" parTransId="{30DB6CD4-73C2-469A-BD02-D1120C606A87}" sibTransId="{CE6C5BE3-8812-464B-8665-494CE9F90BD5}"/>
    <dgm:cxn modelId="{E6704F94-87C4-4920-B0B6-BF2500790950}" type="presOf" srcId="{0100B0EE-9E34-4FD7-A146-84BE24E20DAB}" destId="{8F6E8DBB-09FB-43BB-AEA6-988AD731EE4B}" srcOrd="0" destOrd="1" presId="urn:microsoft.com/office/officeart/2005/8/layout/hList1"/>
    <dgm:cxn modelId="{70E8F9E4-3FB6-47AE-A299-60CCB475C69C}" srcId="{7FD0F3A3-DBC0-4A8B-8750-7CE7281189FF}" destId="{392D662E-CC54-41C8-80CF-29B6ED15744D}" srcOrd="4" destOrd="0" parTransId="{83DBFE0D-1A5A-4D88-8FF9-13D1F1448951}" sibTransId="{E4D79F10-0FDB-460B-A895-B751F8DED57B}"/>
    <dgm:cxn modelId="{C49724B1-C79B-4E2B-B50F-E7EA26BB722B}" type="presOf" srcId="{3960ADC5-E7E4-44A8-9135-9D2AC2825804}" destId="{8F6E8DBB-09FB-43BB-AEA6-988AD731EE4B}" srcOrd="0" destOrd="3" presId="urn:microsoft.com/office/officeart/2005/8/layout/hList1"/>
    <dgm:cxn modelId="{D3AF64DC-8922-475D-98F3-4040F08F351B}" type="presOf" srcId="{83CEAF6E-D988-420A-AE90-82437E878C47}" destId="{8F6E8DBB-09FB-43BB-AEA6-988AD731EE4B}" srcOrd="0" destOrd="0" presId="urn:microsoft.com/office/officeart/2005/8/layout/hList1"/>
    <dgm:cxn modelId="{026680AE-3FBF-4BA9-BEBD-CDC11F4203C7}" type="presParOf" srcId="{C502FBBC-77A5-4345-B8F4-44C34D024FC4}" destId="{A642A977-0595-4549-A2A1-0BEABBEC3350}" srcOrd="0" destOrd="0" presId="urn:microsoft.com/office/officeart/2005/8/layout/hList1"/>
    <dgm:cxn modelId="{0BDAEEB4-5AED-490C-84CC-DB0E7C6E90EC}" type="presParOf" srcId="{A642A977-0595-4549-A2A1-0BEABBEC3350}" destId="{CABB2B31-C5C2-4D28-BC5F-FF4ADEB3D7B2}" srcOrd="0" destOrd="0" presId="urn:microsoft.com/office/officeart/2005/8/layout/hList1"/>
    <dgm:cxn modelId="{61E8DB94-C59A-4DC0-94B6-1DD96181FF5B}" type="presParOf" srcId="{A642A977-0595-4549-A2A1-0BEABBEC3350}" destId="{8F6E8DBB-09FB-43BB-AEA6-988AD731EE4B}" srcOrd="1" destOrd="0" presId="urn:microsoft.com/office/officeart/2005/8/layout/hList1"/>
    <dgm:cxn modelId="{B936E1CE-36B5-4DEC-9FF5-F9AF5B34DEC6}" type="presParOf" srcId="{C502FBBC-77A5-4345-B8F4-44C34D024FC4}" destId="{583E024D-893C-4A58-8162-360ED07C32F7}" srcOrd="1" destOrd="0" presId="urn:microsoft.com/office/officeart/2005/8/layout/hList1"/>
    <dgm:cxn modelId="{6AB7DF25-8EAE-4ED3-81D0-001108F0744C}" type="presParOf" srcId="{C502FBBC-77A5-4345-B8F4-44C34D024FC4}" destId="{E62E821F-2541-46DB-ACB3-50F9612CBA0C}" srcOrd="2" destOrd="0" presId="urn:microsoft.com/office/officeart/2005/8/layout/hList1"/>
    <dgm:cxn modelId="{9B711232-BCCF-49BE-970F-5A0DC96C5EE1}" type="presParOf" srcId="{E62E821F-2541-46DB-ACB3-50F9612CBA0C}" destId="{1AB1863C-3E7B-4822-B0C4-D5391F4C63A6}" srcOrd="0" destOrd="0" presId="urn:microsoft.com/office/officeart/2005/8/layout/hList1"/>
    <dgm:cxn modelId="{800A3D74-BA3D-473C-9FC4-CAC225139FB4}" type="presParOf" srcId="{E62E821F-2541-46DB-ACB3-50F9612CBA0C}" destId="{777CC517-8C6C-4EFF-B6AA-ADFADF2A09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AB174F-BEB4-46FE-94C2-7BE25B5EAF6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DC1099BA-08C1-405A-9A98-4FB05101C0CC}">
      <dgm:prSet phldrT="[Text]"/>
      <dgm:spPr/>
      <dgm:t>
        <a:bodyPr/>
        <a:lstStyle/>
        <a:p>
          <a:r>
            <a:rPr lang="en-ZA" b="1" dirty="0" smtClean="0"/>
            <a:t>improve the nature or quality of the actual service delivered by client</a:t>
          </a:r>
          <a:endParaRPr lang="en-ZA" b="1" dirty="0"/>
        </a:p>
      </dgm:t>
    </dgm:pt>
    <dgm:pt modelId="{6191EAAF-CAAF-47B9-99CF-AFF2D9D55481}" type="parTrans" cxnId="{362090C3-B4DB-4A7A-9493-C1974845A6B6}">
      <dgm:prSet/>
      <dgm:spPr/>
      <dgm:t>
        <a:bodyPr/>
        <a:lstStyle/>
        <a:p>
          <a:endParaRPr lang="en-ZA"/>
        </a:p>
      </dgm:t>
    </dgm:pt>
    <dgm:pt modelId="{C718CE81-AE8F-400F-82A9-FAE0331F1F83}" type="sibTrans" cxnId="{362090C3-B4DB-4A7A-9493-C1974845A6B6}">
      <dgm:prSet/>
      <dgm:spPr/>
      <dgm:t>
        <a:bodyPr/>
        <a:lstStyle/>
        <a:p>
          <a:endParaRPr lang="en-ZA"/>
        </a:p>
      </dgm:t>
    </dgm:pt>
    <dgm:pt modelId="{D1BEDF06-F682-4D9A-B443-2F05B4419D9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ZA" b="1" dirty="0" smtClean="0"/>
            <a:t>to improve the manner in which Client delivers services</a:t>
          </a:r>
          <a:endParaRPr lang="en-ZA" b="1" dirty="0"/>
        </a:p>
      </dgm:t>
    </dgm:pt>
    <dgm:pt modelId="{1FBD2A9E-A2CB-4A23-AE5D-2CEAA160CEC2}" type="parTrans" cxnId="{BFC21D19-718D-4393-8CA7-0A97250E9096}">
      <dgm:prSet/>
      <dgm:spPr/>
      <dgm:t>
        <a:bodyPr/>
        <a:lstStyle/>
        <a:p>
          <a:endParaRPr lang="en-ZA"/>
        </a:p>
      </dgm:t>
    </dgm:pt>
    <dgm:pt modelId="{23F8426A-B862-42D5-B793-AF503A84E7D1}" type="sibTrans" cxnId="{BFC21D19-718D-4393-8CA7-0A97250E9096}">
      <dgm:prSet/>
      <dgm:spPr/>
      <dgm:t>
        <a:bodyPr/>
        <a:lstStyle/>
        <a:p>
          <a:endParaRPr lang="en-ZA"/>
        </a:p>
      </dgm:t>
    </dgm:pt>
    <dgm:pt modelId="{D505BD00-8E14-480E-88E7-E981659CB139}" type="pres">
      <dgm:prSet presAssocID="{59AB174F-BEB4-46FE-94C2-7BE25B5EAF6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17D6AF7-9F52-4A7E-9270-CAD2B8B9D13B}" type="pres">
      <dgm:prSet presAssocID="{DC1099BA-08C1-405A-9A98-4FB05101C0CC}" presName="gear1" presStyleLbl="node1" presStyleIdx="0" presStyleCnt="2" custLinFactNeighborX="6364" custLinFactNeighborY="701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6888021-662E-45F8-BBB4-1D4C78886227}" type="pres">
      <dgm:prSet presAssocID="{DC1099BA-08C1-405A-9A98-4FB05101C0CC}" presName="gear1srcNode" presStyleLbl="node1" presStyleIdx="0" presStyleCnt="2"/>
      <dgm:spPr/>
      <dgm:t>
        <a:bodyPr/>
        <a:lstStyle/>
        <a:p>
          <a:endParaRPr lang="en-ZA"/>
        </a:p>
      </dgm:t>
    </dgm:pt>
    <dgm:pt modelId="{E1F562F9-7E5F-410C-864D-E8604171E2D4}" type="pres">
      <dgm:prSet presAssocID="{DC1099BA-08C1-405A-9A98-4FB05101C0CC}" presName="gear1dstNode" presStyleLbl="node1" presStyleIdx="0" presStyleCnt="2"/>
      <dgm:spPr/>
      <dgm:t>
        <a:bodyPr/>
        <a:lstStyle/>
        <a:p>
          <a:endParaRPr lang="en-ZA"/>
        </a:p>
      </dgm:t>
    </dgm:pt>
    <dgm:pt modelId="{D326B559-4427-4D7F-A4E1-1DD6B85E41CD}" type="pres">
      <dgm:prSet presAssocID="{D1BEDF06-F682-4D9A-B443-2F05B4419D95}" presName="gear2" presStyleLbl="node1" presStyleIdx="1" presStyleCnt="2" custScaleX="130000" custScaleY="130000" custLinFactNeighborX="-8966" custLinFactNeighborY="4718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1534C94-93F4-41BA-95CC-FEAF69EDA754}" type="pres">
      <dgm:prSet presAssocID="{D1BEDF06-F682-4D9A-B443-2F05B4419D95}" presName="gear2srcNode" presStyleLbl="node1" presStyleIdx="1" presStyleCnt="2"/>
      <dgm:spPr/>
      <dgm:t>
        <a:bodyPr/>
        <a:lstStyle/>
        <a:p>
          <a:endParaRPr lang="en-ZA"/>
        </a:p>
      </dgm:t>
    </dgm:pt>
    <dgm:pt modelId="{EDD4F02D-5269-4AC6-AE7A-0E88354CABD4}" type="pres">
      <dgm:prSet presAssocID="{D1BEDF06-F682-4D9A-B443-2F05B4419D95}" presName="gear2dstNode" presStyleLbl="node1" presStyleIdx="1" presStyleCnt="2"/>
      <dgm:spPr/>
      <dgm:t>
        <a:bodyPr/>
        <a:lstStyle/>
        <a:p>
          <a:endParaRPr lang="en-ZA"/>
        </a:p>
      </dgm:t>
    </dgm:pt>
    <dgm:pt modelId="{433F0F13-2D1A-4801-A609-B916F255048F}" type="pres">
      <dgm:prSet presAssocID="{C718CE81-AE8F-400F-82A9-FAE0331F1F83}" presName="connector1" presStyleLbl="sibTrans2D1" presStyleIdx="0" presStyleCnt="2" custLinFactNeighborX="-5779" custLinFactNeighborY="8756"/>
      <dgm:spPr/>
      <dgm:t>
        <a:bodyPr/>
        <a:lstStyle/>
        <a:p>
          <a:endParaRPr lang="en-ZA"/>
        </a:p>
      </dgm:t>
    </dgm:pt>
    <dgm:pt modelId="{6433CFA8-DCB8-478A-A04A-AEC9C68CB7D5}" type="pres">
      <dgm:prSet presAssocID="{23F8426A-B862-42D5-B793-AF503A84E7D1}" presName="connector2" presStyleLbl="sibTrans2D1" presStyleIdx="1" presStyleCnt="2" custAng="3715883" custLinFactNeighborX="-3517" custLinFactNeighborY="29890"/>
      <dgm:spPr/>
      <dgm:t>
        <a:bodyPr/>
        <a:lstStyle/>
        <a:p>
          <a:endParaRPr lang="en-ZA"/>
        </a:p>
      </dgm:t>
    </dgm:pt>
  </dgm:ptLst>
  <dgm:cxnLst>
    <dgm:cxn modelId="{BFC21D19-718D-4393-8CA7-0A97250E9096}" srcId="{59AB174F-BEB4-46FE-94C2-7BE25B5EAF66}" destId="{D1BEDF06-F682-4D9A-B443-2F05B4419D95}" srcOrd="1" destOrd="0" parTransId="{1FBD2A9E-A2CB-4A23-AE5D-2CEAA160CEC2}" sibTransId="{23F8426A-B862-42D5-B793-AF503A84E7D1}"/>
    <dgm:cxn modelId="{535C5483-0E5F-42E9-AC38-7C411EE64191}" type="presOf" srcId="{23F8426A-B862-42D5-B793-AF503A84E7D1}" destId="{6433CFA8-DCB8-478A-A04A-AEC9C68CB7D5}" srcOrd="0" destOrd="0" presId="urn:microsoft.com/office/officeart/2005/8/layout/gear1"/>
    <dgm:cxn modelId="{87C012A4-100D-444E-A3B8-99E65C2CD01A}" type="presOf" srcId="{DC1099BA-08C1-405A-9A98-4FB05101C0CC}" destId="{76888021-662E-45F8-BBB4-1D4C78886227}" srcOrd="1" destOrd="0" presId="urn:microsoft.com/office/officeart/2005/8/layout/gear1"/>
    <dgm:cxn modelId="{362090C3-B4DB-4A7A-9493-C1974845A6B6}" srcId="{59AB174F-BEB4-46FE-94C2-7BE25B5EAF66}" destId="{DC1099BA-08C1-405A-9A98-4FB05101C0CC}" srcOrd="0" destOrd="0" parTransId="{6191EAAF-CAAF-47B9-99CF-AFF2D9D55481}" sibTransId="{C718CE81-AE8F-400F-82A9-FAE0331F1F83}"/>
    <dgm:cxn modelId="{4613CFAF-A4AB-4A87-AD5D-C2AA31E121A4}" type="presOf" srcId="{DC1099BA-08C1-405A-9A98-4FB05101C0CC}" destId="{E1F562F9-7E5F-410C-864D-E8604171E2D4}" srcOrd="2" destOrd="0" presId="urn:microsoft.com/office/officeart/2005/8/layout/gear1"/>
    <dgm:cxn modelId="{EC5471B4-AADE-43D3-BD56-A83BF73FD652}" type="presOf" srcId="{DC1099BA-08C1-405A-9A98-4FB05101C0CC}" destId="{117D6AF7-9F52-4A7E-9270-CAD2B8B9D13B}" srcOrd="0" destOrd="0" presId="urn:microsoft.com/office/officeart/2005/8/layout/gear1"/>
    <dgm:cxn modelId="{F43C854C-4EDB-464B-9D6C-6921AE66ABFB}" type="presOf" srcId="{D1BEDF06-F682-4D9A-B443-2F05B4419D95}" destId="{EDD4F02D-5269-4AC6-AE7A-0E88354CABD4}" srcOrd="2" destOrd="0" presId="urn:microsoft.com/office/officeart/2005/8/layout/gear1"/>
    <dgm:cxn modelId="{62EF0326-A2B1-4E9B-9FDB-4114B96F87E0}" type="presOf" srcId="{D1BEDF06-F682-4D9A-B443-2F05B4419D95}" destId="{11534C94-93F4-41BA-95CC-FEAF69EDA754}" srcOrd="1" destOrd="0" presId="urn:microsoft.com/office/officeart/2005/8/layout/gear1"/>
    <dgm:cxn modelId="{B750AD76-EC67-4342-8049-149CF6B595B4}" type="presOf" srcId="{C718CE81-AE8F-400F-82A9-FAE0331F1F83}" destId="{433F0F13-2D1A-4801-A609-B916F255048F}" srcOrd="0" destOrd="0" presId="urn:microsoft.com/office/officeart/2005/8/layout/gear1"/>
    <dgm:cxn modelId="{C1B63FF9-2736-413F-9559-FB33A3E6E894}" type="presOf" srcId="{D1BEDF06-F682-4D9A-B443-2F05B4419D95}" destId="{D326B559-4427-4D7F-A4E1-1DD6B85E41CD}" srcOrd="0" destOrd="0" presId="urn:microsoft.com/office/officeart/2005/8/layout/gear1"/>
    <dgm:cxn modelId="{455A42FE-EDC8-4B4E-938D-92F8B0DFAC7B}" type="presOf" srcId="{59AB174F-BEB4-46FE-94C2-7BE25B5EAF66}" destId="{D505BD00-8E14-480E-88E7-E981659CB139}" srcOrd="0" destOrd="0" presId="urn:microsoft.com/office/officeart/2005/8/layout/gear1"/>
    <dgm:cxn modelId="{7D31D636-BB34-4BD8-AAD1-CE557E3A4426}" type="presParOf" srcId="{D505BD00-8E14-480E-88E7-E981659CB139}" destId="{117D6AF7-9F52-4A7E-9270-CAD2B8B9D13B}" srcOrd="0" destOrd="0" presId="urn:microsoft.com/office/officeart/2005/8/layout/gear1"/>
    <dgm:cxn modelId="{4EA31451-7F46-47C9-93BA-6D79A7289ACF}" type="presParOf" srcId="{D505BD00-8E14-480E-88E7-E981659CB139}" destId="{76888021-662E-45F8-BBB4-1D4C78886227}" srcOrd="1" destOrd="0" presId="urn:microsoft.com/office/officeart/2005/8/layout/gear1"/>
    <dgm:cxn modelId="{25FCAF23-4EAB-416D-86D6-CA341874D4B0}" type="presParOf" srcId="{D505BD00-8E14-480E-88E7-E981659CB139}" destId="{E1F562F9-7E5F-410C-864D-E8604171E2D4}" srcOrd="2" destOrd="0" presId="urn:microsoft.com/office/officeart/2005/8/layout/gear1"/>
    <dgm:cxn modelId="{E3062099-ABF9-4F19-B6B9-7A46A33B1E33}" type="presParOf" srcId="{D505BD00-8E14-480E-88E7-E981659CB139}" destId="{D326B559-4427-4D7F-A4E1-1DD6B85E41CD}" srcOrd="3" destOrd="0" presId="urn:microsoft.com/office/officeart/2005/8/layout/gear1"/>
    <dgm:cxn modelId="{9F7C54EB-5248-45E3-BABF-76655CFF15F0}" type="presParOf" srcId="{D505BD00-8E14-480E-88E7-E981659CB139}" destId="{11534C94-93F4-41BA-95CC-FEAF69EDA754}" srcOrd="4" destOrd="0" presId="urn:microsoft.com/office/officeart/2005/8/layout/gear1"/>
    <dgm:cxn modelId="{2D1ECF64-F17E-4E93-B9ED-FB50884F8537}" type="presParOf" srcId="{D505BD00-8E14-480E-88E7-E981659CB139}" destId="{EDD4F02D-5269-4AC6-AE7A-0E88354CABD4}" srcOrd="5" destOrd="0" presId="urn:microsoft.com/office/officeart/2005/8/layout/gear1"/>
    <dgm:cxn modelId="{4E919F71-98C2-4359-A8C5-0EAF1DF978EA}" type="presParOf" srcId="{D505BD00-8E14-480E-88E7-E981659CB139}" destId="{433F0F13-2D1A-4801-A609-B916F255048F}" srcOrd="6" destOrd="0" presId="urn:microsoft.com/office/officeart/2005/8/layout/gear1"/>
    <dgm:cxn modelId="{2A51DB3F-5C49-428C-BB85-B524F9883A6A}" type="presParOf" srcId="{D505BD00-8E14-480E-88E7-E981659CB139}" destId="{6433CFA8-DCB8-478A-A04A-AEC9C68CB7D5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9EE8FA-A6C2-4F16-954A-7E767509F9A3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29D06903-0D43-4C1C-BFE0-7E02FF908B5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ZA" sz="1800" b="1" dirty="0" smtClean="0">
              <a:solidFill>
                <a:schemeClr val="bg1"/>
              </a:solidFill>
            </a:rPr>
            <a:t>Allocated to clients</a:t>
          </a:r>
          <a:endParaRPr lang="en-ZA" sz="1800" b="1" dirty="0">
            <a:solidFill>
              <a:schemeClr val="bg1"/>
            </a:solidFill>
          </a:endParaRPr>
        </a:p>
      </dgm:t>
    </dgm:pt>
    <dgm:pt modelId="{A3575861-504C-4F37-BAE6-B815672C3B5A}" type="parTrans" cxnId="{3C88B26A-6274-412A-8EE2-1651017FFBF9}">
      <dgm:prSet/>
      <dgm:spPr/>
      <dgm:t>
        <a:bodyPr/>
        <a:lstStyle/>
        <a:p>
          <a:endParaRPr lang="en-ZA"/>
        </a:p>
      </dgm:t>
    </dgm:pt>
    <dgm:pt modelId="{A59BC5E9-D4A2-414D-9156-E8A68B37A4B2}" type="sibTrans" cxnId="{3C88B26A-6274-412A-8EE2-1651017FFBF9}">
      <dgm:prSet/>
      <dgm:spPr/>
      <dgm:t>
        <a:bodyPr/>
        <a:lstStyle/>
        <a:p>
          <a:endParaRPr lang="en-ZA"/>
        </a:p>
      </dgm:t>
    </dgm:pt>
    <dgm:pt modelId="{BEEE21CD-610E-46C9-830C-8736A6D8CA2E}">
      <dgm:prSet phldrT="[Text]" custT="1"/>
      <dgm:spPr>
        <a:solidFill>
          <a:schemeClr val="bg1"/>
        </a:solidFill>
      </dgm:spPr>
      <dgm:t>
        <a:bodyPr/>
        <a:lstStyle/>
        <a:p>
          <a:r>
            <a:rPr lang="en-ZA" sz="1100" dirty="0" smtClean="0">
              <a:solidFill>
                <a:schemeClr val="tx1"/>
              </a:solidFill>
            </a:rPr>
            <a:t>R4.5 </a:t>
          </a:r>
          <a:r>
            <a:rPr lang="en-ZA" sz="1100" dirty="0" err="1" smtClean="0">
              <a:solidFill>
                <a:schemeClr val="tx1"/>
              </a:solidFill>
            </a:rPr>
            <a:t>bn</a:t>
          </a:r>
          <a:r>
            <a:rPr lang="en-ZA" sz="1100" dirty="0" smtClean="0">
              <a:solidFill>
                <a:schemeClr val="tx1"/>
              </a:solidFill>
            </a:rPr>
            <a:t> “baseline*”  </a:t>
          </a:r>
          <a:r>
            <a:rPr lang="en-ZA" sz="1100" dirty="0" err="1" smtClean="0">
              <a:solidFill>
                <a:schemeClr val="tx1"/>
              </a:solidFill>
            </a:rPr>
            <a:t>iro</a:t>
          </a:r>
          <a:r>
            <a:rPr lang="en-ZA" sz="1100" dirty="0" smtClean="0">
              <a:solidFill>
                <a:schemeClr val="tx1"/>
              </a:solidFill>
            </a:rPr>
            <a:t> client allocated offices &amp; facilities</a:t>
          </a:r>
        </a:p>
      </dgm:t>
    </dgm:pt>
    <dgm:pt modelId="{CACD153E-449A-4F9D-806B-203D74D94CB5}" type="parTrans" cxnId="{E7B42F10-474F-425F-AAB8-E85455157937}">
      <dgm:prSet/>
      <dgm:spPr/>
      <dgm:t>
        <a:bodyPr/>
        <a:lstStyle/>
        <a:p>
          <a:endParaRPr lang="en-ZA"/>
        </a:p>
      </dgm:t>
    </dgm:pt>
    <dgm:pt modelId="{733F7D28-E90A-4E37-933D-4576C79BB183}" type="sibTrans" cxnId="{E7B42F10-474F-425F-AAB8-E85455157937}">
      <dgm:prSet/>
      <dgm:spPr/>
      <dgm:t>
        <a:bodyPr/>
        <a:lstStyle/>
        <a:p>
          <a:endParaRPr lang="en-ZA"/>
        </a:p>
      </dgm:t>
    </dgm:pt>
    <dgm:pt modelId="{B635F535-BC96-4D62-8E39-D87EED1A2178}">
      <dgm:prSet phldrT="[Text]" custT="1"/>
      <dgm:spPr>
        <a:solidFill>
          <a:schemeClr val="bg1"/>
        </a:solidFill>
      </dgm:spPr>
      <dgm:t>
        <a:bodyPr/>
        <a:lstStyle/>
        <a:p>
          <a:r>
            <a:rPr lang="en-ZA" sz="1050" dirty="0" smtClean="0">
              <a:solidFill>
                <a:schemeClr val="tx1"/>
              </a:solidFill>
            </a:rPr>
            <a:t>User Charge Model informs tariff &amp; gap based on industry practise after affordability adjustment</a:t>
          </a:r>
        </a:p>
      </dgm:t>
    </dgm:pt>
    <dgm:pt modelId="{796CB1D7-2853-40C4-B6CA-A980F53F0137}" type="parTrans" cxnId="{01A2F8B7-9E22-4164-85C2-0DFD1673023F}">
      <dgm:prSet/>
      <dgm:spPr/>
      <dgm:t>
        <a:bodyPr/>
        <a:lstStyle/>
        <a:p>
          <a:endParaRPr lang="en-ZA"/>
        </a:p>
      </dgm:t>
    </dgm:pt>
    <dgm:pt modelId="{1C996ACE-06E2-482A-A9BC-6EEBBF06921B}" type="sibTrans" cxnId="{01A2F8B7-9E22-4164-85C2-0DFD1673023F}">
      <dgm:prSet/>
      <dgm:spPr/>
      <dgm:t>
        <a:bodyPr/>
        <a:lstStyle/>
        <a:p>
          <a:endParaRPr lang="en-ZA"/>
        </a:p>
      </dgm:t>
    </dgm:pt>
    <dgm:pt modelId="{94F52215-6167-4D04-83BB-41902D61E20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ZA" sz="1800" b="1" dirty="0" smtClean="0">
              <a:solidFill>
                <a:schemeClr val="bg1"/>
              </a:solidFill>
            </a:rPr>
            <a:t>Own Use</a:t>
          </a:r>
          <a:endParaRPr lang="en-ZA" sz="1800" b="1" dirty="0">
            <a:solidFill>
              <a:schemeClr val="bg1"/>
            </a:solidFill>
          </a:endParaRPr>
        </a:p>
      </dgm:t>
    </dgm:pt>
    <dgm:pt modelId="{F5D0CCC5-7C62-4C9F-84BC-799060E5D74B}" type="parTrans" cxnId="{0417539E-14B6-44F6-8F8B-6BC6B40861BA}">
      <dgm:prSet/>
      <dgm:spPr/>
      <dgm:t>
        <a:bodyPr/>
        <a:lstStyle/>
        <a:p>
          <a:endParaRPr lang="en-ZA"/>
        </a:p>
      </dgm:t>
    </dgm:pt>
    <dgm:pt modelId="{722ED46D-1B4C-4342-8F92-1ED38BF0D031}" type="sibTrans" cxnId="{0417539E-14B6-44F6-8F8B-6BC6B40861BA}">
      <dgm:prSet/>
      <dgm:spPr/>
      <dgm:t>
        <a:bodyPr/>
        <a:lstStyle/>
        <a:p>
          <a:endParaRPr lang="en-ZA"/>
        </a:p>
      </dgm:t>
    </dgm:pt>
    <dgm:pt modelId="{103F60D6-81B5-483D-B939-2B3B6FCE2384}">
      <dgm:prSet phldrT="[Text]" custT="1"/>
      <dgm:spPr>
        <a:solidFill>
          <a:schemeClr val="bg1"/>
        </a:solidFill>
      </dgm:spPr>
      <dgm:t>
        <a:bodyPr/>
        <a:lstStyle/>
        <a:p>
          <a:r>
            <a:rPr lang="en-ZA" sz="1400" dirty="0" smtClean="0">
              <a:solidFill>
                <a:schemeClr val="tx1"/>
              </a:solidFill>
            </a:rPr>
            <a:t>HO and RO </a:t>
          </a:r>
          <a:r>
            <a:rPr lang="en-ZA" sz="1400" dirty="0" err="1" smtClean="0">
              <a:solidFill>
                <a:schemeClr val="tx1"/>
              </a:solidFill>
            </a:rPr>
            <a:t>etc</a:t>
          </a:r>
          <a:r>
            <a:rPr lang="en-ZA" sz="1400" dirty="0" smtClean="0">
              <a:solidFill>
                <a:schemeClr val="tx1"/>
              </a:solidFill>
            </a:rPr>
            <a:t> </a:t>
          </a:r>
        </a:p>
        <a:p>
          <a:r>
            <a:rPr lang="en-ZA" sz="1200" dirty="0" smtClean="0">
              <a:solidFill>
                <a:schemeClr val="tx1"/>
              </a:solidFill>
            </a:rPr>
            <a:t>(support function/ cost to core business)</a:t>
          </a:r>
          <a:endParaRPr lang="en-ZA" sz="1800" dirty="0">
            <a:solidFill>
              <a:schemeClr val="tx1"/>
            </a:solidFill>
          </a:endParaRPr>
        </a:p>
      </dgm:t>
    </dgm:pt>
    <dgm:pt modelId="{E6B78E64-51BE-4144-8823-EB48F6AF2E66}" type="parTrans" cxnId="{C0D202FF-B470-4F06-A624-29638B4EF876}">
      <dgm:prSet/>
      <dgm:spPr/>
      <dgm:t>
        <a:bodyPr/>
        <a:lstStyle/>
        <a:p>
          <a:endParaRPr lang="en-ZA"/>
        </a:p>
      </dgm:t>
    </dgm:pt>
    <dgm:pt modelId="{592160FC-5ADA-4BB7-94C6-B5C2D7F16DAA}" type="sibTrans" cxnId="{C0D202FF-B470-4F06-A624-29638B4EF876}">
      <dgm:prSet/>
      <dgm:spPr/>
      <dgm:t>
        <a:bodyPr/>
        <a:lstStyle/>
        <a:p>
          <a:endParaRPr lang="en-ZA"/>
        </a:p>
      </dgm:t>
    </dgm:pt>
    <dgm:pt modelId="{D446350C-E6D2-4387-B945-82028D7A2A1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ZA" sz="1800" b="1" dirty="0" smtClean="0">
              <a:solidFill>
                <a:schemeClr val="bg1"/>
              </a:solidFill>
            </a:rPr>
            <a:t>Excess</a:t>
          </a:r>
          <a:endParaRPr lang="en-ZA" sz="1800" b="1" dirty="0">
            <a:solidFill>
              <a:schemeClr val="bg1"/>
            </a:solidFill>
          </a:endParaRPr>
        </a:p>
      </dgm:t>
    </dgm:pt>
    <dgm:pt modelId="{4CD05224-86DA-4B7C-B7E2-921B01473D42}" type="parTrans" cxnId="{2903F61A-8540-47B4-A3D6-4927E28C4F1F}">
      <dgm:prSet/>
      <dgm:spPr/>
      <dgm:t>
        <a:bodyPr/>
        <a:lstStyle/>
        <a:p>
          <a:endParaRPr lang="en-ZA"/>
        </a:p>
      </dgm:t>
    </dgm:pt>
    <dgm:pt modelId="{0DFCB9A8-3EFB-4996-800B-45380CB4D5CC}" type="sibTrans" cxnId="{2903F61A-8540-47B4-A3D6-4927E28C4F1F}">
      <dgm:prSet/>
      <dgm:spPr/>
      <dgm:t>
        <a:bodyPr/>
        <a:lstStyle/>
        <a:p>
          <a:endParaRPr lang="en-ZA"/>
        </a:p>
      </dgm:t>
    </dgm:pt>
    <dgm:pt modelId="{23F024BC-9C3D-4A79-840A-9035F9877D73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en-ZA" sz="1200" dirty="0" smtClean="0">
              <a:solidFill>
                <a:schemeClr val="tx1"/>
              </a:solidFill>
            </a:rPr>
            <a:t>Current          Lease-Outs</a:t>
          </a:r>
          <a:endParaRPr lang="en-ZA" sz="1200" dirty="0">
            <a:solidFill>
              <a:schemeClr val="tx1"/>
            </a:solidFill>
          </a:endParaRPr>
        </a:p>
      </dgm:t>
    </dgm:pt>
    <dgm:pt modelId="{7C4E1E62-60C2-43EB-B129-F35977D89880}" type="parTrans" cxnId="{FAADF847-6BA3-41D7-9823-73CAA322655B}">
      <dgm:prSet/>
      <dgm:spPr/>
      <dgm:t>
        <a:bodyPr/>
        <a:lstStyle/>
        <a:p>
          <a:endParaRPr lang="en-ZA"/>
        </a:p>
      </dgm:t>
    </dgm:pt>
    <dgm:pt modelId="{8313896D-81E2-4B6D-80D5-1F17B6B3DF3D}" type="sibTrans" cxnId="{FAADF847-6BA3-41D7-9823-73CAA322655B}">
      <dgm:prSet/>
      <dgm:spPr/>
      <dgm:t>
        <a:bodyPr/>
        <a:lstStyle/>
        <a:p>
          <a:endParaRPr lang="en-ZA"/>
        </a:p>
      </dgm:t>
    </dgm:pt>
    <dgm:pt modelId="{543AAECE-E53A-4625-83D2-292FCDA8CA8E}">
      <dgm:prSet phldrT="[Text]" custT="1"/>
      <dgm:spPr>
        <a:solidFill>
          <a:schemeClr val="bg1"/>
        </a:solidFill>
      </dgm:spPr>
      <dgm:t>
        <a:bodyPr/>
        <a:lstStyle/>
        <a:p>
          <a:r>
            <a:rPr lang="en-ZA" sz="1400" dirty="0" smtClean="0">
              <a:solidFill>
                <a:schemeClr val="tx1"/>
              </a:solidFill>
            </a:rPr>
            <a:t>Land</a:t>
          </a:r>
          <a:r>
            <a:rPr lang="en-ZA" sz="1800" dirty="0" smtClean="0">
              <a:solidFill>
                <a:schemeClr val="tx1"/>
              </a:solidFill>
            </a:rPr>
            <a:t> </a:t>
          </a:r>
        </a:p>
      </dgm:t>
    </dgm:pt>
    <dgm:pt modelId="{08F01469-7764-47E8-946F-2D1A30E7DE1F}" type="parTrans" cxnId="{7A5D31BD-0264-4D88-AE5B-03D15306F3E8}">
      <dgm:prSet/>
      <dgm:spPr/>
      <dgm:t>
        <a:bodyPr/>
        <a:lstStyle/>
        <a:p>
          <a:endParaRPr lang="en-ZA"/>
        </a:p>
      </dgm:t>
    </dgm:pt>
    <dgm:pt modelId="{D98B9040-A5E1-47E1-A23C-7ADA166B9BE2}" type="sibTrans" cxnId="{7A5D31BD-0264-4D88-AE5B-03D15306F3E8}">
      <dgm:prSet/>
      <dgm:spPr/>
      <dgm:t>
        <a:bodyPr/>
        <a:lstStyle/>
        <a:p>
          <a:endParaRPr lang="en-ZA"/>
        </a:p>
      </dgm:t>
    </dgm:pt>
    <dgm:pt modelId="{7AF5E904-2F6C-4264-B6DE-44AA4750121D}">
      <dgm:prSet phldrT="[Text]" custT="1"/>
      <dgm:spPr>
        <a:solidFill>
          <a:schemeClr val="bg1"/>
        </a:solidFill>
      </dgm:spPr>
      <dgm:t>
        <a:bodyPr/>
        <a:lstStyle/>
        <a:p>
          <a:r>
            <a:rPr lang="en-ZA" sz="1200" dirty="0" smtClean="0">
              <a:solidFill>
                <a:schemeClr val="tx1"/>
              </a:solidFill>
            </a:rPr>
            <a:t>Investment Portfolio</a:t>
          </a:r>
        </a:p>
        <a:p>
          <a:r>
            <a:rPr lang="en-ZA" sz="1200" dirty="0" smtClean="0">
              <a:solidFill>
                <a:schemeClr val="tx1"/>
              </a:solidFill>
            </a:rPr>
            <a:t>Non – Core properties &amp; land “surplus </a:t>
          </a:r>
          <a:r>
            <a:rPr lang="en-ZA" sz="1200" dirty="0" err="1" smtClean="0">
              <a:solidFill>
                <a:schemeClr val="tx1"/>
              </a:solidFill>
            </a:rPr>
            <a:t>ito</a:t>
          </a:r>
          <a:r>
            <a:rPr lang="en-ZA" sz="1200" dirty="0" smtClean="0">
              <a:solidFill>
                <a:schemeClr val="tx1"/>
              </a:solidFill>
            </a:rPr>
            <a:t> GIAMA”</a:t>
          </a:r>
          <a:endParaRPr lang="en-ZA" sz="1200" dirty="0">
            <a:solidFill>
              <a:schemeClr val="tx1"/>
            </a:solidFill>
          </a:endParaRPr>
        </a:p>
      </dgm:t>
    </dgm:pt>
    <dgm:pt modelId="{B9DC63E0-5553-4D8A-9B4F-ADCCD7AB3E2F}" type="parTrans" cxnId="{411588EC-3F1D-424D-B416-4B24BF7EA43C}">
      <dgm:prSet/>
      <dgm:spPr/>
      <dgm:t>
        <a:bodyPr/>
        <a:lstStyle/>
        <a:p>
          <a:endParaRPr lang="en-ZA"/>
        </a:p>
      </dgm:t>
    </dgm:pt>
    <dgm:pt modelId="{78A3BFE8-0BF8-466B-B774-6DF81F73F274}" type="sibTrans" cxnId="{411588EC-3F1D-424D-B416-4B24BF7EA43C}">
      <dgm:prSet/>
      <dgm:spPr/>
      <dgm:t>
        <a:bodyPr/>
        <a:lstStyle/>
        <a:p>
          <a:endParaRPr lang="en-ZA"/>
        </a:p>
      </dgm:t>
    </dgm:pt>
    <dgm:pt modelId="{EDDCDA5D-A08D-4148-8496-402E7E1E53A1}">
      <dgm:prSet phldrT="[Text]" custT="1"/>
      <dgm:spPr>
        <a:solidFill>
          <a:schemeClr val="bg1"/>
        </a:solidFill>
      </dgm:spPr>
      <dgm:t>
        <a:bodyPr/>
        <a:lstStyle/>
        <a:p>
          <a:r>
            <a:rPr lang="en-ZA" sz="1000" dirty="0" smtClean="0">
              <a:solidFill>
                <a:schemeClr val="tx1"/>
              </a:solidFill>
            </a:rPr>
            <a:t>Optimisation opportunities</a:t>
          </a:r>
        </a:p>
      </dgm:t>
    </dgm:pt>
    <dgm:pt modelId="{3EC84C20-CEED-481D-8AD2-54DD9D924EFA}" type="sibTrans" cxnId="{9B09024E-3104-4DA7-B73D-071882267F27}">
      <dgm:prSet/>
      <dgm:spPr/>
      <dgm:t>
        <a:bodyPr/>
        <a:lstStyle/>
        <a:p>
          <a:endParaRPr lang="en-ZA"/>
        </a:p>
      </dgm:t>
    </dgm:pt>
    <dgm:pt modelId="{417B4B28-B097-442B-B153-1B8DC8999040}" type="parTrans" cxnId="{9B09024E-3104-4DA7-B73D-071882267F27}">
      <dgm:prSet/>
      <dgm:spPr/>
      <dgm:t>
        <a:bodyPr/>
        <a:lstStyle/>
        <a:p>
          <a:endParaRPr lang="en-ZA"/>
        </a:p>
      </dgm:t>
    </dgm:pt>
    <dgm:pt modelId="{9FD2A4D0-E21C-47D2-8E82-2769C0BDB672}">
      <dgm:prSet phldrT="[Text]"/>
      <dgm:spPr>
        <a:solidFill>
          <a:schemeClr val="bg1"/>
        </a:solidFill>
      </dgm:spPr>
      <dgm:t>
        <a:bodyPr/>
        <a:lstStyle/>
        <a:p>
          <a:r>
            <a:rPr lang="en-ZA" dirty="0" smtClean="0">
              <a:solidFill>
                <a:schemeClr val="tx1"/>
              </a:solidFill>
            </a:rPr>
            <a:t>Potential Disposals</a:t>
          </a:r>
        </a:p>
      </dgm:t>
    </dgm:pt>
    <dgm:pt modelId="{57E11911-360B-49D2-AFA7-63419C8330F1}" type="parTrans" cxnId="{F443BD53-A132-4E1F-B381-D52D8D989C0B}">
      <dgm:prSet/>
      <dgm:spPr/>
      <dgm:t>
        <a:bodyPr/>
        <a:lstStyle/>
        <a:p>
          <a:endParaRPr lang="en-ZA"/>
        </a:p>
      </dgm:t>
    </dgm:pt>
    <dgm:pt modelId="{FFC7706B-E573-47D8-A500-3F1C0D2BE66F}" type="sibTrans" cxnId="{F443BD53-A132-4E1F-B381-D52D8D989C0B}">
      <dgm:prSet/>
      <dgm:spPr/>
      <dgm:t>
        <a:bodyPr/>
        <a:lstStyle/>
        <a:p>
          <a:endParaRPr lang="en-ZA"/>
        </a:p>
      </dgm:t>
    </dgm:pt>
    <dgm:pt modelId="{F852E5CA-16FF-47D5-AFA0-B8BDCBC399D5}" type="pres">
      <dgm:prSet presAssocID="{099EE8FA-A6C2-4F16-954A-7E767509F9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BC1DD1FC-351C-4791-85F9-9A1D2128FBE7}" type="pres">
      <dgm:prSet presAssocID="{29D06903-0D43-4C1C-BFE0-7E02FF908B5E}" presName="compNode" presStyleCnt="0"/>
      <dgm:spPr/>
    </dgm:pt>
    <dgm:pt modelId="{66AA5E06-1E6D-4612-B8AB-FA7D2EEB7430}" type="pres">
      <dgm:prSet presAssocID="{29D06903-0D43-4C1C-BFE0-7E02FF908B5E}" presName="aNode" presStyleLbl="bgShp" presStyleIdx="0" presStyleCnt="3" custLinFactNeighborX="-57540" custLinFactNeighborY="-8939"/>
      <dgm:spPr/>
      <dgm:t>
        <a:bodyPr/>
        <a:lstStyle/>
        <a:p>
          <a:endParaRPr lang="en-ZA"/>
        </a:p>
      </dgm:t>
    </dgm:pt>
    <dgm:pt modelId="{339BB260-D25D-4806-95C7-BC96C04FDA61}" type="pres">
      <dgm:prSet presAssocID="{29D06903-0D43-4C1C-BFE0-7E02FF908B5E}" presName="textNode" presStyleLbl="bgShp" presStyleIdx="0" presStyleCnt="3"/>
      <dgm:spPr/>
      <dgm:t>
        <a:bodyPr/>
        <a:lstStyle/>
        <a:p>
          <a:endParaRPr lang="en-ZA"/>
        </a:p>
      </dgm:t>
    </dgm:pt>
    <dgm:pt modelId="{E6D080E8-5C2E-42B2-BFA9-9289B93F1DE5}" type="pres">
      <dgm:prSet presAssocID="{29D06903-0D43-4C1C-BFE0-7E02FF908B5E}" presName="compChildNode" presStyleCnt="0"/>
      <dgm:spPr/>
    </dgm:pt>
    <dgm:pt modelId="{1413FAEA-7066-4345-BFBA-8B0A13D7E328}" type="pres">
      <dgm:prSet presAssocID="{29D06903-0D43-4C1C-BFE0-7E02FF908B5E}" presName="theInnerList" presStyleCnt="0"/>
      <dgm:spPr/>
    </dgm:pt>
    <dgm:pt modelId="{C6891889-86DC-4525-8354-4595E10CA9BC}" type="pres">
      <dgm:prSet presAssocID="{BEEE21CD-610E-46C9-830C-8736A6D8CA2E}" presName="childNode" presStyleLbl="node1" presStyleIdx="0" presStyleCnt="8" custScaleY="381934" custLinFactY="-100000" custLinFactNeighborY="-12413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EC7C229-EF6C-49D3-9BD0-ADC88BB06083}" type="pres">
      <dgm:prSet presAssocID="{BEEE21CD-610E-46C9-830C-8736A6D8CA2E}" presName="aSpace2" presStyleCnt="0"/>
      <dgm:spPr/>
    </dgm:pt>
    <dgm:pt modelId="{E1B45B78-B98F-4938-992B-0C339698AD99}" type="pres">
      <dgm:prSet presAssocID="{B635F535-BC96-4D62-8E39-D87EED1A2178}" presName="childNode" presStyleLbl="node1" presStyleIdx="1" presStyleCnt="8" custScaleY="693297" custLinFactY="-54601" custLinFactNeighborY="-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4B60AC1-AEDB-49B6-9BA5-CF433DB6AFC6}" type="pres">
      <dgm:prSet presAssocID="{B635F535-BC96-4D62-8E39-D87EED1A2178}" presName="aSpace2" presStyleCnt="0"/>
      <dgm:spPr/>
    </dgm:pt>
    <dgm:pt modelId="{7BB172F7-C9BA-4D82-B6D2-F38C64E73B15}" type="pres">
      <dgm:prSet presAssocID="{EDDCDA5D-A08D-4148-8496-402E7E1E53A1}" presName="childNode" presStyleLbl="node1" presStyleIdx="2" presStyleCnt="8" custScaleY="171920" custLinFactNeighborY="-6219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3B38906-0AE0-4968-A07E-393F7D52FE37}" type="pres">
      <dgm:prSet presAssocID="{29D06903-0D43-4C1C-BFE0-7E02FF908B5E}" presName="aSpace" presStyleCnt="0"/>
      <dgm:spPr/>
    </dgm:pt>
    <dgm:pt modelId="{8DD77AD3-5AE4-4577-BBD2-079CBD05BFAE}" type="pres">
      <dgm:prSet presAssocID="{94F52215-6167-4D04-83BB-41902D61E204}" presName="compNode" presStyleCnt="0"/>
      <dgm:spPr/>
    </dgm:pt>
    <dgm:pt modelId="{0DC9DC56-72F9-4425-BCF2-3936D440F013}" type="pres">
      <dgm:prSet presAssocID="{94F52215-6167-4D04-83BB-41902D61E204}" presName="aNode" presStyleLbl="bgShp" presStyleIdx="1" presStyleCnt="3"/>
      <dgm:spPr/>
      <dgm:t>
        <a:bodyPr/>
        <a:lstStyle/>
        <a:p>
          <a:endParaRPr lang="en-ZA"/>
        </a:p>
      </dgm:t>
    </dgm:pt>
    <dgm:pt modelId="{F9AFCADC-D401-4403-B134-42FB0C2D52C4}" type="pres">
      <dgm:prSet presAssocID="{94F52215-6167-4D04-83BB-41902D61E204}" presName="textNode" presStyleLbl="bgShp" presStyleIdx="1" presStyleCnt="3"/>
      <dgm:spPr/>
      <dgm:t>
        <a:bodyPr/>
        <a:lstStyle/>
        <a:p>
          <a:endParaRPr lang="en-ZA"/>
        </a:p>
      </dgm:t>
    </dgm:pt>
    <dgm:pt modelId="{DAD9F252-41A7-454F-BCA6-41C7179AE1B0}" type="pres">
      <dgm:prSet presAssocID="{94F52215-6167-4D04-83BB-41902D61E204}" presName="compChildNode" presStyleCnt="0"/>
      <dgm:spPr/>
    </dgm:pt>
    <dgm:pt modelId="{D0A3773C-AD8B-4B4D-8070-D339570D20A7}" type="pres">
      <dgm:prSet presAssocID="{94F52215-6167-4D04-83BB-41902D61E204}" presName="theInnerList" presStyleCnt="0"/>
      <dgm:spPr/>
    </dgm:pt>
    <dgm:pt modelId="{CAF7BA22-4150-4089-BD30-8002C86D3B42}" type="pres">
      <dgm:prSet presAssocID="{103F60D6-81B5-483D-B939-2B3B6FCE2384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76CBE72-E5A1-462B-80A8-1D60E12E962A}" type="pres">
      <dgm:prSet presAssocID="{94F52215-6167-4D04-83BB-41902D61E204}" presName="aSpace" presStyleCnt="0"/>
      <dgm:spPr/>
    </dgm:pt>
    <dgm:pt modelId="{E6770BFF-DF89-4429-AF9A-094A670FFE5B}" type="pres">
      <dgm:prSet presAssocID="{D446350C-E6D2-4387-B945-82028D7A2A1E}" presName="compNode" presStyleCnt="0"/>
      <dgm:spPr/>
    </dgm:pt>
    <dgm:pt modelId="{CE2A261C-B0FD-49E6-BEB9-65148CF2A6B2}" type="pres">
      <dgm:prSet presAssocID="{D446350C-E6D2-4387-B945-82028D7A2A1E}" presName="aNode" presStyleLbl="bgShp" presStyleIdx="2" presStyleCnt="3" custLinFactNeighborX="1339" custLinFactNeighborY="2811"/>
      <dgm:spPr/>
      <dgm:t>
        <a:bodyPr/>
        <a:lstStyle/>
        <a:p>
          <a:endParaRPr lang="en-ZA"/>
        </a:p>
      </dgm:t>
    </dgm:pt>
    <dgm:pt modelId="{ABD329E2-8A31-49E9-B6DA-5FF08E6F1CB9}" type="pres">
      <dgm:prSet presAssocID="{D446350C-E6D2-4387-B945-82028D7A2A1E}" presName="textNode" presStyleLbl="bgShp" presStyleIdx="2" presStyleCnt="3"/>
      <dgm:spPr/>
      <dgm:t>
        <a:bodyPr/>
        <a:lstStyle/>
        <a:p>
          <a:endParaRPr lang="en-ZA"/>
        </a:p>
      </dgm:t>
    </dgm:pt>
    <dgm:pt modelId="{3C396E44-BB91-4B08-BA67-0C9BF7EA5E17}" type="pres">
      <dgm:prSet presAssocID="{D446350C-E6D2-4387-B945-82028D7A2A1E}" presName="compChildNode" presStyleCnt="0"/>
      <dgm:spPr/>
    </dgm:pt>
    <dgm:pt modelId="{125797D0-CB88-4DC0-A42C-E1DA297E29C9}" type="pres">
      <dgm:prSet presAssocID="{D446350C-E6D2-4387-B945-82028D7A2A1E}" presName="theInnerList" presStyleCnt="0"/>
      <dgm:spPr/>
    </dgm:pt>
    <dgm:pt modelId="{42E3EEE3-C540-4F6A-90E8-E9C28F0836F6}" type="pres">
      <dgm:prSet presAssocID="{23F024BC-9C3D-4A79-840A-9035F9877D73}" presName="childNode" presStyleLbl="node1" presStyleIdx="4" presStyleCnt="8" custScaleY="94831" custLinFactY="-58713" custLinFactNeighborY="-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1D41E8E-6F16-42E1-9B4B-8692F50AE692}" type="pres">
      <dgm:prSet presAssocID="{23F024BC-9C3D-4A79-840A-9035F9877D73}" presName="aSpace2" presStyleCnt="0"/>
      <dgm:spPr/>
    </dgm:pt>
    <dgm:pt modelId="{B40E2491-E9D9-428E-91AE-E00B5360EE98}" type="pres">
      <dgm:prSet presAssocID="{7AF5E904-2F6C-4264-B6DE-44AA4750121D}" presName="childNode" presStyleLbl="node1" presStyleIdx="5" presStyleCnt="8" custScaleY="330909" custLinFactY="-46480" custLinFactNeighborY="-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53B9215-C6CB-45F2-BEBA-00E778765309}" type="pres">
      <dgm:prSet presAssocID="{7AF5E904-2F6C-4264-B6DE-44AA4750121D}" presName="aSpace2" presStyleCnt="0"/>
      <dgm:spPr/>
    </dgm:pt>
    <dgm:pt modelId="{FDD2EAD1-5DBC-4311-913A-F0E9D8300C02}" type="pres">
      <dgm:prSet presAssocID="{543AAECE-E53A-4625-83D2-292FCDA8CA8E}" presName="childNode" presStyleLbl="node1" presStyleIdx="6" presStyleCnt="8" custScaleY="69191" custLinFactY="-30087" custLinFactNeighborY="-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45E8C02-2A49-4C32-8460-5FDDF332EA3A}" type="pres">
      <dgm:prSet presAssocID="{543AAECE-E53A-4625-83D2-292FCDA8CA8E}" presName="aSpace2" presStyleCnt="0"/>
      <dgm:spPr/>
    </dgm:pt>
    <dgm:pt modelId="{8DD2B361-F027-4A8B-AC66-28FAC92A44F5}" type="pres">
      <dgm:prSet presAssocID="{9FD2A4D0-E21C-47D2-8E82-2769C0BDB672}" presName="childNode" presStyleLbl="node1" presStyleIdx="7" presStyleCnt="8" custScaleY="69191" custLinFactY="-12682" custLinFactNeighborY="-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411588EC-3F1D-424D-B416-4B24BF7EA43C}" srcId="{D446350C-E6D2-4387-B945-82028D7A2A1E}" destId="{7AF5E904-2F6C-4264-B6DE-44AA4750121D}" srcOrd="1" destOrd="0" parTransId="{B9DC63E0-5553-4D8A-9B4F-ADCCD7AB3E2F}" sibTransId="{78A3BFE8-0BF8-466B-B774-6DF81F73F274}"/>
    <dgm:cxn modelId="{01A2F8B7-9E22-4164-85C2-0DFD1673023F}" srcId="{29D06903-0D43-4C1C-BFE0-7E02FF908B5E}" destId="{B635F535-BC96-4D62-8E39-D87EED1A2178}" srcOrd="1" destOrd="0" parTransId="{796CB1D7-2853-40C4-B6CA-A980F53F0137}" sibTransId="{1C996ACE-06E2-482A-A9BC-6EEBBF06921B}"/>
    <dgm:cxn modelId="{EB5294D2-2661-4D97-9036-FEC3FF47D467}" type="presOf" srcId="{23F024BC-9C3D-4A79-840A-9035F9877D73}" destId="{42E3EEE3-C540-4F6A-90E8-E9C28F0836F6}" srcOrd="0" destOrd="0" presId="urn:microsoft.com/office/officeart/2005/8/layout/lProcess2"/>
    <dgm:cxn modelId="{147C7C5A-C0CC-47DA-8443-E2B4FCE2BA16}" type="presOf" srcId="{099EE8FA-A6C2-4F16-954A-7E767509F9A3}" destId="{F852E5CA-16FF-47D5-AFA0-B8BDCBC399D5}" srcOrd="0" destOrd="0" presId="urn:microsoft.com/office/officeart/2005/8/layout/lProcess2"/>
    <dgm:cxn modelId="{0417539E-14B6-44F6-8F8B-6BC6B40861BA}" srcId="{099EE8FA-A6C2-4F16-954A-7E767509F9A3}" destId="{94F52215-6167-4D04-83BB-41902D61E204}" srcOrd="1" destOrd="0" parTransId="{F5D0CCC5-7C62-4C9F-84BC-799060E5D74B}" sibTransId="{722ED46D-1B4C-4342-8F92-1ED38BF0D031}"/>
    <dgm:cxn modelId="{0BE54AB3-9058-45C0-842E-DD9F4491BC0E}" type="presOf" srcId="{EDDCDA5D-A08D-4148-8496-402E7E1E53A1}" destId="{7BB172F7-C9BA-4D82-B6D2-F38C64E73B15}" srcOrd="0" destOrd="0" presId="urn:microsoft.com/office/officeart/2005/8/layout/lProcess2"/>
    <dgm:cxn modelId="{AC6102E5-ABCB-46EF-AEA0-467007A98A88}" type="presOf" srcId="{29D06903-0D43-4C1C-BFE0-7E02FF908B5E}" destId="{66AA5E06-1E6D-4612-B8AB-FA7D2EEB7430}" srcOrd="0" destOrd="0" presId="urn:microsoft.com/office/officeart/2005/8/layout/lProcess2"/>
    <dgm:cxn modelId="{C889FE63-0176-4E56-B97E-CEEACE996A01}" type="presOf" srcId="{543AAECE-E53A-4625-83D2-292FCDA8CA8E}" destId="{FDD2EAD1-5DBC-4311-913A-F0E9D8300C02}" srcOrd="0" destOrd="0" presId="urn:microsoft.com/office/officeart/2005/8/layout/lProcess2"/>
    <dgm:cxn modelId="{DB8C40D4-C85C-437C-B05C-3B645EBDF7D3}" type="presOf" srcId="{94F52215-6167-4D04-83BB-41902D61E204}" destId="{0DC9DC56-72F9-4425-BCF2-3936D440F013}" srcOrd="0" destOrd="0" presId="urn:microsoft.com/office/officeart/2005/8/layout/lProcess2"/>
    <dgm:cxn modelId="{184E590C-3441-44F0-B345-0585B4B3BF71}" type="presOf" srcId="{7AF5E904-2F6C-4264-B6DE-44AA4750121D}" destId="{B40E2491-E9D9-428E-91AE-E00B5360EE98}" srcOrd="0" destOrd="0" presId="urn:microsoft.com/office/officeart/2005/8/layout/lProcess2"/>
    <dgm:cxn modelId="{FAADF847-6BA3-41D7-9823-73CAA322655B}" srcId="{D446350C-E6D2-4387-B945-82028D7A2A1E}" destId="{23F024BC-9C3D-4A79-840A-9035F9877D73}" srcOrd="0" destOrd="0" parTransId="{7C4E1E62-60C2-43EB-B129-F35977D89880}" sibTransId="{8313896D-81E2-4B6D-80D5-1F17B6B3DF3D}"/>
    <dgm:cxn modelId="{F443BD53-A132-4E1F-B381-D52D8D989C0B}" srcId="{D446350C-E6D2-4387-B945-82028D7A2A1E}" destId="{9FD2A4D0-E21C-47D2-8E82-2769C0BDB672}" srcOrd="3" destOrd="0" parTransId="{57E11911-360B-49D2-AFA7-63419C8330F1}" sibTransId="{FFC7706B-E573-47D8-A500-3F1C0D2BE66F}"/>
    <dgm:cxn modelId="{B15C1A72-3A83-45D4-9581-3CDA8C46567C}" type="presOf" srcId="{94F52215-6167-4D04-83BB-41902D61E204}" destId="{F9AFCADC-D401-4403-B134-42FB0C2D52C4}" srcOrd="1" destOrd="0" presId="urn:microsoft.com/office/officeart/2005/8/layout/lProcess2"/>
    <dgm:cxn modelId="{2903F61A-8540-47B4-A3D6-4927E28C4F1F}" srcId="{099EE8FA-A6C2-4F16-954A-7E767509F9A3}" destId="{D446350C-E6D2-4387-B945-82028D7A2A1E}" srcOrd="2" destOrd="0" parTransId="{4CD05224-86DA-4B7C-B7E2-921B01473D42}" sibTransId="{0DFCB9A8-3EFB-4996-800B-45380CB4D5CC}"/>
    <dgm:cxn modelId="{473ADDC0-D47F-475E-BB38-8FC6256C78C3}" type="presOf" srcId="{9FD2A4D0-E21C-47D2-8E82-2769C0BDB672}" destId="{8DD2B361-F027-4A8B-AC66-28FAC92A44F5}" srcOrd="0" destOrd="0" presId="urn:microsoft.com/office/officeart/2005/8/layout/lProcess2"/>
    <dgm:cxn modelId="{2AEBCED1-F265-4254-AEF2-608C0F658E9D}" type="presOf" srcId="{103F60D6-81B5-483D-B939-2B3B6FCE2384}" destId="{CAF7BA22-4150-4089-BD30-8002C86D3B42}" srcOrd="0" destOrd="0" presId="urn:microsoft.com/office/officeart/2005/8/layout/lProcess2"/>
    <dgm:cxn modelId="{E7B42F10-474F-425F-AAB8-E85455157937}" srcId="{29D06903-0D43-4C1C-BFE0-7E02FF908B5E}" destId="{BEEE21CD-610E-46C9-830C-8736A6D8CA2E}" srcOrd="0" destOrd="0" parTransId="{CACD153E-449A-4F9D-806B-203D74D94CB5}" sibTransId="{733F7D28-E90A-4E37-933D-4576C79BB183}"/>
    <dgm:cxn modelId="{43C21FB7-B27E-4055-B48B-C5821DF8CC6E}" type="presOf" srcId="{B635F535-BC96-4D62-8E39-D87EED1A2178}" destId="{E1B45B78-B98F-4938-992B-0C339698AD99}" srcOrd="0" destOrd="0" presId="urn:microsoft.com/office/officeart/2005/8/layout/lProcess2"/>
    <dgm:cxn modelId="{6DD4D2CE-EC1B-443F-8455-72DFFD8CCBA1}" type="presOf" srcId="{D446350C-E6D2-4387-B945-82028D7A2A1E}" destId="{ABD329E2-8A31-49E9-B6DA-5FF08E6F1CB9}" srcOrd="1" destOrd="0" presId="urn:microsoft.com/office/officeart/2005/8/layout/lProcess2"/>
    <dgm:cxn modelId="{C0D202FF-B470-4F06-A624-29638B4EF876}" srcId="{94F52215-6167-4D04-83BB-41902D61E204}" destId="{103F60D6-81B5-483D-B939-2B3B6FCE2384}" srcOrd="0" destOrd="0" parTransId="{E6B78E64-51BE-4144-8823-EB48F6AF2E66}" sibTransId="{592160FC-5ADA-4BB7-94C6-B5C2D7F16DAA}"/>
    <dgm:cxn modelId="{77F826A6-26A5-4F71-BBDB-8BA81149982E}" type="presOf" srcId="{D446350C-E6D2-4387-B945-82028D7A2A1E}" destId="{CE2A261C-B0FD-49E6-BEB9-65148CF2A6B2}" srcOrd="0" destOrd="0" presId="urn:microsoft.com/office/officeart/2005/8/layout/lProcess2"/>
    <dgm:cxn modelId="{AAE78A37-AE97-4E38-957B-A99A1CBE7481}" type="presOf" srcId="{BEEE21CD-610E-46C9-830C-8736A6D8CA2E}" destId="{C6891889-86DC-4525-8354-4595E10CA9BC}" srcOrd="0" destOrd="0" presId="urn:microsoft.com/office/officeart/2005/8/layout/lProcess2"/>
    <dgm:cxn modelId="{7A5D31BD-0264-4D88-AE5B-03D15306F3E8}" srcId="{D446350C-E6D2-4387-B945-82028D7A2A1E}" destId="{543AAECE-E53A-4625-83D2-292FCDA8CA8E}" srcOrd="2" destOrd="0" parTransId="{08F01469-7764-47E8-946F-2D1A30E7DE1F}" sibTransId="{D98B9040-A5E1-47E1-A23C-7ADA166B9BE2}"/>
    <dgm:cxn modelId="{3C88B26A-6274-412A-8EE2-1651017FFBF9}" srcId="{099EE8FA-A6C2-4F16-954A-7E767509F9A3}" destId="{29D06903-0D43-4C1C-BFE0-7E02FF908B5E}" srcOrd="0" destOrd="0" parTransId="{A3575861-504C-4F37-BAE6-B815672C3B5A}" sibTransId="{A59BC5E9-D4A2-414D-9156-E8A68B37A4B2}"/>
    <dgm:cxn modelId="{D5C36FE6-22A8-4988-822D-1959925D1AA9}" type="presOf" srcId="{29D06903-0D43-4C1C-BFE0-7E02FF908B5E}" destId="{339BB260-D25D-4806-95C7-BC96C04FDA61}" srcOrd="1" destOrd="0" presId="urn:microsoft.com/office/officeart/2005/8/layout/lProcess2"/>
    <dgm:cxn modelId="{9B09024E-3104-4DA7-B73D-071882267F27}" srcId="{29D06903-0D43-4C1C-BFE0-7E02FF908B5E}" destId="{EDDCDA5D-A08D-4148-8496-402E7E1E53A1}" srcOrd="2" destOrd="0" parTransId="{417B4B28-B097-442B-B153-1B8DC8999040}" sibTransId="{3EC84C20-CEED-481D-8AD2-54DD9D924EFA}"/>
    <dgm:cxn modelId="{8BA6DC8E-C104-4C17-9D1F-D44DD72DACB0}" type="presParOf" srcId="{F852E5CA-16FF-47D5-AFA0-B8BDCBC399D5}" destId="{BC1DD1FC-351C-4791-85F9-9A1D2128FBE7}" srcOrd="0" destOrd="0" presId="urn:microsoft.com/office/officeart/2005/8/layout/lProcess2"/>
    <dgm:cxn modelId="{F5FECD7E-640E-4AAC-A524-7CF376BE583D}" type="presParOf" srcId="{BC1DD1FC-351C-4791-85F9-9A1D2128FBE7}" destId="{66AA5E06-1E6D-4612-B8AB-FA7D2EEB7430}" srcOrd="0" destOrd="0" presId="urn:microsoft.com/office/officeart/2005/8/layout/lProcess2"/>
    <dgm:cxn modelId="{426186F8-D07D-4DE1-97F4-4AFD6555AEB0}" type="presParOf" srcId="{BC1DD1FC-351C-4791-85F9-9A1D2128FBE7}" destId="{339BB260-D25D-4806-95C7-BC96C04FDA61}" srcOrd="1" destOrd="0" presId="urn:microsoft.com/office/officeart/2005/8/layout/lProcess2"/>
    <dgm:cxn modelId="{80EB0EBD-6922-4C2F-B609-1C318514BEBE}" type="presParOf" srcId="{BC1DD1FC-351C-4791-85F9-9A1D2128FBE7}" destId="{E6D080E8-5C2E-42B2-BFA9-9289B93F1DE5}" srcOrd="2" destOrd="0" presId="urn:microsoft.com/office/officeart/2005/8/layout/lProcess2"/>
    <dgm:cxn modelId="{DE2A8521-45AA-4A18-A489-DEA33E5F8590}" type="presParOf" srcId="{E6D080E8-5C2E-42B2-BFA9-9289B93F1DE5}" destId="{1413FAEA-7066-4345-BFBA-8B0A13D7E328}" srcOrd="0" destOrd="0" presId="urn:microsoft.com/office/officeart/2005/8/layout/lProcess2"/>
    <dgm:cxn modelId="{064674DF-FC02-4ED3-AEB0-FB92E576A3F3}" type="presParOf" srcId="{1413FAEA-7066-4345-BFBA-8B0A13D7E328}" destId="{C6891889-86DC-4525-8354-4595E10CA9BC}" srcOrd="0" destOrd="0" presId="urn:microsoft.com/office/officeart/2005/8/layout/lProcess2"/>
    <dgm:cxn modelId="{D0F1CE93-DEF3-45F5-BC67-10D14D325A11}" type="presParOf" srcId="{1413FAEA-7066-4345-BFBA-8B0A13D7E328}" destId="{6EC7C229-EF6C-49D3-9BD0-ADC88BB06083}" srcOrd="1" destOrd="0" presId="urn:microsoft.com/office/officeart/2005/8/layout/lProcess2"/>
    <dgm:cxn modelId="{05EB3AFF-4802-4C82-B8D9-6B3DF87EEBB7}" type="presParOf" srcId="{1413FAEA-7066-4345-BFBA-8B0A13D7E328}" destId="{E1B45B78-B98F-4938-992B-0C339698AD99}" srcOrd="2" destOrd="0" presId="urn:microsoft.com/office/officeart/2005/8/layout/lProcess2"/>
    <dgm:cxn modelId="{1040CE16-7BD0-44C1-B84F-3F13F69F1CD5}" type="presParOf" srcId="{1413FAEA-7066-4345-BFBA-8B0A13D7E328}" destId="{C4B60AC1-AEDB-49B6-9BA5-CF433DB6AFC6}" srcOrd="3" destOrd="0" presId="urn:microsoft.com/office/officeart/2005/8/layout/lProcess2"/>
    <dgm:cxn modelId="{7F83A505-BCAF-42FA-B19B-ACA769A44D59}" type="presParOf" srcId="{1413FAEA-7066-4345-BFBA-8B0A13D7E328}" destId="{7BB172F7-C9BA-4D82-B6D2-F38C64E73B15}" srcOrd="4" destOrd="0" presId="urn:microsoft.com/office/officeart/2005/8/layout/lProcess2"/>
    <dgm:cxn modelId="{D25B834C-4471-4627-BD88-5FFB3AF8DC01}" type="presParOf" srcId="{F852E5CA-16FF-47D5-AFA0-B8BDCBC399D5}" destId="{73B38906-0AE0-4968-A07E-393F7D52FE37}" srcOrd="1" destOrd="0" presId="urn:microsoft.com/office/officeart/2005/8/layout/lProcess2"/>
    <dgm:cxn modelId="{DC52D8BF-467A-4616-B8BC-9DCFEB5E254C}" type="presParOf" srcId="{F852E5CA-16FF-47D5-AFA0-B8BDCBC399D5}" destId="{8DD77AD3-5AE4-4577-BBD2-079CBD05BFAE}" srcOrd="2" destOrd="0" presId="urn:microsoft.com/office/officeart/2005/8/layout/lProcess2"/>
    <dgm:cxn modelId="{69FCDAA1-99CF-43E3-A977-46C56F03430B}" type="presParOf" srcId="{8DD77AD3-5AE4-4577-BBD2-079CBD05BFAE}" destId="{0DC9DC56-72F9-4425-BCF2-3936D440F013}" srcOrd="0" destOrd="0" presId="urn:microsoft.com/office/officeart/2005/8/layout/lProcess2"/>
    <dgm:cxn modelId="{5F3E3124-F814-4F98-AF02-93CB62941A0B}" type="presParOf" srcId="{8DD77AD3-5AE4-4577-BBD2-079CBD05BFAE}" destId="{F9AFCADC-D401-4403-B134-42FB0C2D52C4}" srcOrd="1" destOrd="0" presId="urn:microsoft.com/office/officeart/2005/8/layout/lProcess2"/>
    <dgm:cxn modelId="{A15560FE-A787-4D5A-858A-BBC55197213D}" type="presParOf" srcId="{8DD77AD3-5AE4-4577-BBD2-079CBD05BFAE}" destId="{DAD9F252-41A7-454F-BCA6-41C7179AE1B0}" srcOrd="2" destOrd="0" presId="urn:microsoft.com/office/officeart/2005/8/layout/lProcess2"/>
    <dgm:cxn modelId="{C780767C-2B99-414A-A121-3A1D5B4EA64D}" type="presParOf" srcId="{DAD9F252-41A7-454F-BCA6-41C7179AE1B0}" destId="{D0A3773C-AD8B-4B4D-8070-D339570D20A7}" srcOrd="0" destOrd="0" presId="urn:microsoft.com/office/officeart/2005/8/layout/lProcess2"/>
    <dgm:cxn modelId="{8554AE5F-7DAF-4D23-86FB-0B87E7A200CD}" type="presParOf" srcId="{D0A3773C-AD8B-4B4D-8070-D339570D20A7}" destId="{CAF7BA22-4150-4089-BD30-8002C86D3B42}" srcOrd="0" destOrd="0" presId="urn:microsoft.com/office/officeart/2005/8/layout/lProcess2"/>
    <dgm:cxn modelId="{6F7624E2-AA63-424F-9D5C-497375F1ADBF}" type="presParOf" srcId="{F852E5CA-16FF-47D5-AFA0-B8BDCBC399D5}" destId="{B76CBE72-E5A1-462B-80A8-1D60E12E962A}" srcOrd="3" destOrd="0" presId="urn:microsoft.com/office/officeart/2005/8/layout/lProcess2"/>
    <dgm:cxn modelId="{39E679FA-7BDE-4360-BA83-6462B1CC818E}" type="presParOf" srcId="{F852E5CA-16FF-47D5-AFA0-B8BDCBC399D5}" destId="{E6770BFF-DF89-4429-AF9A-094A670FFE5B}" srcOrd="4" destOrd="0" presId="urn:microsoft.com/office/officeart/2005/8/layout/lProcess2"/>
    <dgm:cxn modelId="{FF0F8076-3A74-4CCF-9C7F-1FE319E1D1BC}" type="presParOf" srcId="{E6770BFF-DF89-4429-AF9A-094A670FFE5B}" destId="{CE2A261C-B0FD-49E6-BEB9-65148CF2A6B2}" srcOrd="0" destOrd="0" presId="urn:microsoft.com/office/officeart/2005/8/layout/lProcess2"/>
    <dgm:cxn modelId="{12145A6F-7610-4371-9B86-D7137DDDA51F}" type="presParOf" srcId="{E6770BFF-DF89-4429-AF9A-094A670FFE5B}" destId="{ABD329E2-8A31-49E9-B6DA-5FF08E6F1CB9}" srcOrd="1" destOrd="0" presId="urn:microsoft.com/office/officeart/2005/8/layout/lProcess2"/>
    <dgm:cxn modelId="{14C67824-FC8D-43A7-AB5D-66532640793E}" type="presParOf" srcId="{E6770BFF-DF89-4429-AF9A-094A670FFE5B}" destId="{3C396E44-BB91-4B08-BA67-0C9BF7EA5E17}" srcOrd="2" destOrd="0" presId="urn:microsoft.com/office/officeart/2005/8/layout/lProcess2"/>
    <dgm:cxn modelId="{932D0F14-58C8-4445-ADE4-74F46C8C2352}" type="presParOf" srcId="{3C396E44-BB91-4B08-BA67-0C9BF7EA5E17}" destId="{125797D0-CB88-4DC0-A42C-E1DA297E29C9}" srcOrd="0" destOrd="0" presId="urn:microsoft.com/office/officeart/2005/8/layout/lProcess2"/>
    <dgm:cxn modelId="{DF1A6C2E-492C-433B-9D8A-9D86731A26DF}" type="presParOf" srcId="{125797D0-CB88-4DC0-A42C-E1DA297E29C9}" destId="{42E3EEE3-C540-4F6A-90E8-E9C28F0836F6}" srcOrd="0" destOrd="0" presId="urn:microsoft.com/office/officeart/2005/8/layout/lProcess2"/>
    <dgm:cxn modelId="{EC69AAA5-A37B-40E2-8E96-9F6ECDC039F4}" type="presParOf" srcId="{125797D0-CB88-4DC0-A42C-E1DA297E29C9}" destId="{31D41E8E-6F16-42E1-9B4B-8692F50AE692}" srcOrd="1" destOrd="0" presId="urn:microsoft.com/office/officeart/2005/8/layout/lProcess2"/>
    <dgm:cxn modelId="{52213B7C-3EBD-4836-B6BB-783D696C47DA}" type="presParOf" srcId="{125797D0-CB88-4DC0-A42C-E1DA297E29C9}" destId="{B40E2491-E9D9-428E-91AE-E00B5360EE98}" srcOrd="2" destOrd="0" presId="urn:microsoft.com/office/officeart/2005/8/layout/lProcess2"/>
    <dgm:cxn modelId="{E560E223-59AE-4EC7-8F12-D0510C1F44BE}" type="presParOf" srcId="{125797D0-CB88-4DC0-A42C-E1DA297E29C9}" destId="{653B9215-C6CB-45F2-BEBA-00E778765309}" srcOrd="3" destOrd="0" presId="urn:microsoft.com/office/officeart/2005/8/layout/lProcess2"/>
    <dgm:cxn modelId="{50C8E862-ED31-4689-AEBD-BA93A88241EE}" type="presParOf" srcId="{125797D0-CB88-4DC0-A42C-E1DA297E29C9}" destId="{FDD2EAD1-5DBC-4311-913A-F0E9D8300C02}" srcOrd="4" destOrd="0" presId="urn:microsoft.com/office/officeart/2005/8/layout/lProcess2"/>
    <dgm:cxn modelId="{E1E10FA1-CB19-4EA6-A734-9C1A81357F81}" type="presParOf" srcId="{125797D0-CB88-4DC0-A42C-E1DA297E29C9}" destId="{245E8C02-2A49-4C32-8460-5FDDF332EA3A}" srcOrd="5" destOrd="0" presId="urn:microsoft.com/office/officeart/2005/8/layout/lProcess2"/>
    <dgm:cxn modelId="{C38565B3-5F18-4EB7-A3E2-F34B6F1A9F30}" type="presParOf" srcId="{125797D0-CB88-4DC0-A42C-E1DA297E29C9}" destId="{8DD2B361-F027-4A8B-AC66-28FAC92A44F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23CE6B-BE08-48BD-986A-DFFCB2945BE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ZA"/>
        </a:p>
      </dgm:t>
    </dgm:pt>
    <dgm:pt modelId="{313CBE76-6617-4223-898B-B0B8EB645F01}">
      <dgm:prSet phldrT="[Text]" custT="1"/>
      <dgm:spPr/>
      <dgm:t>
        <a:bodyPr/>
        <a:lstStyle/>
        <a:p>
          <a:r>
            <a:rPr lang="en-ZA" sz="1200" b="1" dirty="0" smtClean="0"/>
            <a:t>Land Parcels</a:t>
          </a:r>
          <a:endParaRPr lang="en-ZA" sz="1200" b="1" dirty="0"/>
        </a:p>
      </dgm:t>
    </dgm:pt>
    <dgm:pt modelId="{D7D3FEDC-CE0E-4682-8B70-493D706E997A}" type="parTrans" cxnId="{AED00501-8054-45A4-8BB4-BAB2F0320B03}">
      <dgm:prSet/>
      <dgm:spPr/>
      <dgm:t>
        <a:bodyPr/>
        <a:lstStyle/>
        <a:p>
          <a:endParaRPr lang="en-ZA"/>
        </a:p>
      </dgm:t>
    </dgm:pt>
    <dgm:pt modelId="{092ED14F-3347-46EB-A9B1-8F09B67E3D5E}" type="sibTrans" cxnId="{AED00501-8054-45A4-8BB4-BAB2F0320B03}">
      <dgm:prSet/>
      <dgm:spPr/>
      <dgm:t>
        <a:bodyPr/>
        <a:lstStyle/>
        <a:p>
          <a:endParaRPr lang="en-ZA"/>
        </a:p>
      </dgm:t>
    </dgm:pt>
    <dgm:pt modelId="{C6812C97-2426-4F48-9E94-358FB0CEDCB0}">
      <dgm:prSet phldrT="[Text]" custT="1"/>
      <dgm:spPr/>
      <dgm:t>
        <a:bodyPr/>
        <a:lstStyle/>
        <a:p>
          <a:r>
            <a:rPr lang="en-ZA" sz="1200" b="1" dirty="0" smtClean="0"/>
            <a:t>Facility</a:t>
          </a:r>
          <a:endParaRPr lang="en-ZA" sz="1200" b="1" dirty="0"/>
        </a:p>
      </dgm:t>
    </dgm:pt>
    <dgm:pt modelId="{CD91BCDE-BD8C-4715-99FA-4DF21B946EAE}" type="parTrans" cxnId="{7317C303-1B28-4A28-B905-55552DFF6EED}">
      <dgm:prSet/>
      <dgm:spPr/>
      <dgm:t>
        <a:bodyPr/>
        <a:lstStyle/>
        <a:p>
          <a:endParaRPr lang="en-ZA"/>
        </a:p>
      </dgm:t>
    </dgm:pt>
    <dgm:pt modelId="{23D8B670-4E1C-4FED-A8AB-458E860B1C76}" type="sibTrans" cxnId="{7317C303-1B28-4A28-B905-55552DFF6EED}">
      <dgm:prSet/>
      <dgm:spPr/>
      <dgm:t>
        <a:bodyPr/>
        <a:lstStyle/>
        <a:p>
          <a:endParaRPr lang="en-ZA"/>
        </a:p>
      </dgm:t>
    </dgm:pt>
    <dgm:pt modelId="{02526904-35E9-4AA3-9EFF-214006CF0CCB}">
      <dgm:prSet phldrT="[Text]" custT="1"/>
      <dgm:spPr/>
      <dgm:t>
        <a:bodyPr/>
        <a:lstStyle/>
        <a:p>
          <a:r>
            <a:rPr lang="en-ZA" sz="1200" b="1" dirty="0" smtClean="0"/>
            <a:t>Building</a:t>
          </a:r>
          <a:endParaRPr lang="en-ZA" sz="1200" b="1" dirty="0"/>
        </a:p>
      </dgm:t>
    </dgm:pt>
    <dgm:pt modelId="{F17746A7-1FD3-4747-B14C-90868EE58E53}" type="parTrans" cxnId="{F6CBEE55-23B2-47FD-8305-8BD46C731C10}">
      <dgm:prSet/>
      <dgm:spPr/>
      <dgm:t>
        <a:bodyPr/>
        <a:lstStyle/>
        <a:p>
          <a:endParaRPr lang="en-ZA"/>
        </a:p>
      </dgm:t>
    </dgm:pt>
    <dgm:pt modelId="{0BEAAF29-5F5C-4767-BD1D-8440E3A914DA}" type="sibTrans" cxnId="{F6CBEE55-23B2-47FD-8305-8BD46C731C10}">
      <dgm:prSet/>
      <dgm:spPr/>
      <dgm:t>
        <a:bodyPr/>
        <a:lstStyle/>
        <a:p>
          <a:endParaRPr lang="en-ZA"/>
        </a:p>
      </dgm:t>
    </dgm:pt>
    <dgm:pt modelId="{C9A5688A-7D78-4A17-B781-BFF3674ED03C}">
      <dgm:prSet phldrT="[Text]" custT="1"/>
      <dgm:spPr/>
      <dgm:t>
        <a:bodyPr/>
        <a:lstStyle/>
        <a:p>
          <a:r>
            <a:rPr lang="en-ZA" sz="1200" b="0" dirty="0" smtClean="0"/>
            <a:t>Lift</a:t>
          </a:r>
          <a:endParaRPr lang="en-ZA" sz="1200" b="0" dirty="0"/>
        </a:p>
      </dgm:t>
    </dgm:pt>
    <dgm:pt modelId="{BCABF654-B37E-4BA1-B91D-4E95DDC20162}" type="parTrans" cxnId="{7934FC08-396A-44C9-AAE1-DBE7FF7F54F5}">
      <dgm:prSet/>
      <dgm:spPr/>
      <dgm:t>
        <a:bodyPr/>
        <a:lstStyle/>
        <a:p>
          <a:endParaRPr lang="en-ZA"/>
        </a:p>
      </dgm:t>
    </dgm:pt>
    <dgm:pt modelId="{B3E8E024-B4D9-44BF-B787-B210345D111C}" type="sibTrans" cxnId="{7934FC08-396A-44C9-AAE1-DBE7FF7F54F5}">
      <dgm:prSet/>
      <dgm:spPr/>
      <dgm:t>
        <a:bodyPr/>
        <a:lstStyle/>
        <a:p>
          <a:endParaRPr lang="en-ZA"/>
        </a:p>
      </dgm:t>
    </dgm:pt>
    <dgm:pt modelId="{9471F4D9-40E8-4A36-A98B-2D1C28C9D310}">
      <dgm:prSet phldrT="[Text]" custT="1"/>
      <dgm:spPr/>
      <dgm:t>
        <a:bodyPr/>
        <a:lstStyle/>
        <a:p>
          <a:r>
            <a:rPr lang="en-ZA" sz="1200" b="1" dirty="0" smtClean="0"/>
            <a:t>Assets and system of assets </a:t>
          </a:r>
          <a:endParaRPr lang="en-ZA" sz="1200" b="1" dirty="0"/>
        </a:p>
      </dgm:t>
    </dgm:pt>
    <dgm:pt modelId="{08FDE639-4350-4F86-AEE2-D728D6B476DD}" type="parTrans" cxnId="{23F45ED8-1A5B-4C5A-8654-7885380DAAEC}">
      <dgm:prSet/>
      <dgm:spPr/>
      <dgm:t>
        <a:bodyPr/>
        <a:lstStyle/>
        <a:p>
          <a:endParaRPr lang="en-ZA"/>
        </a:p>
      </dgm:t>
    </dgm:pt>
    <dgm:pt modelId="{097CA142-D5C7-4DF8-A466-7BD3ABCFB9FB}" type="sibTrans" cxnId="{23F45ED8-1A5B-4C5A-8654-7885380DAAEC}">
      <dgm:prSet/>
      <dgm:spPr/>
      <dgm:t>
        <a:bodyPr/>
        <a:lstStyle/>
        <a:p>
          <a:endParaRPr lang="en-ZA"/>
        </a:p>
      </dgm:t>
    </dgm:pt>
    <dgm:pt modelId="{79B1E638-FA57-40DB-B63F-572B34FFF406}">
      <dgm:prSet phldrT="[Text]" custT="1"/>
      <dgm:spPr/>
      <dgm:t>
        <a:bodyPr/>
        <a:lstStyle/>
        <a:p>
          <a:r>
            <a:rPr lang="en-ZA" sz="1200" b="1" dirty="0" smtClean="0"/>
            <a:t>Sub Assets</a:t>
          </a:r>
          <a:endParaRPr lang="en-ZA" sz="1200" b="1" dirty="0"/>
        </a:p>
      </dgm:t>
    </dgm:pt>
    <dgm:pt modelId="{4B694CD8-3388-4851-8B92-DBFDD8B7E252}" type="parTrans" cxnId="{1851795C-5E96-4247-92FF-575DB60C4A3F}">
      <dgm:prSet/>
      <dgm:spPr/>
      <dgm:t>
        <a:bodyPr/>
        <a:lstStyle/>
        <a:p>
          <a:endParaRPr lang="en-ZA"/>
        </a:p>
      </dgm:t>
    </dgm:pt>
    <dgm:pt modelId="{AFD6AC6B-F60F-4902-BD98-6142AD5CB365}" type="sibTrans" cxnId="{1851795C-5E96-4247-92FF-575DB60C4A3F}">
      <dgm:prSet/>
      <dgm:spPr/>
      <dgm:t>
        <a:bodyPr/>
        <a:lstStyle/>
        <a:p>
          <a:endParaRPr lang="en-ZA"/>
        </a:p>
      </dgm:t>
    </dgm:pt>
    <dgm:pt modelId="{A3A10630-F201-4FB0-9A51-3E626C36C3B6}">
      <dgm:prSet phldrT="[Text]" custT="1"/>
      <dgm:spPr/>
      <dgm:t>
        <a:bodyPr/>
        <a:lstStyle/>
        <a:p>
          <a:r>
            <a:rPr lang="en-ZA" sz="1200" b="0" dirty="0" smtClean="0"/>
            <a:t>Conveyor</a:t>
          </a:r>
          <a:endParaRPr lang="en-ZA" sz="1200" b="0" dirty="0"/>
        </a:p>
      </dgm:t>
    </dgm:pt>
    <dgm:pt modelId="{AB105943-A432-4FBA-AE84-33B25BE10306}" type="parTrans" cxnId="{0D3CC39D-D9D0-49FC-AC49-6A292F2C7167}">
      <dgm:prSet/>
      <dgm:spPr/>
      <dgm:t>
        <a:bodyPr/>
        <a:lstStyle/>
        <a:p>
          <a:endParaRPr lang="en-ZA"/>
        </a:p>
      </dgm:t>
    </dgm:pt>
    <dgm:pt modelId="{382EA8FF-F83C-4613-BA33-D770828EC254}" type="sibTrans" cxnId="{0D3CC39D-D9D0-49FC-AC49-6A292F2C7167}">
      <dgm:prSet/>
      <dgm:spPr/>
      <dgm:t>
        <a:bodyPr/>
        <a:lstStyle/>
        <a:p>
          <a:endParaRPr lang="en-ZA"/>
        </a:p>
      </dgm:t>
    </dgm:pt>
    <dgm:pt modelId="{B7B513AC-9B84-4074-8A0B-6866D914AC3D}" type="pres">
      <dgm:prSet presAssocID="{1323CE6B-BE08-48BD-986A-DFFCB2945BE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DB492BAA-0D7E-48ED-90D0-EE299BC52680}" type="pres">
      <dgm:prSet presAssocID="{313CBE76-6617-4223-898B-B0B8EB645F01}" presName="composite" presStyleCnt="0"/>
      <dgm:spPr/>
      <dgm:t>
        <a:bodyPr/>
        <a:lstStyle/>
        <a:p>
          <a:endParaRPr lang="en-ZA"/>
        </a:p>
      </dgm:t>
    </dgm:pt>
    <dgm:pt modelId="{9D09EEEB-C26B-4BFE-A725-A808153EA22D}" type="pres">
      <dgm:prSet presAssocID="{313CBE76-6617-4223-898B-B0B8EB645F01}" presName="bentUpArrow1" presStyleLbl="alignImgPlace1" presStyleIdx="0" presStyleCnt="4" custLinFactNeighborX="-699"/>
      <dgm:spPr/>
      <dgm:t>
        <a:bodyPr/>
        <a:lstStyle/>
        <a:p>
          <a:endParaRPr lang="en-ZA"/>
        </a:p>
      </dgm:t>
    </dgm:pt>
    <dgm:pt modelId="{C3D5E4D4-AE4A-4B4C-BF0A-7BEFC50DEE0F}" type="pres">
      <dgm:prSet presAssocID="{313CBE76-6617-4223-898B-B0B8EB645F01}" presName="ParentText" presStyleLbl="node1" presStyleIdx="0" presStyleCnt="5" custLinFactNeighborX="-4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DF545F2-D48B-4246-845B-16F4EF52EE54}" type="pres">
      <dgm:prSet presAssocID="{313CBE76-6617-4223-898B-B0B8EB645F01}" presName="ChildText" presStyleLbl="revTx" presStyleIdx="0" presStyleCnt="5" custLinFactNeighborX="-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B249F0E-981E-4309-BB87-1BCF81EE6719}" type="pres">
      <dgm:prSet presAssocID="{092ED14F-3347-46EB-A9B1-8F09B67E3D5E}" presName="sibTrans" presStyleCnt="0"/>
      <dgm:spPr/>
      <dgm:t>
        <a:bodyPr/>
        <a:lstStyle/>
        <a:p>
          <a:endParaRPr lang="en-ZA"/>
        </a:p>
      </dgm:t>
    </dgm:pt>
    <dgm:pt modelId="{0B552A26-25E4-41DE-AAF5-A112875A7A44}" type="pres">
      <dgm:prSet presAssocID="{C6812C97-2426-4F48-9E94-358FB0CEDCB0}" presName="composite" presStyleCnt="0"/>
      <dgm:spPr/>
      <dgm:t>
        <a:bodyPr/>
        <a:lstStyle/>
        <a:p>
          <a:endParaRPr lang="en-ZA"/>
        </a:p>
      </dgm:t>
    </dgm:pt>
    <dgm:pt modelId="{587452BD-1705-4EC4-88B4-B7E2504D073D}" type="pres">
      <dgm:prSet presAssocID="{C6812C97-2426-4F48-9E94-358FB0CEDCB0}" presName="bentUpArrow1" presStyleLbl="alignImgPlace1" presStyleIdx="1" presStyleCnt="4" custLinFactNeighborX="-699"/>
      <dgm:spPr/>
      <dgm:t>
        <a:bodyPr/>
        <a:lstStyle/>
        <a:p>
          <a:endParaRPr lang="en-ZA"/>
        </a:p>
      </dgm:t>
    </dgm:pt>
    <dgm:pt modelId="{2B6A59F1-5A36-4BB0-87BF-2636CEC8115A}" type="pres">
      <dgm:prSet presAssocID="{C6812C97-2426-4F48-9E94-358FB0CEDCB0}" presName="ParentText" presStyleLbl="node1" presStyleIdx="1" presStyleCnt="5" custLinFactNeighborX="-4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618C65D-10F5-4953-8856-878E7860F8B6}" type="pres">
      <dgm:prSet presAssocID="{C6812C97-2426-4F48-9E94-358FB0CEDCB0}" presName="ChildText" presStyleLbl="revTx" presStyleIdx="1" presStyleCnt="5" custLinFactNeighborX="-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D2564AD-C83C-4919-834B-FB4DAAD502AC}" type="pres">
      <dgm:prSet presAssocID="{23D8B670-4E1C-4FED-A8AB-458E860B1C76}" presName="sibTrans" presStyleCnt="0"/>
      <dgm:spPr/>
      <dgm:t>
        <a:bodyPr/>
        <a:lstStyle/>
        <a:p>
          <a:endParaRPr lang="en-ZA"/>
        </a:p>
      </dgm:t>
    </dgm:pt>
    <dgm:pt modelId="{F7083151-E114-40EF-AADE-B34C046623ED}" type="pres">
      <dgm:prSet presAssocID="{02526904-35E9-4AA3-9EFF-214006CF0CCB}" presName="composite" presStyleCnt="0"/>
      <dgm:spPr/>
      <dgm:t>
        <a:bodyPr/>
        <a:lstStyle/>
        <a:p>
          <a:endParaRPr lang="en-ZA"/>
        </a:p>
      </dgm:t>
    </dgm:pt>
    <dgm:pt modelId="{8ADDE4BD-37D3-440A-91D1-39FB88E3A8EA}" type="pres">
      <dgm:prSet presAssocID="{02526904-35E9-4AA3-9EFF-214006CF0CCB}" presName="bentUpArrow1" presStyleLbl="alignImgPlace1" presStyleIdx="2" presStyleCnt="4" custLinFactNeighborX="-699"/>
      <dgm:spPr/>
      <dgm:t>
        <a:bodyPr/>
        <a:lstStyle/>
        <a:p>
          <a:endParaRPr lang="en-ZA"/>
        </a:p>
      </dgm:t>
    </dgm:pt>
    <dgm:pt modelId="{354E4407-F82D-4B89-AECA-289FFD9905C1}" type="pres">
      <dgm:prSet presAssocID="{02526904-35E9-4AA3-9EFF-214006CF0CCB}" presName="ParentText" presStyleLbl="node1" presStyleIdx="2" presStyleCnt="5" custLinFactNeighborX="-4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5FABB9D-0183-4514-A45C-3E201841BD69}" type="pres">
      <dgm:prSet presAssocID="{02526904-35E9-4AA3-9EFF-214006CF0CCB}" presName="ChildText" presStyleLbl="revTx" presStyleIdx="2" presStyleCnt="5" custLinFactNeighborX="-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D6564CB-0013-49DC-B77B-CE9CC69CA921}" type="pres">
      <dgm:prSet presAssocID="{0BEAAF29-5F5C-4767-BD1D-8440E3A914DA}" presName="sibTrans" presStyleCnt="0"/>
      <dgm:spPr/>
      <dgm:t>
        <a:bodyPr/>
        <a:lstStyle/>
        <a:p>
          <a:endParaRPr lang="en-ZA"/>
        </a:p>
      </dgm:t>
    </dgm:pt>
    <dgm:pt modelId="{CA7CB38C-CF32-47FA-9EE8-003CA8119807}" type="pres">
      <dgm:prSet presAssocID="{9471F4D9-40E8-4A36-A98B-2D1C28C9D310}" presName="composite" presStyleCnt="0"/>
      <dgm:spPr/>
      <dgm:t>
        <a:bodyPr/>
        <a:lstStyle/>
        <a:p>
          <a:endParaRPr lang="en-ZA"/>
        </a:p>
      </dgm:t>
    </dgm:pt>
    <dgm:pt modelId="{E4672749-CCB0-436F-BA63-29F564B22BBE}" type="pres">
      <dgm:prSet presAssocID="{9471F4D9-40E8-4A36-A98B-2D1C28C9D310}" presName="bentUpArrow1" presStyleLbl="alignImgPlace1" presStyleIdx="3" presStyleCnt="4" custLinFactNeighborX="-699"/>
      <dgm:spPr/>
      <dgm:t>
        <a:bodyPr/>
        <a:lstStyle/>
        <a:p>
          <a:endParaRPr lang="en-ZA"/>
        </a:p>
      </dgm:t>
    </dgm:pt>
    <dgm:pt modelId="{DF2A7329-F36C-4A9C-955B-7E82C4FED0E9}" type="pres">
      <dgm:prSet presAssocID="{9471F4D9-40E8-4A36-A98B-2D1C28C9D310}" presName="ParentText" presStyleLbl="node1" presStyleIdx="3" presStyleCnt="5" custLinFactNeighborX="-4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CF7AB3D-D716-4A4B-A88E-796F02D09B37}" type="pres">
      <dgm:prSet presAssocID="{9471F4D9-40E8-4A36-A98B-2D1C28C9D310}" presName="ChildText" presStyleLbl="revTx" presStyleIdx="3" presStyleCnt="5" custLinFactNeighborX="-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01E0829-08F3-4C92-8B14-73EE2B476C4C}" type="pres">
      <dgm:prSet presAssocID="{097CA142-D5C7-4DF8-A466-7BD3ABCFB9FB}" presName="sibTrans" presStyleCnt="0"/>
      <dgm:spPr/>
      <dgm:t>
        <a:bodyPr/>
        <a:lstStyle/>
        <a:p>
          <a:endParaRPr lang="en-ZA"/>
        </a:p>
      </dgm:t>
    </dgm:pt>
    <dgm:pt modelId="{3E0B82D5-28D5-4139-97B9-91CD13F4C20F}" type="pres">
      <dgm:prSet presAssocID="{79B1E638-FA57-40DB-B63F-572B34FFF406}" presName="composite" presStyleCnt="0"/>
      <dgm:spPr/>
      <dgm:t>
        <a:bodyPr/>
        <a:lstStyle/>
        <a:p>
          <a:endParaRPr lang="en-ZA"/>
        </a:p>
      </dgm:t>
    </dgm:pt>
    <dgm:pt modelId="{8128EFC5-902B-49DE-A081-D9F1AAE74DD7}" type="pres">
      <dgm:prSet presAssocID="{79B1E638-FA57-40DB-B63F-572B34FFF406}" presName="ParentText" presStyleLbl="node1" presStyleIdx="4" presStyleCnt="5" custLinFactNeighborX="-4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11522BF-6CAD-471A-9FBC-1F6EA3EA864E}" type="pres">
      <dgm:prSet presAssocID="{79B1E638-FA57-40DB-B63F-572B34FFF406}" presName="FinalChildText" presStyleLbl="revTx" presStyleIdx="4" presStyleCnt="5" custScaleX="137155" custLinFactNeighborX="-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5D7640D-F6BB-4255-9EAD-C4C0C53ED2FB}" type="presOf" srcId="{313CBE76-6617-4223-898B-B0B8EB645F01}" destId="{C3D5E4D4-AE4A-4B4C-BF0A-7BEFC50DEE0F}" srcOrd="0" destOrd="0" presId="urn:microsoft.com/office/officeart/2005/8/layout/StepDownProcess"/>
    <dgm:cxn modelId="{4C0A9E43-C31F-4435-9CDF-0EF568DE7D94}" type="presOf" srcId="{9471F4D9-40E8-4A36-A98B-2D1C28C9D310}" destId="{DF2A7329-F36C-4A9C-955B-7E82C4FED0E9}" srcOrd="0" destOrd="0" presId="urn:microsoft.com/office/officeart/2005/8/layout/StepDownProcess"/>
    <dgm:cxn modelId="{F6CBEE55-23B2-47FD-8305-8BD46C731C10}" srcId="{1323CE6B-BE08-48BD-986A-DFFCB2945BE0}" destId="{02526904-35E9-4AA3-9EFF-214006CF0CCB}" srcOrd="2" destOrd="0" parTransId="{F17746A7-1FD3-4747-B14C-90868EE58E53}" sibTransId="{0BEAAF29-5F5C-4767-BD1D-8440E3A914DA}"/>
    <dgm:cxn modelId="{1ECCAE47-D1E1-4CF0-A78A-0B2A35949759}" type="presOf" srcId="{1323CE6B-BE08-48BD-986A-DFFCB2945BE0}" destId="{B7B513AC-9B84-4074-8A0B-6866D914AC3D}" srcOrd="0" destOrd="0" presId="urn:microsoft.com/office/officeart/2005/8/layout/StepDownProcess"/>
    <dgm:cxn modelId="{AED00501-8054-45A4-8BB4-BAB2F0320B03}" srcId="{1323CE6B-BE08-48BD-986A-DFFCB2945BE0}" destId="{313CBE76-6617-4223-898B-B0B8EB645F01}" srcOrd="0" destOrd="0" parTransId="{D7D3FEDC-CE0E-4682-8B70-493D706E997A}" sibTransId="{092ED14F-3347-46EB-A9B1-8F09B67E3D5E}"/>
    <dgm:cxn modelId="{7317C303-1B28-4A28-B905-55552DFF6EED}" srcId="{1323CE6B-BE08-48BD-986A-DFFCB2945BE0}" destId="{C6812C97-2426-4F48-9E94-358FB0CEDCB0}" srcOrd="1" destOrd="0" parTransId="{CD91BCDE-BD8C-4715-99FA-4DF21B946EAE}" sibTransId="{23D8B670-4E1C-4FED-A8AB-458E860B1C76}"/>
    <dgm:cxn modelId="{FCC4327E-4861-4788-BA35-5FF97BB608F8}" type="presOf" srcId="{A3A10630-F201-4FB0-9A51-3E626C36C3B6}" destId="{E11522BF-6CAD-471A-9FBC-1F6EA3EA864E}" srcOrd="0" destOrd="0" presId="urn:microsoft.com/office/officeart/2005/8/layout/StepDownProcess"/>
    <dgm:cxn modelId="{1851795C-5E96-4247-92FF-575DB60C4A3F}" srcId="{1323CE6B-BE08-48BD-986A-DFFCB2945BE0}" destId="{79B1E638-FA57-40DB-B63F-572B34FFF406}" srcOrd="4" destOrd="0" parTransId="{4B694CD8-3388-4851-8B92-DBFDD8B7E252}" sibTransId="{AFD6AC6B-F60F-4902-BD98-6142AD5CB365}"/>
    <dgm:cxn modelId="{7934FC08-396A-44C9-AAE1-DBE7FF7F54F5}" srcId="{9471F4D9-40E8-4A36-A98B-2D1C28C9D310}" destId="{C9A5688A-7D78-4A17-B781-BFF3674ED03C}" srcOrd="0" destOrd="0" parTransId="{BCABF654-B37E-4BA1-B91D-4E95DDC20162}" sibTransId="{B3E8E024-B4D9-44BF-B787-B210345D111C}"/>
    <dgm:cxn modelId="{0D3CC39D-D9D0-49FC-AC49-6A292F2C7167}" srcId="{79B1E638-FA57-40DB-B63F-572B34FFF406}" destId="{A3A10630-F201-4FB0-9A51-3E626C36C3B6}" srcOrd="0" destOrd="0" parTransId="{AB105943-A432-4FBA-AE84-33B25BE10306}" sibTransId="{382EA8FF-F83C-4613-BA33-D770828EC254}"/>
    <dgm:cxn modelId="{B06C0D18-B99E-46C1-89AF-69F0A4377654}" type="presOf" srcId="{79B1E638-FA57-40DB-B63F-572B34FFF406}" destId="{8128EFC5-902B-49DE-A081-D9F1AAE74DD7}" srcOrd="0" destOrd="0" presId="urn:microsoft.com/office/officeart/2005/8/layout/StepDownProcess"/>
    <dgm:cxn modelId="{0F58D966-0963-46AA-9C47-93869AE46423}" type="presOf" srcId="{C9A5688A-7D78-4A17-B781-BFF3674ED03C}" destId="{2CF7AB3D-D716-4A4B-A88E-796F02D09B37}" srcOrd="0" destOrd="0" presId="urn:microsoft.com/office/officeart/2005/8/layout/StepDownProcess"/>
    <dgm:cxn modelId="{3D9F029D-2637-4B2D-A972-B0B058EA69EE}" type="presOf" srcId="{C6812C97-2426-4F48-9E94-358FB0CEDCB0}" destId="{2B6A59F1-5A36-4BB0-87BF-2636CEC8115A}" srcOrd="0" destOrd="0" presId="urn:microsoft.com/office/officeart/2005/8/layout/StepDownProcess"/>
    <dgm:cxn modelId="{3689BCF0-5A54-4E3B-9FDD-021A56AE08EC}" type="presOf" srcId="{02526904-35E9-4AA3-9EFF-214006CF0CCB}" destId="{354E4407-F82D-4B89-AECA-289FFD9905C1}" srcOrd="0" destOrd="0" presId="urn:microsoft.com/office/officeart/2005/8/layout/StepDownProcess"/>
    <dgm:cxn modelId="{23F45ED8-1A5B-4C5A-8654-7885380DAAEC}" srcId="{1323CE6B-BE08-48BD-986A-DFFCB2945BE0}" destId="{9471F4D9-40E8-4A36-A98B-2D1C28C9D310}" srcOrd="3" destOrd="0" parTransId="{08FDE639-4350-4F86-AEE2-D728D6B476DD}" sibTransId="{097CA142-D5C7-4DF8-A466-7BD3ABCFB9FB}"/>
    <dgm:cxn modelId="{34574244-D064-4F6E-BB18-D2902D2FC119}" type="presParOf" srcId="{B7B513AC-9B84-4074-8A0B-6866D914AC3D}" destId="{DB492BAA-0D7E-48ED-90D0-EE299BC52680}" srcOrd="0" destOrd="0" presId="urn:microsoft.com/office/officeart/2005/8/layout/StepDownProcess"/>
    <dgm:cxn modelId="{DD763441-5D0C-44A3-8294-BDE6ECB5F8B4}" type="presParOf" srcId="{DB492BAA-0D7E-48ED-90D0-EE299BC52680}" destId="{9D09EEEB-C26B-4BFE-A725-A808153EA22D}" srcOrd="0" destOrd="0" presId="urn:microsoft.com/office/officeart/2005/8/layout/StepDownProcess"/>
    <dgm:cxn modelId="{2C3DD9DB-088F-4EF7-8A1C-444269637E8A}" type="presParOf" srcId="{DB492BAA-0D7E-48ED-90D0-EE299BC52680}" destId="{C3D5E4D4-AE4A-4B4C-BF0A-7BEFC50DEE0F}" srcOrd="1" destOrd="0" presId="urn:microsoft.com/office/officeart/2005/8/layout/StepDownProcess"/>
    <dgm:cxn modelId="{6004A37B-2E0C-4B61-9971-766D482CDE15}" type="presParOf" srcId="{DB492BAA-0D7E-48ED-90D0-EE299BC52680}" destId="{9DF545F2-D48B-4246-845B-16F4EF52EE54}" srcOrd="2" destOrd="0" presId="urn:microsoft.com/office/officeart/2005/8/layout/StepDownProcess"/>
    <dgm:cxn modelId="{22FE34EC-8B95-4277-8DDF-E8C98FE22225}" type="presParOf" srcId="{B7B513AC-9B84-4074-8A0B-6866D914AC3D}" destId="{EB249F0E-981E-4309-BB87-1BCF81EE6719}" srcOrd="1" destOrd="0" presId="urn:microsoft.com/office/officeart/2005/8/layout/StepDownProcess"/>
    <dgm:cxn modelId="{E2181577-0467-4155-83F5-E912911E7A05}" type="presParOf" srcId="{B7B513AC-9B84-4074-8A0B-6866D914AC3D}" destId="{0B552A26-25E4-41DE-AAF5-A112875A7A44}" srcOrd="2" destOrd="0" presId="urn:microsoft.com/office/officeart/2005/8/layout/StepDownProcess"/>
    <dgm:cxn modelId="{37BB2D1B-0598-4A96-941E-0C105D7677A0}" type="presParOf" srcId="{0B552A26-25E4-41DE-AAF5-A112875A7A44}" destId="{587452BD-1705-4EC4-88B4-B7E2504D073D}" srcOrd="0" destOrd="0" presId="urn:microsoft.com/office/officeart/2005/8/layout/StepDownProcess"/>
    <dgm:cxn modelId="{189A30D5-AAD0-46E1-8820-51F8B9B46910}" type="presParOf" srcId="{0B552A26-25E4-41DE-AAF5-A112875A7A44}" destId="{2B6A59F1-5A36-4BB0-87BF-2636CEC8115A}" srcOrd="1" destOrd="0" presId="urn:microsoft.com/office/officeart/2005/8/layout/StepDownProcess"/>
    <dgm:cxn modelId="{52897DD9-9439-429F-8B7C-8A1B15A5D8AA}" type="presParOf" srcId="{0B552A26-25E4-41DE-AAF5-A112875A7A44}" destId="{0618C65D-10F5-4953-8856-878E7860F8B6}" srcOrd="2" destOrd="0" presId="urn:microsoft.com/office/officeart/2005/8/layout/StepDownProcess"/>
    <dgm:cxn modelId="{2DBE3E2C-1B1B-4417-8844-9EE8FDCC355B}" type="presParOf" srcId="{B7B513AC-9B84-4074-8A0B-6866D914AC3D}" destId="{FD2564AD-C83C-4919-834B-FB4DAAD502AC}" srcOrd="3" destOrd="0" presId="urn:microsoft.com/office/officeart/2005/8/layout/StepDownProcess"/>
    <dgm:cxn modelId="{C34E400E-182A-4670-9A4D-2C5629282C06}" type="presParOf" srcId="{B7B513AC-9B84-4074-8A0B-6866D914AC3D}" destId="{F7083151-E114-40EF-AADE-B34C046623ED}" srcOrd="4" destOrd="0" presId="urn:microsoft.com/office/officeart/2005/8/layout/StepDownProcess"/>
    <dgm:cxn modelId="{0ADA428D-FA40-48F9-91D1-276CF880D70B}" type="presParOf" srcId="{F7083151-E114-40EF-AADE-B34C046623ED}" destId="{8ADDE4BD-37D3-440A-91D1-39FB88E3A8EA}" srcOrd="0" destOrd="0" presId="urn:microsoft.com/office/officeart/2005/8/layout/StepDownProcess"/>
    <dgm:cxn modelId="{7D47F72B-350B-4425-89EE-3E23E357799F}" type="presParOf" srcId="{F7083151-E114-40EF-AADE-B34C046623ED}" destId="{354E4407-F82D-4B89-AECA-289FFD9905C1}" srcOrd="1" destOrd="0" presId="urn:microsoft.com/office/officeart/2005/8/layout/StepDownProcess"/>
    <dgm:cxn modelId="{88672E37-1960-446E-A5A7-E648D6FD47F7}" type="presParOf" srcId="{F7083151-E114-40EF-AADE-B34C046623ED}" destId="{35FABB9D-0183-4514-A45C-3E201841BD69}" srcOrd="2" destOrd="0" presId="urn:microsoft.com/office/officeart/2005/8/layout/StepDownProcess"/>
    <dgm:cxn modelId="{75C9D448-060D-452D-A4EB-BC89E14BBC27}" type="presParOf" srcId="{B7B513AC-9B84-4074-8A0B-6866D914AC3D}" destId="{3D6564CB-0013-49DC-B77B-CE9CC69CA921}" srcOrd="5" destOrd="0" presId="urn:microsoft.com/office/officeart/2005/8/layout/StepDownProcess"/>
    <dgm:cxn modelId="{A6A297DC-922F-486E-A86E-BBEC3979EFF7}" type="presParOf" srcId="{B7B513AC-9B84-4074-8A0B-6866D914AC3D}" destId="{CA7CB38C-CF32-47FA-9EE8-003CA8119807}" srcOrd="6" destOrd="0" presId="urn:microsoft.com/office/officeart/2005/8/layout/StepDownProcess"/>
    <dgm:cxn modelId="{D8FD0B9B-657F-4630-9C42-1D4AE72A6352}" type="presParOf" srcId="{CA7CB38C-CF32-47FA-9EE8-003CA8119807}" destId="{E4672749-CCB0-436F-BA63-29F564B22BBE}" srcOrd="0" destOrd="0" presId="urn:microsoft.com/office/officeart/2005/8/layout/StepDownProcess"/>
    <dgm:cxn modelId="{BC7F86FF-146A-4C87-86F3-77564854AA36}" type="presParOf" srcId="{CA7CB38C-CF32-47FA-9EE8-003CA8119807}" destId="{DF2A7329-F36C-4A9C-955B-7E82C4FED0E9}" srcOrd="1" destOrd="0" presId="urn:microsoft.com/office/officeart/2005/8/layout/StepDownProcess"/>
    <dgm:cxn modelId="{96ECCA71-99B9-4F8E-8D2F-D8D0F806502E}" type="presParOf" srcId="{CA7CB38C-CF32-47FA-9EE8-003CA8119807}" destId="{2CF7AB3D-D716-4A4B-A88E-796F02D09B37}" srcOrd="2" destOrd="0" presId="urn:microsoft.com/office/officeart/2005/8/layout/StepDownProcess"/>
    <dgm:cxn modelId="{6064211D-67B7-4F5C-AADE-8031D924BC2C}" type="presParOf" srcId="{B7B513AC-9B84-4074-8A0B-6866D914AC3D}" destId="{101E0829-08F3-4C92-8B14-73EE2B476C4C}" srcOrd="7" destOrd="0" presId="urn:microsoft.com/office/officeart/2005/8/layout/StepDownProcess"/>
    <dgm:cxn modelId="{5C9958CF-5BF3-48C9-9DA8-E66990CC6D3E}" type="presParOf" srcId="{B7B513AC-9B84-4074-8A0B-6866D914AC3D}" destId="{3E0B82D5-28D5-4139-97B9-91CD13F4C20F}" srcOrd="8" destOrd="0" presId="urn:microsoft.com/office/officeart/2005/8/layout/StepDownProcess"/>
    <dgm:cxn modelId="{8980AE53-ECB9-47AB-AC0E-8A271CD2E551}" type="presParOf" srcId="{3E0B82D5-28D5-4139-97B9-91CD13F4C20F}" destId="{8128EFC5-902B-49DE-A081-D9F1AAE74DD7}" srcOrd="0" destOrd="0" presId="urn:microsoft.com/office/officeart/2005/8/layout/StepDownProcess"/>
    <dgm:cxn modelId="{3DD3DE18-BC2A-474E-9EE4-C217FCDD6313}" type="presParOf" srcId="{3E0B82D5-28D5-4139-97B9-91CD13F4C20F}" destId="{E11522BF-6CAD-471A-9FBC-1F6EA3EA864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EDEAD9-C4AC-445D-8023-7F98BA2AFBD1}">
      <dsp:nvSpPr>
        <dsp:cNvPr id="0" name=""/>
        <dsp:cNvSpPr/>
      </dsp:nvSpPr>
      <dsp:spPr>
        <a:xfrm>
          <a:off x="5503950" y="2919106"/>
          <a:ext cx="3497049" cy="1373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553065" y="3262531"/>
        <a:ext cx="2447934" cy="1030272"/>
      </dsp:txXfrm>
    </dsp:sp>
    <dsp:sp modelId="{D19776C9-675E-4419-B276-E3100238719A}">
      <dsp:nvSpPr>
        <dsp:cNvPr id="0" name=""/>
        <dsp:cNvSpPr/>
      </dsp:nvSpPr>
      <dsp:spPr>
        <a:xfrm>
          <a:off x="9" y="2919106"/>
          <a:ext cx="3555261" cy="1373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9" y="3262531"/>
        <a:ext cx="2488683" cy="1030272"/>
      </dsp:txXfrm>
    </dsp:sp>
    <dsp:sp modelId="{1510D50C-8C0C-4825-B6AD-663EA9CDD751}">
      <dsp:nvSpPr>
        <dsp:cNvPr id="0" name=""/>
        <dsp:cNvSpPr/>
      </dsp:nvSpPr>
      <dsp:spPr>
        <a:xfrm>
          <a:off x="5503950" y="0"/>
          <a:ext cx="3497049" cy="1373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553065" y="0"/>
        <a:ext cx="2447934" cy="1030272"/>
      </dsp:txXfrm>
    </dsp:sp>
    <dsp:sp modelId="{64F07A71-33EC-4718-A478-A7D2F3137676}">
      <dsp:nvSpPr>
        <dsp:cNvPr id="0" name=""/>
        <dsp:cNvSpPr/>
      </dsp:nvSpPr>
      <dsp:spPr>
        <a:xfrm>
          <a:off x="0" y="0"/>
          <a:ext cx="3555261" cy="1373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0"/>
        <a:ext cx="2488683" cy="1030272"/>
      </dsp:txXfrm>
    </dsp:sp>
    <dsp:sp modelId="{F737C590-0BD8-4F20-B4E3-9BD2B3F3EFB9}">
      <dsp:nvSpPr>
        <dsp:cNvPr id="0" name=""/>
        <dsp:cNvSpPr/>
      </dsp:nvSpPr>
      <dsp:spPr>
        <a:xfrm>
          <a:off x="2598787" y="244689"/>
          <a:ext cx="1858784" cy="1858784"/>
        </a:xfrm>
        <a:prstGeom prst="pieWedg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effectLst/>
            </a:rPr>
            <a:t>Agile </a:t>
          </a:r>
          <a:endParaRPr lang="en-ZA" sz="1600" b="1" kern="1200" dirty="0"/>
        </a:p>
      </dsp:txBody>
      <dsp:txXfrm>
        <a:off x="2598787" y="244689"/>
        <a:ext cx="1858784" cy="1858784"/>
      </dsp:txXfrm>
    </dsp:sp>
    <dsp:sp modelId="{AD8AC77E-9943-4134-96A0-02E2FDB283A1}">
      <dsp:nvSpPr>
        <dsp:cNvPr id="0" name=""/>
        <dsp:cNvSpPr/>
      </dsp:nvSpPr>
      <dsp:spPr>
        <a:xfrm rot="5400000">
          <a:off x="4543428" y="244689"/>
          <a:ext cx="1858784" cy="1858784"/>
        </a:xfrm>
        <a:prstGeom prst="pieWedge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Innovative</a:t>
          </a:r>
          <a:endParaRPr lang="en-ZA" sz="1600" b="1" kern="1200" dirty="0"/>
        </a:p>
      </dsp:txBody>
      <dsp:txXfrm rot="5400000">
        <a:off x="4543428" y="244689"/>
        <a:ext cx="1858784" cy="1858784"/>
      </dsp:txXfrm>
    </dsp:sp>
    <dsp:sp modelId="{5A4D06BB-35C4-4A26-97ED-E181774A75CD}">
      <dsp:nvSpPr>
        <dsp:cNvPr id="0" name=""/>
        <dsp:cNvSpPr/>
      </dsp:nvSpPr>
      <dsp:spPr>
        <a:xfrm rot="10800000">
          <a:off x="4543428" y="2189330"/>
          <a:ext cx="1858784" cy="1858784"/>
        </a:xfrm>
        <a:prstGeom prst="pieWedg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b="1" kern="1200" dirty="0" smtClean="0">
              <a:effectLst/>
            </a:rPr>
            <a:t>Connected </a:t>
          </a:r>
          <a:endParaRPr lang="en-ZA" sz="1500" b="1" kern="1200" dirty="0"/>
        </a:p>
      </dsp:txBody>
      <dsp:txXfrm rot="10800000">
        <a:off x="4543428" y="2189330"/>
        <a:ext cx="1858784" cy="1858784"/>
      </dsp:txXfrm>
    </dsp:sp>
    <dsp:sp modelId="{232A61B6-0FE8-4448-9C48-CF3C2F688066}">
      <dsp:nvSpPr>
        <dsp:cNvPr id="0" name=""/>
        <dsp:cNvSpPr/>
      </dsp:nvSpPr>
      <dsp:spPr>
        <a:xfrm rot="16200000">
          <a:off x="2598787" y="2189330"/>
          <a:ext cx="1858784" cy="18587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b="1" kern="1200" dirty="0" smtClean="0">
              <a:effectLst/>
            </a:rPr>
            <a:t>Transparent </a:t>
          </a:r>
          <a:endParaRPr lang="en-ZA" sz="1500" b="1" kern="1200" dirty="0"/>
        </a:p>
      </dsp:txBody>
      <dsp:txXfrm rot="16200000">
        <a:off x="2598787" y="2189330"/>
        <a:ext cx="1858784" cy="1858784"/>
      </dsp:txXfrm>
    </dsp:sp>
    <dsp:sp modelId="{9873746E-9A79-4DC9-9309-3A4052D3C197}">
      <dsp:nvSpPr>
        <dsp:cNvPr id="0" name=""/>
        <dsp:cNvSpPr/>
      </dsp:nvSpPr>
      <dsp:spPr>
        <a:xfrm>
          <a:off x="4179612" y="1760049"/>
          <a:ext cx="641774" cy="55806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411AFC-9DF1-4939-B8A7-DDD4F6163DC5}">
      <dsp:nvSpPr>
        <dsp:cNvPr id="0" name=""/>
        <dsp:cNvSpPr/>
      </dsp:nvSpPr>
      <dsp:spPr>
        <a:xfrm rot="10800000">
          <a:off x="4179612" y="1974689"/>
          <a:ext cx="641774" cy="55806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228C73-8DF1-4E4D-A8E5-2769385CF7C5}">
      <dsp:nvSpPr>
        <dsp:cNvPr id="0" name=""/>
        <dsp:cNvSpPr/>
      </dsp:nvSpPr>
      <dsp:spPr>
        <a:xfrm rot="5400000">
          <a:off x="1044725" y="1024050"/>
          <a:ext cx="905684" cy="10310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05D17-C44C-44AF-B65A-82AA947F7769}">
      <dsp:nvSpPr>
        <dsp:cNvPr id="0" name=""/>
        <dsp:cNvSpPr/>
      </dsp:nvSpPr>
      <dsp:spPr>
        <a:xfrm>
          <a:off x="804774" y="20081"/>
          <a:ext cx="1524639" cy="1067198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>
              <a:solidFill>
                <a:schemeClr val="bg1"/>
              </a:solidFill>
            </a:rPr>
            <a:t>Poverty alleviation, unemployment and inequality </a:t>
          </a:r>
          <a:endParaRPr lang="en-ZA" sz="1400" b="1" kern="1200" dirty="0">
            <a:solidFill>
              <a:schemeClr val="bg1"/>
            </a:solidFill>
          </a:endParaRPr>
        </a:p>
      </dsp:txBody>
      <dsp:txXfrm>
        <a:off x="804774" y="20081"/>
        <a:ext cx="1524639" cy="1067198"/>
      </dsp:txXfrm>
    </dsp:sp>
    <dsp:sp modelId="{B44A76D5-4968-46DE-B91B-013A453A7070}">
      <dsp:nvSpPr>
        <dsp:cNvPr id="0" name=""/>
        <dsp:cNvSpPr/>
      </dsp:nvSpPr>
      <dsp:spPr>
        <a:xfrm>
          <a:off x="2329413" y="121862"/>
          <a:ext cx="1108877" cy="86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CBFF5-95E2-4F84-A0AA-E806AE936A32}">
      <dsp:nvSpPr>
        <dsp:cNvPr id="0" name=""/>
        <dsp:cNvSpPr/>
      </dsp:nvSpPr>
      <dsp:spPr>
        <a:xfrm rot="5400000">
          <a:off x="2308813" y="2222866"/>
          <a:ext cx="905684" cy="10310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C6925-B3A1-4C13-86FE-AC82D9C3DEA2}">
      <dsp:nvSpPr>
        <dsp:cNvPr id="0" name=""/>
        <dsp:cNvSpPr/>
      </dsp:nvSpPr>
      <dsp:spPr>
        <a:xfrm>
          <a:off x="2068862" y="1218896"/>
          <a:ext cx="1524639" cy="106719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smtClean="0">
              <a:solidFill>
                <a:schemeClr val="bg1"/>
              </a:solidFill>
            </a:rPr>
            <a:t>Redefine service delivery</a:t>
          </a:r>
          <a:endParaRPr lang="en-ZA" sz="1400" b="1" kern="1200" dirty="0">
            <a:solidFill>
              <a:schemeClr val="bg1"/>
            </a:solidFill>
          </a:endParaRPr>
        </a:p>
      </dsp:txBody>
      <dsp:txXfrm>
        <a:off x="2068862" y="1218896"/>
        <a:ext cx="1524639" cy="1067198"/>
      </dsp:txXfrm>
    </dsp:sp>
    <dsp:sp modelId="{2BBC3370-2867-4355-9F05-DA797F4C7B08}">
      <dsp:nvSpPr>
        <dsp:cNvPr id="0" name=""/>
        <dsp:cNvSpPr/>
      </dsp:nvSpPr>
      <dsp:spPr>
        <a:xfrm>
          <a:off x="3593501" y="1320678"/>
          <a:ext cx="1108877" cy="86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E1BE7-E2B5-4270-829D-0367D81CC274}">
      <dsp:nvSpPr>
        <dsp:cNvPr id="0" name=""/>
        <dsp:cNvSpPr/>
      </dsp:nvSpPr>
      <dsp:spPr>
        <a:xfrm>
          <a:off x="3332950" y="2417712"/>
          <a:ext cx="1524639" cy="1067198"/>
        </a:xfrm>
        <a:prstGeom prst="roundRect">
          <a:avLst>
            <a:gd name="adj" fmla="val 166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>
              <a:solidFill>
                <a:schemeClr val="bg1"/>
              </a:solidFill>
            </a:rPr>
            <a:t>Map course for future development</a:t>
          </a:r>
          <a:endParaRPr lang="en-ZA" sz="1400" b="1" kern="1200" dirty="0">
            <a:solidFill>
              <a:schemeClr val="bg1"/>
            </a:solidFill>
          </a:endParaRPr>
        </a:p>
      </dsp:txBody>
      <dsp:txXfrm>
        <a:off x="3332950" y="2417712"/>
        <a:ext cx="1524639" cy="10671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BB2B31-C5C2-4D28-BC5F-FF4ADEB3D7B2}">
      <dsp:nvSpPr>
        <dsp:cNvPr id="0" name=""/>
        <dsp:cNvSpPr/>
      </dsp:nvSpPr>
      <dsp:spPr>
        <a:xfrm>
          <a:off x="5439" y="0"/>
          <a:ext cx="2585858" cy="590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STIMULATE SOCIO ECONOMIC ACTIVITY</a:t>
          </a:r>
          <a:endParaRPr lang="en-ZA" sz="1600" b="1" kern="1200" dirty="0"/>
        </a:p>
      </dsp:txBody>
      <dsp:txXfrm>
        <a:off x="5439" y="0"/>
        <a:ext cx="2585858" cy="590183"/>
      </dsp:txXfrm>
    </dsp:sp>
    <dsp:sp modelId="{8F6E8DBB-09FB-43BB-AEA6-988AD731EE4B}">
      <dsp:nvSpPr>
        <dsp:cNvPr id="0" name=""/>
        <dsp:cNvSpPr/>
      </dsp:nvSpPr>
      <dsp:spPr>
        <a:xfrm>
          <a:off x="5439" y="590183"/>
          <a:ext cx="2585858" cy="183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chemeClr val="tx1"/>
              </a:solidFill>
            </a:rPr>
            <a:t>Developmental agenda</a:t>
          </a:r>
          <a:endParaRPr lang="en-ZA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chemeClr val="tx1"/>
              </a:solidFill>
            </a:rPr>
            <a:t>Inclusive Growth</a:t>
          </a:r>
          <a:endParaRPr lang="en-ZA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chemeClr val="tx1"/>
              </a:solidFill>
            </a:rPr>
            <a:t>Infrastructure Development</a:t>
          </a:r>
          <a:endParaRPr lang="en-ZA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chemeClr val="tx1"/>
              </a:solidFill>
            </a:rPr>
            <a:t>Manufacturing</a:t>
          </a:r>
          <a:endParaRPr lang="en-ZA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>
              <a:solidFill>
                <a:schemeClr val="tx1"/>
              </a:solidFill>
            </a:rPr>
            <a:t>Industrialization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600" kern="1200" dirty="0">
            <a:solidFill>
              <a:schemeClr val="tx1"/>
            </a:solidFill>
          </a:endParaRPr>
        </a:p>
      </dsp:txBody>
      <dsp:txXfrm>
        <a:off x="5439" y="590183"/>
        <a:ext cx="2585858" cy="183780"/>
      </dsp:txXfrm>
    </dsp:sp>
    <dsp:sp modelId="{1AB1863C-3E7B-4822-B0C4-D5391F4C63A6}">
      <dsp:nvSpPr>
        <dsp:cNvPr id="0" name=""/>
        <dsp:cNvSpPr/>
      </dsp:nvSpPr>
      <dsp:spPr>
        <a:xfrm>
          <a:off x="2953318" y="0"/>
          <a:ext cx="2585858" cy="590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DELIVER AFFORDABLE SERVICES</a:t>
          </a:r>
          <a:endParaRPr lang="en-ZA" sz="1600" b="1" kern="1200" dirty="0"/>
        </a:p>
      </dsp:txBody>
      <dsp:txXfrm>
        <a:off x="2953318" y="0"/>
        <a:ext cx="2585858" cy="590183"/>
      </dsp:txXfrm>
    </dsp:sp>
    <dsp:sp modelId="{777CC517-8C6C-4EFF-B6AA-ADFADF2A092A}">
      <dsp:nvSpPr>
        <dsp:cNvPr id="0" name=""/>
        <dsp:cNvSpPr/>
      </dsp:nvSpPr>
      <dsp:spPr>
        <a:xfrm>
          <a:off x="2953318" y="590183"/>
          <a:ext cx="2585858" cy="183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chemeClr val="tx1"/>
              </a:solidFill>
            </a:rPr>
            <a:t>Deal with uncertainty while delivering services that are affordable, in context of deficit reducing budget cuts.</a:t>
          </a:r>
          <a:endParaRPr lang="en-ZA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chemeClr val="tx1"/>
              </a:solidFill>
            </a:rPr>
            <a:t>Decrease dependency &amp; increase sustainability</a:t>
          </a:r>
          <a:endParaRPr lang="en-ZA" sz="1600" kern="1200" dirty="0">
            <a:solidFill>
              <a:schemeClr val="tx1"/>
            </a:solidFill>
          </a:endParaRPr>
        </a:p>
      </dsp:txBody>
      <dsp:txXfrm>
        <a:off x="2953318" y="590183"/>
        <a:ext cx="2585858" cy="1837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7D6AF7-9F52-4A7E-9270-CAD2B8B9D13B}">
      <dsp:nvSpPr>
        <dsp:cNvPr id="0" name=""/>
        <dsp:cNvSpPr/>
      </dsp:nvSpPr>
      <dsp:spPr>
        <a:xfrm>
          <a:off x="3528401" y="1865403"/>
          <a:ext cx="2640293" cy="264029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/>
            <a:t>improve the nature or quality of the actual service delivered by client</a:t>
          </a:r>
          <a:endParaRPr lang="en-ZA" sz="1400" b="1" kern="1200" dirty="0"/>
        </a:p>
      </dsp:txBody>
      <dsp:txXfrm>
        <a:off x="3528401" y="1865403"/>
        <a:ext cx="2640293" cy="2640293"/>
      </dsp:txXfrm>
    </dsp:sp>
    <dsp:sp modelId="{D326B559-4427-4D7F-A4E1-1DD6B85E41CD}">
      <dsp:nvSpPr>
        <dsp:cNvPr id="0" name=""/>
        <dsp:cNvSpPr/>
      </dsp:nvSpPr>
      <dsp:spPr>
        <a:xfrm>
          <a:off x="1364004" y="1674157"/>
          <a:ext cx="2496277" cy="2496277"/>
        </a:xfrm>
        <a:prstGeom prst="gear6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/>
            <a:t>to improve the manner in which Client delivers services</a:t>
          </a:r>
          <a:endParaRPr lang="en-ZA" sz="1400" b="1" kern="1200" dirty="0"/>
        </a:p>
      </dsp:txBody>
      <dsp:txXfrm>
        <a:off x="1364004" y="1674157"/>
        <a:ext cx="2496277" cy="2496277"/>
      </dsp:txXfrm>
    </dsp:sp>
    <dsp:sp modelId="{433F0F13-2D1A-4801-A609-B916F255048F}">
      <dsp:nvSpPr>
        <dsp:cNvPr id="0" name=""/>
        <dsp:cNvSpPr/>
      </dsp:nvSpPr>
      <dsp:spPr>
        <a:xfrm>
          <a:off x="3312367" y="1505367"/>
          <a:ext cx="3247561" cy="3247561"/>
        </a:xfrm>
        <a:prstGeom prst="circularArrow">
          <a:avLst>
            <a:gd name="adj1" fmla="val 4878"/>
            <a:gd name="adj2" fmla="val 312630"/>
            <a:gd name="adj3" fmla="val 3186031"/>
            <a:gd name="adj4" fmla="val 15163313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3CFA8-DCB8-478A-A04A-AEC9C68CB7D5}">
      <dsp:nvSpPr>
        <dsp:cNvPr id="0" name=""/>
        <dsp:cNvSpPr/>
      </dsp:nvSpPr>
      <dsp:spPr>
        <a:xfrm rot="3715883">
          <a:off x="1397777" y="1362586"/>
          <a:ext cx="2455473" cy="24554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AA5E06-1E6D-4612-B8AB-FA7D2EEB7430}">
      <dsp:nvSpPr>
        <dsp:cNvPr id="0" name=""/>
        <dsp:cNvSpPr/>
      </dsp:nvSpPr>
      <dsp:spPr>
        <a:xfrm>
          <a:off x="0" y="0"/>
          <a:ext cx="1798479" cy="359619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bg1"/>
              </a:solidFill>
            </a:rPr>
            <a:t>Allocated to clients</a:t>
          </a:r>
          <a:endParaRPr lang="en-ZA" sz="1800" b="1" kern="1200" dirty="0">
            <a:solidFill>
              <a:schemeClr val="bg1"/>
            </a:solidFill>
          </a:endParaRPr>
        </a:p>
      </dsp:txBody>
      <dsp:txXfrm>
        <a:off x="0" y="0"/>
        <a:ext cx="1798479" cy="1078857"/>
      </dsp:txXfrm>
    </dsp:sp>
    <dsp:sp modelId="{C6891889-86DC-4525-8354-4595E10CA9BC}">
      <dsp:nvSpPr>
        <dsp:cNvPr id="0" name=""/>
        <dsp:cNvSpPr/>
      </dsp:nvSpPr>
      <dsp:spPr>
        <a:xfrm>
          <a:off x="180539" y="861099"/>
          <a:ext cx="1438783" cy="69857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>
              <a:solidFill>
                <a:schemeClr val="tx1"/>
              </a:solidFill>
            </a:rPr>
            <a:t>R4.5 </a:t>
          </a:r>
          <a:r>
            <a:rPr lang="en-ZA" sz="1100" kern="1200" dirty="0" err="1" smtClean="0">
              <a:solidFill>
                <a:schemeClr val="tx1"/>
              </a:solidFill>
            </a:rPr>
            <a:t>bn</a:t>
          </a:r>
          <a:r>
            <a:rPr lang="en-ZA" sz="1100" kern="1200" dirty="0" smtClean="0">
              <a:solidFill>
                <a:schemeClr val="tx1"/>
              </a:solidFill>
            </a:rPr>
            <a:t> “baseline*”  </a:t>
          </a:r>
          <a:r>
            <a:rPr lang="en-ZA" sz="1100" kern="1200" dirty="0" err="1" smtClean="0">
              <a:solidFill>
                <a:schemeClr val="tx1"/>
              </a:solidFill>
            </a:rPr>
            <a:t>iro</a:t>
          </a:r>
          <a:r>
            <a:rPr lang="en-ZA" sz="1100" kern="1200" dirty="0" smtClean="0">
              <a:solidFill>
                <a:schemeClr val="tx1"/>
              </a:solidFill>
            </a:rPr>
            <a:t> client allocated offices &amp; facilities</a:t>
          </a:r>
        </a:p>
      </dsp:txBody>
      <dsp:txXfrm>
        <a:off x="180539" y="861099"/>
        <a:ext cx="1438783" cy="698574"/>
      </dsp:txXfrm>
    </dsp:sp>
    <dsp:sp modelId="{E1B45B78-B98F-4938-992B-0C339698AD99}">
      <dsp:nvSpPr>
        <dsp:cNvPr id="0" name=""/>
        <dsp:cNvSpPr/>
      </dsp:nvSpPr>
      <dsp:spPr>
        <a:xfrm>
          <a:off x="180539" y="1677640"/>
          <a:ext cx="1438783" cy="126807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50" kern="1200" dirty="0" smtClean="0">
              <a:solidFill>
                <a:schemeClr val="tx1"/>
              </a:solidFill>
            </a:rPr>
            <a:t>User Charge Model informs tariff &amp; gap based on industry practise after affordability adjustment</a:t>
          </a:r>
        </a:p>
      </dsp:txBody>
      <dsp:txXfrm>
        <a:off x="180539" y="1677640"/>
        <a:ext cx="1438783" cy="1268071"/>
      </dsp:txXfrm>
    </dsp:sp>
    <dsp:sp modelId="{7BB172F7-C9BA-4D82-B6D2-F38C64E73B15}">
      <dsp:nvSpPr>
        <dsp:cNvPr id="0" name=""/>
        <dsp:cNvSpPr/>
      </dsp:nvSpPr>
      <dsp:spPr>
        <a:xfrm>
          <a:off x="180539" y="3084357"/>
          <a:ext cx="1438783" cy="31444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 smtClean="0">
              <a:solidFill>
                <a:schemeClr val="tx1"/>
              </a:solidFill>
            </a:rPr>
            <a:t>Optimisation opportunities</a:t>
          </a:r>
        </a:p>
      </dsp:txBody>
      <dsp:txXfrm>
        <a:off x="180539" y="3084357"/>
        <a:ext cx="1438783" cy="314449"/>
      </dsp:txXfrm>
    </dsp:sp>
    <dsp:sp modelId="{0DC9DC56-72F9-4425-BCF2-3936D440F013}">
      <dsp:nvSpPr>
        <dsp:cNvPr id="0" name=""/>
        <dsp:cNvSpPr/>
      </dsp:nvSpPr>
      <dsp:spPr>
        <a:xfrm>
          <a:off x="1934057" y="0"/>
          <a:ext cx="1798479" cy="359619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bg1"/>
              </a:solidFill>
            </a:rPr>
            <a:t>Own Use</a:t>
          </a:r>
          <a:endParaRPr lang="en-ZA" sz="1800" b="1" kern="1200" dirty="0">
            <a:solidFill>
              <a:schemeClr val="bg1"/>
            </a:solidFill>
          </a:endParaRPr>
        </a:p>
      </dsp:txBody>
      <dsp:txXfrm>
        <a:off x="1934057" y="0"/>
        <a:ext cx="1798479" cy="1078857"/>
      </dsp:txXfrm>
    </dsp:sp>
    <dsp:sp modelId="{CAF7BA22-4150-4089-BD30-8002C86D3B42}">
      <dsp:nvSpPr>
        <dsp:cNvPr id="0" name=""/>
        <dsp:cNvSpPr/>
      </dsp:nvSpPr>
      <dsp:spPr>
        <a:xfrm>
          <a:off x="2113905" y="1078857"/>
          <a:ext cx="1438783" cy="23375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solidFill>
                <a:schemeClr val="tx1"/>
              </a:solidFill>
            </a:rPr>
            <a:t>HO and RO </a:t>
          </a:r>
          <a:r>
            <a:rPr lang="en-ZA" sz="1400" kern="1200" dirty="0" err="1" smtClean="0">
              <a:solidFill>
                <a:schemeClr val="tx1"/>
              </a:solidFill>
            </a:rPr>
            <a:t>etc</a:t>
          </a:r>
          <a:r>
            <a:rPr lang="en-ZA" sz="1400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solidFill>
                <a:schemeClr val="tx1"/>
              </a:solidFill>
            </a:rPr>
            <a:t>(support function/ cost to core business)</a:t>
          </a:r>
          <a:endParaRPr lang="en-ZA" sz="1800" kern="1200" dirty="0">
            <a:solidFill>
              <a:schemeClr val="tx1"/>
            </a:solidFill>
          </a:endParaRPr>
        </a:p>
      </dsp:txBody>
      <dsp:txXfrm>
        <a:off x="2113905" y="1078857"/>
        <a:ext cx="1438783" cy="2337524"/>
      </dsp:txXfrm>
    </dsp:sp>
    <dsp:sp modelId="{CE2A261C-B0FD-49E6-BEB9-65148CF2A6B2}">
      <dsp:nvSpPr>
        <dsp:cNvPr id="0" name=""/>
        <dsp:cNvSpPr/>
      </dsp:nvSpPr>
      <dsp:spPr>
        <a:xfrm>
          <a:off x="3868114" y="0"/>
          <a:ext cx="1798479" cy="359619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bg1"/>
              </a:solidFill>
            </a:rPr>
            <a:t>Excess</a:t>
          </a:r>
          <a:endParaRPr lang="en-ZA" sz="1800" b="1" kern="1200" dirty="0">
            <a:solidFill>
              <a:schemeClr val="bg1"/>
            </a:solidFill>
          </a:endParaRPr>
        </a:p>
      </dsp:txBody>
      <dsp:txXfrm>
        <a:off x="3868114" y="0"/>
        <a:ext cx="1798479" cy="1078857"/>
      </dsp:txXfrm>
    </dsp:sp>
    <dsp:sp modelId="{42E3EEE3-C540-4F6A-90E8-E9C28F0836F6}">
      <dsp:nvSpPr>
        <dsp:cNvPr id="0" name=""/>
        <dsp:cNvSpPr/>
      </dsp:nvSpPr>
      <dsp:spPr>
        <a:xfrm>
          <a:off x="4047270" y="795415"/>
          <a:ext cx="1438783" cy="36313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solidFill>
                <a:schemeClr val="tx1"/>
              </a:solidFill>
            </a:rPr>
            <a:t>Current          Lease-Outs</a:t>
          </a:r>
          <a:endParaRPr lang="en-ZA" sz="1200" kern="1200" dirty="0">
            <a:solidFill>
              <a:schemeClr val="tx1"/>
            </a:solidFill>
          </a:endParaRPr>
        </a:p>
      </dsp:txBody>
      <dsp:txXfrm>
        <a:off x="4047270" y="795415"/>
        <a:ext cx="1438783" cy="363135"/>
      </dsp:txXfrm>
    </dsp:sp>
    <dsp:sp modelId="{B40E2491-E9D9-428E-91AE-E00B5360EE98}">
      <dsp:nvSpPr>
        <dsp:cNvPr id="0" name=""/>
        <dsp:cNvSpPr/>
      </dsp:nvSpPr>
      <dsp:spPr>
        <a:xfrm>
          <a:off x="4047270" y="1264307"/>
          <a:ext cx="1438783" cy="126714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solidFill>
                <a:schemeClr val="tx1"/>
              </a:solidFill>
            </a:rPr>
            <a:t>Investment Portfolio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solidFill>
                <a:schemeClr val="tx1"/>
              </a:solidFill>
            </a:rPr>
            <a:t>Non – Core properties &amp; land “surplus </a:t>
          </a:r>
          <a:r>
            <a:rPr lang="en-ZA" sz="1200" kern="1200" dirty="0" err="1" smtClean="0">
              <a:solidFill>
                <a:schemeClr val="tx1"/>
              </a:solidFill>
            </a:rPr>
            <a:t>ito</a:t>
          </a:r>
          <a:r>
            <a:rPr lang="en-ZA" sz="1200" kern="1200" dirty="0" smtClean="0">
              <a:solidFill>
                <a:schemeClr val="tx1"/>
              </a:solidFill>
            </a:rPr>
            <a:t> GIAMA”</a:t>
          </a:r>
          <a:endParaRPr lang="en-ZA" sz="1200" kern="1200" dirty="0">
            <a:solidFill>
              <a:schemeClr val="tx1"/>
            </a:solidFill>
          </a:endParaRPr>
        </a:p>
      </dsp:txBody>
      <dsp:txXfrm>
        <a:off x="4047270" y="1264307"/>
        <a:ext cx="1438783" cy="1267148"/>
      </dsp:txXfrm>
    </dsp:sp>
    <dsp:sp modelId="{FDD2EAD1-5DBC-4311-913A-F0E9D8300C02}">
      <dsp:nvSpPr>
        <dsp:cNvPr id="0" name=""/>
        <dsp:cNvSpPr/>
      </dsp:nvSpPr>
      <dsp:spPr>
        <a:xfrm>
          <a:off x="4047270" y="2653141"/>
          <a:ext cx="1438783" cy="26495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solidFill>
                <a:schemeClr val="tx1"/>
              </a:solidFill>
            </a:rPr>
            <a:t>Land</a:t>
          </a:r>
          <a:r>
            <a:rPr lang="en-ZA" sz="1800" kern="1200" dirty="0" smtClean="0">
              <a:solidFill>
                <a:schemeClr val="tx1"/>
              </a:solidFill>
            </a:rPr>
            <a:t> </a:t>
          </a:r>
        </a:p>
      </dsp:txBody>
      <dsp:txXfrm>
        <a:off x="4047270" y="2653141"/>
        <a:ext cx="1438783" cy="264952"/>
      </dsp:txXfrm>
    </dsp:sp>
    <dsp:sp modelId="{8DD2B361-F027-4A8B-AC66-28FAC92A44F5}">
      <dsp:nvSpPr>
        <dsp:cNvPr id="0" name=""/>
        <dsp:cNvSpPr/>
      </dsp:nvSpPr>
      <dsp:spPr>
        <a:xfrm>
          <a:off x="4047270" y="3043654"/>
          <a:ext cx="1438783" cy="26495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solidFill>
                <a:schemeClr val="tx1"/>
              </a:solidFill>
            </a:rPr>
            <a:t>Potential Disposals</a:t>
          </a:r>
        </a:p>
      </dsp:txBody>
      <dsp:txXfrm>
        <a:off x="4047270" y="3043654"/>
        <a:ext cx="1438783" cy="2649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0.16279</cdr:x>
      <cdr:y>0.40438</cdr:y>
    </cdr:from>
    <cdr:to>
      <cdr:x>0.32381</cdr:x>
      <cdr:y>0.49412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2271241"/>
          <a:ext cx="149569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100" b="1" dirty="0" smtClean="0"/>
            <a:t>R12.6 billion</a:t>
          </a:r>
          <a:endParaRPr lang="en-ZA" sz="1100" b="1" dirty="0"/>
        </a:p>
      </cdr:txBody>
    </cdr:sp>
  </cdr:relSizeAnchor>
  <cdr:relSizeAnchor xmlns:cdr="http://schemas.openxmlformats.org/drawingml/2006/chartDrawing">
    <cdr:from>
      <cdr:x>0.36434</cdr:x>
      <cdr:y>0.40438</cdr:y>
    </cdr:from>
    <cdr:to>
      <cdr:x>0.52536</cdr:x>
      <cdr:y>0.49412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84376" y="2271241"/>
          <a:ext cx="149569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100" b="1" dirty="0" smtClean="0"/>
            <a:t>R12.6 billion</a:t>
          </a:r>
          <a:endParaRPr lang="en-ZA" sz="1100" b="1" dirty="0"/>
        </a:p>
      </cdr:txBody>
    </cdr:sp>
  </cdr:relSizeAnchor>
  <cdr:relSizeAnchor xmlns:cdr="http://schemas.openxmlformats.org/drawingml/2006/chartDrawing">
    <cdr:from>
      <cdr:x>0.57616</cdr:x>
      <cdr:y>0.27617</cdr:y>
    </cdr:from>
    <cdr:to>
      <cdr:x>0.73718</cdr:x>
      <cdr:y>0.36592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351977" y="1551161"/>
          <a:ext cx="149569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100" b="1" dirty="0" smtClean="0"/>
            <a:t>R17.4 billion</a:t>
          </a:r>
          <a:endParaRPr lang="en-ZA" sz="1100" b="1" dirty="0"/>
        </a:p>
      </cdr:txBody>
    </cdr:sp>
  </cdr:relSizeAnchor>
  <cdr:relSizeAnchor xmlns:cdr="http://schemas.openxmlformats.org/drawingml/2006/chartDrawing">
    <cdr:from>
      <cdr:x>0.00775</cdr:x>
      <cdr:y>0.10951</cdr:y>
    </cdr:from>
    <cdr:to>
      <cdr:x>0.16877</cdr:x>
      <cdr:y>0.19925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2008" y="615057"/>
          <a:ext cx="1495691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b="1" dirty="0" smtClean="0"/>
            <a:t>Bi</a:t>
          </a:r>
          <a:r>
            <a:rPr lang="en-ZA" sz="1100" b="1" dirty="0" smtClean="0"/>
            <a:t>llion</a:t>
          </a:r>
          <a:endParaRPr lang="en-ZA" sz="1100" b="1" dirty="0"/>
        </a:p>
      </cdr:txBody>
    </cdr:sp>
  </cdr:relSizeAnchor>
  <cdr:relSizeAnchor xmlns:cdr="http://schemas.openxmlformats.org/drawingml/2006/chartDrawing">
    <cdr:from>
      <cdr:x>0.77519</cdr:x>
      <cdr:y>0.08387</cdr:y>
    </cdr:from>
    <cdr:to>
      <cdr:x>0.93621</cdr:x>
      <cdr:y>0.17361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200800" y="471041"/>
          <a:ext cx="149569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100" b="1" dirty="0" smtClean="0"/>
            <a:t>R24.4 billion</a:t>
          </a:r>
          <a:endParaRPr lang="en-ZA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0.03846</cdr:y>
    </cdr:from>
    <cdr:to>
      <cdr:x>0.22857</cdr:x>
      <cdr:y>0.1282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-3358108" y="216024"/>
          <a:ext cx="576064" cy="50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b="1" dirty="0" err="1" smtClean="0"/>
            <a:t>Bn</a:t>
          </a:r>
          <a:endParaRPr lang="en-ZA" sz="1100" b="1" dirty="0"/>
        </a:p>
      </cdr:txBody>
    </cdr:sp>
  </cdr:relSizeAnchor>
  <cdr:relSizeAnchor xmlns:cdr="http://schemas.openxmlformats.org/drawingml/2006/chartDrawing">
    <cdr:from>
      <cdr:x>0.4</cdr:x>
      <cdr:y>0.03846</cdr:y>
    </cdr:from>
    <cdr:to>
      <cdr:x>0.82857</cdr:x>
      <cdr:y>0.1282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008112" y="216024"/>
          <a:ext cx="1080120" cy="50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100" b="1" dirty="0" smtClean="0"/>
            <a:t>R24.4 billion</a:t>
          </a:r>
          <a:endParaRPr lang="en-ZA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0.03846</cdr:y>
    </cdr:from>
    <cdr:to>
      <cdr:x>0.22857</cdr:x>
      <cdr:y>0.1282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-3358108" y="216024"/>
          <a:ext cx="576064" cy="50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b="1" dirty="0" smtClean="0"/>
            <a:t>Bi</a:t>
          </a:r>
          <a:r>
            <a:rPr lang="en-ZA" sz="1100" b="1" dirty="0" smtClean="0"/>
            <a:t>llion</a:t>
          </a:r>
          <a:endParaRPr lang="en-ZA" sz="1100" b="1" dirty="0"/>
        </a:p>
      </cdr:txBody>
    </cdr:sp>
  </cdr:relSizeAnchor>
  <cdr:relSizeAnchor xmlns:cdr="http://schemas.openxmlformats.org/drawingml/2006/chartDrawing">
    <cdr:from>
      <cdr:x>0.4</cdr:x>
      <cdr:y>0.03846</cdr:y>
    </cdr:from>
    <cdr:to>
      <cdr:x>0.82857</cdr:x>
      <cdr:y>0.1282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008112" y="216024"/>
          <a:ext cx="1080120" cy="50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100" b="1" dirty="0" smtClean="0"/>
            <a:t>R24.4 billion</a:t>
          </a:r>
          <a:endParaRPr lang="en-ZA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2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5/23/2018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5/23/2018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744538"/>
            <a:ext cx="5251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61885" indent="-2930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72131" indent="-234426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40983" indent="-234426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109834" indent="-234426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78687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47539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516391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85243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F0CCA84-C294-4E55-AA10-0BB396E65BF0}" type="slidenum">
              <a:rPr lang="en-ZA" altLang="en-US" smtClean="0">
                <a:latin typeface="Franklin Gothic Medium" panose="020B0603020102020204" pitchFamily="34" charset="0"/>
              </a:rPr>
              <a:pPr/>
              <a:t>3</a:t>
            </a:fld>
            <a:endParaRPr lang="en-ZA" altLang="en-US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460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baseline="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F0CCA84-C294-4E55-AA10-0BB396E65BF0}" type="slidenum">
              <a:rPr lang="en-ZA" altLang="en-US" smtClean="0">
                <a:latin typeface="Franklin Gothic Medium" panose="020B0603020102020204" pitchFamily="34" charset="0"/>
              </a:rPr>
              <a:pPr/>
              <a:t>23</a:t>
            </a:fld>
            <a:endParaRPr lang="en-ZA" altLang="en-US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580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1248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ZA" smtClean="0"/>
              <a:pPr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63947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319213"/>
            <a:ext cx="5014912" cy="3556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D8D3C-B70A-4713-A388-BA3119ED8389}" type="slidenum">
              <a:rPr lang="en-ZA" smtClean="0"/>
              <a:pPr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57445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0413" y="1333500"/>
            <a:ext cx="5073650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D8D3C-B70A-4713-A388-BA3119ED8389}" type="slidenum">
              <a:rPr lang="en-ZA" smtClean="0"/>
              <a:pPr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1928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4413" y="1235075"/>
            <a:ext cx="46990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D8D3C-B70A-4713-A388-BA3119ED8389}" type="slidenum">
              <a:rPr lang="en-ZA" smtClean="0"/>
              <a:pPr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82869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744538"/>
            <a:ext cx="52482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ZA" smtClean="0"/>
              <a:pPr/>
              <a:t>30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73472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61885" indent="-2930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72131" indent="-234426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40983" indent="-234426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109834" indent="-234426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78687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47539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516391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85243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F0CCA84-C294-4E55-AA10-0BB396E65BF0}" type="slidenum">
              <a:rPr lang="en-ZA" altLang="en-US" smtClean="0">
                <a:latin typeface="Franklin Gothic Medium" panose="020B0603020102020204" pitchFamily="34" charset="0"/>
              </a:rPr>
              <a:pPr/>
              <a:t>32</a:t>
            </a:fld>
            <a:endParaRPr lang="en-ZA" altLang="en-US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334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1235075"/>
            <a:ext cx="4699000" cy="3332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D8D3C-B70A-4713-A388-BA3119ED8389}" type="slidenum">
              <a:rPr lang="en-ZA" smtClean="0"/>
              <a:pPr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89417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8825" y="1333500"/>
            <a:ext cx="50768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D8D3C-B70A-4713-A388-BA3119ED8389}" type="slidenum">
              <a:rPr lang="en-ZA" smtClean="0"/>
              <a:pPr/>
              <a:t>35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5465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>
                <a:solidFill>
                  <a:srgbClr val="000000"/>
                </a:solidFill>
                <a:latin typeface="Franklin Gothic Medium"/>
              </a:rPr>
              <a:pPr/>
              <a:t>6</a:t>
            </a:fld>
            <a:endParaRPr lang="en-US">
              <a:solidFill>
                <a:srgbClr val="000000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407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8825" y="1333500"/>
            <a:ext cx="50768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D8D3C-B70A-4713-A388-BA3119ED8389}" type="slidenum">
              <a:rPr lang="en-ZA" smtClean="0"/>
              <a:pPr/>
              <a:t>36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64369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8825" y="1333500"/>
            <a:ext cx="50768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D8D3C-B70A-4713-A388-BA3119ED8389}" type="slidenum">
              <a:rPr lang="en-ZA" smtClean="0"/>
              <a:pPr/>
              <a:t>37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1807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5614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61885" indent="-2930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72131" indent="-234426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40983" indent="-234426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109834" indent="-234426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78687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47539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516391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85243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F0CCA84-C294-4E55-AA10-0BB396E65BF0}" type="slidenum">
              <a:rPr lang="en-ZA" altLang="en-US" smtClean="0">
                <a:latin typeface="Franklin Gothic Medium" panose="020B0603020102020204" pitchFamily="34" charset="0"/>
              </a:rPr>
              <a:pPr/>
              <a:t>9</a:t>
            </a:fld>
            <a:endParaRPr lang="en-ZA" altLang="en-US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68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4496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65768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26711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10441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61885" indent="-29303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72131" indent="-234426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40983" indent="-234426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109834" indent="-234426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78687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47539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516391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85243" indent="-234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F0CCA84-C294-4E55-AA10-0BB396E65BF0}" type="slidenum">
              <a:rPr lang="en-ZA" altLang="en-US" smtClean="0">
                <a:latin typeface="Franklin Gothic Medium" panose="020B0603020102020204" pitchFamily="34" charset="0"/>
              </a:rPr>
              <a:pPr/>
              <a:t>21</a:t>
            </a:fld>
            <a:endParaRPr lang="en-ZA" altLang="en-US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29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672060"/>
            <a:ext cx="5029200" cy="316828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5" y="4288380"/>
            <a:ext cx="5029201" cy="1760155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Operationalisation of PMTE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475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Operationalisation of PMTE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6809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5" y="672060"/>
            <a:ext cx="2362201" cy="69126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6" y="672060"/>
            <a:ext cx="7467599" cy="69126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Operationalisation of PMTE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24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4805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>
            <a:cxnSpLocks noChangeShapeType="1"/>
          </p:cNvCxnSpPr>
          <p:nvPr userDrawn="1"/>
        </p:nvCxnSpPr>
        <p:spPr bwMode="auto">
          <a:xfrm>
            <a:off x="596745" y="8276125"/>
            <a:ext cx="115857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96744" y="1"/>
            <a:ext cx="10969943" cy="952965"/>
          </a:xfrm>
        </p:spPr>
        <p:txBody>
          <a:bodyPr bIns="0" anchor="b" anchorCtr="0"/>
          <a:lstStyle>
            <a:lvl1pPr>
              <a:lnSpc>
                <a:spcPts val="3276"/>
              </a:lnSpc>
              <a:defRPr sz="3024" spc="-126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97252" y="1486211"/>
            <a:ext cx="10969943" cy="513992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3024"/>
              </a:lnSpc>
              <a:spcBef>
                <a:spcPts val="1512"/>
              </a:spcBef>
              <a:buFont typeface="Arial" charset="0"/>
              <a:buNone/>
              <a:defRPr sz="2772" kern="1200" spc="-126" baseline="0">
                <a:solidFill>
                  <a:schemeClr val="tx1"/>
                </a:solidFill>
              </a:defRPr>
            </a:lvl1pPr>
            <a:lvl2pPr marL="0" indent="286036">
              <a:lnSpc>
                <a:spcPts val="2772"/>
              </a:lnSpc>
              <a:spcBef>
                <a:spcPts val="1512"/>
              </a:spcBef>
              <a:buFont typeface="Arial" charset="0"/>
              <a:buChar char="•"/>
              <a:defRPr sz="2520" spc="-126" baseline="0">
                <a:solidFill>
                  <a:schemeClr val="tx1"/>
                </a:solidFill>
              </a:defRPr>
            </a:lvl2pPr>
            <a:lvl3pPr marL="0" indent="286036">
              <a:lnSpc>
                <a:spcPts val="2772"/>
              </a:lnSpc>
              <a:spcBef>
                <a:spcPts val="1512"/>
              </a:spcBef>
              <a:defRPr sz="2520" spc="-126" baseline="0">
                <a:solidFill>
                  <a:schemeClr val="tx1"/>
                </a:solidFill>
              </a:defRPr>
            </a:lvl3pPr>
            <a:lvl4pPr marL="0" indent="286036">
              <a:lnSpc>
                <a:spcPts val="2772"/>
              </a:lnSpc>
              <a:spcBef>
                <a:spcPts val="1512"/>
              </a:spcBef>
              <a:defRPr sz="2520" spc="-126" baseline="0">
                <a:solidFill>
                  <a:schemeClr val="tx1"/>
                </a:solidFill>
              </a:defRPr>
            </a:lvl4pPr>
            <a:lvl5pPr marL="0" indent="286036">
              <a:lnSpc>
                <a:spcPts val="2772"/>
              </a:lnSpc>
              <a:spcBef>
                <a:spcPts val="1512"/>
              </a:spcBef>
              <a:buFont typeface="Lucida Grande"/>
              <a:buChar char="–"/>
              <a:defRPr sz="2520" spc="-126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92681" y="921681"/>
            <a:ext cx="10969943" cy="449320"/>
          </a:xfrm>
          <a:prstGeom prst="rect">
            <a:avLst/>
          </a:prstGeom>
        </p:spPr>
        <p:txBody>
          <a:bodyPr lIns="0"/>
          <a:lstStyle>
            <a:lvl1pPr marL="0">
              <a:lnSpc>
                <a:spcPts val="3024"/>
              </a:lnSpc>
              <a:spcBef>
                <a:spcPts val="0"/>
              </a:spcBef>
              <a:defRPr sz="2772" spc="-126" baseline="0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1016030" y="7899503"/>
            <a:ext cx="715247" cy="310027"/>
          </a:xfrm>
        </p:spPr>
        <p:txBody>
          <a:bodyPr/>
          <a:lstStyle>
            <a:lvl1pPr>
              <a:defRPr sz="1260"/>
            </a:lvl1pPr>
          </a:lstStyle>
          <a:p>
            <a:pPr>
              <a:defRPr/>
            </a:pPr>
            <a:fld id="{76EE58EC-91B6-47AE-993B-68F350CA46E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813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1690335"/>
            <a:ext cx="12188825" cy="145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1" y="3606001"/>
            <a:ext cx="5380032" cy="503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2" y="402221"/>
            <a:ext cx="11262506" cy="134411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034365"/>
            <a:ext cx="10225136" cy="5643602"/>
          </a:xfrm>
        </p:spPr>
        <p:txBody>
          <a:bodyPr>
            <a:normAutofit/>
          </a:bodyPr>
          <a:lstStyle>
            <a:lvl1pPr>
              <a:defRPr sz="3200"/>
            </a:lvl1pPr>
            <a:lvl2pPr marL="722313" indent="-357188">
              <a:lnSpc>
                <a:spcPct val="100000"/>
              </a:lnSpc>
              <a:buFont typeface="Courier New" pitchFamily="49" charset="0"/>
              <a:buChar char="o"/>
              <a:defRPr sz="3200"/>
            </a:lvl2pPr>
            <a:lvl3pPr marL="1069975" indent="-357188">
              <a:lnSpc>
                <a:spcPct val="100000"/>
              </a:lnSpc>
              <a:defRPr sz="3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2124" y="7849981"/>
            <a:ext cx="5795963" cy="344029"/>
          </a:xfrm>
        </p:spPr>
        <p:txBody>
          <a:bodyPr/>
          <a:lstStyle>
            <a:lvl1pPr algn="ctr">
              <a:defRPr sz="1600"/>
            </a:lvl1pPr>
          </a:lstStyle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Operationalisation of PMTE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9666312" y="7677967"/>
            <a:ext cx="1219201" cy="34402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AE4A8-A6E5-453E-B946-FB774B73F48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3677439"/>
            <a:ext cx="593685" cy="2105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21356" y="575965"/>
            <a:ext cx="1564157" cy="59451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766820" y="1202044"/>
            <a:ext cx="147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 M T E</a:t>
            </a:r>
            <a:endParaRPr lang="en-Z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15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672061"/>
            <a:ext cx="8686800" cy="2880254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936349"/>
            <a:ext cx="8686800" cy="1728153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Operationalisation of PMTE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13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2304204"/>
            <a:ext cx="4251960" cy="5280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2304204"/>
            <a:ext cx="4251960" cy="5280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Operationalisation of PMTE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1370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2304203"/>
            <a:ext cx="4251960" cy="86407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3264289"/>
            <a:ext cx="4251960" cy="432038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2304203"/>
            <a:ext cx="4251960" cy="86407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3264289"/>
            <a:ext cx="4251960" cy="432038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Operationalisation of PMTE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078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Operationalisation of PMTE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715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Operationalisation of PMTE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153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672059"/>
            <a:ext cx="4114800" cy="192017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672060"/>
            <a:ext cx="5867400" cy="691261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784247"/>
            <a:ext cx="4114800" cy="48004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Operationalisation of PMTE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171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672059"/>
            <a:ext cx="4114800" cy="192017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5" y="672060"/>
            <a:ext cx="5780173" cy="7296644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784247"/>
            <a:ext cx="4114800" cy="48004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196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5" y="672060"/>
            <a:ext cx="8686801" cy="1344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5" y="2304204"/>
            <a:ext cx="8686801" cy="528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7755354"/>
            <a:ext cx="1371600" cy="344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6" y="7755354"/>
            <a:ext cx="5653087" cy="344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ZA" smtClean="0"/>
              <a:t>Operationalisation of PMTE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5" y="7755354"/>
            <a:ext cx="1219201" cy="344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" y="6677835"/>
            <a:ext cx="12188825" cy="2016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1904" y="1795042"/>
            <a:ext cx="8568952" cy="302939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ZA" sz="3200" b="1" dirty="0" smtClean="0"/>
              <a:t>PMTE OPERATIONALISATION </a:t>
            </a:r>
            <a:r>
              <a:rPr lang="en-ZA" sz="3200" dirty="0" smtClean="0"/>
              <a:t/>
            </a:r>
            <a:br>
              <a:rPr lang="en-ZA" sz="3200" dirty="0" smtClean="0"/>
            </a:br>
            <a:r>
              <a:rPr lang="en-ZA" sz="3200" dirty="0" smtClean="0"/>
              <a:t>and Financial Sustainability</a:t>
            </a:r>
            <a:endParaRPr lang="en-US" sz="32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79504" y="7344717"/>
            <a:ext cx="5029201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prj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1538" y="4963323"/>
            <a:ext cx="2534097" cy="1714512"/>
          </a:xfrm>
          <a:prstGeom prst="rect">
            <a:avLst/>
          </a:prstGeom>
        </p:spPr>
      </p:pic>
      <p:pic>
        <p:nvPicPr>
          <p:cNvPr id="19" name="Picture 18" descr="prj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1208" y="4963323"/>
            <a:ext cx="2534097" cy="1714512"/>
          </a:xfrm>
          <a:prstGeom prst="rect">
            <a:avLst/>
          </a:prstGeom>
        </p:spPr>
      </p:pic>
      <p:pic>
        <p:nvPicPr>
          <p:cNvPr id="20" name="Picture 19" descr="prj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" y="4963323"/>
            <a:ext cx="2534097" cy="1714512"/>
          </a:xfrm>
          <a:prstGeom prst="rect">
            <a:avLst/>
          </a:prstGeom>
        </p:spPr>
      </p:pic>
      <p:pic>
        <p:nvPicPr>
          <p:cNvPr id="21" name="Picture 20" descr="prj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9638" y="4963322"/>
            <a:ext cx="1143009" cy="1714513"/>
          </a:xfrm>
          <a:prstGeom prst="rect">
            <a:avLst/>
          </a:prstGeom>
        </p:spPr>
      </p:pic>
      <p:pic>
        <p:nvPicPr>
          <p:cNvPr id="22" name="Picture 21" descr="prj1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1868" y="4963323"/>
            <a:ext cx="1190633" cy="1714512"/>
          </a:xfrm>
          <a:prstGeom prst="rect">
            <a:avLst/>
          </a:prstGeom>
        </p:spPr>
      </p:pic>
      <p:pic>
        <p:nvPicPr>
          <p:cNvPr id="23" name="Picture 22" descr="prj1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7057" y="4963323"/>
            <a:ext cx="2571768" cy="17145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341884" y="6852313"/>
            <a:ext cx="8280920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dirty="0" smtClean="0">
              <a:solidFill>
                <a:schemeClr val="bg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77788" y="7063594"/>
            <a:ext cx="8766166" cy="119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1485900" y="6884599"/>
            <a:ext cx="9001000" cy="10801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2400" dirty="0" smtClean="0">
                <a:solidFill>
                  <a:schemeClr val="bg1"/>
                </a:solidFill>
              </a:rPr>
              <a:t>HEAD PMTE – Mr Jacob Maroga</a:t>
            </a:r>
          </a:p>
          <a:p>
            <a:pPr algn="l"/>
            <a:r>
              <a:rPr lang="en-ZA" sz="2400" dirty="0" smtClean="0">
                <a:solidFill>
                  <a:schemeClr val="bg1"/>
                </a:solidFill>
              </a:rPr>
              <a:t>Portfolio Committee on Public Works - 22 MAY 2018</a:t>
            </a:r>
          </a:p>
        </p:txBody>
      </p:sp>
      <p:pic>
        <p:nvPicPr>
          <p:cNvPr id="15" name="Picture 14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9504" y="1146686"/>
            <a:ext cx="416790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328" y="2232149"/>
            <a:ext cx="10801200" cy="5445818"/>
          </a:xfrm>
        </p:spPr>
        <p:txBody>
          <a:bodyPr>
            <a:noAutofit/>
          </a:bodyPr>
          <a:lstStyle/>
          <a:p>
            <a:pPr marL="45720" indent="0">
              <a:spcBef>
                <a:spcPts val="500"/>
              </a:spcBef>
              <a:buNone/>
            </a:pPr>
            <a:r>
              <a:rPr lang="en-ZA" sz="2200" b="1" dirty="0" smtClean="0">
                <a:solidFill>
                  <a:schemeClr val="accent2"/>
                </a:solidFill>
                <a:effectLst/>
              </a:rPr>
              <a:t>4x Characteristics </a:t>
            </a:r>
            <a:r>
              <a:rPr lang="en-ZA" sz="2200" dirty="0" smtClean="0">
                <a:solidFill>
                  <a:schemeClr val="tx1"/>
                </a:solidFill>
                <a:effectLst/>
              </a:rPr>
              <a:t>to become a leading citizens’ serving vehicle: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56022" y="301111"/>
            <a:ext cx="11262506" cy="134411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1.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CONCEPTUALIZING </a:t>
            </a:r>
            <a:b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the end state</a:t>
            </a:r>
            <a:endParaRPr lang="en-ZA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29916" y="3024237"/>
            <a:ext cx="9001000" cy="4292804"/>
            <a:chOff x="1197868" y="2880221"/>
            <a:chExt cx="9001000" cy="4292804"/>
          </a:xfrm>
        </p:grpSpPr>
        <p:graphicFrame>
          <p:nvGraphicFramePr>
            <p:cNvPr id="12" name="Diagram 11"/>
            <p:cNvGraphicFramePr/>
            <p:nvPr>
              <p:extLst/>
            </p:nvPr>
          </p:nvGraphicFramePr>
          <p:xfrm>
            <a:off x="1197868" y="2880221"/>
            <a:ext cx="9001000" cy="42928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6814492" y="3024237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ZA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14492" y="5976565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ZA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62327" y="3224991"/>
              <a:ext cx="32403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ZA" sz="1600" dirty="0"/>
                <a:t>anticipate, adapt, react quickly and cost effective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14492" y="3129344"/>
              <a:ext cx="324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600" dirty="0"/>
                <a:t>capable to incubate ideas and delivery models, and accelerate its impact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62327" y="6177319"/>
              <a:ext cx="24998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ZA" sz="1600" dirty="0"/>
                <a:t>accountable for actions and outcomes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14492" y="5832549"/>
              <a:ext cx="324036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600" dirty="0"/>
                <a:t>collaboration with stakeholders </a:t>
              </a:r>
              <a:r>
                <a:rPr lang="en-ZA" sz="1600" dirty="0" smtClean="0"/>
                <a:t>and other </a:t>
              </a:r>
            </a:p>
            <a:p>
              <a:pPr algn="r"/>
              <a:r>
                <a:rPr lang="en-ZA" sz="1600" dirty="0" smtClean="0"/>
                <a:t>sectors of society to deliver </a:t>
              </a:r>
            </a:p>
            <a:p>
              <a:pPr algn="r"/>
              <a:r>
                <a:rPr lang="en-ZA" sz="1600" dirty="0" smtClean="0"/>
                <a:t>services through partnership/</a:t>
              </a:r>
            </a:p>
            <a:p>
              <a:pPr algn="r"/>
              <a:r>
                <a:rPr lang="en-ZA" sz="1600" dirty="0" smtClean="0"/>
                <a:t>co-creation/design</a:t>
              </a:r>
              <a:endParaRPr lang="en-ZA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18805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-98277" y="0"/>
            <a:ext cx="12287101" cy="864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5201" y="1296045"/>
            <a:ext cx="8607803" cy="7163229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3772" y="6264597"/>
            <a:ext cx="3096345" cy="1920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NDP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27771" y="1296045"/>
            <a:ext cx="3251385" cy="1249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THE PLAN 2030</a:t>
            </a:r>
          </a:p>
          <a:p>
            <a:pPr algn="ctr"/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prosperity &amp; equity</a:t>
            </a:r>
            <a:endParaRPr lang="en-GB" sz="24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3773" y="1296045"/>
            <a:ext cx="3096344" cy="27559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PROBLEM TODAY</a:t>
            </a:r>
          </a:p>
          <a:p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poverty, inequality &amp; unemployment</a:t>
            </a:r>
            <a:endParaRPr lang="en-GB" sz="24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3772" y="431949"/>
            <a:ext cx="11089232" cy="2755932"/>
            <a:chOff x="333772" y="215925"/>
            <a:chExt cx="11089232" cy="2755932"/>
          </a:xfrm>
        </p:grpSpPr>
        <p:sp>
          <p:nvSpPr>
            <p:cNvPr id="12" name="Right Arrow 11"/>
            <p:cNvSpPr/>
            <p:nvPr/>
          </p:nvSpPr>
          <p:spPr>
            <a:xfrm>
              <a:off x="405780" y="647973"/>
              <a:ext cx="11017224" cy="25359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333772" y="215925"/>
              <a:ext cx="10657184" cy="275593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</a:rPr>
                <a:t>OUR RESPONSIBILITY </a:t>
              </a:r>
              <a:r>
                <a:rPr lang="en-US" sz="2400" b="0" dirty="0" smtClean="0">
                  <a:solidFill>
                    <a:schemeClr val="bg1">
                      <a:lumMod val="65000"/>
                    </a:schemeClr>
                  </a:solidFill>
                </a:rPr>
                <a:t>– to plan the journey to 2030</a:t>
              </a:r>
              <a:endParaRPr lang="en-GB" sz="2400" b="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9736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902723" y="4769765"/>
            <a:ext cx="2592288" cy="2232248"/>
          </a:xfrm>
          <a:prstGeom prst="rect">
            <a:avLst/>
          </a:prstGeom>
          <a:solidFill>
            <a:srgbClr val="DC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5950396" y="4824437"/>
            <a:ext cx="2592288" cy="2232248"/>
          </a:xfrm>
          <a:prstGeom prst="rect">
            <a:avLst/>
          </a:prstGeom>
          <a:solidFill>
            <a:srgbClr val="DC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496" y="2250471"/>
            <a:ext cx="10225136" cy="5445818"/>
          </a:xfrm>
        </p:spPr>
        <p:txBody>
          <a:bodyPr>
            <a:noAutofit/>
          </a:bodyPr>
          <a:lstStyle/>
          <a:p>
            <a:pPr marL="45720" indent="0">
              <a:spcBef>
                <a:spcPts val="500"/>
              </a:spcBef>
              <a:buNone/>
            </a:pPr>
            <a:r>
              <a:rPr lang="en-ZA" sz="2200" b="1" dirty="0" smtClean="0">
                <a:solidFill>
                  <a:schemeClr val="accent2"/>
                </a:solidFill>
                <a:effectLst/>
              </a:rPr>
              <a:t>THE FUTURE IS OUR CHOICE</a:t>
            </a:r>
            <a:endParaRPr lang="en-ZA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The</a:t>
            </a:r>
            <a:r>
              <a:rPr lang="en-ZA" sz="1600" b="1" dirty="0" smtClean="0">
                <a:solidFill>
                  <a:schemeClr val="tx1"/>
                </a:solidFill>
              </a:rPr>
              <a:t> </a:t>
            </a:r>
            <a:r>
              <a:rPr lang="en-ZA" sz="1600" dirty="0" smtClean="0">
                <a:solidFill>
                  <a:schemeClr val="tx1"/>
                </a:solidFill>
              </a:rPr>
              <a:t>NDP unfolds the challenges we face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PMTE creates opportunities to address:</a:t>
            </a:r>
          </a:p>
          <a:p>
            <a:pPr lvl="1">
              <a:spcBef>
                <a:spcPts val="500"/>
              </a:spcBef>
            </a:pPr>
            <a:endParaRPr lang="en-ZA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500"/>
              </a:spcBef>
            </a:pPr>
            <a:endParaRPr lang="en-ZA" sz="2200" dirty="0" smtClean="0"/>
          </a:p>
          <a:p>
            <a:pPr>
              <a:spcBef>
                <a:spcPts val="500"/>
              </a:spcBef>
            </a:pPr>
            <a:endParaRPr lang="en-ZA" sz="2200" dirty="0" smtClean="0"/>
          </a:p>
          <a:p>
            <a:pPr lvl="1">
              <a:spcBef>
                <a:spcPts val="500"/>
              </a:spcBef>
            </a:pPr>
            <a:endParaRPr lang="en-ZA" sz="2200" dirty="0" smtClean="0">
              <a:effectLst/>
            </a:endParaRPr>
          </a:p>
          <a:p>
            <a:pPr>
              <a:spcBef>
                <a:spcPts val="500"/>
              </a:spcBef>
            </a:pPr>
            <a:endParaRPr lang="en-ZA" sz="2200" dirty="0" smtClean="0">
              <a:effectLst/>
            </a:endParaRPr>
          </a:p>
          <a:p>
            <a:pPr>
              <a:spcBef>
                <a:spcPts val="500"/>
              </a:spcBef>
            </a:pPr>
            <a:endParaRPr lang="en-ZA" sz="2200" dirty="0" smtClean="0">
              <a:effectLst/>
            </a:endParaRPr>
          </a:p>
          <a:p>
            <a:pPr>
              <a:spcBef>
                <a:spcPts val="500"/>
              </a:spcBef>
            </a:pPr>
            <a:endParaRPr lang="en-ZA" sz="2200" dirty="0"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56022" y="301111"/>
            <a:ext cx="11262506" cy="134411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2.	END STATE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	practical realities</a:t>
            </a:r>
            <a:endParaRPr lang="en-ZA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734766512"/>
              </p:ext>
            </p:extLst>
          </p:nvPr>
        </p:nvGraphicFramePr>
        <p:xfrm>
          <a:off x="405780" y="3398873"/>
          <a:ext cx="5662364" cy="350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518348" y="3195043"/>
            <a:ext cx="0" cy="386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878388" y="2250471"/>
            <a:ext cx="6192688" cy="5517826"/>
            <a:chOff x="5878388" y="3312269"/>
            <a:chExt cx="6192688" cy="5517826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878388" y="3312269"/>
              <a:ext cx="6192688" cy="54458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7432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3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22313" indent="-357188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Courier New" pitchFamily="49" charset="0"/>
                <a:buChar char="o"/>
                <a:defRPr sz="3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69975" indent="-35718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3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9601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972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7160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876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64592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spcBef>
                  <a:spcPts val="500"/>
                </a:spcBef>
                <a:buFont typeface="Arial" pitchFamily="34" charset="0"/>
                <a:buNone/>
              </a:pPr>
              <a:r>
                <a:rPr lang="en-ZA" sz="2200" b="1" dirty="0" smtClean="0">
                  <a:solidFill>
                    <a:schemeClr val="accent2"/>
                  </a:solidFill>
                </a:rPr>
                <a:t>OUR CHALLENGE?</a:t>
              </a:r>
              <a:r>
                <a:rPr lang="en-ZA" sz="2200" b="1" dirty="0" smtClean="0">
                  <a:solidFill>
                    <a:schemeClr val="accent1"/>
                  </a:solidFill>
                </a:rPr>
                <a:t> </a:t>
              </a:r>
              <a:endParaRPr lang="en-ZA" sz="22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878388" y="3384277"/>
              <a:ext cx="5646056" cy="5445818"/>
              <a:chOff x="5878388" y="3384277"/>
              <a:chExt cx="5646056" cy="5445818"/>
            </a:xfrm>
          </p:grpSpPr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878388" y="3384277"/>
                <a:ext cx="5646056" cy="54458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22313" indent="-357188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Courier New" pitchFamily="49" charset="0"/>
                  <a:buChar char="o"/>
                  <a:defRPr sz="32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069975" indent="-357188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6012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23444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7160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876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4592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spcBef>
                    <a:spcPts val="500"/>
                  </a:spcBef>
                  <a:buFont typeface="Arial" pitchFamily="34" charset="0"/>
                  <a:buNone/>
                </a:pPr>
                <a:endParaRPr lang="en-ZA" sz="2200" b="1" dirty="0" smtClean="0">
                  <a:solidFill>
                    <a:schemeClr val="accent1"/>
                  </a:solidFill>
                </a:endParaRPr>
              </a:p>
              <a:p>
                <a:pPr marL="4572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ZA" sz="1600" b="1" dirty="0" smtClean="0">
                    <a:solidFill>
                      <a:schemeClr val="tx1"/>
                    </a:solidFill>
                  </a:rPr>
                  <a:t>Tight fiscal and economic space requires us to do more with less ($)</a:t>
                </a:r>
                <a:endParaRPr lang="en-ZA" sz="1600" dirty="0" smtClean="0">
                  <a:solidFill>
                    <a:schemeClr val="tx1"/>
                  </a:solidFill>
                </a:endParaRPr>
              </a:p>
              <a:p>
                <a:pPr lvl="1">
                  <a:spcBef>
                    <a:spcPts val="500"/>
                  </a:spcBef>
                </a:pPr>
                <a:endParaRPr lang="en-ZA" sz="2200" dirty="0" smtClean="0"/>
              </a:p>
              <a:p>
                <a:pPr>
                  <a:spcBef>
                    <a:spcPts val="500"/>
                  </a:spcBef>
                </a:pPr>
                <a:endParaRPr lang="en-ZA" sz="2200" dirty="0" smtClean="0"/>
              </a:p>
              <a:p>
                <a:pPr lvl="1">
                  <a:spcBef>
                    <a:spcPts val="500"/>
                  </a:spcBef>
                </a:pPr>
                <a:endParaRPr lang="en-ZA" sz="2200" dirty="0" smtClean="0"/>
              </a:p>
              <a:p>
                <a:pPr>
                  <a:spcBef>
                    <a:spcPts val="500"/>
                  </a:spcBef>
                </a:pPr>
                <a:endParaRPr lang="en-ZA" sz="2200" dirty="0" smtClean="0"/>
              </a:p>
              <a:p>
                <a:pPr>
                  <a:spcBef>
                    <a:spcPts val="500"/>
                  </a:spcBef>
                </a:pPr>
                <a:endParaRPr lang="en-ZA" sz="2200" dirty="0" smtClean="0"/>
              </a:p>
              <a:p>
                <a:pPr>
                  <a:spcBef>
                    <a:spcPts val="500"/>
                  </a:spcBef>
                </a:pPr>
                <a:endParaRPr lang="en-ZA" sz="2200" dirty="0"/>
              </a:p>
            </p:txBody>
          </p:sp>
          <p:graphicFrame>
            <p:nvGraphicFramePr>
              <p:cNvPr id="12" name="Diagram 11"/>
              <p:cNvGraphicFramePr/>
              <p:nvPr>
                <p:extLst>
                  <p:ext uri="{D42A27DB-BD31-4B8C-83A1-F6EECF244321}">
                    <p14:modId xmlns:p14="http://schemas.microsoft.com/office/powerpoint/2010/main" xmlns="" val="3868541975"/>
                  </p:ext>
                </p:extLst>
              </p:nvPr>
            </p:nvGraphicFramePr>
            <p:xfrm>
              <a:off x="5950397" y="5256288"/>
              <a:ext cx="5544616" cy="77396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sp>
            <p:nvSpPr>
              <p:cNvPr id="13" name="Down Arrow 12"/>
              <p:cNvSpPr/>
              <p:nvPr/>
            </p:nvSpPr>
            <p:spPr>
              <a:xfrm>
                <a:off x="6742484" y="4536207"/>
                <a:ext cx="1152128" cy="576064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9658808" y="4548339"/>
                <a:ext cx="1152128" cy="576064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909561" y="7324149"/>
            <a:ext cx="10614883" cy="677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900" b="1" dirty="0" smtClean="0">
                <a:solidFill>
                  <a:schemeClr val="bg1"/>
                </a:solidFill>
              </a:rPr>
              <a:t>NB! We have to recognise property as an important </a:t>
            </a:r>
            <a:r>
              <a:rPr lang="en-ZA" sz="1900" b="1" dirty="0">
                <a:solidFill>
                  <a:schemeClr val="bg1"/>
                </a:solidFill>
              </a:rPr>
              <a:t>socio-economic lever to exert visible impact in driving capital formation, investment growth and social </a:t>
            </a:r>
            <a:r>
              <a:rPr lang="en-ZA" sz="1900" b="1" dirty="0" smtClean="0">
                <a:solidFill>
                  <a:schemeClr val="bg1"/>
                </a:solidFill>
              </a:rPr>
              <a:t>development</a:t>
            </a:r>
            <a:r>
              <a:rPr lang="en-ZA" sz="19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ZA" sz="1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14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474" y="1872109"/>
            <a:ext cx="10433537" cy="5544616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ZA" sz="2200" b="1" dirty="0" smtClean="0">
                <a:solidFill>
                  <a:schemeClr val="accent2"/>
                </a:solidFill>
              </a:rPr>
              <a:t>CONSIDERING OUR IMPACT ON SERVICE DELIVERY AS THE PMTE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DPW’s </a:t>
            </a:r>
            <a:r>
              <a:rPr lang="en-ZA" sz="1600" dirty="0">
                <a:solidFill>
                  <a:schemeClr val="tx1"/>
                </a:solidFill>
              </a:rPr>
              <a:t>Key Mandate is being the </a:t>
            </a:r>
            <a:r>
              <a:rPr lang="en-ZA" sz="1600" b="1" dirty="0">
                <a:solidFill>
                  <a:schemeClr val="tx1"/>
                </a:solidFill>
              </a:rPr>
              <a:t>custodian &amp; manager </a:t>
            </a:r>
            <a:r>
              <a:rPr lang="en-ZA" sz="1600" dirty="0">
                <a:solidFill>
                  <a:schemeClr val="tx1"/>
                </a:solidFill>
              </a:rPr>
              <a:t>of </a:t>
            </a:r>
            <a:r>
              <a:rPr lang="en-ZA" sz="1600" dirty="0" smtClean="0">
                <a:solidFill>
                  <a:schemeClr val="tx1"/>
                </a:solidFill>
              </a:rPr>
              <a:t>National Government’s </a:t>
            </a:r>
            <a:r>
              <a:rPr lang="en-ZA" sz="1600" dirty="0">
                <a:solidFill>
                  <a:schemeClr val="tx1"/>
                </a:solidFill>
              </a:rPr>
              <a:t>immovable assets. </a:t>
            </a:r>
            <a:endParaRPr lang="en-ZA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DPW acknowledges that it directly </a:t>
            </a:r>
            <a:r>
              <a:rPr lang="en-ZA" sz="1600" dirty="0">
                <a:solidFill>
                  <a:schemeClr val="tx1"/>
                </a:solidFill>
              </a:rPr>
              <a:t>impact the efficiency and effectiveness of all client departments and their ability to deliver services to the public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56022" y="301111"/>
            <a:ext cx="11262506" cy="1344119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  <a:t>3.	OBLIGATION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ZA" sz="3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sz="3200" dirty="0" smtClean="0">
                <a:solidFill>
                  <a:schemeClr val="bg1">
                    <a:lumMod val="65000"/>
                  </a:schemeClr>
                </a:solidFill>
              </a:rPr>
              <a:t>	revisiting our mandate</a:t>
            </a:r>
            <a:endParaRPr lang="en-ZA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28882" y="1823665"/>
            <a:ext cx="10202399" cy="4800534"/>
            <a:chOff x="1187841" y="3395371"/>
            <a:chExt cx="10202399" cy="4800534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xmlns="" val="1011487996"/>
                </p:ext>
              </p:extLst>
            </p:nvPr>
          </p:nvGraphicFramePr>
          <p:xfrm>
            <a:off x="2494012" y="3395371"/>
            <a:ext cx="7200800" cy="48005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187841" y="4903514"/>
              <a:ext cx="2254527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ZA" sz="2200" b="1" dirty="0" smtClean="0">
                  <a:solidFill>
                    <a:schemeClr val="accent2"/>
                  </a:solidFill>
                </a:rPr>
                <a:t>DPW</a:t>
              </a:r>
            </a:p>
            <a:p>
              <a:pPr marL="0" lvl="1"/>
              <a:r>
                <a:rPr lang="en-ZA" sz="1600" dirty="0" smtClean="0"/>
                <a:t>Must enable National Government </a:t>
              </a:r>
              <a:r>
                <a:rPr lang="en-ZA" sz="1600" dirty="0"/>
                <a:t>to deliver </a:t>
              </a:r>
              <a:r>
                <a:rPr lang="en-ZA" sz="1600" dirty="0" smtClean="0"/>
                <a:t>services </a:t>
              </a:r>
              <a:r>
                <a:rPr lang="en-ZA" sz="1600" dirty="0"/>
                <a:t>through the provision of convenient and accessible accommodation</a:t>
              </a:r>
            </a:p>
            <a:p>
              <a:endParaRPr lang="en-ZA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976257" y="5688533"/>
              <a:ext cx="1413983" cy="1604551"/>
              <a:chOff x="8817717" y="3209734"/>
              <a:chExt cx="1413983" cy="160455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501704" y="3318859"/>
                <a:ext cx="683987" cy="1390341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817717" y="3316839"/>
                <a:ext cx="683987" cy="13903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9455695" y="3209734"/>
                <a:ext cx="776005" cy="1604551"/>
              </a:xfrm>
              <a:custGeom>
                <a:avLst/>
                <a:gdLst>
                  <a:gd name="connsiteX0" fmla="*/ 1188369 w 1828800"/>
                  <a:gd name="connsiteY0" fmla="*/ 949460 h 3781425"/>
                  <a:gd name="connsiteX1" fmla="*/ 637132 w 1828800"/>
                  <a:gd name="connsiteY1" fmla="*/ 952753 h 3781425"/>
                  <a:gd name="connsiteX2" fmla="*/ 564514 w 1828800"/>
                  <a:gd name="connsiteY2" fmla="*/ 962633 h 3781425"/>
                  <a:gd name="connsiteX3" fmla="*/ 501799 w 1828800"/>
                  <a:gd name="connsiteY3" fmla="*/ 988978 h 3781425"/>
                  <a:gd name="connsiteX4" fmla="*/ 462189 w 1828800"/>
                  <a:gd name="connsiteY4" fmla="*/ 1018616 h 3781425"/>
                  <a:gd name="connsiteX5" fmla="*/ 432481 w 1828800"/>
                  <a:gd name="connsiteY5" fmla="*/ 1051547 h 3781425"/>
                  <a:gd name="connsiteX6" fmla="*/ 402774 w 1828800"/>
                  <a:gd name="connsiteY6" fmla="*/ 1084478 h 3781425"/>
                  <a:gd name="connsiteX7" fmla="*/ 373067 w 1828800"/>
                  <a:gd name="connsiteY7" fmla="*/ 1140462 h 3781425"/>
                  <a:gd name="connsiteX8" fmla="*/ 356563 w 1828800"/>
                  <a:gd name="connsiteY8" fmla="*/ 1193152 h 3781425"/>
                  <a:gd name="connsiteX9" fmla="*/ 349961 w 1828800"/>
                  <a:gd name="connsiteY9" fmla="*/ 1245842 h 3781425"/>
                  <a:gd name="connsiteX10" fmla="*/ 346660 w 1828800"/>
                  <a:gd name="connsiteY10" fmla="*/ 2026313 h 3781425"/>
                  <a:gd name="connsiteX11" fmla="*/ 356563 w 1828800"/>
                  <a:gd name="connsiteY11" fmla="*/ 2069123 h 3781425"/>
                  <a:gd name="connsiteX12" fmla="*/ 376368 w 1828800"/>
                  <a:gd name="connsiteY12" fmla="*/ 2098762 h 3781425"/>
                  <a:gd name="connsiteX13" fmla="*/ 406075 w 1828800"/>
                  <a:gd name="connsiteY13" fmla="*/ 2121814 h 3781425"/>
                  <a:gd name="connsiteX14" fmla="*/ 439083 w 1828800"/>
                  <a:gd name="connsiteY14" fmla="*/ 2128400 h 3781425"/>
                  <a:gd name="connsiteX15" fmla="*/ 478693 w 1828800"/>
                  <a:gd name="connsiteY15" fmla="*/ 2128400 h 3781425"/>
                  <a:gd name="connsiteX16" fmla="*/ 521604 w 1828800"/>
                  <a:gd name="connsiteY16" fmla="*/ 2111934 h 3781425"/>
                  <a:gd name="connsiteX17" fmla="*/ 541408 w 1828800"/>
                  <a:gd name="connsiteY17" fmla="*/ 2082296 h 3781425"/>
                  <a:gd name="connsiteX18" fmla="*/ 557913 w 1828800"/>
                  <a:gd name="connsiteY18" fmla="*/ 2052658 h 3781425"/>
                  <a:gd name="connsiteX19" fmla="*/ 557913 w 1828800"/>
                  <a:gd name="connsiteY19" fmla="*/ 1331463 h 3781425"/>
                  <a:gd name="connsiteX20" fmla="*/ 610726 w 1828800"/>
                  <a:gd name="connsiteY20" fmla="*/ 1331463 h 3781425"/>
                  <a:gd name="connsiteX21" fmla="*/ 610726 w 1828800"/>
                  <a:gd name="connsiteY21" fmla="*/ 3264529 h 3781425"/>
                  <a:gd name="connsiteX22" fmla="*/ 627230 w 1828800"/>
                  <a:gd name="connsiteY22" fmla="*/ 3317219 h 3781425"/>
                  <a:gd name="connsiteX23" fmla="*/ 647035 w 1828800"/>
                  <a:gd name="connsiteY23" fmla="*/ 3340271 h 3781425"/>
                  <a:gd name="connsiteX24" fmla="*/ 676742 w 1828800"/>
                  <a:gd name="connsiteY24" fmla="*/ 3363322 h 3781425"/>
                  <a:gd name="connsiteX25" fmla="*/ 699848 w 1828800"/>
                  <a:gd name="connsiteY25" fmla="*/ 3373202 h 3781425"/>
                  <a:gd name="connsiteX26" fmla="*/ 739457 w 1828800"/>
                  <a:gd name="connsiteY26" fmla="*/ 3379788 h 3781425"/>
                  <a:gd name="connsiteX27" fmla="*/ 782368 w 1828800"/>
                  <a:gd name="connsiteY27" fmla="*/ 3379788 h 3781425"/>
                  <a:gd name="connsiteX28" fmla="*/ 821978 w 1828800"/>
                  <a:gd name="connsiteY28" fmla="*/ 3366616 h 3781425"/>
                  <a:gd name="connsiteX29" fmla="*/ 851685 w 1828800"/>
                  <a:gd name="connsiteY29" fmla="*/ 3340271 h 3781425"/>
                  <a:gd name="connsiteX30" fmla="*/ 874791 w 1828800"/>
                  <a:gd name="connsiteY30" fmla="*/ 3313926 h 3781425"/>
                  <a:gd name="connsiteX31" fmla="*/ 887994 w 1828800"/>
                  <a:gd name="connsiteY31" fmla="*/ 3277701 h 3781425"/>
                  <a:gd name="connsiteX32" fmla="*/ 891295 w 1828800"/>
                  <a:gd name="connsiteY32" fmla="*/ 3244770 h 3781425"/>
                  <a:gd name="connsiteX33" fmla="*/ 887994 w 1828800"/>
                  <a:gd name="connsiteY33" fmla="*/ 2118520 h 3781425"/>
                  <a:gd name="connsiteX34" fmla="*/ 940807 w 1828800"/>
                  <a:gd name="connsiteY34" fmla="*/ 2121814 h 3781425"/>
                  <a:gd name="connsiteX35" fmla="*/ 940807 w 1828800"/>
                  <a:gd name="connsiteY35" fmla="*/ 3244770 h 3781425"/>
                  <a:gd name="connsiteX36" fmla="*/ 947409 w 1828800"/>
                  <a:gd name="connsiteY36" fmla="*/ 3290874 h 3781425"/>
                  <a:gd name="connsiteX37" fmla="*/ 960612 w 1828800"/>
                  <a:gd name="connsiteY37" fmla="*/ 3320512 h 3781425"/>
                  <a:gd name="connsiteX38" fmla="*/ 980417 w 1828800"/>
                  <a:gd name="connsiteY38" fmla="*/ 3343564 h 3781425"/>
                  <a:gd name="connsiteX39" fmla="*/ 1010124 w 1828800"/>
                  <a:gd name="connsiteY39" fmla="*/ 3366616 h 3781425"/>
                  <a:gd name="connsiteX40" fmla="*/ 1046433 w 1828800"/>
                  <a:gd name="connsiteY40" fmla="*/ 3379788 h 3781425"/>
                  <a:gd name="connsiteX41" fmla="*/ 1079442 w 1828800"/>
                  <a:gd name="connsiteY41" fmla="*/ 3379788 h 3781425"/>
                  <a:gd name="connsiteX42" fmla="*/ 1119051 w 1828800"/>
                  <a:gd name="connsiteY42" fmla="*/ 3379788 h 3781425"/>
                  <a:gd name="connsiteX43" fmla="*/ 1152060 w 1828800"/>
                  <a:gd name="connsiteY43" fmla="*/ 3366616 h 3781425"/>
                  <a:gd name="connsiteX44" fmla="*/ 1175165 w 1828800"/>
                  <a:gd name="connsiteY44" fmla="*/ 3350150 h 3781425"/>
                  <a:gd name="connsiteX45" fmla="*/ 1194970 w 1828800"/>
                  <a:gd name="connsiteY45" fmla="*/ 3327098 h 3781425"/>
                  <a:gd name="connsiteX46" fmla="*/ 1211474 w 1828800"/>
                  <a:gd name="connsiteY46" fmla="*/ 3297460 h 3781425"/>
                  <a:gd name="connsiteX47" fmla="*/ 1221377 w 1828800"/>
                  <a:gd name="connsiteY47" fmla="*/ 3257942 h 3781425"/>
                  <a:gd name="connsiteX48" fmla="*/ 1221377 w 1828800"/>
                  <a:gd name="connsiteY48" fmla="*/ 1334756 h 3781425"/>
                  <a:gd name="connsiteX49" fmla="*/ 1270889 w 1828800"/>
                  <a:gd name="connsiteY49" fmla="*/ 1334756 h 3781425"/>
                  <a:gd name="connsiteX50" fmla="*/ 1267588 w 1828800"/>
                  <a:gd name="connsiteY50" fmla="*/ 2029606 h 3781425"/>
                  <a:gd name="connsiteX51" fmla="*/ 1280791 w 1828800"/>
                  <a:gd name="connsiteY51" fmla="*/ 2075710 h 3781425"/>
                  <a:gd name="connsiteX52" fmla="*/ 1303897 w 1828800"/>
                  <a:gd name="connsiteY52" fmla="*/ 2105348 h 3781425"/>
                  <a:gd name="connsiteX53" fmla="*/ 1330304 w 1828800"/>
                  <a:gd name="connsiteY53" fmla="*/ 2121814 h 3781425"/>
                  <a:gd name="connsiteX54" fmla="*/ 1360011 w 1828800"/>
                  <a:gd name="connsiteY54" fmla="*/ 2128400 h 3781425"/>
                  <a:gd name="connsiteX55" fmla="*/ 1396320 w 1828800"/>
                  <a:gd name="connsiteY55" fmla="*/ 2128400 h 3781425"/>
                  <a:gd name="connsiteX56" fmla="*/ 1429328 w 1828800"/>
                  <a:gd name="connsiteY56" fmla="*/ 2121814 h 3781425"/>
                  <a:gd name="connsiteX57" fmla="*/ 1449133 w 1828800"/>
                  <a:gd name="connsiteY57" fmla="*/ 2098762 h 3781425"/>
                  <a:gd name="connsiteX58" fmla="*/ 1472239 w 1828800"/>
                  <a:gd name="connsiteY58" fmla="*/ 2072417 h 3781425"/>
                  <a:gd name="connsiteX59" fmla="*/ 1482141 w 1828800"/>
                  <a:gd name="connsiteY59" fmla="*/ 2029606 h 3781425"/>
                  <a:gd name="connsiteX60" fmla="*/ 1482141 w 1828800"/>
                  <a:gd name="connsiteY60" fmla="*/ 1259014 h 3781425"/>
                  <a:gd name="connsiteX61" fmla="*/ 1472239 w 1828800"/>
                  <a:gd name="connsiteY61" fmla="*/ 1186565 h 3781425"/>
                  <a:gd name="connsiteX62" fmla="*/ 1452434 w 1828800"/>
                  <a:gd name="connsiteY62" fmla="*/ 1137168 h 3781425"/>
                  <a:gd name="connsiteX63" fmla="*/ 1416125 w 1828800"/>
                  <a:gd name="connsiteY63" fmla="*/ 1071306 h 3781425"/>
                  <a:gd name="connsiteX64" fmla="*/ 1379816 w 1828800"/>
                  <a:gd name="connsiteY64" fmla="*/ 1031788 h 3781425"/>
                  <a:gd name="connsiteX65" fmla="*/ 1333604 w 1828800"/>
                  <a:gd name="connsiteY65" fmla="*/ 995564 h 3781425"/>
                  <a:gd name="connsiteX66" fmla="*/ 1290694 w 1828800"/>
                  <a:gd name="connsiteY66" fmla="*/ 972512 h 3781425"/>
                  <a:gd name="connsiteX67" fmla="*/ 1231279 w 1828800"/>
                  <a:gd name="connsiteY67" fmla="*/ 952753 h 3781425"/>
                  <a:gd name="connsiteX68" fmla="*/ 914398 w 1828800"/>
                  <a:gd name="connsiteY68" fmla="*/ 401637 h 3781425"/>
                  <a:gd name="connsiteX69" fmla="*/ 675349 w 1828800"/>
                  <a:gd name="connsiteY69" fmla="*/ 640685 h 3781425"/>
                  <a:gd name="connsiteX70" fmla="*/ 914398 w 1828800"/>
                  <a:gd name="connsiteY70" fmla="*/ 879734 h 3781425"/>
                  <a:gd name="connsiteX71" fmla="*/ 1153446 w 1828800"/>
                  <a:gd name="connsiteY71" fmla="*/ 640685 h 3781425"/>
                  <a:gd name="connsiteX72" fmla="*/ 1084679 w 1828800"/>
                  <a:gd name="connsiteY72" fmla="*/ 470404 h 3781425"/>
                  <a:gd name="connsiteX73" fmla="*/ 914398 w 1828800"/>
                  <a:gd name="connsiteY73" fmla="*/ 401637 h 3781425"/>
                  <a:gd name="connsiteX74" fmla="*/ 0 w 1828800"/>
                  <a:gd name="connsiteY74" fmla="*/ 0 h 3781425"/>
                  <a:gd name="connsiteX75" fmla="*/ 1828800 w 1828800"/>
                  <a:gd name="connsiteY75" fmla="*/ 0 h 3781425"/>
                  <a:gd name="connsiteX76" fmla="*/ 1828800 w 1828800"/>
                  <a:gd name="connsiteY76" fmla="*/ 3781425 h 3781425"/>
                  <a:gd name="connsiteX77" fmla="*/ 0 w 1828800"/>
                  <a:gd name="connsiteY77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828800" h="3781425">
                    <a:moveTo>
                      <a:pt x="1188369" y="949460"/>
                    </a:moveTo>
                    <a:lnTo>
                      <a:pt x="637132" y="952753"/>
                    </a:lnTo>
                    <a:lnTo>
                      <a:pt x="564514" y="962633"/>
                    </a:lnTo>
                    <a:lnTo>
                      <a:pt x="501799" y="988978"/>
                    </a:lnTo>
                    <a:lnTo>
                      <a:pt x="462189" y="1018616"/>
                    </a:lnTo>
                    <a:lnTo>
                      <a:pt x="432481" y="1051547"/>
                    </a:lnTo>
                    <a:lnTo>
                      <a:pt x="402774" y="1084478"/>
                    </a:lnTo>
                    <a:lnTo>
                      <a:pt x="373067" y="1140462"/>
                    </a:lnTo>
                    <a:lnTo>
                      <a:pt x="356563" y="1193152"/>
                    </a:lnTo>
                    <a:lnTo>
                      <a:pt x="349961" y="1245842"/>
                    </a:lnTo>
                    <a:lnTo>
                      <a:pt x="346660" y="2026313"/>
                    </a:lnTo>
                    <a:lnTo>
                      <a:pt x="356563" y="2069123"/>
                    </a:lnTo>
                    <a:lnTo>
                      <a:pt x="376368" y="2098762"/>
                    </a:lnTo>
                    <a:lnTo>
                      <a:pt x="406075" y="2121814"/>
                    </a:lnTo>
                    <a:lnTo>
                      <a:pt x="439083" y="2128400"/>
                    </a:lnTo>
                    <a:lnTo>
                      <a:pt x="478693" y="2128400"/>
                    </a:lnTo>
                    <a:lnTo>
                      <a:pt x="521604" y="2111934"/>
                    </a:lnTo>
                    <a:lnTo>
                      <a:pt x="541408" y="2082296"/>
                    </a:lnTo>
                    <a:lnTo>
                      <a:pt x="557913" y="2052658"/>
                    </a:lnTo>
                    <a:lnTo>
                      <a:pt x="557913" y="1331463"/>
                    </a:lnTo>
                    <a:lnTo>
                      <a:pt x="610726" y="1331463"/>
                    </a:lnTo>
                    <a:lnTo>
                      <a:pt x="610726" y="3264529"/>
                    </a:lnTo>
                    <a:lnTo>
                      <a:pt x="627230" y="3317219"/>
                    </a:lnTo>
                    <a:lnTo>
                      <a:pt x="647035" y="3340271"/>
                    </a:lnTo>
                    <a:lnTo>
                      <a:pt x="676742" y="3363322"/>
                    </a:lnTo>
                    <a:lnTo>
                      <a:pt x="699848" y="3373202"/>
                    </a:lnTo>
                    <a:lnTo>
                      <a:pt x="739457" y="3379788"/>
                    </a:lnTo>
                    <a:lnTo>
                      <a:pt x="782368" y="3379788"/>
                    </a:lnTo>
                    <a:lnTo>
                      <a:pt x="821978" y="3366616"/>
                    </a:lnTo>
                    <a:lnTo>
                      <a:pt x="851685" y="3340271"/>
                    </a:lnTo>
                    <a:lnTo>
                      <a:pt x="874791" y="3313926"/>
                    </a:lnTo>
                    <a:lnTo>
                      <a:pt x="887994" y="3277701"/>
                    </a:lnTo>
                    <a:lnTo>
                      <a:pt x="891295" y="3244770"/>
                    </a:lnTo>
                    <a:lnTo>
                      <a:pt x="887994" y="2118520"/>
                    </a:lnTo>
                    <a:lnTo>
                      <a:pt x="940807" y="2121814"/>
                    </a:lnTo>
                    <a:lnTo>
                      <a:pt x="940807" y="3244770"/>
                    </a:lnTo>
                    <a:lnTo>
                      <a:pt x="947409" y="3290874"/>
                    </a:lnTo>
                    <a:lnTo>
                      <a:pt x="960612" y="3320512"/>
                    </a:lnTo>
                    <a:lnTo>
                      <a:pt x="980417" y="3343564"/>
                    </a:lnTo>
                    <a:lnTo>
                      <a:pt x="1010124" y="3366616"/>
                    </a:lnTo>
                    <a:lnTo>
                      <a:pt x="1046433" y="3379788"/>
                    </a:lnTo>
                    <a:lnTo>
                      <a:pt x="1079442" y="3379788"/>
                    </a:lnTo>
                    <a:lnTo>
                      <a:pt x="1119051" y="3379788"/>
                    </a:lnTo>
                    <a:lnTo>
                      <a:pt x="1152060" y="3366616"/>
                    </a:lnTo>
                    <a:lnTo>
                      <a:pt x="1175165" y="3350150"/>
                    </a:lnTo>
                    <a:lnTo>
                      <a:pt x="1194970" y="3327098"/>
                    </a:lnTo>
                    <a:lnTo>
                      <a:pt x="1211474" y="3297460"/>
                    </a:lnTo>
                    <a:lnTo>
                      <a:pt x="1221377" y="3257942"/>
                    </a:lnTo>
                    <a:lnTo>
                      <a:pt x="1221377" y="1334756"/>
                    </a:lnTo>
                    <a:lnTo>
                      <a:pt x="1270889" y="1334756"/>
                    </a:lnTo>
                    <a:lnTo>
                      <a:pt x="1267588" y="2029606"/>
                    </a:lnTo>
                    <a:lnTo>
                      <a:pt x="1280791" y="2075710"/>
                    </a:lnTo>
                    <a:lnTo>
                      <a:pt x="1303897" y="2105348"/>
                    </a:lnTo>
                    <a:lnTo>
                      <a:pt x="1330304" y="2121814"/>
                    </a:lnTo>
                    <a:lnTo>
                      <a:pt x="1360011" y="2128400"/>
                    </a:lnTo>
                    <a:lnTo>
                      <a:pt x="1396320" y="2128400"/>
                    </a:lnTo>
                    <a:lnTo>
                      <a:pt x="1429328" y="2121814"/>
                    </a:lnTo>
                    <a:lnTo>
                      <a:pt x="1449133" y="2098762"/>
                    </a:lnTo>
                    <a:lnTo>
                      <a:pt x="1472239" y="2072417"/>
                    </a:lnTo>
                    <a:lnTo>
                      <a:pt x="1482141" y="2029606"/>
                    </a:lnTo>
                    <a:lnTo>
                      <a:pt x="1482141" y="1259014"/>
                    </a:lnTo>
                    <a:lnTo>
                      <a:pt x="1472239" y="1186565"/>
                    </a:lnTo>
                    <a:lnTo>
                      <a:pt x="1452434" y="1137168"/>
                    </a:lnTo>
                    <a:lnTo>
                      <a:pt x="1416125" y="1071306"/>
                    </a:lnTo>
                    <a:lnTo>
                      <a:pt x="1379816" y="1031788"/>
                    </a:lnTo>
                    <a:lnTo>
                      <a:pt x="1333604" y="995564"/>
                    </a:lnTo>
                    <a:lnTo>
                      <a:pt x="1290694" y="972512"/>
                    </a:lnTo>
                    <a:lnTo>
                      <a:pt x="1231279" y="952753"/>
                    </a:lnTo>
                    <a:close/>
                    <a:moveTo>
                      <a:pt x="914398" y="401637"/>
                    </a:moveTo>
                    <a:cubicBezTo>
                      <a:pt x="783412" y="401637"/>
                      <a:pt x="675349" y="506425"/>
                      <a:pt x="675349" y="640685"/>
                    </a:cubicBezTo>
                    <a:cubicBezTo>
                      <a:pt x="675349" y="771671"/>
                      <a:pt x="783412" y="879734"/>
                      <a:pt x="914398" y="879734"/>
                    </a:cubicBezTo>
                    <a:cubicBezTo>
                      <a:pt x="1048658" y="879734"/>
                      <a:pt x="1153446" y="771671"/>
                      <a:pt x="1153446" y="640685"/>
                    </a:cubicBezTo>
                    <a:cubicBezTo>
                      <a:pt x="1153446" y="575193"/>
                      <a:pt x="1130524" y="516249"/>
                      <a:pt x="1084679" y="470404"/>
                    </a:cubicBezTo>
                    <a:cubicBezTo>
                      <a:pt x="1038834" y="424559"/>
                      <a:pt x="979890" y="401637"/>
                      <a:pt x="914398" y="40163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8817717" y="3209734"/>
                <a:ext cx="776005" cy="1604551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>
              <a:off x="3430116" y="6034667"/>
              <a:ext cx="595607" cy="577841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9133265" y="6034666"/>
              <a:ext cx="595607" cy="577841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25561" y="356282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n-ZA" b="1" dirty="0">
                <a:solidFill>
                  <a:schemeClr val="accent1"/>
                </a:solidFill>
              </a:rPr>
              <a:t>TWO SIDES </a:t>
            </a:r>
            <a:endParaRPr lang="en-ZA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4226048"/>
              </p:ext>
            </p:extLst>
          </p:nvPr>
        </p:nvGraphicFramePr>
        <p:xfrm>
          <a:off x="1260082" y="6470432"/>
          <a:ext cx="1023492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366"/>
                <a:gridCol w="1279366"/>
                <a:gridCol w="2558732"/>
                <a:gridCol w="2558732"/>
                <a:gridCol w="25587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National DPW</a:t>
                      </a:r>
                      <a:endParaRPr lang="en-ZA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Provincial</a:t>
                      </a:r>
                      <a:r>
                        <a:rPr lang="en-ZA" baseline="0" dirty="0" smtClean="0"/>
                        <a:t> Departments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Municipalities </a:t>
                      </a:r>
                      <a:endParaRPr lang="en-ZA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Other </a:t>
                      </a:r>
                    </a:p>
                    <a:p>
                      <a:pPr algn="ctr"/>
                      <a:r>
                        <a:rPr lang="en-ZA" dirty="0" smtClean="0"/>
                        <a:t>(</a:t>
                      </a:r>
                      <a:r>
                        <a:rPr lang="en-ZA" dirty="0" err="1" smtClean="0"/>
                        <a:t>SoE’s</a:t>
                      </a:r>
                      <a:r>
                        <a:rPr lang="en-ZA" dirty="0" smtClean="0"/>
                        <a:t>,</a:t>
                      </a:r>
                      <a:r>
                        <a:rPr lang="en-ZA" baseline="0" dirty="0" smtClean="0"/>
                        <a:t> Entities etc.)</a:t>
                      </a:r>
                      <a:endParaRPr lang="en-ZA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SAPS</a:t>
                      </a:r>
                    </a:p>
                    <a:p>
                      <a:r>
                        <a:rPr lang="en-ZA" dirty="0" smtClean="0"/>
                        <a:t>Defence</a:t>
                      </a:r>
                    </a:p>
                    <a:p>
                      <a:r>
                        <a:rPr lang="en-ZA" dirty="0" smtClean="0"/>
                        <a:t>Justice</a:t>
                      </a:r>
                    </a:p>
                    <a:p>
                      <a:r>
                        <a:rPr lang="en-ZA" dirty="0" smtClean="0"/>
                        <a:t>DCS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DHA</a:t>
                      </a:r>
                    </a:p>
                    <a:p>
                      <a:r>
                        <a:rPr lang="en-ZA" dirty="0" smtClean="0"/>
                        <a:t>Arts &amp; </a:t>
                      </a:r>
                      <a:r>
                        <a:rPr lang="en-ZA" dirty="0" err="1" smtClean="0"/>
                        <a:t>Cul</a:t>
                      </a:r>
                      <a:endParaRPr lang="en-ZA" dirty="0" smtClean="0"/>
                    </a:p>
                    <a:p>
                      <a:r>
                        <a:rPr lang="en-ZA" dirty="0" smtClean="0"/>
                        <a:t>DSD</a:t>
                      </a:r>
                    </a:p>
                    <a:p>
                      <a:r>
                        <a:rPr lang="en-ZA" dirty="0" err="1" smtClean="0"/>
                        <a:t>DoL</a:t>
                      </a:r>
                      <a:r>
                        <a:rPr lang="en-ZA" dirty="0" smtClean="0"/>
                        <a:t> etc.</a:t>
                      </a:r>
                      <a:endParaRPr lang="en-Z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Health</a:t>
                      </a:r>
                    </a:p>
                    <a:p>
                      <a:r>
                        <a:rPr lang="en-ZA" dirty="0" smtClean="0"/>
                        <a:t>Education</a:t>
                      </a:r>
                    </a:p>
                    <a:p>
                      <a:r>
                        <a:rPr lang="en-ZA" dirty="0" smtClean="0"/>
                        <a:t>Housing</a:t>
                      </a:r>
                    </a:p>
                    <a:p>
                      <a:r>
                        <a:rPr lang="en-ZA" dirty="0" smtClean="0"/>
                        <a:t>Major Infrastructure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Metropolitan </a:t>
                      </a:r>
                    </a:p>
                    <a:p>
                      <a:r>
                        <a:rPr lang="en-ZA" dirty="0" smtClean="0"/>
                        <a:t>Local</a:t>
                      </a:r>
                    </a:p>
                    <a:p>
                      <a:r>
                        <a:rPr lang="en-ZA" dirty="0" smtClean="0"/>
                        <a:t>District</a:t>
                      </a:r>
                      <a:endParaRPr lang="en-Z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Transnet</a:t>
                      </a:r>
                    </a:p>
                    <a:p>
                      <a:r>
                        <a:rPr lang="en-ZA" dirty="0" smtClean="0"/>
                        <a:t>ACSA</a:t>
                      </a:r>
                    </a:p>
                    <a:p>
                      <a:r>
                        <a:rPr lang="en-ZA" dirty="0" err="1" smtClean="0"/>
                        <a:t>Sanral</a:t>
                      </a:r>
                      <a:endParaRPr lang="en-ZA" dirty="0" smtClean="0"/>
                    </a:p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5230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2404" y="2952229"/>
            <a:ext cx="4968552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97868" y="4047685"/>
            <a:ext cx="4392488" cy="4350633"/>
          </a:xfrm>
        </p:spPr>
        <p:txBody>
          <a:bodyPr>
            <a:noAutofit/>
          </a:bodyPr>
          <a:lstStyle/>
          <a:p>
            <a:pPr marL="376238" indent="-285750">
              <a:lnSpc>
                <a:spcPct val="100000"/>
              </a:lnSpc>
              <a:spcBef>
                <a:spcPts val="100"/>
              </a:spcBef>
            </a:pPr>
            <a:r>
              <a:rPr lang="en-ZA" sz="1600" b="1" dirty="0" smtClean="0">
                <a:solidFill>
                  <a:schemeClr val="tx1"/>
                </a:solidFill>
              </a:rPr>
              <a:t>NT 2006 Conditions </a:t>
            </a:r>
            <a:r>
              <a:rPr lang="en-ZA" sz="1600" dirty="0" smtClean="0">
                <a:solidFill>
                  <a:schemeClr val="tx1"/>
                </a:solidFill>
              </a:rPr>
              <a:t>for establishing the entity</a:t>
            </a:r>
          </a:p>
          <a:p>
            <a:pPr marL="376238" indent="-285750">
              <a:lnSpc>
                <a:spcPct val="100000"/>
              </a:lnSpc>
              <a:spcBef>
                <a:spcPts val="100"/>
              </a:spcBef>
            </a:pPr>
            <a:r>
              <a:rPr lang="en-ZA" sz="1600" b="1" dirty="0" smtClean="0">
                <a:solidFill>
                  <a:schemeClr val="tx1"/>
                </a:solidFill>
              </a:rPr>
              <a:t>NT Regulation 19 </a:t>
            </a:r>
            <a:r>
              <a:rPr lang="en-ZA" sz="1600" dirty="0" smtClean="0">
                <a:solidFill>
                  <a:schemeClr val="tx1"/>
                </a:solidFill>
              </a:rPr>
              <a:t>compliance</a:t>
            </a:r>
          </a:p>
          <a:p>
            <a:pPr marL="376238" indent="-285750">
              <a:lnSpc>
                <a:spcPct val="100000"/>
              </a:lnSpc>
              <a:spcBef>
                <a:spcPts val="100"/>
              </a:spcBef>
            </a:pPr>
            <a:r>
              <a:rPr lang="en-ZA" sz="1600" b="1" dirty="0" smtClean="0">
                <a:solidFill>
                  <a:schemeClr val="tx1"/>
                </a:solidFill>
              </a:rPr>
              <a:t>NT expectations </a:t>
            </a:r>
            <a:r>
              <a:rPr lang="en-ZA" sz="1600" dirty="0" smtClean="0">
                <a:solidFill>
                  <a:schemeClr val="tx1"/>
                </a:solidFill>
              </a:rPr>
              <a:t>for full operationalisation </a:t>
            </a:r>
          </a:p>
          <a:p>
            <a:pPr marL="376238" indent="-285750">
              <a:lnSpc>
                <a:spcPct val="100000"/>
              </a:lnSpc>
              <a:spcBef>
                <a:spcPts val="100"/>
              </a:spcBef>
            </a:pPr>
            <a:r>
              <a:rPr lang="en-ZA" sz="1600" b="1" dirty="0" smtClean="0">
                <a:solidFill>
                  <a:schemeClr val="tx1"/>
                </a:solidFill>
              </a:rPr>
              <a:t>DPSA</a:t>
            </a:r>
            <a:r>
              <a:rPr lang="en-ZA" sz="1600" dirty="0" smtClean="0">
                <a:solidFill>
                  <a:schemeClr val="tx1"/>
                </a:solidFill>
              </a:rPr>
              <a:t> resources (</a:t>
            </a:r>
            <a:r>
              <a:rPr lang="en-ZA" sz="1600" dirty="0">
                <a:solidFill>
                  <a:schemeClr val="tx1"/>
                </a:solidFill>
              </a:rPr>
              <a:t>PSR / </a:t>
            </a:r>
            <a:r>
              <a:rPr lang="en-ZA" sz="1600" dirty="0" smtClean="0">
                <a:solidFill>
                  <a:schemeClr val="tx1"/>
                </a:solidFill>
              </a:rPr>
              <a:t>PSA)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6022" y="301111"/>
            <a:ext cx="11262506" cy="1344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197868" y="3100726"/>
            <a:ext cx="4392488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200" b="1" dirty="0" smtClean="0">
                <a:solidFill>
                  <a:schemeClr val="bg1"/>
                </a:solidFill>
              </a:rPr>
              <a:t>Regulatory Compliance</a:t>
            </a:r>
          </a:p>
          <a:p>
            <a:pPr algn="ctr"/>
            <a:r>
              <a:rPr lang="en-ZA" sz="2200" dirty="0" smtClean="0">
                <a:solidFill>
                  <a:schemeClr val="bg1"/>
                </a:solidFill>
              </a:rPr>
              <a:t>(Interim </a:t>
            </a:r>
            <a:r>
              <a:rPr lang="en-ZA" sz="2200" dirty="0">
                <a:solidFill>
                  <a:schemeClr val="bg1"/>
                </a:solidFill>
              </a:rPr>
              <a:t>Mechanism</a:t>
            </a:r>
            <a:r>
              <a:rPr lang="en-ZA" sz="2200" dirty="0" smtClean="0">
                <a:solidFill>
                  <a:schemeClr val="bg1"/>
                </a:solidFill>
              </a:rPr>
              <a:t>)</a:t>
            </a:r>
            <a:endParaRPr lang="en-ZA" sz="2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3509" y="3100726"/>
            <a:ext cx="4392488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200" b="1" dirty="0" smtClean="0">
                <a:solidFill>
                  <a:schemeClr val="bg1"/>
                </a:solidFill>
              </a:rPr>
              <a:t>Substantive form of the entity</a:t>
            </a:r>
          </a:p>
          <a:p>
            <a:pPr algn="ctr"/>
            <a:r>
              <a:rPr lang="en-ZA" sz="2200" dirty="0" smtClean="0">
                <a:solidFill>
                  <a:schemeClr val="bg1"/>
                </a:solidFill>
              </a:rPr>
              <a:t>(End-State)</a:t>
            </a:r>
            <a:endParaRPr lang="en-ZA" sz="22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endCxn id="15" idx="0"/>
          </p:cNvCxnSpPr>
          <p:nvPr/>
        </p:nvCxnSpPr>
        <p:spPr>
          <a:xfrm flipH="1">
            <a:off x="3394112" y="2592189"/>
            <a:ext cx="2431356" cy="5085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5467" y="2592189"/>
            <a:ext cx="1709105" cy="3600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46140" y="2343272"/>
            <a:ext cx="4358654" cy="430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200" b="1" dirty="0" smtClean="0">
                <a:solidFill>
                  <a:schemeClr val="bg1"/>
                </a:solidFill>
              </a:rPr>
              <a:t>Operationalisation = </a:t>
            </a:r>
            <a:r>
              <a:rPr lang="en-ZA" sz="2200" b="1" dirty="0">
                <a:solidFill>
                  <a:schemeClr val="bg1"/>
                </a:solidFill>
              </a:rPr>
              <a:t>2x </a:t>
            </a:r>
            <a:r>
              <a:rPr lang="en-ZA" sz="2200" b="1" dirty="0" smtClean="0">
                <a:solidFill>
                  <a:schemeClr val="bg1"/>
                </a:solidFill>
              </a:rPr>
              <a:t>SIDES</a:t>
            </a:r>
            <a:endParaRPr lang="en-ZA" sz="22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03509" y="4047685"/>
            <a:ext cx="4392488" cy="435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2313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Courier New" pitchFamily="49" charset="0"/>
              <a:buChar char="o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69975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6238" indent="-285750">
              <a:lnSpc>
                <a:spcPct val="100000"/>
              </a:lnSpc>
              <a:spcBef>
                <a:spcPts val="100"/>
              </a:spcBef>
            </a:pPr>
            <a:r>
              <a:rPr lang="en-ZA" sz="1600" b="1" dirty="0" smtClean="0">
                <a:solidFill>
                  <a:schemeClr val="tx1"/>
                </a:solidFill>
              </a:rPr>
              <a:t>Vision: </a:t>
            </a:r>
            <a:r>
              <a:rPr lang="en-ZA" sz="1600" dirty="0" smtClean="0">
                <a:solidFill>
                  <a:schemeClr val="tx1"/>
                </a:solidFill>
              </a:rPr>
              <a:t>What are we trying to achieve?</a:t>
            </a:r>
          </a:p>
          <a:p>
            <a:pPr marL="376238" indent="-285750">
              <a:lnSpc>
                <a:spcPct val="100000"/>
              </a:lnSpc>
              <a:spcBef>
                <a:spcPts val="100"/>
              </a:spcBef>
            </a:pPr>
            <a:r>
              <a:rPr lang="en-ZA" sz="1600" b="1" dirty="0" smtClean="0">
                <a:solidFill>
                  <a:schemeClr val="tx1"/>
                </a:solidFill>
              </a:rPr>
              <a:t>Stakeholder Expectations: </a:t>
            </a:r>
          </a:p>
          <a:p>
            <a:pPr marL="824231" lvl="1" indent="-285750">
              <a:spcBef>
                <a:spcPts val="1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Public (Service Delivery)</a:t>
            </a:r>
          </a:p>
          <a:p>
            <a:pPr marL="824231" lvl="1" indent="-285750">
              <a:spcBef>
                <a:spcPts val="1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Client Departments </a:t>
            </a:r>
          </a:p>
          <a:p>
            <a:pPr marL="824231" lvl="1" indent="-285750">
              <a:spcBef>
                <a:spcPts val="1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Portfolio Committee </a:t>
            </a:r>
          </a:p>
          <a:p>
            <a:pPr marL="824231" lvl="1" indent="-285750">
              <a:spcBef>
                <a:spcPts val="1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Cabinet</a:t>
            </a:r>
          </a:p>
          <a:p>
            <a:pPr marL="824231" lvl="1" indent="-285750">
              <a:spcBef>
                <a:spcPts val="1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Employees</a:t>
            </a:r>
          </a:p>
          <a:p>
            <a:pPr marL="376238" indent="-285750">
              <a:lnSpc>
                <a:spcPct val="100000"/>
              </a:lnSpc>
              <a:spcBef>
                <a:spcPts val="100"/>
              </a:spcBef>
            </a:pPr>
            <a:r>
              <a:rPr lang="en-ZA" sz="1600" b="1" dirty="0" smtClean="0">
                <a:solidFill>
                  <a:schemeClr val="tx1"/>
                </a:solidFill>
              </a:rPr>
              <a:t>Institutional Relationship </a:t>
            </a:r>
            <a:r>
              <a:rPr lang="en-ZA" sz="1600" dirty="0" smtClean="0">
                <a:solidFill>
                  <a:schemeClr val="tx1"/>
                </a:solidFill>
              </a:rPr>
              <a:t>with DPW</a:t>
            </a:r>
          </a:p>
          <a:p>
            <a:pPr marL="824231" lvl="1" indent="-285750">
              <a:spcBef>
                <a:spcPts val="1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Performance compacts</a:t>
            </a:r>
          </a:p>
          <a:p>
            <a:pPr marL="824231" lvl="1" indent="-285750">
              <a:spcBef>
                <a:spcPts val="1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Reporting</a:t>
            </a:r>
          </a:p>
          <a:p>
            <a:pPr marL="824231" lvl="1" indent="-285750">
              <a:spcBef>
                <a:spcPts val="1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Governance</a:t>
            </a:r>
            <a:endParaRPr lang="en-ZA" sz="1600" dirty="0">
              <a:solidFill>
                <a:schemeClr val="tx1"/>
              </a:solidFill>
            </a:endParaRPr>
          </a:p>
          <a:p>
            <a:pPr marL="376238" indent="-285750">
              <a:lnSpc>
                <a:spcPct val="100000"/>
              </a:lnSpc>
              <a:spcBef>
                <a:spcPts val="100"/>
              </a:spcBef>
            </a:pPr>
            <a:r>
              <a:rPr lang="en-ZA" sz="1600" b="1" dirty="0" smtClean="0">
                <a:solidFill>
                  <a:schemeClr val="tx1"/>
                </a:solidFill>
              </a:rPr>
              <a:t>Business</a:t>
            </a:r>
          </a:p>
          <a:p>
            <a:pPr marL="824231" lvl="1" indent="-285750">
              <a:spcBef>
                <a:spcPts val="1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Form</a:t>
            </a:r>
          </a:p>
          <a:p>
            <a:pPr marL="824231" lvl="1" indent="-285750">
              <a:spcBef>
                <a:spcPts val="1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Model</a:t>
            </a:r>
          </a:p>
          <a:p>
            <a:pPr marL="824231" lvl="1" indent="-285750">
              <a:spcBef>
                <a:spcPts val="1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Skills</a:t>
            </a:r>
            <a:endParaRPr lang="en-ZA" sz="1600" dirty="0">
              <a:solidFill>
                <a:schemeClr val="tx1"/>
              </a:solidFill>
            </a:endParaRPr>
          </a:p>
          <a:p>
            <a:pPr marL="376238" indent="-285750">
              <a:lnSpc>
                <a:spcPct val="100000"/>
              </a:lnSpc>
              <a:spcBef>
                <a:spcPts val="100"/>
              </a:spcBef>
            </a:pPr>
            <a:endParaRPr lang="en-ZA" sz="1600" dirty="0" smtClean="0">
              <a:solidFill>
                <a:schemeClr val="tx1"/>
              </a:solidFill>
            </a:endParaRPr>
          </a:p>
          <a:p>
            <a:pPr marL="90488" indent="0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36562" y="287933"/>
            <a:ext cx="11262506" cy="1344119"/>
          </a:xfrm>
        </p:spPr>
        <p:txBody>
          <a:bodyPr>
            <a:normAutofit fontScale="90000"/>
          </a:bodyPr>
          <a:lstStyle/>
          <a:p>
            <a:r>
              <a:rPr lang="en-ZA" sz="3600" b="1" dirty="0" smtClean="0">
                <a:solidFill>
                  <a:schemeClr val="bg1">
                    <a:lumMod val="65000"/>
                  </a:schemeClr>
                </a:solidFill>
              </a:rPr>
              <a:t>4.	CONSIDERATIONS</a:t>
            </a:r>
            <a:br>
              <a:rPr lang="en-ZA" sz="36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sz="36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ZA" sz="3600" dirty="0" smtClean="0">
                <a:solidFill>
                  <a:schemeClr val="bg1">
                    <a:lumMod val="65000"/>
                  </a:schemeClr>
                </a:solidFill>
              </a:rPr>
              <a:t>operationalising</a:t>
            </a:r>
            <a:r>
              <a:rPr lang="en-ZA" sz="36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ZA" sz="3600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br>
              <a:rPr lang="en-ZA" sz="36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sz="3600" dirty="0" smtClean="0">
                <a:solidFill>
                  <a:schemeClr val="bg1">
                    <a:lumMod val="65000"/>
                  </a:schemeClr>
                </a:solidFill>
              </a:rPr>
              <a:t>	state’s property management vehicle</a:t>
            </a:r>
            <a:endParaRPr lang="en-ZA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753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304157"/>
            <a:ext cx="10225136" cy="5229794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ZA" sz="2200" b="1" dirty="0">
                <a:solidFill>
                  <a:schemeClr val="accent2"/>
                </a:solidFill>
              </a:rPr>
              <a:t>CABINET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Ring-fenced and focused service delivery agency with </a:t>
            </a:r>
            <a:r>
              <a:rPr lang="en-ZA" sz="1600" dirty="0">
                <a:solidFill>
                  <a:schemeClr val="tx1"/>
                </a:solidFill>
              </a:rPr>
              <a:t>responsive </a:t>
            </a:r>
            <a:r>
              <a:rPr lang="en-US" sz="1600" dirty="0">
                <a:solidFill>
                  <a:schemeClr val="tx1"/>
                </a:solidFill>
              </a:rPr>
              <a:t>administrative and operational arrangements </a:t>
            </a:r>
            <a:r>
              <a:rPr lang="en-US" sz="1600" dirty="0" smtClean="0">
                <a:solidFill>
                  <a:schemeClr val="tx1"/>
                </a:solidFill>
              </a:rPr>
              <a:t>to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Optimize the State’s Property Business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Expedite / enhance service delivery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Introducing “new money” to </a:t>
            </a:r>
            <a:r>
              <a:rPr lang="en-US" sz="1600" dirty="0" smtClean="0">
                <a:solidFill>
                  <a:schemeClr val="tx1"/>
                </a:solidFill>
              </a:rPr>
              <a:t>become less reliant on the </a:t>
            </a:r>
            <a:r>
              <a:rPr lang="en-US" sz="1600" dirty="0" err="1">
                <a:solidFill>
                  <a:schemeClr val="tx1"/>
                </a:solidFill>
              </a:rPr>
              <a:t>fiscus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Bring savings to the State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Direct </a:t>
            </a:r>
            <a:r>
              <a:rPr lang="en-US" sz="1600" dirty="0" smtClean="0">
                <a:solidFill>
                  <a:schemeClr val="tx1"/>
                </a:solidFill>
              </a:rPr>
              <a:t>accountability to </a:t>
            </a:r>
            <a:r>
              <a:rPr lang="en-US" sz="1600" b="1" dirty="0" smtClean="0">
                <a:solidFill>
                  <a:schemeClr val="tx1"/>
                </a:solidFill>
              </a:rPr>
              <a:t>address conflict of interest </a:t>
            </a:r>
            <a:r>
              <a:rPr lang="en-US" sz="1600" dirty="0" smtClean="0">
                <a:solidFill>
                  <a:schemeClr val="tx1"/>
                </a:solidFill>
              </a:rPr>
              <a:t>between policy setter &amp; implementer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Attracting and retaining </a:t>
            </a:r>
            <a:r>
              <a:rPr lang="en-US" sz="1600" b="1" dirty="0">
                <a:solidFill>
                  <a:schemeClr val="tx1"/>
                </a:solidFill>
              </a:rPr>
              <a:t>technical property skills</a:t>
            </a:r>
            <a:r>
              <a:rPr lang="en-US" sz="1600" dirty="0">
                <a:solidFill>
                  <a:schemeClr val="tx1"/>
                </a:solidFill>
              </a:rPr>
              <a:t> through competitive / market related rates</a:t>
            </a:r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endParaRPr lang="en-ZA" sz="2200" b="1" dirty="0" smtClean="0">
              <a:solidFill>
                <a:schemeClr val="accent2"/>
              </a:solidFill>
            </a:endParaRPr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ZA" sz="2200" b="1" dirty="0" smtClean="0">
                <a:solidFill>
                  <a:schemeClr val="accent2"/>
                </a:solidFill>
              </a:rPr>
              <a:t>NATIONAL TREASURY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National </a:t>
            </a:r>
            <a:r>
              <a:rPr lang="en-ZA" sz="1600" dirty="0">
                <a:solidFill>
                  <a:schemeClr val="tx1"/>
                </a:solidFill>
              </a:rPr>
              <a:t>Treasury has been consistent of its expectations of the PMTE to provide its plans for </a:t>
            </a:r>
            <a:r>
              <a:rPr lang="en-ZA" sz="1600" dirty="0" smtClean="0">
                <a:solidFill>
                  <a:schemeClr val="tx1"/>
                </a:solidFill>
              </a:rPr>
              <a:t>a </a:t>
            </a:r>
            <a:r>
              <a:rPr lang="en-ZA" sz="1600" b="1" dirty="0" smtClean="0">
                <a:solidFill>
                  <a:schemeClr val="tx1"/>
                </a:solidFill>
              </a:rPr>
              <a:t>full </a:t>
            </a:r>
            <a:r>
              <a:rPr lang="en-ZA" sz="1600" b="1" dirty="0">
                <a:solidFill>
                  <a:schemeClr val="tx1"/>
                </a:solidFill>
              </a:rPr>
              <a:t>cost recovery based business </a:t>
            </a:r>
            <a:r>
              <a:rPr lang="en-ZA" sz="1600" dirty="0">
                <a:solidFill>
                  <a:schemeClr val="tx1"/>
                </a:solidFill>
              </a:rPr>
              <a:t>and funding </a:t>
            </a:r>
            <a:r>
              <a:rPr lang="en-ZA" sz="1600" dirty="0" smtClean="0">
                <a:solidFill>
                  <a:schemeClr val="tx1"/>
                </a:solidFill>
              </a:rPr>
              <a:t>model, </a:t>
            </a:r>
            <a:r>
              <a:rPr lang="en-ZA" sz="1600" dirty="0">
                <a:solidFill>
                  <a:schemeClr val="tx1"/>
                </a:solidFill>
              </a:rPr>
              <a:t>which will direct the PMTE’s financial sustainability in the medium to long term. </a:t>
            </a:r>
            <a:endParaRPr lang="en-ZA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Compartmentalized and </a:t>
            </a:r>
            <a:r>
              <a:rPr lang="en-US" sz="1600" dirty="0">
                <a:solidFill>
                  <a:schemeClr val="tx1"/>
                </a:solidFill>
              </a:rPr>
              <a:t>ring-fence Property Business to separate DPW as the </a:t>
            </a:r>
            <a:r>
              <a:rPr lang="en-US" sz="1600" b="1" dirty="0">
                <a:solidFill>
                  <a:schemeClr val="tx1"/>
                </a:solidFill>
              </a:rPr>
              <a:t>regulator</a:t>
            </a:r>
            <a:r>
              <a:rPr lang="en-US" sz="1600" dirty="0">
                <a:solidFill>
                  <a:schemeClr val="tx1"/>
                </a:solidFill>
              </a:rPr>
              <a:t> from PMTE as the </a:t>
            </a:r>
            <a:r>
              <a:rPr lang="en-US" sz="1600" b="1" dirty="0">
                <a:solidFill>
                  <a:schemeClr val="tx1"/>
                </a:solidFill>
              </a:rPr>
              <a:t>implementer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Application of </a:t>
            </a:r>
            <a:r>
              <a:rPr lang="en-ZA" sz="1600" b="1" dirty="0" smtClean="0">
                <a:solidFill>
                  <a:schemeClr val="tx1"/>
                </a:solidFill>
              </a:rPr>
              <a:t>business-like </a:t>
            </a:r>
            <a:r>
              <a:rPr lang="en-ZA" sz="1600" b="1" dirty="0">
                <a:solidFill>
                  <a:schemeClr val="tx1"/>
                </a:solidFill>
              </a:rPr>
              <a:t>principles </a:t>
            </a:r>
            <a:r>
              <a:rPr lang="en-ZA" sz="1600" dirty="0">
                <a:solidFill>
                  <a:schemeClr val="tx1"/>
                </a:solidFill>
              </a:rPr>
              <a:t>of efficiency in the acquisition, usage and disposal of government immovable assets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ZA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Operationalisation of the PMTE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6562" y="287933"/>
            <a:ext cx="11262506" cy="134411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5. 	STAKEHOLDER EXPECTATION</a:t>
            </a:r>
            <a:b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</a:rPr>
              <a:t>operationalising</a:t>
            </a:r>
            <a:r>
              <a:rPr lang="en-ZA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</a:rPr>
              <a:t>the </a:t>
            </a:r>
            <a:br>
              <a:rPr lang="en-ZA" sz="3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sz="3600" dirty="0">
                <a:solidFill>
                  <a:schemeClr val="bg1">
                    <a:lumMod val="65000"/>
                  </a:schemeClr>
                </a:solidFill>
              </a:rPr>
              <a:t>	state’s property management vehicle</a:t>
            </a:r>
            <a:endParaRPr lang="en-GB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06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6. 	TRADING ENTITY</a:t>
            </a:r>
            <a:b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what is? </a:t>
            </a:r>
            <a:endParaRPr lang="en-GB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852" y="2736205"/>
            <a:ext cx="10585176" cy="6264696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PFMA: Regulation 19 – salient points: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“head of the trading entity” refers to either – </a:t>
            </a:r>
          </a:p>
          <a:p>
            <a:pPr marL="855663" indent="-574675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accounting officer appointed in terms of section 36(3)(b) of the Act; or </a:t>
            </a:r>
          </a:p>
          <a:p>
            <a:pPr marL="855663" indent="-574675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sz="1600" b="1" dirty="0" smtClean="0">
                <a:solidFill>
                  <a:schemeClr val="tx1"/>
                </a:solidFill>
              </a:rPr>
              <a:t>an </a:t>
            </a:r>
            <a:r>
              <a:rPr lang="en-US" sz="1600" b="1" dirty="0">
                <a:solidFill>
                  <a:schemeClr val="tx1"/>
                </a:solidFill>
              </a:rPr>
              <a:t>official assigned to head the trading entity </a:t>
            </a:r>
            <a:r>
              <a:rPr lang="en-US" sz="1600" dirty="0">
                <a:solidFill>
                  <a:schemeClr val="tx1"/>
                </a:solidFill>
              </a:rPr>
              <a:t>in terms of section 44(1)(a) of the Act.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a trading entity is regarded as an </a:t>
            </a:r>
            <a:r>
              <a:rPr lang="en-US" sz="1600" b="1" dirty="0">
                <a:solidFill>
                  <a:schemeClr val="tx1"/>
                </a:solidFill>
              </a:rPr>
              <a:t>entity operating within the administration of a department</a:t>
            </a:r>
            <a:r>
              <a:rPr lang="en-US" sz="1600" dirty="0">
                <a:solidFill>
                  <a:schemeClr val="tx1"/>
                </a:solidFill>
              </a:rPr>
              <a:t>. All obligations on departments in these regulations apply to trading entities, unless the context indicates otherwise.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The Accounting Officer of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Department </a:t>
            </a:r>
            <a:r>
              <a:rPr lang="en-US" sz="1600" dirty="0">
                <a:solidFill>
                  <a:schemeClr val="tx1"/>
                </a:solidFill>
              </a:rPr>
              <a:t>operating a trading entity must ensure that the head of the trading entity complies with the </a:t>
            </a:r>
            <a:r>
              <a:rPr lang="en-US" sz="1600" dirty="0" smtClean="0">
                <a:solidFill>
                  <a:schemeClr val="tx1"/>
                </a:solidFill>
              </a:rPr>
              <a:t>PFMA and Treasury </a:t>
            </a:r>
            <a:r>
              <a:rPr lang="en-US" sz="1600" dirty="0">
                <a:solidFill>
                  <a:schemeClr val="tx1"/>
                </a:solidFill>
              </a:rPr>
              <a:t>Regulations.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The accounting officer of a department operating a trading entity must formulate a policy and reporting framework for the head of the trading entity.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The head of the trading entity is accountable to the accounting officer of the department operating that trading entity and must forward all reports or approvals required in the </a:t>
            </a:r>
            <a:r>
              <a:rPr lang="en-US" sz="1600" dirty="0" smtClean="0">
                <a:solidFill>
                  <a:schemeClr val="tx1"/>
                </a:solidFill>
              </a:rPr>
              <a:t>PFMA via </a:t>
            </a:r>
            <a:r>
              <a:rPr lang="en-US" sz="1600" dirty="0">
                <a:solidFill>
                  <a:schemeClr val="tx1"/>
                </a:solidFill>
              </a:rPr>
              <a:t>the accounting officer of the department. 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Operationalisation of the PMTE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9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2" y="287933"/>
            <a:ext cx="11262506" cy="134411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7. 	END-STATE</a:t>
            </a:r>
            <a:b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government component</a:t>
            </a:r>
            <a:endParaRPr lang="en-GB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520083"/>
            <a:ext cx="10225136" cy="6120680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ZA" sz="2200" b="1" dirty="0" smtClean="0">
                <a:solidFill>
                  <a:schemeClr val="accent2"/>
                </a:solidFill>
              </a:rPr>
              <a:t>CABINET APPROVAL </a:t>
            </a:r>
          </a:p>
          <a:p>
            <a:pPr marL="45720" indent="0">
              <a:lnSpc>
                <a:spcPct val="100000"/>
              </a:lnSpc>
              <a:spcBef>
                <a:spcPts val="100"/>
              </a:spcBef>
              <a:buNone/>
            </a:pPr>
            <a:endParaRPr lang="en-ZA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In  </a:t>
            </a:r>
            <a:r>
              <a:rPr lang="en-ZA" sz="1600" b="1" dirty="0" smtClean="0">
                <a:solidFill>
                  <a:schemeClr val="tx1"/>
                </a:solidFill>
              </a:rPr>
              <a:t>2014, Cabinet approved </a:t>
            </a:r>
            <a:r>
              <a:rPr lang="en-ZA" sz="1600" dirty="0" smtClean="0">
                <a:solidFill>
                  <a:schemeClr val="tx1"/>
                </a:solidFill>
              </a:rPr>
              <a:t>the Business Case for the PMTE and the Feasibility Study for the establishment of a Government Component as the eventual institutional form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n-ZA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Commenting on the Feasibility Study, the </a:t>
            </a:r>
            <a:r>
              <a:rPr lang="en-ZA" sz="1600" b="1" dirty="0" smtClean="0">
                <a:solidFill>
                  <a:schemeClr val="tx1"/>
                </a:solidFill>
              </a:rPr>
              <a:t>Minister of DPSA </a:t>
            </a:r>
            <a:r>
              <a:rPr lang="en-ZA" sz="1600" dirty="0" smtClean="0">
                <a:solidFill>
                  <a:schemeClr val="tx1"/>
                </a:solidFill>
              </a:rPr>
              <a:t>recommended that:</a:t>
            </a:r>
          </a:p>
          <a:p>
            <a:pPr marL="45720" indent="0">
              <a:lnSpc>
                <a:spcPct val="100000"/>
              </a:lnSpc>
              <a:spcBef>
                <a:spcPts val="100"/>
              </a:spcBef>
              <a:buNone/>
            </a:pPr>
            <a:endParaRPr lang="en-ZA" sz="1600" i="1" dirty="0" smtClean="0">
              <a:solidFill>
                <a:schemeClr val="tx1"/>
              </a:solidFill>
            </a:endParaRPr>
          </a:p>
          <a:p>
            <a:pPr marL="493713" lvl="1" indent="0">
              <a:spcBef>
                <a:spcPts val="100"/>
              </a:spcBef>
              <a:buNone/>
            </a:pPr>
            <a:r>
              <a:rPr lang="en-ZA" sz="1600" i="1" dirty="0" smtClean="0">
                <a:solidFill>
                  <a:schemeClr val="tx1"/>
                </a:solidFill>
              </a:rPr>
              <a:t>The </a:t>
            </a:r>
            <a:r>
              <a:rPr lang="en-ZA" sz="1600" i="1" dirty="0">
                <a:solidFill>
                  <a:schemeClr val="tx1"/>
                </a:solidFill>
              </a:rPr>
              <a:t>name of </a:t>
            </a:r>
            <a:r>
              <a:rPr lang="en-ZA" sz="1600" i="1" dirty="0" smtClean="0">
                <a:solidFill>
                  <a:schemeClr val="tx1"/>
                </a:solidFill>
              </a:rPr>
              <a:t>PMTE </a:t>
            </a:r>
            <a:r>
              <a:rPr lang="en-ZA" sz="1600" i="1" dirty="0">
                <a:solidFill>
                  <a:schemeClr val="tx1"/>
                </a:solidFill>
              </a:rPr>
              <a:t>change to </a:t>
            </a:r>
            <a:r>
              <a:rPr lang="en-ZA" sz="1600" b="1" i="1" dirty="0" smtClean="0">
                <a:solidFill>
                  <a:schemeClr val="tx1"/>
                </a:solidFill>
              </a:rPr>
              <a:t>“</a:t>
            </a:r>
            <a:r>
              <a:rPr lang="en-ZA" sz="1600" b="1" i="1" dirty="0">
                <a:solidFill>
                  <a:schemeClr val="tx1"/>
                </a:solidFill>
              </a:rPr>
              <a:t>State </a:t>
            </a:r>
            <a:r>
              <a:rPr lang="en-ZA" sz="1600" b="1" i="1" dirty="0" smtClean="0">
                <a:solidFill>
                  <a:schemeClr val="tx1"/>
                </a:solidFill>
              </a:rPr>
              <a:t>Property Management </a:t>
            </a:r>
            <a:r>
              <a:rPr lang="en-ZA" sz="1600" b="1" i="1" dirty="0">
                <a:solidFill>
                  <a:schemeClr val="tx1"/>
                </a:solidFill>
              </a:rPr>
              <a:t>Agency” </a:t>
            </a:r>
            <a:r>
              <a:rPr lang="en-ZA" sz="1600" i="1" dirty="0">
                <a:solidFill>
                  <a:schemeClr val="tx1"/>
                </a:solidFill>
              </a:rPr>
              <a:t>once established as a </a:t>
            </a:r>
            <a:r>
              <a:rPr lang="en-ZA" sz="1600" i="1" dirty="0" smtClean="0">
                <a:solidFill>
                  <a:schemeClr val="tx1"/>
                </a:solidFill>
              </a:rPr>
              <a:t>Government Component </a:t>
            </a:r>
            <a:r>
              <a:rPr lang="en-ZA" sz="1600" i="1" dirty="0">
                <a:solidFill>
                  <a:schemeClr val="tx1"/>
                </a:solidFill>
              </a:rPr>
              <a:t>as it is not advisable to reflect the </a:t>
            </a:r>
            <a:r>
              <a:rPr lang="en-ZA" sz="1600" i="1" dirty="0" smtClean="0">
                <a:solidFill>
                  <a:schemeClr val="tx1"/>
                </a:solidFill>
              </a:rPr>
              <a:t>financial management </a:t>
            </a:r>
            <a:r>
              <a:rPr lang="en-ZA" sz="1600" i="1" dirty="0">
                <a:solidFill>
                  <a:schemeClr val="tx1"/>
                </a:solidFill>
              </a:rPr>
              <a:t>model (a trading entity) in the name of the entity </a:t>
            </a:r>
            <a:r>
              <a:rPr lang="en-ZA" sz="1600" i="1" dirty="0" smtClean="0">
                <a:solidFill>
                  <a:schemeClr val="tx1"/>
                </a:solidFill>
              </a:rPr>
              <a:t>and more </a:t>
            </a:r>
            <a:r>
              <a:rPr lang="en-ZA" sz="1600" i="1" dirty="0">
                <a:solidFill>
                  <a:schemeClr val="tx1"/>
                </a:solidFill>
              </a:rPr>
              <a:t>importantly, identifying the State as the main recipient </a:t>
            </a:r>
            <a:r>
              <a:rPr lang="en-ZA" sz="1600" i="1" dirty="0" smtClean="0">
                <a:solidFill>
                  <a:schemeClr val="tx1"/>
                </a:solidFill>
              </a:rPr>
              <a:t>of services </a:t>
            </a:r>
            <a:r>
              <a:rPr lang="en-ZA" sz="1600" i="1" dirty="0">
                <a:solidFill>
                  <a:schemeClr val="tx1"/>
                </a:solidFill>
              </a:rPr>
              <a:t>in the title. </a:t>
            </a:r>
            <a:endParaRPr lang="en-ZA" sz="1600" i="1" dirty="0" smtClean="0">
              <a:solidFill>
                <a:schemeClr val="tx1"/>
              </a:solidFill>
            </a:endParaRPr>
          </a:p>
          <a:p>
            <a:pPr marL="493713" lvl="1" indent="0">
              <a:spcBef>
                <a:spcPts val="100"/>
              </a:spcBef>
              <a:buNone/>
            </a:pPr>
            <a:endParaRPr lang="en-ZA" sz="1600" i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ZA" sz="1600" dirty="0">
                <a:solidFill>
                  <a:schemeClr val="tx1"/>
                </a:solidFill>
              </a:rPr>
              <a:t>In </a:t>
            </a:r>
            <a:r>
              <a:rPr lang="en-ZA" sz="1600" b="1" dirty="0">
                <a:solidFill>
                  <a:schemeClr val="tx1"/>
                </a:solidFill>
              </a:rPr>
              <a:t>2015</a:t>
            </a:r>
            <a:r>
              <a:rPr lang="en-ZA" sz="1600" dirty="0">
                <a:solidFill>
                  <a:schemeClr val="tx1"/>
                </a:solidFill>
              </a:rPr>
              <a:t> Cabinet endorsed progress on operationalisation of PMTE </a:t>
            </a:r>
            <a:endParaRPr lang="en-ZA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n-ZA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In </a:t>
            </a:r>
            <a:r>
              <a:rPr lang="en-ZA" sz="1600" b="1" dirty="0">
                <a:solidFill>
                  <a:schemeClr val="tx1"/>
                </a:solidFill>
              </a:rPr>
              <a:t>2017 </a:t>
            </a:r>
            <a:r>
              <a:rPr lang="en-ZA" sz="1600" dirty="0">
                <a:solidFill>
                  <a:schemeClr val="tx1"/>
                </a:solidFill>
              </a:rPr>
              <a:t>Cabinet noted strategic funding </a:t>
            </a:r>
            <a:r>
              <a:rPr lang="en-ZA" sz="1600" dirty="0" smtClean="0">
                <a:solidFill>
                  <a:schemeClr val="tx1"/>
                </a:solidFill>
              </a:rPr>
              <a:t>challenges of the PMTE </a:t>
            </a:r>
            <a:r>
              <a:rPr lang="en-ZA" sz="1600" dirty="0">
                <a:solidFill>
                  <a:schemeClr val="tx1"/>
                </a:solidFill>
              </a:rPr>
              <a:t>but reiterated the need for </a:t>
            </a:r>
            <a:r>
              <a:rPr lang="en-ZA" sz="1600" dirty="0" smtClean="0">
                <a:solidFill>
                  <a:schemeClr val="tx1"/>
                </a:solidFill>
              </a:rPr>
              <a:t>a dedicated </a:t>
            </a:r>
            <a:r>
              <a:rPr lang="en-ZA" sz="1600" b="1" dirty="0" smtClean="0">
                <a:solidFill>
                  <a:schemeClr val="tx1"/>
                </a:solidFill>
              </a:rPr>
              <a:t>State Property Agency </a:t>
            </a:r>
            <a:r>
              <a:rPr lang="en-ZA" sz="1600" dirty="0">
                <a:solidFill>
                  <a:schemeClr val="tx1"/>
                </a:solidFill>
              </a:rPr>
              <a:t>– sighting the 18 </a:t>
            </a:r>
            <a:r>
              <a:rPr lang="en-ZA" sz="1600" dirty="0" smtClean="0">
                <a:solidFill>
                  <a:schemeClr val="tx1"/>
                </a:solidFill>
              </a:rPr>
              <a:t>years failure to comply with original directive</a:t>
            </a:r>
            <a:endParaRPr lang="en-US" sz="1600" dirty="0">
              <a:solidFill>
                <a:schemeClr val="tx1"/>
              </a:solidFill>
            </a:endParaRPr>
          </a:p>
          <a:p>
            <a:pPr marL="560070" indent="-51435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Operationalisation of the PMTE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13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2" y="287933"/>
            <a:ext cx="11262506" cy="134411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7.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	END-STATE</a:t>
            </a:r>
            <a:br>
              <a:rPr lang="en-US" sz="36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government component</a:t>
            </a:r>
            <a:endParaRPr lang="en-GB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562" y="2072055"/>
            <a:ext cx="10225136" cy="6120680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ZA" sz="2200" b="1" dirty="0" smtClean="0">
                <a:solidFill>
                  <a:schemeClr val="accent2"/>
                </a:solidFill>
              </a:rPr>
              <a:t>What is a Government Component? - PSA SECTION 7A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Relatively new construct (2007 ) and is </a:t>
            </a:r>
            <a:r>
              <a:rPr lang="en-US" sz="1600" dirty="0">
                <a:solidFill>
                  <a:schemeClr val="tx1"/>
                </a:solidFill>
              </a:rPr>
              <a:t>created by Presidential Minute and Ministerial Notice. 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 marL="560070" indent="-51435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Operationalisation of the PMTE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5318881"/>
              </p:ext>
            </p:extLst>
          </p:nvPr>
        </p:nvGraphicFramePr>
        <p:xfrm>
          <a:off x="885606" y="2880221"/>
          <a:ext cx="10753421" cy="5312514"/>
        </p:xfrm>
        <a:graphic>
          <a:graphicData uri="http://schemas.openxmlformats.org/drawingml/2006/table">
            <a:tbl>
              <a:tblPr firstRow="1" firstCol="1" bandRow="1"/>
              <a:tblGrid>
                <a:gridCol w="1783308"/>
                <a:gridCol w="1518693"/>
                <a:gridCol w="1753275"/>
                <a:gridCol w="3068232"/>
                <a:gridCol w="2629913"/>
              </a:tblGrid>
              <a:tr h="306445">
                <a:tc>
                  <a:txBody>
                    <a:bodyPr/>
                    <a:lstStyle/>
                    <a:p>
                      <a:pPr indent="15875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DPW</a:t>
                      </a:r>
                      <a:endParaRPr lang="en-ZA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TRADING ENTITY</a:t>
                      </a:r>
                      <a:endParaRPr lang="en-ZA" sz="1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GOVERNMENT COMPONENT</a:t>
                      </a:r>
                      <a:endParaRPr lang="en-ZA" sz="1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PUBLIC ENTITY</a:t>
                      </a:r>
                      <a:endParaRPr lang="en-ZA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50727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STATUS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014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Legal Status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Department of State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Not a separate juristic person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Not a separate juristic person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 separate juristic person outside the Public Service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136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Governance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Executive Authority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Accounting Officer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Executive Authority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Accounting Officer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Head (Optional)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Executive Authority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Board is optional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Head/CEO is Accounting Officer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Has Governing Board as Accounting Authority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14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Independence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None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Separate from Department but linked to policy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Autonomous from Department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14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Accountability to Executive Authority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Constitution and Legislation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Direct accountability to Executive Authority 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Regulated by the Act establishing the entity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14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Accountability to Department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All obligations on department apply to trading entity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None, but have reporting duties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None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14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Mandate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Constitution, Legislation and PSA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Derived from delegation or assignment from the Executive Authority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Derived from Act establishing the entity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21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Main Funding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Parliament via Department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Parliament via Department &amp; own revenue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Parliament via Department &amp; own revenue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Parliament via Department &amp; own revenue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220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PFMA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Applicable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DG is Accounting Officer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Applicable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Head of GC is Accounting Officer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Applicable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Board is Accounting Authority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022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2" y="287933"/>
            <a:ext cx="11262506" cy="134411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7.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	END-STATE</a:t>
            </a:r>
            <a:br>
              <a:rPr lang="en-US" sz="36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government component</a:t>
            </a:r>
            <a:endParaRPr lang="en-GB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4593711"/>
              </p:ext>
            </p:extLst>
          </p:nvPr>
        </p:nvGraphicFramePr>
        <p:xfrm>
          <a:off x="909837" y="2160141"/>
          <a:ext cx="10873207" cy="6040980"/>
        </p:xfrm>
        <a:graphic>
          <a:graphicData uri="http://schemas.openxmlformats.org/drawingml/2006/table">
            <a:tbl>
              <a:tblPr firstRow="1" firstCol="1" bandRow="1"/>
              <a:tblGrid>
                <a:gridCol w="1802623"/>
                <a:gridCol w="1535142"/>
                <a:gridCol w="121469"/>
                <a:gridCol w="1654114"/>
                <a:gridCol w="3101462"/>
                <a:gridCol w="2658397"/>
              </a:tblGrid>
              <a:tr h="316518">
                <a:tc>
                  <a:txBody>
                    <a:bodyPr/>
                    <a:lstStyle/>
                    <a:p>
                      <a:pPr indent="15875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DPW</a:t>
                      </a:r>
                      <a:endParaRPr lang="en-ZA" sz="1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TRADING ENTITY</a:t>
                      </a:r>
                      <a:endParaRPr lang="en-ZA" sz="1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GOVERNMENT COMPONENT</a:t>
                      </a:r>
                      <a:endParaRPr lang="en-ZA" sz="1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PUBLIC ENTITY</a:t>
                      </a:r>
                      <a:endParaRPr lang="en-ZA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897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ACCOUNTING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26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Account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Modified Cash basis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GRAP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GRAP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GRAP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Revenue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Unable to retain surplus funds from operations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Ability to generate and retain surplus funds from operations </a:t>
                      </a:r>
                      <a:endParaRPr lang="en-GB" sz="1400" dirty="0" smtClean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approval by NT)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Ability to generate and retain surplus funds from operations </a:t>
                      </a:r>
                      <a:endParaRPr lang="en-GB" sz="1400" dirty="0" smtClean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approval by NT)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Ability to generate and retain surplus funds from operations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(approval by NT)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7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EMPLOYEE CONDITIONS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PSA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Applicable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Applicable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13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Law Governing employees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PSA and regulations, and sectorial determinations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PSA and regulations, and sectorial determinations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Act Establishing the entity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LRA, and other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Conditions of Service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PSA and Public Service Regulations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Public Service Regulations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Policies as determined by entity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2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Remuneration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PSA and Public Service Regulations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Determined by bargaining processes, but occupation specific dispensation is possible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Determined by entity’s board, subject to NT and DPSA guidelines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13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Pension fund membership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GEPF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GEPF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Depends on entity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GEPF may apply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Employee Relations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Governed by Public Service Regulations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Governed by Public Service Regulations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Governed by entity’s policies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Deployment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Anywhere within Public Service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1455" indent="-211455"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Anywhere within Public Service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Only within entity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628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-26268" y="3672309"/>
            <a:ext cx="62180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15" y="4674798"/>
            <a:ext cx="12195639" cy="3965965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1835" y="238021"/>
            <a:ext cx="10373034" cy="1440127"/>
          </a:xfrm>
        </p:spPr>
        <p:txBody>
          <a:bodyPr>
            <a:normAutofit/>
          </a:bodyPr>
          <a:lstStyle/>
          <a:p>
            <a:r>
              <a:rPr lang="en-ZA" altLang="en-US" sz="4000" b="1" dirty="0" smtClean="0">
                <a:solidFill>
                  <a:schemeClr val="bg1">
                    <a:lumMod val="65000"/>
                  </a:schemeClr>
                </a:solidFill>
              </a:rPr>
              <a:t>EFFECTING</a:t>
            </a:r>
            <a:br>
              <a:rPr lang="en-ZA" altLang="en-US" sz="4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altLang="en-US" sz="4000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ZA" altLang="en-US" sz="4000" dirty="0">
                <a:solidFill>
                  <a:schemeClr val="bg1">
                    <a:lumMod val="65000"/>
                  </a:schemeClr>
                </a:solidFill>
              </a:rPr>
              <a:t>journey towards the </a:t>
            </a:r>
            <a:r>
              <a:rPr lang="en-ZA" altLang="en-US" sz="4000" dirty="0" smtClean="0">
                <a:solidFill>
                  <a:schemeClr val="bg1">
                    <a:lumMod val="65000"/>
                  </a:schemeClr>
                </a:solidFill>
              </a:rPr>
              <a:t>end-state</a:t>
            </a:r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81844" y="2271926"/>
            <a:ext cx="10373035" cy="2753908"/>
            <a:chOff x="891834" y="3434090"/>
            <a:chExt cx="11107233" cy="2948829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2227471" y="4230321"/>
              <a:ext cx="2429524" cy="2128188"/>
            </a:xfrm>
            <a:prstGeom prst="chevron">
              <a:avLst>
                <a:gd name="adj" fmla="val 244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 marL="44291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indent="-442913" algn="ctr" defTabSz="1149350" eaLnBrk="1" hangingPunct="1"/>
              <a:r>
                <a:rPr lang="en-ZA" altLang="en-US" sz="1800" b="1" dirty="0">
                  <a:cs typeface="Arial" panose="020B0604020202020204" pitchFamily="34" charset="0"/>
                </a:rPr>
                <a:t>Analyse </a:t>
              </a:r>
            </a:p>
            <a:p>
              <a:pPr marL="0" algn="ctr" defTabSz="1149350" eaLnBrk="1" hangingPunct="1"/>
              <a:r>
                <a:rPr lang="en-ZA" altLang="en-US" sz="1800" b="1" dirty="0">
                  <a:cs typeface="Arial" panose="020B0604020202020204" pitchFamily="34" charset="0"/>
                </a:rPr>
                <a:t>Methods of </a:t>
              </a:r>
              <a:r>
                <a:rPr lang="en-ZA" altLang="en-US" sz="1800" b="1" dirty="0" smtClean="0">
                  <a:cs typeface="Arial" panose="020B0604020202020204" pitchFamily="34" charset="0"/>
                </a:rPr>
                <a:t>Delivery (client expectation)</a:t>
              </a:r>
              <a:endParaRPr lang="en-GB" altLang="en-US" sz="1800" b="1" dirty="0">
                <a:cs typeface="Arial" panose="020B0604020202020204" pitchFamily="34" charset="0"/>
              </a:endParaRPr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891834" y="3434090"/>
              <a:ext cx="11107233" cy="906079"/>
            </a:xfrm>
            <a:prstGeom prst="rightArrow">
              <a:avLst>
                <a:gd name="adj1" fmla="val 53639"/>
                <a:gd name="adj2" fmla="val 80199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ZA" altLang="en-US" sz="1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OPERATIONALISING THE STATE’S PROPERTY BUSINESS</a:t>
              </a:r>
              <a:endParaRPr lang="en-GB" altLang="en-US" sz="1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22" name="AutoShape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91835" y="4244215"/>
              <a:ext cx="1657796" cy="2126450"/>
            </a:xfrm>
            <a:prstGeom prst="homePlate">
              <a:avLst>
                <a:gd name="adj" fmla="val 3364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ZA" altLang="en-US" sz="1800" b="1" dirty="0" smtClean="0">
                  <a:cs typeface="Arial" panose="020B0604020202020204" pitchFamily="34" charset="0"/>
                </a:rPr>
                <a:t>Revisit original mandate (State’s intention)</a:t>
              </a:r>
              <a:endParaRPr lang="en-ZA" altLang="en-US" sz="1800" b="1" dirty="0">
                <a:cs typeface="Arial" panose="020B0604020202020204" pitchFamily="34" charset="0"/>
              </a:endParaRPr>
            </a:p>
          </p:txBody>
        </p:sp>
        <p:sp>
          <p:nvSpPr>
            <p:cNvPr id="9223" name="Text Box 8"/>
            <p:cNvSpPr txBox="1">
              <a:spLocks noChangeArrowheads="1"/>
            </p:cNvSpPr>
            <p:nvPr/>
          </p:nvSpPr>
          <p:spPr bwMode="auto">
            <a:xfrm>
              <a:off x="891836" y="4245554"/>
              <a:ext cx="270024" cy="32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ZA" altLang="en-US" sz="1764" b="1" dirty="0" smtClean="0">
                  <a:cs typeface="Arial" panose="020B0604020202020204" pitchFamily="34" charset="0"/>
                </a:rPr>
                <a:t>1</a:t>
              </a:r>
              <a:endParaRPr lang="en-GB" altLang="en-US" sz="1764" b="1" dirty="0">
                <a:cs typeface="Arial" panose="020B0604020202020204" pitchFamily="34" charset="0"/>
              </a:endParaRPr>
            </a:p>
          </p:txBody>
        </p:sp>
        <p:sp>
          <p:nvSpPr>
            <p:cNvPr id="9224" name="AutoShape 11"/>
            <p:cNvSpPr>
              <a:spLocks noChangeArrowheads="1"/>
            </p:cNvSpPr>
            <p:nvPr/>
          </p:nvSpPr>
          <p:spPr bwMode="auto">
            <a:xfrm>
              <a:off x="2138151" y="4244478"/>
              <a:ext cx="2346296" cy="2128188"/>
            </a:xfrm>
            <a:prstGeom prst="chevron">
              <a:avLst>
                <a:gd name="adj" fmla="val 25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 marL="3571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algn="ctr"/>
              <a:r>
                <a:rPr lang="en-ZA" altLang="en-US" sz="1800" b="1" dirty="0">
                  <a:cs typeface="Arial" panose="020B0604020202020204" pitchFamily="34" charset="0"/>
                </a:rPr>
                <a:t>Confirm </a:t>
              </a:r>
              <a:r>
                <a:rPr lang="en-ZA" altLang="en-US" sz="1800" b="1" dirty="0" smtClean="0">
                  <a:cs typeface="Arial" panose="020B0604020202020204" pitchFamily="34" charset="0"/>
                </a:rPr>
                <a:t>PMTE services </a:t>
              </a:r>
              <a:r>
                <a:rPr lang="en-ZA" altLang="en-US" sz="1800" b="1" dirty="0">
                  <a:cs typeface="Arial" panose="020B0604020202020204" pitchFamily="34" charset="0"/>
                </a:rPr>
                <a:t>&amp; </a:t>
              </a:r>
              <a:r>
                <a:rPr lang="en-ZA" altLang="en-US" sz="1800" b="1" dirty="0" smtClean="0">
                  <a:cs typeface="Arial" panose="020B0604020202020204" pitchFamily="34" charset="0"/>
                </a:rPr>
                <a:t>how it’s provided</a:t>
              </a:r>
              <a:endParaRPr lang="en-ZA" altLang="en-US" sz="1800" b="1" dirty="0">
                <a:cs typeface="Arial" panose="020B0604020202020204" pitchFamily="34" charset="0"/>
              </a:endParaRPr>
            </a:p>
          </p:txBody>
        </p:sp>
        <p:sp>
          <p:nvSpPr>
            <p:cNvPr id="9225" name="Text Box 12"/>
            <p:cNvSpPr txBox="1">
              <a:spLocks noChangeArrowheads="1"/>
            </p:cNvSpPr>
            <p:nvPr/>
          </p:nvSpPr>
          <p:spPr bwMode="auto">
            <a:xfrm>
              <a:off x="2353259" y="4245554"/>
              <a:ext cx="256023" cy="32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ZA" altLang="en-US" sz="1764" b="1" dirty="0" smtClean="0">
                  <a:cs typeface="Arial" panose="020B0604020202020204" pitchFamily="34" charset="0"/>
                </a:rPr>
                <a:t>2</a:t>
              </a:r>
              <a:endParaRPr lang="en-GB" altLang="en-US" sz="1764" b="1" dirty="0">
                <a:cs typeface="Arial" panose="020B0604020202020204" pitchFamily="34" charset="0"/>
              </a:endParaRPr>
            </a:p>
          </p:txBody>
        </p:sp>
        <p:sp>
          <p:nvSpPr>
            <p:cNvPr id="9226" name="AutoShape 15"/>
            <p:cNvSpPr>
              <a:spLocks noChangeArrowheads="1"/>
            </p:cNvSpPr>
            <p:nvPr/>
          </p:nvSpPr>
          <p:spPr bwMode="auto">
            <a:xfrm>
              <a:off x="4139879" y="4244478"/>
              <a:ext cx="2429524" cy="2128188"/>
            </a:xfrm>
            <a:prstGeom prst="chevron">
              <a:avLst>
                <a:gd name="adj" fmla="val 2444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 marL="44291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indent="-442913" algn="ctr" defTabSz="1149350" eaLnBrk="1" hangingPunct="1"/>
              <a:r>
                <a:rPr lang="en-ZA" altLang="en-US" sz="1800" b="1" dirty="0">
                  <a:cs typeface="Arial" panose="020B0604020202020204" pitchFamily="34" charset="0"/>
                </a:rPr>
                <a:t>Analyse </a:t>
              </a:r>
            </a:p>
            <a:p>
              <a:pPr marL="0" algn="ctr" defTabSz="1149350" eaLnBrk="1" hangingPunct="1"/>
              <a:r>
                <a:rPr lang="en-ZA" altLang="en-US" sz="1800" b="1" dirty="0" smtClean="0">
                  <a:cs typeface="Arial" panose="020B0604020202020204" pitchFamily="34" charset="0"/>
                </a:rPr>
                <a:t>methods </a:t>
              </a:r>
              <a:r>
                <a:rPr lang="en-ZA" altLang="en-US" sz="1800" b="1" dirty="0">
                  <a:cs typeface="Arial" panose="020B0604020202020204" pitchFamily="34" charset="0"/>
                </a:rPr>
                <a:t>of </a:t>
              </a:r>
              <a:r>
                <a:rPr lang="en-ZA" altLang="en-US" sz="1800" b="1" dirty="0" smtClean="0">
                  <a:cs typeface="Arial" panose="020B0604020202020204" pitchFamily="34" charset="0"/>
                </a:rPr>
                <a:t>delivery</a:t>
              </a:r>
              <a:endParaRPr lang="en-GB" altLang="en-US" sz="1800" b="1" dirty="0">
                <a:cs typeface="Arial" panose="020B0604020202020204" pitchFamily="34" charset="0"/>
              </a:endParaRPr>
            </a:p>
          </p:txBody>
        </p:sp>
        <p:sp>
          <p:nvSpPr>
            <p:cNvPr id="9227" name="Text Box 16"/>
            <p:cNvSpPr txBox="1">
              <a:spLocks noChangeArrowheads="1"/>
            </p:cNvSpPr>
            <p:nvPr/>
          </p:nvSpPr>
          <p:spPr bwMode="auto">
            <a:xfrm>
              <a:off x="4327545" y="4245554"/>
              <a:ext cx="336030" cy="32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ZA" altLang="en-US" sz="1764" b="1" dirty="0" smtClean="0">
                  <a:cs typeface="Arial" panose="020B0604020202020204" pitchFamily="34" charset="0"/>
                </a:rPr>
                <a:t>3</a:t>
              </a:r>
              <a:endParaRPr lang="en-GB" altLang="en-US" sz="1764" b="1" dirty="0">
                <a:cs typeface="Arial" panose="020B0604020202020204" pitchFamily="34" charset="0"/>
              </a:endParaRPr>
            </a:p>
          </p:txBody>
        </p:sp>
        <p:sp>
          <p:nvSpPr>
            <p:cNvPr id="224275" name="AutoShape 19"/>
            <p:cNvSpPr>
              <a:spLocks noChangeArrowheads="1"/>
            </p:cNvSpPr>
            <p:nvPr/>
          </p:nvSpPr>
          <p:spPr bwMode="auto">
            <a:xfrm>
              <a:off x="8408270" y="4243952"/>
              <a:ext cx="2202015" cy="2124714"/>
            </a:xfrm>
            <a:prstGeom prst="chevron">
              <a:avLst>
                <a:gd name="adj" fmla="val 25689"/>
              </a:avLst>
            </a:prstGeom>
            <a:solidFill>
              <a:schemeClr val="tx2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557213" indent="-557213" algn="ctr">
                <a:defRPr/>
              </a:pPr>
              <a:r>
                <a:rPr lang="en-ZA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Revise</a:t>
              </a:r>
              <a:endParaRPr lang="en-ZA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  <a:p>
              <a:pPr marL="557213" indent="-557213" algn="ctr">
                <a:defRPr/>
              </a:pPr>
              <a:r>
                <a:rPr lang="en-ZA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Model</a:t>
              </a:r>
              <a:endParaRPr lang="en-ZA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29" name="AutoShape 23"/>
            <p:cNvSpPr>
              <a:spLocks noChangeArrowheads="1"/>
            </p:cNvSpPr>
            <p:nvPr/>
          </p:nvSpPr>
          <p:spPr bwMode="auto">
            <a:xfrm>
              <a:off x="6229707" y="4243952"/>
              <a:ext cx="2529002" cy="2124713"/>
            </a:xfrm>
            <a:prstGeom prst="chevron">
              <a:avLst>
                <a:gd name="adj" fmla="val 2504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 marL="3571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indent="-357188" algn="ctr" defTabSz="1031875" eaLnBrk="1" hangingPunct="1"/>
              <a:r>
                <a:rPr lang="en-ZA" altLang="en-US" sz="1800" b="1" dirty="0" smtClean="0">
                  <a:cs typeface="Arial" panose="020B0604020202020204" pitchFamily="34" charset="0"/>
                </a:rPr>
                <a:t>Identify Risks </a:t>
              </a:r>
              <a:r>
                <a:rPr lang="en-ZA" altLang="en-US" sz="1800" b="1" dirty="0">
                  <a:cs typeface="Arial" panose="020B0604020202020204" pitchFamily="34" charset="0"/>
                </a:rPr>
                <a:t>&amp;</a:t>
              </a:r>
            </a:p>
            <a:p>
              <a:pPr marL="0" algn="ctr" defTabSz="1031875" eaLnBrk="1" hangingPunct="1"/>
              <a:r>
                <a:rPr lang="en-ZA" altLang="en-US" sz="1800" b="1" dirty="0">
                  <a:cs typeface="Arial" panose="020B0604020202020204" pitchFamily="34" charset="0"/>
                </a:rPr>
                <a:t>Constraints</a:t>
              </a:r>
              <a:endParaRPr lang="en-GB" altLang="en-US" sz="1800" b="1" dirty="0">
                <a:cs typeface="Arial" panose="020B0604020202020204" pitchFamily="34" charset="0"/>
              </a:endParaRPr>
            </a:p>
          </p:txBody>
        </p:sp>
        <p:sp>
          <p:nvSpPr>
            <p:cNvPr id="9230" name="Text Box 24"/>
            <p:cNvSpPr txBox="1">
              <a:spLocks noChangeArrowheads="1"/>
            </p:cNvSpPr>
            <p:nvPr/>
          </p:nvSpPr>
          <p:spPr bwMode="auto">
            <a:xfrm>
              <a:off x="6462359" y="4245554"/>
              <a:ext cx="286025" cy="32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ZA" altLang="en-US" sz="1764" b="1" dirty="0" smtClean="0">
                  <a:cs typeface="Arial" panose="020B0604020202020204" pitchFamily="34" charset="0"/>
                </a:rPr>
                <a:t>4</a:t>
              </a:r>
              <a:endParaRPr lang="en-GB" altLang="en-US" sz="1764" b="1" dirty="0">
                <a:cs typeface="Arial" panose="020B0604020202020204" pitchFamily="34" charset="0"/>
              </a:endParaRPr>
            </a:p>
          </p:txBody>
        </p:sp>
        <p:sp>
          <p:nvSpPr>
            <p:cNvPr id="9233" name="Text Box 28"/>
            <p:cNvSpPr txBox="1">
              <a:spLocks noChangeArrowheads="1"/>
            </p:cNvSpPr>
            <p:nvPr/>
          </p:nvSpPr>
          <p:spPr bwMode="auto">
            <a:xfrm>
              <a:off x="10503969" y="5747617"/>
              <a:ext cx="736100" cy="63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1764" b="1" dirty="0">
                  <a:cs typeface="Arial" panose="020B0604020202020204" pitchFamily="34" charset="0"/>
                </a:rPr>
                <a:t>Long</a:t>
              </a:r>
            </a:p>
            <a:p>
              <a:pPr algn="ctr" eaLnBrk="1" hangingPunct="1"/>
              <a:r>
                <a:rPr lang="en-ZA" altLang="en-US" sz="1764" b="1" dirty="0">
                  <a:cs typeface="Arial" panose="020B0604020202020204" pitchFamily="34" charset="0"/>
                </a:rPr>
                <a:t>Term</a:t>
              </a:r>
              <a:endParaRPr lang="en-GB" altLang="en-US" sz="1764" b="1" dirty="0">
                <a:cs typeface="Arial" panose="020B0604020202020204" pitchFamily="34" charset="0"/>
              </a:endParaRPr>
            </a:p>
          </p:txBody>
        </p:sp>
        <p:sp>
          <p:nvSpPr>
            <p:cNvPr id="9234" name="Text Box 29"/>
            <p:cNvSpPr txBox="1">
              <a:spLocks noChangeArrowheads="1"/>
            </p:cNvSpPr>
            <p:nvPr/>
          </p:nvSpPr>
          <p:spPr bwMode="auto">
            <a:xfrm>
              <a:off x="10381395" y="4266664"/>
              <a:ext cx="774571" cy="63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1764" b="1" dirty="0">
                  <a:cs typeface="Arial" panose="020B0604020202020204" pitchFamily="34" charset="0"/>
                </a:rPr>
                <a:t>Short</a:t>
              </a:r>
            </a:p>
            <a:p>
              <a:pPr algn="ctr" eaLnBrk="1" hangingPunct="1"/>
              <a:r>
                <a:rPr lang="en-ZA" altLang="en-US" sz="1764" b="1" dirty="0">
                  <a:cs typeface="Arial" panose="020B0604020202020204" pitchFamily="34" charset="0"/>
                </a:rPr>
                <a:t>Term</a:t>
              </a:r>
              <a:endParaRPr lang="en-GB" altLang="en-US" sz="1764" b="1" dirty="0">
                <a:cs typeface="Arial" panose="020B0604020202020204" pitchFamily="34" charset="0"/>
              </a:endParaRPr>
            </a:p>
          </p:txBody>
        </p:sp>
        <p:sp>
          <p:nvSpPr>
            <p:cNvPr id="9235" name="Text Box 30"/>
            <p:cNvSpPr txBox="1">
              <a:spLocks noChangeArrowheads="1"/>
            </p:cNvSpPr>
            <p:nvPr/>
          </p:nvSpPr>
          <p:spPr bwMode="auto">
            <a:xfrm>
              <a:off x="10699857" y="5007140"/>
              <a:ext cx="1037463" cy="63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1764" b="1" dirty="0">
                  <a:cs typeface="Arial" panose="020B0604020202020204" pitchFamily="34" charset="0"/>
                </a:rPr>
                <a:t>Medium</a:t>
              </a:r>
            </a:p>
            <a:p>
              <a:pPr algn="ctr" eaLnBrk="1" hangingPunct="1"/>
              <a:r>
                <a:rPr lang="en-ZA" altLang="en-US" sz="1764" b="1" dirty="0">
                  <a:cs typeface="Arial" panose="020B0604020202020204" pitchFamily="34" charset="0"/>
                </a:rPr>
                <a:t>Term</a:t>
              </a:r>
              <a:endParaRPr lang="en-GB" altLang="en-US" sz="1764" b="1" dirty="0">
                <a:cs typeface="Arial" panose="020B0604020202020204" pitchFamily="34" charset="0"/>
              </a:endParaRPr>
            </a:p>
          </p:txBody>
        </p:sp>
        <p:sp>
          <p:nvSpPr>
            <p:cNvPr id="9238" name="AutoShape 38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988845" y="6086390"/>
              <a:ext cx="340308" cy="236272"/>
            </a:xfrm>
            <a:prstGeom prst="actionButtonForwardNex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ZA" altLang="en-US" sz="3024"/>
            </a:p>
          </p:txBody>
        </p:sp>
        <p:sp>
          <p:nvSpPr>
            <p:cNvPr id="9239" name="AutoShape 3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3260" y="6086390"/>
              <a:ext cx="340310" cy="236272"/>
            </a:xfrm>
            <a:prstGeom prst="actionButtonForwardNex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ZA" altLang="en-US" sz="3024"/>
            </a:p>
          </p:txBody>
        </p:sp>
        <p:sp>
          <p:nvSpPr>
            <p:cNvPr id="9240" name="AutoShape 4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398412" y="6073195"/>
              <a:ext cx="340310" cy="236272"/>
            </a:xfrm>
            <a:prstGeom prst="actionButtonForwardNex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ZA" altLang="en-US" sz="3024"/>
            </a:p>
          </p:txBody>
        </p:sp>
        <p:sp>
          <p:nvSpPr>
            <p:cNvPr id="9241" name="AutoShape 4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567368" y="6086390"/>
              <a:ext cx="340310" cy="236272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ZA" altLang="en-US" sz="3024"/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8640923" y="4238009"/>
              <a:ext cx="286025" cy="32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ZA" altLang="en-US" sz="1764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  <a:endParaRPr lang="en-GB" altLang="en-US" sz="1764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AutoShape 4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8704806" y="6076069"/>
              <a:ext cx="340310" cy="236272"/>
            </a:xfrm>
            <a:prstGeom prst="actionButtonForwardNex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ZA" altLang="en-US" sz="3024"/>
            </a:p>
          </p:txBody>
        </p:sp>
      </p:grpSp>
    </p:spTree>
    <p:extLst>
      <p:ext uri="{BB962C8B-B14F-4D97-AF65-F5344CB8AC3E}">
        <p14:creationId xmlns:p14="http://schemas.microsoft.com/office/powerpoint/2010/main" xmlns="" val="187378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606" y="3600301"/>
            <a:ext cx="11017224" cy="6120680"/>
          </a:xfrm>
        </p:spPr>
        <p:txBody>
          <a:bodyPr>
            <a:no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PSA SCHEDULE 3 </a:t>
            </a:r>
            <a:r>
              <a:rPr lang="en-US" sz="2200" b="1" dirty="0">
                <a:solidFill>
                  <a:schemeClr val="accent2"/>
                </a:solidFill>
              </a:rPr>
              <a:t>- NATIONAL GOVERNMENT </a:t>
            </a:r>
            <a:r>
              <a:rPr lang="en-US" sz="2200" b="1" dirty="0" smtClean="0">
                <a:solidFill>
                  <a:schemeClr val="accent2"/>
                </a:solidFill>
              </a:rPr>
              <a:t>COMPONENTS</a:t>
            </a:r>
          </a:p>
          <a:p>
            <a:pPr>
              <a:spcBef>
                <a:spcPts val="600"/>
              </a:spcBef>
            </a:pPr>
            <a:r>
              <a:rPr lang="en-ZA" sz="1600" dirty="0">
                <a:solidFill>
                  <a:schemeClr val="tx1"/>
                </a:solidFill>
              </a:rPr>
              <a:t>Centre of Public </a:t>
            </a:r>
            <a:r>
              <a:rPr lang="en-ZA" sz="1600" dirty="0" smtClean="0">
                <a:solidFill>
                  <a:schemeClr val="tx1"/>
                </a:solidFill>
              </a:rPr>
              <a:t>Service Innovation</a:t>
            </a:r>
            <a:endParaRPr lang="en-ZA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ZA" sz="1600" dirty="0">
                <a:solidFill>
                  <a:schemeClr val="tx1"/>
                </a:solidFill>
              </a:rPr>
              <a:t>Government </a:t>
            </a:r>
            <a:r>
              <a:rPr lang="en-ZA" sz="1600" dirty="0" smtClean="0">
                <a:solidFill>
                  <a:schemeClr val="tx1"/>
                </a:solidFill>
              </a:rPr>
              <a:t>Pensions Administration </a:t>
            </a:r>
            <a:r>
              <a:rPr lang="en-ZA" sz="1600" dirty="0">
                <a:solidFill>
                  <a:schemeClr val="tx1"/>
                </a:solidFill>
              </a:rPr>
              <a:t>Agency</a:t>
            </a:r>
          </a:p>
          <a:p>
            <a:pPr>
              <a:spcBef>
                <a:spcPts val="600"/>
              </a:spcBef>
            </a:pPr>
            <a:r>
              <a:rPr lang="en-ZA" sz="1600" dirty="0">
                <a:solidFill>
                  <a:schemeClr val="tx1"/>
                </a:solidFill>
              </a:rPr>
              <a:t>Government Printing Works </a:t>
            </a:r>
          </a:p>
          <a:p>
            <a:pPr>
              <a:spcBef>
                <a:spcPts val="600"/>
              </a:spcBef>
            </a:pPr>
            <a:r>
              <a:rPr lang="en-ZA" sz="1600" dirty="0">
                <a:solidFill>
                  <a:schemeClr val="tx1"/>
                </a:solidFill>
              </a:rPr>
              <a:t>Government </a:t>
            </a:r>
            <a:r>
              <a:rPr lang="en-ZA" sz="1600" dirty="0" smtClean="0">
                <a:solidFill>
                  <a:schemeClr val="tx1"/>
                </a:solidFill>
              </a:rPr>
              <a:t>Technical Advisory </a:t>
            </a:r>
            <a:r>
              <a:rPr lang="en-ZA" sz="1600" dirty="0">
                <a:solidFill>
                  <a:schemeClr val="tx1"/>
                </a:solidFill>
              </a:rPr>
              <a:t>Centre</a:t>
            </a:r>
          </a:p>
          <a:p>
            <a:pPr>
              <a:spcBef>
                <a:spcPts val="600"/>
              </a:spcBef>
            </a:pPr>
            <a:r>
              <a:rPr lang="en-ZA" sz="1600" dirty="0">
                <a:solidFill>
                  <a:schemeClr val="tx1"/>
                </a:solidFill>
              </a:rPr>
              <a:t>Municipal </a:t>
            </a:r>
            <a:r>
              <a:rPr lang="en-ZA" sz="1600" dirty="0" smtClean="0">
                <a:solidFill>
                  <a:schemeClr val="tx1"/>
                </a:solidFill>
              </a:rPr>
              <a:t>Infrastructure Support </a:t>
            </a:r>
            <a:r>
              <a:rPr lang="en-ZA" sz="1600" dirty="0">
                <a:solidFill>
                  <a:schemeClr val="tx1"/>
                </a:solidFill>
              </a:rPr>
              <a:t>Agent</a:t>
            </a:r>
          </a:p>
          <a:p>
            <a:pPr>
              <a:spcBef>
                <a:spcPts val="600"/>
              </a:spcBef>
            </a:pPr>
            <a:r>
              <a:rPr lang="en-ZA" sz="1600" dirty="0">
                <a:solidFill>
                  <a:schemeClr val="tx1"/>
                </a:solidFill>
              </a:rPr>
              <a:t>South African </a:t>
            </a:r>
            <a:r>
              <a:rPr lang="en-ZA" sz="1600" dirty="0" smtClean="0">
                <a:solidFill>
                  <a:schemeClr val="tx1"/>
                </a:solidFill>
              </a:rPr>
              <a:t>Development Partnership </a:t>
            </a:r>
            <a:r>
              <a:rPr lang="en-ZA" sz="1600" dirty="0">
                <a:solidFill>
                  <a:schemeClr val="tx1"/>
                </a:solidFill>
              </a:rPr>
              <a:t>Agency</a:t>
            </a:r>
          </a:p>
          <a:p>
            <a:pPr>
              <a:spcBef>
                <a:spcPts val="600"/>
              </a:spcBef>
            </a:pPr>
            <a:endParaRPr lang="en-GB" sz="1600" dirty="0" smtClean="0"/>
          </a:p>
          <a:p>
            <a:pPr>
              <a:spcBef>
                <a:spcPts val="600"/>
              </a:spcBef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Operationalisation of the PMTE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6562" y="287933"/>
            <a:ext cx="11262506" cy="134411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7.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	END-STATE</a:t>
            </a:r>
            <a:br>
              <a:rPr lang="en-US" sz="36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government component</a:t>
            </a:r>
            <a:endParaRPr lang="en-GB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47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441" y="-20915"/>
            <a:ext cx="7437384" cy="67535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678613"/>
            <a:ext cx="12188825" cy="201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79538" y="7345363"/>
            <a:ext cx="5029200" cy="17589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/>
            </a:pPr>
            <a:endParaRPr lang="en-US" sz="2500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251" name="Subtitle 2"/>
          <p:cNvSpPr txBox="1">
            <a:spLocks/>
          </p:cNvSpPr>
          <p:nvPr/>
        </p:nvSpPr>
        <p:spPr bwMode="auto">
          <a:xfrm>
            <a:off x="1341438" y="6851650"/>
            <a:ext cx="828198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en-US" sz="2700">
              <a:solidFill>
                <a:schemeClr val="bg1"/>
              </a:solidFill>
            </a:endParaRPr>
          </a:p>
        </p:txBody>
      </p:sp>
      <p:sp>
        <p:nvSpPr>
          <p:cNvPr id="10252" name="Subtitle 2"/>
          <p:cNvSpPr txBox="1">
            <a:spLocks/>
          </p:cNvSpPr>
          <p:nvPr/>
        </p:nvSpPr>
        <p:spPr bwMode="auto">
          <a:xfrm>
            <a:off x="477838" y="7064375"/>
            <a:ext cx="87661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253" name="Date Placeholder 3"/>
          <p:cNvSpPr txBox="1">
            <a:spLocks/>
          </p:cNvSpPr>
          <p:nvPr/>
        </p:nvSpPr>
        <p:spPr bwMode="auto">
          <a:xfrm>
            <a:off x="862944" y="6815137"/>
            <a:ext cx="11424156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ZA" altLang="en-US" sz="2800" dirty="0" smtClean="0">
                <a:solidFill>
                  <a:schemeClr val="bg1"/>
                </a:solidFill>
              </a:rPr>
              <a:t>REVISING INSTITUTIONAL </a:t>
            </a:r>
            <a:r>
              <a:rPr lang="en-ZA" altLang="en-US" sz="2800" dirty="0">
                <a:solidFill>
                  <a:schemeClr val="bg1"/>
                </a:solidFill>
              </a:rPr>
              <a:t>ARRANGEMENTS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ZA" altLang="en-US" sz="2800" dirty="0">
                <a:solidFill>
                  <a:schemeClr val="bg1"/>
                </a:solidFill>
              </a:rPr>
              <a:t>giving effect to the </a:t>
            </a:r>
            <a:r>
              <a:rPr lang="en-ZA" altLang="en-US" sz="2800" dirty="0" smtClean="0">
                <a:solidFill>
                  <a:schemeClr val="bg1"/>
                </a:solidFill>
              </a:rPr>
              <a:t>State’s intention</a:t>
            </a:r>
            <a:endParaRPr lang="en-ZA" altLang="en-US" sz="2800" dirty="0">
              <a:solidFill>
                <a:schemeClr val="bg1"/>
              </a:solidFill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 bwMode="auto">
          <a:xfrm>
            <a:off x="837828" y="5732589"/>
            <a:ext cx="90011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ZA" altLang="en-US" sz="4400" dirty="0">
                <a:solidFill>
                  <a:schemeClr val="accent1"/>
                </a:solidFill>
              </a:rPr>
              <a:t>SECTION </a:t>
            </a:r>
            <a:r>
              <a:rPr lang="en-ZA" altLang="en-US" sz="4400" dirty="0" smtClean="0">
                <a:solidFill>
                  <a:schemeClr val="accent1"/>
                </a:solidFill>
              </a:rPr>
              <a:t>C</a:t>
            </a:r>
            <a:endParaRPr lang="en-ZA" altLang="en-US" sz="4400" dirty="0">
              <a:solidFill>
                <a:schemeClr val="accent1"/>
              </a:solidFill>
            </a:endParaRPr>
          </a:p>
        </p:txBody>
      </p:sp>
      <p:pic>
        <p:nvPicPr>
          <p:cNvPr id="10" name="Picture 14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828" y="2664197"/>
            <a:ext cx="3050669" cy="11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346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1835" y="238021"/>
            <a:ext cx="10373034" cy="1440127"/>
          </a:xfrm>
        </p:spPr>
        <p:txBody>
          <a:bodyPr>
            <a:normAutofit/>
          </a:bodyPr>
          <a:lstStyle/>
          <a:p>
            <a:r>
              <a:rPr lang="en-ZA" altLang="en-US" sz="3600" b="1" dirty="0" smtClean="0">
                <a:solidFill>
                  <a:schemeClr val="bg1">
                    <a:lumMod val="65000"/>
                  </a:schemeClr>
                </a:solidFill>
              </a:rPr>
              <a:t>EFFECTING</a:t>
            </a:r>
            <a:br>
              <a:rPr lang="en-ZA" altLang="en-US" sz="36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altLang="en-US" sz="3600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ZA" altLang="en-US" sz="3600" dirty="0">
                <a:solidFill>
                  <a:schemeClr val="bg1">
                    <a:lumMod val="65000"/>
                  </a:schemeClr>
                </a:solidFill>
              </a:rPr>
              <a:t>journey towards the </a:t>
            </a:r>
            <a:r>
              <a:rPr lang="en-ZA" altLang="en-US" sz="3600" dirty="0" smtClean="0">
                <a:solidFill>
                  <a:schemeClr val="bg1">
                    <a:lumMod val="65000"/>
                  </a:schemeClr>
                </a:solidFill>
              </a:rPr>
              <a:t>end-state</a:t>
            </a:r>
            <a:r>
              <a:rPr lang="en-US" altLang="en-US" sz="36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81844" y="2271926"/>
            <a:ext cx="10373035" cy="2753908"/>
            <a:chOff x="891834" y="3434090"/>
            <a:chExt cx="11107233" cy="2948829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2227471" y="4230321"/>
              <a:ext cx="2429524" cy="2128188"/>
            </a:xfrm>
            <a:prstGeom prst="chevron">
              <a:avLst>
                <a:gd name="adj" fmla="val 244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 marL="44291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indent="-442913" algn="ctr" defTabSz="1149350" eaLnBrk="1" hangingPunct="1"/>
              <a:r>
                <a:rPr lang="en-ZA" altLang="en-US" sz="1800" b="1" dirty="0">
                  <a:cs typeface="Arial" panose="020B0604020202020204" pitchFamily="34" charset="0"/>
                </a:rPr>
                <a:t>Analyse </a:t>
              </a:r>
            </a:p>
            <a:p>
              <a:pPr marL="0" algn="ctr" defTabSz="1149350" eaLnBrk="1" hangingPunct="1"/>
              <a:r>
                <a:rPr lang="en-ZA" altLang="en-US" sz="1800" b="1" dirty="0">
                  <a:cs typeface="Arial" panose="020B0604020202020204" pitchFamily="34" charset="0"/>
                </a:rPr>
                <a:t>Methods of </a:t>
              </a:r>
              <a:r>
                <a:rPr lang="en-ZA" altLang="en-US" sz="1800" b="1" dirty="0" smtClean="0">
                  <a:cs typeface="Arial" panose="020B0604020202020204" pitchFamily="34" charset="0"/>
                </a:rPr>
                <a:t>Delivery (client expectation)</a:t>
              </a:r>
              <a:endParaRPr lang="en-GB" altLang="en-US" sz="1800" b="1" dirty="0">
                <a:cs typeface="Arial" panose="020B0604020202020204" pitchFamily="34" charset="0"/>
              </a:endParaRPr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891834" y="3434090"/>
              <a:ext cx="11107233" cy="906079"/>
            </a:xfrm>
            <a:prstGeom prst="rightArrow">
              <a:avLst>
                <a:gd name="adj1" fmla="val 53639"/>
                <a:gd name="adj2" fmla="val 80199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ZA" altLang="en-US" sz="1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OPERATIONALISING THE STATE’S PROPERTY BUSINESS</a:t>
              </a:r>
              <a:endParaRPr lang="en-GB" altLang="en-US" sz="1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22" name="AutoShape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91835" y="4244215"/>
              <a:ext cx="1657796" cy="2126450"/>
            </a:xfrm>
            <a:prstGeom prst="homePlate">
              <a:avLst>
                <a:gd name="adj" fmla="val 3364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ZA" altLang="en-US" sz="1800" b="1" dirty="0" smtClean="0">
                  <a:cs typeface="Arial" panose="020B0604020202020204" pitchFamily="34" charset="0"/>
                </a:rPr>
                <a:t>Revisit original mandate (State’s intention)</a:t>
              </a:r>
              <a:endParaRPr lang="en-ZA" altLang="en-US" sz="1800" b="1" dirty="0">
                <a:cs typeface="Arial" panose="020B0604020202020204" pitchFamily="34" charset="0"/>
              </a:endParaRPr>
            </a:p>
          </p:txBody>
        </p:sp>
        <p:sp>
          <p:nvSpPr>
            <p:cNvPr id="9223" name="Text Box 8"/>
            <p:cNvSpPr txBox="1">
              <a:spLocks noChangeArrowheads="1"/>
            </p:cNvSpPr>
            <p:nvPr/>
          </p:nvSpPr>
          <p:spPr bwMode="auto">
            <a:xfrm>
              <a:off x="891836" y="4245554"/>
              <a:ext cx="270024" cy="32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ZA" altLang="en-US" sz="1764" b="1" dirty="0" smtClean="0">
                  <a:cs typeface="Arial" panose="020B0604020202020204" pitchFamily="34" charset="0"/>
                </a:rPr>
                <a:t>1</a:t>
              </a:r>
              <a:endParaRPr lang="en-GB" altLang="en-US" sz="1764" b="1" dirty="0">
                <a:cs typeface="Arial" panose="020B0604020202020204" pitchFamily="34" charset="0"/>
              </a:endParaRPr>
            </a:p>
          </p:txBody>
        </p:sp>
        <p:sp>
          <p:nvSpPr>
            <p:cNvPr id="9224" name="AutoShape 11"/>
            <p:cNvSpPr>
              <a:spLocks noChangeArrowheads="1"/>
            </p:cNvSpPr>
            <p:nvPr/>
          </p:nvSpPr>
          <p:spPr bwMode="auto">
            <a:xfrm>
              <a:off x="2138151" y="4244478"/>
              <a:ext cx="2346296" cy="2128188"/>
            </a:xfrm>
            <a:prstGeom prst="chevron">
              <a:avLst>
                <a:gd name="adj" fmla="val 25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 marL="3571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algn="ctr"/>
              <a:r>
                <a:rPr lang="en-ZA" altLang="en-US" sz="1800" b="1" dirty="0">
                  <a:cs typeface="Arial" panose="020B0604020202020204" pitchFamily="34" charset="0"/>
                </a:rPr>
                <a:t>Confirm </a:t>
              </a:r>
              <a:r>
                <a:rPr lang="en-ZA" altLang="en-US" sz="1800" b="1" dirty="0" smtClean="0">
                  <a:cs typeface="Arial" panose="020B0604020202020204" pitchFamily="34" charset="0"/>
                </a:rPr>
                <a:t>PMTE services </a:t>
              </a:r>
              <a:r>
                <a:rPr lang="en-ZA" altLang="en-US" sz="1800" b="1" dirty="0">
                  <a:cs typeface="Arial" panose="020B0604020202020204" pitchFamily="34" charset="0"/>
                </a:rPr>
                <a:t>&amp; </a:t>
              </a:r>
              <a:r>
                <a:rPr lang="en-ZA" altLang="en-US" sz="1800" b="1" dirty="0" smtClean="0">
                  <a:cs typeface="Arial" panose="020B0604020202020204" pitchFamily="34" charset="0"/>
                </a:rPr>
                <a:t>how it’s provided</a:t>
              </a:r>
              <a:endParaRPr lang="en-ZA" altLang="en-US" sz="1800" b="1" dirty="0">
                <a:cs typeface="Arial" panose="020B0604020202020204" pitchFamily="34" charset="0"/>
              </a:endParaRPr>
            </a:p>
          </p:txBody>
        </p:sp>
        <p:sp>
          <p:nvSpPr>
            <p:cNvPr id="9225" name="Text Box 12"/>
            <p:cNvSpPr txBox="1">
              <a:spLocks noChangeArrowheads="1"/>
            </p:cNvSpPr>
            <p:nvPr/>
          </p:nvSpPr>
          <p:spPr bwMode="auto">
            <a:xfrm>
              <a:off x="2353259" y="4245554"/>
              <a:ext cx="256023" cy="32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ZA" altLang="en-US" sz="1764" b="1" dirty="0" smtClean="0">
                  <a:cs typeface="Arial" panose="020B0604020202020204" pitchFamily="34" charset="0"/>
                </a:rPr>
                <a:t>2</a:t>
              </a:r>
              <a:endParaRPr lang="en-GB" altLang="en-US" sz="1764" b="1" dirty="0">
                <a:cs typeface="Arial" panose="020B0604020202020204" pitchFamily="34" charset="0"/>
              </a:endParaRPr>
            </a:p>
          </p:txBody>
        </p:sp>
        <p:sp>
          <p:nvSpPr>
            <p:cNvPr id="9226" name="AutoShape 15"/>
            <p:cNvSpPr>
              <a:spLocks noChangeArrowheads="1"/>
            </p:cNvSpPr>
            <p:nvPr/>
          </p:nvSpPr>
          <p:spPr bwMode="auto">
            <a:xfrm>
              <a:off x="4139879" y="4244478"/>
              <a:ext cx="2429524" cy="2128188"/>
            </a:xfrm>
            <a:prstGeom prst="chevron">
              <a:avLst>
                <a:gd name="adj" fmla="val 2444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 marL="44291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indent="-442913" algn="ctr" defTabSz="1149350" eaLnBrk="1" hangingPunct="1"/>
              <a:r>
                <a:rPr lang="en-ZA" altLang="en-US" sz="1800" b="1" dirty="0">
                  <a:cs typeface="Arial" panose="020B0604020202020204" pitchFamily="34" charset="0"/>
                </a:rPr>
                <a:t>Analyse </a:t>
              </a:r>
            </a:p>
            <a:p>
              <a:pPr marL="0" algn="ctr" defTabSz="1149350" eaLnBrk="1" hangingPunct="1"/>
              <a:r>
                <a:rPr lang="en-ZA" altLang="en-US" sz="1800" b="1" dirty="0" smtClean="0">
                  <a:cs typeface="Arial" panose="020B0604020202020204" pitchFamily="34" charset="0"/>
                </a:rPr>
                <a:t>methods </a:t>
              </a:r>
              <a:r>
                <a:rPr lang="en-ZA" altLang="en-US" sz="1800" b="1" dirty="0">
                  <a:cs typeface="Arial" panose="020B0604020202020204" pitchFamily="34" charset="0"/>
                </a:rPr>
                <a:t>of </a:t>
              </a:r>
              <a:r>
                <a:rPr lang="en-ZA" altLang="en-US" sz="1800" b="1" dirty="0" smtClean="0">
                  <a:cs typeface="Arial" panose="020B0604020202020204" pitchFamily="34" charset="0"/>
                </a:rPr>
                <a:t>delivery</a:t>
              </a:r>
              <a:endParaRPr lang="en-GB" altLang="en-US" sz="1800" b="1" dirty="0">
                <a:cs typeface="Arial" panose="020B0604020202020204" pitchFamily="34" charset="0"/>
              </a:endParaRPr>
            </a:p>
          </p:txBody>
        </p:sp>
        <p:sp>
          <p:nvSpPr>
            <p:cNvPr id="9227" name="Text Box 16"/>
            <p:cNvSpPr txBox="1">
              <a:spLocks noChangeArrowheads="1"/>
            </p:cNvSpPr>
            <p:nvPr/>
          </p:nvSpPr>
          <p:spPr bwMode="auto">
            <a:xfrm>
              <a:off x="4327545" y="4245554"/>
              <a:ext cx="336030" cy="32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ZA" altLang="en-US" sz="1764" b="1" dirty="0" smtClean="0">
                  <a:cs typeface="Arial" panose="020B0604020202020204" pitchFamily="34" charset="0"/>
                </a:rPr>
                <a:t>3</a:t>
              </a:r>
              <a:endParaRPr lang="en-GB" altLang="en-US" sz="1764" b="1" dirty="0">
                <a:cs typeface="Arial" panose="020B0604020202020204" pitchFamily="34" charset="0"/>
              </a:endParaRPr>
            </a:p>
          </p:txBody>
        </p:sp>
        <p:sp>
          <p:nvSpPr>
            <p:cNvPr id="224275" name="AutoShape 19"/>
            <p:cNvSpPr>
              <a:spLocks noChangeArrowheads="1"/>
            </p:cNvSpPr>
            <p:nvPr/>
          </p:nvSpPr>
          <p:spPr bwMode="auto">
            <a:xfrm>
              <a:off x="8408270" y="4243952"/>
              <a:ext cx="2202015" cy="2124714"/>
            </a:xfrm>
            <a:prstGeom prst="chevron">
              <a:avLst>
                <a:gd name="adj" fmla="val 25689"/>
              </a:avLst>
            </a:prstGeom>
            <a:solidFill>
              <a:schemeClr val="tx2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557213" indent="-557213" algn="ctr">
                <a:defRPr/>
              </a:pPr>
              <a:r>
                <a:rPr lang="en-ZA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Revise</a:t>
              </a:r>
              <a:endParaRPr lang="en-ZA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  <a:p>
              <a:pPr marL="557213" indent="-557213" algn="ctr">
                <a:defRPr/>
              </a:pPr>
              <a:r>
                <a:rPr lang="en-ZA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Model</a:t>
              </a:r>
              <a:endParaRPr lang="en-ZA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29" name="AutoShape 23"/>
            <p:cNvSpPr>
              <a:spLocks noChangeArrowheads="1"/>
            </p:cNvSpPr>
            <p:nvPr/>
          </p:nvSpPr>
          <p:spPr bwMode="auto">
            <a:xfrm>
              <a:off x="6229707" y="4243952"/>
              <a:ext cx="2529002" cy="2124713"/>
            </a:xfrm>
            <a:prstGeom prst="chevron">
              <a:avLst>
                <a:gd name="adj" fmla="val 2504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 marL="3571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indent="-357188" algn="ctr" defTabSz="1031875" eaLnBrk="1" hangingPunct="1"/>
              <a:r>
                <a:rPr lang="en-ZA" altLang="en-US" sz="1800" b="1" dirty="0" smtClean="0">
                  <a:cs typeface="Arial" panose="020B0604020202020204" pitchFamily="34" charset="0"/>
                </a:rPr>
                <a:t>Identify Risks </a:t>
              </a:r>
              <a:r>
                <a:rPr lang="en-ZA" altLang="en-US" sz="1800" b="1" dirty="0">
                  <a:cs typeface="Arial" panose="020B0604020202020204" pitchFamily="34" charset="0"/>
                </a:rPr>
                <a:t>&amp;</a:t>
              </a:r>
            </a:p>
            <a:p>
              <a:pPr marL="0" algn="ctr" defTabSz="1031875" eaLnBrk="1" hangingPunct="1"/>
              <a:r>
                <a:rPr lang="en-ZA" altLang="en-US" sz="1800" b="1" dirty="0" smtClean="0">
                  <a:cs typeface="Arial" panose="020B0604020202020204" pitchFamily="34" charset="0"/>
                </a:rPr>
                <a:t>Constraints</a:t>
              </a:r>
            </a:p>
            <a:p>
              <a:pPr marL="0" algn="ctr" defTabSz="1031875"/>
              <a:r>
                <a:rPr lang="en-ZA" altLang="en-US" sz="1800" dirty="0" smtClean="0">
                  <a:cs typeface="Arial" panose="020B0604020202020204" pitchFamily="34" charset="0"/>
                </a:rPr>
                <a:t>Full </a:t>
              </a:r>
              <a:r>
                <a:rPr lang="en-ZA" altLang="en-US" sz="1800" dirty="0">
                  <a:cs typeface="Arial" panose="020B0604020202020204" pitchFamily="34" charset="0"/>
                </a:rPr>
                <a:t>cost recovery /  </a:t>
              </a:r>
              <a:r>
                <a:rPr lang="en-ZA" altLang="en-US" sz="1800" dirty="0" smtClean="0">
                  <a:cs typeface="Arial" panose="020B0604020202020204" pitchFamily="34" charset="0"/>
                </a:rPr>
                <a:t>sustainability</a:t>
              </a:r>
              <a:endParaRPr lang="en-GB" altLang="en-US" sz="1800" dirty="0">
                <a:cs typeface="Arial" panose="020B0604020202020204" pitchFamily="34" charset="0"/>
              </a:endParaRPr>
            </a:p>
            <a:p>
              <a:pPr marL="0" algn="ctr" defTabSz="1031875" eaLnBrk="1" hangingPunct="1"/>
              <a:endParaRPr lang="en-GB" altLang="en-US" sz="1800" b="1" dirty="0">
                <a:cs typeface="Arial" panose="020B0604020202020204" pitchFamily="34" charset="0"/>
              </a:endParaRPr>
            </a:p>
          </p:txBody>
        </p:sp>
        <p:sp>
          <p:nvSpPr>
            <p:cNvPr id="9230" name="Text Box 24"/>
            <p:cNvSpPr txBox="1">
              <a:spLocks noChangeArrowheads="1"/>
            </p:cNvSpPr>
            <p:nvPr/>
          </p:nvSpPr>
          <p:spPr bwMode="auto">
            <a:xfrm>
              <a:off x="6462359" y="4245554"/>
              <a:ext cx="286025" cy="32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ZA" altLang="en-US" sz="1764" b="1" dirty="0" smtClean="0">
                  <a:cs typeface="Arial" panose="020B0604020202020204" pitchFamily="34" charset="0"/>
                </a:rPr>
                <a:t>4</a:t>
              </a:r>
              <a:endParaRPr lang="en-GB" altLang="en-US" sz="1764" b="1" dirty="0">
                <a:cs typeface="Arial" panose="020B0604020202020204" pitchFamily="34" charset="0"/>
              </a:endParaRPr>
            </a:p>
          </p:txBody>
        </p:sp>
        <p:sp>
          <p:nvSpPr>
            <p:cNvPr id="9233" name="Text Box 28"/>
            <p:cNvSpPr txBox="1">
              <a:spLocks noChangeArrowheads="1"/>
            </p:cNvSpPr>
            <p:nvPr/>
          </p:nvSpPr>
          <p:spPr bwMode="auto">
            <a:xfrm>
              <a:off x="10503969" y="5747617"/>
              <a:ext cx="736100" cy="63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1764" b="1" dirty="0">
                  <a:cs typeface="Arial" panose="020B0604020202020204" pitchFamily="34" charset="0"/>
                </a:rPr>
                <a:t>Long</a:t>
              </a:r>
            </a:p>
            <a:p>
              <a:pPr algn="ctr" eaLnBrk="1" hangingPunct="1"/>
              <a:r>
                <a:rPr lang="en-ZA" altLang="en-US" sz="1764" b="1" dirty="0">
                  <a:cs typeface="Arial" panose="020B0604020202020204" pitchFamily="34" charset="0"/>
                </a:rPr>
                <a:t>Term</a:t>
              </a:r>
              <a:endParaRPr lang="en-GB" altLang="en-US" sz="1764" b="1" dirty="0">
                <a:cs typeface="Arial" panose="020B0604020202020204" pitchFamily="34" charset="0"/>
              </a:endParaRPr>
            </a:p>
          </p:txBody>
        </p:sp>
        <p:sp>
          <p:nvSpPr>
            <p:cNvPr id="9234" name="Text Box 29"/>
            <p:cNvSpPr txBox="1">
              <a:spLocks noChangeArrowheads="1"/>
            </p:cNvSpPr>
            <p:nvPr/>
          </p:nvSpPr>
          <p:spPr bwMode="auto">
            <a:xfrm>
              <a:off x="10381395" y="4266664"/>
              <a:ext cx="774571" cy="63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1764" b="1" dirty="0">
                  <a:cs typeface="Arial" panose="020B0604020202020204" pitchFamily="34" charset="0"/>
                </a:rPr>
                <a:t>Short</a:t>
              </a:r>
            </a:p>
            <a:p>
              <a:pPr algn="ctr" eaLnBrk="1" hangingPunct="1"/>
              <a:r>
                <a:rPr lang="en-ZA" altLang="en-US" sz="1764" b="1" dirty="0">
                  <a:cs typeface="Arial" panose="020B0604020202020204" pitchFamily="34" charset="0"/>
                </a:rPr>
                <a:t>Term</a:t>
              </a:r>
              <a:endParaRPr lang="en-GB" altLang="en-US" sz="1764" b="1" dirty="0">
                <a:cs typeface="Arial" panose="020B0604020202020204" pitchFamily="34" charset="0"/>
              </a:endParaRPr>
            </a:p>
          </p:txBody>
        </p:sp>
        <p:sp>
          <p:nvSpPr>
            <p:cNvPr id="9235" name="Text Box 30"/>
            <p:cNvSpPr txBox="1">
              <a:spLocks noChangeArrowheads="1"/>
            </p:cNvSpPr>
            <p:nvPr/>
          </p:nvSpPr>
          <p:spPr bwMode="auto">
            <a:xfrm>
              <a:off x="10699857" y="5007140"/>
              <a:ext cx="1037463" cy="63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1764" b="1" dirty="0">
                  <a:cs typeface="Arial" panose="020B0604020202020204" pitchFamily="34" charset="0"/>
                </a:rPr>
                <a:t>Medium</a:t>
              </a:r>
            </a:p>
            <a:p>
              <a:pPr algn="ctr" eaLnBrk="1" hangingPunct="1"/>
              <a:r>
                <a:rPr lang="en-ZA" altLang="en-US" sz="1764" b="1" dirty="0">
                  <a:cs typeface="Arial" panose="020B0604020202020204" pitchFamily="34" charset="0"/>
                </a:rPr>
                <a:t>Term</a:t>
              </a:r>
              <a:endParaRPr lang="en-GB" altLang="en-US" sz="1764" b="1" dirty="0">
                <a:cs typeface="Arial" panose="020B0604020202020204" pitchFamily="34" charset="0"/>
              </a:endParaRPr>
            </a:p>
          </p:txBody>
        </p:sp>
        <p:sp>
          <p:nvSpPr>
            <p:cNvPr id="9238" name="AutoShape 38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988845" y="6086390"/>
              <a:ext cx="340308" cy="236272"/>
            </a:xfrm>
            <a:prstGeom prst="actionButtonForwardNex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ZA" altLang="en-US" sz="3024"/>
            </a:p>
          </p:txBody>
        </p:sp>
        <p:sp>
          <p:nvSpPr>
            <p:cNvPr id="9239" name="AutoShape 3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3260" y="6086390"/>
              <a:ext cx="340310" cy="236272"/>
            </a:xfrm>
            <a:prstGeom prst="actionButtonForwardNex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ZA" altLang="en-US" sz="3024"/>
            </a:p>
          </p:txBody>
        </p:sp>
        <p:sp>
          <p:nvSpPr>
            <p:cNvPr id="9240" name="AutoShape 4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398412" y="6073195"/>
              <a:ext cx="340310" cy="236272"/>
            </a:xfrm>
            <a:prstGeom prst="actionButtonForwardNex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ZA" altLang="en-US" sz="3024"/>
            </a:p>
          </p:txBody>
        </p:sp>
        <p:sp>
          <p:nvSpPr>
            <p:cNvPr id="9241" name="AutoShape 4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567368" y="6086390"/>
              <a:ext cx="340310" cy="236272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ZA" altLang="en-US" sz="3024"/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8640923" y="4238009"/>
              <a:ext cx="286025" cy="32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ZA" altLang="en-US" sz="1764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  <a:endParaRPr lang="en-GB" altLang="en-US" sz="1764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AutoShape 4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8704806" y="6076069"/>
              <a:ext cx="340310" cy="236272"/>
            </a:xfrm>
            <a:prstGeom prst="actionButtonForwardNex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ZA" altLang="en-US" sz="3024"/>
            </a:p>
          </p:txBody>
        </p:sp>
      </p:grp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3927547" y="3015525"/>
            <a:ext cx="2429524" cy="2128188"/>
          </a:xfrm>
          <a:prstGeom prst="chevron">
            <a:avLst>
              <a:gd name="adj" fmla="val 24445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 marL="442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442913" algn="ctr" defTabSz="1149350" eaLnBrk="1" hangingPunct="1"/>
            <a:r>
              <a:rPr lang="en-ZA" altLang="en-US" sz="1800" b="1" dirty="0">
                <a:cs typeface="Arial" panose="020B0604020202020204" pitchFamily="34" charset="0"/>
              </a:rPr>
              <a:t>Analyse </a:t>
            </a:r>
          </a:p>
          <a:p>
            <a:pPr marL="0" algn="ctr" defTabSz="1149350" eaLnBrk="1" hangingPunct="1"/>
            <a:r>
              <a:rPr lang="en-ZA" altLang="en-US" sz="1800" b="1" dirty="0">
                <a:cs typeface="Arial" panose="020B0604020202020204" pitchFamily="34" charset="0"/>
              </a:rPr>
              <a:t>Methods of </a:t>
            </a:r>
            <a:r>
              <a:rPr lang="en-ZA" altLang="en-US" sz="1800" b="1" dirty="0" smtClean="0">
                <a:cs typeface="Arial" panose="020B0604020202020204" pitchFamily="34" charset="0"/>
              </a:rPr>
              <a:t>Delivery (client expectation)</a:t>
            </a:r>
            <a:endParaRPr lang="en-GB" altLang="en-US" sz="1800" b="1" dirty="0">
              <a:cs typeface="Arial" panose="020B0604020202020204" pitchFamily="34" charset="0"/>
            </a:endParaRPr>
          </a:p>
        </p:txBody>
      </p:sp>
      <p:sp>
        <p:nvSpPr>
          <p:cNvPr id="33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1620" y="4840557"/>
            <a:ext cx="340310" cy="23627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sz="3024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981844" y="5116167"/>
            <a:ext cx="9664207" cy="215654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Consider pros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and cons of current 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approaches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Revising business processes</a:t>
            </a:r>
            <a:endParaRPr lang="en-US" altLang="en-US" sz="16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Analyze how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support services 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must be reorganized to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support 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implementing functions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Prioritize HR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and general capacity requirements of each 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area</a:t>
            </a:r>
            <a:endParaRPr lang="en-US" altLang="en-US" sz="16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Develop alternate operational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improvement mechanisms 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for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each 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area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Information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Technology requirements </a:t>
            </a:r>
            <a:endParaRPr lang="en-US" altLang="en-US" sz="16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Risks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and constraints of delivery, with mitigation plans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4201003" y="3029750"/>
            <a:ext cx="313818" cy="30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764" b="1" dirty="0" smtClean="0">
                <a:cs typeface="Arial" panose="020B0604020202020204" pitchFamily="34" charset="0"/>
              </a:rPr>
              <a:t>3</a:t>
            </a:r>
            <a:endParaRPr lang="en-GB" altLang="en-US" sz="1764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269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78613"/>
            <a:ext cx="12188825" cy="201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79538" y="7345363"/>
            <a:ext cx="5029200" cy="17589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/>
            </a:pPr>
            <a:endParaRPr lang="en-US" sz="2500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251" name="Subtitle 2"/>
          <p:cNvSpPr txBox="1">
            <a:spLocks/>
          </p:cNvSpPr>
          <p:nvPr/>
        </p:nvSpPr>
        <p:spPr bwMode="auto">
          <a:xfrm>
            <a:off x="1341438" y="6851650"/>
            <a:ext cx="828198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en-US" sz="2700">
              <a:solidFill>
                <a:schemeClr val="bg1"/>
              </a:solidFill>
            </a:endParaRPr>
          </a:p>
        </p:txBody>
      </p:sp>
      <p:sp>
        <p:nvSpPr>
          <p:cNvPr id="10252" name="Subtitle 2"/>
          <p:cNvSpPr txBox="1">
            <a:spLocks/>
          </p:cNvSpPr>
          <p:nvPr/>
        </p:nvSpPr>
        <p:spPr bwMode="auto">
          <a:xfrm>
            <a:off x="477838" y="7064375"/>
            <a:ext cx="87661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253" name="Date Placeholder 3"/>
          <p:cNvSpPr txBox="1">
            <a:spLocks/>
          </p:cNvSpPr>
          <p:nvPr/>
        </p:nvSpPr>
        <p:spPr bwMode="auto">
          <a:xfrm>
            <a:off x="862944" y="6568692"/>
            <a:ext cx="10272028" cy="169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ZA" altLang="en-US" sz="2800" dirty="0" smtClean="0">
                <a:solidFill>
                  <a:schemeClr val="bg1"/>
                </a:solidFill>
              </a:rPr>
              <a:t>Operationalisation and Financial Sustainability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ZA" altLang="en-US" sz="2800" dirty="0">
              <a:solidFill>
                <a:schemeClr val="bg1"/>
              </a:solidFill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 bwMode="auto">
          <a:xfrm>
            <a:off x="837828" y="5732589"/>
            <a:ext cx="90011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ZA" altLang="en-US" sz="4400" dirty="0">
                <a:solidFill>
                  <a:schemeClr val="accent1"/>
                </a:solidFill>
              </a:rPr>
              <a:t>SECTION </a:t>
            </a:r>
            <a:r>
              <a:rPr lang="en-ZA" altLang="en-US" sz="4400" dirty="0" smtClean="0">
                <a:solidFill>
                  <a:schemeClr val="accent1"/>
                </a:solidFill>
              </a:rPr>
              <a:t>D</a:t>
            </a:r>
            <a:endParaRPr lang="en-ZA" altLang="en-US" sz="4400" dirty="0">
              <a:solidFill>
                <a:schemeClr val="accent1"/>
              </a:solidFill>
            </a:endParaRPr>
          </a:p>
        </p:txBody>
      </p:sp>
      <p:pic>
        <p:nvPicPr>
          <p:cNvPr id="10" name="Pictur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828" y="2664197"/>
            <a:ext cx="3050669" cy="11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909" y="0"/>
            <a:ext cx="7452915" cy="66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56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319" y="299626"/>
            <a:ext cx="11262506" cy="134411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1.	WHAT DOES IT MEAN?</a:t>
            </a:r>
            <a:b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full cost recovery</a:t>
            </a:r>
            <a:endParaRPr lang="en-ZA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2" y="2088133"/>
            <a:ext cx="10657184" cy="6355208"/>
          </a:xfrm>
        </p:spPr>
        <p:txBody>
          <a:bodyPr>
            <a:normAutofit/>
          </a:bodyPr>
          <a:lstStyle/>
          <a:p>
            <a:pPr marL="365125" lvl="1" indent="0">
              <a:spcBef>
                <a:spcPts val="600"/>
              </a:spcBef>
              <a:buNone/>
            </a:pPr>
            <a:endParaRPr lang="en-ZA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endParaRPr lang="en-Z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981844" y="2121148"/>
          <a:ext cx="928903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982844" y="5432004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On the fiscal baseline</a:t>
            </a:r>
            <a:endParaRPr lang="en-ZA" sz="1400" b="1" dirty="0"/>
          </a:p>
        </p:txBody>
      </p:sp>
      <p:sp>
        <p:nvSpPr>
          <p:cNvPr id="13" name="Right Brace 12"/>
          <p:cNvSpPr/>
          <p:nvPr/>
        </p:nvSpPr>
        <p:spPr>
          <a:xfrm>
            <a:off x="9406780" y="4896445"/>
            <a:ext cx="432048" cy="195379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9982844" y="3600301"/>
            <a:ext cx="166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C00000"/>
                </a:solidFill>
              </a:rPr>
              <a:t>Unfunded</a:t>
            </a:r>
          </a:p>
          <a:p>
            <a:r>
              <a:rPr lang="en-ZA" sz="1400" b="1" dirty="0" smtClean="0">
                <a:solidFill>
                  <a:srgbClr val="C00000"/>
                </a:solidFill>
              </a:rPr>
              <a:t>R11.8 billion p/a</a:t>
            </a:r>
            <a:endParaRPr lang="en-ZA" sz="1400" b="1" dirty="0">
              <a:solidFill>
                <a:srgbClr val="C0000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9406780" y="2952228"/>
            <a:ext cx="432048" cy="180020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5253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 rot="2800433">
            <a:off x="6229645" y="5642947"/>
            <a:ext cx="249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Bridging the Gap</a:t>
            </a:r>
            <a:endParaRPr lang="en-ZA" sz="1400" dirty="0"/>
          </a:p>
          <a:p>
            <a:endParaRPr lang="en-ZA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675563" y="3882604"/>
            <a:ext cx="2294988" cy="229134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500" b="1" dirty="0" smtClean="0"/>
          </a:p>
        </p:txBody>
      </p:sp>
      <p:sp>
        <p:nvSpPr>
          <p:cNvPr id="45" name="Oval 44"/>
          <p:cNvSpPr/>
          <p:nvPr/>
        </p:nvSpPr>
        <p:spPr>
          <a:xfrm>
            <a:off x="8238910" y="4423883"/>
            <a:ext cx="1210710" cy="1208788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300" b="1" dirty="0" smtClean="0"/>
              <a:t>Client Recovery</a:t>
            </a:r>
          </a:p>
        </p:txBody>
      </p:sp>
      <p:sp>
        <p:nvSpPr>
          <p:cNvPr id="52" name="Curved Down Arrow 51"/>
          <p:cNvSpPr/>
          <p:nvPr/>
        </p:nvSpPr>
        <p:spPr>
          <a:xfrm>
            <a:off x="5446340" y="3168253"/>
            <a:ext cx="3673288" cy="1139593"/>
          </a:xfrm>
          <a:prstGeom prst="curved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6562" y="287933"/>
            <a:ext cx="11262506" cy="134411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PMTE/NT CONUNDRUM </a:t>
            </a:r>
            <a:b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connecting the dots</a:t>
            </a:r>
            <a:endParaRPr lang="en-GB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6189" y="41231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Clean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9276" y="2174188"/>
            <a:ext cx="10563604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en-Z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Dichotomy of Full </a:t>
            </a:r>
            <a:r>
              <a:rPr lang="en-Z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cost recovery </a:t>
            </a:r>
            <a:r>
              <a:rPr lang="en-Z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vs. </a:t>
            </a:r>
            <a:r>
              <a:rPr lang="en-Z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is affordable to Government </a:t>
            </a:r>
            <a:r>
              <a:rPr lang="en-Z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vs.</a:t>
            </a:r>
            <a:r>
              <a:rPr lang="en-Z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Financial sustainability </a:t>
            </a:r>
            <a:r>
              <a:rPr lang="en-Z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vs. </a:t>
            </a:r>
            <a:r>
              <a:rPr lang="en-Z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retention of disposals’ proceeds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5122" y="319372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chemeClr val="accent6">
                    <a:lumMod val="75000"/>
                  </a:schemeClr>
                </a:solidFill>
              </a:rPr>
              <a:t>PORTFOLIO</a:t>
            </a:r>
            <a:endParaRPr lang="en-Z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646140" y="3656422"/>
            <a:ext cx="2251708" cy="22481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D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500" b="1" dirty="0" smtClean="0"/>
              <a:t>Client Department Take-up </a:t>
            </a:r>
          </a:p>
          <a:p>
            <a:pPr algn="ctr"/>
            <a:r>
              <a:rPr lang="en-ZA" sz="1500" dirty="0" smtClean="0"/>
              <a:t>93%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1795" y="3294933"/>
            <a:ext cx="1588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500" b="1" dirty="0" smtClean="0"/>
              <a:t>Vacant</a:t>
            </a:r>
          </a:p>
          <a:p>
            <a:pPr algn="ctr"/>
            <a:r>
              <a:rPr lang="en-ZA" sz="1500" dirty="0" smtClean="0"/>
              <a:t>7%</a:t>
            </a:r>
            <a:endParaRPr lang="en-ZA" sz="1500" dirty="0"/>
          </a:p>
        </p:txBody>
      </p:sp>
      <p:sp>
        <p:nvSpPr>
          <p:cNvPr id="35" name="Oval 34"/>
          <p:cNvSpPr/>
          <p:nvPr/>
        </p:nvSpPr>
        <p:spPr>
          <a:xfrm>
            <a:off x="5867836" y="6126793"/>
            <a:ext cx="2294988" cy="229134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500" b="1" dirty="0" smtClean="0"/>
          </a:p>
        </p:txBody>
      </p:sp>
      <p:sp>
        <p:nvSpPr>
          <p:cNvPr id="37" name="Oval 36"/>
          <p:cNvSpPr/>
          <p:nvPr/>
        </p:nvSpPr>
        <p:spPr>
          <a:xfrm>
            <a:off x="2454297" y="6203431"/>
            <a:ext cx="1205111" cy="120319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Client</a:t>
            </a:r>
            <a:r>
              <a:rPr lang="en-ZA" sz="1200" b="1" dirty="0" smtClean="0"/>
              <a:t> baseline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27815" y="740662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chemeClr val="accent5">
                    <a:lumMod val="75000"/>
                  </a:schemeClr>
                </a:solidFill>
              </a:rPr>
              <a:t>FISCUS</a:t>
            </a:r>
            <a:endParaRPr lang="en-Z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46561" y="7930765"/>
            <a:ext cx="337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FULL COST RECOVERY</a:t>
            </a:r>
            <a:endParaRPr lang="en-ZA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431183" y="6668072"/>
            <a:ext cx="1210710" cy="120878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/>
              <a:t>Client</a:t>
            </a:r>
            <a:r>
              <a:rPr lang="en-ZA" sz="1200" b="1" dirty="0" smtClean="0"/>
              <a:t> Recover</a:t>
            </a:r>
          </a:p>
          <a:p>
            <a:pPr algn="ctr"/>
            <a:r>
              <a:rPr lang="en-ZA" sz="1400" dirty="0" smtClean="0"/>
              <a:t>52%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1078" y="6306623"/>
            <a:ext cx="15885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300" b="1" dirty="0" smtClean="0"/>
              <a:t>Unfunded </a:t>
            </a:r>
            <a:r>
              <a:rPr lang="en-ZA" sz="1300" dirty="0" smtClean="0"/>
              <a:t>48% </a:t>
            </a:r>
            <a:endParaRPr lang="en-ZA" sz="1300" dirty="0"/>
          </a:p>
        </p:txBody>
      </p:sp>
      <p:sp>
        <p:nvSpPr>
          <p:cNvPr id="12" name="Down Arrow 11"/>
          <p:cNvSpPr/>
          <p:nvPr/>
        </p:nvSpPr>
        <p:spPr>
          <a:xfrm rot="2452854">
            <a:off x="3395329" y="5575606"/>
            <a:ext cx="474470" cy="718493"/>
          </a:xfrm>
          <a:prstGeom prst="downArrow">
            <a:avLst/>
          </a:prstGeom>
          <a:solidFill>
            <a:srgbClr val="BBD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Down Arrow 45"/>
          <p:cNvSpPr/>
          <p:nvPr/>
        </p:nvSpPr>
        <p:spPr>
          <a:xfrm rot="16200000">
            <a:off x="4537423" y="5858103"/>
            <a:ext cx="474470" cy="1901056"/>
          </a:xfrm>
          <a:prstGeom prst="downArrow">
            <a:avLst/>
          </a:prstGeom>
          <a:solidFill>
            <a:srgbClr val="BBD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7" name="Down Arrow 46"/>
          <p:cNvSpPr/>
          <p:nvPr/>
        </p:nvSpPr>
        <p:spPr>
          <a:xfrm rot="7975319">
            <a:off x="5524527" y="5671890"/>
            <a:ext cx="474470" cy="718493"/>
          </a:xfrm>
          <a:prstGeom prst="downArrow">
            <a:avLst/>
          </a:prstGeom>
          <a:solidFill>
            <a:srgbClr val="BBD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3" name="TextBox 52"/>
          <p:cNvSpPr txBox="1"/>
          <p:nvPr/>
        </p:nvSpPr>
        <p:spPr>
          <a:xfrm>
            <a:off x="8064909" y="4715955"/>
            <a:ext cx="1588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300" dirty="0" smtClean="0"/>
              <a:t>48%</a:t>
            </a:r>
          </a:p>
          <a:p>
            <a:pPr algn="ctr"/>
            <a:r>
              <a:rPr lang="en-ZA" sz="1300" b="1" dirty="0" smtClean="0"/>
              <a:t>Required</a:t>
            </a:r>
            <a:endParaRPr lang="en-ZA" sz="1300" dirty="0"/>
          </a:p>
        </p:txBody>
      </p:sp>
      <p:sp>
        <p:nvSpPr>
          <p:cNvPr id="55" name="TextBox 54"/>
          <p:cNvSpPr txBox="1"/>
          <p:nvPr/>
        </p:nvSpPr>
        <p:spPr>
          <a:xfrm>
            <a:off x="8423290" y="3865522"/>
            <a:ext cx="337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PRIVATE</a:t>
            </a:r>
            <a:endParaRPr lang="en-ZA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96353" y="412272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chemeClr val="bg1">
                    <a:lumMod val="75000"/>
                  </a:schemeClr>
                </a:solidFill>
              </a:rPr>
              <a:t>Financial Sustainability</a:t>
            </a:r>
          </a:p>
        </p:txBody>
      </p:sp>
      <p:sp>
        <p:nvSpPr>
          <p:cNvPr id="60" name="Down Arrow 59"/>
          <p:cNvSpPr/>
          <p:nvPr/>
        </p:nvSpPr>
        <p:spPr>
          <a:xfrm rot="2636383">
            <a:off x="7852497" y="5823213"/>
            <a:ext cx="474470" cy="933544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868372" y="4896196"/>
            <a:ext cx="1266177" cy="1357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25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33972" y="2044685"/>
            <a:ext cx="113635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b="1" dirty="0" smtClean="0">
                <a:solidFill>
                  <a:schemeClr val="accent1"/>
                </a:solidFill>
              </a:rPr>
              <a:t>CUMULATIVE OPERATIONAL FUNDING GAP OVER NEXT 12 YEARS</a:t>
            </a:r>
            <a:endParaRPr lang="en-ZA" b="1" dirty="0">
              <a:solidFill>
                <a:schemeClr val="accent1"/>
              </a:solidFill>
            </a:endParaRPr>
          </a:p>
        </p:txBody>
      </p:sp>
      <p:grpSp>
        <p:nvGrpSpPr>
          <p:cNvPr id="57" name="Gruppieren 19"/>
          <p:cNvGrpSpPr/>
          <p:nvPr/>
        </p:nvGrpSpPr>
        <p:grpSpPr bwMode="gray">
          <a:xfrm>
            <a:off x="8544035" y="3519701"/>
            <a:ext cx="3286263" cy="579482"/>
            <a:chOff x="1816100" y="3675416"/>
            <a:chExt cx="5194299" cy="1273715"/>
          </a:xfrm>
          <a:noFill/>
          <a:scene3d>
            <a:camera prst="perspectiveContrastingRightFacing">
              <a:rot lat="20520000" lon="18271439" rev="21421421"/>
            </a:camera>
            <a:lightRig rig="threePt" dir="t"/>
          </a:scene3d>
        </p:grpSpPr>
        <p:sp>
          <p:nvSpPr>
            <p:cNvPr id="58" name="Abgerundetes Rechteck 17"/>
            <p:cNvSpPr/>
            <p:nvPr/>
          </p:nvSpPr>
          <p:spPr bwMode="gray">
            <a:xfrm>
              <a:off x="1816100" y="3675416"/>
              <a:ext cx="5194299" cy="1273715"/>
            </a:xfrm>
            <a:prstGeom prst="roundRect">
              <a:avLst>
                <a:gd name="adj" fmla="val 3968"/>
              </a:avLst>
            </a:prstGeom>
            <a:grpFill/>
            <a:ln w="76200">
              <a:noFill/>
            </a:ln>
            <a:effectLst/>
            <a:sp3d>
              <a:bevelB w="1651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numCol="1" rtlCol="0" anchor="ctr"/>
            <a:lstStyle/>
            <a:p>
              <a:pPr algn="ctr">
                <a:lnSpc>
                  <a:spcPts val="5670"/>
                </a:lnSpc>
              </a:pPr>
              <a:r>
                <a:rPr lang="en-US" sz="4158" b="1" noProof="1">
                  <a:solidFill>
                    <a:prstClr val="white"/>
                  </a:solidFill>
                  <a:cs typeface="Arial" pitchFamily="34" charset="0"/>
                </a:rPr>
                <a:t>Marketing</a:t>
              </a:r>
              <a:endParaRPr lang="en-US" sz="2646" b="1" noProof="1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9" name="Textfeld 18"/>
            <p:cNvSpPr txBox="1"/>
            <p:nvPr/>
          </p:nvSpPr>
          <p:spPr bwMode="gray">
            <a:xfrm>
              <a:off x="6095297" y="3990975"/>
              <a:ext cx="744914" cy="639293"/>
            </a:xfrm>
            <a:prstGeom prst="rect">
              <a:avLst/>
            </a:prstGeom>
            <a:grpFill/>
            <a:ln>
              <a:noFill/>
            </a:ln>
            <a:sp3d>
              <a:bevelB w="165100" prst="coolSlant"/>
            </a:sp3d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890" b="1" noProof="1">
                  <a:solidFill>
                    <a:prstClr val="white"/>
                  </a:solidFill>
                  <a:cs typeface="Arial" pitchFamily="34" charset="0"/>
                </a:rPr>
                <a:t>Ave</a:t>
              </a:r>
              <a:endParaRPr lang="en-US" sz="1890" noProof="1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4821" y="2616545"/>
            <a:ext cx="8037238" cy="468050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4336011"/>
              </p:ext>
            </p:extLst>
          </p:nvPr>
        </p:nvGraphicFramePr>
        <p:xfrm>
          <a:off x="2738576" y="7438068"/>
          <a:ext cx="9027421" cy="873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417"/>
                <a:gridCol w="694417"/>
                <a:gridCol w="694417"/>
                <a:gridCol w="694417"/>
                <a:gridCol w="694417"/>
                <a:gridCol w="694417"/>
                <a:gridCol w="694417"/>
                <a:gridCol w="694417"/>
                <a:gridCol w="694417"/>
                <a:gridCol w="694417"/>
                <a:gridCol w="694417"/>
                <a:gridCol w="694417"/>
                <a:gridCol w="694417"/>
              </a:tblGrid>
              <a:tr h="240021"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2018/19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/>
                        <a:t>2019/20</a:t>
                      </a:r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/>
                        <a:t>2020/21</a:t>
                      </a:r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2021/22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2022/23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2023/24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2024/25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2025/26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2026/27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2027/28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2028/29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2029/30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2030/31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</a:tr>
              <a:tr h="240021"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MTREF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/>
                        <a:t>MTREF</a:t>
                      </a:r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/>
                        <a:t>MTREF</a:t>
                      </a:r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FY1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/>
                        <a:t>FY2</a:t>
                      </a:r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/>
                        <a:t>FY3</a:t>
                      </a:r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/>
                        <a:t>FY4</a:t>
                      </a:r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/>
                        <a:t>FY5</a:t>
                      </a:r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/>
                        <a:t>FY6</a:t>
                      </a:r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/>
                        <a:t>FY7</a:t>
                      </a:r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/>
                        <a:t>FY8</a:t>
                      </a:r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/>
                        <a:t>FY9</a:t>
                      </a:r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dirty="0" smtClean="0"/>
                        <a:t>FY10</a:t>
                      </a:r>
                    </a:p>
                  </a:txBody>
                  <a:tcPr marL="86408" marR="86408" marT="43204" marB="43204"/>
                </a:tc>
              </a:tr>
              <a:tr h="393635"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-R4.8bn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-R8.58bn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-R13.34bn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-R18.44bn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-R23.84bn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-R29.56bn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-R35.59bn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-R41.93bn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-R48.58bn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-R56.55bn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-R62.82bn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-R70.41bn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-R78.32bn</a:t>
                      </a:r>
                      <a:endParaRPr lang="en-ZA" sz="900" b="1" dirty="0"/>
                    </a:p>
                  </a:txBody>
                  <a:tcPr marL="86408" marR="86408" marT="43204" marB="43204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695" y="5832549"/>
            <a:ext cx="26213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00" b="1" dirty="0"/>
              <a:t>Forecast qualifications:</a:t>
            </a:r>
          </a:p>
          <a:p>
            <a:pPr marL="162021" indent="-162021">
              <a:buFont typeface="Arial" panose="020B0604020202020204" pitchFamily="34" charset="0"/>
              <a:buChar char="•"/>
            </a:pPr>
            <a:r>
              <a:rPr lang="en-ZA" sz="1300" dirty="0"/>
              <a:t>Reported actuals for 2015/16 and 2016/17</a:t>
            </a:r>
          </a:p>
          <a:p>
            <a:pPr marL="162021" indent="-162021">
              <a:buFont typeface="Arial" panose="020B0604020202020204" pitchFamily="34" charset="0"/>
              <a:buChar char="•"/>
            </a:pPr>
            <a:r>
              <a:rPr lang="en-ZA" sz="1300" dirty="0"/>
              <a:t>Full year budget for 2017/18</a:t>
            </a:r>
          </a:p>
          <a:p>
            <a:pPr marL="162021" indent="-162021">
              <a:buFont typeface="Arial" panose="020B0604020202020204" pitchFamily="34" charset="0"/>
              <a:buChar char="•"/>
            </a:pPr>
            <a:r>
              <a:rPr lang="en-ZA" sz="1300" dirty="0"/>
              <a:t>MTEF for 2018/19 – 2020/21</a:t>
            </a:r>
          </a:p>
          <a:p>
            <a:pPr marL="162021" indent="-162021">
              <a:buFont typeface="Arial" panose="020B0604020202020204" pitchFamily="34" charset="0"/>
              <a:buChar char="•"/>
            </a:pPr>
            <a:r>
              <a:rPr lang="en-ZA" sz="1300" dirty="0"/>
              <a:t>Forecast method: Weighted Average</a:t>
            </a:r>
          </a:p>
          <a:p>
            <a:pPr marL="162021" indent="-162021">
              <a:buFont typeface="Arial" panose="020B0604020202020204" pitchFamily="34" charset="0"/>
              <a:buChar char="•"/>
            </a:pPr>
            <a:r>
              <a:rPr lang="en-ZA" sz="1300" dirty="0"/>
              <a:t>Operational expenses </a:t>
            </a:r>
            <a:r>
              <a:rPr lang="en-ZA" sz="1300" dirty="0">
                <a:solidFill>
                  <a:srgbClr val="DEA900"/>
                </a:solidFill>
              </a:rPr>
              <a:t>(</a:t>
            </a:r>
            <a:r>
              <a:rPr lang="en-ZA" sz="1300" b="1" dirty="0">
                <a:solidFill>
                  <a:srgbClr val="DEA900"/>
                </a:solidFill>
              </a:rPr>
              <a:t>Capital Payments excluded)</a:t>
            </a:r>
          </a:p>
          <a:p>
            <a:pPr marL="162021" indent="-162021">
              <a:buFont typeface="Arial" panose="020B0604020202020204" pitchFamily="34" charset="0"/>
              <a:buChar char="•"/>
            </a:pPr>
            <a:r>
              <a:rPr lang="en-ZA" sz="1300" b="1" dirty="0">
                <a:solidFill>
                  <a:schemeClr val="bg1">
                    <a:lumMod val="65000"/>
                  </a:schemeClr>
                </a:solidFill>
              </a:rPr>
              <a:t>DPW Augmentation excluded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2820" y="844606"/>
            <a:ext cx="1068731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  <a:t>2.	DEFINING THE PROBLEM</a:t>
            </a:r>
          </a:p>
          <a:p>
            <a:pPr>
              <a:lnSpc>
                <a:spcPct val="80000"/>
              </a:lnSpc>
            </a:pPr>
            <a:r>
              <a:rPr lang="en-ZA" sz="3200" dirty="0" smtClean="0">
                <a:solidFill>
                  <a:schemeClr val="bg1">
                    <a:lumMod val="65000"/>
                  </a:schemeClr>
                </a:solidFill>
              </a:rPr>
              <a:t>	Baseline 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</a:rPr>
              <a:t>10 Year Forecast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80034" y="2044685"/>
            <a:ext cx="2863250" cy="3953355"/>
            <a:chOff x="3358108" y="2520181"/>
            <a:chExt cx="4104599" cy="5667313"/>
          </a:xfrm>
        </p:grpSpPr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xmlns="" val="168133109"/>
                </p:ext>
              </p:extLst>
            </p:nvPr>
          </p:nvGraphicFramePr>
          <p:xfrm>
            <a:off x="3358108" y="2520181"/>
            <a:ext cx="2520280" cy="5667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6022404" y="5813960"/>
              <a:ext cx="1440303" cy="92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b="1" dirty="0" smtClean="0"/>
                <a:t>On the fiscal baseline</a:t>
              </a:r>
              <a:endParaRPr lang="en-ZA" sz="1200" b="1" dirty="0"/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5446340" y="5296990"/>
              <a:ext cx="432048" cy="195379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22404" y="3653344"/>
              <a:ext cx="1119608" cy="1191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b="1" dirty="0" smtClean="0">
                  <a:solidFill>
                    <a:srgbClr val="C00000"/>
                  </a:solidFill>
                </a:rPr>
                <a:t>Funding Gap R11.8 billion</a:t>
              </a:r>
              <a:endParaRPr lang="en-ZA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5446340" y="3456285"/>
              <a:ext cx="432048" cy="1738376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2061964" y="3808690"/>
            <a:ext cx="3528392" cy="130377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695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734797" y="773622"/>
            <a:ext cx="845552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7020">
              <a:lnSpc>
                <a:spcPct val="80000"/>
              </a:lnSpc>
            </a:pPr>
            <a: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  <a:t>3.	IMMOVABLE </a:t>
            </a:r>
            <a:r>
              <a:rPr lang="en-ZA" sz="3200" b="1" dirty="0">
                <a:solidFill>
                  <a:schemeClr val="bg1">
                    <a:lumMod val="65000"/>
                  </a:schemeClr>
                </a:solidFill>
              </a:rPr>
              <a:t>ASSET </a:t>
            </a:r>
            <a: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  <a:t>COMMITMENTS</a:t>
            </a:r>
            <a:r>
              <a:rPr lang="en-ZA" sz="3200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ZA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ZA" sz="3200" dirty="0" smtClean="0">
                <a:solidFill>
                  <a:schemeClr val="bg1">
                    <a:lumMod val="65000"/>
                  </a:schemeClr>
                </a:solidFill>
              </a:rPr>
              <a:t>practical realities</a:t>
            </a:r>
            <a:endParaRPr lang="en-ZA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178396" y="2088133"/>
            <a:ext cx="12811050" cy="7200800"/>
            <a:chOff x="-1178396" y="2088133"/>
            <a:chExt cx="12811050" cy="7200800"/>
          </a:xfrm>
        </p:grpSpPr>
        <p:sp>
          <p:nvSpPr>
            <p:cNvPr id="48" name="Right Brace 47"/>
            <p:cNvSpPr/>
            <p:nvPr/>
          </p:nvSpPr>
          <p:spPr>
            <a:xfrm rot="16200000" flipH="1">
              <a:off x="3060157" y="5377146"/>
              <a:ext cx="465322" cy="390186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26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58908" y="7664285"/>
              <a:ext cx="504056" cy="517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1178396" y="2329623"/>
              <a:ext cx="10887210" cy="6343302"/>
              <a:chOff x="1600200" y="1919761"/>
              <a:chExt cx="5929313" cy="2892728"/>
            </a:xfrm>
          </p:grpSpPr>
          <p:sp>
            <p:nvSpPr>
              <p:cNvPr id="36" name="Bent Arrow 35"/>
              <p:cNvSpPr/>
              <p:nvPr/>
            </p:nvSpPr>
            <p:spPr>
              <a:xfrm rot="16200000" flipH="1">
                <a:off x="3619023" y="1925663"/>
                <a:ext cx="246053" cy="761830"/>
              </a:xfrm>
              <a:prstGeom prst="bentArrow">
                <a:avLst>
                  <a:gd name="adj1" fmla="val 10953"/>
                  <a:gd name="adj2" fmla="val 17977"/>
                  <a:gd name="adj3" fmla="val 27007"/>
                  <a:gd name="adj4" fmla="val 37730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26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xmlns="" val="3453845117"/>
                  </p:ext>
                </p:extLst>
              </p:nvPr>
            </p:nvGraphicFramePr>
            <p:xfrm>
              <a:off x="3028952" y="2520051"/>
              <a:ext cx="3086099" cy="16399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4" name="Rectangle 3"/>
              <p:cNvSpPr/>
              <p:nvPr/>
            </p:nvSpPr>
            <p:spPr>
              <a:xfrm>
                <a:off x="1600200" y="1919761"/>
                <a:ext cx="5929313" cy="2892728"/>
              </a:xfrm>
              <a:prstGeom prst="rect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260" dirty="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4200364" y="1969994"/>
                <a:ext cx="941708" cy="236838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512" b="1" dirty="0">
                    <a:solidFill>
                      <a:schemeClr val="accent2"/>
                    </a:solidFill>
                  </a:rPr>
                  <a:t>Investment Fund/ CRF</a:t>
                </a:r>
              </a:p>
            </p:txBody>
          </p:sp>
          <p:sp>
            <p:nvSpPr>
              <p:cNvPr id="34" name="Bent Arrow 33"/>
              <p:cNvSpPr/>
              <p:nvPr/>
            </p:nvSpPr>
            <p:spPr>
              <a:xfrm rot="16200000" flipH="1">
                <a:off x="3372529" y="1653449"/>
                <a:ext cx="406856" cy="1094015"/>
              </a:xfrm>
              <a:prstGeom prst="bentArrow">
                <a:avLst>
                  <a:gd name="adj1" fmla="val 4932"/>
                  <a:gd name="adj2" fmla="val 9950"/>
                  <a:gd name="adj3" fmla="val 16974"/>
                  <a:gd name="adj4" fmla="val 33716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26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106507" y="2023700"/>
                <a:ext cx="663347" cy="218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60" b="1" dirty="0"/>
                  <a:t>Subsidise NT tariffs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58093" y="2236525"/>
                <a:ext cx="663347" cy="218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60" b="1" dirty="0"/>
                  <a:t>Improve facilities</a:t>
                </a:r>
              </a:p>
            </p:txBody>
          </p:sp>
          <p:sp>
            <p:nvSpPr>
              <p:cNvPr id="15" name="Bent-Up Arrow 14"/>
              <p:cNvSpPr/>
              <p:nvPr/>
            </p:nvSpPr>
            <p:spPr>
              <a:xfrm rot="16200000">
                <a:off x="5224845" y="2028045"/>
                <a:ext cx="454247" cy="411480"/>
              </a:xfrm>
              <a:prstGeom prst="bentUp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260"/>
              </a:p>
            </p:txBody>
          </p:sp>
          <p:sp>
            <p:nvSpPr>
              <p:cNvPr id="17" name="Right Brace 16"/>
              <p:cNvSpPr/>
              <p:nvPr/>
            </p:nvSpPr>
            <p:spPr>
              <a:xfrm rot="16200000">
                <a:off x="4473096" y="871358"/>
                <a:ext cx="232069" cy="3198794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ZA" sz="126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959067" y="2269363"/>
                <a:ext cx="1216438" cy="1022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200" b="1" dirty="0"/>
                  <a:t>State owned properties</a:t>
                </a:r>
              </a:p>
            </p:txBody>
          </p:sp>
          <p:sp>
            <p:nvSpPr>
              <p:cNvPr id="28" name="Curved Up Arrow 27"/>
              <p:cNvSpPr/>
              <p:nvPr/>
            </p:nvSpPr>
            <p:spPr>
              <a:xfrm rot="21355370">
                <a:off x="3592287" y="4093101"/>
                <a:ext cx="2204075" cy="371350"/>
              </a:xfrm>
              <a:prstGeom prst="curved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26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044718" y="7880151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 smtClean="0"/>
                <a:t>93%</a:t>
              </a:r>
              <a:endParaRPr lang="en-ZA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35580" y="7398457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 smtClean="0"/>
                <a:t>4%</a:t>
              </a:r>
              <a:endParaRPr lang="en-ZA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82445" y="441624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 smtClean="0"/>
                <a:t>3%</a:t>
              </a:r>
              <a:endParaRPr lang="en-ZA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73155" y="7980561"/>
              <a:ext cx="2301715" cy="557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512" b="1" dirty="0"/>
                <a:t>Efficiencies </a:t>
              </a:r>
              <a:r>
                <a:rPr lang="en-ZA" sz="1512" b="1" dirty="0" smtClean="0"/>
                <a:t>&amp; Optimisation</a:t>
              </a:r>
              <a:endParaRPr lang="en-ZA" sz="1512" b="1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966188" y="2088133"/>
              <a:ext cx="3666466" cy="7200800"/>
              <a:chOff x="2211922" y="2520181"/>
              <a:chExt cx="3666466" cy="7200800"/>
            </a:xfrm>
          </p:grpSpPr>
          <p:graphicFrame>
            <p:nvGraphicFramePr>
              <p:cNvPr id="40" name="Chart 39"/>
              <p:cNvGraphicFramePr/>
              <p:nvPr>
                <p:extLst>
                  <p:ext uri="{D42A27DB-BD31-4B8C-83A1-F6EECF244321}">
                    <p14:modId xmlns:p14="http://schemas.microsoft.com/office/powerpoint/2010/main" xmlns="" val="736586988"/>
                  </p:ext>
                </p:extLst>
              </p:nvPr>
            </p:nvGraphicFramePr>
            <p:xfrm>
              <a:off x="3358108" y="2520181"/>
              <a:ext cx="2520280" cy="7200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43" name="TextBox 42"/>
              <p:cNvSpPr txBox="1"/>
              <p:nvPr/>
            </p:nvSpPr>
            <p:spPr>
              <a:xfrm>
                <a:off x="2211922" y="5895265"/>
                <a:ext cx="12241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ZA" sz="1400" b="1" dirty="0" smtClean="0"/>
                  <a:t>On the fiscal baseline</a:t>
                </a:r>
                <a:endParaRPr lang="en-ZA" sz="1400" b="1" dirty="0"/>
              </a:p>
            </p:txBody>
          </p:sp>
          <p:sp>
            <p:nvSpPr>
              <p:cNvPr id="44" name="Right Brace 43"/>
              <p:cNvSpPr/>
              <p:nvPr/>
            </p:nvSpPr>
            <p:spPr>
              <a:xfrm flipH="1">
                <a:off x="3606921" y="5441151"/>
                <a:ext cx="576064" cy="1831559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58865" y="4248373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ZA" sz="1400" b="1" dirty="0" smtClean="0">
                    <a:solidFill>
                      <a:schemeClr val="accent6"/>
                    </a:solidFill>
                  </a:rPr>
                  <a:t>Funding Gap</a:t>
                </a:r>
                <a:endParaRPr lang="en-ZA" sz="1400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49" name="Right Brace 48"/>
            <p:cNvSpPr/>
            <p:nvPr/>
          </p:nvSpPr>
          <p:spPr>
            <a:xfrm flipH="1">
              <a:off x="9395729" y="3152994"/>
              <a:ext cx="533614" cy="1856109"/>
            </a:xfrm>
            <a:prstGeom prst="righ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024860" y="3786787"/>
              <a:ext cx="1301800" cy="623516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1" name="Curved Up Arrow 30"/>
            <p:cNvSpPr/>
            <p:nvPr/>
          </p:nvSpPr>
          <p:spPr>
            <a:xfrm rot="21188886">
              <a:off x="3855110" y="7094767"/>
              <a:ext cx="2219968" cy="650567"/>
            </a:xfrm>
            <a:prstGeom prst="curvedUp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26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86500" y="3940596"/>
              <a:ext cx="1678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b="1" dirty="0" smtClean="0">
                  <a:solidFill>
                    <a:schemeClr val="bg1"/>
                  </a:solidFill>
                </a:rPr>
                <a:t>expectation</a:t>
              </a:r>
              <a:endParaRPr lang="en-ZA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1975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67131" y="898600"/>
            <a:ext cx="11054562" cy="93070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endParaRPr lang="en-ZA" sz="1512" b="1" dirty="0">
              <a:latin typeface="Arial" pitchFamily="34" charset="0"/>
              <a:cs typeface="Arial" pitchFamily="34" charset="0"/>
            </a:endParaRPr>
          </a:p>
          <a:p>
            <a:pPr marL="936117" lvl="1" indent="-360045">
              <a:buFont typeface="Arial" panose="020B0604020202020204" pitchFamily="34" charset="0"/>
              <a:buChar char="•"/>
            </a:pPr>
            <a:endParaRPr lang="en-ZA" sz="2268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26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3852" y="3024237"/>
            <a:ext cx="10009112" cy="413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0063" indent="-360045">
              <a:spcBef>
                <a:spcPts val="756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Current Accommodation budget (fiscal baseline) is not sufficient to cover the current funding gap to adequately manage the portfolio</a:t>
            </a:r>
          </a:p>
          <a:p>
            <a:pPr marL="967263" lvl="1" indent="-360045">
              <a:spcBef>
                <a:spcPts val="756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+mj-lt"/>
              </a:rPr>
              <a:t>Excess capacity alone (7%) – cannot cover the funding gap.</a:t>
            </a:r>
          </a:p>
          <a:p>
            <a:pPr marL="510063" indent="-360045">
              <a:spcBef>
                <a:spcPts val="756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Current excess assets have a deemed cost of approximately </a:t>
            </a:r>
            <a:r>
              <a:rPr lang="en-US" b="1" dirty="0" smtClean="0">
                <a:latin typeface="+mj-lt"/>
              </a:rPr>
              <a:t>R7.4bn</a:t>
            </a:r>
          </a:p>
          <a:p>
            <a:pPr marL="510063" indent="-360045">
              <a:spcBef>
                <a:spcPts val="756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Even if the assets are disposed, the proceeds are once off, whilst on the other hand the funding gap is annual recurring cost</a:t>
            </a:r>
          </a:p>
          <a:p>
            <a:pPr marL="510063" indent="-360045">
              <a:spcBef>
                <a:spcPts val="756"/>
              </a:spcBef>
              <a:buFont typeface="Arial" panose="020B0604020202020204" pitchFamily="34" charset="0"/>
              <a:buChar char="•"/>
            </a:pPr>
            <a:r>
              <a:rPr lang="en-US" dirty="0"/>
              <a:t>Therefore ongoing discussions on </a:t>
            </a:r>
            <a:r>
              <a:rPr lang="en-US" b="1" dirty="0"/>
              <a:t>funding strategy </a:t>
            </a:r>
            <a:r>
              <a:rPr lang="en-US" dirty="0"/>
              <a:t>(</a:t>
            </a:r>
            <a:r>
              <a:rPr lang="en-US" dirty="0" err="1"/>
              <a:t>fiscus</a:t>
            </a:r>
            <a:r>
              <a:rPr lang="en-US" dirty="0"/>
              <a:t>, revenue generation initiatives &amp; cost savings; leveraging private sector funding) </a:t>
            </a:r>
            <a:endParaRPr lang="en-US" dirty="0" smtClean="0"/>
          </a:p>
          <a:p>
            <a:pPr marL="510063" indent="-360045">
              <a:spcBef>
                <a:spcPts val="756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To determine the efficiencies, analysis is being done on the </a:t>
            </a:r>
            <a:r>
              <a:rPr lang="en-US" b="1" dirty="0" smtClean="0"/>
              <a:t>operating cost ratio </a:t>
            </a:r>
            <a:r>
              <a:rPr lang="en-US" b="1" dirty="0"/>
              <a:t>vs. </a:t>
            </a:r>
            <a:r>
              <a:rPr lang="en-US" b="1" dirty="0" smtClean="0"/>
              <a:t>portfolio value </a:t>
            </a:r>
            <a:r>
              <a:rPr lang="en-US" dirty="0" smtClean="0"/>
              <a:t>and benchmarked against private sector</a:t>
            </a:r>
            <a:endParaRPr lang="en-US" dirty="0"/>
          </a:p>
          <a:p>
            <a:pPr marL="510063" indent="-360045">
              <a:spcBef>
                <a:spcPts val="756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510063" indent="-360045">
              <a:spcBef>
                <a:spcPts val="756"/>
              </a:spcBef>
              <a:buFont typeface="Arial" panose="020B0604020202020204" pitchFamily="34" charset="0"/>
              <a:buChar char="•"/>
            </a:pPr>
            <a:endParaRPr lang="en-US" b="1" dirty="0" smtClean="0">
              <a:latin typeface="+mj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624" y="402221"/>
            <a:ext cx="11262506" cy="1344119"/>
          </a:xfrm>
        </p:spPr>
        <p:txBody>
          <a:bodyPr>
            <a:normAutofit/>
          </a:bodyPr>
          <a:lstStyle/>
          <a:p>
            <a:pPr defTabSz="1057020"/>
            <a:r>
              <a:rPr lang="en-ZA" sz="3200" b="1" dirty="0">
                <a:solidFill>
                  <a:schemeClr val="bg1">
                    <a:lumMod val="65000"/>
                  </a:schemeClr>
                </a:solidFill>
              </a:rPr>
              <a:t>3.	IMMOVABLE ASSET COMMITMENTS</a:t>
            </a:r>
            <a:br>
              <a:rPr lang="en-ZA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sz="32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</a:rPr>
              <a:t>practical realities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Operationalisation of PMTE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71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/>
          <p:cNvSpPr>
            <a:spLocks/>
          </p:cNvSpPr>
          <p:nvPr/>
        </p:nvSpPr>
        <p:spPr bwMode="gray">
          <a:xfrm rot="19800000">
            <a:off x="971137" y="6069919"/>
            <a:ext cx="636393" cy="845806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0" y="131"/>
              </a:cxn>
              <a:cxn ang="0">
                <a:pos x="159" y="263"/>
              </a:cxn>
              <a:cxn ang="0">
                <a:pos x="198" y="259"/>
              </a:cxn>
              <a:cxn ang="0">
                <a:pos x="198" y="203"/>
              </a:cxn>
              <a:cxn ang="0">
                <a:pos x="198" y="22"/>
              </a:cxn>
              <a:cxn ang="0">
                <a:pos x="198" y="4"/>
              </a:cxn>
              <a:cxn ang="0">
                <a:pos x="159" y="0"/>
              </a:cxn>
            </a:cxnLst>
            <a:rect l="0" t="0" r="r" b="b"/>
            <a:pathLst>
              <a:path w="198" h="263">
                <a:moveTo>
                  <a:pt x="159" y="0"/>
                </a:moveTo>
                <a:cubicBezTo>
                  <a:pt x="71" y="0"/>
                  <a:pt x="0" y="59"/>
                  <a:pt x="0" y="131"/>
                </a:cubicBezTo>
                <a:cubicBezTo>
                  <a:pt x="0" y="204"/>
                  <a:pt x="71" y="263"/>
                  <a:pt x="159" y="263"/>
                </a:cubicBezTo>
                <a:cubicBezTo>
                  <a:pt x="173" y="263"/>
                  <a:pt x="186" y="262"/>
                  <a:pt x="198" y="259"/>
                </a:cubicBezTo>
                <a:cubicBezTo>
                  <a:pt x="198" y="203"/>
                  <a:pt x="198" y="203"/>
                  <a:pt x="198" y="203"/>
                </a:cubicBezTo>
                <a:cubicBezTo>
                  <a:pt x="198" y="22"/>
                  <a:pt x="198" y="22"/>
                  <a:pt x="198" y="22"/>
                </a:cubicBezTo>
                <a:cubicBezTo>
                  <a:pt x="198" y="4"/>
                  <a:pt x="198" y="4"/>
                  <a:pt x="198" y="4"/>
                </a:cubicBezTo>
                <a:cubicBezTo>
                  <a:pt x="186" y="1"/>
                  <a:pt x="173" y="0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79953" tIns="45708" rIns="91416" bIns="719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598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Freeform 7"/>
          <p:cNvSpPr>
            <a:spLocks/>
          </p:cNvSpPr>
          <p:nvPr/>
        </p:nvSpPr>
        <p:spPr bwMode="gray">
          <a:xfrm rot="19800000">
            <a:off x="1709797" y="5136406"/>
            <a:ext cx="1827593" cy="1172162"/>
          </a:xfrm>
          <a:custGeom>
            <a:avLst/>
            <a:gdLst/>
            <a:ahLst/>
            <a:cxnLst>
              <a:cxn ang="0">
                <a:pos x="213" y="0"/>
              </a:cxn>
              <a:cxn ang="0">
                <a:pos x="0" y="37"/>
              </a:cxn>
              <a:cxn ang="0">
                <a:pos x="0" y="130"/>
              </a:cxn>
              <a:cxn ang="0">
                <a:pos x="0" y="272"/>
              </a:cxn>
              <a:cxn ang="0">
                <a:pos x="0" y="328"/>
              </a:cxn>
              <a:cxn ang="0">
                <a:pos x="213" y="365"/>
              </a:cxn>
              <a:cxn ang="0">
                <a:pos x="569" y="182"/>
              </a:cxn>
              <a:cxn ang="0">
                <a:pos x="213" y="0"/>
              </a:cxn>
            </a:cxnLst>
            <a:rect l="0" t="0" r="r" b="b"/>
            <a:pathLst>
              <a:path w="569" h="365">
                <a:moveTo>
                  <a:pt x="213" y="0"/>
                </a:moveTo>
                <a:cubicBezTo>
                  <a:pt x="133" y="0"/>
                  <a:pt x="59" y="14"/>
                  <a:pt x="0" y="37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328"/>
                  <a:pt x="0" y="328"/>
                  <a:pt x="0" y="328"/>
                </a:cubicBezTo>
                <a:cubicBezTo>
                  <a:pt x="59" y="351"/>
                  <a:pt x="133" y="365"/>
                  <a:pt x="213" y="365"/>
                </a:cubicBezTo>
                <a:cubicBezTo>
                  <a:pt x="410" y="365"/>
                  <a:pt x="569" y="283"/>
                  <a:pt x="569" y="182"/>
                </a:cubicBezTo>
                <a:cubicBezTo>
                  <a:pt x="569" y="82"/>
                  <a:pt x="410" y="0"/>
                  <a:pt x="213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431888" tIns="45708" rIns="91416" bIns="71981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600" b="1" dirty="0">
                <a:solidFill>
                  <a:schemeClr val="bg1"/>
                </a:solidFill>
              </a:rPr>
              <a:t>User Charges Model</a:t>
            </a:r>
          </a:p>
        </p:txBody>
      </p:sp>
      <p:cxnSp>
        <p:nvCxnSpPr>
          <p:cNvPr id="27" name="Gerade Verbindung 51"/>
          <p:cNvCxnSpPr/>
          <p:nvPr/>
        </p:nvCxnSpPr>
        <p:spPr bwMode="gray">
          <a:xfrm>
            <a:off x="1877069" y="5718407"/>
            <a:ext cx="371343" cy="635533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56"/>
          <p:cNvSpPr/>
          <p:nvPr/>
        </p:nvSpPr>
        <p:spPr bwMode="gray">
          <a:xfrm rot="20489304">
            <a:off x="1859845" y="6868577"/>
            <a:ext cx="99034" cy="99034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9" name="Freeform 6"/>
          <p:cNvSpPr>
            <a:spLocks/>
          </p:cNvSpPr>
          <p:nvPr/>
        </p:nvSpPr>
        <p:spPr bwMode="gray">
          <a:xfrm rot="19800000">
            <a:off x="3580665" y="6119799"/>
            <a:ext cx="636393" cy="845806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0" y="131"/>
              </a:cxn>
              <a:cxn ang="0">
                <a:pos x="159" y="263"/>
              </a:cxn>
              <a:cxn ang="0">
                <a:pos x="198" y="259"/>
              </a:cxn>
              <a:cxn ang="0">
                <a:pos x="198" y="203"/>
              </a:cxn>
              <a:cxn ang="0">
                <a:pos x="198" y="22"/>
              </a:cxn>
              <a:cxn ang="0">
                <a:pos x="198" y="4"/>
              </a:cxn>
              <a:cxn ang="0">
                <a:pos x="159" y="0"/>
              </a:cxn>
            </a:cxnLst>
            <a:rect l="0" t="0" r="r" b="b"/>
            <a:pathLst>
              <a:path w="198" h="263">
                <a:moveTo>
                  <a:pt x="159" y="0"/>
                </a:moveTo>
                <a:cubicBezTo>
                  <a:pt x="71" y="0"/>
                  <a:pt x="0" y="59"/>
                  <a:pt x="0" y="131"/>
                </a:cubicBezTo>
                <a:cubicBezTo>
                  <a:pt x="0" y="204"/>
                  <a:pt x="71" y="263"/>
                  <a:pt x="159" y="263"/>
                </a:cubicBezTo>
                <a:cubicBezTo>
                  <a:pt x="173" y="263"/>
                  <a:pt x="186" y="262"/>
                  <a:pt x="198" y="259"/>
                </a:cubicBezTo>
                <a:cubicBezTo>
                  <a:pt x="198" y="203"/>
                  <a:pt x="198" y="203"/>
                  <a:pt x="198" y="203"/>
                </a:cubicBezTo>
                <a:cubicBezTo>
                  <a:pt x="198" y="22"/>
                  <a:pt x="198" y="22"/>
                  <a:pt x="198" y="22"/>
                </a:cubicBezTo>
                <a:cubicBezTo>
                  <a:pt x="198" y="4"/>
                  <a:pt x="198" y="4"/>
                  <a:pt x="198" y="4"/>
                </a:cubicBezTo>
                <a:cubicBezTo>
                  <a:pt x="186" y="1"/>
                  <a:pt x="173" y="0"/>
                  <a:pt x="159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179953" tIns="45708" rIns="91416" bIns="719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598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0" name="Freeform 7"/>
          <p:cNvSpPr>
            <a:spLocks/>
          </p:cNvSpPr>
          <p:nvPr/>
        </p:nvSpPr>
        <p:spPr bwMode="gray">
          <a:xfrm rot="19800000">
            <a:off x="4319324" y="5186286"/>
            <a:ext cx="1827593" cy="1172162"/>
          </a:xfrm>
          <a:custGeom>
            <a:avLst/>
            <a:gdLst/>
            <a:ahLst/>
            <a:cxnLst>
              <a:cxn ang="0">
                <a:pos x="213" y="0"/>
              </a:cxn>
              <a:cxn ang="0">
                <a:pos x="0" y="37"/>
              </a:cxn>
              <a:cxn ang="0">
                <a:pos x="0" y="130"/>
              </a:cxn>
              <a:cxn ang="0">
                <a:pos x="0" y="272"/>
              </a:cxn>
              <a:cxn ang="0">
                <a:pos x="0" y="328"/>
              </a:cxn>
              <a:cxn ang="0">
                <a:pos x="213" y="365"/>
              </a:cxn>
              <a:cxn ang="0">
                <a:pos x="569" y="182"/>
              </a:cxn>
              <a:cxn ang="0">
                <a:pos x="213" y="0"/>
              </a:cxn>
            </a:cxnLst>
            <a:rect l="0" t="0" r="r" b="b"/>
            <a:pathLst>
              <a:path w="569" h="365">
                <a:moveTo>
                  <a:pt x="213" y="0"/>
                </a:moveTo>
                <a:cubicBezTo>
                  <a:pt x="133" y="0"/>
                  <a:pt x="59" y="14"/>
                  <a:pt x="0" y="37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328"/>
                  <a:pt x="0" y="328"/>
                  <a:pt x="0" y="328"/>
                </a:cubicBezTo>
                <a:cubicBezTo>
                  <a:pt x="59" y="351"/>
                  <a:pt x="133" y="365"/>
                  <a:pt x="213" y="365"/>
                </a:cubicBezTo>
                <a:cubicBezTo>
                  <a:pt x="410" y="365"/>
                  <a:pt x="569" y="283"/>
                  <a:pt x="569" y="182"/>
                </a:cubicBezTo>
                <a:cubicBezTo>
                  <a:pt x="569" y="82"/>
                  <a:pt x="410" y="0"/>
                  <a:pt x="213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431888" tIns="45708" rIns="91416" bIns="71981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600" b="1" dirty="0"/>
              <a:t>Financial Model in SAS environment</a:t>
            </a:r>
          </a:p>
        </p:txBody>
      </p:sp>
      <p:cxnSp>
        <p:nvCxnSpPr>
          <p:cNvPr id="32" name="Gerade Verbindung 32"/>
          <p:cNvCxnSpPr/>
          <p:nvPr/>
        </p:nvCxnSpPr>
        <p:spPr bwMode="gray">
          <a:xfrm>
            <a:off x="4501832" y="5791141"/>
            <a:ext cx="371343" cy="6355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6"/>
          <p:cNvSpPr>
            <a:spLocks/>
          </p:cNvSpPr>
          <p:nvPr/>
        </p:nvSpPr>
        <p:spPr bwMode="gray">
          <a:xfrm rot="19800000">
            <a:off x="4311497" y="3964627"/>
            <a:ext cx="636393" cy="845806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0" y="131"/>
              </a:cxn>
              <a:cxn ang="0">
                <a:pos x="159" y="263"/>
              </a:cxn>
              <a:cxn ang="0">
                <a:pos x="198" y="259"/>
              </a:cxn>
              <a:cxn ang="0">
                <a:pos x="198" y="203"/>
              </a:cxn>
              <a:cxn ang="0">
                <a:pos x="198" y="22"/>
              </a:cxn>
              <a:cxn ang="0">
                <a:pos x="198" y="4"/>
              </a:cxn>
              <a:cxn ang="0">
                <a:pos x="159" y="0"/>
              </a:cxn>
            </a:cxnLst>
            <a:rect l="0" t="0" r="r" b="b"/>
            <a:pathLst>
              <a:path w="198" h="263">
                <a:moveTo>
                  <a:pt x="159" y="0"/>
                </a:moveTo>
                <a:cubicBezTo>
                  <a:pt x="71" y="0"/>
                  <a:pt x="0" y="59"/>
                  <a:pt x="0" y="131"/>
                </a:cubicBezTo>
                <a:cubicBezTo>
                  <a:pt x="0" y="204"/>
                  <a:pt x="71" y="263"/>
                  <a:pt x="159" y="263"/>
                </a:cubicBezTo>
                <a:cubicBezTo>
                  <a:pt x="173" y="263"/>
                  <a:pt x="186" y="262"/>
                  <a:pt x="198" y="259"/>
                </a:cubicBezTo>
                <a:cubicBezTo>
                  <a:pt x="198" y="203"/>
                  <a:pt x="198" y="203"/>
                  <a:pt x="198" y="203"/>
                </a:cubicBezTo>
                <a:cubicBezTo>
                  <a:pt x="198" y="22"/>
                  <a:pt x="198" y="22"/>
                  <a:pt x="198" y="22"/>
                </a:cubicBezTo>
                <a:cubicBezTo>
                  <a:pt x="198" y="4"/>
                  <a:pt x="198" y="4"/>
                  <a:pt x="198" y="4"/>
                </a:cubicBezTo>
                <a:cubicBezTo>
                  <a:pt x="186" y="1"/>
                  <a:pt x="173" y="0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79953" tIns="45708" rIns="91416" bIns="719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598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Freeform 7"/>
          <p:cNvSpPr>
            <a:spLocks/>
          </p:cNvSpPr>
          <p:nvPr/>
        </p:nvSpPr>
        <p:spPr bwMode="gray">
          <a:xfrm rot="19800000">
            <a:off x="5050157" y="3031115"/>
            <a:ext cx="1827593" cy="1172162"/>
          </a:xfrm>
          <a:custGeom>
            <a:avLst/>
            <a:gdLst/>
            <a:ahLst/>
            <a:cxnLst>
              <a:cxn ang="0">
                <a:pos x="213" y="0"/>
              </a:cxn>
              <a:cxn ang="0">
                <a:pos x="0" y="37"/>
              </a:cxn>
              <a:cxn ang="0">
                <a:pos x="0" y="130"/>
              </a:cxn>
              <a:cxn ang="0">
                <a:pos x="0" y="272"/>
              </a:cxn>
              <a:cxn ang="0">
                <a:pos x="0" y="328"/>
              </a:cxn>
              <a:cxn ang="0">
                <a:pos x="213" y="365"/>
              </a:cxn>
              <a:cxn ang="0">
                <a:pos x="569" y="182"/>
              </a:cxn>
              <a:cxn ang="0">
                <a:pos x="213" y="0"/>
              </a:cxn>
            </a:cxnLst>
            <a:rect l="0" t="0" r="r" b="b"/>
            <a:pathLst>
              <a:path w="569" h="365">
                <a:moveTo>
                  <a:pt x="213" y="0"/>
                </a:moveTo>
                <a:cubicBezTo>
                  <a:pt x="133" y="0"/>
                  <a:pt x="59" y="14"/>
                  <a:pt x="0" y="37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328"/>
                  <a:pt x="0" y="328"/>
                  <a:pt x="0" y="328"/>
                </a:cubicBezTo>
                <a:cubicBezTo>
                  <a:pt x="59" y="351"/>
                  <a:pt x="133" y="365"/>
                  <a:pt x="213" y="365"/>
                </a:cubicBezTo>
                <a:cubicBezTo>
                  <a:pt x="410" y="365"/>
                  <a:pt x="569" y="283"/>
                  <a:pt x="569" y="182"/>
                </a:cubicBezTo>
                <a:cubicBezTo>
                  <a:pt x="569" y="82"/>
                  <a:pt x="410" y="0"/>
                  <a:pt x="213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431888" tIns="45708" rIns="91416" bIns="71981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600" b="1" dirty="0">
                <a:solidFill>
                  <a:schemeClr val="bg1"/>
                </a:solidFill>
              </a:rPr>
              <a:t>Funding Options</a:t>
            </a:r>
          </a:p>
        </p:txBody>
      </p:sp>
      <p:cxnSp>
        <p:nvCxnSpPr>
          <p:cNvPr id="36" name="Gerade Verbindung 37"/>
          <p:cNvCxnSpPr/>
          <p:nvPr/>
        </p:nvCxnSpPr>
        <p:spPr bwMode="gray">
          <a:xfrm>
            <a:off x="5217429" y="3613115"/>
            <a:ext cx="371343" cy="635533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6"/>
          <p:cNvSpPr>
            <a:spLocks/>
          </p:cNvSpPr>
          <p:nvPr/>
        </p:nvSpPr>
        <p:spPr bwMode="gray">
          <a:xfrm rot="19800000">
            <a:off x="6976784" y="3735849"/>
            <a:ext cx="636393" cy="845806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0" y="131"/>
              </a:cxn>
              <a:cxn ang="0">
                <a:pos x="159" y="263"/>
              </a:cxn>
              <a:cxn ang="0">
                <a:pos x="198" y="259"/>
              </a:cxn>
              <a:cxn ang="0">
                <a:pos x="198" y="203"/>
              </a:cxn>
              <a:cxn ang="0">
                <a:pos x="198" y="22"/>
              </a:cxn>
              <a:cxn ang="0">
                <a:pos x="198" y="4"/>
              </a:cxn>
              <a:cxn ang="0">
                <a:pos x="159" y="0"/>
              </a:cxn>
            </a:cxnLst>
            <a:rect l="0" t="0" r="r" b="b"/>
            <a:pathLst>
              <a:path w="198" h="263">
                <a:moveTo>
                  <a:pt x="159" y="0"/>
                </a:moveTo>
                <a:cubicBezTo>
                  <a:pt x="71" y="0"/>
                  <a:pt x="0" y="59"/>
                  <a:pt x="0" y="131"/>
                </a:cubicBezTo>
                <a:cubicBezTo>
                  <a:pt x="0" y="204"/>
                  <a:pt x="71" y="263"/>
                  <a:pt x="159" y="263"/>
                </a:cubicBezTo>
                <a:cubicBezTo>
                  <a:pt x="173" y="263"/>
                  <a:pt x="186" y="262"/>
                  <a:pt x="198" y="259"/>
                </a:cubicBezTo>
                <a:cubicBezTo>
                  <a:pt x="198" y="203"/>
                  <a:pt x="198" y="203"/>
                  <a:pt x="198" y="203"/>
                </a:cubicBezTo>
                <a:cubicBezTo>
                  <a:pt x="198" y="22"/>
                  <a:pt x="198" y="22"/>
                  <a:pt x="198" y="22"/>
                </a:cubicBezTo>
                <a:cubicBezTo>
                  <a:pt x="198" y="4"/>
                  <a:pt x="198" y="4"/>
                  <a:pt x="198" y="4"/>
                </a:cubicBezTo>
                <a:cubicBezTo>
                  <a:pt x="186" y="1"/>
                  <a:pt x="173" y="0"/>
                  <a:pt x="159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179953" tIns="45708" rIns="91416" bIns="719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598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8" name="Freeform 7"/>
          <p:cNvSpPr>
            <a:spLocks/>
          </p:cNvSpPr>
          <p:nvPr/>
        </p:nvSpPr>
        <p:spPr bwMode="gray">
          <a:xfrm rot="19800000">
            <a:off x="7715443" y="2802336"/>
            <a:ext cx="1827593" cy="1172162"/>
          </a:xfrm>
          <a:custGeom>
            <a:avLst/>
            <a:gdLst/>
            <a:ahLst/>
            <a:cxnLst>
              <a:cxn ang="0">
                <a:pos x="213" y="0"/>
              </a:cxn>
              <a:cxn ang="0">
                <a:pos x="0" y="37"/>
              </a:cxn>
              <a:cxn ang="0">
                <a:pos x="0" y="130"/>
              </a:cxn>
              <a:cxn ang="0">
                <a:pos x="0" y="272"/>
              </a:cxn>
              <a:cxn ang="0">
                <a:pos x="0" y="328"/>
              </a:cxn>
              <a:cxn ang="0">
                <a:pos x="213" y="365"/>
              </a:cxn>
              <a:cxn ang="0">
                <a:pos x="569" y="182"/>
              </a:cxn>
              <a:cxn ang="0">
                <a:pos x="213" y="0"/>
              </a:cxn>
            </a:cxnLst>
            <a:rect l="0" t="0" r="r" b="b"/>
            <a:pathLst>
              <a:path w="569" h="365">
                <a:moveTo>
                  <a:pt x="213" y="0"/>
                </a:moveTo>
                <a:cubicBezTo>
                  <a:pt x="133" y="0"/>
                  <a:pt x="59" y="14"/>
                  <a:pt x="0" y="37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328"/>
                  <a:pt x="0" y="328"/>
                  <a:pt x="0" y="328"/>
                </a:cubicBezTo>
                <a:cubicBezTo>
                  <a:pt x="59" y="351"/>
                  <a:pt x="133" y="365"/>
                  <a:pt x="213" y="365"/>
                </a:cubicBezTo>
                <a:cubicBezTo>
                  <a:pt x="410" y="365"/>
                  <a:pt x="569" y="283"/>
                  <a:pt x="569" y="182"/>
                </a:cubicBezTo>
                <a:cubicBezTo>
                  <a:pt x="569" y="82"/>
                  <a:pt x="410" y="0"/>
                  <a:pt x="213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431888" tIns="45708" rIns="91416" bIns="71981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600" b="1" dirty="0"/>
              <a:t>Funding Strategy</a:t>
            </a:r>
          </a:p>
        </p:txBody>
      </p:sp>
      <p:cxnSp>
        <p:nvCxnSpPr>
          <p:cNvPr id="40" name="Gerade Verbindung 44"/>
          <p:cNvCxnSpPr/>
          <p:nvPr/>
        </p:nvCxnSpPr>
        <p:spPr bwMode="gray">
          <a:xfrm>
            <a:off x="7882716" y="3384337"/>
            <a:ext cx="371343" cy="6355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ogen 60"/>
          <p:cNvSpPr/>
          <p:nvPr/>
        </p:nvSpPr>
        <p:spPr bwMode="gray">
          <a:xfrm rot="18857355">
            <a:off x="6115338" y="2453169"/>
            <a:ext cx="2323353" cy="2323353"/>
          </a:xfrm>
          <a:prstGeom prst="arc">
            <a:avLst>
              <a:gd name="adj1" fmla="val 16177703"/>
              <a:gd name="adj2" fmla="val 0"/>
            </a:avLst>
          </a:prstGeom>
          <a:ln w="28575">
            <a:solidFill>
              <a:schemeClr val="accent2"/>
            </a:solidFill>
            <a:prstDash val="dash"/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61"/>
          <p:cNvSpPr/>
          <p:nvPr/>
        </p:nvSpPr>
        <p:spPr bwMode="gray">
          <a:xfrm rot="9677003">
            <a:off x="6415234" y="2751953"/>
            <a:ext cx="99034" cy="99034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3" name="Bogen 63"/>
          <p:cNvSpPr/>
          <p:nvPr/>
        </p:nvSpPr>
        <p:spPr bwMode="gray">
          <a:xfrm rot="19888591" flipH="1">
            <a:off x="3749578" y="4539997"/>
            <a:ext cx="1690942" cy="1690942"/>
          </a:xfrm>
          <a:prstGeom prst="arc">
            <a:avLst/>
          </a:prstGeom>
          <a:ln w="12700">
            <a:solidFill>
              <a:schemeClr val="accent2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64"/>
          <p:cNvSpPr/>
          <p:nvPr/>
        </p:nvSpPr>
        <p:spPr bwMode="gray">
          <a:xfrm rot="7468943" flipH="1">
            <a:off x="3794354" y="5718260"/>
            <a:ext cx="100774" cy="100774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6" name="Bogen 54"/>
          <p:cNvSpPr/>
          <p:nvPr/>
        </p:nvSpPr>
        <p:spPr bwMode="gray">
          <a:xfrm rot="8069656">
            <a:off x="1543777" y="4907791"/>
            <a:ext cx="2323353" cy="2323353"/>
          </a:xfrm>
          <a:prstGeom prst="arc">
            <a:avLst/>
          </a:prstGeom>
          <a:ln w="12700">
            <a:solidFill>
              <a:schemeClr val="accent2"/>
            </a:solidFill>
            <a:prstDash val="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uppieren 19"/>
          <p:cNvGrpSpPr/>
          <p:nvPr/>
        </p:nvGrpSpPr>
        <p:grpSpPr bwMode="gray">
          <a:xfrm>
            <a:off x="9458661" y="3032962"/>
            <a:ext cx="3476748" cy="613070"/>
            <a:chOff x="1816100" y="3675416"/>
            <a:chExt cx="5194299" cy="1273715"/>
          </a:xfrm>
          <a:noFill/>
          <a:scene3d>
            <a:camera prst="perspectiveContrastingRightFacing">
              <a:rot lat="20520000" lon="18271439" rev="21421421"/>
            </a:camera>
            <a:lightRig rig="threePt" dir="t"/>
          </a:scene3d>
        </p:grpSpPr>
        <p:sp>
          <p:nvSpPr>
            <p:cNvPr id="58" name="Abgerundetes Rechteck 17"/>
            <p:cNvSpPr/>
            <p:nvPr/>
          </p:nvSpPr>
          <p:spPr bwMode="gray">
            <a:xfrm>
              <a:off x="1816100" y="3675416"/>
              <a:ext cx="5194299" cy="1273715"/>
            </a:xfrm>
            <a:prstGeom prst="roundRect">
              <a:avLst>
                <a:gd name="adj" fmla="val 3968"/>
              </a:avLst>
            </a:prstGeom>
            <a:grpFill/>
            <a:ln w="76200">
              <a:noFill/>
            </a:ln>
            <a:effectLst/>
            <a:sp3d>
              <a:bevelB w="1651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numCol="1" rtlCol="0" anchor="ctr"/>
            <a:lstStyle/>
            <a:p>
              <a:pPr algn="ctr">
                <a:lnSpc>
                  <a:spcPts val="5998"/>
                </a:lnSpc>
              </a:pPr>
              <a:r>
                <a:rPr lang="en-US" sz="4399" b="1" noProof="1">
                  <a:solidFill>
                    <a:prstClr val="white"/>
                  </a:solidFill>
                  <a:cs typeface="Arial" pitchFamily="34" charset="0"/>
                </a:rPr>
                <a:t>Marketing</a:t>
              </a:r>
              <a:endParaRPr lang="en-US" sz="2799" b="1" noProof="1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9" name="Textfeld 18"/>
            <p:cNvSpPr txBox="1"/>
            <p:nvPr/>
          </p:nvSpPr>
          <p:spPr bwMode="gray">
            <a:xfrm>
              <a:off x="6097984" y="3990975"/>
              <a:ext cx="742228" cy="639003"/>
            </a:xfrm>
            <a:prstGeom prst="rect">
              <a:avLst/>
            </a:prstGeom>
            <a:grpFill/>
            <a:ln>
              <a:noFill/>
            </a:ln>
            <a:sp3d>
              <a:bevelB w="165100" prst="coolSlant"/>
            </a:sp3d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999" b="1" noProof="1">
                  <a:solidFill>
                    <a:prstClr val="white"/>
                  </a:solidFill>
                  <a:cs typeface="Arial" pitchFamily="34" charset="0"/>
                </a:rPr>
                <a:t>Ave</a:t>
              </a:r>
              <a:endParaRPr lang="en-US" sz="1999" noProof="1"/>
            </a:p>
          </p:txBody>
        </p:sp>
      </p:grpSp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9699412" y="2391786"/>
            <a:ext cx="1957639" cy="147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838828" y="4053388"/>
            <a:ext cx="2122853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/>
              <a:t>Financial Sustainability</a:t>
            </a:r>
          </a:p>
        </p:txBody>
      </p:sp>
      <p:sp>
        <p:nvSpPr>
          <p:cNvPr id="67" name="Freeform 6"/>
          <p:cNvSpPr>
            <a:spLocks/>
          </p:cNvSpPr>
          <p:nvPr/>
        </p:nvSpPr>
        <p:spPr bwMode="gray">
          <a:xfrm>
            <a:off x="9416119" y="4091262"/>
            <a:ext cx="393684" cy="523230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0" y="131"/>
              </a:cxn>
              <a:cxn ang="0">
                <a:pos x="159" y="263"/>
              </a:cxn>
              <a:cxn ang="0">
                <a:pos x="198" y="259"/>
              </a:cxn>
              <a:cxn ang="0">
                <a:pos x="198" y="203"/>
              </a:cxn>
              <a:cxn ang="0">
                <a:pos x="198" y="22"/>
              </a:cxn>
              <a:cxn ang="0">
                <a:pos x="198" y="4"/>
              </a:cxn>
              <a:cxn ang="0">
                <a:pos x="159" y="0"/>
              </a:cxn>
            </a:cxnLst>
            <a:rect l="0" t="0" r="r" b="b"/>
            <a:pathLst>
              <a:path w="198" h="263">
                <a:moveTo>
                  <a:pt x="159" y="0"/>
                </a:moveTo>
                <a:cubicBezTo>
                  <a:pt x="71" y="0"/>
                  <a:pt x="0" y="59"/>
                  <a:pt x="0" y="131"/>
                </a:cubicBezTo>
                <a:cubicBezTo>
                  <a:pt x="0" y="204"/>
                  <a:pt x="71" y="263"/>
                  <a:pt x="159" y="263"/>
                </a:cubicBezTo>
                <a:cubicBezTo>
                  <a:pt x="173" y="263"/>
                  <a:pt x="186" y="262"/>
                  <a:pt x="198" y="259"/>
                </a:cubicBezTo>
                <a:cubicBezTo>
                  <a:pt x="198" y="203"/>
                  <a:pt x="198" y="203"/>
                  <a:pt x="198" y="203"/>
                </a:cubicBezTo>
                <a:cubicBezTo>
                  <a:pt x="198" y="22"/>
                  <a:pt x="198" y="22"/>
                  <a:pt x="198" y="22"/>
                </a:cubicBezTo>
                <a:cubicBezTo>
                  <a:pt x="198" y="4"/>
                  <a:pt x="198" y="4"/>
                  <a:pt x="198" y="4"/>
                </a:cubicBezTo>
                <a:cubicBezTo>
                  <a:pt x="186" y="1"/>
                  <a:pt x="173" y="0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07972" tIns="45708" rIns="91416" bIns="7198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599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6151323" y="5574561"/>
            <a:ext cx="2396480" cy="1965343"/>
          </a:xfrm>
          <a:prstGeom prst="cloudCallout">
            <a:avLst>
              <a:gd name="adj1" fmla="val -78522"/>
              <a:gd name="adj2" fmla="val -3258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Informed by  functional data to support revenue generation initiatives </a:t>
            </a:r>
          </a:p>
        </p:txBody>
      </p:sp>
      <p:sp>
        <p:nvSpPr>
          <p:cNvPr id="39" name="Cloud Callout 38"/>
          <p:cNvSpPr/>
          <p:nvPr/>
        </p:nvSpPr>
        <p:spPr>
          <a:xfrm>
            <a:off x="949706" y="2872705"/>
            <a:ext cx="2736930" cy="1486866"/>
          </a:xfrm>
          <a:prstGeom prst="cloudCallout">
            <a:avLst>
              <a:gd name="adj1" fmla="val 6639"/>
              <a:gd name="adj2" fmla="val 69722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/>
              <a:t>Inputs revenue line for property portfolio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87478" y="4976671"/>
            <a:ext cx="788076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203446" y="2551411"/>
            <a:ext cx="28762" cy="270507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39248" y="800500"/>
            <a:ext cx="8811548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indent="-990600" defTabSz="1057020">
              <a:lnSpc>
                <a:spcPct val="80000"/>
              </a:lnSpc>
              <a:buAutoNum type="arabicPeriod" startAt="4"/>
            </a:pPr>
            <a: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  <a:t>FINANCIAL MODEL </a:t>
            </a:r>
          </a:p>
          <a:p>
            <a:pPr marL="990600" indent="-990600" defTabSz="1057020">
              <a:lnSpc>
                <a:spcPct val="80000"/>
              </a:lnSpc>
              <a:tabLst>
                <a:tab pos="990600" algn="l"/>
              </a:tabLst>
            </a:pPr>
            <a:r>
              <a:rPr lang="en-ZA" sz="3200" dirty="0" smtClean="0">
                <a:solidFill>
                  <a:schemeClr val="bg1">
                    <a:lumMod val="65000"/>
                  </a:schemeClr>
                </a:solidFill>
              </a:rPr>
              <a:t>	supporting financial sustainability</a:t>
            </a:r>
            <a:endParaRPr lang="en-ZA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Operationalisation of PMTE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842960">
            <a:off x="2135448" y="6294438"/>
            <a:ext cx="164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/>
              <a:t>Currently +/- 80% of revenue collected</a:t>
            </a:r>
            <a:endParaRPr lang="en-ZA" sz="1200" b="1" dirty="0"/>
          </a:p>
        </p:txBody>
      </p:sp>
    </p:spTree>
    <p:extLst>
      <p:ext uri="{BB962C8B-B14F-4D97-AF65-F5344CB8AC3E}">
        <p14:creationId xmlns:p14="http://schemas.microsoft.com/office/powerpoint/2010/main" xmlns="" val="337861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78613"/>
            <a:ext cx="12188825" cy="201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79538" y="7345363"/>
            <a:ext cx="5029200" cy="17589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/>
            </a:pPr>
            <a:endParaRPr lang="en-US" sz="2500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251" name="Subtitle 2"/>
          <p:cNvSpPr txBox="1">
            <a:spLocks/>
          </p:cNvSpPr>
          <p:nvPr/>
        </p:nvSpPr>
        <p:spPr bwMode="auto">
          <a:xfrm>
            <a:off x="1341438" y="6851650"/>
            <a:ext cx="828198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en-US" sz="2700">
              <a:solidFill>
                <a:schemeClr val="bg1"/>
              </a:solidFill>
            </a:endParaRPr>
          </a:p>
        </p:txBody>
      </p:sp>
      <p:sp>
        <p:nvSpPr>
          <p:cNvPr id="10252" name="Subtitle 2"/>
          <p:cNvSpPr txBox="1">
            <a:spLocks/>
          </p:cNvSpPr>
          <p:nvPr/>
        </p:nvSpPr>
        <p:spPr bwMode="auto">
          <a:xfrm>
            <a:off x="477838" y="7064375"/>
            <a:ext cx="87661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253" name="Date Placeholder 3"/>
          <p:cNvSpPr txBox="1">
            <a:spLocks/>
          </p:cNvSpPr>
          <p:nvPr/>
        </p:nvSpPr>
        <p:spPr bwMode="auto">
          <a:xfrm>
            <a:off x="789801" y="7100538"/>
            <a:ext cx="11424156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ZA" altLang="en-US" sz="2800" b="1" dirty="0" smtClean="0">
                <a:solidFill>
                  <a:schemeClr val="bg1"/>
                </a:solidFill>
              </a:rPr>
              <a:t>CONTEXT: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ZA" sz="2800" dirty="0">
                <a:solidFill>
                  <a:schemeClr val="bg1"/>
                </a:solidFill>
              </a:rPr>
              <a:t>Revisiting the </a:t>
            </a:r>
            <a:r>
              <a:rPr lang="en-ZA" sz="2800" dirty="0" smtClean="0">
                <a:solidFill>
                  <a:schemeClr val="bg1"/>
                </a:solidFill>
              </a:rPr>
              <a:t>Intention - Addressing the State’s Property Management Challenge</a:t>
            </a:r>
          </a:p>
        </p:txBody>
      </p:sp>
      <p:sp>
        <p:nvSpPr>
          <p:cNvPr id="17" name="Date Placeholder 3"/>
          <p:cNvSpPr txBox="1">
            <a:spLocks/>
          </p:cNvSpPr>
          <p:nvPr/>
        </p:nvSpPr>
        <p:spPr bwMode="auto">
          <a:xfrm>
            <a:off x="837828" y="5732589"/>
            <a:ext cx="90011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ZA" altLang="en-US" sz="4400" dirty="0">
                <a:solidFill>
                  <a:schemeClr val="accent1"/>
                </a:solidFill>
              </a:rPr>
              <a:t>SECTION </a:t>
            </a:r>
            <a:r>
              <a:rPr lang="en-ZA" altLang="en-US" sz="4400" dirty="0" smtClean="0">
                <a:solidFill>
                  <a:schemeClr val="accent1"/>
                </a:solidFill>
              </a:rPr>
              <a:t>A</a:t>
            </a:r>
            <a:endParaRPr lang="en-ZA" altLang="en-US" sz="4400" dirty="0">
              <a:solidFill>
                <a:schemeClr val="accent1"/>
              </a:solidFill>
            </a:endParaRPr>
          </a:p>
        </p:txBody>
      </p:sp>
      <p:pic>
        <p:nvPicPr>
          <p:cNvPr id="10" name="Pictur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828" y="2664197"/>
            <a:ext cx="3050669" cy="11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441" y="0"/>
            <a:ext cx="7440559" cy="66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446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1719744" y="2765728"/>
          <a:ext cx="5947172" cy="448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4370604" y="5033983"/>
            <a:ext cx="2712169" cy="2592215"/>
          </a:xfrm>
          <a:prstGeom prst="ellipse">
            <a:avLst/>
          </a:prstGeom>
          <a:noFill/>
          <a:ln>
            <a:solidFill>
              <a:srgbClr val="F8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1" dirty="0"/>
          </a:p>
        </p:txBody>
      </p:sp>
      <p:sp>
        <p:nvSpPr>
          <p:cNvPr id="7" name="Oval 6"/>
          <p:cNvSpPr/>
          <p:nvPr/>
        </p:nvSpPr>
        <p:spPr>
          <a:xfrm>
            <a:off x="1083472" y="2149259"/>
            <a:ext cx="4046521" cy="4082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1"/>
          </a:p>
        </p:txBody>
      </p:sp>
      <p:sp>
        <p:nvSpPr>
          <p:cNvPr id="8" name="Right Arrow 7"/>
          <p:cNvSpPr/>
          <p:nvPr/>
        </p:nvSpPr>
        <p:spPr>
          <a:xfrm>
            <a:off x="5261713" y="3128720"/>
            <a:ext cx="1391715" cy="72155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1"/>
          </a:p>
        </p:txBody>
      </p:sp>
      <p:sp>
        <p:nvSpPr>
          <p:cNvPr id="9" name="TextBox 8"/>
          <p:cNvSpPr txBox="1"/>
          <p:nvPr/>
        </p:nvSpPr>
        <p:spPr>
          <a:xfrm>
            <a:off x="6727997" y="3191038"/>
            <a:ext cx="1804974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64" b="1" dirty="0" smtClean="0"/>
              <a:t>GRAP </a:t>
            </a:r>
            <a:r>
              <a:rPr lang="en-ZA" sz="1764" b="1" dirty="0"/>
              <a:t>Compliant IAR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7291245" y="5850918"/>
            <a:ext cx="1529308" cy="78047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1"/>
          </a:p>
        </p:txBody>
      </p:sp>
      <p:sp>
        <p:nvSpPr>
          <p:cNvPr id="14" name="TextBox 13"/>
          <p:cNvSpPr txBox="1"/>
          <p:nvPr/>
        </p:nvSpPr>
        <p:spPr>
          <a:xfrm>
            <a:off x="8829247" y="5610718"/>
            <a:ext cx="2449622" cy="172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64" b="1" dirty="0"/>
              <a:t>IAR at component level</a:t>
            </a:r>
          </a:p>
          <a:p>
            <a:pPr algn="ctr"/>
            <a:r>
              <a:rPr lang="en-ZA" sz="1764" b="1" dirty="0"/>
              <a:t>Enables operational decisions to enhance efficiencies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9651" y="6054928"/>
            <a:ext cx="816541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1" b="1" dirty="0">
                <a:solidFill>
                  <a:schemeClr val="bg1"/>
                </a:solidFill>
              </a:rPr>
              <a:t>TO BE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6398" y="3318045"/>
            <a:ext cx="1230062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1" b="1" dirty="0" smtClean="0">
                <a:solidFill>
                  <a:schemeClr val="bg1"/>
                </a:solidFill>
              </a:rPr>
              <a:t>CURRENT</a:t>
            </a:r>
            <a:endParaRPr lang="en-US" sz="1701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701" y="848795"/>
            <a:ext cx="788999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7020">
              <a:lnSpc>
                <a:spcPct val="80000"/>
              </a:lnSpc>
            </a:pPr>
            <a: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  <a:t>5.	IMMOVABLE ASSET REGISTER</a:t>
            </a:r>
            <a:b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ZA" sz="3200" dirty="0" smtClean="0">
                <a:solidFill>
                  <a:schemeClr val="bg1">
                    <a:lumMod val="65000"/>
                  </a:schemeClr>
                </a:solidFill>
              </a:rPr>
              <a:t>architectural construct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Operationalisation of PMTE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55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2629078" y="4622547"/>
            <a:ext cx="1335202" cy="998231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300" b="1" dirty="0">
                <a:solidFill>
                  <a:prstClr val="white"/>
                </a:solidFill>
              </a:rPr>
              <a:t>Asset Register Management</a:t>
            </a:r>
            <a:endParaRPr lang="en-US" sz="1300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13295" y="2989563"/>
            <a:ext cx="3107341" cy="1261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>
              <a:solidFill>
                <a:prstClr val="white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6088836" y="3089116"/>
            <a:ext cx="1353212" cy="1061963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300" b="1" u="sng" dirty="0">
                <a:solidFill>
                  <a:schemeClr val="bg1"/>
                </a:solidFill>
              </a:rPr>
              <a:t>Off the Shelf</a:t>
            </a:r>
          </a:p>
          <a:p>
            <a:pPr algn="ctr"/>
            <a:r>
              <a:rPr lang="en-ZA" sz="1300" b="1" dirty="0">
                <a:solidFill>
                  <a:schemeClr val="bg1"/>
                </a:solidFill>
              </a:rPr>
              <a:t>Property Management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4824" y="4606832"/>
            <a:ext cx="3095812" cy="11044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23776" y="6046256"/>
            <a:ext cx="3096859" cy="1479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>
              <a:solidFill>
                <a:prstClr val="white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6109320" y="4707268"/>
            <a:ext cx="1353212" cy="913274"/>
          </a:xfrm>
          <a:prstGeom prst="ca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300" b="1" u="sng" dirty="0">
                <a:solidFill>
                  <a:schemeClr val="bg1"/>
                </a:solidFill>
              </a:rPr>
              <a:t>Off the Shelf</a:t>
            </a:r>
          </a:p>
          <a:p>
            <a:pPr algn="ctr"/>
            <a:r>
              <a:rPr lang="en-ZA" sz="1300" b="1" dirty="0">
                <a:solidFill>
                  <a:schemeClr val="bg1"/>
                </a:solidFill>
              </a:rPr>
              <a:t>Management Facilities 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6109320" y="6201177"/>
            <a:ext cx="1353212" cy="1266901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300" b="1" u="sng" dirty="0">
                <a:solidFill>
                  <a:schemeClr val="bg1"/>
                </a:solidFill>
              </a:rPr>
              <a:t>Off the Shelf</a:t>
            </a:r>
          </a:p>
          <a:p>
            <a:pPr algn="ctr"/>
            <a:r>
              <a:rPr lang="en-ZA" sz="1300" b="1" dirty="0">
                <a:solidFill>
                  <a:schemeClr val="bg1"/>
                </a:solidFill>
              </a:rPr>
              <a:t>Project Delivery Management</a:t>
            </a:r>
            <a:endParaRPr lang="en-US" sz="1300" b="1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>
            <a:stCxn id="6" idx="4"/>
            <a:endCxn id="7" idx="2"/>
          </p:cNvCxnSpPr>
          <p:nvPr/>
        </p:nvCxnSpPr>
        <p:spPr>
          <a:xfrm flipV="1">
            <a:off x="3964279" y="3620097"/>
            <a:ext cx="2124557" cy="150156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9" idx="2"/>
          </p:cNvCxnSpPr>
          <p:nvPr/>
        </p:nvCxnSpPr>
        <p:spPr>
          <a:xfrm>
            <a:off x="4083965" y="5124020"/>
            <a:ext cx="2025355" cy="3988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4"/>
            <a:endCxn id="8" idx="2"/>
          </p:cNvCxnSpPr>
          <p:nvPr/>
        </p:nvCxnSpPr>
        <p:spPr>
          <a:xfrm>
            <a:off x="3964280" y="5121662"/>
            <a:ext cx="2145040" cy="171296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909836" y="2088133"/>
            <a:ext cx="7621047" cy="5883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prstClr val="white"/>
                </a:solidFill>
              </a:rPr>
              <a:t>Core Business Processes: asset register management , property management , facilities management and project delivery management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30" name="Can 29"/>
          <p:cNvSpPr/>
          <p:nvPr/>
        </p:nvSpPr>
        <p:spPr>
          <a:xfrm>
            <a:off x="968729" y="4507649"/>
            <a:ext cx="1335202" cy="1240126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300" b="1" u="sng" dirty="0">
                <a:solidFill>
                  <a:prstClr val="black"/>
                </a:solidFill>
              </a:rPr>
              <a:t>Off the Shelf</a:t>
            </a:r>
          </a:p>
          <a:p>
            <a:pPr algn="ctr"/>
            <a:r>
              <a:rPr lang="en-ZA" sz="1300" b="1" dirty="0">
                <a:solidFill>
                  <a:prstClr val="black"/>
                </a:solidFill>
              </a:rPr>
              <a:t>Billing &amp; Accounting</a:t>
            </a:r>
            <a:endParaRPr lang="en-US" sz="1300" b="1" dirty="0">
              <a:solidFill>
                <a:prstClr val="black"/>
              </a:solidFill>
            </a:endParaRPr>
          </a:p>
        </p:txBody>
      </p:sp>
      <p:cxnSp>
        <p:nvCxnSpPr>
          <p:cNvPr id="36" name="Shape 35"/>
          <p:cNvCxnSpPr>
            <a:endCxn id="30" idx="3"/>
          </p:cNvCxnSpPr>
          <p:nvPr/>
        </p:nvCxnSpPr>
        <p:spPr>
          <a:xfrm rot="10800000">
            <a:off x="1636332" y="5747775"/>
            <a:ext cx="4452506" cy="1216412"/>
          </a:xfrm>
          <a:prstGeom prst="bentConnector2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30" idx="4"/>
            <a:endCxn id="6" idx="2"/>
          </p:cNvCxnSpPr>
          <p:nvPr/>
        </p:nvCxnSpPr>
        <p:spPr>
          <a:xfrm flipV="1">
            <a:off x="2303931" y="5121662"/>
            <a:ext cx="325147" cy="6050"/>
          </a:xfrm>
          <a:prstGeom prst="bentConnector3">
            <a:avLst>
              <a:gd name="adj1" fmla="val 50000"/>
            </a:avLst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388001" y="4093869"/>
            <a:ext cx="2019000" cy="36041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512"/>
          </a:p>
        </p:txBody>
      </p:sp>
      <p:sp>
        <p:nvSpPr>
          <p:cNvPr id="15" name="TextBox 14"/>
          <p:cNvSpPr txBox="1"/>
          <p:nvPr/>
        </p:nvSpPr>
        <p:spPr>
          <a:xfrm>
            <a:off x="3083880" y="4134747"/>
            <a:ext cx="633507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512" b="1" dirty="0"/>
              <a:t>UCM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88001" y="3487329"/>
            <a:ext cx="2071796" cy="376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512" dirty="0"/>
          </a:p>
        </p:txBody>
      </p:sp>
      <p:sp>
        <p:nvSpPr>
          <p:cNvPr id="18" name="TextBox 17"/>
          <p:cNvSpPr txBox="1"/>
          <p:nvPr/>
        </p:nvSpPr>
        <p:spPr>
          <a:xfrm>
            <a:off x="2880513" y="3491268"/>
            <a:ext cx="1678169" cy="32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512" b="1" dirty="0"/>
              <a:t>Fin Model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296679" y="3785119"/>
            <a:ext cx="9143" cy="38379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3305822" y="4403241"/>
            <a:ext cx="1" cy="31003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hape 35"/>
          <p:cNvCxnSpPr>
            <a:endCxn id="30" idx="1"/>
          </p:cNvCxnSpPr>
          <p:nvPr/>
        </p:nvCxnSpPr>
        <p:spPr>
          <a:xfrm rot="10800000" flipV="1">
            <a:off x="1636330" y="3348320"/>
            <a:ext cx="4462748" cy="1159329"/>
          </a:xfrm>
          <a:prstGeom prst="bentConnector2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736562" y="402221"/>
            <a:ext cx="11262506" cy="841331"/>
          </a:xfrm>
        </p:spPr>
        <p:txBody>
          <a:bodyPr>
            <a:normAutofit fontScale="90000"/>
          </a:bodyPr>
          <a:lstStyle/>
          <a:p>
            <a:r>
              <a:rPr lang="en-ZA" altLang="en-US" sz="3200" b="1" dirty="0" smtClean="0">
                <a:solidFill>
                  <a:schemeClr val="bg1">
                    <a:lumMod val="65000"/>
                  </a:schemeClr>
                </a:solidFill>
              </a:rPr>
              <a:t>6.	VALUE </a:t>
            </a:r>
            <a:r>
              <a:rPr lang="en-ZA" altLang="en-US" sz="3200" b="1" dirty="0">
                <a:solidFill>
                  <a:schemeClr val="bg1">
                    <a:lumMod val="65000"/>
                  </a:schemeClr>
                </a:solidFill>
              </a:rPr>
              <a:t>CHAIN &amp; DEPENDENCIES </a:t>
            </a:r>
            <a:r>
              <a:rPr lang="en-ZA" altLang="en-US" sz="32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ZA" altLang="en-US" sz="32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altLang="en-US" sz="3200" b="1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ZA" altLang="en-US" sz="3200" dirty="0" smtClean="0">
                <a:solidFill>
                  <a:schemeClr val="bg1">
                    <a:lumMod val="65000"/>
                  </a:schemeClr>
                </a:solidFill>
              </a:rPr>
              <a:t>within PMTE articulated through the ERP strategy</a:t>
            </a:r>
            <a:endParaRPr lang="en-ZA" alt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8260429" y="2867711"/>
            <a:ext cx="504056" cy="4752528"/>
          </a:xfrm>
          <a:prstGeom prst="rightBrac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9099442" y="3927985"/>
            <a:ext cx="2088232" cy="264687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200" b="1" dirty="0" smtClean="0">
                <a:solidFill>
                  <a:schemeClr val="bg1"/>
                </a:solidFill>
              </a:rPr>
              <a:t>RISK</a:t>
            </a:r>
          </a:p>
          <a:p>
            <a:pPr algn="ctr"/>
            <a:r>
              <a:rPr lang="en-ZA" sz="1600" b="1" dirty="0" smtClean="0">
                <a:solidFill>
                  <a:schemeClr val="bg1"/>
                </a:solidFill>
              </a:rPr>
              <a:t>Non-functioning modules poses a major risk to operational efficiency  of the PMTE and consequential negative audit findings </a:t>
            </a:r>
          </a:p>
        </p:txBody>
      </p:sp>
    </p:spTree>
    <p:extLst>
      <p:ext uri="{BB962C8B-B14F-4D97-AF65-F5344CB8AC3E}">
        <p14:creationId xmlns:p14="http://schemas.microsoft.com/office/powerpoint/2010/main" xmlns="" val="19632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78613"/>
            <a:ext cx="12188825" cy="201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79538" y="7345363"/>
            <a:ext cx="5029200" cy="17589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/>
            </a:pPr>
            <a:endParaRPr lang="en-US" sz="2500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251" name="Subtitle 2"/>
          <p:cNvSpPr txBox="1">
            <a:spLocks/>
          </p:cNvSpPr>
          <p:nvPr/>
        </p:nvSpPr>
        <p:spPr bwMode="auto">
          <a:xfrm>
            <a:off x="1341438" y="6851650"/>
            <a:ext cx="828198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en-US" sz="2700">
              <a:solidFill>
                <a:schemeClr val="bg1"/>
              </a:solidFill>
            </a:endParaRPr>
          </a:p>
        </p:txBody>
      </p:sp>
      <p:sp>
        <p:nvSpPr>
          <p:cNvPr id="10252" name="Subtitle 2"/>
          <p:cNvSpPr txBox="1">
            <a:spLocks/>
          </p:cNvSpPr>
          <p:nvPr/>
        </p:nvSpPr>
        <p:spPr bwMode="auto">
          <a:xfrm>
            <a:off x="477838" y="7064375"/>
            <a:ext cx="87661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253" name="Date Placeholder 3"/>
          <p:cNvSpPr txBox="1">
            <a:spLocks/>
          </p:cNvSpPr>
          <p:nvPr/>
        </p:nvSpPr>
        <p:spPr bwMode="auto">
          <a:xfrm>
            <a:off x="837828" y="6928678"/>
            <a:ext cx="11061833" cy="81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99" dirty="0">
                <a:ln w="1905"/>
                <a:solidFill>
                  <a:schemeClr val="bg1"/>
                </a:solidFill>
              </a:rPr>
              <a:t>FUNDING STRATEGY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99" dirty="0">
                <a:ln w="1905"/>
                <a:solidFill>
                  <a:schemeClr val="bg1"/>
                </a:solidFill>
              </a:rPr>
              <a:t>Key initiatives </a:t>
            </a:r>
          </a:p>
        </p:txBody>
      </p:sp>
      <p:pic>
        <p:nvPicPr>
          <p:cNvPr id="10254" name="Pictur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804" y="2448173"/>
            <a:ext cx="3050669" cy="11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 bwMode="auto">
          <a:xfrm>
            <a:off x="837828" y="5732589"/>
            <a:ext cx="90011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ZA" altLang="en-US" sz="4400" dirty="0">
                <a:solidFill>
                  <a:schemeClr val="accent1"/>
                </a:solidFill>
              </a:rPr>
              <a:t>SECTION </a:t>
            </a:r>
            <a:r>
              <a:rPr lang="en-ZA" altLang="en-US" sz="4400" dirty="0" smtClean="0">
                <a:solidFill>
                  <a:schemeClr val="accent1"/>
                </a:solidFill>
              </a:rPr>
              <a:t>E</a:t>
            </a:r>
            <a:endParaRPr lang="en-ZA" altLang="en-US" sz="4400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7140" y="-28514"/>
            <a:ext cx="7541685" cy="67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25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3626710"/>
              </p:ext>
            </p:extLst>
          </p:nvPr>
        </p:nvGraphicFramePr>
        <p:xfrm>
          <a:off x="6525238" y="2232148"/>
          <a:ext cx="5004205" cy="16800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7686"/>
                <a:gridCol w="826519"/>
              </a:tblGrid>
              <a:tr h="415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“Quick wins formulated” </a:t>
                      </a:r>
                      <a:r>
                        <a:rPr lang="en-ZA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Scenarios </a:t>
                      </a:r>
                    </a:p>
                  </a:txBody>
                  <a:tcPr marL="68562" marR="68562" marT="34281" marB="3428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Rm</a:t>
                      </a:r>
                    </a:p>
                  </a:txBody>
                  <a:tcPr marL="68562" marR="68562" marT="34281" marB="3428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1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ZA" sz="1300" dirty="0" smtClean="0"/>
                        <a:t>A. Lease-in’s (</a:t>
                      </a:r>
                      <a:r>
                        <a:rPr lang="en-ZA" sz="1300" dirty="0" err="1" smtClean="0"/>
                        <a:t>Avg</a:t>
                      </a:r>
                      <a:r>
                        <a:rPr lang="en-ZA" sz="1300" baseline="0" dirty="0" smtClean="0"/>
                        <a:t> cost savings on variable costs)</a:t>
                      </a:r>
                      <a:endParaRPr lang="en-ZA" sz="1300" dirty="0"/>
                    </a:p>
                  </a:txBody>
                  <a:tcPr marL="68562" marR="68562" marT="34281" marB="34281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ZA" sz="1300" dirty="0" smtClean="0"/>
                        <a:t>351</a:t>
                      </a:r>
                      <a:endParaRPr lang="en-ZA" sz="1300" dirty="0"/>
                    </a:p>
                  </a:txBody>
                  <a:tcPr marL="68562" marR="68562" marT="34281" marB="34281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378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ZA" sz="1300" dirty="0" smtClean="0">
                          <a:solidFill>
                            <a:schemeClr val="tx1"/>
                          </a:solidFill>
                        </a:rPr>
                        <a:t>B. Potential non</a:t>
                      </a:r>
                      <a:r>
                        <a:rPr lang="en-ZA" sz="1300" baseline="0" dirty="0" smtClean="0">
                          <a:solidFill>
                            <a:schemeClr val="tx1"/>
                          </a:solidFill>
                        </a:rPr>
                        <a:t>-core “Holding Cost to the State”</a:t>
                      </a:r>
                      <a:endParaRPr lang="en-ZA" sz="1300" dirty="0">
                        <a:solidFill>
                          <a:schemeClr val="tx1"/>
                        </a:solidFill>
                      </a:endParaRPr>
                    </a:p>
                  </a:txBody>
                  <a:tcPr marL="68562" marR="68562" marT="34281" marB="34281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ZA" sz="1300" dirty="0" smtClean="0">
                          <a:solidFill>
                            <a:schemeClr val="tx1"/>
                          </a:solidFill>
                        </a:rPr>
                        <a:t>267</a:t>
                      </a:r>
                      <a:endParaRPr lang="en-ZA" sz="1300" dirty="0">
                        <a:solidFill>
                          <a:schemeClr val="tx1"/>
                        </a:solidFill>
                      </a:endParaRPr>
                    </a:p>
                  </a:txBody>
                  <a:tcPr marL="68562" marR="68562" marT="34281" marB="34281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378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ZA" sz="1300" dirty="0" smtClean="0">
                          <a:solidFill>
                            <a:schemeClr val="tx2"/>
                          </a:solidFill>
                        </a:rPr>
                        <a:t>C. Lease-out revenue gap to benchmark</a:t>
                      </a:r>
                      <a:endParaRPr lang="en-ZA" sz="1300" dirty="0">
                        <a:solidFill>
                          <a:schemeClr val="tx2"/>
                        </a:solidFill>
                      </a:endParaRPr>
                    </a:p>
                  </a:txBody>
                  <a:tcPr marL="68562" marR="68562" marT="34281" marB="34281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ZA" sz="1300" dirty="0" smtClean="0">
                          <a:solidFill>
                            <a:schemeClr val="tx2"/>
                          </a:solidFill>
                        </a:rPr>
                        <a:t>469</a:t>
                      </a:r>
                      <a:endParaRPr lang="en-ZA" sz="1300" dirty="0">
                        <a:solidFill>
                          <a:schemeClr val="tx2"/>
                        </a:solidFill>
                      </a:endParaRPr>
                    </a:p>
                  </a:txBody>
                  <a:tcPr marL="68562" marR="68562" marT="34281" marB="34281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8833">
                <a:tc>
                  <a:txBody>
                    <a:bodyPr/>
                    <a:lstStyle/>
                    <a:p>
                      <a:pPr marL="355600" indent="-355600">
                        <a:buFont typeface="+mj-lt"/>
                        <a:buNone/>
                      </a:pPr>
                      <a:r>
                        <a:rPr lang="en-ZA" sz="1300" b="1" i="1" dirty="0" smtClean="0">
                          <a:solidFill>
                            <a:schemeClr val="tx1"/>
                          </a:solidFill>
                        </a:rPr>
                        <a:t>Total Impact on Baseline </a:t>
                      </a:r>
                    </a:p>
                    <a:p>
                      <a:pPr marL="355600" indent="-355600">
                        <a:buFont typeface="+mj-lt"/>
                        <a:buNone/>
                      </a:pPr>
                      <a:r>
                        <a:rPr lang="en-ZA" sz="1300" b="1" i="1" dirty="0" smtClean="0">
                          <a:solidFill>
                            <a:schemeClr val="tx1"/>
                          </a:solidFill>
                        </a:rPr>
                        <a:t>(excluding</a:t>
                      </a:r>
                      <a:r>
                        <a:rPr lang="en-ZA" sz="1300" b="1" i="1" baseline="0" dirty="0" smtClean="0">
                          <a:solidFill>
                            <a:schemeClr val="tx1"/>
                          </a:solidFill>
                        </a:rPr>
                        <a:t> Potential sales or new leases)</a:t>
                      </a:r>
                      <a:endParaRPr lang="en-ZA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62" marR="68562" marT="34281" marB="34281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 algn="r">
                        <a:buFont typeface="+mj-lt"/>
                        <a:buNone/>
                      </a:pPr>
                      <a:r>
                        <a:rPr lang="en-ZA" sz="1300" b="1" i="1" dirty="0" smtClean="0">
                          <a:solidFill>
                            <a:schemeClr val="tx1"/>
                          </a:solidFill>
                        </a:rPr>
                        <a:t>1087</a:t>
                      </a:r>
                      <a:endParaRPr lang="en-ZA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62" marR="68562" marT="34281" marB="34281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2715809"/>
              </p:ext>
            </p:extLst>
          </p:nvPr>
        </p:nvGraphicFramePr>
        <p:xfrm>
          <a:off x="670958" y="2232149"/>
          <a:ext cx="3635672" cy="50213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5672"/>
              </a:tblGrid>
              <a:tr h="373283">
                <a:tc>
                  <a:txBody>
                    <a:bodyPr/>
                    <a:lstStyle/>
                    <a:p>
                      <a:pPr algn="ctr"/>
                      <a:r>
                        <a:rPr lang="en-ZA" sz="13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Revenue</a:t>
                      </a:r>
                      <a:r>
                        <a:rPr lang="en-ZA" sz="13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Generation Scenarios Identified</a:t>
                      </a:r>
                      <a:endParaRPr lang="en-ZA" sz="13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62" marR="68562" marT="34281" marB="3428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588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ZA" sz="13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Disposal non core/High value surplus (lease or sale)</a:t>
                      </a:r>
                    </a:p>
                  </a:txBody>
                  <a:tcPr marL="68562" marR="68562" marT="34281" marB="34281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9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ZA" sz="13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Disposal of non core residential units</a:t>
                      </a:r>
                    </a:p>
                  </a:txBody>
                  <a:tcPr marL="68562" marR="68562" marT="34281" marB="34281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402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ZA" sz="1300" dirty="0" smtClean="0">
                          <a:latin typeface="+mj-lt"/>
                        </a:rPr>
                        <a:t>Sale of Advertising space</a:t>
                      </a:r>
                    </a:p>
                  </a:txBody>
                  <a:tcPr marL="68562" marR="68562" marT="34281" marB="34281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993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ZA" sz="1300" dirty="0" smtClean="0">
                          <a:latin typeface="+mj-lt"/>
                        </a:rPr>
                        <a:t>Commercial occupancy efficiency/densities</a:t>
                      </a:r>
                    </a:p>
                    <a:p>
                      <a:pPr marL="361950" indent="0">
                        <a:buFont typeface="+mj-lt"/>
                        <a:buNone/>
                      </a:pPr>
                      <a:r>
                        <a:rPr lang="en-ZA" sz="1300" dirty="0" smtClean="0">
                          <a:latin typeface="+mj-lt"/>
                        </a:rPr>
                        <a:t>Expired leases (rationalisation (fund f/out), renegotiation) ,Targeting phasing out of private leases in</a:t>
                      </a:r>
                      <a:endParaRPr lang="en-ZA" sz="1300" dirty="0">
                        <a:latin typeface="+mj-lt"/>
                      </a:endParaRPr>
                    </a:p>
                  </a:txBody>
                  <a:tcPr marL="68562" marR="68562" marT="34281" marB="34281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568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en-ZA" sz="1300" dirty="0" smtClean="0">
                          <a:solidFill>
                            <a:schemeClr val="tx2"/>
                          </a:solidFill>
                          <a:latin typeface="+mj-lt"/>
                        </a:rPr>
                        <a:t>Review profitability of commercial letting out contracts</a:t>
                      </a:r>
                    </a:p>
                  </a:txBody>
                  <a:tcPr marL="68562" marR="68562" marT="34281" marB="34281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73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en-ZA" sz="1300" dirty="0" smtClean="0">
                          <a:latin typeface="+mj-lt"/>
                        </a:rPr>
                        <a:t>Big Ticket high hanging fruits</a:t>
                      </a:r>
                      <a:r>
                        <a:rPr lang="en-ZA" sz="1300" baseline="0" dirty="0" smtClean="0">
                          <a:latin typeface="+mj-lt"/>
                        </a:rPr>
                        <a:t> e.g.</a:t>
                      </a:r>
                      <a:r>
                        <a:rPr lang="en-ZA" sz="1300" dirty="0" smtClean="0">
                          <a:latin typeface="+mj-lt"/>
                        </a:rPr>
                        <a:t> precinct developments</a:t>
                      </a:r>
                      <a:endParaRPr lang="en-ZA" sz="13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62" marR="68562" marT="34281" marB="34281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1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10"/>
                      </a:pPr>
                      <a:r>
                        <a:rPr lang="en-ZA" sz="1300" dirty="0" smtClean="0">
                          <a:latin typeface="+mj-lt"/>
                        </a:rPr>
                        <a:t>Harbours -Land (long lease) sale, Commercial leasing, Advertising</a:t>
                      </a:r>
                    </a:p>
                  </a:txBody>
                  <a:tcPr marL="68562" marR="68562" marT="34281" marB="34281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73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ZA" sz="1300" dirty="0" smtClean="0">
                          <a:latin typeface="+mj-lt"/>
                        </a:rPr>
                        <a:t>Maximise/optimize value in strategically located assets</a:t>
                      </a:r>
                    </a:p>
                  </a:txBody>
                  <a:tcPr marL="68562" marR="68562" marT="34281" marB="34281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9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n-ZA" sz="1300" dirty="0" smtClean="0">
                          <a:latin typeface="+mj-lt"/>
                        </a:rPr>
                        <a:t>Telecoms point of presence</a:t>
                      </a:r>
                    </a:p>
                  </a:txBody>
                  <a:tcPr marL="68562" marR="68562" marT="34281" marB="34281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1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en-ZA" sz="1300" dirty="0" smtClean="0">
                          <a:latin typeface="+mj-lt"/>
                        </a:rPr>
                        <a:t>Disaster recovery/storage facilities (Government/Private sector)</a:t>
                      </a:r>
                    </a:p>
                  </a:txBody>
                  <a:tcPr marL="68562" marR="68562" marT="34281" marB="34281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1" name="Elbow Connector 10"/>
          <p:cNvCxnSpPr/>
          <p:nvPr/>
        </p:nvCxnSpPr>
        <p:spPr>
          <a:xfrm flipV="1">
            <a:off x="4306628" y="2776548"/>
            <a:ext cx="2218610" cy="1543833"/>
          </a:xfrm>
          <a:prstGeom prst="bentConnector3">
            <a:avLst>
              <a:gd name="adj1" fmla="val 39124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ket 13"/>
          <p:cNvSpPr/>
          <p:nvPr/>
        </p:nvSpPr>
        <p:spPr>
          <a:xfrm>
            <a:off x="4306628" y="2707463"/>
            <a:ext cx="126277" cy="532797"/>
          </a:xfrm>
          <a:prstGeom prst="rightBracket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1286"/>
          </a:p>
        </p:txBody>
      </p:sp>
      <p:cxnSp>
        <p:nvCxnSpPr>
          <p:cNvPr id="15" name="Elbow Connector 14"/>
          <p:cNvCxnSpPr>
            <a:endCxn id="7" idx="1"/>
          </p:cNvCxnSpPr>
          <p:nvPr/>
        </p:nvCxnSpPr>
        <p:spPr>
          <a:xfrm>
            <a:off x="4432905" y="2979692"/>
            <a:ext cx="2092333" cy="9250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4306628" y="3309345"/>
            <a:ext cx="2218610" cy="1647207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triped Right Arrow 17"/>
          <p:cNvSpPr/>
          <p:nvPr/>
        </p:nvSpPr>
        <p:spPr>
          <a:xfrm>
            <a:off x="4374494" y="2123206"/>
            <a:ext cx="2079958" cy="540991"/>
          </a:xfrm>
          <a:prstGeom prst="stripedRightArrow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ZA" sz="1300" b="1" dirty="0">
                <a:solidFill>
                  <a:schemeClr val="bg1"/>
                </a:solidFill>
              </a:rPr>
              <a:t>Quick Wins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537115" y="4956551"/>
            <a:ext cx="5054146" cy="29777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71399" indent="-171399" defTabSz="1118204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►"/>
            </a:pPr>
            <a:r>
              <a:rPr lang="en-ZA" sz="1500" i="1" dirty="0">
                <a:solidFill>
                  <a:srgbClr val="000000"/>
                </a:solidFill>
                <a:cs typeface="Arial" panose="020B0604020202020204" pitchFamily="34" charset="0"/>
              </a:rPr>
              <a:t>The </a:t>
            </a:r>
            <a:r>
              <a:rPr lang="en-ZA" sz="15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OFSP team formulated </a:t>
            </a:r>
            <a:r>
              <a:rPr lang="en-ZA" sz="1500" i="1" dirty="0">
                <a:solidFill>
                  <a:srgbClr val="000000"/>
                </a:solidFill>
                <a:cs typeface="Arial" panose="020B0604020202020204" pitchFamily="34" charset="0"/>
              </a:rPr>
              <a:t>quick wins based on research and available data</a:t>
            </a:r>
          </a:p>
          <a:p>
            <a:pPr marL="171399" indent="-171399" defTabSz="1118204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►"/>
            </a:pPr>
            <a:r>
              <a:rPr lang="en-ZA" sz="1500" i="1" dirty="0">
                <a:solidFill>
                  <a:srgbClr val="000000"/>
                </a:solidFill>
                <a:cs typeface="Arial" panose="020B0604020202020204" pitchFamily="34" charset="0"/>
              </a:rPr>
              <a:t>However this does not replace scenarios but provides high level indicator of what is possible</a:t>
            </a:r>
          </a:p>
          <a:p>
            <a:pPr marL="171399" indent="-171399" defTabSz="1118204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►"/>
            </a:pPr>
            <a:r>
              <a:rPr lang="en-ZA" sz="1500" i="1" dirty="0">
                <a:solidFill>
                  <a:srgbClr val="000000"/>
                </a:solidFill>
                <a:cs typeface="Arial" panose="020B0604020202020204" pitchFamily="34" charset="0"/>
              </a:rPr>
              <a:t>It has been agreed that further work (Flip side) on the “quick win” scenario’s will be completed by management and can be incorporated via the assumptions functionality within the financial model</a:t>
            </a:r>
          </a:p>
          <a:p>
            <a:pPr marL="171399" indent="-171399" defTabSz="1118204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►"/>
            </a:pPr>
            <a:r>
              <a:rPr lang="en-ZA" sz="1500" i="1" dirty="0">
                <a:solidFill>
                  <a:srgbClr val="000000"/>
                </a:solidFill>
                <a:cs typeface="Arial" panose="020B0604020202020204" pitchFamily="34" charset="0"/>
              </a:rPr>
              <a:t>The remaining original scenarios can also be included via the assumptions although at a much higher level of detail i.e. Sale of advertising space</a:t>
            </a:r>
          </a:p>
        </p:txBody>
      </p:sp>
      <p:sp>
        <p:nvSpPr>
          <p:cNvPr id="3" name="Down Arrow 2"/>
          <p:cNvSpPr/>
          <p:nvPr/>
        </p:nvSpPr>
        <p:spPr>
          <a:xfrm>
            <a:off x="6553754" y="3888333"/>
            <a:ext cx="5054145" cy="112951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300" b="1" dirty="0"/>
              <a:t>We can process  quick wins using “assumptions” functionality in </a:t>
            </a:r>
            <a:r>
              <a:rPr lang="en-ZA" sz="1300" b="1" dirty="0" smtClean="0"/>
              <a:t>Finance Model</a:t>
            </a:r>
            <a:endParaRPr lang="en-ZA" sz="13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88769" y="641808"/>
            <a:ext cx="8936885" cy="1066522"/>
          </a:xfrm>
          <a:prstGeom prst="rect">
            <a:avLst/>
          </a:prstGeom>
        </p:spPr>
        <p:txBody>
          <a:bodyPr lIns="72555" tIns="36278" rIns="72555" bIns="36278"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en-ZA" altLang="en-US" sz="3200" b="1" dirty="0" smtClean="0">
                <a:solidFill>
                  <a:schemeClr val="bg1">
                    <a:lumMod val="65000"/>
                  </a:schemeClr>
                </a:solidFill>
              </a:rPr>
              <a:t>1.	SCENARIO JOURNEY </a:t>
            </a:r>
          </a:p>
          <a:p>
            <a:pPr>
              <a:lnSpc>
                <a:spcPct val="90000"/>
              </a:lnSpc>
              <a:defRPr/>
            </a:pPr>
            <a:r>
              <a:rPr lang="en-ZA" altLang="en-US" sz="3200" dirty="0" smtClean="0">
                <a:solidFill>
                  <a:schemeClr val="bg1">
                    <a:lumMod val="65000"/>
                  </a:schemeClr>
                </a:solidFill>
              </a:rPr>
              <a:t>	and </a:t>
            </a:r>
            <a:r>
              <a:rPr lang="en-ZA" altLang="en-US" sz="3200" dirty="0">
                <a:solidFill>
                  <a:schemeClr val="bg1">
                    <a:lumMod val="65000"/>
                  </a:schemeClr>
                </a:solidFill>
              </a:rPr>
              <a:t>link to Quick wins</a:t>
            </a:r>
          </a:p>
        </p:txBody>
      </p:sp>
    </p:spTree>
    <p:extLst>
      <p:ext uri="{BB962C8B-B14F-4D97-AF65-F5344CB8AC3E}">
        <p14:creationId xmlns:p14="http://schemas.microsoft.com/office/powerpoint/2010/main" xmlns="" val="197937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88769" y="641808"/>
            <a:ext cx="8936885" cy="1066522"/>
          </a:xfrm>
          <a:prstGeom prst="rect">
            <a:avLst/>
          </a:prstGeom>
        </p:spPr>
        <p:txBody>
          <a:bodyPr lIns="72555" tIns="36278" rIns="72555" bIns="36278"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en-ZA" altLang="en-US" sz="3200" b="1" dirty="0" smtClean="0">
                <a:solidFill>
                  <a:schemeClr val="bg1">
                    <a:lumMod val="65000"/>
                  </a:schemeClr>
                </a:solidFill>
              </a:rPr>
              <a:t>2.	KEY </a:t>
            </a:r>
            <a:r>
              <a:rPr lang="en-ZA" altLang="en-US" sz="3200" b="1" dirty="0">
                <a:solidFill>
                  <a:schemeClr val="bg1">
                    <a:lumMod val="65000"/>
                  </a:schemeClr>
                </a:solidFill>
              </a:rPr>
              <a:t>INITIATIVES</a:t>
            </a:r>
            <a:endParaRPr lang="en-ZA" sz="3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ZA" sz="3200" dirty="0" smtClean="0">
                <a:solidFill>
                  <a:schemeClr val="bg1">
                    <a:lumMod val="65000"/>
                  </a:schemeClr>
                </a:solidFill>
              </a:rPr>
              <a:t>	monetisation &amp; prioritisation framework</a:t>
            </a:r>
            <a:endParaRPr lang="en-ZA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8" name="Line 29"/>
          <p:cNvSpPr>
            <a:spLocks noChangeShapeType="1"/>
          </p:cNvSpPr>
          <p:nvPr/>
        </p:nvSpPr>
        <p:spPr bwMode="gray">
          <a:xfrm rot="5400000" flipV="1">
            <a:off x="3412360" y="4766464"/>
            <a:ext cx="0" cy="4140951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9" name="Rectangle 19"/>
          <p:cNvSpPr>
            <a:spLocks noChangeArrowheads="1"/>
          </p:cNvSpPr>
          <p:nvPr/>
        </p:nvSpPr>
        <p:spPr bwMode="gray">
          <a:xfrm>
            <a:off x="1519102" y="6944523"/>
            <a:ext cx="3696278" cy="3603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ctr"/>
            <a:r>
              <a:rPr lang="en-US" sz="1600" dirty="0" smtClean="0">
                <a:solidFill>
                  <a:srgbClr val="808080"/>
                </a:solidFill>
              </a:rPr>
              <a:t>Duration to implement</a:t>
            </a:r>
            <a:r>
              <a:rPr lang="en-US" sz="1600" dirty="0">
                <a:solidFill>
                  <a:srgbClr val="808080"/>
                </a:solidFill>
              </a:rPr>
              <a:t/>
            </a:r>
            <a:br>
              <a:rPr lang="en-US" sz="1600" dirty="0">
                <a:solidFill>
                  <a:srgbClr val="808080"/>
                </a:solidFill>
              </a:rPr>
            </a:br>
            <a:endParaRPr lang="en-US" sz="1200" dirty="0">
              <a:solidFill>
                <a:srgbClr val="808080"/>
              </a:solidFill>
            </a:endParaRPr>
          </a:p>
        </p:txBody>
      </p:sp>
      <p:sp>
        <p:nvSpPr>
          <p:cNvPr id="70" name="Textfeld 29"/>
          <p:cNvSpPr txBox="1"/>
          <p:nvPr/>
        </p:nvSpPr>
        <p:spPr bwMode="gray">
          <a:xfrm>
            <a:off x="1308783" y="6966472"/>
            <a:ext cx="410369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dirty="0" smtClean="0"/>
              <a:t>hort</a:t>
            </a:r>
            <a:endParaRPr lang="en-US" sz="1400" b="1" dirty="0"/>
          </a:p>
        </p:txBody>
      </p:sp>
      <p:sp>
        <p:nvSpPr>
          <p:cNvPr id="71" name="Textfeld 30"/>
          <p:cNvSpPr txBox="1"/>
          <p:nvPr/>
        </p:nvSpPr>
        <p:spPr bwMode="gray">
          <a:xfrm>
            <a:off x="5108323" y="6966472"/>
            <a:ext cx="381516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400" b="1" dirty="0" smtClean="0"/>
              <a:t>long</a:t>
            </a:r>
            <a:endParaRPr lang="en-US" sz="1400" b="1" dirty="0"/>
          </a:p>
        </p:txBody>
      </p:sp>
      <p:sp>
        <p:nvSpPr>
          <p:cNvPr id="72" name="Textfeld 19"/>
          <p:cNvSpPr txBox="1"/>
          <p:nvPr/>
        </p:nvSpPr>
        <p:spPr bwMode="gray">
          <a:xfrm rot="16200000">
            <a:off x="907360" y="2865785"/>
            <a:ext cx="3735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400" b="1" dirty="0" smtClean="0"/>
              <a:t>high</a:t>
            </a:r>
            <a:endParaRPr lang="en-US" sz="1400" b="1" dirty="0"/>
          </a:p>
        </p:txBody>
      </p:sp>
      <p:sp>
        <p:nvSpPr>
          <p:cNvPr id="73" name="Line 29"/>
          <p:cNvSpPr>
            <a:spLocks noChangeShapeType="1"/>
          </p:cNvSpPr>
          <p:nvPr/>
        </p:nvSpPr>
        <p:spPr bwMode="gray">
          <a:xfrm rot="5400000" flipH="1">
            <a:off x="-696115" y="4798943"/>
            <a:ext cx="4075998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4" name="Textfeld 28"/>
          <p:cNvSpPr txBox="1"/>
          <p:nvPr/>
        </p:nvSpPr>
        <p:spPr bwMode="gray">
          <a:xfrm rot="16200000">
            <a:off x="943429" y="6562632"/>
            <a:ext cx="301365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400" b="1" dirty="0" smtClean="0"/>
              <a:t>low</a:t>
            </a:r>
            <a:endParaRPr lang="en-US" sz="1400" b="1" dirty="0"/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gray">
          <a:xfrm rot="16200000">
            <a:off x="-725465" y="4640717"/>
            <a:ext cx="3737344" cy="3603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ctr" defTabSz="801688" eaLnBrk="0" hangingPunct="0">
              <a:defRPr/>
            </a:pPr>
            <a:r>
              <a:rPr lang="en-US" noProof="1" smtClean="0">
                <a:solidFill>
                  <a:srgbClr val="808080"/>
                </a:solidFill>
                <a:cs typeface="Arial" charset="0"/>
              </a:rPr>
              <a:t>Financial Impact of Property</a:t>
            </a: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gray">
          <a:xfrm>
            <a:off x="1478117" y="2952229"/>
            <a:ext cx="1245755" cy="1245781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endParaRPr lang="en-US" sz="2000" b="1" dirty="0">
              <a:solidFill>
                <a:srgbClr val="808080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gray">
          <a:xfrm>
            <a:off x="1478117" y="4198010"/>
            <a:ext cx="1245755" cy="1245781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endParaRPr lang="en-US" sz="2000" b="1" dirty="0">
              <a:solidFill>
                <a:srgbClr val="808080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78" name="Rectangle 5"/>
          <p:cNvSpPr>
            <a:spLocks noChangeArrowheads="1"/>
          </p:cNvSpPr>
          <p:nvPr/>
        </p:nvSpPr>
        <p:spPr bwMode="gray">
          <a:xfrm>
            <a:off x="1478117" y="5443792"/>
            <a:ext cx="1245755" cy="1245781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endParaRPr lang="en-US" sz="2000" b="1" dirty="0">
              <a:solidFill>
                <a:srgbClr val="808080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79" name="Rectangle 5"/>
          <p:cNvSpPr>
            <a:spLocks noChangeArrowheads="1"/>
          </p:cNvSpPr>
          <p:nvPr/>
        </p:nvSpPr>
        <p:spPr bwMode="gray">
          <a:xfrm>
            <a:off x="2723872" y="2952229"/>
            <a:ext cx="1245755" cy="1245781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endParaRPr lang="en-US" sz="2000" b="1" dirty="0">
              <a:solidFill>
                <a:srgbClr val="808080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gray">
          <a:xfrm>
            <a:off x="2723872" y="4198010"/>
            <a:ext cx="1245755" cy="1245781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endParaRPr lang="en-US" sz="2000" b="1" dirty="0">
              <a:solidFill>
                <a:srgbClr val="808080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gray">
          <a:xfrm>
            <a:off x="2723872" y="5443792"/>
            <a:ext cx="1245755" cy="1245781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endParaRPr lang="en-US" sz="2000" b="1" dirty="0">
              <a:solidFill>
                <a:srgbClr val="808080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gray">
          <a:xfrm>
            <a:off x="3969627" y="2952229"/>
            <a:ext cx="1245755" cy="1245781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endParaRPr lang="en-US" sz="2000" b="1" dirty="0">
              <a:solidFill>
                <a:srgbClr val="808080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83" name="Rectangle 5"/>
          <p:cNvSpPr>
            <a:spLocks noChangeArrowheads="1"/>
          </p:cNvSpPr>
          <p:nvPr/>
        </p:nvSpPr>
        <p:spPr bwMode="gray">
          <a:xfrm>
            <a:off x="3969627" y="4198010"/>
            <a:ext cx="1245755" cy="1245781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endParaRPr lang="en-US" sz="2000" b="1" dirty="0">
              <a:solidFill>
                <a:srgbClr val="808080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gray">
          <a:xfrm>
            <a:off x="3969626" y="5443791"/>
            <a:ext cx="1245755" cy="1245781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endParaRPr lang="en-US" sz="2000" b="1" dirty="0">
              <a:solidFill>
                <a:srgbClr val="808080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85" name="Ellipse 61"/>
          <p:cNvSpPr/>
          <p:nvPr/>
        </p:nvSpPr>
        <p:spPr bwMode="gray">
          <a:xfrm>
            <a:off x="2336352" y="3695042"/>
            <a:ext cx="540000" cy="540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969696"/>
              </a:buClr>
            </a:pPr>
            <a:r>
              <a:rPr lang="en-US" sz="24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86" name="Ellipse 62"/>
          <p:cNvSpPr/>
          <p:nvPr/>
        </p:nvSpPr>
        <p:spPr bwMode="gray">
          <a:xfrm>
            <a:off x="1595785" y="3065607"/>
            <a:ext cx="720000" cy="720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969696"/>
              </a:buClr>
            </a:pPr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87" name="Ellipse 63"/>
          <p:cNvSpPr/>
          <p:nvPr/>
        </p:nvSpPr>
        <p:spPr bwMode="gray">
          <a:xfrm>
            <a:off x="1595785" y="5676194"/>
            <a:ext cx="360000" cy="360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969696"/>
              </a:buClr>
            </a:pPr>
            <a:r>
              <a:rPr lang="en-US" sz="14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88" name="Ellipse 64"/>
          <p:cNvSpPr/>
          <p:nvPr/>
        </p:nvSpPr>
        <p:spPr bwMode="gray">
          <a:xfrm>
            <a:off x="2889890" y="4185819"/>
            <a:ext cx="540000" cy="540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969696"/>
              </a:buClr>
            </a:pPr>
            <a:r>
              <a:rPr lang="en-US" sz="24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89" name="Ellipse 65"/>
          <p:cNvSpPr/>
          <p:nvPr/>
        </p:nvSpPr>
        <p:spPr bwMode="gray">
          <a:xfrm>
            <a:off x="3720237" y="3740566"/>
            <a:ext cx="648000" cy="648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969696"/>
              </a:buClr>
            </a:pPr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45766" y="4088481"/>
            <a:ext cx="5893262" cy="259147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ZA" sz="2000" dirty="0" smtClean="0"/>
              <a:t>Dispose Non-Prime Residential Properties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ZA" sz="2000" dirty="0" smtClean="0"/>
              <a:t>Office Accommodation Optimisation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ZA" sz="2000" dirty="0" smtClean="0"/>
              <a:t>Lease-in Vs Rental Operational Cost Review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ZA" sz="2000" dirty="0" smtClean="0"/>
              <a:t>Charge Back Model Implementation (User Pays)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ZA" sz="2000" dirty="0" smtClean="0"/>
              <a:t>Dispose Non-Prime Land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endParaRPr lang="en-ZA" sz="2000" dirty="0" smtClean="0"/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endParaRPr lang="en-ZA" sz="2000" dirty="0" smtClean="0"/>
          </a:p>
        </p:txBody>
      </p:sp>
      <p:sp>
        <p:nvSpPr>
          <p:cNvPr id="91" name="Ellipse 63"/>
          <p:cNvSpPr/>
          <p:nvPr/>
        </p:nvSpPr>
        <p:spPr bwMode="gray">
          <a:xfrm>
            <a:off x="3591131" y="4903792"/>
            <a:ext cx="360000" cy="360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969696"/>
              </a:buClr>
            </a:pPr>
            <a:r>
              <a:rPr lang="en-US" sz="14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5745766" y="2563834"/>
            <a:ext cx="5398583" cy="1240437"/>
          </a:xfrm>
        </p:spPr>
        <p:txBody>
          <a:bodyPr>
            <a:normAutofit/>
          </a:bodyPr>
          <a:lstStyle/>
          <a:p>
            <a:r>
              <a:rPr lang="en-IN" sz="2200" b="1" dirty="0" smtClean="0"/>
              <a:t>Monetisation activities should be prioritised and planned according to realisation – e.g.</a:t>
            </a:r>
            <a:endParaRPr lang="en-ZA" sz="2200" b="1" dirty="0"/>
          </a:p>
        </p:txBody>
      </p:sp>
      <p:sp>
        <p:nvSpPr>
          <p:cNvPr id="28" name="Ellipse 65"/>
          <p:cNvSpPr/>
          <p:nvPr/>
        </p:nvSpPr>
        <p:spPr bwMode="gray">
          <a:xfrm>
            <a:off x="4377714" y="3065607"/>
            <a:ext cx="482766" cy="48276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969696"/>
              </a:buClr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 charset="0"/>
              </a:rPr>
              <a:t>9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" name="Ellipse 65"/>
          <p:cNvSpPr/>
          <p:nvPr/>
        </p:nvSpPr>
        <p:spPr bwMode="gray">
          <a:xfrm>
            <a:off x="2830493" y="3156271"/>
            <a:ext cx="648000" cy="648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969696"/>
              </a:buClr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 charset="0"/>
              </a:rPr>
              <a:t>9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" name="Ellipse 65"/>
          <p:cNvSpPr/>
          <p:nvPr/>
        </p:nvSpPr>
        <p:spPr bwMode="gray">
          <a:xfrm>
            <a:off x="4625557" y="3636252"/>
            <a:ext cx="482766" cy="48276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969696"/>
              </a:buClr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 charset="0"/>
              </a:rPr>
              <a:t>7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" name="Ellipse 61"/>
          <p:cNvSpPr/>
          <p:nvPr/>
        </p:nvSpPr>
        <p:spPr bwMode="gray">
          <a:xfrm>
            <a:off x="2753357" y="4977474"/>
            <a:ext cx="540000" cy="540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969696"/>
              </a:buClr>
            </a:pP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 charset="0"/>
              </a:rPr>
              <a:t>8</a:t>
            </a:r>
            <a:endParaRPr lang="en-US" sz="2400" dirty="0">
              <a:ln w="18415" cmpd="sng">
                <a:noFill/>
                <a:prstDash val="solid"/>
              </a:ln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" name="Ellipse 64"/>
          <p:cNvSpPr/>
          <p:nvPr/>
        </p:nvSpPr>
        <p:spPr bwMode="gray">
          <a:xfrm>
            <a:off x="4430262" y="4246065"/>
            <a:ext cx="540000" cy="540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969696"/>
              </a:buClr>
            </a:pP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 charset="0"/>
              </a:rPr>
              <a:t>10</a:t>
            </a:r>
            <a:endParaRPr lang="en-US" sz="2400" dirty="0">
              <a:ln w="18415" cmpd="sng">
                <a:noFill/>
                <a:prstDash val="solid"/>
              </a:ln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4" name="Ellipse 64"/>
          <p:cNvSpPr/>
          <p:nvPr/>
        </p:nvSpPr>
        <p:spPr bwMode="gray">
          <a:xfrm>
            <a:off x="1565132" y="4289517"/>
            <a:ext cx="644011" cy="644011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969696"/>
              </a:buClr>
            </a:pP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 charset="0"/>
              </a:rPr>
              <a:t>10</a:t>
            </a:r>
            <a:endParaRPr lang="en-US" sz="2400" dirty="0">
              <a:ln w="18415" cmpd="sng">
                <a:noFill/>
                <a:prstDash val="solid"/>
              </a:ln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60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0822176"/>
              </p:ext>
            </p:extLst>
          </p:nvPr>
        </p:nvGraphicFramePr>
        <p:xfrm>
          <a:off x="0" y="1743605"/>
          <a:ext cx="12188825" cy="566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835"/>
                <a:gridCol w="3860276"/>
                <a:gridCol w="2174471"/>
                <a:gridCol w="404981"/>
                <a:gridCol w="3996627"/>
                <a:gridCol w="1079635"/>
              </a:tblGrid>
              <a:tr h="38002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EYInterstate" panose="02000503020000020004" pitchFamily="2" charset="0"/>
                        </a:rPr>
                        <a:t>Scenario Name</a:t>
                      </a: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EYInterstate" panose="02000503020000020004" pitchFamily="2" charset="0"/>
                        </a:rPr>
                        <a:t>Additional Information</a:t>
                      </a:r>
                    </a:p>
                  </a:txBody>
                  <a:tcPr marL="91416" marR="91416" marT="45708" marB="45708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EYInterstate" panose="02000503020000020004" pitchFamily="2" charset="0"/>
                        </a:rPr>
                        <a:t>The Next Steps</a:t>
                      </a:r>
                      <a:r>
                        <a:rPr lang="en-ZA" sz="1400" baseline="0" dirty="0" smtClean="0">
                          <a:latin typeface="EYInterstate" panose="02000503020000020004" pitchFamily="2" charset="0"/>
                        </a:rPr>
                        <a:t> and way forward to complete</a:t>
                      </a:r>
                      <a:endParaRPr lang="en-ZA" sz="1400" dirty="0" smtClean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EYInterstate" panose="02000503020000020004" pitchFamily="2" charset="0"/>
                        </a:rPr>
                        <a:t>Timeline</a:t>
                      </a:r>
                    </a:p>
                  </a:txBody>
                  <a:tcPr marL="91416" marR="91416" marT="45708" marB="45708" anchor="ctr"/>
                </a:tc>
              </a:tr>
              <a:tr h="691435">
                <a:tc>
                  <a:txBody>
                    <a:bodyPr/>
                    <a:lstStyle/>
                    <a:p>
                      <a:r>
                        <a:rPr lang="en-ZA" sz="1800" b="1" dirty="0" smtClean="0">
                          <a:latin typeface="EYInterstate" panose="02000503020000020004" pitchFamily="2" charset="0"/>
                        </a:rPr>
                        <a:t>1</a:t>
                      </a:r>
                      <a:endParaRPr lang="en-ZA" sz="1800" b="1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10927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</a:rPr>
                        <a:t>Lease In – potential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</a:rPr>
                        <a:t> savings to the </a:t>
                      </a:r>
                      <a:r>
                        <a:rPr lang="en-US" sz="1200" baseline="0" dirty="0" err="1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</a:rPr>
                        <a:t>Fiscus</a:t>
                      </a:r>
                      <a:endParaRPr lang="en-US" sz="1200" kern="1200" baseline="0" dirty="0" smtClean="0">
                        <a:solidFill>
                          <a:srgbClr val="000000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927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 smtClean="0">
                        <a:solidFill>
                          <a:srgbClr val="000000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latin typeface="EYInterstate" panose="02000503020000020004" pitchFamily="2" charset="0"/>
                        </a:rPr>
                        <a:t>Potential Cost Saving:</a:t>
                      </a:r>
                    </a:p>
                    <a:p>
                      <a:r>
                        <a:rPr lang="en-ZA" sz="2000" b="1" kern="120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 351 Million </a:t>
                      </a:r>
                    </a:p>
                    <a:p>
                      <a:r>
                        <a:rPr lang="en-ZA" sz="1200" b="0" kern="120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(compared to NT target)</a:t>
                      </a:r>
                    </a:p>
                    <a:p>
                      <a:r>
                        <a:rPr lang="en-ZA" sz="1200" b="1" kern="120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Justification for management fee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Validate</a:t>
                      </a: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 and confirm</a:t>
                      </a: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 the potential saving on an individual lease-by-lease basis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Eg</a:t>
                      </a: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. Confirm the SAPS leases that</a:t>
                      </a: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 will move into Telkom towers and consider relocation costs</a:t>
                      </a:r>
                      <a:endParaRPr lang="en-ZA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30 June 2018</a:t>
                      </a: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</a:tr>
              <a:tr h="5377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Line Function Responsibility</a:t>
                      </a:r>
                      <a:r>
                        <a:rPr lang="en-ZA" sz="1400" b="1" kern="1200" baseline="0" noProof="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:</a:t>
                      </a:r>
                      <a:endParaRPr lang="en-ZA" sz="1400" b="1" kern="1200" noProof="0" dirty="0" smtClean="0">
                        <a:solidFill>
                          <a:srgbClr val="000000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REMS</a:t>
                      </a: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Agree on the principles of re-negotiations and targeted</a:t>
                      </a: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 savings to be achieved in line with NT pronouncements </a:t>
                      </a: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30 June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</a:tr>
              <a:tr h="5229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Research Methodology Applied</a:t>
                      </a:r>
                    </a:p>
                  </a:txBody>
                  <a:tcPr marL="91416" marR="91416" marT="45708" marB="4570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Negotiation timelines</a:t>
                      </a: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 for leases already expired</a:t>
                      </a: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30 Sept</a:t>
                      </a: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 2018</a:t>
                      </a: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</a:tr>
              <a:tr h="1945476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Several discussions with REMS on the approach and principles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Obtained lease schedule with the top 50 and other landlords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Excluded SAPS leases that are linked with the move to Telkom towers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Reworked the lease schedule according to the lease contracts end dates (Ageing)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Factored a 15% saving on the leases (top 50 and the remainder)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Applied a probability range of 60 %, 40 % and 20% to the possible saving (top 50 landlords and remainder)</a:t>
                      </a: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Negotiation timelines</a:t>
                      </a: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 for leases still active to commence 3 months prior to expiry date</a:t>
                      </a: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Ongoing</a:t>
                      </a: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</a:tr>
              <a:tr h="5196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Sources of Information</a:t>
                      </a:r>
                    </a:p>
                  </a:txBody>
                  <a:tcPr marL="91416" marR="91416" marT="45708" marB="4570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Monthly progress reports to be tabled to PMTE EXCO</a:t>
                      </a:r>
                    </a:p>
                  </a:txBody>
                  <a:tcPr marL="91416" marR="91416" marT="45708" marB="45708" anchor="ctr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Ongoing</a:t>
                      </a:r>
                      <a:endParaRPr kumimoji="0" lang="en-ZA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solidFill>
                      <a:srgbClr val="F8D5CC"/>
                    </a:solidFill>
                  </a:tcPr>
                </a:tc>
              </a:tr>
              <a:tr h="632516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Lease In</a:t>
                      </a:r>
                      <a:r>
                        <a:rPr lang="en-ZA" sz="1200" b="0" i="0" u="none" strike="noStrike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 schedule (Database)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b="0" i="0" u="none" strike="noStrike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Top Landlord analysis - updated Archibus information - 1_Workings.xlsx</a:t>
                      </a:r>
                      <a:endParaRPr lang="en-ZA" sz="1200" b="0" i="0" u="none" strike="noStrike" kern="1200" noProof="0" dirty="0" smtClean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noFill/>
                  </a:tcPr>
                </a:tc>
              </a:tr>
            </a:tbl>
          </a:graphicData>
        </a:graphic>
      </p:graphicFrame>
      <p:sp>
        <p:nvSpPr>
          <p:cNvPr id="31" name="Ellipse 20"/>
          <p:cNvSpPr/>
          <p:nvPr/>
        </p:nvSpPr>
        <p:spPr bwMode="gray">
          <a:xfrm>
            <a:off x="6742482" y="3077630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>
                <a:solidFill>
                  <a:schemeClr val="bg1"/>
                </a:solidFill>
              </a:rPr>
              <a:t>2</a:t>
            </a:r>
            <a:endParaRPr lang="de-DE" sz="3199" b="1" dirty="0">
              <a:solidFill>
                <a:schemeClr val="bg1"/>
              </a:solidFill>
            </a:endParaRPr>
          </a:p>
        </p:txBody>
      </p:sp>
      <p:sp>
        <p:nvSpPr>
          <p:cNvPr id="34" name="Ellipse 20"/>
          <p:cNvSpPr/>
          <p:nvPr/>
        </p:nvSpPr>
        <p:spPr bwMode="gray">
          <a:xfrm>
            <a:off x="6742482" y="3615938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>
                <a:solidFill>
                  <a:schemeClr val="bg1"/>
                </a:solidFill>
              </a:rPr>
              <a:t>3</a:t>
            </a:r>
            <a:endParaRPr lang="de-DE" sz="3199" b="1" dirty="0">
              <a:solidFill>
                <a:schemeClr val="bg1"/>
              </a:solidFill>
            </a:endParaRPr>
          </a:p>
        </p:txBody>
      </p:sp>
      <p:sp>
        <p:nvSpPr>
          <p:cNvPr id="10" name="Ellipse 20"/>
          <p:cNvSpPr/>
          <p:nvPr/>
        </p:nvSpPr>
        <p:spPr bwMode="gray">
          <a:xfrm>
            <a:off x="6742484" y="2043991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>
                <a:solidFill>
                  <a:schemeClr val="bg1"/>
                </a:solidFill>
              </a:rPr>
              <a:t>1</a:t>
            </a:r>
            <a:endParaRPr lang="de-DE" sz="3199" b="1" dirty="0">
              <a:solidFill>
                <a:schemeClr val="bg1"/>
              </a:solidFill>
            </a:endParaRPr>
          </a:p>
        </p:txBody>
      </p:sp>
      <p:sp>
        <p:nvSpPr>
          <p:cNvPr id="14" name="Ellipse 20"/>
          <p:cNvSpPr/>
          <p:nvPr/>
        </p:nvSpPr>
        <p:spPr bwMode="gray">
          <a:xfrm>
            <a:off x="6742482" y="4229610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 smtClean="0">
                <a:solidFill>
                  <a:schemeClr val="bg1"/>
                </a:solidFill>
              </a:rPr>
              <a:t>4</a:t>
            </a:r>
            <a:endParaRPr lang="de-DE" sz="3199" b="1" dirty="0">
              <a:solidFill>
                <a:schemeClr val="bg1"/>
              </a:solidFill>
            </a:endParaRPr>
          </a:p>
        </p:txBody>
      </p:sp>
      <p:sp>
        <p:nvSpPr>
          <p:cNvPr id="15" name="Ellipse 20"/>
          <p:cNvSpPr/>
          <p:nvPr/>
        </p:nvSpPr>
        <p:spPr bwMode="gray">
          <a:xfrm>
            <a:off x="6742483" y="6192589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 smtClean="0">
                <a:solidFill>
                  <a:schemeClr val="bg1"/>
                </a:solidFill>
              </a:rPr>
              <a:t>5</a:t>
            </a:r>
            <a:endParaRPr lang="de-DE" sz="3199" b="1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93812" y="115215"/>
            <a:ext cx="8604275" cy="16560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ZA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altLang="en-US" b="1" dirty="0" smtClean="0">
                <a:solidFill>
                  <a:schemeClr val="bg1">
                    <a:lumMod val="65000"/>
                  </a:schemeClr>
                </a:solidFill>
              </a:rPr>
              <a:t>QUICK WIN A</a:t>
            </a:r>
            <a:r>
              <a:rPr lang="en-ZA" altLang="en-US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ZA" alt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altLang="en-US" dirty="0" smtClean="0">
                <a:solidFill>
                  <a:schemeClr val="bg1">
                    <a:lumMod val="65000"/>
                  </a:schemeClr>
                </a:solidFill>
              </a:rPr>
              <a:t>potential savings – Leasing In</a:t>
            </a:r>
            <a:endParaRPr lang="en-ZA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56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7421748"/>
              </p:ext>
            </p:extLst>
          </p:nvPr>
        </p:nvGraphicFramePr>
        <p:xfrm>
          <a:off x="-8757" y="1731941"/>
          <a:ext cx="12197582" cy="5139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88"/>
                <a:gridCol w="3835676"/>
                <a:gridCol w="2152631"/>
                <a:gridCol w="401999"/>
                <a:gridCol w="3972427"/>
                <a:gridCol w="1166761"/>
              </a:tblGrid>
              <a:tr h="35308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latin typeface="EYInterstate" panose="02000503020000020004" pitchFamily="2" charset="0"/>
                        </a:rPr>
                        <a:t>Quick</a:t>
                      </a:r>
                      <a:r>
                        <a:rPr lang="en-ZA" sz="1400" b="1" baseline="0" dirty="0" smtClean="0">
                          <a:latin typeface="EYInterstate" panose="02000503020000020004" pitchFamily="2" charset="0"/>
                        </a:rPr>
                        <a:t> Win Name</a:t>
                      </a:r>
                      <a:endParaRPr lang="en-ZA" sz="1400" b="1" dirty="0" smtClean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EYInterstate" panose="02000503020000020004" pitchFamily="2" charset="0"/>
                        </a:rPr>
                        <a:t>Additional Information</a:t>
                      </a:r>
                    </a:p>
                  </a:txBody>
                  <a:tcPr marL="91416" marR="91416" marT="45708" marB="45708"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EYInterstate" panose="02000503020000020004" pitchFamily="2" charset="0"/>
                        </a:rPr>
                        <a:t>The Next Steps</a:t>
                      </a:r>
                      <a:r>
                        <a:rPr lang="en-ZA" sz="1400" baseline="0" dirty="0" smtClean="0">
                          <a:latin typeface="EYInterstate" panose="02000503020000020004" pitchFamily="2" charset="0"/>
                        </a:rPr>
                        <a:t> and way forward to complete</a:t>
                      </a:r>
                      <a:endParaRPr lang="en-ZA" sz="1400" dirty="0" smtClean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EYInterstate" panose="02000503020000020004" pitchFamily="2" charset="0"/>
                        </a:rPr>
                        <a:t>Timeframes</a:t>
                      </a:r>
                    </a:p>
                  </a:txBody>
                  <a:tcPr marL="91416" marR="91416" marT="45708" marB="45708" anchor="ctr"/>
                </a:tc>
              </a:tr>
              <a:tr h="741512">
                <a:tc>
                  <a:txBody>
                    <a:bodyPr/>
                    <a:lstStyle/>
                    <a:p>
                      <a:r>
                        <a:rPr lang="en-ZA" sz="1800" b="1" dirty="0" smtClean="0">
                          <a:latin typeface="EYInterstate" panose="02000503020000020004" pitchFamily="2" charset="0"/>
                        </a:rPr>
                        <a:t>B</a:t>
                      </a:r>
                      <a:endParaRPr lang="en-ZA" sz="1800" b="1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</a:rPr>
                        <a:t>Cost of holding unutilized Properties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</a:rPr>
                        <a:t> (outside a facility)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latin typeface="EYInterstate" panose="02000503020000020004" pitchFamily="2" charset="0"/>
                        </a:rPr>
                        <a:t>Potential Cost Saving:</a:t>
                      </a:r>
                    </a:p>
                    <a:p>
                      <a:r>
                        <a:rPr lang="en-ZA" sz="2000" b="1" kern="120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 267 Million </a:t>
                      </a:r>
                    </a:p>
                    <a:p>
                      <a:endParaRPr lang="en-ZA" sz="12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ZA" sz="18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Validate the extent of identified unutilised properties per region</a:t>
                      </a: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31 May 2018</a:t>
                      </a: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</a:tr>
              <a:tr h="5296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Line Function Responsibility</a:t>
                      </a:r>
                      <a:r>
                        <a:rPr lang="en-ZA" sz="1400" b="1" kern="1200" baseline="0" noProof="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baseline="0" noProof="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REMS</a:t>
                      </a:r>
                      <a:endParaRPr lang="en-ZA" sz="1400" b="1" kern="1200" noProof="0" dirty="0" smtClean="0">
                        <a:solidFill>
                          <a:srgbClr val="000000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Vacant Land:</a:t>
                      </a:r>
                      <a:r>
                        <a:rPr lang="en-ZA" sz="1200" kern="1200" baseline="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200" kern="1200" baseline="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R231million</a:t>
                      </a:r>
                      <a:r>
                        <a:rPr lang="en-ZA" sz="1200" b="1" baseline="0" dirty="0" smtClean="0"/>
                        <a:t> </a:t>
                      </a: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EYInterstate" panose="0200050302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potential other unutilised properties (expand population)</a:t>
                      </a:r>
                      <a:endParaRPr lang="en-ZA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30 June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</a:tr>
              <a:tr h="7415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Research Methodology Applied</a:t>
                      </a:r>
                    </a:p>
                  </a:txBody>
                  <a:tcPr marL="91416" marR="91416" marT="45708" marB="4570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Residential: 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R35million</a:t>
                      </a: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Determine cost of holding these properties based on last two years historic</a:t>
                      </a: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 data.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(T</a:t>
                      </a: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here</a:t>
                      </a: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 could possibly be more records added to the ‘Cost of holding of Unutilised Properties’)</a:t>
                      </a: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31 Aug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</a:tr>
              <a:tr h="789333">
                <a:tc rowSpan="2"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dirty="0" smtClean="0">
                          <a:latin typeface="EYInterstate" panose="02000503020000020004" pitchFamily="2" charset="0"/>
                        </a:rPr>
                        <a:t>Extracted</a:t>
                      </a:r>
                      <a:r>
                        <a:rPr lang="en-ZA" sz="1200" baseline="0" dirty="0" smtClean="0">
                          <a:latin typeface="EYInterstate" panose="02000503020000020004" pitchFamily="2" charset="0"/>
                        </a:rPr>
                        <a:t> d</a:t>
                      </a:r>
                      <a:r>
                        <a:rPr lang="en-ZA" sz="1200" dirty="0" smtClean="0">
                          <a:latin typeface="EYInterstate" panose="02000503020000020004" pitchFamily="2" charset="0"/>
                        </a:rPr>
                        <a:t>ata from PMIS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baseline="0" dirty="0" smtClean="0">
                          <a:latin typeface="EYInterstate" panose="02000503020000020004" pitchFamily="2" charset="0"/>
                        </a:rPr>
                        <a:t>Identified the u</a:t>
                      </a:r>
                      <a:r>
                        <a:rPr lang="en-ZA" sz="1200" dirty="0" smtClean="0">
                          <a:latin typeface="EYInterstate" panose="02000503020000020004" pitchFamily="2" charset="0"/>
                        </a:rPr>
                        <a:t>nutilised</a:t>
                      </a:r>
                      <a:r>
                        <a:rPr lang="en-ZA" sz="1200" baseline="0" dirty="0" smtClean="0">
                          <a:latin typeface="EYInterstate" panose="02000503020000020004" pitchFamily="2" charset="0"/>
                        </a:rPr>
                        <a:t> offices, residential accommodation and vacant land outside of a facility from the </a:t>
                      </a: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latin typeface="EYInterstate" panose="02000503020000020004" pitchFamily="2" charset="0"/>
                        </a:rPr>
                        <a:t>IAR</a:t>
                      </a:r>
                      <a:r>
                        <a:rPr lang="en-ZA" sz="1200" b="1" baseline="0" dirty="0" smtClean="0">
                          <a:solidFill>
                            <a:srgbClr val="FF0000"/>
                          </a:solidFill>
                          <a:latin typeface="EYInterstate" panose="02000503020000020004" pitchFamily="2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baseline="0" dirty="0" smtClean="0">
                          <a:latin typeface="EYInterstate" panose="02000503020000020004" pitchFamily="2" charset="0"/>
                        </a:rPr>
                        <a:t>Applied a</a:t>
                      </a:r>
                      <a:r>
                        <a:rPr lang="en-ZA" sz="1200" dirty="0" smtClean="0">
                          <a:latin typeface="EYInterstate" panose="02000503020000020004" pitchFamily="2" charset="0"/>
                        </a:rPr>
                        <a:t>verage cost over two years linked to these</a:t>
                      </a:r>
                      <a:r>
                        <a:rPr lang="en-ZA" sz="1200" baseline="0" dirty="0" smtClean="0">
                          <a:latin typeface="EYInterstate" panose="02000503020000020004" pitchFamily="2" charset="0"/>
                        </a:rPr>
                        <a:t> properties</a:t>
                      </a:r>
                      <a:r>
                        <a:rPr lang="en-ZA" sz="1200" dirty="0" smtClean="0">
                          <a:latin typeface="EYInterstate" panose="02000503020000020004" pitchFamily="2" charset="0"/>
                        </a:rPr>
                        <a:t> (2015/2016</a:t>
                      </a:r>
                      <a:r>
                        <a:rPr lang="en-ZA" sz="1200" baseline="0" dirty="0" smtClean="0">
                          <a:latin typeface="EYInterstate" panose="02000503020000020004" pitchFamily="2" charset="0"/>
                        </a:rPr>
                        <a:t> &amp; 2016/2017)</a:t>
                      </a:r>
                      <a:endParaRPr lang="en-ZA" sz="1200" dirty="0" smtClean="0">
                        <a:latin typeface="EYInterstate" panose="02000503020000020004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dirty="0" smtClean="0">
                          <a:latin typeface="EYInterstate" panose="02000503020000020004" pitchFamily="2" charset="0"/>
                        </a:rPr>
                        <a:t>Applied an annual CPI increase (4.42%) for forecasting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dirty="0" smtClean="0">
                          <a:latin typeface="EYInterstate" panose="02000503020000020004" pitchFamily="2" charset="0"/>
                        </a:rPr>
                        <a:t>Applied a phased in factor for the forecast (20% in Yr1, 30% in Yr2, 30% in Yr3 and 20% in Yr4)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1200" baseline="0" dirty="0" smtClean="0">
                          <a:solidFill>
                            <a:schemeClr val="dk1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Regional view</a:t>
                      </a:r>
                    </a:p>
                  </a:txBody>
                  <a:tcPr marL="91416" marR="91416" marT="45708" marB="45708"/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Offices: 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R1million 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ZA" sz="1200" kern="1200" dirty="0" smtClean="0">
                        <a:solidFill>
                          <a:srgbClr val="000000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Determine the feasibility for sale / lease / refurbishment of each unutilised asset. </a:t>
                      </a: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30 Sept 2018</a:t>
                      </a: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</a:tr>
              <a:tr h="789333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ZA" sz="1200" kern="1200" dirty="0" smtClean="0">
                        <a:solidFill>
                          <a:srgbClr val="000000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Make appropriate recommendations relating to all unutilised properties to the IAIC</a:t>
                      </a: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31 Oct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</a:tr>
              <a:tr h="4048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Sources of Information</a:t>
                      </a:r>
                    </a:p>
                  </a:txBody>
                  <a:tcPr marL="91416" marR="91416" marT="45708" marB="4570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noFill/>
                  </a:tcPr>
                </a:tc>
              </a:tr>
              <a:tr h="529644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dirty="0" smtClean="0">
                          <a:latin typeface="EYInterstate" panose="02000503020000020004" pitchFamily="2" charset="0"/>
                        </a:rPr>
                        <a:t>PMIS_REGPL report </a:t>
                      </a:r>
                      <a:r>
                        <a:rPr lang="en-ZA" sz="1200" baseline="0" dirty="0" smtClean="0">
                          <a:latin typeface="EYInterstate" panose="02000503020000020004" pitchFamily="2" charset="0"/>
                        </a:rPr>
                        <a:t>(2015/2016 &amp; 2016/2017),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200" baseline="0" dirty="0" smtClean="0">
                          <a:latin typeface="EYInterstate" panose="02000503020000020004" pitchFamily="2" charset="0"/>
                        </a:rPr>
                        <a:t>IAR Property Portfolio</a:t>
                      </a: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noFill/>
                  </a:tcPr>
                </a:tc>
              </a:tr>
            </a:tbl>
          </a:graphicData>
        </a:graphic>
      </p:graphicFrame>
      <p:sp>
        <p:nvSpPr>
          <p:cNvPr id="31" name="Ellipse 20"/>
          <p:cNvSpPr/>
          <p:nvPr/>
        </p:nvSpPr>
        <p:spPr bwMode="gray">
          <a:xfrm>
            <a:off x="6670475" y="2789360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>
                <a:solidFill>
                  <a:schemeClr val="bg1"/>
                </a:solidFill>
              </a:rPr>
              <a:t>2</a:t>
            </a:r>
            <a:endParaRPr lang="de-DE" sz="3199" b="1" dirty="0">
              <a:solidFill>
                <a:schemeClr val="bg1"/>
              </a:solidFill>
            </a:endParaRPr>
          </a:p>
        </p:txBody>
      </p:sp>
      <p:sp>
        <p:nvSpPr>
          <p:cNvPr id="34" name="Ellipse 20"/>
          <p:cNvSpPr/>
          <p:nvPr/>
        </p:nvSpPr>
        <p:spPr bwMode="gray">
          <a:xfrm>
            <a:off x="6670475" y="3327703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>
                <a:solidFill>
                  <a:schemeClr val="bg1"/>
                </a:solidFill>
              </a:rPr>
              <a:t>3</a:t>
            </a:r>
            <a:endParaRPr lang="de-DE" sz="3199" b="1" dirty="0">
              <a:solidFill>
                <a:schemeClr val="bg1"/>
              </a:solidFill>
            </a:endParaRPr>
          </a:p>
        </p:txBody>
      </p:sp>
      <p:sp>
        <p:nvSpPr>
          <p:cNvPr id="13" name="Ellipse 20"/>
          <p:cNvSpPr/>
          <p:nvPr/>
        </p:nvSpPr>
        <p:spPr bwMode="gray">
          <a:xfrm>
            <a:off x="6670474" y="4159212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>
                <a:solidFill>
                  <a:schemeClr val="bg1"/>
                </a:solidFill>
              </a:rPr>
              <a:t>4</a:t>
            </a:r>
            <a:endParaRPr lang="de-DE" sz="3199" b="1" dirty="0">
              <a:solidFill>
                <a:schemeClr val="bg1"/>
              </a:solidFill>
            </a:endParaRPr>
          </a:p>
        </p:txBody>
      </p:sp>
      <p:sp>
        <p:nvSpPr>
          <p:cNvPr id="15" name="Ellipse 20"/>
          <p:cNvSpPr/>
          <p:nvPr/>
        </p:nvSpPr>
        <p:spPr bwMode="gray">
          <a:xfrm>
            <a:off x="6670476" y="2041890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>
                <a:solidFill>
                  <a:schemeClr val="bg1"/>
                </a:solidFill>
              </a:rPr>
              <a:t>1</a:t>
            </a:r>
            <a:endParaRPr lang="de-DE" sz="3199" b="1" dirty="0">
              <a:solidFill>
                <a:schemeClr val="bg1"/>
              </a:solidFill>
            </a:endParaRPr>
          </a:p>
        </p:txBody>
      </p:sp>
      <p:sp>
        <p:nvSpPr>
          <p:cNvPr id="14" name="Ellipse 20"/>
          <p:cNvSpPr/>
          <p:nvPr/>
        </p:nvSpPr>
        <p:spPr bwMode="gray">
          <a:xfrm>
            <a:off x="6670474" y="4990721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 smtClean="0">
                <a:solidFill>
                  <a:schemeClr val="bg1"/>
                </a:solidFill>
              </a:rPr>
              <a:t>5</a:t>
            </a:r>
            <a:endParaRPr lang="de-DE" sz="3199" b="1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93812" y="188443"/>
            <a:ext cx="10585176" cy="1656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2313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Courier New" pitchFamily="49" charset="0"/>
              <a:buChar char="o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69975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ZA" sz="2400" b="1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altLang="en-US" b="1" dirty="0" smtClean="0">
                <a:solidFill>
                  <a:schemeClr val="bg1">
                    <a:lumMod val="65000"/>
                  </a:schemeClr>
                </a:solidFill>
              </a:rPr>
              <a:t>QUICK WIN B</a:t>
            </a:r>
            <a:r>
              <a:rPr lang="en-ZA" altLang="en-US" sz="24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ZA" altLang="en-US" sz="24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altLang="en-US" sz="2800" dirty="0">
                <a:solidFill>
                  <a:schemeClr val="bg1">
                    <a:lumMod val="65000"/>
                  </a:schemeClr>
                </a:solidFill>
              </a:rPr>
              <a:t>potential savings </a:t>
            </a:r>
            <a:r>
              <a:rPr lang="en-ZA" altLang="en-US" sz="2800" dirty="0" smtClean="0">
                <a:solidFill>
                  <a:schemeClr val="bg1">
                    <a:lumMod val="65000"/>
                  </a:schemeClr>
                </a:solidFill>
              </a:rPr>
              <a:t>– Cost to Hold Unutilised Property</a:t>
            </a:r>
            <a:endParaRPr lang="en-ZA" sz="2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04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8000871"/>
              </p:ext>
            </p:extLst>
          </p:nvPr>
        </p:nvGraphicFramePr>
        <p:xfrm>
          <a:off x="19229" y="1800101"/>
          <a:ext cx="12169596" cy="585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100"/>
                <a:gridCol w="3800008"/>
                <a:gridCol w="2123533"/>
                <a:gridCol w="396564"/>
                <a:gridCol w="3918730"/>
                <a:gridCol w="1270661"/>
              </a:tblGrid>
              <a:tr h="39530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EYInterstate" panose="02000503020000020004" pitchFamily="2" charset="0"/>
                        </a:rPr>
                        <a:t>Quick</a:t>
                      </a:r>
                      <a:r>
                        <a:rPr lang="en-ZA" sz="1400" baseline="0" dirty="0" smtClean="0">
                          <a:latin typeface="EYInterstate" panose="02000503020000020004" pitchFamily="2" charset="0"/>
                        </a:rPr>
                        <a:t> Win</a:t>
                      </a:r>
                      <a:r>
                        <a:rPr lang="en-ZA" sz="1400" dirty="0" smtClean="0">
                          <a:latin typeface="EYInterstate" panose="02000503020000020004" pitchFamily="2" charset="0"/>
                        </a:rPr>
                        <a:t> Name</a:t>
                      </a: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EYInterstate" panose="02000503020000020004" pitchFamily="2" charset="0"/>
                        </a:rPr>
                        <a:t>Additional Information</a:t>
                      </a:r>
                    </a:p>
                  </a:txBody>
                  <a:tcPr marL="91416" marR="91416" marT="45708" marB="45708"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EYInterstate" panose="02000503020000020004" pitchFamily="2" charset="0"/>
                        </a:rPr>
                        <a:t>The Next Steps</a:t>
                      </a:r>
                      <a:r>
                        <a:rPr lang="en-ZA" sz="1400" baseline="0" dirty="0" smtClean="0">
                          <a:latin typeface="EYInterstate" panose="02000503020000020004" pitchFamily="2" charset="0"/>
                        </a:rPr>
                        <a:t> and way forward to complete</a:t>
                      </a:r>
                      <a:endParaRPr lang="en-ZA" sz="1400" dirty="0" smtClean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EYInterstate" panose="02000503020000020004" pitchFamily="2" charset="0"/>
                        </a:rPr>
                        <a:t>Timeframes</a:t>
                      </a:r>
                    </a:p>
                  </a:txBody>
                  <a:tcPr marL="91416" marR="91416" marT="45708" marB="45708" anchor="ctr"/>
                </a:tc>
              </a:tr>
              <a:tr h="777085">
                <a:tc>
                  <a:txBody>
                    <a:bodyPr/>
                    <a:lstStyle/>
                    <a:p>
                      <a:r>
                        <a:rPr lang="en-ZA" sz="1800" b="1" dirty="0" smtClean="0"/>
                        <a:t>C</a:t>
                      </a:r>
                      <a:endParaRPr lang="en-ZA" sz="1800" b="1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</a:rPr>
                        <a:t>Lease outs -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</a:rPr>
                        <a:t>Gap to Benchmark</a:t>
                      </a:r>
                      <a:endParaRPr lang="en-US" sz="1200" kern="1200" noProof="0" dirty="0" smtClean="0">
                        <a:solidFill>
                          <a:srgbClr val="000000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latin typeface="EYInterstate" panose="02000503020000020004" pitchFamily="2" charset="0"/>
                        </a:rPr>
                        <a:t>Potential Cost Savings: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kern="1200" noProof="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 470 Million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Validate the</a:t>
                      </a: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 rate and contract renewal date of all leased-out </a:t>
                      </a: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properties to private tenants per region</a:t>
                      </a: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30 June 2018</a:t>
                      </a: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</a:tr>
              <a:tr h="6324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Line Function Responsibility</a:t>
                      </a:r>
                      <a:r>
                        <a:rPr lang="en-ZA" sz="1400" b="1" kern="1200" baseline="0" noProof="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baseline="0" noProof="0" dirty="0" smtClean="0">
                          <a:solidFill>
                            <a:srgbClr val="000000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REMS</a:t>
                      </a:r>
                      <a:endParaRPr lang="en-ZA" sz="1400" b="1" kern="1200" noProof="0" dirty="0" smtClean="0">
                        <a:solidFill>
                          <a:srgbClr val="000000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Benchmark rates against Rode report and identify variance per property</a:t>
                      </a: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31 July</a:t>
                      </a: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 2018</a:t>
                      </a: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</a:tr>
              <a:tr h="5583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Research Methodology Applied</a:t>
                      </a:r>
                    </a:p>
                  </a:txBody>
                  <a:tcPr marL="91416" marR="91416" marT="45708" marB="4570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Select</a:t>
                      </a: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 all properties with a variance of </a:t>
                      </a: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more than 20% (PMTE rates lower than Rode)</a:t>
                      </a: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31</a:t>
                      </a: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 August 2018</a:t>
                      </a: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</a:tr>
              <a:tr h="891522">
                <a:tc rowSpan="2"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dirty="0" smtClean="0">
                          <a:latin typeface="EYInterstate" panose="02000503020000020004" pitchFamily="2" charset="0"/>
                        </a:rPr>
                        <a:t>Obtained a Rode benchmark</a:t>
                      </a:r>
                      <a:r>
                        <a:rPr lang="en-ZA" sz="1200" baseline="0" dirty="0" smtClean="0">
                          <a:latin typeface="EYInterstate" panose="02000503020000020004" pitchFamily="2" charset="0"/>
                        </a:rPr>
                        <a:t> report</a:t>
                      </a:r>
                      <a:endParaRPr lang="en-ZA" sz="1200" dirty="0" smtClean="0">
                        <a:latin typeface="EYInterstate" panose="02000503020000020004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dirty="0" smtClean="0">
                          <a:latin typeface="EYInterstate" panose="02000503020000020004" pitchFamily="2" charset="0"/>
                        </a:rPr>
                        <a:t>Applied current rates to the Rode report on</a:t>
                      </a:r>
                      <a:r>
                        <a:rPr lang="en-ZA" sz="1200" baseline="0" dirty="0" smtClean="0">
                          <a:latin typeface="EYInterstate" panose="02000503020000020004" pitchFamily="2" charset="0"/>
                        </a:rPr>
                        <a:t> the C grade properties (C is the lowest grade)</a:t>
                      </a:r>
                      <a:endParaRPr lang="en-ZA" sz="1200" dirty="0" smtClean="0">
                        <a:latin typeface="EYInterstate" panose="02000503020000020004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dirty="0" smtClean="0">
                          <a:latin typeface="EYInterstate" panose="02000503020000020004" pitchFamily="2" charset="0"/>
                        </a:rPr>
                        <a:t>Applied an annual CPI increase (4.42%) for forecasting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dirty="0" smtClean="0">
                          <a:latin typeface="EYInterstate" panose="02000503020000020004" pitchFamily="2" charset="0"/>
                        </a:rPr>
                        <a:t>Applied a phased in factor for the forecast (20% in Yr1, 30% in Yr2, 30% in Yr3 and 20% in Yr4)</a:t>
                      </a:r>
                      <a:endParaRPr lang="en-ZA" sz="1200" kern="1200" baseline="0" dirty="0" smtClean="0">
                        <a:solidFill>
                          <a:schemeClr val="dk1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baseline="0" dirty="0" smtClean="0">
                          <a:latin typeface="EYInterstate" panose="02000503020000020004" pitchFamily="2" charset="0"/>
                        </a:rPr>
                        <a:t>55% of lease out portfolio could be benchmarked to Rode report</a:t>
                      </a:r>
                      <a:endParaRPr lang="en-ZA" sz="1200" kern="1200" baseline="0" dirty="0" smtClean="0">
                        <a:solidFill>
                          <a:schemeClr val="dk1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ZA" sz="12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Determine the market feasibility to increase PMTE rates to a comparative rate to Rode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2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31 October 2018</a:t>
                      </a: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BEBE7"/>
                    </a:solidFill>
                  </a:tcPr>
                </a:tc>
              </a:tr>
              <a:tr h="777228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800" dirty="0">
                        <a:latin typeface="EYInterstate" panose="02000503020000020004" pitchFamily="2" charset="0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Reports to be tabled to PMTE EXCO on the outcome of the feasibility determination process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30 November 2018</a:t>
                      </a:r>
                      <a:endParaRPr lang="en-Z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solidFill>
                      <a:srgbClr val="F8D5CC"/>
                    </a:solidFill>
                  </a:tcPr>
                </a:tc>
              </a:tr>
              <a:tr h="5547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Sources of Information</a:t>
                      </a:r>
                    </a:p>
                  </a:txBody>
                  <a:tcPr marL="91416" marR="91416" marT="45708" marB="4570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Negotiations should commence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3 months before expiry of leases that can be reasonably be increased with a view to contract at a Rode related rate.</a:t>
                      </a:r>
                    </a:p>
                  </a:txBody>
                  <a:tcPr marL="91416" marR="91416" marT="45708" marB="45708" anchor="ctr"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Ongoing</a:t>
                      </a:r>
                    </a:p>
                  </a:txBody>
                  <a:tcPr marL="91416" marR="91416" marT="45708" marB="45708" anchor="ctr">
                    <a:solidFill>
                      <a:srgbClr val="FBEBE7"/>
                    </a:solidFill>
                  </a:tcPr>
                </a:tc>
              </a:tr>
              <a:tr h="1067327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dirty="0" smtClean="0">
                          <a:latin typeface="EYInterstate" panose="02000503020000020004" pitchFamily="2" charset="0"/>
                        </a:rPr>
                        <a:t>IAR</a:t>
                      </a:r>
                      <a:r>
                        <a:rPr lang="en-ZA" sz="1200" baseline="0" dirty="0" smtClean="0">
                          <a:latin typeface="EYInterstate" panose="02000503020000020004" pitchFamily="2" charset="0"/>
                        </a:rPr>
                        <a:t> Property Portfolio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baseline="0" dirty="0" smtClean="0">
                          <a:latin typeface="EYInterstate" panose="02000503020000020004" pitchFamily="2" charset="0"/>
                        </a:rPr>
                        <a:t>Lease out schedule (Database)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baseline="0" dirty="0" smtClean="0">
                          <a:latin typeface="EYInterstate" panose="02000503020000020004" pitchFamily="2" charset="0"/>
                        </a:rPr>
                        <a:t>PMIS data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baseline="0" dirty="0" smtClean="0">
                          <a:latin typeface="EYInterstate" panose="02000503020000020004" pitchFamily="2" charset="0"/>
                        </a:rPr>
                        <a:t>Rode Report (RRO_2017_2.pdf)</a:t>
                      </a: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noFill/>
                  </a:tcPr>
                </a:tc>
              </a:tr>
            </a:tbl>
          </a:graphicData>
        </a:graphic>
      </p:graphicFrame>
      <p:sp>
        <p:nvSpPr>
          <p:cNvPr id="27" name="Ellipse 20"/>
          <p:cNvSpPr/>
          <p:nvPr/>
        </p:nvSpPr>
        <p:spPr bwMode="gray">
          <a:xfrm>
            <a:off x="6617527" y="2232149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>
                <a:solidFill>
                  <a:schemeClr val="bg1"/>
                </a:solidFill>
              </a:rPr>
              <a:t>1</a:t>
            </a:r>
            <a:endParaRPr lang="de-DE" sz="3199" b="1" dirty="0">
              <a:solidFill>
                <a:schemeClr val="bg1"/>
              </a:solidFill>
            </a:endParaRPr>
          </a:p>
        </p:txBody>
      </p:sp>
      <p:sp>
        <p:nvSpPr>
          <p:cNvPr id="31" name="Ellipse 20"/>
          <p:cNvSpPr/>
          <p:nvPr/>
        </p:nvSpPr>
        <p:spPr bwMode="gray">
          <a:xfrm>
            <a:off x="6617527" y="2996047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>
                <a:solidFill>
                  <a:schemeClr val="bg1"/>
                </a:solidFill>
              </a:rPr>
              <a:t>2</a:t>
            </a:r>
            <a:endParaRPr lang="de-DE" sz="3199" b="1" dirty="0">
              <a:solidFill>
                <a:schemeClr val="bg1"/>
              </a:solidFill>
            </a:endParaRPr>
          </a:p>
        </p:txBody>
      </p:sp>
      <p:sp>
        <p:nvSpPr>
          <p:cNvPr id="34" name="Ellipse 20"/>
          <p:cNvSpPr/>
          <p:nvPr/>
        </p:nvSpPr>
        <p:spPr bwMode="gray">
          <a:xfrm>
            <a:off x="6617527" y="3595908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>
                <a:solidFill>
                  <a:schemeClr val="bg1"/>
                </a:solidFill>
              </a:rPr>
              <a:t>3</a:t>
            </a:r>
            <a:endParaRPr lang="de-DE" sz="3199" b="1" dirty="0">
              <a:solidFill>
                <a:schemeClr val="bg1"/>
              </a:solidFill>
            </a:endParaRPr>
          </a:p>
        </p:txBody>
      </p:sp>
      <p:sp>
        <p:nvSpPr>
          <p:cNvPr id="15" name="Ellipse 20"/>
          <p:cNvSpPr/>
          <p:nvPr/>
        </p:nvSpPr>
        <p:spPr bwMode="gray">
          <a:xfrm>
            <a:off x="6617527" y="4140417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>
                <a:solidFill>
                  <a:schemeClr val="bg1"/>
                </a:solidFill>
              </a:rPr>
              <a:t>4</a:t>
            </a:r>
            <a:endParaRPr lang="de-DE" sz="3199" b="1" dirty="0">
              <a:solidFill>
                <a:schemeClr val="bg1"/>
              </a:solidFill>
            </a:endParaRPr>
          </a:p>
        </p:txBody>
      </p:sp>
      <p:sp>
        <p:nvSpPr>
          <p:cNvPr id="13" name="Ellipse 20"/>
          <p:cNvSpPr/>
          <p:nvPr/>
        </p:nvSpPr>
        <p:spPr bwMode="gray">
          <a:xfrm>
            <a:off x="6617527" y="5112469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>
                <a:solidFill>
                  <a:schemeClr val="bg1"/>
                </a:solidFill>
              </a:rPr>
              <a:t>5</a:t>
            </a:r>
            <a:endParaRPr lang="de-DE" sz="3199" b="1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93812" y="120490"/>
            <a:ext cx="9433048" cy="1656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2313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Courier New" pitchFamily="49" charset="0"/>
              <a:buChar char="o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69975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ZA" sz="2400" b="1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ZA" altLang="en-US" b="1" dirty="0" smtClean="0">
                <a:solidFill>
                  <a:schemeClr val="bg1">
                    <a:lumMod val="65000"/>
                  </a:schemeClr>
                </a:solidFill>
              </a:rPr>
              <a:t>QUICK WIN C</a:t>
            </a:r>
            <a:r>
              <a:rPr lang="en-ZA" altLang="en-US" sz="24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ZA" altLang="en-US" sz="24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altLang="en-US" sz="2800" dirty="0" smtClean="0">
                <a:solidFill>
                  <a:schemeClr val="bg1">
                    <a:lumMod val="65000"/>
                  </a:schemeClr>
                </a:solidFill>
              </a:rPr>
              <a:t>potential additional revenue on leased-out</a:t>
            </a:r>
            <a:endParaRPr lang="en-ZA" sz="2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7" name="Ellipse 20"/>
          <p:cNvSpPr/>
          <p:nvPr/>
        </p:nvSpPr>
        <p:spPr bwMode="gray">
          <a:xfrm>
            <a:off x="6617527" y="5914030"/>
            <a:ext cx="340981" cy="340981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de-DE" sz="1999" b="1" dirty="0" smtClean="0">
                <a:solidFill>
                  <a:schemeClr val="bg1"/>
                </a:solidFill>
              </a:rPr>
              <a:t>6</a:t>
            </a:r>
            <a:endParaRPr lang="de-DE" sz="3199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55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6500" y="2838918"/>
            <a:ext cx="3672408" cy="2792116"/>
          </a:xfrm>
          <a:prstGeom prst="rect">
            <a:avLst/>
          </a:prstGeom>
          <a:effectLst>
            <a:outerShdw blurRad="228600" dist="152400" dir="2700000" algn="tl" rotWithShape="0">
              <a:prstClr val="black">
                <a:alpha val="45000"/>
              </a:prstClr>
            </a:outerShdw>
          </a:effec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70888" y="3600301"/>
            <a:ext cx="4797112" cy="278268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60045" indent="-360045">
              <a:lnSpc>
                <a:spcPct val="107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Possible buildings to be </a:t>
            </a:r>
            <a:r>
              <a:rPr lang="en-ZA" dirty="0" smtClean="0">
                <a:ea typeface="Calibri" panose="020F0502020204030204" pitchFamily="34" charset="0"/>
                <a:cs typeface="Arial" panose="020B0604020202020204" pitchFamily="34" charset="0"/>
              </a:rPr>
              <a:t>used </a:t>
            </a:r>
            <a:r>
              <a:rPr lang="en-ZA" dirty="0">
                <a:ea typeface="Calibri" panose="020F0502020204030204" pitchFamily="34" charset="0"/>
                <a:cs typeface="Arial" panose="020B0604020202020204" pitchFamily="34" charset="0"/>
              </a:rPr>
              <a:t>for advertising</a:t>
            </a:r>
            <a:r>
              <a:rPr lang="en-ZA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have been identified </a:t>
            </a:r>
          </a:p>
          <a:p>
            <a:pPr marL="360045" indent="-360045">
              <a:lnSpc>
                <a:spcPct val="107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Initial scope was limited to Gauteng, Western Cape and Kwazulu-Natal</a:t>
            </a:r>
          </a:p>
          <a:p>
            <a:pPr marL="360045" indent="-360045">
              <a:lnSpc>
                <a:spcPct val="107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Returns will depend on the demand per advertising location</a:t>
            </a:r>
          </a:p>
          <a:p>
            <a:pPr marL="360045" indent="-360045">
              <a:lnSpc>
                <a:spcPct val="107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nature and extent of PMTE financial benefits will depend on nature and extent of contractual terms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8852" y="287933"/>
            <a:ext cx="11262506" cy="1344119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  <a:t>3.	OTHER SCENARIOS</a:t>
            </a:r>
            <a:b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ZA" sz="3200" dirty="0" smtClean="0">
                <a:solidFill>
                  <a:schemeClr val="bg1">
                    <a:lumMod val="65000"/>
                  </a:schemeClr>
                </a:solidFill>
              </a:rPr>
              <a:t>sale of advertising space</a:t>
            </a:r>
            <a:endParaRPr lang="en-ZA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Operationalisation of PMTE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652" y="4726238"/>
            <a:ext cx="2922823" cy="2195365"/>
          </a:xfrm>
          <a:prstGeom prst="rect">
            <a:avLst/>
          </a:prstGeom>
          <a:effectLst>
            <a:outerShdw blurRad="228600" dist="152400" dir="2700000" algn="tl" rotWithShape="0">
              <a:prstClr val="black">
                <a:alpha val="45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7652" y="5875733"/>
            <a:ext cx="2255283" cy="1510059"/>
          </a:xfrm>
          <a:prstGeom prst="rect">
            <a:avLst/>
          </a:prstGeom>
          <a:effectLst>
            <a:outerShdw blurRad="228600" dist="1524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5218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broadband communic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543" y="4787226"/>
            <a:ext cx="6026868" cy="285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13288" y="2630029"/>
            <a:ext cx="5877232" cy="252479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60045" indent="-360045">
              <a:lnSpc>
                <a:spcPct val="107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PMTE buildings required to facilitate and erect communication equipment</a:t>
            </a:r>
          </a:p>
          <a:p>
            <a:pPr marL="360045" indent="-360045">
              <a:lnSpc>
                <a:spcPct val="107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Proposal received from </a:t>
            </a:r>
            <a:r>
              <a:rPr lang="en-ZA" i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Broadband </a:t>
            </a:r>
            <a:r>
              <a:rPr lang="en-ZA" i="1" dirty="0" err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Infraco</a:t>
            </a:r>
            <a:r>
              <a:rPr lang="en-ZA" i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(SOE) </a:t>
            </a:r>
          </a:p>
          <a:p>
            <a:pPr marL="360045" indent="-360045">
              <a:lnSpc>
                <a:spcPct val="107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Nature and extent of  Broadband </a:t>
            </a:r>
            <a:r>
              <a:rPr lang="en-ZA" dirty="0" err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Infraco</a:t>
            </a:r>
            <a:r>
              <a:rPr lang="en-ZA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services underwritten by Cabinet </a:t>
            </a:r>
          </a:p>
          <a:p>
            <a:pPr marL="360045" indent="-360045">
              <a:lnSpc>
                <a:spcPct val="107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Possible returns to be determined based on actual locations to be made available</a:t>
            </a:r>
          </a:p>
          <a:p>
            <a:pPr marL="360045" indent="-360045">
              <a:lnSpc>
                <a:spcPct val="107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ZA" dirty="0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8852" y="287933"/>
            <a:ext cx="11262506" cy="1344119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  <a:t>4.	OTHER SCENARIOS</a:t>
            </a:r>
            <a:b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ZA" sz="3200" dirty="0" smtClean="0">
                <a:solidFill>
                  <a:schemeClr val="bg1">
                    <a:lumMod val="65000"/>
                  </a:schemeClr>
                </a:solidFill>
              </a:rPr>
              <a:t>telecoms 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</a:rPr>
              <a:t>point of </a:t>
            </a:r>
            <a:r>
              <a:rPr lang="en-ZA" sz="3200" dirty="0" smtClean="0">
                <a:solidFill>
                  <a:schemeClr val="bg1">
                    <a:lumMod val="65000"/>
                  </a:schemeClr>
                </a:solidFill>
              </a:rPr>
              <a:t>presence</a:t>
            </a:r>
            <a:endParaRPr lang="en-ZA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Operationalisation of PMTE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Image result for communication tower on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580" y="2630029"/>
            <a:ext cx="2834955" cy="46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840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227" y="2232149"/>
            <a:ext cx="10585176" cy="58326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The </a:t>
            </a:r>
            <a:r>
              <a:rPr lang="en-ZA" sz="1600" b="1" dirty="0">
                <a:solidFill>
                  <a:schemeClr val="tx1"/>
                </a:solidFill>
              </a:rPr>
              <a:t>1997 DPW White Paper: Towards the 21st century </a:t>
            </a:r>
            <a:r>
              <a:rPr lang="en-ZA" sz="1600" dirty="0">
                <a:solidFill>
                  <a:schemeClr val="tx1"/>
                </a:solidFill>
              </a:rPr>
              <a:t>encapsulated the State’s Property Challenges and </a:t>
            </a:r>
            <a:r>
              <a:rPr lang="en-ZA" sz="1600" dirty="0" smtClean="0">
                <a:solidFill>
                  <a:schemeClr val="tx1"/>
                </a:solidFill>
              </a:rPr>
              <a:t>recommended </a:t>
            </a:r>
            <a:r>
              <a:rPr lang="en-ZA" sz="1600" dirty="0">
                <a:solidFill>
                  <a:schemeClr val="tx1"/>
                </a:solidFill>
              </a:rPr>
              <a:t>various interventions with respect to:</a:t>
            </a:r>
          </a:p>
          <a:p>
            <a:pPr lvl="1">
              <a:spcBef>
                <a:spcPts val="6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Property </a:t>
            </a:r>
            <a:r>
              <a:rPr lang="en-ZA" sz="1600" dirty="0">
                <a:solidFill>
                  <a:schemeClr val="tx1"/>
                </a:solidFill>
              </a:rPr>
              <a:t>Investment Management</a:t>
            </a:r>
          </a:p>
          <a:p>
            <a:pPr lvl="1">
              <a:spcBef>
                <a:spcPts val="6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Property </a:t>
            </a:r>
            <a:r>
              <a:rPr lang="en-ZA" sz="1600" dirty="0">
                <a:solidFill>
                  <a:schemeClr val="tx1"/>
                </a:solidFill>
              </a:rPr>
              <a:t>&amp; Facilities Management</a:t>
            </a:r>
          </a:p>
          <a:p>
            <a:pPr lvl="1">
              <a:spcBef>
                <a:spcPts val="6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Construction </a:t>
            </a:r>
            <a:r>
              <a:rPr lang="en-ZA" sz="1600" dirty="0">
                <a:solidFill>
                  <a:schemeClr val="tx1"/>
                </a:solidFill>
              </a:rPr>
              <a:t>Project Management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sz="1600" b="1" dirty="0" smtClean="0">
                <a:solidFill>
                  <a:schemeClr val="accent2"/>
                </a:solidFill>
              </a:rPr>
              <a:t>In May 1999, Cabinet approved, in principle, the creation of a State Property Agency (SPA) to effectively manage the State’s immoveable assets based on these recommendations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In </a:t>
            </a:r>
            <a:r>
              <a:rPr lang="en-ZA" sz="1600" b="1" dirty="0" smtClean="0">
                <a:solidFill>
                  <a:schemeClr val="tx1"/>
                </a:solidFill>
              </a:rPr>
              <a:t>October 2001 </a:t>
            </a:r>
            <a:r>
              <a:rPr lang="en-ZA" sz="1600" dirty="0" smtClean="0">
                <a:solidFill>
                  <a:schemeClr val="tx1"/>
                </a:solidFill>
              </a:rPr>
              <a:t>the development of a business case for the SPA was sanctioned and a report on the </a:t>
            </a:r>
            <a:r>
              <a:rPr lang="en-ZA" sz="1600" i="1" dirty="0" smtClean="0">
                <a:solidFill>
                  <a:schemeClr val="tx1"/>
                </a:solidFill>
              </a:rPr>
              <a:t>Impact of the SPA on the Provincial Public Works Departments</a:t>
            </a:r>
            <a:r>
              <a:rPr lang="en-ZA" sz="1600" dirty="0" smtClean="0">
                <a:solidFill>
                  <a:schemeClr val="tx1"/>
                </a:solidFill>
              </a:rPr>
              <a:t> was developed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In </a:t>
            </a:r>
            <a:r>
              <a:rPr lang="en-ZA" sz="1600" b="1" dirty="0">
                <a:solidFill>
                  <a:schemeClr val="tx1"/>
                </a:solidFill>
              </a:rPr>
              <a:t>March 2002</a:t>
            </a:r>
            <a:r>
              <a:rPr lang="en-ZA" sz="1600" dirty="0">
                <a:solidFill>
                  <a:schemeClr val="tx1"/>
                </a:solidFill>
              </a:rPr>
              <a:t>, a draft SPMC Bill </a:t>
            </a:r>
            <a:r>
              <a:rPr lang="en-ZA" sz="1600" dirty="0" smtClean="0">
                <a:solidFill>
                  <a:schemeClr val="tx1"/>
                </a:solidFill>
              </a:rPr>
              <a:t>and </a:t>
            </a:r>
            <a:r>
              <a:rPr lang="en-ZA" sz="1600" dirty="0">
                <a:solidFill>
                  <a:schemeClr val="tx1"/>
                </a:solidFill>
              </a:rPr>
              <a:t>a business case proposal </a:t>
            </a:r>
            <a:r>
              <a:rPr lang="en-ZA" sz="1600" dirty="0" smtClean="0">
                <a:solidFill>
                  <a:schemeClr val="tx1"/>
                </a:solidFill>
              </a:rPr>
              <a:t>were </a:t>
            </a:r>
            <a:r>
              <a:rPr lang="en-ZA" sz="1600" dirty="0">
                <a:solidFill>
                  <a:schemeClr val="tx1"/>
                </a:solidFill>
              </a:rPr>
              <a:t>submitted to the Governance and Administration Cabinet </a:t>
            </a:r>
            <a:r>
              <a:rPr lang="en-ZA" sz="1600" dirty="0" smtClean="0">
                <a:solidFill>
                  <a:schemeClr val="tx1"/>
                </a:solidFill>
              </a:rPr>
              <a:t>Committee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The aim was to </a:t>
            </a:r>
            <a:r>
              <a:rPr lang="en-ZA" sz="1600" dirty="0">
                <a:solidFill>
                  <a:schemeClr val="tx1"/>
                </a:solidFill>
              </a:rPr>
              <a:t>make provision for </a:t>
            </a:r>
            <a:r>
              <a:rPr lang="en-ZA" sz="1600" dirty="0" smtClean="0">
                <a:solidFill>
                  <a:schemeClr val="tx1"/>
                </a:solidFill>
              </a:rPr>
              <a:t>a ring-fenced operation, to be responsible for:</a:t>
            </a:r>
          </a:p>
          <a:p>
            <a:pPr marL="493713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ZA" sz="1600" b="1" i="1" dirty="0" smtClean="0">
                <a:solidFill>
                  <a:schemeClr val="tx1"/>
                </a:solidFill>
              </a:rPr>
              <a:t>… the </a:t>
            </a:r>
            <a:r>
              <a:rPr lang="en-ZA" sz="1600" b="1" i="1" dirty="0">
                <a:solidFill>
                  <a:schemeClr val="tx1"/>
                </a:solidFill>
              </a:rPr>
              <a:t>strategic </a:t>
            </a:r>
            <a:r>
              <a:rPr lang="en-ZA" sz="1600" b="1" i="1" dirty="0" smtClean="0">
                <a:solidFill>
                  <a:schemeClr val="tx1"/>
                </a:solidFill>
              </a:rPr>
              <a:t>and operational </a:t>
            </a:r>
            <a:r>
              <a:rPr lang="en-ZA" sz="1600" b="1" i="1" dirty="0">
                <a:solidFill>
                  <a:schemeClr val="tx1"/>
                </a:solidFill>
              </a:rPr>
              <a:t>management of the fixed asset portfolio of the State to derive benefits </a:t>
            </a:r>
            <a:r>
              <a:rPr lang="en-ZA" sz="1600" b="1" i="1" dirty="0" smtClean="0">
                <a:solidFill>
                  <a:schemeClr val="tx1"/>
                </a:solidFill>
              </a:rPr>
              <a:t>for the </a:t>
            </a:r>
            <a:r>
              <a:rPr lang="en-ZA" sz="1600" b="1" i="1" dirty="0">
                <a:solidFill>
                  <a:schemeClr val="tx1"/>
                </a:solidFill>
              </a:rPr>
              <a:t>State from its property portfolio </a:t>
            </a:r>
            <a:r>
              <a:rPr lang="en-ZA" sz="1600" i="1" dirty="0">
                <a:solidFill>
                  <a:schemeClr val="tx1"/>
                </a:solidFill>
              </a:rPr>
              <a:t>and for that purpose to provide for </a:t>
            </a:r>
            <a:r>
              <a:rPr lang="en-ZA" sz="1600" i="1" dirty="0" smtClean="0">
                <a:solidFill>
                  <a:schemeClr val="tx1"/>
                </a:solidFill>
              </a:rPr>
              <a:t>the establishment </a:t>
            </a:r>
            <a:r>
              <a:rPr lang="en-ZA" sz="1600" i="1" dirty="0">
                <a:solidFill>
                  <a:schemeClr val="tx1"/>
                </a:solidFill>
              </a:rPr>
              <a:t>of [at that </a:t>
            </a:r>
            <a:r>
              <a:rPr lang="en-ZA" sz="1600" i="1" dirty="0" smtClean="0">
                <a:solidFill>
                  <a:schemeClr val="tx1"/>
                </a:solidFill>
              </a:rPr>
              <a:t>point in time], </a:t>
            </a:r>
            <a:r>
              <a:rPr lang="en-ZA" sz="1600" i="1" dirty="0">
                <a:solidFill>
                  <a:schemeClr val="tx1"/>
                </a:solidFill>
              </a:rPr>
              <a:t>the State Property Management </a:t>
            </a:r>
            <a:r>
              <a:rPr lang="en-ZA" sz="1600" i="1" dirty="0" smtClean="0">
                <a:solidFill>
                  <a:schemeClr val="tx1"/>
                </a:solidFill>
              </a:rPr>
              <a:t>Company, a </a:t>
            </a:r>
            <a:r>
              <a:rPr lang="en-ZA" sz="1600" i="1" dirty="0">
                <a:solidFill>
                  <a:schemeClr val="tx1"/>
                </a:solidFill>
              </a:rPr>
              <a:t>public company </a:t>
            </a:r>
            <a:r>
              <a:rPr lang="en-ZA" sz="1600" i="1" dirty="0" smtClean="0">
                <a:solidFill>
                  <a:schemeClr val="tx1"/>
                </a:solidFill>
              </a:rPr>
              <a:t>wholly owned </a:t>
            </a:r>
            <a:r>
              <a:rPr lang="en-ZA" sz="1600" i="1" dirty="0">
                <a:solidFill>
                  <a:schemeClr val="tx1"/>
                </a:solidFill>
              </a:rPr>
              <a:t>by the State; to provide for the governance and management of that company; </a:t>
            </a:r>
            <a:r>
              <a:rPr lang="en-ZA" sz="1600" i="1" dirty="0" smtClean="0">
                <a:solidFill>
                  <a:schemeClr val="tx1"/>
                </a:solidFill>
              </a:rPr>
              <a:t>to define </a:t>
            </a:r>
            <a:r>
              <a:rPr lang="en-ZA" sz="1600" i="1" dirty="0">
                <a:solidFill>
                  <a:schemeClr val="tx1"/>
                </a:solidFill>
              </a:rPr>
              <a:t>the objects, powers, duties and operational and financial accountability of </a:t>
            </a:r>
            <a:r>
              <a:rPr lang="en-ZA" sz="1600" i="1" dirty="0" smtClean="0">
                <a:solidFill>
                  <a:schemeClr val="tx1"/>
                </a:solidFill>
              </a:rPr>
              <a:t>that company</a:t>
            </a:r>
            <a:r>
              <a:rPr lang="en-ZA" sz="1600" i="1" dirty="0">
                <a:solidFill>
                  <a:schemeClr val="tx1"/>
                </a:solidFill>
              </a:rPr>
              <a:t>; to provide for the establishment of a regulator to oversee the exercise of </a:t>
            </a:r>
            <a:r>
              <a:rPr lang="en-ZA" sz="1600" i="1" dirty="0" smtClean="0">
                <a:solidFill>
                  <a:schemeClr val="tx1"/>
                </a:solidFill>
              </a:rPr>
              <a:t>its powers </a:t>
            </a:r>
            <a:r>
              <a:rPr lang="en-ZA" sz="1600" i="1" dirty="0">
                <a:solidFill>
                  <a:schemeClr val="tx1"/>
                </a:solidFill>
              </a:rPr>
              <a:t>and duties by the State Property Management Company; and to provide </a:t>
            </a:r>
            <a:r>
              <a:rPr lang="en-ZA" sz="1600" i="1" dirty="0" smtClean="0">
                <a:solidFill>
                  <a:schemeClr val="tx1"/>
                </a:solidFill>
              </a:rPr>
              <a:t>for matters </a:t>
            </a:r>
            <a:r>
              <a:rPr lang="en-ZA" sz="1600" i="1" dirty="0">
                <a:solidFill>
                  <a:schemeClr val="tx1"/>
                </a:solidFill>
              </a:rPr>
              <a:t>incidental thereto</a:t>
            </a:r>
            <a:r>
              <a:rPr lang="en-ZA" sz="1600" i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300"/>
              </a:spcBef>
            </a:pPr>
            <a:endParaRPr lang="en-ZA" sz="1600" dirty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</a:pPr>
            <a:endParaRPr lang="en-Z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36562" y="287933"/>
            <a:ext cx="11262506" cy="1344119"/>
          </a:xfrm>
        </p:spPr>
        <p:txBody>
          <a:bodyPr>
            <a:normAutofit/>
          </a:bodyPr>
          <a:lstStyle/>
          <a:p>
            <a:r>
              <a:rPr lang="en-ZA" sz="3600" b="1" dirty="0" smtClean="0">
                <a:solidFill>
                  <a:schemeClr val="bg1">
                    <a:lumMod val="65000"/>
                  </a:schemeClr>
                </a:solidFill>
              </a:rPr>
              <a:t>1.	CABINET’s INTENTION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ZA" sz="3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sz="3600" dirty="0" smtClean="0">
                <a:solidFill>
                  <a:schemeClr val="bg1">
                    <a:lumMod val="65000"/>
                  </a:schemeClr>
                </a:solidFill>
              </a:rPr>
              <a:t>	State Property Agency</a:t>
            </a:r>
            <a:endParaRPr lang="en-ZA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23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5780" y="2888809"/>
            <a:ext cx="11377264" cy="532000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68554" y="3127766"/>
            <a:ext cx="8078169" cy="49041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22" tIns="40012" rIns="80022" bIns="40012" rtlCol="0" anchor="t" anchorCtr="1"/>
          <a:lstStyle/>
          <a:p>
            <a:pPr defTabSz="909691"/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57367" y="5175444"/>
            <a:ext cx="7581261" cy="32746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22" tIns="40012" rIns="80022" bIns="40012" rtlCol="0" anchor="t" anchorCtr="1"/>
          <a:lstStyle/>
          <a:p>
            <a:pPr algn="ctr" defTabSz="909691"/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46861" y="5619190"/>
            <a:ext cx="4690611" cy="2742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22" tIns="40012" rIns="80022" bIns="40012" rtlCol="0" anchor="t" anchorCtr="1"/>
          <a:lstStyle/>
          <a:p>
            <a:pPr defTabSz="909691"/>
            <a:r>
              <a:rPr lang="en-GB" sz="1100" b="1" dirty="0" smtClean="0">
                <a:solidFill>
                  <a:schemeClr val="tx1"/>
                </a:solidFill>
              </a:rPr>
              <a:t>FUNDING STRATEGY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4492" y="3658864"/>
            <a:ext cx="1612757" cy="13974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22" tIns="40012" rIns="80022" bIns="40012" rtlCol="0" anchor="t" anchorCtr="1"/>
          <a:lstStyle/>
          <a:p>
            <a:pPr algn="ctr" defTabSz="909691"/>
            <a:r>
              <a:rPr lang="en-GB" sz="1100" b="1" dirty="0" smtClean="0">
                <a:solidFill>
                  <a:schemeClr val="tx1"/>
                </a:solidFill>
              </a:rPr>
              <a:t>OTHER CUSTODIANS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780" y="2158290"/>
            <a:ext cx="11377264" cy="887321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5859" y="564234"/>
            <a:ext cx="8936885" cy="1066522"/>
          </a:xfrm>
          <a:prstGeom prst="rect">
            <a:avLst/>
          </a:prstGeom>
        </p:spPr>
        <p:txBody>
          <a:bodyPr lIns="72555" tIns="36278" rIns="72555" bIns="36278"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en-ZA" sz="3200" b="1" dirty="0" smtClean="0">
                <a:solidFill>
                  <a:schemeClr val="bg1">
                    <a:lumMod val="65000"/>
                  </a:schemeClr>
                </a:solidFill>
              </a:rPr>
              <a:t>5.	OFSP</a:t>
            </a:r>
          </a:p>
          <a:p>
            <a:pPr>
              <a:lnSpc>
                <a:spcPct val="90000"/>
              </a:lnSpc>
              <a:defRPr/>
            </a:pPr>
            <a:r>
              <a:rPr lang="en-ZA" sz="3200" dirty="0" smtClean="0">
                <a:solidFill>
                  <a:schemeClr val="bg1">
                    <a:lumMod val="65000"/>
                  </a:schemeClr>
                </a:solidFill>
              </a:rPr>
              <a:t>	monetisation 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</a:rPr>
              <a:t>framework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2914117" y="3696543"/>
            <a:ext cx="6690974" cy="56727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1100" b="1" dirty="0">
                <a:solidFill>
                  <a:srgbClr val="646464"/>
                </a:solidFill>
              </a:rPr>
              <a:t>Transparent centralised data | transactions | </a:t>
            </a:r>
            <a:r>
              <a:rPr lang="en-ZA" sz="1100" b="1" dirty="0" smtClean="0">
                <a:solidFill>
                  <a:srgbClr val="646464"/>
                </a:solidFill>
              </a:rPr>
              <a:t>national GIS  footprint| transaction pipeline </a:t>
            </a:r>
            <a:r>
              <a:rPr lang="en-ZA" sz="1100" b="1" dirty="0">
                <a:solidFill>
                  <a:srgbClr val="646464"/>
                </a:solidFill>
              </a:rPr>
              <a:t>| </a:t>
            </a:r>
            <a:r>
              <a:rPr lang="en-ZA" sz="1100" b="1" dirty="0" smtClean="0">
                <a:solidFill>
                  <a:srgbClr val="646464"/>
                </a:solidFill>
              </a:rPr>
              <a:t>dashboard</a:t>
            </a:r>
            <a:endParaRPr lang="en-ZA" sz="1100" b="1" dirty="0">
              <a:solidFill>
                <a:srgbClr val="64646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8085763" y="5418761"/>
            <a:ext cx="4975165" cy="316906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t">
            <a:noAutofit/>
          </a:bodyPr>
          <a:lstStyle/>
          <a:p>
            <a:pPr algn="ctr" defTabSz="909691"/>
            <a:r>
              <a:rPr lang="en-ZA" sz="1100" b="1" dirty="0">
                <a:solidFill>
                  <a:schemeClr val="bg1"/>
                </a:solidFill>
              </a:rPr>
              <a:t>Key monetisation principles &amp; </a:t>
            </a:r>
            <a:r>
              <a:rPr lang="en-ZA" sz="1100" b="1" dirty="0" smtClean="0">
                <a:solidFill>
                  <a:schemeClr val="bg1"/>
                </a:solidFill>
              </a:rPr>
              <a:t>definitions required</a:t>
            </a:r>
            <a:endParaRPr lang="en-ZA" sz="11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8511991" y="5412655"/>
            <a:ext cx="4975165" cy="329118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t">
            <a:noAutofit/>
          </a:bodyPr>
          <a:lstStyle/>
          <a:p>
            <a:pPr algn="ctr" defTabSz="909691"/>
            <a:r>
              <a:rPr lang="en-ZA" sz="1100" b="1" dirty="0">
                <a:solidFill>
                  <a:schemeClr val="bg1"/>
                </a:solidFill>
              </a:rPr>
              <a:t>Framework | Mechanism | Process | Target | </a:t>
            </a:r>
            <a:r>
              <a:rPr lang="en-ZA" sz="1100" b="1" dirty="0" smtClean="0">
                <a:solidFill>
                  <a:schemeClr val="bg1"/>
                </a:solidFill>
              </a:rPr>
              <a:t>Roadmap</a:t>
            </a:r>
            <a:endParaRPr lang="en-ZA" sz="1100" b="1" dirty="0">
              <a:solidFill>
                <a:schemeClr val="bg1"/>
              </a:solidFill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10361932" y="2255370"/>
            <a:ext cx="1148289" cy="690244"/>
          </a:xfrm>
          <a:prstGeom prst="flowChartPunchedTape">
            <a:avLst/>
          </a:prstGeom>
          <a:solidFill>
            <a:srgbClr val="EF2E58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1100" b="1" dirty="0" smtClean="0">
                <a:solidFill>
                  <a:schemeClr val="bg1"/>
                </a:solidFill>
              </a:rPr>
              <a:t>ENGAGE MARKET</a:t>
            </a:r>
            <a:endParaRPr lang="en-ZA" sz="11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8938328" y="5402676"/>
            <a:ext cx="4975165" cy="349075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t">
            <a:noAutofit/>
          </a:bodyPr>
          <a:lstStyle/>
          <a:p>
            <a:pPr algn="ctr" defTabSz="909691"/>
            <a:r>
              <a:rPr lang="en-ZA" sz="1100" b="1" dirty="0">
                <a:solidFill>
                  <a:schemeClr val="bg1"/>
                </a:solidFill>
              </a:rPr>
              <a:t>Monetisation buckets &amp; working </a:t>
            </a:r>
            <a:r>
              <a:rPr lang="en-ZA" sz="1100" b="1" dirty="0" smtClean="0">
                <a:solidFill>
                  <a:schemeClr val="bg1"/>
                </a:solidFill>
              </a:rPr>
              <a:t>groups</a:t>
            </a:r>
            <a:endParaRPr lang="en-ZA" sz="11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838" y="3980178"/>
            <a:ext cx="1464168" cy="277200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1100" b="1" dirty="0" smtClean="0">
                <a:solidFill>
                  <a:schemeClr val="bg1"/>
                </a:solidFill>
              </a:rPr>
              <a:t>Provincial DPW x 9</a:t>
            </a:r>
            <a:endParaRPr lang="en-ZA" sz="11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105" y="4332123"/>
            <a:ext cx="1464168" cy="277200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1100" b="1" dirty="0" smtClean="0">
                <a:solidFill>
                  <a:schemeClr val="bg1"/>
                </a:solidFill>
              </a:rPr>
              <a:t>DRDLR</a:t>
            </a:r>
            <a:endParaRPr lang="en-ZA" sz="11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047" y="4680728"/>
            <a:ext cx="1464168" cy="277200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1100" b="1" dirty="0" smtClean="0">
                <a:solidFill>
                  <a:schemeClr val="bg1"/>
                </a:solidFill>
              </a:rPr>
              <a:t>Provincial HS x 9</a:t>
            </a:r>
            <a:endParaRPr lang="en-ZA" sz="11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2373" y="2463237"/>
            <a:ext cx="1010964" cy="27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1100" b="1" dirty="0" smtClean="0">
                <a:solidFill>
                  <a:schemeClr val="tx1"/>
                </a:solidFill>
              </a:rPr>
              <a:t>DG</a:t>
            </a:r>
            <a:endParaRPr lang="en-ZA" sz="11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2223" y="2463237"/>
            <a:ext cx="1010964" cy="27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1100" b="1" dirty="0">
                <a:solidFill>
                  <a:schemeClr val="tx1"/>
                </a:solidFill>
              </a:rPr>
              <a:t>Head </a:t>
            </a:r>
            <a:r>
              <a:rPr lang="en-ZA" sz="1100" b="1" dirty="0" smtClean="0">
                <a:solidFill>
                  <a:schemeClr val="tx1"/>
                </a:solidFill>
              </a:rPr>
              <a:t>PMTE</a:t>
            </a:r>
            <a:endParaRPr lang="en-ZA" sz="11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2073" y="2463237"/>
            <a:ext cx="1010964" cy="27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1100" b="1" dirty="0" smtClean="0">
                <a:solidFill>
                  <a:schemeClr val="tx1"/>
                </a:solidFill>
              </a:rPr>
              <a:t>IAIC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57960" y="2259638"/>
            <a:ext cx="1402067" cy="208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>
            <a:defPPr>
              <a:defRPr lang="en-US"/>
            </a:defPPr>
            <a:lvl1pPr algn="ctr" defTabSz="909691">
              <a:defRPr sz="900" b="1">
                <a:solidFill>
                  <a:srgbClr val="646464"/>
                </a:solidFill>
              </a:defRPr>
            </a:lvl1pPr>
          </a:lstStyle>
          <a:p>
            <a:r>
              <a:rPr lang="en-ZA" dirty="0" smtClean="0">
                <a:solidFill>
                  <a:schemeClr val="tx2"/>
                </a:solidFill>
              </a:rPr>
              <a:t>Steering Committee</a:t>
            </a:r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57959" y="2512169"/>
            <a:ext cx="1402067" cy="1699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>
            <a:defPPr>
              <a:defRPr lang="en-US"/>
            </a:defPPr>
            <a:lvl1pPr algn="ctr" defTabSz="909691">
              <a:defRPr sz="900" b="1">
                <a:solidFill>
                  <a:srgbClr val="646464"/>
                </a:solidFill>
              </a:defRPr>
            </a:lvl1pPr>
          </a:lstStyle>
          <a:p>
            <a:r>
              <a:rPr lang="en-ZA" dirty="0" err="1" smtClean="0">
                <a:solidFill>
                  <a:schemeClr val="tx2"/>
                </a:solidFill>
              </a:rPr>
              <a:t>MinMEC</a:t>
            </a:r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46" name="Up-Down Arrow 45"/>
          <p:cNvSpPr>
            <a:spLocks/>
          </p:cNvSpPr>
          <p:nvPr/>
        </p:nvSpPr>
        <p:spPr>
          <a:xfrm rot="5400000">
            <a:off x="8203929" y="2425447"/>
            <a:ext cx="212933" cy="338673"/>
          </a:xfrm>
          <a:prstGeom prst="upDownArrow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078" tIns="40039" rIns="80078" bIns="40039" rtlCol="0" anchor="ctr"/>
          <a:lstStyle/>
          <a:p>
            <a:pPr defTabSz="910815"/>
            <a:endParaRPr lang="en-GB" dirty="0">
              <a:solidFill>
                <a:srgbClr val="6699FF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10032375" y="2496201"/>
            <a:ext cx="355109" cy="216024"/>
          </a:xfrm>
          <a:prstGeom prst="rightArrow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078" tIns="40039" rIns="80078" bIns="40039" rtlCol="0" anchor="ctr"/>
          <a:lstStyle/>
          <a:p>
            <a:pPr defTabSz="910815"/>
            <a:endParaRPr lang="en-ZA" dirty="0">
              <a:solidFill>
                <a:srgbClr val="6699FF"/>
              </a:solidFill>
            </a:endParaRPr>
          </a:p>
        </p:txBody>
      </p:sp>
      <p:sp>
        <p:nvSpPr>
          <p:cNvPr id="51" name="Up Arrow 50"/>
          <p:cNvSpPr/>
          <p:nvPr/>
        </p:nvSpPr>
        <p:spPr>
          <a:xfrm>
            <a:off x="6322119" y="2793123"/>
            <a:ext cx="288032" cy="401564"/>
          </a:xfrm>
          <a:prstGeom prst="upArrow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078" tIns="40039" rIns="80078" bIns="40039" rtlCol="0" anchor="ctr"/>
          <a:lstStyle/>
          <a:p>
            <a:pPr defTabSz="910815"/>
            <a:endParaRPr lang="en-ZA" dirty="0">
              <a:solidFill>
                <a:srgbClr val="6699FF"/>
              </a:solidFill>
            </a:endParaRPr>
          </a:p>
        </p:txBody>
      </p:sp>
      <p:sp>
        <p:nvSpPr>
          <p:cNvPr id="53" name="Curved Up Arrow 52"/>
          <p:cNvSpPr/>
          <p:nvPr/>
        </p:nvSpPr>
        <p:spPr>
          <a:xfrm rot="16200000">
            <a:off x="9305826" y="4079318"/>
            <a:ext cx="1006337" cy="513596"/>
          </a:xfrm>
          <a:prstGeom prst="curvedUpArrow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078" tIns="40039" rIns="80078" bIns="40039" rtlCol="0" anchor="ctr"/>
          <a:lstStyle/>
          <a:p>
            <a:pPr defTabSz="910815"/>
            <a:endParaRPr lang="en-ZA" dirty="0">
              <a:solidFill>
                <a:srgbClr val="6699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40326" y="2510165"/>
            <a:ext cx="1484844" cy="20698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ZA" sz="1300" b="1" dirty="0" smtClean="0">
                <a:solidFill>
                  <a:schemeClr val="bg1"/>
                </a:solidFill>
              </a:rPr>
              <a:t>GOVERNANCE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0596" y="3286914"/>
            <a:ext cx="1484844" cy="20698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ZA" sz="1300" b="1" dirty="0" smtClean="0"/>
              <a:t>OPERATIONS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31452" y="5868082"/>
            <a:ext cx="4503785" cy="2411162"/>
            <a:chOff x="2403526" y="5461038"/>
            <a:chExt cx="4503785" cy="2411162"/>
          </a:xfrm>
        </p:grpSpPr>
        <p:sp>
          <p:nvSpPr>
            <p:cNvPr id="21" name="TextBox 20"/>
            <p:cNvSpPr txBox="1"/>
            <p:nvPr/>
          </p:nvSpPr>
          <p:spPr>
            <a:xfrm>
              <a:off x="2504131" y="5902287"/>
              <a:ext cx="1224000" cy="277200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344" tIns="45672" rIns="91344" bIns="45672" rtlCol="0" anchor="ctr">
              <a:noAutofit/>
            </a:bodyPr>
            <a:lstStyle/>
            <a:p>
              <a:pPr algn="ctr" defTabSz="909691"/>
              <a:r>
                <a:rPr lang="en-ZA" sz="900" b="1" dirty="0" smtClean="0">
                  <a:solidFill>
                    <a:schemeClr val="bg1"/>
                  </a:solidFill>
                </a:rPr>
                <a:t>Disposal Non-core</a:t>
              </a:r>
              <a:endParaRPr lang="en-Z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17213" y="7186803"/>
              <a:ext cx="1440981" cy="273564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344" tIns="45672" rIns="91344" bIns="45672" rtlCol="0" anchor="ctr">
              <a:noAutofit/>
            </a:bodyPr>
            <a:lstStyle/>
            <a:p>
              <a:pPr algn="ctr" defTabSz="909691"/>
              <a:r>
                <a:rPr lang="en-ZA" sz="900" b="1" dirty="0" smtClean="0">
                  <a:solidFill>
                    <a:schemeClr val="bg1"/>
                  </a:solidFill>
                </a:rPr>
                <a:t>Long term letting</a:t>
              </a:r>
              <a:endParaRPr lang="en-Z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13946" y="6538465"/>
              <a:ext cx="1436400" cy="2772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344" tIns="45672" rIns="91344" bIns="45672" rtlCol="0" anchor="ctr">
              <a:noAutofit/>
            </a:bodyPr>
            <a:lstStyle/>
            <a:p>
              <a:pPr algn="ctr" defTabSz="909691"/>
              <a:r>
                <a:rPr lang="en-ZA" sz="900" b="1" dirty="0" smtClean="0">
                  <a:solidFill>
                    <a:schemeClr val="bg1"/>
                  </a:solidFill>
                </a:rPr>
                <a:t>PPP Precincts</a:t>
              </a:r>
              <a:endParaRPr lang="en-Z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13946" y="5902287"/>
              <a:ext cx="1436400" cy="2772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344" tIns="45672" rIns="91344" bIns="45672" rtlCol="0" anchor="ctr">
              <a:noAutofit/>
            </a:bodyPr>
            <a:lstStyle/>
            <a:p>
              <a:pPr algn="ctr" defTabSz="909691"/>
              <a:r>
                <a:rPr lang="en-ZA" sz="900" b="1" dirty="0" smtClean="0">
                  <a:solidFill>
                    <a:schemeClr val="bg1"/>
                  </a:solidFill>
                </a:rPr>
                <a:t>Equity stake</a:t>
              </a:r>
              <a:endParaRPr lang="en-Z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20692" y="6855577"/>
              <a:ext cx="1436400" cy="2772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344" tIns="45672" rIns="91344" bIns="45672" rtlCol="0" anchor="ctr">
              <a:noAutofit/>
            </a:bodyPr>
            <a:lstStyle/>
            <a:p>
              <a:pPr algn="ctr" defTabSz="909691"/>
              <a:r>
                <a:rPr lang="en-ZA" sz="900" b="1" dirty="0" smtClean="0">
                  <a:solidFill>
                    <a:schemeClr val="bg1"/>
                  </a:solidFill>
                </a:rPr>
                <a:t>Sale &amp; lease back</a:t>
              </a:r>
              <a:endParaRPr lang="en-Z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28740" y="7519086"/>
              <a:ext cx="1428352" cy="257679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344" tIns="45672" rIns="91344" bIns="45672" rtlCol="0" anchor="ctr">
              <a:noAutofit/>
            </a:bodyPr>
            <a:lstStyle/>
            <a:p>
              <a:pPr algn="ctr" defTabSz="909691"/>
              <a:r>
                <a:rPr lang="en-ZA" sz="900" b="1" dirty="0" smtClean="0">
                  <a:solidFill>
                    <a:schemeClr val="bg1"/>
                  </a:solidFill>
                </a:rPr>
                <a:t>Land use optimisation</a:t>
              </a:r>
              <a:endParaRPr lang="en-Z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1508" y="6993239"/>
              <a:ext cx="1224000" cy="2772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344" tIns="45672" rIns="91344" bIns="45672" rtlCol="0" anchor="ctr">
              <a:noAutofit/>
            </a:bodyPr>
            <a:lstStyle/>
            <a:p>
              <a:pPr algn="ctr" defTabSz="909691"/>
              <a:r>
                <a:rPr lang="en-ZA" sz="900" b="1" dirty="0" smtClean="0">
                  <a:solidFill>
                    <a:schemeClr val="bg1"/>
                  </a:solidFill>
                </a:rPr>
                <a:t>Office space std &amp; optimisation</a:t>
              </a:r>
              <a:endParaRPr lang="en-Z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94895" y="6262327"/>
              <a:ext cx="1224000" cy="277200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344" tIns="45672" rIns="91344" bIns="45672" rtlCol="0" anchor="ctr">
              <a:noAutofit/>
            </a:bodyPr>
            <a:lstStyle/>
            <a:p>
              <a:pPr algn="ctr" defTabSz="909691"/>
              <a:r>
                <a:rPr lang="en-ZA" sz="900" b="1" dirty="0" smtClean="0">
                  <a:solidFill>
                    <a:schemeClr val="bg1"/>
                  </a:solidFill>
                </a:rPr>
                <a:t>Lease-in portfolio</a:t>
              </a:r>
              <a:endParaRPr lang="en-Z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91508" y="6633199"/>
              <a:ext cx="1224000" cy="2772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344" tIns="45672" rIns="91344" bIns="45672" rtlCol="0" anchor="ctr">
              <a:noAutofit/>
            </a:bodyPr>
            <a:lstStyle/>
            <a:p>
              <a:pPr algn="ctr" defTabSz="909691"/>
              <a:r>
                <a:rPr lang="en-ZA" sz="900" b="1" dirty="0" smtClean="0">
                  <a:solidFill>
                    <a:schemeClr val="bg1"/>
                  </a:solidFill>
                </a:rPr>
                <a:t>UCM &amp; baseline operating costs</a:t>
              </a:r>
              <a:endParaRPr lang="en-Z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3946" y="6223228"/>
              <a:ext cx="1435257" cy="266304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344" tIns="45672" rIns="91344" bIns="45672" rtlCol="0" anchor="ctr">
              <a:noAutofit/>
            </a:bodyPr>
            <a:lstStyle/>
            <a:p>
              <a:pPr algn="ctr" defTabSz="909691"/>
              <a:r>
                <a:rPr lang="en-ZA" sz="900" b="1" dirty="0" smtClean="0">
                  <a:solidFill>
                    <a:schemeClr val="bg1"/>
                  </a:solidFill>
                </a:rPr>
                <a:t>Large relocation deals</a:t>
              </a:r>
              <a:endParaRPr lang="en-Z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80302" y="6236347"/>
              <a:ext cx="1224000" cy="277200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344" tIns="45672" rIns="91344" bIns="45672" rtlCol="0" anchor="ctr">
              <a:noAutofit/>
            </a:bodyPr>
            <a:lstStyle/>
            <a:p>
              <a:pPr algn="ctr" defTabSz="909691"/>
              <a:r>
                <a:rPr lang="en-ZA" sz="900" b="1" dirty="0" smtClean="0">
                  <a:solidFill>
                    <a:schemeClr val="bg1"/>
                  </a:solidFill>
                </a:rPr>
                <a:t>Rental stock</a:t>
              </a:r>
              <a:endParaRPr lang="en-Z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352088" y="5461038"/>
              <a:ext cx="1555223" cy="241116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022" tIns="40012" rIns="80022" bIns="40012" rtlCol="0" anchor="t" anchorCtr="1"/>
            <a:lstStyle/>
            <a:p>
              <a:pPr defTabSz="909691"/>
              <a:r>
                <a:rPr lang="en-GB" sz="1000" b="1" dirty="0" smtClean="0">
                  <a:solidFill>
                    <a:schemeClr val="tx1"/>
                  </a:solidFill>
                </a:rPr>
                <a:t>Longer term Initiatives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03526" y="5461039"/>
              <a:ext cx="1450895" cy="241116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022" tIns="40012" rIns="80022" bIns="40012" rtlCol="0" anchor="t" anchorCtr="1"/>
            <a:lstStyle/>
            <a:p>
              <a:pPr defTabSz="909691"/>
              <a:r>
                <a:rPr lang="en-GB" sz="1000" b="1" dirty="0" smtClean="0">
                  <a:solidFill>
                    <a:schemeClr val="tx1"/>
                  </a:solidFill>
                </a:rPr>
                <a:t>Baseline Revenue &amp; costs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76733" y="5902287"/>
              <a:ext cx="1224000" cy="2772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344" tIns="45672" rIns="91344" bIns="45672" rtlCol="0" anchor="ctr">
              <a:noAutofit/>
            </a:bodyPr>
            <a:lstStyle/>
            <a:p>
              <a:pPr algn="ctr" defTabSz="909691"/>
              <a:r>
                <a:rPr lang="en-ZA" sz="900" b="1" dirty="0" smtClean="0">
                  <a:solidFill>
                    <a:schemeClr val="bg1"/>
                  </a:solidFill>
                </a:rPr>
                <a:t>Sale of Advertising Space</a:t>
              </a:r>
              <a:endParaRPr lang="en-Z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900302" y="5461039"/>
              <a:ext cx="1405606" cy="241116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022" tIns="40012" rIns="80022" bIns="40012" rtlCol="0" anchor="t" anchorCtr="1"/>
            <a:lstStyle/>
            <a:p>
              <a:pPr defTabSz="909691"/>
              <a:r>
                <a:rPr lang="en-GB" sz="1000" b="1" dirty="0" smtClean="0">
                  <a:solidFill>
                    <a:schemeClr val="tx1"/>
                  </a:solidFill>
                </a:rPr>
                <a:t>New Revenue Generation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71066" y="6578377"/>
              <a:ext cx="1224000" cy="2772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344" tIns="45672" rIns="91344" bIns="45672" rtlCol="0" anchor="ctr">
              <a:noAutofit/>
            </a:bodyPr>
            <a:lstStyle/>
            <a:p>
              <a:pPr algn="ctr" defTabSz="909691"/>
              <a:r>
                <a:rPr lang="en-ZA" sz="900" b="1" dirty="0" smtClean="0">
                  <a:solidFill>
                    <a:schemeClr val="bg1"/>
                  </a:solidFill>
                </a:rPr>
                <a:t>Telecom point of presence</a:t>
              </a:r>
              <a:endParaRPr lang="en-Z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71066" y="6920407"/>
              <a:ext cx="1224000" cy="2772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344" tIns="45672" rIns="91344" bIns="45672" rtlCol="0" anchor="ctr">
              <a:noAutofit/>
            </a:bodyPr>
            <a:lstStyle/>
            <a:p>
              <a:pPr algn="ctr" defTabSz="909691"/>
              <a:r>
                <a:rPr lang="en-ZA" sz="900" b="1" dirty="0" smtClean="0">
                  <a:solidFill>
                    <a:schemeClr val="bg1"/>
                  </a:solidFill>
                </a:rPr>
                <a:t>Disaster Recovery/Storage</a:t>
              </a:r>
              <a:endParaRPr lang="en-Z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91508" y="7353279"/>
              <a:ext cx="1224000" cy="2772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1344" tIns="45672" rIns="91344" bIns="45672" rtlCol="0" anchor="ctr">
              <a:noAutofit/>
            </a:bodyPr>
            <a:lstStyle/>
            <a:p>
              <a:pPr algn="ctr" defTabSz="909691"/>
              <a:r>
                <a:rPr lang="en-ZA" sz="900" b="1" dirty="0" smtClean="0">
                  <a:solidFill>
                    <a:schemeClr val="bg1"/>
                  </a:solidFill>
                </a:rPr>
                <a:t>Rating Valuations</a:t>
              </a:r>
              <a:endParaRPr lang="en-ZA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557959" y="2725792"/>
            <a:ext cx="1402067" cy="1699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>
            <a:defPPr>
              <a:defRPr lang="en-US"/>
            </a:defPPr>
            <a:lvl1pPr algn="ctr" defTabSz="909691">
              <a:defRPr sz="900" b="1">
                <a:solidFill>
                  <a:srgbClr val="646464"/>
                </a:solidFill>
              </a:defRPr>
            </a:lvl1pPr>
          </a:lstStyle>
          <a:p>
            <a:r>
              <a:rPr lang="en-ZA" dirty="0" smtClean="0">
                <a:solidFill>
                  <a:schemeClr val="tx2"/>
                </a:solidFill>
              </a:rPr>
              <a:t>National Treasury</a:t>
            </a:r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3119" y="3180452"/>
            <a:ext cx="1086031" cy="453324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1100" b="1" dirty="0" smtClean="0">
                <a:solidFill>
                  <a:schemeClr val="bg1"/>
                </a:solidFill>
              </a:rPr>
              <a:t>OFSP Dashboard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53624" y="4343736"/>
            <a:ext cx="1106429" cy="638939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1100" b="1" dirty="0" smtClean="0">
                <a:solidFill>
                  <a:schemeClr val="bg1"/>
                </a:solidFill>
              </a:rPr>
              <a:t>Qualified </a:t>
            </a:r>
          </a:p>
          <a:p>
            <a:pPr algn="ctr" defTabSz="909691"/>
            <a:r>
              <a:rPr lang="en-ZA" sz="1100" b="1" dirty="0" smtClean="0">
                <a:solidFill>
                  <a:schemeClr val="bg1"/>
                </a:solidFill>
              </a:rPr>
              <a:t>opportunities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113577" y="4668732"/>
            <a:ext cx="512504" cy="257821"/>
          </a:xfrm>
          <a:prstGeom prst="rightArrow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078" tIns="40039" rIns="80078" bIns="40039" rtlCol="0" anchor="ctr"/>
          <a:lstStyle/>
          <a:p>
            <a:pPr defTabSz="910815"/>
            <a:endParaRPr lang="en-ZA" dirty="0">
              <a:solidFill>
                <a:srgbClr val="6699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51161" y="4355810"/>
            <a:ext cx="1691985" cy="626865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1100" b="1" dirty="0" smtClean="0">
                <a:solidFill>
                  <a:schemeClr val="bg1"/>
                </a:solidFill>
              </a:rPr>
              <a:t>Panel of transaction Advisors qualifies &amp; advises</a:t>
            </a:r>
            <a:endParaRPr lang="en-ZA" sz="1100" b="1" dirty="0">
              <a:solidFill>
                <a:schemeClr val="bg1"/>
              </a:solidFill>
            </a:endParaRPr>
          </a:p>
        </p:txBody>
      </p:sp>
      <p:sp>
        <p:nvSpPr>
          <p:cNvPr id="69" name="Right Arrow 68"/>
          <p:cNvSpPr/>
          <p:nvPr/>
        </p:nvSpPr>
        <p:spPr>
          <a:xfrm>
            <a:off x="6133003" y="4668731"/>
            <a:ext cx="499722" cy="257821"/>
          </a:xfrm>
          <a:prstGeom prst="rightArrow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078" tIns="40039" rIns="80078" bIns="40039" rtlCol="0" anchor="ctr"/>
          <a:lstStyle/>
          <a:p>
            <a:pPr defTabSz="910815"/>
            <a:endParaRPr lang="en-ZA" dirty="0">
              <a:solidFill>
                <a:srgbClr val="6699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25169" y="4355810"/>
            <a:ext cx="1146989" cy="626865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1100" b="1" dirty="0" smtClean="0">
                <a:solidFill>
                  <a:schemeClr val="bg1"/>
                </a:solidFill>
              </a:rPr>
              <a:t>Pre-qualified opportunities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4633543" y="4671267"/>
            <a:ext cx="570759" cy="257821"/>
          </a:xfrm>
          <a:prstGeom prst="rightArrow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078" tIns="40039" rIns="80078" bIns="40039" rtlCol="0" anchor="ctr"/>
          <a:lstStyle/>
          <a:p>
            <a:pPr defTabSz="910815"/>
            <a:endParaRPr lang="en-ZA" dirty="0">
              <a:solidFill>
                <a:srgbClr val="6699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90892" y="4343736"/>
            <a:ext cx="849695" cy="638939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1100" b="1" dirty="0" smtClean="0">
                <a:solidFill>
                  <a:schemeClr val="bg1"/>
                </a:solidFill>
              </a:rPr>
              <a:t>Vetting by line functions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3697233" y="4671267"/>
            <a:ext cx="347266" cy="249152"/>
          </a:xfrm>
          <a:prstGeom prst="rightArrow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078" tIns="40039" rIns="80078" bIns="40039" rtlCol="0" anchor="ctr"/>
          <a:lstStyle/>
          <a:p>
            <a:pPr defTabSz="910815"/>
            <a:endParaRPr lang="en-ZA" dirty="0">
              <a:solidFill>
                <a:srgbClr val="6699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45179" y="4330738"/>
            <a:ext cx="1357750" cy="671083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1100" b="1" dirty="0" smtClean="0">
                <a:solidFill>
                  <a:schemeClr val="bg1"/>
                </a:solidFill>
              </a:rPr>
              <a:t>Portfolio analysis by dedicated OFSP resources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709099" y="5188075"/>
            <a:ext cx="1488794" cy="2742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22" tIns="40012" rIns="80022" bIns="40012" rtlCol="0" anchor="t" anchorCtr="1"/>
          <a:lstStyle/>
          <a:p>
            <a:pPr algn="ctr" defTabSz="909691"/>
            <a:r>
              <a:rPr lang="en-GB" sz="1100" b="1" dirty="0" smtClean="0">
                <a:solidFill>
                  <a:schemeClr val="tx1"/>
                </a:solidFill>
              </a:rPr>
              <a:t>PANEL OF INDUSTRY EXPERTS </a:t>
            </a:r>
          </a:p>
          <a:p>
            <a:pPr algn="ctr" defTabSz="909691"/>
            <a:r>
              <a:rPr lang="en-GB" sz="1100" b="1" dirty="0" smtClean="0">
                <a:solidFill>
                  <a:schemeClr val="tx1"/>
                </a:solidFill>
              </a:rPr>
              <a:t>&amp; PROFESSIONALS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51503" y="5840008"/>
            <a:ext cx="1224000" cy="277200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900" b="1" dirty="0" smtClean="0">
                <a:solidFill>
                  <a:schemeClr val="bg1"/>
                </a:solidFill>
              </a:rPr>
              <a:t>Property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51503" y="6172063"/>
            <a:ext cx="1224000" cy="277200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900" b="1" dirty="0" smtClean="0">
                <a:solidFill>
                  <a:schemeClr val="bg1"/>
                </a:solidFill>
              </a:rPr>
              <a:t>Finance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51503" y="6503948"/>
            <a:ext cx="1224000" cy="277200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900" b="1" dirty="0" smtClean="0">
                <a:solidFill>
                  <a:schemeClr val="bg1"/>
                </a:solidFill>
              </a:rPr>
              <a:t>Legal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51503" y="6826299"/>
            <a:ext cx="1224000" cy="277200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900" b="1" dirty="0" smtClean="0">
                <a:solidFill>
                  <a:schemeClr val="bg1"/>
                </a:solidFill>
              </a:rPr>
              <a:t>(Socio) Economic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851503" y="7148650"/>
            <a:ext cx="1224000" cy="277200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900" b="1" dirty="0" smtClean="0">
                <a:solidFill>
                  <a:schemeClr val="bg1"/>
                </a:solidFill>
              </a:rPr>
              <a:t>Tax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851503" y="7480705"/>
            <a:ext cx="1224000" cy="277200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900" b="1" dirty="0" smtClean="0">
                <a:solidFill>
                  <a:schemeClr val="bg1"/>
                </a:solidFill>
              </a:rPr>
              <a:t>Planning 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8597" y="5189361"/>
            <a:ext cx="397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OFSP CENTRES </a:t>
            </a:r>
            <a:r>
              <a:rPr lang="en-GB" b="1" dirty="0">
                <a:solidFill>
                  <a:schemeClr val="bg1"/>
                </a:solidFill>
              </a:rPr>
              <a:t>OF EXCELLENCE</a:t>
            </a:r>
          </a:p>
          <a:p>
            <a:endParaRPr lang="en-ZA" dirty="0"/>
          </a:p>
        </p:txBody>
      </p:sp>
      <p:sp>
        <p:nvSpPr>
          <p:cNvPr id="71" name="Rectangle 70"/>
          <p:cNvSpPr/>
          <p:nvPr/>
        </p:nvSpPr>
        <p:spPr>
          <a:xfrm>
            <a:off x="1890650" y="5612899"/>
            <a:ext cx="1258802" cy="2742985"/>
          </a:xfrm>
          <a:prstGeom prst="rect">
            <a:avLst/>
          </a:prstGeom>
          <a:solidFill>
            <a:srgbClr val="72D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22" tIns="40012" rIns="80022" bIns="40012" rtlCol="0" anchor="t" anchorCtr="1"/>
          <a:lstStyle/>
          <a:p>
            <a:pPr algn="ctr" defTabSz="909691"/>
            <a:r>
              <a:rPr lang="en-GB" sz="1100" b="1" dirty="0" smtClean="0">
                <a:solidFill>
                  <a:schemeClr val="tx1"/>
                </a:solidFill>
              </a:rPr>
              <a:t>FINANCE MODEL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4608" y="5602149"/>
            <a:ext cx="1258802" cy="27429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22" tIns="40012" rIns="80022" bIns="40012" rtlCol="0" anchor="t" anchorCtr="1"/>
          <a:lstStyle/>
          <a:p>
            <a:pPr algn="ctr" defTabSz="909691"/>
            <a:r>
              <a:rPr lang="en-GB" sz="1100" b="1" dirty="0" smtClean="0">
                <a:solidFill>
                  <a:schemeClr val="bg1"/>
                </a:solidFill>
              </a:rPr>
              <a:t>USER CHARGES MODEL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76" name="Bent-Up Arrow 75"/>
          <p:cNvSpPr/>
          <p:nvPr/>
        </p:nvSpPr>
        <p:spPr>
          <a:xfrm rot="5400000">
            <a:off x="8119788" y="4893670"/>
            <a:ext cx="573044" cy="626548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8" name="TextBox 77"/>
          <p:cNvSpPr txBox="1"/>
          <p:nvPr/>
        </p:nvSpPr>
        <p:spPr>
          <a:xfrm>
            <a:off x="3713182" y="2454946"/>
            <a:ext cx="1010964" cy="27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344" tIns="45672" rIns="91344" bIns="45672" rtlCol="0" anchor="ctr">
            <a:noAutofit/>
          </a:bodyPr>
          <a:lstStyle/>
          <a:p>
            <a:pPr algn="ctr" defTabSz="909691"/>
            <a:r>
              <a:rPr lang="en-ZA" sz="1100" b="1" dirty="0" smtClean="0">
                <a:solidFill>
                  <a:schemeClr val="tx1"/>
                </a:solidFill>
              </a:rPr>
              <a:t>MINISTER</a:t>
            </a:r>
            <a:endParaRPr lang="en-ZA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13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916" y="2880221"/>
            <a:ext cx="9217024" cy="6535733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126"/>
              </a:spcBef>
              <a:spcAft>
                <a:spcPts val="126"/>
              </a:spcAft>
              <a:buNone/>
            </a:pPr>
            <a:r>
              <a:rPr lang="en-ZA" sz="2200" b="1" dirty="0" smtClean="0">
                <a:solidFill>
                  <a:schemeClr val="accent1"/>
                </a:solidFill>
              </a:rPr>
              <a:t>FOR PORTFOLIO COMMITTEE TO NOTE:</a:t>
            </a:r>
          </a:p>
          <a:p>
            <a:pPr marL="0" indent="0">
              <a:spcBef>
                <a:spcPts val="126"/>
              </a:spcBef>
              <a:spcAft>
                <a:spcPts val="126"/>
              </a:spcAft>
              <a:buNone/>
            </a:pPr>
            <a:endParaRPr lang="en-ZA" sz="2200" b="1" dirty="0" smtClean="0">
              <a:solidFill>
                <a:schemeClr val="accent1"/>
              </a:solidFill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ZA" sz="2200" dirty="0" smtClean="0">
                <a:solidFill>
                  <a:schemeClr val="tx1"/>
                </a:solidFill>
              </a:rPr>
              <a:t>The context of Cabinet’s original Intention to address the </a:t>
            </a:r>
            <a:r>
              <a:rPr lang="en-ZA" sz="2200" dirty="0">
                <a:solidFill>
                  <a:schemeClr val="tx1"/>
                </a:solidFill>
              </a:rPr>
              <a:t>State’s Property Management </a:t>
            </a:r>
            <a:r>
              <a:rPr lang="en-ZA" sz="2200" dirty="0" smtClean="0">
                <a:solidFill>
                  <a:schemeClr val="tx1"/>
                </a:solidFill>
              </a:rPr>
              <a:t>Challenge;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ZA" altLang="en-US" sz="2200" dirty="0" smtClean="0">
                <a:solidFill>
                  <a:schemeClr val="tx1"/>
                </a:solidFill>
              </a:rPr>
              <a:t>The conceptualised end-state and cabinet’s approval for the establishment of a Government Component;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ZA" altLang="en-US" sz="2200" dirty="0" smtClean="0">
                <a:solidFill>
                  <a:schemeClr val="tx1"/>
                </a:solidFill>
              </a:rPr>
              <a:t>The revised institutional arrangements to give effect </a:t>
            </a:r>
            <a:r>
              <a:rPr lang="en-ZA" altLang="en-US" sz="2200" dirty="0">
                <a:solidFill>
                  <a:schemeClr val="tx1"/>
                </a:solidFill>
              </a:rPr>
              <a:t>to the </a:t>
            </a:r>
            <a:r>
              <a:rPr lang="en-ZA" altLang="en-US" sz="2200" dirty="0" smtClean="0">
                <a:solidFill>
                  <a:schemeClr val="tx1"/>
                </a:solidFill>
              </a:rPr>
              <a:t>Business Case;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ZA" altLang="en-US" sz="2200" dirty="0" smtClean="0">
                <a:solidFill>
                  <a:schemeClr val="tx1"/>
                </a:solidFill>
              </a:rPr>
              <a:t>Progress made with the establishment of the Operationalisation </a:t>
            </a:r>
            <a:r>
              <a:rPr lang="en-ZA" altLang="en-US" sz="2200" dirty="0">
                <a:solidFill>
                  <a:schemeClr val="tx1"/>
                </a:solidFill>
              </a:rPr>
              <a:t>and Financial </a:t>
            </a:r>
            <a:r>
              <a:rPr lang="en-ZA" altLang="en-US" sz="2200" dirty="0" smtClean="0">
                <a:solidFill>
                  <a:schemeClr val="tx1"/>
                </a:solidFill>
              </a:rPr>
              <a:t>Sustainability Programme; and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2200" dirty="0" smtClean="0">
                <a:ln w="1905"/>
                <a:solidFill>
                  <a:schemeClr val="tx1"/>
                </a:solidFill>
              </a:rPr>
              <a:t>Key </a:t>
            </a:r>
            <a:r>
              <a:rPr lang="en-US" sz="2200" dirty="0">
                <a:ln w="1905"/>
                <a:solidFill>
                  <a:schemeClr val="tx1"/>
                </a:solidFill>
              </a:rPr>
              <a:t>initiatives </a:t>
            </a:r>
            <a:r>
              <a:rPr lang="en-US" sz="2200" dirty="0" smtClean="0">
                <a:ln w="1905"/>
                <a:solidFill>
                  <a:schemeClr val="tx1"/>
                </a:solidFill>
              </a:rPr>
              <a:t>identified in support of the funding strategy.</a:t>
            </a:r>
            <a:endParaRPr lang="en-US" sz="2200" dirty="0">
              <a:ln w="1905"/>
              <a:solidFill>
                <a:schemeClr val="tx1"/>
              </a:solidFill>
            </a:endParaRPr>
          </a:p>
          <a:p>
            <a:pPr marL="0" indent="0">
              <a:spcBef>
                <a:spcPts val="126"/>
              </a:spcBef>
              <a:spcAft>
                <a:spcPts val="126"/>
              </a:spcAft>
              <a:buNone/>
            </a:pPr>
            <a:endParaRPr lang="en-ZA" sz="2200" b="1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36562" y="215925"/>
            <a:ext cx="11262506" cy="1344119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bg1">
                    <a:lumMod val="65000"/>
                  </a:schemeClr>
                </a:solidFill>
              </a:rPr>
              <a:t>6.	RECOMMENDATIONS</a:t>
            </a:r>
            <a:endParaRPr lang="en-US" alt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Operationalisation of PMTE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78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52" y="3606001"/>
            <a:ext cx="8686801" cy="47089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400" dirty="0" smtClean="0"/>
              <a:t>National Department of Public Works (NDPW)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400" dirty="0" smtClean="0"/>
              <a:t>Head Office: Public Works</a:t>
            </a:r>
            <a:br>
              <a:rPr lang="en-GB" sz="1400" dirty="0" smtClean="0"/>
            </a:br>
            <a:r>
              <a:rPr lang="en-GB" sz="1400" dirty="0" smtClean="0"/>
              <a:t>CGO Building</a:t>
            </a:r>
            <a:br>
              <a:rPr lang="en-GB" sz="1400" dirty="0" smtClean="0"/>
            </a:br>
            <a:r>
              <a:rPr lang="en-GB" sz="1400" dirty="0" err="1" smtClean="0"/>
              <a:t>Cnr</a:t>
            </a:r>
            <a:r>
              <a:rPr lang="en-GB" sz="1400" dirty="0" smtClean="0"/>
              <a:t> </a:t>
            </a:r>
            <a:r>
              <a:rPr lang="en-GB" sz="1400" dirty="0" err="1" smtClean="0"/>
              <a:t>Bosman</a:t>
            </a:r>
            <a:r>
              <a:rPr lang="en-GB" sz="1400" dirty="0" smtClean="0"/>
              <a:t> and </a:t>
            </a:r>
            <a:r>
              <a:rPr lang="en-GB" sz="1400" dirty="0" err="1" smtClean="0"/>
              <a:t>Madiba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Pretoria Central</a:t>
            </a:r>
            <a:br>
              <a:rPr lang="en-GB" sz="1400" dirty="0" smtClean="0"/>
            </a:br>
            <a:r>
              <a:rPr lang="en-GB" sz="1400" dirty="0" smtClean="0"/>
              <a:t>Private Bag X65</a:t>
            </a:r>
            <a:br>
              <a:rPr lang="en-GB" sz="1400" dirty="0" smtClean="0"/>
            </a:br>
            <a:r>
              <a:rPr lang="en-GB" sz="1400" dirty="0" smtClean="0"/>
              <a:t>Pretoria</a:t>
            </a:r>
            <a:br>
              <a:rPr lang="en-GB" sz="1400" dirty="0" smtClean="0"/>
            </a:br>
            <a:r>
              <a:rPr lang="en-GB" sz="1400" dirty="0" smtClean="0"/>
              <a:t>0001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400" dirty="0" smtClean="0"/>
              <a:t>Website: http://www.publicworks.gov.za </a:t>
            </a:r>
          </a:p>
          <a:p>
            <a:endParaRPr lang="en-GB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51536" y="3677439"/>
            <a:ext cx="6237289" cy="21336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1" indent="0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</a:rPr>
              <a:t>   THANK YOU</a:t>
            </a:r>
            <a:endParaRPr kumimoji="0" lang="en-ZA" sz="3200" b="1" i="0" u="none" strike="noStrike" kern="0" cap="none" spc="0" normalizeH="0" baseline="0" noProof="0" dirty="0" smtClean="0">
              <a:ln w="1905"/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cs typeface="Arial" charset="0"/>
            </a:endParaRPr>
          </a:p>
        </p:txBody>
      </p:sp>
      <p:pic>
        <p:nvPicPr>
          <p:cNvPr id="9" name="Picture 4" descr="C:\Users\Nkululeko Mahlangu\Pictures\image_logoepw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6500" y="6264597"/>
            <a:ext cx="342408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20yrs-Logo-final-approved-by-Cabinet-659x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0097" y="6249207"/>
            <a:ext cx="990751" cy="111145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6562" y="402221"/>
            <a:ext cx="10572824" cy="1344119"/>
          </a:xfrm>
        </p:spPr>
        <p:txBody>
          <a:bodyPr>
            <a:normAutofit/>
          </a:bodyPr>
          <a:lstStyle/>
          <a:p>
            <a:pPr marL="895350" indent="-895350"/>
            <a:r>
              <a:rPr lang="en-ZA" dirty="0" smtClean="0"/>
              <a:t>End</a:t>
            </a:r>
            <a:endParaRPr lang="en-GB" sz="22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Operationalisation of PMTE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63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2" y="287933"/>
            <a:ext cx="11262506" cy="1344119"/>
          </a:xfrm>
        </p:spPr>
        <p:txBody>
          <a:bodyPr>
            <a:normAutofit/>
          </a:bodyPr>
          <a:lstStyle/>
          <a:p>
            <a:r>
              <a:rPr lang="en-ZA" sz="3600" b="1" dirty="0" smtClean="0">
                <a:solidFill>
                  <a:schemeClr val="bg1">
                    <a:lumMod val="65000"/>
                  </a:schemeClr>
                </a:solidFill>
              </a:rPr>
              <a:t>2.	NATIONAL TREASURY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ZA" sz="3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sz="3600" dirty="0" smtClean="0">
                <a:solidFill>
                  <a:schemeClr val="bg1">
                    <a:lumMod val="65000"/>
                  </a:schemeClr>
                </a:solidFill>
              </a:rPr>
              <a:t>	interim solution / mechanism</a:t>
            </a:r>
            <a:endParaRPr lang="en-ZA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211" y="2736205"/>
            <a:ext cx="10491793" cy="5688632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The </a:t>
            </a:r>
            <a:r>
              <a:rPr lang="en-ZA" sz="1600" dirty="0">
                <a:solidFill>
                  <a:schemeClr val="tx1"/>
                </a:solidFill>
              </a:rPr>
              <a:t>bill was referred </a:t>
            </a:r>
            <a:r>
              <a:rPr lang="en-ZA" sz="1600" dirty="0" smtClean="0">
                <a:solidFill>
                  <a:schemeClr val="tx1"/>
                </a:solidFill>
              </a:rPr>
              <a:t>back by Cabinet to </a:t>
            </a:r>
            <a:r>
              <a:rPr lang="en-ZA" sz="1600" dirty="0">
                <a:solidFill>
                  <a:schemeClr val="tx1"/>
                </a:solidFill>
              </a:rPr>
              <a:t>be re-aligned with the original </a:t>
            </a:r>
            <a:r>
              <a:rPr lang="en-ZA" sz="1600" dirty="0" smtClean="0">
                <a:solidFill>
                  <a:schemeClr val="tx1"/>
                </a:solidFill>
              </a:rPr>
              <a:t>mandate </a:t>
            </a:r>
            <a:r>
              <a:rPr lang="en-ZA" sz="1600" dirty="0">
                <a:solidFill>
                  <a:schemeClr val="tx1"/>
                </a:solidFill>
              </a:rPr>
              <a:t>– State Property </a:t>
            </a:r>
            <a:r>
              <a:rPr lang="en-ZA" sz="1600" b="1" dirty="0">
                <a:solidFill>
                  <a:schemeClr val="tx1"/>
                </a:solidFill>
              </a:rPr>
              <a:t>Agency, not company </a:t>
            </a:r>
            <a:r>
              <a:rPr lang="en-ZA" sz="1600" dirty="0">
                <a:solidFill>
                  <a:schemeClr val="tx1"/>
                </a:solidFill>
              </a:rPr>
              <a:t>- and in consultation with </a:t>
            </a:r>
            <a:r>
              <a:rPr lang="en-ZA" sz="1600" dirty="0" smtClean="0">
                <a:solidFill>
                  <a:schemeClr val="tx1"/>
                </a:solidFill>
              </a:rPr>
              <a:t>National </a:t>
            </a:r>
            <a:r>
              <a:rPr lang="en-ZA" sz="1600" dirty="0">
                <a:solidFill>
                  <a:schemeClr val="tx1"/>
                </a:solidFill>
              </a:rPr>
              <a:t>Treasury and DPSA</a:t>
            </a:r>
            <a:r>
              <a:rPr lang="en-ZA" sz="16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ZA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ZA" sz="1600" dirty="0">
                <a:solidFill>
                  <a:schemeClr val="tx1"/>
                </a:solidFill>
              </a:rPr>
              <a:t>A joint NT / DPSA Technical Committee was engaged from May 2002 and recommended a </a:t>
            </a:r>
            <a:r>
              <a:rPr lang="en-ZA" sz="1600" b="1" dirty="0">
                <a:solidFill>
                  <a:schemeClr val="accent2"/>
                </a:solidFill>
              </a:rPr>
              <a:t>trading entity </a:t>
            </a:r>
            <a:r>
              <a:rPr lang="en-ZA" sz="1600" dirty="0">
                <a:solidFill>
                  <a:schemeClr val="tx1"/>
                </a:solidFill>
              </a:rPr>
              <a:t>as an </a:t>
            </a:r>
            <a:r>
              <a:rPr lang="en-ZA" sz="1600" b="1" dirty="0">
                <a:solidFill>
                  <a:schemeClr val="accent2"/>
                </a:solidFill>
              </a:rPr>
              <a:t>interim mechanism </a:t>
            </a:r>
            <a:r>
              <a:rPr lang="en-ZA" sz="1600" dirty="0">
                <a:solidFill>
                  <a:schemeClr val="tx1"/>
                </a:solidFill>
              </a:rPr>
              <a:t>towards</a:t>
            </a:r>
            <a:r>
              <a:rPr lang="en-ZA" sz="1600" b="1" dirty="0">
                <a:solidFill>
                  <a:schemeClr val="tx1"/>
                </a:solidFill>
              </a:rPr>
              <a:t> </a:t>
            </a:r>
            <a:r>
              <a:rPr lang="en-ZA" sz="1600" dirty="0">
                <a:solidFill>
                  <a:schemeClr val="tx1"/>
                </a:solidFill>
              </a:rPr>
              <a:t>the end-state (SPA</a:t>
            </a:r>
            <a:r>
              <a:rPr lang="en-ZA" sz="16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ZA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5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In </a:t>
            </a:r>
            <a:r>
              <a:rPr lang="en-ZA" sz="1600" b="1" dirty="0">
                <a:solidFill>
                  <a:schemeClr val="tx1"/>
                </a:solidFill>
              </a:rPr>
              <a:t>2006 </a:t>
            </a:r>
            <a:r>
              <a:rPr lang="en-ZA" sz="1600" dirty="0" smtClean="0">
                <a:solidFill>
                  <a:schemeClr val="tx1"/>
                </a:solidFill>
              </a:rPr>
              <a:t>the establishment of the PMTE </a:t>
            </a:r>
            <a:r>
              <a:rPr lang="en-ZA" sz="1600" dirty="0">
                <a:solidFill>
                  <a:schemeClr val="tx1"/>
                </a:solidFill>
              </a:rPr>
              <a:t>was approved </a:t>
            </a:r>
            <a:r>
              <a:rPr lang="en-ZA" sz="1600" dirty="0" smtClean="0">
                <a:solidFill>
                  <a:schemeClr val="tx1"/>
                </a:solidFill>
              </a:rPr>
              <a:t>by National Treasury as </a:t>
            </a:r>
            <a:r>
              <a:rPr lang="en-ZA" sz="1600" dirty="0">
                <a:solidFill>
                  <a:schemeClr val="tx1"/>
                </a:solidFill>
              </a:rPr>
              <a:t>an </a:t>
            </a:r>
            <a:r>
              <a:rPr lang="en-ZA" sz="1600" b="1" dirty="0">
                <a:solidFill>
                  <a:schemeClr val="tx1"/>
                </a:solidFill>
              </a:rPr>
              <a:t>Interim Mechanism </a:t>
            </a:r>
            <a:r>
              <a:rPr lang="en-ZA" sz="1600" dirty="0">
                <a:solidFill>
                  <a:schemeClr val="tx1"/>
                </a:solidFill>
              </a:rPr>
              <a:t>(Trading Account</a:t>
            </a:r>
            <a:r>
              <a:rPr lang="en-ZA" sz="1600" dirty="0" smtClean="0">
                <a:solidFill>
                  <a:schemeClr val="tx1"/>
                </a:solidFill>
              </a:rPr>
              <a:t>) in response to:</a:t>
            </a:r>
            <a:endParaRPr lang="en-ZA" sz="1600" dirty="0">
              <a:solidFill>
                <a:schemeClr val="tx1"/>
              </a:solidFill>
            </a:endParaRPr>
          </a:p>
          <a:p>
            <a:pPr marL="790893" lvl="1" indent="-342900">
              <a:spcBef>
                <a:spcPts val="500"/>
              </a:spcBef>
              <a:buFont typeface="+mj-lt"/>
              <a:buAutoNum type="alphaLcParenR"/>
            </a:pPr>
            <a:r>
              <a:rPr lang="en-ZA" sz="1600" b="1" dirty="0">
                <a:solidFill>
                  <a:schemeClr val="tx1"/>
                </a:solidFill>
              </a:rPr>
              <a:t>State</a:t>
            </a:r>
            <a:r>
              <a:rPr lang="en-ZA" sz="1600" dirty="0">
                <a:solidFill>
                  <a:schemeClr val="tx1"/>
                </a:solidFill>
              </a:rPr>
              <a:t> </a:t>
            </a:r>
            <a:r>
              <a:rPr lang="en-ZA" sz="1600" b="1" dirty="0">
                <a:solidFill>
                  <a:schemeClr val="tx1"/>
                </a:solidFill>
              </a:rPr>
              <a:t>Public Finance Management reforms</a:t>
            </a:r>
            <a:r>
              <a:rPr lang="en-ZA" sz="1600" dirty="0">
                <a:solidFill>
                  <a:schemeClr val="tx1"/>
                </a:solidFill>
              </a:rPr>
              <a:t> including the passing of the </a:t>
            </a:r>
            <a:r>
              <a:rPr lang="en-ZA" sz="1600" b="1" dirty="0">
                <a:solidFill>
                  <a:schemeClr val="tx1"/>
                </a:solidFill>
              </a:rPr>
              <a:t>PFMA</a:t>
            </a:r>
            <a:r>
              <a:rPr lang="en-ZA" sz="1600" dirty="0">
                <a:solidFill>
                  <a:schemeClr val="tx1"/>
                </a:solidFill>
              </a:rPr>
              <a:t> in 1999</a:t>
            </a:r>
          </a:p>
          <a:p>
            <a:pPr marL="790893" lvl="1" indent="-342900">
              <a:spcBef>
                <a:spcPts val="500"/>
              </a:spcBef>
              <a:buFont typeface="+mj-lt"/>
              <a:buAutoNum type="alphaLcParenR"/>
            </a:pPr>
            <a:r>
              <a:rPr lang="en-ZA" sz="1600" dirty="0">
                <a:solidFill>
                  <a:schemeClr val="tx1"/>
                </a:solidFill>
              </a:rPr>
              <a:t>The </a:t>
            </a:r>
            <a:r>
              <a:rPr lang="en-ZA" sz="1600" b="1" dirty="0">
                <a:solidFill>
                  <a:schemeClr val="tx1"/>
                </a:solidFill>
              </a:rPr>
              <a:t>Devolution of Budgets </a:t>
            </a:r>
            <a:r>
              <a:rPr lang="en-ZA" sz="1600" dirty="0">
                <a:solidFill>
                  <a:schemeClr val="tx1"/>
                </a:solidFill>
              </a:rPr>
              <a:t>and accommodation charges 2006 </a:t>
            </a:r>
          </a:p>
          <a:p>
            <a:pPr marL="790893" lvl="1" indent="-342900">
              <a:spcBef>
                <a:spcPts val="500"/>
              </a:spcBef>
              <a:buFont typeface="+mj-lt"/>
              <a:buAutoNum type="alphaLcParenR"/>
            </a:pPr>
            <a:r>
              <a:rPr lang="en-ZA" sz="1600" dirty="0">
                <a:solidFill>
                  <a:schemeClr val="tx1"/>
                </a:solidFill>
              </a:rPr>
              <a:t>The </a:t>
            </a:r>
            <a:r>
              <a:rPr lang="en-ZA" sz="1600" dirty="0" smtClean="0">
                <a:solidFill>
                  <a:schemeClr val="tx1"/>
                </a:solidFill>
              </a:rPr>
              <a:t>subsequent passing </a:t>
            </a:r>
            <a:r>
              <a:rPr lang="en-ZA" sz="1600" dirty="0">
                <a:solidFill>
                  <a:schemeClr val="tx1"/>
                </a:solidFill>
              </a:rPr>
              <a:t>of </a:t>
            </a:r>
            <a:r>
              <a:rPr lang="en-ZA" sz="1600" b="1" dirty="0" smtClean="0">
                <a:solidFill>
                  <a:schemeClr val="tx1"/>
                </a:solidFill>
              </a:rPr>
              <a:t>GIAMA</a:t>
            </a:r>
            <a:r>
              <a:rPr lang="en-ZA" sz="1600" dirty="0" smtClean="0">
                <a:solidFill>
                  <a:schemeClr val="tx1"/>
                </a:solidFill>
              </a:rPr>
              <a:t> in 2007</a:t>
            </a:r>
          </a:p>
          <a:p>
            <a:pPr marL="790893" lvl="1" indent="-342900">
              <a:spcBef>
                <a:spcPts val="500"/>
              </a:spcBef>
              <a:buFont typeface="+mj-lt"/>
              <a:buAutoNum type="alphaLcParenR"/>
            </a:pPr>
            <a:endParaRPr lang="en-ZA" sz="1600" dirty="0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ZA" sz="1600" dirty="0">
                <a:solidFill>
                  <a:schemeClr val="tx1"/>
                </a:solidFill>
              </a:rPr>
              <a:t>NT’s trading entity conditions and the objectives of the DPW Interim Mechanism and Trading Entity Business Cases were not fully complied with.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ZA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ZA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ZA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ZA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ZA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endParaRPr lang="en-ZA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endParaRPr lang="en-ZA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42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215925"/>
            <a:ext cx="11294840" cy="1451930"/>
          </a:xfrm>
        </p:spPr>
        <p:txBody>
          <a:bodyPr>
            <a:normAutofit/>
          </a:bodyPr>
          <a:lstStyle/>
          <a:p>
            <a:r>
              <a:rPr lang="en-ZA" sz="3600" b="1" dirty="0" smtClean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en-ZA" sz="36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ZA" sz="3600" b="1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ZA" sz="3600" b="1" dirty="0">
                <a:solidFill>
                  <a:schemeClr val="bg1">
                    <a:lumMod val="65000"/>
                  </a:schemeClr>
                </a:solidFill>
              </a:rPr>
              <a:t>NEED FOR TURNAROUND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ZA" sz="3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sz="36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ZA" sz="3600" dirty="0" smtClean="0">
                <a:solidFill>
                  <a:schemeClr val="bg1">
                    <a:lumMod val="65000"/>
                  </a:schemeClr>
                </a:solidFill>
              </a:rPr>
              <a:t>NT briefing note 2011</a:t>
            </a:r>
            <a:endParaRPr lang="en-Z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2016125"/>
            <a:ext cx="10657184" cy="6033931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ZA" sz="2200" b="1" dirty="0" smtClean="0">
                <a:solidFill>
                  <a:schemeClr val="accent2"/>
                </a:solidFill>
                <a:latin typeface="+mj-lt"/>
              </a:rPr>
              <a:t>Minister of Finance communication on poor DPW performance </a:t>
            </a:r>
          </a:p>
          <a:p>
            <a:pPr marL="4572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Post </a:t>
            </a:r>
            <a:r>
              <a:rPr lang="en-ZA" sz="1600" dirty="0">
                <a:solidFill>
                  <a:schemeClr val="tx1"/>
                </a:solidFill>
                <a:latin typeface="+mj-lt"/>
              </a:rPr>
              <a:t>1994 </a:t>
            </a: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the above mentioned immovable asset related </a:t>
            </a:r>
            <a:r>
              <a:rPr lang="en-ZA" sz="1600" dirty="0">
                <a:solidFill>
                  <a:schemeClr val="tx1"/>
                </a:solidFill>
                <a:latin typeface="+mj-lt"/>
              </a:rPr>
              <a:t>budget reforms </a:t>
            </a: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have </a:t>
            </a:r>
            <a:r>
              <a:rPr lang="en-ZA" sz="1600" dirty="0">
                <a:solidFill>
                  <a:schemeClr val="tx1"/>
                </a:solidFill>
                <a:latin typeface="+mj-lt"/>
              </a:rPr>
              <a:t>been introduced and implemented since the inception of the DPW, a significant component of which was designed to lead to the operationalisation of a </a:t>
            </a: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ring-fenced property </a:t>
            </a:r>
            <a:r>
              <a:rPr lang="en-ZA" sz="1600" dirty="0">
                <a:solidFill>
                  <a:schemeClr val="tx1"/>
                </a:solidFill>
                <a:latin typeface="+mj-lt"/>
              </a:rPr>
              <a:t>management </a:t>
            </a: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operation. </a:t>
            </a:r>
          </a:p>
          <a:p>
            <a:pPr marL="45720" indent="0">
              <a:lnSpc>
                <a:spcPct val="100000"/>
              </a:lnSpc>
              <a:spcBef>
                <a:spcPts val="300"/>
              </a:spcBef>
              <a:buNone/>
            </a:pPr>
            <a:endParaRPr lang="en-ZA" sz="1600" dirty="0">
              <a:solidFill>
                <a:schemeClr val="tx1"/>
              </a:solidFill>
              <a:latin typeface="+mj-lt"/>
            </a:endParaRPr>
          </a:p>
          <a:p>
            <a:pPr marL="4572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In </a:t>
            </a:r>
            <a:r>
              <a:rPr lang="en-ZA" sz="1600" b="1" dirty="0" smtClean="0">
                <a:solidFill>
                  <a:schemeClr val="tx1"/>
                </a:solidFill>
                <a:latin typeface="+mj-lt"/>
              </a:rPr>
              <a:t>2011</a:t>
            </a: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 a briefing note from the </a:t>
            </a:r>
            <a:r>
              <a:rPr lang="en-ZA" sz="1600" dirty="0">
                <a:solidFill>
                  <a:schemeClr val="tx1"/>
                </a:solidFill>
              </a:rPr>
              <a:t>Minister of Finance </a:t>
            </a: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to the Minister of Public Works, articulated the challenges that needed </a:t>
            </a:r>
            <a:r>
              <a:rPr lang="en-ZA" sz="1600" dirty="0">
                <a:solidFill>
                  <a:schemeClr val="tx1"/>
                </a:solidFill>
                <a:latin typeface="+mj-lt"/>
              </a:rPr>
              <a:t>to be </a:t>
            </a: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addressed for DPW to </a:t>
            </a:r>
            <a:r>
              <a:rPr lang="en-ZA" sz="1600" dirty="0">
                <a:solidFill>
                  <a:schemeClr val="tx1"/>
                </a:solidFill>
                <a:latin typeface="+mj-lt"/>
              </a:rPr>
              <a:t>fulfil </a:t>
            </a: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its mandate effectively</a:t>
            </a:r>
            <a:r>
              <a:rPr lang="en-ZA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and included </a:t>
            </a:r>
            <a:r>
              <a:rPr lang="en-ZA" sz="1600" i="1" dirty="0" smtClean="0">
                <a:solidFill>
                  <a:schemeClr val="tx1"/>
                </a:solidFill>
                <a:latin typeface="+mj-lt"/>
              </a:rPr>
              <a:t>inter alia: </a:t>
            </a:r>
            <a:endParaRPr lang="en-ZA" sz="1600" i="1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300"/>
              </a:spcBef>
            </a:pPr>
            <a:r>
              <a:rPr lang="en-ZA" sz="1600" b="1" dirty="0" smtClean="0">
                <a:solidFill>
                  <a:schemeClr val="tx1"/>
                </a:solidFill>
                <a:latin typeface="+mj-lt"/>
              </a:rPr>
              <a:t>unstable </a:t>
            </a:r>
            <a:r>
              <a:rPr lang="en-ZA" sz="1600" b="1" dirty="0">
                <a:solidFill>
                  <a:schemeClr val="tx1"/>
                </a:solidFill>
                <a:latin typeface="+mj-lt"/>
              </a:rPr>
              <a:t>strategic direction </a:t>
            </a:r>
            <a:r>
              <a:rPr lang="en-ZA" sz="1600" dirty="0">
                <a:solidFill>
                  <a:schemeClr val="tx1"/>
                </a:solidFill>
                <a:latin typeface="+mj-lt"/>
              </a:rPr>
              <a:t>due to high turnover of political and executive leadership; </a:t>
            </a:r>
          </a:p>
          <a:p>
            <a:pPr lvl="1">
              <a:spcBef>
                <a:spcPts val="300"/>
              </a:spcBef>
            </a:pPr>
            <a:r>
              <a:rPr lang="en-ZA" sz="1600" dirty="0">
                <a:solidFill>
                  <a:schemeClr val="tx1"/>
                </a:solidFill>
              </a:rPr>
              <a:t>the </a:t>
            </a:r>
            <a:r>
              <a:rPr lang="en-ZA" sz="1600" b="1" dirty="0">
                <a:solidFill>
                  <a:schemeClr val="tx1"/>
                </a:solidFill>
              </a:rPr>
              <a:t>need</a:t>
            </a:r>
            <a:r>
              <a:rPr lang="en-ZA" sz="1600" dirty="0">
                <a:solidFill>
                  <a:schemeClr val="tx1"/>
                </a:solidFill>
              </a:rPr>
              <a:t> for the department to articulate and </a:t>
            </a:r>
            <a:r>
              <a:rPr lang="en-ZA" sz="1600" b="1" dirty="0">
                <a:solidFill>
                  <a:schemeClr val="tx1"/>
                </a:solidFill>
              </a:rPr>
              <a:t>implement</a:t>
            </a:r>
            <a:r>
              <a:rPr lang="en-ZA" sz="1600" dirty="0">
                <a:solidFill>
                  <a:schemeClr val="tx1"/>
                </a:solidFill>
              </a:rPr>
              <a:t> a consistent or stable strategic direction that takes cognisance of </a:t>
            </a:r>
            <a:r>
              <a:rPr lang="en-ZA" sz="1600" b="1" dirty="0" smtClean="0">
                <a:solidFill>
                  <a:schemeClr val="tx1"/>
                </a:solidFill>
              </a:rPr>
              <a:t>Government’s </a:t>
            </a:r>
            <a:r>
              <a:rPr lang="en-ZA" sz="1600" b="1" dirty="0">
                <a:solidFill>
                  <a:schemeClr val="tx1"/>
                </a:solidFill>
              </a:rPr>
              <a:t>desired long-term property management arrangements;</a:t>
            </a:r>
          </a:p>
          <a:p>
            <a:pPr lvl="1">
              <a:spcBef>
                <a:spcPts val="300"/>
              </a:spcBef>
            </a:pP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ZA" sz="1600" b="1" dirty="0" smtClean="0">
                <a:solidFill>
                  <a:schemeClr val="tx1"/>
                </a:solidFill>
                <a:latin typeface="+mj-lt"/>
              </a:rPr>
              <a:t>need</a:t>
            </a: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 to develop and </a:t>
            </a:r>
            <a:r>
              <a:rPr lang="en-ZA" sz="1600" b="1" dirty="0" smtClean="0">
                <a:solidFill>
                  <a:schemeClr val="tx1"/>
                </a:solidFill>
                <a:latin typeface="+mj-lt"/>
              </a:rPr>
              <a:t>apply business-like principles </a:t>
            </a: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of efficiency in the acquisition, usage and disposal of government immovable assets </a:t>
            </a:r>
          </a:p>
          <a:p>
            <a:pPr lvl="1">
              <a:spcBef>
                <a:spcPts val="300"/>
              </a:spcBef>
            </a:pPr>
            <a:r>
              <a:rPr lang="en-ZA" sz="1600" dirty="0">
                <a:solidFill>
                  <a:schemeClr val="tx1"/>
                </a:solidFill>
                <a:latin typeface="+mj-lt"/>
              </a:rPr>
              <a:t>t</a:t>
            </a: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he </a:t>
            </a:r>
            <a:r>
              <a:rPr lang="en-ZA" sz="1600" b="1" dirty="0" smtClean="0">
                <a:solidFill>
                  <a:schemeClr val="tx1"/>
                </a:solidFill>
                <a:latin typeface="+mj-lt"/>
              </a:rPr>
              <a:t>need</a:t>
            </a: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 to </a:t>
            </a:r>
            <a:r>
              <a:rPr lang="en-ZA" sz="1600" b="1" dirty="0" smtClean="0">
                <a:solidFill>
                  <a:schemeClr val="tx1"/>
                </a:solidFill>
                <a:latin typeface="+mj-lt"/>
              </a:rPr>
              <a:t>conduct </a:t>
            </a:r>
            <a:r>
              <a:rPr lang="en-ZA" sz="1600" b="1" dirty="0">
                <a:solidFill>
                  <a:schemeClr val="tx1"/>
                </a:solidFill>
                <a:latin typeface="+mj-lt"/>
              </a:rPr>
              <a:t>research </a:t>
            </a:r>
            <a:r>
              <a:rPr lang="en-ZA" sz="1600" dirty="0">
                <a:solidFill>
                  <a:schemeClr val="tx1"/>
                </a:solidFill>
                <a:latin typeface="+mj-lt"/>
              </a:rPr>
              <a:t>on how different countries in the world are managing their respective governments’ real property </a:t>
            </a: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portfolio</a:t>
            </a:r>
          </a:p>
          <a:p>
            <a:pPr lvl="1">
              <a:spcBef>
                <a:spcPts val="300"/>
              </a:spcBef>
            </a:pP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ZA" sz="1600" b="1" dirty="0" smtClean="0">
                <a:solidFill>
                  <a:schemeClr val="tx1"/>
                </a:solidFill>
                <a:latin typeface="+mj-lt"/>
              </a:rPr>
              <a:t>need</a:t>
            </a:r>
            <a:r>
              <a:rPr lang="en-ZA" sz="1600" dirty="0" smtClean="0">
                <a:solidFill>
                  <a:schemeClr val="tx1"/>
                </a:solidFill>
                <a:latin typeface="+mj-lt"/>
              </a:rPr>
              <a:t> for the PMTE to take over the implementing functions of DPW to enable DPW to focus on developing norms and standards for the sector as well as coordinating the EPWP</a:t>
            </a:r>
          </a:p>
          <a:p>
            <a:pPr lvl="1">
              <a:spcBef>
                <a:spcPts val="300"/>
              </a:spcBef>
            </a:pPr>
            <a:r>
              <a:rPr lang="en-ZA" sz="1600" b="1" dirty="0">
                <a:solidFill>
                  <a:schemeClr val="tx1"/>
                </a:solidFill>
              </a:rPr>
              <a:t>underspending of budgets </a:t>
            </a:r>
            <a:r>
              <a:rPr lang="en-ZA" sz="1600" dirty="0">
                <a:solidFill>
                  <a:schemeClr val="tx1"/>
                </a:solidFill>
              </a:rPr>
              <a:t>ascribed to inefficiencies in the DPW;</a:t>
            </a:r>
          </a:p>
          <a:p>
            <a:pPr lvl="1">
              <a:spcBef>
                <a:spcPts val="300"/>
              </a:spcBef>
            </a:pPr>
            <a:r>
              <a:rPr lang="en-ZA" sz="1600" b="1" dirty="0">
                <a:solidFill>
                  <a:schemeClr val="tx1"/>
                </a:solidFill>
              </a:rPr>
              <a:t>failure by the DPW to develop the capacity </a:t>
            </a:r>
            <a:r>
              <a:rPr lang="en-ZA" sz="1600" dirty="0">
                <a:solidFill>
                  <a:schemeClr val="tx1"/>
                </a:solidFill>
              </a:rPr>
              <a:t>required to manage its large real estate portfolio;</a:t>
            </a:r>
          </a:p>
          <a:p>
            <a:pPr lvl="1">
              <a:spcBef>
                <a:spcPts val="300"/>
              </a:spcBef>
            </a:pPr>
            <a:r>
              <a:rPr lang="en-ZA" sz="1600" dirty="0">
                <a:solidFill>
                  <a:schemeClr val="tx1"/>
                </a:solidFill>
              </a:rPr>
              <a:t>an </a:t>
            </a:r>
            <a:r>
              <a:rPr lang="en-ZA" sz="1600" b="1" dirty="0">
                <a:solidFill>
                  <a:schemeClr val="tx1"/>
                </a:solidFill>
              </a:rPr>
              <a:t>incomplete asset register</a:t>
            </a:r>
            <a:r>
              <a:rPr lang="en-ZA" sz="1600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300"/>
              </a:spcBef>
            </a:pPr>
            <a:r>
              <a:rPr lang="en-ZA" sz="1600" dirty="0">
                <a:solidFill>
                  <a:schemeClr val="tx1"/>
                </a:solidFill>
              </a:rPr>
              <a:t>corruption and fraud;</a:t>
            </a:r>
          </a:p>
          <a:p>
            <a:pPr lvl="1">
              <a:spcBef>
                <a:spcPts val="300"/>
              </a:spcBef>
            </a:pPr>
            <a:r>
              <a:rPr lang="en-ZA" sz="1600" dirty="0">
                <a:solidFill>
                  <a:schemeClr val="tx1"/>
                </a:solidFill>
              </a:rPr>
              <a:t>exorbitant leases;</a:t>
            </a:r>
          </a:p>
          <a:p>
            <a:pPr lvl="1">
              <a:spcBef>
                <a:spcPts val="300"/>
              </a:spcBef>
            </a:pPr>
            <a:r>
              <a:rPr lang="en-ZA" sz="1600" b="1" dirty="0">
                <a:solidFill>
                  <a:schemeClr val="tx1"/>
                </a:solidFill>
              </a:rPr>
              <a:t>outstanding debt </a:t>
            </a:r>
            <a:r>
              <a:rPr lang="en-ZA" sz="1600" dirty="0">
                <a:solidFill>
                  <a:schemeClr val="tx1"/>
                </a:solidFill>
              </a:rPr>
              <a:t>owed to municipalities.</a:t>
            </a:r>
          </a:p>
          <a:p>
            <a:pPr lvl="1">
              <a:spcBef>
                <a:spcPts val="300"/>
              </a:spcBef>
            </a:pPr>
            <a:endParaRPr lang="en-ZA" sz="16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43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2" y="287933"/>
            <a:ext cx="11262506" cy="1344119"/>
          </a:xfrm>
        </p:spPr>
        <p:txBody>
          <a:bodyPr>
            <a:normAutofit fontScale="90000"/>
          </a:bodyPr>
          <a:lstStyle/>
          <a:p>
            <a:r>
              <a:rPr lang="en-ZA" sz="3600" b="1" dirty="0" smtClean="0">
                <a:solidFill>
                  <a:schemeClr val="bg1">
                    <a:lumMod val="65000"/>
                  </a:schemeClr>
                </a:solidFill>
              </a:rPr>
              <a:t>4.	7 YEAR PLAN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ZA" sz="3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sz="3600" dirty="0" smtClean="0">
                <a:solidFill>
                  <a:schemeClr val="bg1">
                    <a:lumMod val="65000"/>
                  </a:schemeClr>
                </a:solidFill>
              </a:rPr>
              <a:t>	Improving State </a:t>
            </a:r>
            <a:br>
              <a:rPr lang="en-ZA" sz="36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sz="3600" dirty="0" smtClean="0">
                <a:solidFill>
                  <a:schemeClr val="bg1">
                    <a:lumMod val="65000"/>
                  </a:schemeClr>
                </a:solidFill>
              </a:rPr>
              <a:t>	Property Management</a:t>
            </a:r>
            <a:endParaRPr lang="en-ZA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211" y="2592189"/>
            <a:ext cx="10873208" cy="576064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ZA" sz="2200" b="1" dirty="0">
                <a:solidFill>
                  <a:schemeClr val="accent2"/>
                </a:solidFill>
              </a:rPr>
              <a:t>TIMELINE</a:t>
            </a:r>
            <a:endParaRPr lang="en-ZA" sz="2200" b="1" dirty="0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In response to the challenges faced by the Department, the Minister launched the </a:t>
            </a:r>
            <a:r>
              <a:rPr lang="en-ZA" sz="1600" b="1" dirty="0" smtClean="0">
                <a:solidFill>
                  <a:schemeClr val="tx1"/>
                </a:solidFill>
              </a:rPr>
              <a:t>Seven </a:t>
            </a:r>
            <a:r>
              <a:rPr lang="en-ZA" sz="1600" b="1" dirty="0">
                <a:solidFill>
                  <a:schemeClr val="tx1"/>
                </a:solidFill>
              </a:rPr>
              <a:t>Year </a:t>
            </a:r>
            <a:r>
              <a:rPr lang="en-ZA" sz="1600" b="1" dirty="0" smtClean="0">
                <a:solidFill>
                  <a:schemeClr val="tx1"/>
                </a:solidFill>
              </a:rPr>
              <a:t>Business Improvement Plan in 2012 </a:t>
            </a:r>
            <a:r>
              <a:rPr lang="en-ZA" sz="1600" dirty="0" smtClean="0">
                <a:solidFill>
                  <a:schemeClr val="tx1"/>
                </a:solidFill>
              </a:rPr>
              <a:t>aimed at:</a:t>
            </a:r>
          </a:p>
          <a:p>
            <a:pPr marL="790893" lvl="1" indent="-342900">
              <a:spcBef>
                <a:spcPts val="500"/>
              </a:spcBef>
            </a:pPr>
            <a:r>
              <a:rPr lang="en-ZA" sz="1600" dirty="0" smtClean="0">
                <a:solidFill>
                  <a:schemeClr val="tx1"/>
                </a:solidFill>
              </a:rPr>
              <a:t>Fighting Fraud &amp; Corruption</a:t>
            </a:r>
          </a:p>
          <a:p>
            <a:pPr marL="790893" lvl="1" indent="-342900">
              <a:spcBef>
                <a:spcPts val="500"/>
              </a:spcBef>
            </a:pPr>
            <a:r>
              <a:rPr lang="en-ZA" sz="1600" dirty="0">
                <a:solidFill>
                  <a:schemeClr val="tx1"/>
                </a:solidFill>
              </a:rPr>
              <a:t>Improving Business </a:t>
            </a:r>
            <a:endParaRPr lang="en-ZA" sz="1600" dirty="0" smtClean="0">
              <a:solidFill>
                <a:schemeClr val="tx1"/>
              </a:solidFill>
            </a:endParaRPr>
          </a:p>
          <a:p>
            <a:pPr marL="790893" lvl="1" indent="-342900">
              <a:spcBef>
                <a:spcPts val="500"/>
              </a:spcBef>
            </a:pPr>
            <a:endParaRPr lang="en-ZA" sz="1600" dirty="0" smtClean="0">
              <a:solidFill>
                <a:schemeClr val="tx1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ZA" sz="1600" spc="-25" dirty="0" smtClean="0">
                <a:solidFill>
                  <a:schemeClr val="tx1"/>
                </a:solidFill>
                <a:ea typeface="Calibri"/>
                <a:cs typeface="Times New Roman"/>
              </a:rPr>
              <a:t>To address the original Cabinet Directive </a:t>
            </a:r>
            <a:r>
              <a:rPr lang="en-ZA" sz="1600" dirty="0" smtClean="0">
                <a:solidFill>
                  <a:schemeClr val="tx1"/>
                </a:solidFill>
              </a:rPr>
              <a:t>to strengthening </a:t>
            </a:r>
            <a:r>
              <a:rPr lang="en-ZA" sz="1600" dirty="0">
                <a:solidFill>
                  <a:schemeClr val="tx1"/>
                </a:solidFill>
              </a:rPr>
              <a:t>the ability of the State to manage its property portfolio in an efficient, effective and economic </a:t>
            </a:r>
            <a:r>
              <a:rPr lang="en-ZA" sz="1600" dirty="0" smtClean="0">
                <a:solidFill>
                  <a:schemeClr val="tx1"/>
                </a:solidFill>
              </a:rPr>
              <a:t>manner</a:t>
            </a:r>
            <a:r>
              <a:rPr lang="en-ZA" sz="1600" spc="-25" dirty="0" smtClean="0">
                <a:solidFill>
                  <a:schemeClr val="tx1"/>
                </a:solidFill>
                <a:ea typeface="Calibri"/>
                <a:cs typeface="Times New Roman"/>
              </a:rPr>
              <a:t>, a </a:t>
            </a:r>
            <a:r>
              <a:rPr lang="en-ZA" sz="1600" b="1" spc="-25" dirty="0">
                <a:solidFill>
                  <a:schemeClr val="tx1"/>
                </a:solidFill>
                <a:ea typeface="Calibri"/>
                <a:cs typeface="Times New Roman"/>
              </a:rPr>
              <a:t>property management improvement programme </a:t>
            </a:r>
            <a:r>
              <a:rPr lang="en-ZA" sz="1600" spc="-25" dirty="0">
                <a:solidFill>
                  <a:schemeClr val="tx1"/>
                </a:solidFill>
                <a:ea typeface="Calibri"/>
                <a:cs typeface="Times New Roman"/>
              </a:rPr>
              <a:t>was designed and made the responsibility of a capacitated </a:t>
            </a:r>
            <a:r>
              <a:rPr lang="en-ZA" sz="1600" spc="-25" dirty="0" smtClean="0">
                <a:solidFill>
                  <a:schemeClr val="tx1"/>
                </a:solidFill>
                <a:ea typeface="Calibri"/>
                <a:cs typeface="Times New Roman"/>
              </a:rPr>
              <a:t>PMTE and included:</a:t>
            </a:r>
          </a:p>
          <a:p>
            <a:pPr marL="790893" lvl="1" indent="-342900">
              <a:spcBef>
                <a:spcPts val="500"/>
              </a:spcBef>
            </a:pPr>
            <a:r>
              <a:rPr lang="en-ZA" sz="1600" spc="-25" dirty="0">
                <a:solidFill>
                  <a:schemeClr val="tx1"/>
                </a:solidFill>
                <a:ea typeface="Calibri"/>
                <a:cs typeface="Times New Roman"/>
              </a:rPr>
              <a:t>F</a:t>
            </a:r>
            <a:r>
              <a:rPr lang="en-ZA" sz="1600" spc="-25" dirty="0" smtClean="0">
                <a:solidFill>
                  <a:schemeClr val="tx1"/>
                </a:solidFill>
                <a:ea typeface="Calibri"/>
                <a:cs typeface="Times New Roman"/>
              </a:rPr>
              <a:t>ull Operationalisation of PMTE in line with 2006 approval</a:t>
            </a:r>
          </a:p>
          <a:p>
            <a:pPr marL="790893" lvl="1" indent="-342900">
              <a:spcBef>
                <a:spcPts val="500"/>
              </a:spcBef>
            </a:pPr>
            <a:r>
              <a:rPr lang="en-ZA" sz="1600" spc="-25" dirty="0" smtClean="0">
                <a:solidFill>
                  <a:schemeClr val="tx1"/>
                </a:solidFill>
                <a:ea typeface="Calibri"/>
                <a:cs typeface="Times New Roman"/>
              </a:rPr>
              <a:t>Lease </a:t>
            </a:r>
            <a:r>
              <a:rPr lang="en-ZA" sz="1600" spc="-25" dirty="0">
                <a:solidFill>
                  <a:schemeClr val="tx1"/>
                </a:solidFill>
                <a:ea typeface="Calibri"/>
                <a:cs typeface="Times New Roman"/>
              </a:rPr>
              <a:t>review and business improvement process</a:t>
            </a:r>
          </a:p>
          <a:p>
            <a:pPr marL="790893" lvl="1" indent="-342900">
              <a:spcBef>
                <a:spcPts val="500"/>
              </a:spcBef>
            </a:pPr>
            <a:r>
              <a:rPr lang="en-ZA" sz="1600" spc="-25" dirty="0">
                <a:solidFill>
                  <a:schemeClr val="tx1"/>
                </a:solidFill>
                <a:ea typeface="Calibri"/>
                <a:cs typeface="Times New Roman"/>
              </a:rPr>
              <a:t>Audit and payment of municipal rates and taxes</a:t>
            </a:r>
          </a:p>
          <a:p>
            <a:pPr marL="790893" lvl="1" indent="-342900">
              <a:spcBef>
                <a:spcPts val="500"/>
              </a:spcBef>
            </a:pPr>
            <a:r>
              <a:rPr lang="en-ZA" sz="1600" spc="-25" dirty="0">
                <a:solidFill>
                  <a:schemeClr val="tx1"/>
                </a:solidFill>
                <a:ea typeface="Calibri"/>
                <a:cs typeface="Times New Roman"/>
              </a:rPr>
              <a:t>Re-building a complete and credible immovable asset register</a:t>
            </a:r>
          </a:p>
          <a:p>
            <a:pPr marL="790893" lvl="1" indent="-342900">
              <a:spcBef>
                <a:spcPts val="500"/>
              </a:spcBef>
            </a:pPr>
            <a:endParaRPr lang="en-ZA" sz="1600" spc="-25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ZA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ZA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ZA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ZA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ZA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ZA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endParaRPr lang="en-ZA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endParaRPr lang="en-ZA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52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>
          <a:xfrm>
            <a:off x="6706439" y="3365761"/>
            <a:ext cx="1246880" cy="658082"/>
          </a:xfrm>
          <a:prstGeom prst="rightArrow">
            <a:avLst/>
          </a:prstGeom>
          <a:solidFill>
            <a:srgbClr val="BBD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6562" y="287933"/>
            <a:ext cx="11262506" cy="134411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JOURNEY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transitional dynamics</a:t>
            </a:r>
            <a:endParaRPr lang="en-GB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4577919" y="2511044"/>
            <a:ext cx="1225262" cy="2376264"/>
          </a:xfrm>
          <a:custGeom>
            <a:avLst/>
            <a:gdLst>
              <a:gd name="connsiteX0" fmla="*/ 2376264 w 2376264"/>
              <a:gd name="connsiteY0" fmla="*/ 1188132 h 2376264"/>
              <a:gd name="connsiteX1" fmla="*/ 1188132 w 2376264"/>
              <a:gd name="connsiteY1" fmla="*/ 2376264 h 2376264"/>
              <a:gd name="connsiteX2" fmla="*/ 0 w 2376264"/>
              <a:gd name="connsiteY2" fmla="*/ 1188132 h 2376264"/>
              <a:gd name="connsiteX3" fmla="*/ 1188132 w 2376264"/>
              <a:gd name="connsiteY3" fmla="*/ 0 h 2376264"/>
              <a:gd name="connsiteX4" fmla="*/ 1188132 w 2376264"/>
              <a:gd name="connsiteY4" fmla="*/ 1188132 h 2376264"/>
              <a:gd name="connsiteX5" fmla="*/ 2376264 w 2376264"/>
              <a:gd name="connsiteY5" fmla="*/ 1188132 h 2376264"/>
              <a:gd name="connsiteX0" fmla="*/ 2376264 w 2376264"/>
              <a:gd name="connsiteY0" fmla="*/ 1188132 h 2376264"/>
              <a:gd name="connsiteX1" fmla="*/ 1188132 w 2376264"/>
              <a:gd name="connsiteY1" fmla="*/ 2376264 h 2376264"/>
              <a:gd name="connsiteX2" fmla="*/ 0 w 2376264"/>
              <a:gd name="connsiteY2" fmla="*/ 1188132 h 2376264"/>
              <a:gd name="connsiteX3" fmla="*/ 1188132 w 2376264"/>
              <a:gd name="connsiteY3" fmla="*/ 0 h 2376264"/>
              <a:gd name="connsiteX4" fmla="*/ 1188132 w 2376264"/>
              <a:gd name="connsiteY4" fmla="*/ 1188132 h 2376264"/>
              <a:gd name="connsiteX5" fmla="*/ 2376264 w 2376264"/>
              <a:gd name="connsiteY5" fmla="*/ 1188132 h 2376264"/>
              <a:gd name="connsiteX0" fmla="*/ 1188132 w 1188132"/>
              <a:gd name="connsiteY0" fmla="*/ 1188132 h 2376264"/>
              <a:gd name="connsiteX1" fmla="*/ 1188132 w 1188132"/>
              <a:gd name="connsiteY1" fmla="*/ 2376264 h 2376264"/>
              <a:gd name="connsiteX2" fmla="*/ 0 w 1188132"/>
              <a:gd name="connsiteY2" fmla="*/ 1188132 h 2376264"/>
              <a:gd name="connsiteX3" fmla="*/ 1188132 w 1188132"/>
              <a:gd name="connsiteY3" fmla="*/ 0 h 2376264"/>
              <a:gd name="connsiteX4" fmla="*/ 1188132 w 1188132"/>
              <a:gd name="connsiteY4" fmla="*/ 1188132 h 237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132" h="2376264">
                <a:moveTo>
                  <a:pt x="1188132" y="1188132"/>
                </a:moveTo>
                <a:lnTo>
                  <a:pt x="1188132" y="2376264"/>
                </a:lnTo>
                <a:cubicBezTo>
                  <a:pt x="531945" y="2376264"/>
                  <a:pt x="0" y="1844319"/>
                  <a:pt x="0" y="1188132"/>
                </a:cubicBezTo>
                <a:cubicBezTo>
                  <a:pt x="0" y="531945"/>
                  <a:pt x="531945" y="0"/>
                  <a:pt x="1188132" y="0"/>
                </a:cubicBezTo>
                <a:lnTo>
                  <a:pt x="1188132" y="1188132"/>
                </a:lnTo>
                <a:close/>
              </a:path>
            </a:pathLst>
          </a:cu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 dirty="0" smtClean="0">
              <a:solidFill>
                <a:schemeClr val="bg1"/>
              </a:solidFill>
            </a:endParaRPr>
          </a:p>
          <a:p>
            <a:pPr algn="ctr"/>
            <a:endParaRPr lang="en-ZA" b="1" dirty="0">
              <a:solidFill>
                <a:schemeClr val="bg1"/>
              </a:solidFill>
            </a:endParaRPr>
          </a:p>
          <a:p>
            <a:pPr algn="ctr"/>
            <a:r>
              <a:rPr lang="en-ZA" b="1" dirty="0" smtClean="0">
                <a:solidFill>
                  <a:schemeClr val="bg1"/>
                </a:solidFill>
              </a:rPr>
              <a:t>DPW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17" name="Pie 16"/>
          <p:cNvSpPr/>
          <p:nvPr/>
        </p:nvSpPr>
        <p:spPr>
          <a:xfrm rot="10800000">
            <a:off x="4577916" y="2502846"/>
            <a:ext cx="2376266" cy="2393416"/>
          </a:xfrm>
          <a:custGeom>
            <a:avLst/>
            <a:gdLst>
              <a:gd name="connsiteX0" fmla="*/ 2393416 w 2393416"/>
              <a:gd name="connsiteY0" fmla="*/ 1196708 h 2393416"/>
              <a:gd name="connsiteX1" fmla="*/ 1196708 w 2393416"/>
              <a:gd name="connsiteY1" fmla="*/ 2393416 h 2393416"/>
              <a:gd name="connsiteX2" fmla="*/ 0 w 2393416"/>
              <a:gd name="connsiteY2" fmla="*/ 1196708 h 2393416"/>
              <a:gd name="connsiteX3" fmla="*/ 1196708 w 2393416"/>
              <a:gd name="connsiteY3" fmla="*/ 0 h 2393416"/>
              <a:gd name="connsiteX4" fmla="*/ 1196708 w 2393416"/>
              <a:gd name="connsiteY4" fmla="*/ 1196708 h 2393416"/>
              <a:gd name="connsiteX5" fmla="*/ 2393416 w 2393416"/>
              <a:gd name="connsiteY5" fmla="*/ 1196708 h 2393416"/>
              <a:gd name="connsiteX0" fmla="*/ 2393416 w 2393416"/>
              <a:gd name="connsiteY0" fmla="*/ 1196708 h 2393416"/>
              <a:gd name="connsiteX1" fmla="*/ 1196708 w 2393416"/>
              <a:gd name="connsiteY1" fmla="*/ 2393416 h 2393416"/>
              <a:gd name="connsiteX2" fmla="*/ 0 w 2393416"/>
              <a:gd name="connsiteY2" fmla="*/ 1196708 h 2393416"/>
              <a:gd name="connsiteX3" fmla="*/ 1196708 w 2393416"/>
              <a:gd name="connsiteY3" fmla="*/ 0 h 2393416"/>
              <a:gd name="connsiteX4" fmla="*/ 1196708 w 2393416"/>
              <a:gd name="connsiteY4" fmla="*/ 1196708 h 2393416"/>
              <a:gd name="connsiteX5" fmla="*/ 2393416 w 2393416"/>
              <a:gd name="connsiteY5" fmla="*/ 1196708 h 2393416"/>
              <a:gd name="connsiteX0" fmla="*/ 2427283 w 2427283"/>
              <a:gd name="connsiteY0" fmla="*/ 1207997 h 2393416"/>
              <a:gd name="connsiteX1" fmla="*/ 1196708 w 2427283"/>
              <a:gd name="connsiteY1" fmla="*/ 2393416 h 2393416"/>
              <a:gd name="connsiteX2" fmla="*/ 0 w 2427283"/>
              <a:gd name="connsiteY2" fmla="*/ 1196708 h 2393416"/>
              <a:gd name="connsiteX3" fmla="*/ 1196708 w 2427283"/>
              <a:gd name="connsiteY3" fmla="*/ 0 h 2393416"/>
              <a:gd name="connsiteX4" fmla="*/ 1196708 w 2427283"/>
              <a:gd name="connsiteY4" fmla="*/ 1196708 h 2393416"/>
              <a:gd name="connsiteX5" fmla="*/ 2427283 w 2427283"/>
              <a:gd name="connsiteY5" fmla="*/ 1207997 h 23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283" h="2393416">
                <a:moveTo>
                  <a:pt x="2427283" y="1207997"/>
                </a:moveTo>
                <a:cubicBezTo>
                  <a:pt x="2427283" y="1868921"/>
                  <a:pt x="1857632" y="2393416"/>
                  <a:pt x="1196708" y="2393416"/>
                </a:cubicBezTo>
                <a:cubicBezTo>
                  <a:pt x="535784" y="2393416"/>
                  <a:pt x="0" y="1857632"/>
                  <a:pt x="0" y="1196708"/>
                </a:cubicBezTo>
                <a:cubicBezTo>
                  <a:pt x="0" y="535784"/>
                  <a:pt x="535784" y="0"/>
                  <a:pt x="1196708" y="0"/>
                </a:cubicBezTo>
                <a:lnTo>
                  <a:pt x="1196708" y="1196708"/>
                </a:lnTo>
                <a:lnTo>
                  <a:pt x="2427283" y="120799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ZA" b="1" dirty="0">
              <a:solidFill>
                <a:schemeClr val="bg1"/>
              </a:solidFill>
            </a:endParaRPr>
          </a:p>
          <a:p>
            <a:pPr algn="ctr"/>
            <a:endParaRPr lang="en-ZA" b="1" dirty="0" smtClean="0">
              <a:solidFill>
                <a:schemeClr val="bg1"/>
              </a:solidFill>
            </a:endParaRPr>
          </a:p>
          <a:p>
            <a:pPr algn="ctr"/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1892" y="404456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solidFill>
                  <a:schemeClr val="bg1"/>
                </a:solidFill>
              </a:rPr>
              <a:t>Unqualified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1038" y="282780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chemeClr val="bg1"/>
                </a:solidFill>
              </a:rPr>
              <a:t>PMTE</a:t>
            </a:r>
          </a:p>
          <a:p>
            <a:pPr algn="ctr"/>
            <a:r>
              <a:rPr lang="en-ZA" dirty="0" smtClean="0">
                <a:solidFill>
                  <a:schemeClr val="bg1"/>
                </a:solidFill>
              </a:rPr>
              <a:t>Adverse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38686" y="2614681"/>
            <a:ext cx="2160240" cy="2160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END-STATE</a:t>
            </a:r>
          </a:p>
          <a:p>
            <a:pPr algn="ctr"/>
            <a:r>
              <a:rPr lang="en-ZA" dirty="0" smtClean="0"/>
              <a:t>Clean</a:t>
            </a:r>
          </a:p>
          <a:p>
            <a:pPr algn="ctr"/>
            <a:endParaRPr lang="en-ZA" dirty="0" smtClean="0"/>
          </a:p>
          <a:p>
            <a:pPr algn="ctr"/>
            <a:endParaRPr lang="en-ZA" dirty="0"/>
          </a:p>
        </p:txBody>
      </p:sp>
      <p:sp>
        <p:nvSpPr>
          <p:cNvPr id="20" name="Oval 19"/>
          <p:cNvSpPr/>
          <p:nvPr/>
        </p:nvSpPr>
        <p:spPr>
          <a:xfrm>
            <a:off x="8026831" y="3064541"/>
            <a:ext cx="1260521" cy="12605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DPW</a:t>
            </a:r>
          </a:p>
          <a:p>
            <a:pPr algn="ctr"/>
            <a:r>
              <a:rPr lang="en-ZA" dirty="0" smtClean="0"/>
              <a:t>Clean</a:t>
            </a:r>
            <a:endParaRPr lang="en-ZA" dirty="0"/>
          </a:p>
        </p:txBody>
      </p:sp>
      <p:sp>
        <p:nvSpPr>
          <p:cNvPr id="21" name="Right Arrow 20"/>
          <p:cNvSpPr/>
          <p:nvPr/>
        </p:nvSpPr>
        <p:spPr>
          <a:xfrm>
            <a:off x="3378239" y="3370135"/>
            <a:ext cx="1319071" cy="658082"/>
          </a:xfrm>
          <a:prstGeom prst="rightArrow">
            <a:avLst/>
          </a:prstGeom>
          <a:solidFill>
            <a:srgbClr val="BBD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/>
          <p:cNvSpPr/>
          <p:nvPr/>
        </p:nvSpPr>
        <p:spPr>
          <a:xfrm>
            <a:off x="1083197" y="2514969"/>
            <a:ext cx="2376264" cy="23762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DPW consolidated </a:t>
            </a:r>
          </a:p>
          <a:p>
            <a:pPr algn="ctr"/>
            <a:r>
              <a:rPr lang="en-ZA" dirty="0" smtClean="0"/>
              <a:t>Disclaimer</a:t>
            </a:r>
          </a:p>
          <a:p>
            <a:pPr algn="ctr"/>
            <a:endParaRPr lang="en-ZA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35322" y="2016125"/>
            <a:ext cx="1056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The process of addressing major </a:t>
            </a:r>
            <a:r>
              <a:rPr lang="en-ZA" b="1" dirty="0" smtClean="0"/>
              <a:t>historic </a:t>
            </a:r>
            <a:r>
              <a:rPr lang="en-ZA" dirty="0" smtClean="0"/>
              <a:t>issues</a:t>
            </a:r>
            <a:r>
              <a:rPr lang="en-ZA" b="1" dirty="0" smtClean="0"/>
              <a:t> – creates new, </a:t>
            </a:r>
            <a:r>
              <a:rPr lang="en-ZA" dirty="0" smtClean="0"/>
              <a:t>although less significant issues</a:t>
            </a:r>
            <a:endParaRPr lang="en-ZA" dirty="0"/>
          </a:p>
        </p:txBody>
      </p:sp>
      <p:sp>
        <p:nvSpPr>
          <p:cNvPr id="30" name="TextBox 29"/>
          <p:cNvSpPr txBox="1"/>
          <p:nvPr/>
        </p:nvSpPr>
        <p:spPr>
          <a:xfrm>
            <a:off x="3292966" y="2726470"/>
            <a:ext cx="142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/>
              <a:t>Turnaround Interventions</a:t>
            </a:r>
            <a:endParaRPr lang="en-ZA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113466" y="4143031"/>
            <a:ext cx="142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Ongoing Interventions</a:t>
            </a:r>
            <a:endParaRPr lang="en-ZA" sz="1400" b="1" dirty="0"/>
          </a:p>
        </p:txBody>
      </p:sp>
      <p:sp>
        <p:nvSpPr>
          <p:cNvPr id="32" name="Curved Up Arrow 31"/>
          <p:cNvSpPr/>
          <p:nvPr/>
        </p:nvSpPr>
        <p:spPr>
          <a:xfrm rot="16200000">
            <a:off x="2477281" y="4092771"/>
            <a:ext cx="1353732" cy="910185"/>
          </a:xfrm>
          <a:prstGeom prst="curvedUpArrow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33" name="Curved Up Arrow 32"/>
          <p:cNvSpPr/>
          <p:nvPr/>
        </p:nvSpPr>
        <p:spPr>
          <a:xfrm rot="16200000">
            <a:off x="5845651" y="4082443"/>
            <a:ext cx="1333078" cy="910185"/>
          </a:xfrm>
          <a:prstGeom prst="curvedUpArrow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34" name="Curved Up Arrow 33"/>
          <p:cNvSpPr/>
          <p:nvPr/>
        </p:nvSpPr>
        <p:spPr>
          <a:xfrm rot="16200000">
            <a:off x="10207264" y="4090488"/>
            <a:ext cx="1349169" cy="910185"/>
          </a:xfrm>
          <a:prstGeom prst="curvedUpArrow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9867" y="4983817"/>
            <a:ext cx="2815827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ZA" sz="1600" dirty="0" smtClean="0">
                <a:solidFill>
                  <a:srgbClr val="C00000"/>
                </a:solidFill>
              </a:rPr>
              <a:t>No verified IAR</a:t>
            </a:r>
          </a:p>
          <a:p>
            <a:pPr defTabSz="361950"/>
            <a:r>
              <a:rPr lang="en-ZA" sz="1600" dirty="0" smtClean="0">
                <a:solidFill>
                  <a:srgbClr val="C00000"/>
                </a:solidFill>
              </a:rPr>
              <a:t>	(assets @ R1)</a:t>
            </a:r>
          </a:p>
          <a:p>
            <a:pPr defTabSz="361950"/>
            <a:r>
              <a:rPr lang="en-ZA" sz="1600" dirty="0" smtClean="0">
                <a:solidFill>
                  <a:srgbClr val="C00000"/>
                </a:solidFill>
              </a:rPr>
              <a:t>2.	Cash </a:t>
            </a:r>
            <a:r>
              <a:rPr lang="en-ZA" sz="1600" dirty="0">
                <a:solidFill>
                  <a:srgbClr val="C00000"/>
                </a:solidFill>
              </a:rPr>
              <a:t>based </a:t>
            </a:r>
            <a:r>
              <a:rPr lang="en-ZA" sz="1600" dirty="0" err="1">
                <a:solidFill>
                  <a:srgbClr val="C00000"/>
                </a:solidFill>
              </a:rPr>
              <a:t>Acc</a:t>
            </a:r>
            <a:endParaRPr lang="en-ZA" sz="1600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ZA" sz="1600" dirty="0" err="1" smtClean="0">
                <a:solidFill>
                  <a:srgbClr val="C00000"/>
                </a:solidFill>
              </a:rPr>
              <a:t>Govt</a:t>
            </a:r>
            <a:r>
              <a:rPr lang="en-ZA" sz="1600" dirty="0" smtClean="0">
                <a:solidFill>
                  <a:srgbClr val="C00000"/>
                </a:solidFill>
              </a:rPr>
              <a:t> transversal systems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ZA" sz="1600" dirty="0" smtClean="0">
                <a:solidFill>
                  <a:srgbClr val="C00000"/>
                </a:solidFill>
              </a:rPr>
              <a:t>Capacity constraints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ZA" sz="1600" dirty="0" smtClean="0">
                <a:solidFill>
                  <a:srgbClr val="C00000"/>
                </a:solidFill>
              </a:rPr>
              <a:t>Skills limitations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ZA" sz="1600" dirty="0" smtClean="0">
                <a:solidFill>
                  <a:srgbClr val="C00000"/>
                </a:solidFill>
              </a:rPr>
              <a:t>Disclaimed audit outcomes</a:t>
            </a:r>
          </a:p>
          <a:p>
            <a:endParaRPr lang="en-ZA" sz="1600" dirty="0" smtClean="0"/>
          </a:p>
          <a:p>
            <a:endParaRPr lang="en-ZA" sz="1600" dirty="0"/>
          </a:p>
          <a:p>
            <a:endParaRPr lang="en-ZA" sz="1600" dirty="0"/>
          </a:p>
          <a:p>
            <a:endParaRPr lang="en-ZA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085699" y="4983818"/>
            <a:ext cx="3427041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358775"/>
            <a:r>
              <a:rPr lang="en-ZA" sz="1600" b="1" dirty="0" smtClean="0">
                <a:solidFill>
                  <a:srgbClr val="00B050"/>
                </a:solidFill>
              </a:rPr>
              <a:t>1.	Verified IAR</a:t>
            </a:r>
          </a:p>
          <a:p>
            <a:pPr defTabSz="361950"/>
            <a:r>
              <a:rPr lang="en-ZA" sz="1600" dirty="0" smtClean="0"/>
              <a:t>	</a:t>
            </a:r>
            <a:r>
              <a:rPr lang="en-ZA" sz="1600" dirty="0" smtClean="0">
                <a:solidFill>
                  <a:srgbClr val="C00000"/>
                </a:solidFill>
              </a:rPr>
              <a:t>Deemed Cost issue</a:t>
            </a:r>
          </a:p>
          <a:p>
            <a:pPr defTabSz="361950"/>
            <a:r>
              <a:rPr lang="en-ZA" sz="1600" dirty="0">
                <a:solidFill>
                  <a:srgbClr val="C00000"/>
                </a:solidFill>
              </a:rPr>
              <a:t>	</a:t>
            </a:r>
            <a:r>
              <a:rPr lang="en-ZA" sz="1600" dirty="0" smtClean="0">
                <a:solidFill>
                  <a:srgbClr val="C00000"/>
                </a:solidFill>
              </a:rPr>
              <a:t>Componentisation issue</a:t>
            </a:r>
          </a:p>
          <a:p>
            <a:pPr defTabSz="358775"/>
            <a:r>
              <a:rPr lang="en-ZA" sz="1600" b="1" dirty="0" smtClean="0">
                <a:solidFill>
                  <a:srgbClr val="00B050"/>
                </a:solidFill>
              </a:rPr>
              <a:t>2.	GRAP </a:t>
            </a:r>
            <a:r>
              <a:rPr lang="en-ZA" sz="1600" b="1" dirty="0">
                <a:solidFill>
                  <a:srgbClr val="00B050"/>
                </a:solidFill>
              </a:rPr>
              <a:t>adopted</a:t>
            </a:r>
          </a:p>
          <a:p>
            <a:pPr>
              <a:tabLst>
                <a:tab pos="361950" algn="l"/>
              </a:tabLst>
            </a:pPr>
            <a:r>
              <a:rPr lang="en-ZA" sz="1600" dirty="0"/>
              <a:t>	</a:t>
            </a:r>
            <a:r>
              <a:rPr lang="en-ZA" sz="1600" dirty="0">
                <a:solidFill>
                  <a:srgbClr val="C00000"/>
                </a:solidFill>
              </a:rPr>
              <a:t>Accrual issue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ZA" sz="1600" b="1" dirty="0" err="1" smtClean="0">
                <a:solidFill>
                  <a:srgbClr val="00B050"/>
                </a:solidFill>
              </a:rPr>
              <a:t>Acc</a:t>
            </a:r>
            <a:r>
              <a:rPr lang="en-ZA" sz="1600" b="1" dirty="0" smtClean="0">
                <a:solidFill>
                  <a:srgbClr val="00B050"/>
                </a:solidFill>
              </a:rPr>
              <a:t> systems in place</a:t>
            </a:r>
          </a:p>
          <a:p>
            <a:pPr defTabSz="271463">
              <a:tabLst>
                <a:tab pos="361950" algn="l"/>
              </a:tabLst>
            </a:pPr>
            <a:r>
              <a:rPr lang="en-ZA" sz="1600" dirty="0" smtClean="0"/>
              <a:t>	</a:t>
            </a:r>
            <a:r>
              <a:rPr lang="en-ZA" sz="1600" dirty="0" smtClean="0">
                <a:solidFill>
                  <a:srgbClr val="C00000"/>
                </a:solidFill>
              </a:rPr>
              <a:t>Functional ERP not in place</a:t>
            </a:r>
          </a:p>
          <a:p>
            <a:pPr defTabSz="271463">
              <a:tabLst>
                <a:tab pos="361950" algn="l"/>
              </a:tabLst>
            </a:pPr>
            <a:r>
              <a:rPr lang="en-ZA" sz="1600" dirty="0" smtClean="0">
                <a:solidFill>
                  <a:srgbClr val="C00000"/>
                </a:solidFill>
              </a:rPr>
              <a:t>	Operational data not 	reflected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ZA" sz="1600" b="1" dirty="0" smtClean="0">
                <a:solidFill>
                  <a:srgbClr val="00B050"/>
                </a:solidFill>
              </a:rPr>
              <a:t>HR Capacity transferred </a:t>
            </a:r>
          </a:p>
          <a:p>
            <a:pPr marL="342900" indent="-342900" defTabSz="361950">
              <a:buAutoNum type="arabicPeriod" startAt="5"/>
            </a:pPr>
            <a:r>
              <a:rPr lang="en-ZA" sz="1600" b="1" dirty="0" smtClean="0">
                <a:solidFill>
                  <a:srgbClr val="C00000"/>
                </a:solidFill>
              </a:rPr>
              <a:t>Skills limitations </a:t>
            </a:r>
          </a:p>
          <a:p>
            <a:pPr defTabSz="361950"/>
            <a:r>
              <a:rPr lang="en-ZA" sz="1600" dirty="0">
                <a:solidFill>
                  <a:srgbClr val="C00000"/>
                </a:solidFill>
              </a:rPr>
              <a:t>	</a:t>
            </a:r>
            <a:r>
              <a:rPr lang="en-ZA" sz="1600" dirty="0" smtClean="0">
                <a:solidFill>
                  <a:srgbClr val="C00000"/>
                </a:solidFill>
              </a:rPr>
              <a:t>addressed only through 	natural attrition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31756" y="4974728"/>
            <a:ext cx="3717198" cy="3293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361950" algn="l"/>
              </a:tabLst>
            </a:pPr>
            <a:r>
              <a:rPr lang="en-ZA" sz="1600" b="1" dirty="0" smtClean="0">
                <a:solidFill>
                  <a:srgbClr val="00B050"/>
                </a:solidFill>
              </a:rPr>
              <a:t>Verified IAR</a:t>
            </a:r>
          </a:p>
          <a:p>
            <a:pPr defTabSz="361950"/>
            <a:r>
              <a:rPr lang="en-ZA" sz="1600" dirty="0" smtClean="0"/>
              <a:t>	</a:t>
            </a:r>
            <a:r>
              <a:rPr lang="en-ZA" sz="1600" dirty="0" smtClean="0">
                <a:solidFill>
                  <a:srgbClr val="00B050"/>
                </a:solidFill>
              </a:rPr>
              <a:t>Accurate</a:t>
            </a:r>
            <a:r>
              <a:rPr lang="en-ZA" sz="1600" dirty="0" smtClean="0"/>
              <a:t> </a:t>
            </a:r>
            <a:r>
              <a:rPr lang="en-ZA" sz="1600" dirty="0" smtClean="0">
                <a:solidFill>
                  <a:srgbClr val="00B050"/>
                </a:solidFill>
              </a:rPr>
              <a:t>Deemed Cost</a:t>
            </a:r>
          </a:p>
          <a:p>
            <a:pPr defTabSz="361950"/>
            <a:r>
              <a:rPr lang="en-ZA" sz="1600" dirty="0">
                <a:solidFill>
                  <a:srgbClr val="00B050"/>
                </a:solidFill>
              </a:rPr>
              <a:t>	</a:t>
            </a:r>
            <a:r>
              <a:rPr lang="en-ZA" sz="1600" dirty="0" smtClean="0">
                <a:solidFill>
                  <a:srgbClr val="00B050"/>
                </a:solidFill>
              </a:rPr>
              <a:t>Componentisation supports FMS</a:t>
            </a:r>
          </a:p>
          <a:p>
            <a:pPr defTabSz="358775"/>
            <a:r>
              <a:rPr lang="en-ZA" sz="1600" b="1" dirty="0" smtClean="0">
                <a:solidFill>
                  <a:srgbClr val="00B050"/>
                </a:solidFill>
              </a:rPr>
              <a:t>2.	GRAP </a:t>
            </a:r>
            <a:r>
              <a:rPr lang="en-ZA" sz="1600" b="1" dirty="0">
                <a:solidFill>
                  <a:srgbClr val="00B050"/>
                </a:solidFill>
              </a:rPr>
              <a:t>adopted</a:t>
            </a:r>
          </a:p>
          <a:p>
            <a:pPr defTabSz="361950"/>
            <a:r>
              <a:rPr lang="en-ZA" sz="1600" b="1" dirty="0">
                <a:solidFill>
                  <a:srgbClr val="00B050"/>
                </a:solidFill>
              </a:rPr>
              <a:t>	</a:t>
            </a:r>
            <a:r>
              <a:rPr lang="en-ZA" sz="1600" dirty="0">
                <a:solidFill>
                  <a:srgbClr val="00B050"/>
                </a:solidFill>
              </a:rPr>
              <a:t>Accruals addressed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ZA" sz="1600" b="1" dirty="0" smtClean="0">
                <a:solidFill>
                  <a:srgbClr val="00B050"/>
                </a:solidFill>
              </a:rPr>
              <a:t>ERP in place</a:t>
            </a:r>
          </a:p>
          <a:p>
            <a:pPr defTabSz="271463">
              <a:tabLst>
                <a:tab pos="361950" algn="l"/>
              </a:tabLst>
            </a:pPr>
            <a:r>
              <a:rPr lang="en-ZA" sz="1600" dirty="0" smtClean="0"/>
              <a:t>	</a:t>
            </a:r>
            <a:r>
              <a:rPr lang="en-ZA" sz="1600" dirty="0" smtClean="0">
                <a:solidFill>
                  <a:srgbClr val="00B050"/>
                </a:solidFill>
              </a:rPr>
              <a:t>Business Processes &amp; systems 	aligned</a:t>
            </a:r>
          </a:p>
          <a:p>
            <a:pPr defTabSz="271463">
              <a:tabLst>
                <a:tab pos="361950" algn="l"/>
              </a:tabLst>
            </a:pPr>
            <a:r>
              <a:rPr lang="en-ZA" sz="1600" dirty="0">
                <a:solidFill>
                  <a:srgbClr val="00B050"/>
                </a:solidFill>
              </a:rPr>
              <a:t>	</a:t>
            </a:r>
            <a:r>
              <a:rPr lang="en-ZA" sz="1600" dirty="0" smtClean="0">
                <a:solidFill>
                  <a:srgbClr val="00B050"/>
                </a:solidFill>
              </a:rPr>
              <a:t>Operations Automated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ZA" sz="1600" b="1" dirty="0" smtClean="0">
                <a:solidFill>
                  <a:srgbClr val="00B050"/>
                </a:solidFill>
              </a:rPr>
              <a:t>HR Capacity aligned to institutional best practice</a:t>
            </a:r>
          </a:p>
          <a:p>
            <a:pPr defTabSz="361950"/>
            <a:r>
              <a:rPr lang="en-ZA" sz="1600" b="1" dirty="0" smtClean="0">
                <a:solidFill>
                  <a:srgbClr val="00B050"/>
                </a:solidFill>
              </a:rPr>
              <a:t>5.	Skills targeted to new operating 	model</a:t>
            </a:r>
          </a:p>
        </p:txBody>
      </p:sp>
    </p:spTree>
    <p:extLst>
      <p:ext uri="{BB962C8B-B14F-4D97-AF65-F5344CB8AC3E}">
        <p14:creationId xmlns:p14="http://schemas.microsoft.com/office/powerpoint/2010/main" xmlns="" val="214766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78613"/>
            <a:ext cx="12188825" cy="201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79538" y="7345363"/>
            <a:ext cx="5029200" cy="17589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/>
            </a:pPr>
            <a:endParaRPr lang="en-US" sz="2500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251" name="Subtitle 2"/>
          <p:cNvSpPr txBox="1">
            <a:spLocks/>
          </p:cNvSpPr>
          <p:nvPr/>
        </p:nvSpPr>
        <p:spPr bwMode="auto">
          <a:xfrm>
            <a:off x="1341438" y="6851650"/>
            <a:ext cx="828198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en-US" sz="2700">
              <a:solidFill>
                <a:schemeClr val="bg1"/>
              </a:solidFill>
            </a:endParaRPr>
          </a:p>
        </p:txBody>
      </p:sp>
      <p:sp>
        <p:nvSpPr>
          <p:cNvPr id="10252" name="Subtitle 2"/>
          <p:cNvSpPr txBox="1">
            <a:spLocks/>
          </p:cNvSpPr>
          <p:nvPr/>
        </p:nvSpPr>
        <p:spPr bwMode="auto">
          <a:xfrm>
            <a:off x="477838" y="7064375"/>
            <a:ext cx="87661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253" name="Date Placeholder 3"/>
          <p:cNvSpPr txBox="1">
            <a:spLocks/>
          </p:cNvSpPr>
          <p:nvPr/>
        </p:nvSpPr>
        <p:spPr bwMode="auto">
          <a:xfrm>
            <a:off x="862944" y="6881107"/>
            <a:ext cx="90011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ZA" altLang="en-US" sz="2800" dirty="0" smtClean="0">
                <a:solidFill>
                  <a:schemeClr val="bg1"/>
                </a:solidFill>
              </a:rPr>
              <a:t>END - STATE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ZA" altLang="en-US" sz="2800" dirty="0" smtClean="0">
                <a:solidFill>
                  <a:schemeClr val="bg1"/>
                </a:solidFill>
              </a:rPr>
              <a:t>State Property Management Vehicle</a:t>
            </a:r>
            <a:endParaRPr lang="en-ZA" altLang="en-US" sz="2800" dirty="0">
              <a:solidFill>
                <a:schemeClr val="bg1"/>
              </a:solidFill>
            </a:endParaRPr>
          </a:p>
        </p:txBody>
      </p:sp>
      <p:pic>
        <p:nvPicPr>
          <p:cNvPr id="10254" name="Pictur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828" y="2664197"/>
            <a:ext cx="3050669" cy="11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 bwMode="auto">
          <a:xfrm>
            <a:off x="837828" y="5732589"/>
            <a:ext cx="90011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ZA" altLang="en-US" sz="4400" dirty="0">
                <a:solidFill>
                  <a:schemeClr val="accent1"/>
                </a:solidFill>
              </a:rPr>
              <a:t>SECTION </a:t>
            </a:r>
            <a:r>
              <a:rPr lang="en-ZA" altLang="en-US" sz="4400" dirty="0" smtClean="0">
                <a:solidFill>
                  <a:schemeClr val="accent1"/>
                </a:solidFill>
              </a:rPr>
              <a:t>B</a:t>
            </a:r>
            <a:endParaRPr lang="en-ZA" altLang="en-US" sz="4400" dirty="0">
              <a:solidFill>
                <a:schemeClr val="accent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358" y="-5936"/>
            <a:ext cx="7537748" cy="66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649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66">
  <a:themeElements>
    <a:clrScheme name="Custom 1">
      <a:dk1>
        <a:sysClr val="windowText" lastClr="000000"/>
      </a:dk1>
      <a:lt1>
        <a:sysClr val="window" lastClr="FFFFFF"/>
      </a:lt1>
      <a:dk2>
        <a:srgbClr val="39302A"/>
      </a:dk2>
      <a:lt2>
        <a:srgbClr val="BFBFBF"/>
      </a:lt2>
      <a:accent1>
        <a:srgbClr val="EC7016"/>
      </a:accent1>
      <a:accent2>
        <a:srgbClr val="EC7016"/>
      </a:accent2>
      <a:accent3>
        <a:srgbClr val="EC7016"/>
      </a:accent3>
      <a:accent4>
        <a:srgbClr val="BFBFBF"/>
      </a:accent4>
      <a:accent5>
        <a:srgbClr val="BFBFBF"/>
      </a:accent5>
      <a:accent6>
        <a:srgbClr val="9C6A6A"/>
      </a:accent6>
      <a:hlink>
        <a:srgbClr val="2998E3"/>
      </a:hlink>
      <a:folHlink>
        <a:srgbClr val="7F723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TS102895266</Template>
  <TotalTime>0</TotalTime>
  <Words>4275</Words>
  <Application>Microsoft Office PowerPoint</Application>
  <PresentationFormat>Custom</PresentationFormat>
  <Paragraphs>899</Paragraphs>
  <Slides>42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TS102895266</vt:lpstr>
      <vt:lpstr>PMTE OPERATIONALISATION  and Financial Sustainability</vt:lpstr>
      <vt:lpstr>EFFECTING the journey towards the end-state </vt:lpstr>
      <vt:lpstr>Slide 3</vt:lpstr>
      <vt:lpstr>1. CABINET’s INTENTION  State Property Agency</vt:lpstr>
      <vt:lpstr>2. NATIONAL TREASURY  interim solution / mechanism</vt:lpstr>
      <vt:lpstr>3. THE NEED FOR TURNAROUND  NT briefing note 2011</vt:lpstr>
      <vt:lpstr>4. 7 YEAR PLAN  Improving State   Property Management</vt:lpstr>
      <vt:lpstr>JOURNEY transitional dynamics</vt:lpstr>
      <vt:lpstr>Slide 9</vt:lpstr>
      <vt:lpstr>1.  CONCEPTUALIZING   the end state</vt:lpstr>
      <vt:lpstr>Slide 11</vt:lpstr>
      <vt:lpstr>2. END STATE  practical realities</vt:lpstr>
      <vt:lpstr>3. OBLIGATION  revisiting our mandate</vt:lpstr>
      <vt:lpstr>4. CONSIDERATIONS  operationalising the   state’s property management vehicle</vt:lpstr>
      <vt:lpstr>5.  STAKEHOLDER EXPECTATION  operationalising the   state’s property management vehicle</vt:lpstr>
      <vt:lpstr>6.  TRADING ENTITY  what is? </vt:lpstr>
      <vt:lpstr>7.  END-STATE  government component</vt:lpstr>
      <vt:lpstr>7.  END-STATE  government component</vt:lpstr>
      <vt:lpstr>7.  END-STATE  government component</vt:lpstr>
      <vt:lpstr>7.  END-STATE  government component</vt:lpstr>
      <vt:lpstr>Slide 21</vt:lpstr>
      <vt:lpstr>EFFECTING the journey towards the end-state </vt:lpstr>
      <vt:lpstr>Slide 23</vt:lpstr>
      <vt:lpstr>1. WHAT DOES IT MEAN?  full cost recovery</vt:lpstr>
      <vt:lpstr>2. PMTE/NT CONUNDRUM   connecting the dots</vt:lpstr>
      <vt:lpstr>Slide 26</vt:lpstr>
      <vt:lpstr>Slide 27</vt:lpstr>
      <vt:lpstr>3. IMMOVABLE ASSET COMMITMENTS  practical realities</vt:lpstr>
      <vt:lpstr>Slide 29</vt:lpstr>
      <vt:lpstr>Slide 30</vt:lpstr>
      <vt:lpstr>6. VALUE CHAIN &amp; DEPENDENCIES   within PMTE articulated through the ERP strategy</vt:lpstr>
      <vt:lpstr>Slide 32</vt:lpstr>
      <vt:lpstr>Slide 33</vt:lpstr>
      <vt:lpstr>Monetisation activities should be prioritised and planned according to realisation – e.g.</vt:lpstr>
      <vt:lpstr>Slide 35</vt:lpstr>
      <vt:lpstr>Slide 36</vt:lpstr>
      <vt:lpstr>Slide 37</vt:lpstr>
      <vt:lpstr>3. OTHER SCENARIOS  sale of advertising space</vt:lpstr>
      <vt:lpstr>4. OTHER SCENARIOS  telecoms point of presence</vt:lpstr>
      <vt:lpstr>Slide 40</vt:lpstr>
      <vt:lpstr>6. RECOMMENDATIONS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DPW &amp; LANDLORDS</dc:title>
  <dc:subject>NATIONAL MEETING</dc:subject>
  <dc:creator/>
  <cp:lastModifiedBy/>
  <cp:revision>1</cp:revision>
  <dcterms:created xsi:type="dcterms:W3CDTF">2013-12-10T18:23:38Z</dcterms:created>
  <dcterms:modified xsi:type="dcterms:W3CDTF">2018-05-23T08:14:36Z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