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79"/>
  </p:notesMasterIdLst>
  <p:handoutMasterIdLst>
    <p:handoutMasterId r:id="rId80"/>
  </p:handoutMasterIdLst>
  <p:sldIdLst>
    <p:sldId id="535" r:id="rId3"/>
    <p:sldId id="537" r:id="rId4"/>
    <p:sldId id="538" r:id="rId5"/>
    <p:sldId id="645" r:id="rId6"/>
    <p:sldId id="647" r:id="rId7"/>
    <p:sldId id="644" r:id="rId8"/>
    <p:sldId id="540" r:id="rId9"/>
    <p:sldId id="637" r:id="rId10"/>
    <p:sldId id="560" r:id="rId11"/>
    <p:sldId id="561" r:id="rId12"/>
    <p:sldId id="586" r:id="rId13"/>
    <p:sldId id="574" r:id="rId14"/>
    <p:sldId id="575" r:id="rId15"/>
    <p:sldId id="576" r:id="rId16"/>
    <p:sldId id="577" r:id="rId17"/>
    <p:sldId id="570" r:id="rId18"/>
    <p:sldId id="567" r:id="rId19"/>
    <p:sldId id="568" r:id="rId20"/>
    <p:sldId id="652" r:id="rId21"/>
    <p:sldId id="653" r:id="rId22"/>
    <p:sldId id="654" r:id="rId23"/>
    <p:sldId id="655" r:id="rId24"/>
    <p:sldId id="656" r:id="rId25"/>
    <p:sldId id="658" r:id="rId26"/>
    <p:sldId id="659" r:id="rId27"/>
    <p:sldId id="660" r:id="rId28"/>
    <p:sldId id="661" r:id="rId29"/>
    <p:sldId id="680" r:id="rId30"/>
    <p:sldId id="684" r:id="rId31"/>
    <p:sldId id="685" r:id="rId32"/>
    <p:sldId id="531" r:id="rId33"/>
    <p:sldId id="681" r:id="rId34"/>
    <p:sldId id="665" r:id="rId35"/>
    <p:sldId id="666" r:id="rId36"/>
    <p:sldId id="667" r:id="rId37"/>
    <p:sldId id="668" r:id="rId38"/>
    <p:sldId id="669" r:id="rId39"/>
    <p:sldId id="670" r:id="rId40"/>
    <p:sldId id="671" r:id="rId41"/>
    <p:sldId id="672" r:id="rId42"/>
    <p:sldId id="673" r:id="rId43"/>
    <p:sldId id="674" r:id="rId44"/>
    <p:sldId id="675" r:id="rId45"/>
    <p:sldId id="677" r:id="rId46"/>
    <p:sldId id="678" r:id="rId47"/>
    <p:sldId id="679" r:id="rId48"/>
    <p:sldId id="587" r:id="rId49"/>
    <p:sldId id="588" r:id="rId50"/>
    <p:sldId id="590" r:id="rId51"/>
    <p:sldId id="589" r:id="rId52"/>
    <p:sldId id="591" r:id="rId53"/>
    <p:sldId id="592" r:id="rId54"/>
    <p:sldId id="596" r:id="rId55"/>
    <p:sldId id="595" r:id="rId56"/>
    <p:sldId id="621" r:id="rId57"/>
    <p:sldId id="594" r:id="rId58"/>
    <p:sldId id="620" r:id="rId59"/>
    <p:sldId id="599" r:id="rId60"/>
    <p:sldId id="600" r:id="rId61"/>
    <p:sldId id="602" r:id="rId62"/>
    <p:sldId id="603" r:id="rId63"/>
    <p:sldId id="606" r:id="rId64"/>
    <p:sldId id="605" r:id="rId65"/>
    <p:sldId id="627" r:id="rId66"/>
    <p:sldId id="628" r:id="rId67"/>
    <p:sldId id="629" r:id="rId68"/>
    <p:sldId id="630" r:id="rId69"/>
    <p:sldId id="631" r:id="rId70"/>
    <p:sldId id="632" r:id="rId71"/>
    <p:sldId id="633" r:id="rId72"/>
    <p:sldId id="634" r:id="rId73"/>
    <p:sldId id="686" r:id="rId74"/>
    <p:sldId id="687" r:id="rId75"/>
    <p:sldId id="683" r:id="rId76"/>
    <p:sldId id="682" r:id="rId77"/>
    <p:sldId id="626" r:id="rId7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snapToGrid="0" snapToObjects="1">
      <p:cViewPr varScale="1">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2"/>
    </p:cViewPr>
  </p:sorterViewPr>
  <p:notesViewPr>
    <p:cSldViewPr snapToGrid="0" snapToObjects="1">
      <p:cViewPr varScale="1">
        <p:scale>
          <a:sx n="83" d="100"/>
          <a:sy n="83" d="100"/>
        </p:scale>
        <p:origin x="1992"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Sheet1!$C$8</c:f>
              <c:strCache>
                <c:ptCount val="1"/>
                <c:pt idx="0">
                  <c:v>ACHIEVED</c:v>
                </c:pt>
              </c:strCache>
            </c:strRef>
          </c:tx>
          <c:spPr>
            <a:solidFill>
              <a:srgbClr val="00B050"/>
            </a:solidFill>
          </c:spPr>
          <c:dLbls>
            <c:spPr>
              <a:noFill/>
              <a:ln>
                <a:noFill/>
              </a:ln>
              <a:effectLst/>
            </c:spPr>
            <c:txPr>
              <a:bodyPr/>
              <a:lstStyle/>
              <a:p>
                <a:pPr>
                  <a:defRPr lang="en-US" sz="1400" b="1">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Sheet1!$B$9:$B$11</c:f>
              <c:strCache>
                <c:ptCount val="3"/>
                <c:pt idx="0">
                  <c:v>15/16 FYI</c:v>
                </c:pt>
                <c:pt idx="1">
                  <c:v>16/17 FYI</c:v>
                </c:pt>
                <c:pt idx="2">
                  <c:v>17/18 FYI PROJECTION</c:v>
                </c:pt>
              </c:strCache>
            </c:strRef>
          </c:cat>
          <c:val>
            <c:numRef>
              <c:f>Sheet1!$C$9:$C$11</c:f>
              <c:numCache>
                <c:formatCode>0%</c:formatCode>
                <c:ptCount val="3"/>
                <c:pt idx="0">
                  <c:v>0.81</c:v>
                </c:pt>
                <c:pt idx="1">
                  <c:v>0.84000000000000041</c:v>
                </c:pt>
                <c:pt idx="2">
                  <c:v>0.89000000000000012</c:v>
                </c:pt>
              </c:numCache>
            </c:numRef>
          </c:val>
        </c:ser>
        <c:ser>
          <c:idx val="1"/>
          <c:order val="1"/>
          <c:tx>
            <c:strRef>
              <c:f>Sheet1!$D$8</c:f>
              <c:strCache>
                <c:ptCount val="1"/>
                <c:pt idx="0">
                  <c:v>NOT ACHIEVED</c:v>
                </c:pt>
              </c:strCache>
            </c:strRef>
          </c:tx>
          <c:spPr>
            <a:solidFill>
              <a:srgbClr val="FF0000"/>
            </a:solidFill>
          </c:spPr>
          <c:cat>
            <c:strRef>
              <c:f>Sheet1!$B$9:$B$11</c:f>
              <c:strCache>
                <c:ptCount val="3"/>
                <c:pt idx="0">
                  <c:v>15/16 FYI</c:v>
                </c:pt>
                <c:pt idx="1">
                  <c:v>16/17 FYI</c:v>
                </c:pt>
                <c:pt idx="2">
                  <c:v>17/18 FYI PROJECTION</c:v>
                </c:pt>
              </c:strCache>
            </c:strRef>
          </c:cat>
          <c:val>
            <c:numRef>
              <c:f>Sheet1!$D$9:$D$11</c:f>
              <c:numCache>
                <c:formatCode>0%</c:formatCode>
                <c:ptCount val="3"/>
                <c:pt idx="0">
                  <c:v>0.19000000000000003</c:v>
                </c:pt>
                <c:pt idx="1">
                  <c:v>0.16000000000000003</c:v>
                </c:pt>
                <c:pt idx="2">
                  <c:v>0.11000000000000001</c:v>
                </c:pt>
              </c:numCache>
            </c:numRef>
          </c:val>
        </c:ser>
        <c:dLbls/>
        <c:shape val="box"/>
        <c:axId val="71408256"/>
        <c:axId val="71426432"/>
        <c:axId val="0"/>
      </c:bar3DChart>
      <c:catAx>
        <c:axId val="71408256"/>
        <c:scaling>
          <c:orientation val="minMax"/>
        </c:scaling>
        <c:axPos val="b"/>
        <c:numFmt formatCode="General" sourceLinked="0"/>
        <c:tickLblPos val="nextTo"/>
        <c:txPr>
          <a:bodyPr/>
          <a:lstStyle/>
          <a:p>
            <a:pPr>
              <a:defRPr lang="en-US" sz="1400" b="1">
                <a:latin typeface="Arial" panose="020B0604020202020204" pitchFamily="34" charset="0"/>
                <a:cs typeface="Arial" panose="020B0604020202020204" pitchFamily="34" charset="0"/>
              </a:defRPr>
            </a:pPr>
            <a:endParaRPr lang="en-US"/>
          </a:p>
        </c:txPr>
        <c:crossAx val="71426432"/>
        <c:crosses val="autoZero"/>
        <c:auto val="1"/>
        <c:lblAlgn val="ctr"/>
        <c:lblOffset val="100"/>
      </c:catAx>
      <c:valAx>
        <c:axId val="71426432"/>
        <c:scaling>
          <c:orientation val="minMax"/>
        </c:scaling>
        <c:axPos val="l"/>
        <c:majorGridlines/>
        <c:numFmt formatCode="0%" sourceLinked="1"/>
        <c:tickLblPos val="nextTo"/>
        <c:txPr>
          <a:bodyPr/>
          <a:lstStyle/>
          <a:p>
            <a:pPr>
              <a:defRPr lang="en-US" sz="1400" b="1">
                <a:latin typeface="Arial" panose="020B0604020202020204" pitchFamily="34" charset="0"/>
                <a:cs typeface="Arial" panose="020B0604020202020204" pitchFamily="34" charset="0"/>
              </a:defRPr>
            </a:pPr>
            <a:endParaRPr lang="en-US"/>
          </a:p>
        </c:txPr>
        <c:crossAx val="71408256"/>
        <c:crosses val="autoZero"/>
        <c:crossBetween val="between"/>
      </c:valAx>
    </c:plotArea>
    <c:legend>
      <c:legendPos val="r"/>
      <c:layout>
        <c:manualLayout>
          <c:xMode val="edge"/>
          <c:yMode val="edge"/>
          <c:x val="0.79134884135680839"/>
          <c:y val="9.0928421432227041E-2"/>
          <c:w val="0.19472726714575575"/>
          <c:h val="0.1242311874272622"/>
        </c:manualLayout>
      </c:layout>
      <c:txPr>
        <a:bodyPr/>
        <a:lstStyle/>
        <a:p>
          <a:pPr>
            <a:defRPr lang="en-US" sz="1400" b="1">
              <a:latin typeface="Arial" panose="020B0604020202020204" pitchFamily="34" charset="0"/>
              <a:cs typeface="Arial" panose="020B0604020202020204" pitchFamily="34" charset="0"/>
            </a:defRPr>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pPr/>
              <a:t>2018/05/23</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pPr/>
              <a:t>‹#›</a:t>
            </a:fld>
            <a:endParaRPr lang="en-ZA"/>
          </a:p>
        </p:txBody>
      </p:sp>
    </p:spTree>
    <p:extLst>
      <p:ext uri="{BB962C8B-B14F-4D97-AF65-F5344CB8AC3E}">
        <p14:creationId xmlns:p14="http://schemas.microsoft.com/office/powerpoint/2010/main" xmlns=""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pPr/>
              <a:t>2018/05/23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pPr/>
              <a:t>‹#›</a:t>
            </a:fld>
            <a:endParaRPr lang="en-ZA"/>
          </a:p>
        </p:txBody>
      </p:sp>
    </p:spTree>
    <p:extLst>
      <p:ext uri="{BB962C8B-B14F-4D97-AF65-F5344CB8AC3E}">
        <p14:creationId xmlns:p14="http://schemas.microsoft.com/office/powerpoint/2010/main" xmlns=""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16</a:t>
            </a:fld>
            <a:endParaRPr lang="en-ZA"/>
          </a:p>
        </p:txBody>
      </p:sp>
    </p:spTree>
    <p:extLst>
      <p:ext uri="{BB962C8B-B14F-4D97-AF65-F5344CB8AC3E}">
        <p14:creationId xmlns:p14="http://schemas.microsoft.com/office/powerpoint/2010/main" xmlns="" val="314364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20</a:t>
            </a:fld>
            <a:endParaRPr lang="en-ZA"/>
          </a:p>
        </p:txBody>
      </p:sp>
    </p:spTree>
    <p:extLst>
      <p:ext uri="{BB962C8B-B14F-4D97-AF65-F5344CB8AC3E}">
        <p14:creationId xmlns:p14="http://schemas.microsoft.com/office/powerpoint/2010/main" xmlns="" val="294812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73</a:t>
            </a:fld>
            <a:endParaRPr lang="en-ZA"/>
          </a:p>
        </p:txBody>
      </p:sp>
    </p:spTree>
    <p:extLst>
      <p:ext uri="{BB962C8B-B14F-4D97-AF65-F5344CB8AC3E}">
        <p14:creationId xmlns:p14="http://schemas.microsoft.com/office/powerpoint/2010/main" xmlns="" val="128763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3215324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847775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32391742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349672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4251342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4497730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5368552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15559062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8633335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3683244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776147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139764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7798097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9868758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12483958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nvGraphicFramePr>
        <p:xfrm>
          <a:off x="-3175" y="0"/>
          <a:ext cx="166688" cy="158750"/>
        </p:xfrm>
        <a:graphic>
          <a:graphicData uri="http://schemas.openxmlformats.org/presentationml/2006/ole">
            <p:oleObj spid="_x0000_s4376" r:id="rId3" imgW="0" imgH="0" progId="">
              <p:embed/>
            </p:oleObj>
          </a:graphicData>
        </a:graphic>
      </p:graphicFrame>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1273253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274500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610444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4194068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148936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284253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21975327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34984721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xmlns=""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a:t>
            </a:fld>
            <a:endParaRPr lang="en-US" dirty="0"/>
          </a:p>
        </p:txBody>
      </p:sp>
      <p:pic>
        <p:nvPicPr>
          <p:cNvPr id="4" name="Picture 3" descr="2c.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rot="20060615">
            <a:off x="468108" y="2619495"/>
            <a:ext cx="5229553" cy="2185214"/>
          </a:xfrm>
          <a:prstGeom prst="rect">
            <a:avLst/>
          </a:prstGeom>
          <a:noFill/>
        </p:spPr>
        <p:txBody>
          <a:bodyPr wrap="square" rtlCol="0">
            <a:spAutoFit/>
          </a:bodyPr>
          <a:lstStyle/>
          <a:p>
            <a:pPr algn="ctr"/>
            <a:r>
              <a:rPr lang="en-US" sz="2800" b="1" dirty="0">
                <a:solidFill>
                  <a:schemeClr val="accent6">
                    <a:lumMod val="50000"/>
                  </a:schemeClr>
                </a:solidFill>
                <a:latin typeface="Helvetica"/>
                <a:cs typeface="Helvetica"/>
              </a:rPr>
              <a:t>PRESENTATION TO </a:t>
            </a:r>
            <a:r>
              <a:rPr lang="en-US" sz="2800" b="1" dirty="0" smtClean="0">
                <a:solidFill>
                  <a:schemeClr val="accent6">
                    <a:lumMod val="50000"/>
                  </a:schemeClr>
                </a:solidFill>
                <a:latin typeface="Helvetica"/>
                <a:cs typeface="Helvetica"/>
              </a:rPr>
              <a:t>SELECT COMMITTEE ON SOCIAL SERVICES </a:t>
            </a:r>
            <a:endParaRPr lang="en-US" sz="2800" b="1" dirty="0">
              <a:solidFill>
                <a:schemeClr val="accent6">
                  <a:lumMod val="50000"/>
                </a:schemeClr>
              </a:solidFill>
              <a:latin typeface="Helvetica"/>
              <a:cs typeface="Helvetica"/>
            </a:endParaRPr>
          </a:p>
          <a:p>
            <a:pPr algn="ctr"/>
            <a:endParaRPr lang="en-US" b="1" dirty="0">
              <a:latin typeface="Helvetica"/>
              <a:cs typeface="Helvetica"/>
            </a:endParaRPr>
          </a:p>
          <a:p>
            <a:pPr algn="ctr"/>
            <a:r>
              <a:rPr lang="en-US" sz="1600" b="1" dirty="0" smtClean="0">
                <a:latin typeface="Helvetica"/>
                <a:cs typeface="Helvetica"/>
              </a:rPr>
              <a:t>22 MAY </a:t>
            </a:r>
            <a:r>
              <a:rPr lang="en-US" sz="1600" b="1" dirty="0">
                <a:latin typeface="Helvetica"/>
                <a:cs typeface="Helvetica"/>
              </a:rPr>
              <a:t>2018</a:t>
            </a:r>
            <a:endParaRPr lang="en-ZA" sz="1600" b="1" dirty="0">
              <a:latin typeface="Helvetica"/>
              <a:cs typeface="Helvetica"/>
            </a:endParaRPr>
          </a:p>
          <a:p>
            <a:endParaRPr lang="en-US" dirty="0"/>
          </a:p>
        </p:txBody>
      </p:sp>
    </p:spTree>
    <p:extLst>
      <p:ext uri="{BB962C8B-B14F-4D97-AF65-F5344CB8AC3E}">
        <p14:creationId xmlns:p14="http://schemas.microsoft.com/office/powerpoint/2010/main" xmlns="" val="3562157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4"/>
          <p:cNvGrpSpPr>
            <a:grpSpLocks/>
          </p:cNvGrpSpPr>
          <p:nvPr/>
        </p:nvGrpSpPr>
        <p:grpSpPr bwMode="auto">
          <a:xfrm>
            <a:off x="306428" y="1050151"/>
            <a:ext cx="2800621" cy="1044575"/>
            <a:chOff x="2425135" y="1988093"/>
            <a:chExt cx="954125" cy="245857"/>
          </a:xfrm>
        </p:grpSpPr>
        <p:sp>
          <p:nvSpPr>
            <p:cNvPr id="8" name="Rounded Rectangle 7"/>
            <p:cNvSpPr/>
            <p:nvPr/>
          </p:nvSpPr>
          <p:spPr>
            <a:xfrm>
              <a:off x="2425135" y="1988093"/>
              <a:ext cx="954125" cy="245857"/>
            </a:xfrm>
            <a:prstGeom prst="roundRect">
              <a:avLst/>
            </a:prstGeom>
            <a:solidFill>
              <a:srgbClr val="FFFF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436882" y="2000050"/>
              <a:ext cx="930631" cy="221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marL="82296">
                <a:spcBef>
                  <a:spcPts val="0"/>
                </a:spcBef>
                <a:spcAft>
                  <a:spcPts val="1200"/>
                </a:spcAft>
                <a:defRPr/>
              </a:pPr>
              <a:r>
                <a:rPr lang="en-ZA" sz="1700" dirty="0">
                  <a:solidFill>
                    <a:schemeClr val="tx1"/>
                  </a:solidFill>
                  <a:latin typeface="Arial" panose="020B0604020202020204" pitchFamily="34" charset="0"/>
                  <a:cs typeface="Arial" panose="020B0604020202020204" pitchFamily="34" charset="0"/>
                </a:rPr>
                <a:t>4. Decent employment through inclusive economic growth</a:t>
              </a:r>
            </a:p>
          </p:txBody>
        </p:sp>
      </p:grpSp>
      <p:grpSp>
        <p:nvGrpSpPr>
          <p:cNvPr id="10" name="Group 9"/>
          <p:cNvGrpSpPr/>
          <p:nvPr/>
        </p:nvGrpSpPr>
        <p:grpSpPr>
          <a:xfrm>
            <a:off x="273774" y="2693315"/>
            <a:ext cx="2833275" cy="1283438"/>
            <a:chOff x="1999561" y="1021437"/>
            <a:chExt cx="1638147" cy="386753"/>
          </a:xfrm>
          <a:solidFill>
            <a:schemeClr val="bg1">
              <a:lumMod val="85000"/>
            </a:schemeClr>
          </a:solidFill>
        </p:grpSpPr>
        <p:sp>
          <p:nvSpPr>
            <p:cNvPr id="11" name="Rounded Rectangle 10"/>
            <p:cNvSpPr/>
            <p:nvPr/>
          </p:nvSpPr>
          <p:spPr>
            <a:xfrm>
              <a:off x="1999561" y="1021437"/>
              <a:ext cx="1638147" cy="386753"/>
            </a:xfrm>
            <a:prstGeom prst="roundRect">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2018441" y="1040317"/>
              <a:ext cx="1583176" cy="3489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marL="82296">
                <a:spcBef>
                  <a:spcPts val="0"/>
                </a:spcBef>
                <a:spcAft>
                  <a:spcPts val="1200"/>
                </a:spcAft>
                <a:defRPr/>
              </a:pPr>
              <a:r>
                <a:rPr lang="en-ZA" sz="1700" dirty="0">
                  <a:solidFill>
                    <a:schemeClr val="tx1"/>
                  </a:solidFill>
                  <a:latin typeface="Arial" panose="020B0604020202020204" pitchFamily="34" charset="0"/>
                  <a:cs typeface="Arial" panose="020B0604020202020204" pitchFamily="34" charset="0"/>
                </a:rPr>
                <a:t>12. An efficient,  effective and development oriented public service </a:t>
              </a:r>
            </a:p>
          </p:txBody>
        </p:sp>
      </p:grpSp>
      <p:grpSp>
        <p:nvGrpSpPr>
          <p:cNvPr id="13" name="Group 12"/>
          <p:cNvGrpSpPr/>
          <p:nvPr/>
        </p:nvGrpSpPr>
        <p:grpSpPr>
          <a:xfrm>
            <a:off x="315275" y="4396907"/>
            <a:ext cx="2681285" cy="1271938"/>
            <a:chOff x="1736180" y="611417"/>
            <a:chExt cx="921693" cy="286851"/>
          </a:xfrm>
          <a:solidFill>
            <a:srgbClr val="00FF00"/>
          </a:solidFill>
        </p:grpSpPr>
        <p:sp>
          <p:nvSpPr>
            <p:cNvPr id="14" name="Rounded Rectangle 13"/>
            <p:cNvSpPr/>
            <p:nvPr/>
          </p:nvSpPr>
          <p:spPr>
            <a:xfrm>
              <a:off x="1736180" y="611417"/>
              <a:ext cx="921693" cy="286851"/>
            </a:xfrm>
            <a:prstGeom prst="roundRect">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1750183" y="625420"/>
              <a:ext cx="893687" cy="2588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marL="82296">
                <a:spcBef>
                  <a:spcPts val="0"/>
                </a:spcBef>
                <a:spcAft>
                  <a:spcPts val="1200"/>
                </a:spcAft>
                <a:defRPr/>
              </a:pPr>
              <a:r>
                <a:rPr lang="en-ZA" sz="1700" dirty="0">
                  <a:solidFill>
                    <a:schemeClr val="tx1"/>
                  </a:solidFill>
                  <a:latin typeface="Arial" panose="020B0604020202020204" pitchFamily="34" charset="0"/>
                  <a:cs typeface="Arial" panose="020B0604020202020204" pitchFamily="34" charset="0"/>
                </a:rPr>
                <a:t>13. Social </a:t>
              </a:r>
              <a:r>
                <a:rPr lang="en-ZA" sz="1700" dirty="0" smtClean="0">
                  <a:solidFill>
                    <a:schemeClr val="tx1"/>
                  </a:solidFill>
                  <a:latin typeface="Arial" panose="020B0604020202020204" pitchFamily="34" charset="0"/>
                  <a:cs typeface="Arial" panose="020B0604020202020204" pitchFamily="34" charset="0"/>
                </a:rPr>
                <a:t>protection </a:t>
              </a:r>
              <a:r>
                <a:rPr lang="en-ZA" sz="1700" dirty="0">
                  <a:solidFill>
                    <a:schemeClr val="tx1"/>
                  </a:solidFill>
                  <a:latin typeface="Arial" panose="020B0604020202020204" pitchFamily="34" charset="0"/>
                  <a:cs typeface="Arial" panose="020B0604020202020204" pitchFamily="34" charset="0"/>
                </a:rPr>
                <a:t>and (14) </a:t>
              </a:r>
              <a:r>
                <a:rPr lang="en-ZA" sz="1700" dirty="0" smtClean="0">
                  <a:solidFill>
                    <a:schemeClr val="tx1"/>
                  </a:solidFill>
                  <a:latin typeface="Arial" panose="020B0604020202020204" pitchFamily="34" charset="0"/>
                  <a:cs typeface="Arial" panose="020B0604020202020204" pitchFamily="34" charset="0"/>
                </a:rPr>
                <a:t>Social cohesion and nation building</a:t>
              </a:r>
              <a:endParaRPr lang="en-ZA" sz="1700" dirty="0">
                <a:solidFill>
                  <a:schemeClr val="tx1"/>
                </a:solidFill>
                <a:latin typeface="Arial" panose="020B0604020202020204" pitchFamily="34" charset="0"/>
                <a:cs typeface="Arial" panose="020B0604020202020204" pitchFamily="34" charset="0"/>
              </a:endParaRPr>
            </a:p>
          </p:txBody>
        </p:sp>
      </p:grpSp>
      <p:sp>
        <p:nvSpPr>
          <p:cNvPr id="16" name="Rounded Rectangle 4"/>
          <p:cNvSpPr/>
          <p:nvPr/>
        </p:nvSpPr>
        <p:spPr bwMode="auto">
          <a:xfrm>
            <a:off x="3752850" y="1018350"/>
            <a:ext cx="5012441" cy="1874165"/>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marL="285750" indent="-285750">
              <a:spcBef>
                <a:spcPts val="0"/>
              </a:spcBef>
              <a:spcAft>
                <a:spcPts val="0"/>
              </a:spcAft>
              <a:buFont typeface="Arial" pitchFamily="34" charset="0"/>
              <a:buChar char="•"/>
              <a:defRPr/>
            </a:pPr>
            <a:r>
              <a:rPr lang="en-ZA" sz="1700" dirty="0">
                <a:solidFill>
                  <a:schemeClr val="tx1"/>
                </a:solidFill>
                <a:latin typeface="Arial" panose="020B0604020202020204" pitchFamily="34" charset="0"/>
                <a:cs typeface="Arial" panose="020B0604020202020204" pitchFamily="34" charset="0"/>
              </a:rPr>
              <a:t>3 DHA Premium Visa &amp; Permit Service Centres for Corporate Account clients and their families opened </a:t>
            </a:r>
            <a:r>
              <a:rPr lang="en-ZA" sz="1700" dirty="0" smtClean="0">
                <a:solidFill>
                  <a:schemeClr val="tx1"/>
                </a:solidFill>
                <a:latin typeface="Arial" panose="020B0604020202020204" pitchFamily="34" charset="0"/>
                <a:cs typeface="Arial" panose="020B0604020202020204" pitchFamily="34" charset="0"/>
              </a:rPr>
              <a:t> </a:t>
            </a:r>
            <a:r>
              <a:rPr lang="en-ZA" sz="1700" b="1" dirty="0" smtClean="0">
                <a:solidFill>
                  <a:schemeClr val="tx1"/>
                </a:solidFill>
                <a:latin typeface="Arial" panose="020B0604020202020204" pitchFamily="34" charset="0"/>
                <a:cs typeface="Arial" panose="020B0604020202020204" pitchFamily="34" charset="0"/>
              </a:rPr>
              <a:t>(Achieved)</a:t>
            </a:r>
            <a:endParaRPr lang="en-ZA" sz="1700" b="1" dirty="0">
              <a:solidFill>
                <a:srgbClr val="FF0000"/>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itchFamily="34" charset="0"/>
              <a:buChar char="•"/>
              <a:defRPr/>
            </a:pPr>
            <a:r>
              <a:rPr lang="en-GB" sz="1700" dirty="0">
                <a:solidFill>
                  <a:schemeClr val="tx1"/>
                </a:solidFill>
                <a:latin typeface="Arial" panose="020B0604020202020204" pitchFamily="34" charset="0"/>
                <a:cs typeface="Arial" panose="020B0604020202020204" pitchFamily="34" charset="0"/>
              </a:rPr>
              <a:t>85% of critical skills visas </a:t>
            </a:r>
            <a:r>
              <a:rPr lang="en-ZA" sz="1700" dirty="0">
                <a:solidFill>
                  <a:schemeClr val="tx1"/>
                </a:solidFill>
                <a:latin typeface="Arial" panose="020B0604020202020204" pitchFamily="34" charset="0"/>
                <a:cs typeface="Arial" panose="020B0604020202020204" pitchFamily="34" charset="0"/>
              </a:rPr>
              <a:t> adjudicated  within 4 weeks for applications processed within the RSA </a:t>
            </a:r>
            <a:r>
              <a:rPr lang="en-ZA" sz="1700" b="1" dirty="0">
                <a:solidFill>
                  <a:schemeClr val="tx1"/>
                </a:solidFill>
                <a:latin typeface="Arial" panose="020B0604020202020204" pitchFamily="34" charset="0"/>
                <a:cs typeface="Arial" panose="020B0604020202020204" pitchFamily="34" charset="0"/>
              </a:rPr>
              <a:t>(</a:t>
            </a:r>
            <a:r>
              <a:rPr lang="en-ZA" sz="1700" b="1" dirty="0" smtClean="0">
                <a:solidFill>
                  <a:schemeClr val="tx1"/>
                </a:solidFill>
                <a:latin typeface="Arial" panose="020B0604020202020204" pitchFamily="34" charset="0"/>
                <a:cs typeface="Arial" panose="020B0604020202020204" pitchFamily="34" charset="0"/>
              </a:rPr>
              <a:t>On track)</a:t>
            </a:r>
            <a:endParaRPr lang="en-US" sz="1700" b="1" dirty="0">
              <a:solidFill>
                <a:srgbClr val="FF0000"/>
              </a:solidFill>
              <a:latin typeface="Arial" panose="020B0604020202020204" pitchFamily="34" charset="0"/>
              <a:ea typeface="ＭＳ Ｐゴシック" pitchFamily="-84" charset="-128"/>
              <a:cs typeface="Arial" panose="020B0604020202020204" pitchFamily="34" charset="0"/>
            </a:endParaRPr>
          </a:p>
        </p:txBody>
      </p:sp>
      <p:sp>
        <p:nvSpPr>
          <p:cNvPr id="17" name="Rounded Rectangle 4"/>
          <p:cNvSpPr/>
          <p:nvPr/>
        </p:nvSpPr>
        <p:spPr bwMode="auto">
          <a:xfrm>
            <a:off x="3733800" y="3192890"/>
            <a:ext cx="5031491" cy="58539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marL="285750" indent="-285750">
              <a:buFont typeface="Arial" pitchFamily="34" charset="0"/>
              <a:buChar char="•"/>
              <a:defRPr/>
            </a:pPr>
            <a:r>
              <a:rPr lang="en-US" altLang="en-US" sz="1700" dirty="0">
                <a:solidFill>
                  <a:schemeClr val="tx1"/>
                </a:solidFill>
                <a:latin typeface="Arial" panose="020B0604020202020204" pitchFamily="34" charset="0"/>
                <a:cs typeface="Arial" panose="020B0604020202020204" pitchFamily="34" charset="0"/>
              </a:rPr>
              <a:t>Establishment of the DHA Contact Centre (2015/16</a:t>
            </a:r>
            <a:r>
              <a:rPr lang="en-US" altLang="en-US" sz="1700" dirty="0" smtClean="0">
                <a:solidFill>
                  <a:schemeClr val="tx1"/>
                </a:solidFill>
                <a:latin typeface="Arial" panose="020B0604020202020204" pitchFamily="34" charset="0"/>
                <a:cs typeface="Arial" panose="020B0604020202020204" pitchFamily="34" charset="0"/>
              </a:rPr>
              <a:t>) - </a:t>
            </a:r>
            <a:r>
              <a:rPr lang="en-US" altLang="en-US" sz="1700" b="1" dirty="0" smtClean="0">
                <a:solidFill>
                  <a:schemeClr val="tx1"/>
                </a:solidFill>
                <a:latin typeface="Arial" panose="020B0604020202020204" pitchFamily="34" charset="0"/>
                <a:cs typeface="Arial" panose="020B0604020202020204" pitchFamily="34" charset="0"/>
              </a:rPr>
              <a:t>Achieved</a:t>
            </a:r>
            <a:endParaRPr lang="en-US" altLang="en-US" sz="1700" b="1" dirty="0">
              <a:solidFill>
                <a:schemeClr val="tx1"/>
              </a:solidFill>
              <a:latin typeface="Arial" panose="020B0604020202020204" pitchFamily="34" charset="0"/>
              <a:cs typeface="Arial" panose="020B0604020202020204" pitchFamily="34" charset="0"/>
            </a:endParaRPr>
          </a:p>
        </p:txBody>
      </p:sp>
      <p:sp>
        <p:nvSpPr>
          <p:cNvPr id="18" name="Rounded Rectangle 4"/>
          <p:cNvSpPr/>
          <p:nvPr/>
        </p:nvSpPr>
        <p:spPr bwMode="auto">
          <a:xfrm>
            <a:off x="3733800" y="4232805"/>
            <a:ext cx="5031491" cy="1373948"/>
          </a:xfrm>
          <a:prstGeom prst="rect">
            <a:avLst/>
          </a:prstGeom>
          <a:solidFill>
            <a:srgbClr val="00FF00"/>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marL="285750" indent="-285750">
              <a:buFont typeface="Arial" pitchFamily="34" charset="0"/>
              <a:buChar char="•"/>
              <a:defRPr/>
            </a:pPr>
            <a:r>
              <a:rPr lang="en-US" altLang="en-US" sz="1700" dirty="0">
                <a:solidFill>
                  <a:schemeClr val="tx1"/>
                </a:solidFill>
                <a:latin typeface="Arial" panose="020B0604020202020204" pitchFamily="34" charset="0"/>
                <a:cs typeface="Arial" panose="020B0604020202020204" pitchFamily="34" charset="0"/>
              </a:rPr>
              <a:t>No DHA commitment in MTSF</a:t>
            </a:r>
          </a:p>
          <a:p>
            <a:pPr marL="285750" indent="-285750">
              <a:buFont typeface="Arial" pitchFamily="34" charset="0"/>
              <a:buChar char="•"/>
              <a:defRPr/>
            </a:pPr>
            <a:r>
              <a:rPr lang="en-US" altLang="en-US" sz="1700" dirty="0">
                <a:solidFill>
                  <a:schemeClr val="tx1"/>
                </a:solidFill>
                <a:latin typeface="Arial" panose="020B0604020202020204" pitchFamily="34" charset="0"/>
                <a:cs typeface="Arial" panose="020B0604020202020204" pitchFamily="34" charset="0"/>
              </a:rPr>
              <a:t>DHA contributes through enabling documents (citizens, vulnerable groups, refugees) and access to systems (e.g. DSD)</a:t>
            </a:r>
          </a:p>
        </p:txBody>
      </p:sp>
      <p:sp>
        <p:nvSpPr>
          <p:cNvPr id="21" name="Right Arrow 48"/>
          <p:cNvSpPr>
            <a:spLocks noChangeArrowheads="1"/>
          </p:cNvSpPr>
          <p:nvPr/>
        </p:nvSpPr>
        <p:spPr bwMode="auto">
          <a:xfrm>
            <a:off x="3202156" y="4678123"/>
            <a:ext cx="472401" cy="238125"/>
          </a:xfrm>
          <a:prstGeom prst="rightArrow">
            <a:avLst>
              <a:gd name="adj1" fmla="val 50000"/>
              <a:gd name="adj2" fmla="val 49846"/>
            </a:avLst>
          </a:prstGeom>
          <a:solidFill>
            <a:schemeClr val="bg1"/>
          </a:solidFill>
          <a:ln w="12700">
            <a:solidFill>
              <a:schemeClr val="tx1"/>
            </a:solidFill>
            <a:round/>
            <a:headEnd/>
            <a:tailEnd/>
          </a:ln>
        </p:spPr>
        <p:txBody>
          <a:bodyPr wrap="square" lIns="72000" tIns="72000" rIns="72000" bIns="72000">
            <a:spAutoFit/>
          </a:bodyPr>
          <a:lstStyle/>
          <a:p>
            <a:endParaRPr lang="en-ZA"/>
          </a:p>
        </p:txBody>
      </p:sp>
      <p:sp>
        <p:nvSpPr>
          <p:cNvPr id="22" name="Right Arrow 48"/>
          <p:cNvSpPr>
            <a:spLocks noChangeArrowheads="1"/>
          </p:cNvSpPr>
          <p:nvPr/>
        </p:nvSpPr>
        <p:spPr bwMode="auto">
          <a:xfrm>
            <a:off x="3202156" y="3373968"/>
            <a:ext cx="472401" cy="238125"/>
          </a:xfrm>
          <a:prstGeom prst="rightArrow">
            <a:avLst>
              <a:gd name="adj1" fmla="val 50000"/>
              <a:gd name="adj2" fmla="val 49846"/>
            </a:avLst>
          </a:prstGeom>
          <a:solidFill>
            <a:schemeClr val="bg1"/>
          </a:solidFill>
          <a:ln w="12700">
            <a:solidFill>
              <a:schemeClr val="tx1"/>
            </a:solidFill>
            <a:round/>
            <a:headEnd/>
            <a:tailEnd/>
          </a:ln>
        </p:spPr>
        <p:txBody>
          <a:bodyPr wrap="square" lIns="72000" tIns="72000" rIns="72000" bIns="72000">
            <a:spAutoFit/>
          </a:bodyPr>
          <a:lstStyle/>
          <a:p>
            <a:endParaRPr lang="en-ZA"/>
          </a:p>
        </p:txBody>
      </p:sp>
      <p:sp>
        <p:nvSpPr>
          <p:cNvPr id="19" name="Right Arrow 48"/>
          <p:cNvSpPr>
            <a:spLocks noChangeArrowheads="1"/>
          </p:cNvSpPr>
          <p:nvPr/>
        </p:nvSpPr>
        <p:spPr bwMode="auto">
          <a:xfrm>
            <a:off x="3197807" y="1512695"/>
            <a:ext cx="472401" cy="238125"/>
          </a:xfrm>
          <a:prstGeom prst="rightArrow">
            <a:avLst>
              <a:gd name="adj1" fmla="val 50000"/>
              <a:gd name="adj2" fmla="val 49846"/>
            </a:avLst>
          </a:prstGeom>
          <a:solidFill>
            <a:schemeClr val="bg1"/>
          </a:solidFill>
          <a:ln w="12700">
            <a:solidFill>
              <a:schemeClr val="tx1"/>
            </a:solidFill>
            <a:round/>
            <a:headEnd/>
            <a:tailEnd/>
          </a:ln>
        </p:spPr>
        <p:txBody>
          <a:bodyPr wrap="square" lIns="72000" tIns="72000" rIns="72000" bIns="72000">
            <a:spAutoFit/>
          </a:bodyPr>
          <a:lstStyle/>
          <a:p>
            <a:endParaRPr lang="en-ZA"/>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10</a:t>
            </a:fld>
            <a:endParaRPr lang="en-US" dirty="0"/>
          </a:p>
        </p:txBody>
      </p:sp>
      <p:sp>
        <p:nvSpPr>
          <p:cNvPr id="20" name="TextBox 19"/>
          <p:cNvSpPr txBox="1"/>
          <p:nvPr/>
        </p:nvSpPr>
        <p:spPr>
          <a:xfrm>
            <a:off x="0" y="93723"/>
            <a:ext cx="9114813" cy="369332"/>
          </a:xfrm>
          <a:prstGeom prst="rect">
            <a:avLst/>
          </a:prstGeom>
          <a:noFill/>
        </p:spPr>
        <p:txBody>
          <a:bodyPr wrap="square" rtlCol="0">
            <a:spAutoFit/>
          </a:bodyPr>
          <a:lstStyle/>
          <a:p>
            <a:pPr algn="ctr"/>
            <a:r>
              <a:rPr lang="en-US" b="1" dirty="0">
                <a:solidFill>
                  <a:schemeClr val="accent6">
                    <a:lumMod val="50000"/>
                  </a:schemeClr>
                </a:solidFill>
                <a:latin typeface="Arial" panose="020B0604020202020204" pitchFamily="34" charset="0"/>
                <a:cs typeface="Arial" panose="020B0604020202020204" pitchFamily="34" charset="0"/>
              </a:rPr>
              <a:t>MTSF Priorities &amp; DHA </a:t>
            </a:r>
            <a:r>
              <a:rPr lang="en-US" b="1" dirty="0" smtClean="0">
                <a:solidFill>
                  <a:schemeClr val="accent6">
                    <a:lumMod val="50000"/>
                  </a:schemeClr>
                </a:solidFill>
                <a:latin typeface="Arial" panose="020B0604020202020204" pitchFamily="34" charset="0"/>
                <a:cs typeface="Arial" panose="020B0604020202020204" pitchFamily="34" charset="0"/>
              </a:rPr>
              <a:t>Commitments in support of MTSF </a:t>
            </a:r>
            <a:r>
              <a:rPr lang="en-US" b="1" dirty="0">
                <a:solidFill>
                  <a:schemeClr val="accent6">
                    <a:lumMod val="50000"/>
                  </a:schemeClr>
                </a:solidFill>
                <a:latin typeface="Arial" panose="020B0604020202020204" pitchFamily="34" charset="0"/>
                <a:cs typeface="Arial" panose="020B0604020202020204" pitchFamily="34" charset="0"/>
              </a:rPr>
              <a:t>2014 to 2019</a:t>
            </a:r>
            <a:r>
              <a:rPr lang="en-US" dirty="0">
                <a:solidFill>
                  <a:schemeClr val="accent6">
                    <a:lumMod val="50000"/>
                  </a:schemeClr>
                </a:solidFill>
                <a:latin typeface="Arial" panose="020B0604020202020204" pitchFamily="34" charset="0"/>
                <a:cs typeface="Arial" panose="020B0604020202020204" pitchFamily="34" charset="0"/>
              </a:rPr>
              <a:t>  </a:t>
            </a:r>
            <a:endParaRPr lang="en-ZA"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1386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11</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4" name="Rectangle 3"/>
          <p:cNvSpPr/>
          <p:nvPr/>
        </p:nvSpPr>
        <p:spPr>
          <a:xfrm>
            <a:off x="2286000" y="2563379"/>
            <a:ext cx="4572000" cy="1731243"/>
          </a:xfrm>
          <a:prstGeom prst="rect">
            <a:avLst/>
          </a:prstGeom>
        </p:spPr>
        <p:txBody>
          <a:bodyPr>
            <a:spAutoFit/>
          </a:bodyPr>
          <a:lstStyle/>
          <a:p>
            <a:pPr algn="ctr">
              <a:lnSpc>
                <a:spcPct val="150000"/>
              </a:lnSpc>
            </a:pPr>
            <a:r>
              <a:rPr lang="en-ZA" b="1" dirty="0">
                <a:latin typeface="Arial" panose="020B0604020202020204" pitchFamily="34" charset="0"/>
                <a:cs typeface="Arial" panose="020B0604020202020204" pitchFamily="34" charset="0"/>
              </a:rPr>
              <a:t>LINK BETWEEN MTSF 2014 TO 2019 COMMITMENTS, MINISTERIAL PRIORITIES AND APP 2018/19 TARGETS</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63910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5092"/>
            <a:ext cx="9144000" cy="400110"/>
          </a:xfrm>
          <a:prstGeom prst="rect">
            <a:avLst/>
          </a:prstGeom>
          <a:noFill/>
        </p:spPr>
        <p:txBody>
          <a:bodyPr wrap="square" rtlCol="0">
            <a:spAutoFit/>
          </a:bodyPr>
          <a:lstStyle/>
          <a:p>
            <a:pPr lvl="0" algn="ctr" defTabSz="914400" fontAlgn="base">
              <a:spcBef>
                <a:spcPct val="0"/>
              </a:spcBef>
              <a:spcAft>
                <a:spcPct val="0"/>
              </a:spcAft>
            </a:pPr>
            <a:r>
              <a:rPr lang="en-GB" sz="2000" b="1" dirty="0">
                <a:solidFill>
                  <a:schemeClr val="accent6">
                    <a:lumMod val="50000"/>
                  </a:schemeClr>
                </a:solidFill>
                <a:latin typeface="Arial" charset="0"/>
                <a:ea typeface="Times New Roman" charset="0"/>
                <a:cs typeface="Calibri" charset="0"/>
              </a:rPr>
              <a:t>Outcome 3: All people in SA are and feel safe</a:t>
            </a:r>
            <a:endParaRPr lang="en-ZA" sz="2000" b="1" dirty="0">
              <a:solidFill>
                <a:schemeClr val="accent6">
                  <a:lumMod val="50000"/>
                </a:schemeClr>
              </a:solidFill>
              <a:latin typeface="Arial" charset="0"/>
              <a:ea typeface="ＭＳ Ｐゴシック" charset="0"/>
              <a:cs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436640303"/>
              </p:ext>
            </p:extLst>
          </p:nvPr>
        </p:nvGraphicFramePr>
        <p:xfrm>
          <a:off x="167215" y="455202"/>
          <a:ext cx="8719208" cy="5438414"/>
        </p:xfrm>
        <a:graphic>
          <a:graphicData uri="http://schemas.openxmlformats.org/drawingml/2006/table">
            <a:tbl>
              <a:tblPr/>
              <a:tblGrid>
                <a:gridCol w="1676991">
                  <a:extLst>
                    <a:ext uri="{9D8B030D-6E8A-4147-A177-3AD203B41FA5}">
                      <a16:colId xmlns:a16="http://schemas.microsoft.com/office/drawing/2014/main" xmlns="" val="20000"/>
                    </a:ext>
                  </a:extLst>
                </a:gridCol>
                <a:gridCol w="2855874">
                  <a:extLst>
                    <a:ext uri="{9D8B030D-6E8A-4147-A177-3AD203B41FA5}">
                      <a16:colId xmlns:a16="http://schemas.microsoft.com/office/drawing/2014/main" xmlns="" val="20001"/>
                    </a:ext>
                  </a:extLst>
                </a:gridCol>
                <a:gridCol w="1650135">
                  <a:extLst>
                    <a:ext uri="{9D8B030D-6E8A-4147-A177-3AD203B41FA5}">
                      <a16:colId xmlns:a16="http://schemas.microsoft.com/office/drawing/2014/main" xmlns="" val="20002"/>
                    </a:ext>
                  </a:extLst>
                </a:gridCol>
                <a:gridCol w="2536208">
                  <a:extLst>
                    <a:ext uri="{9D8B030D-6E8A-4147-A177-3AD203B41FA5}">
                      <a16:colId xmlns:a16="http://schemas.microsoft.com/office/drawing/2014/main" xmlns="" val="20003"/>
                    </a:ext>
                  </a:extLst>
                </a:gridCol>
              </a:tblGrid>
              <a:tr h="2873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7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MTSF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Sub-outcome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MTSF Target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Ministerial Priority</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DHA Target </a:t>
                      </a: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2018/19</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758007">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SA’s borders effectively defended, protected, secured and well- managed</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GB"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 </a:t>
                      </a:r>
                      <a:endPar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Border Management Authority (BMA) established and operational in </a:t>
                      </a:r>
                      <a:r>
                        <a:rPr kumimoji="0" lang="en-ZA" sz="15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2017/18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Establish an effective BMA</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BMA established</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137669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Integrated Border Management Strategy to defend, protect, secure and ensure well-managed borders developed and fully implemented by </a:t>
                      </a:r>
                      <a:r>
                        <a:rPr kumimoji="0" lang="en-ZA" sz="15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2018/19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Establish an effective BMA</a:t>
                      </a:r>
                      <a:endPar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285750" marR="0" lvl="0" indent="-285750" algn="l" defTabSz="914400" rtl="0" eaLnBrk="1" fontAlgn="base" latinLnBrk="0" hangingPunct="1">
                        <a:lnSpc>
                          <a:spcPct val="105000"/>
                        </a:lnSpc>
                        <a:spcBef>
                          <a:spcPct val="0"/>
                        </a:spcBef>
                        <a:spcAft>
                          <a:spcPts val="1000"/>
                        </a:spcAft>
                        <a:buClrTx/>
                        <a:buSzTx/>
                        <a:buFont typeface="Arial" charset="0"/>
                        <a:buChar char="•"/>
                        <a:tabLst>
                          <a:tab pos="179388" algn="l"/>
                          <a:tab pos="539750" algn="l"/>
                        </a:tabLst>
                      </a:pPr>
                      <a:r>
                        <a:rPr kumimoji="0" lang="en-GB"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Implementation of Integrated Border Management Strategy monitored by B</a:t>
                      </a:r>
                      <a:r>
                        <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MA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3"/>
                  </a:ext>
                </a:extLst>
              </a:tr>
              <a:tr h="76719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Immigration and Refugees Bills submitted to Parliament by 2018/19</a:t>
                      </a:r>
                      <a:endParaRPr kumimoji="0" lang="en-ZA" sz="1500" b="0" i="0" u="none" strike="noStrike" cap="none" normalizeH="0" baseline="0" dirty="0">
                        <a:ln>
                          <a:noFill/>
                        </a:ln>
                        <a:solidFill>
                          <a:schemeClr val="tx1"/>
                        </a:solidFill>
                        <a:effectLst/>
                        <a:latin typeface="Arial" panose="020B0604020202020204" pitchFamily="34" charset="0"/>
                        <a:ea typeface="Times New Roman" charset="0"/>
                        <a:cs typeface="Arial" panose="020B060402020202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chemeClr val="tx1"/>
                          </a:solidFill>
                          <a:effectLst/>
                          <a:latin typeface="Arial" panose="020B0604020202020204" pitchFamily="34" charset="0"/>
                          <a:ea typeface="Times New Roman" charset="0"/>
                          <a:cs typeface="Arial" panose="020B0604020202020204" pitchFamily="34" charset="0"/>
                        </a:rPr>
                        <a:t>Comprehensive review of Immigration Policy</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lang="en-ZA" sz="1500" b="0" kern="1200" dirty="0" smtClean="0">
                          <a:solidFill>
                            <a:schemeClr val="tx1"/>
                          </a:solidFill>
                          <a:effectLst/>
                          <a:latin typeface="Arial" panose="020B0604020202020204" pitchFamily="34" charset="0"/>
                          <a:ea typeface="+mn-ea"/>
                          <a:cs typeface="Arial" panose="020B0604020202020204" pitchFamily="34" charset="0"/>
                        </a:rPr>
                        <a:t>Immigration and Refugees Bills submitted to Parliament for approval</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ZA" sz="1500" b="0" i="0" u="none" strike="noStrike" cap="none" normalizeH="0" baseline="0" dirty="0">
                        <a:ln>
                          <a:noFill/>
                        </a:ln>
                        <a:solidFill>
                          <a:schemeClr val="tx1"/>
                        </a:solidFill>
                        <a:effectLst/>
                        <a:latin typeface="Arial" panose="020B0604020202020204" pitchFamily="34" charset="0"/>
                        <a:ea typeface="Times New Roman" charset="0"/>
                        <a:cs typeface="Arial" panose="020B060402020202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4"/>
                  </a:ext>
                </a:extLst>
              </a:tr>
              <a:tr h="738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Identity of all persons in SA known and secured</a:t>
                      </a:r>
                      <a:endPar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74%  or 810 000 of all births captured within 30 days by 2018/19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500" b="0" i="0" u="none" strike="noStrike" cap="none" normalizeH="0" baseline="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Complete the Modernisation Programme</a:t>
                      </a:r>
                      <a:endPar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ZA" sz="15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810 000 </a:t>
                      </a:r>
                      <a:r>
                        <a:rPr kumimoji="0" lang="en-ZA"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births registered within 30 calendar days of birth </a:t>
                      </a:r>
                      <a:endParaRPr kumimoji="0" lang="en-US" sz="15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12</a:t>
            </a:fld>
            <a:endParaRPr lang="en-US" dirty="0"/>
          </a:p>
        </p:txBody>
      </p:sp>
    </p:spTree>
    <p:extLst>
      <p:ext uri="{BB962C8B-B14F-4D97-AF65-F5344CB8AC3E}">
        <p14:creationId xmlns:p14="http://schemas.microsoft.com/office/powerpoint/2010/main" xmlns="" val="3529699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7545"/>
            <a:ext cx="9144000" cy="400110"/>
          </a:xfrm>
          <a:prstGeom prst="rect">
            <a:avLst/>
          </a:prstGeom>
          <a:noFill/>
        </p:spPr>
        <p:txBody>
          <a:bodyPr wrap="square" rtlCol="0">
            <a:spAutoFit/>
          </a:bodyPr>
          <a:lstStyle/>
          <a:p>
            <a:pPr lvl="0" algn="ctr" defTabSz="914400" fontAlgn="base">
              <a:spcBef>
                <a:spcPct val="0"/>
              </a:spcBef>
              <a:spcAft>
                <a:spcPct val="0"/>
              </a:spcAft>
            </a:pPr>
            <a:r>
              <a:rPr lang="en-GB" sz="2000" b="1" dirty="0">
                <a:solidFill>
                  <a:schemeClr val="accent6">
                    <a:lumMod val="50000"/>
                  </a:schemeClr>
                </a:solidFill>
                <a:latin typeface="Arial" charset="0"/>
                <a:ea typeface="Times New Roman" charset="0"/>
                <a:cs typeface="Calibri" charset="0"/>
              </a:rPr>
              <a:t>Outcome 3: All people in SA are and feel </a:t>
            </a:r>
            <a:r>
              <a:rPr lang="en-GB" sz="2000" b="1" dirty="0" smtClean="0">
                <a:solidFill>
                  <a:schemeClr val="accent6">
                    <a:lumMod val="50000"/>
                  </a:schemeClr>
                </a:solidFill>
                <a:latin typeface="Arial" charset="0"/>
                <a:ea typeface="Times New Roman" charset="0"/>
                <a:cs typeface="Calibri" charset="0"/>
              </a:rPr>
              <a:t>safe (</a:t>
            </a:r>
            <a:r>
              <a:rPr lang="en-GB" sz="2000" b="1" dirty="0" err="1" smtClean="0">
                <a:solidFill>
                  <a:schemeClr val="accent6">
                    <a:lumMod val="50000"/>
                  </a:schemeClr>
                </a:solidFill>
                <a:latin typeface="Arial" charset="0"/>
                <a:ea typeface="Times New Roman" charset="0"/>
                <a:cs typeface="Calibri" charset="0"/>
              </a:rPr>
              <a:t>Cont</a:t>
            </a:r>
            <a:r>
              <a:rPr lang="en-GB" sz="2000" b="1" dirty="0" smtClean="0">
                <a:solidFill>
                  <a:schemeClr val="accent6">
                    <a:lumMod val="50000"/>
                  </a:schemeClr>
                </a:solidFill>
                <a:latin typeface="Arial" charset="0"/>
                <a:ea typeface="Times New Roman" charset="0"/>
                <a:cs typeface="Calibri" charset="0"/>
              </a:rPr>
              <a:t>)</a:t>
            </a:r>
            <a:endParaRPr lang="en-ZA" sz="2000" b="1" dirty="0">
              <a:solidFill>
                <a:schemeClr val="accent6">
                  <a:lumMod val="50000"/>
                </a:schemeClr>
              </a:solidFill>
              <a:latin typeface="Arial" charset="0"/>
              <a:ea typeface="ＭＳ Ｐゴシック" charset="0"/>
              <a:cs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037805893"/>
              </p:ext>
            </p:extLst>
          </p:nvPr>
        </p:nvGraphicFramePr>
        <p:xfrm>
          <a:off x="167981" y="476783"/>
          <a:ext cx="8827428" cy="5407978"/>
        </p:xfrm>
        <a:graphic>
          <a:graphicData uri="http://schemas.openxmlformats.org/drawingml/2006/table">
            <a:tbl>
              <a:tblPr/>
              <a:tblGrid>
                <a:gridCol w="1008759">
                  <a:extLst>
                    <a:ext uri="{9D8B030D-6E8A-4147-A177-3AD203B41FA5}">
                      <a16:colId xmlns:a16="http://schemas.microsoft.com/office/drawing/2014/main" xmlns="" val="20000"/>
                    </a:ext>
                  </a:extLst>
                </a:gridCol>
                <a:gridCol w="1839641">
                  <a:extLst>
                    <a:ext uri="{9D8B030D-6E8A-4147-A177-3AD203B41FA5}">
                      <a16:colId xmlns:a16="http://schemas.microsoft.com/office/drawing/2014/main" xmlns="" val="20001"/>
                    </a:ext>
                  </a:extLst>
                </a:gridCol>
                <a:gridCol w="1550293">
                  <a:extLst>
                    <a:ext uri="{9D8B030D-6E8A-4147-A177-3AD203B41FA5}">
                      <a16:colId xmlns:a16="http://schemas.microsoft.com/office/drawing/2014/main" xmlns="" val="20002"/>
                    </a:ext>
                  </a:extLst>
                </a:gridCol>
                <a:gridCol w="4428735">
                  <a:extLst>
                    <a:ext uri="{9D8B030D-6E8A-4147-A177-3AD203B41FA5}">
                      <a16:colId xmlns:a16="http://schemas.microsoft.com/office/drawing/2014/main" xmlns="" val="20003"/>
                    </a:ext>
                  </a:extLst>
                </a:gridCol>
              </a:tblGrid>
              <a:tr h="2873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5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MTSF Sub-outcome</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MTSF</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Ministerial Priority</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DHA Target </a:t>
                      </a: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2018/19</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200146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Identity of all persons in SA known and secured</a:t>
                      </a:r>
                      <a:endParaRPr kumimoji="0" lang="en-ZA"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p>
                      <a:pPr marL="228600" marR="0" lvl="0" indent="0" algn="l" defTabSz="914400" rtl="0" eaLnBrk="1" fontAlgn="base" latinLnBrk="0" hangingPunct="1">
                        <a:lnSpc>
                          <a:spcPct val="100000"/>
                        </a:lnSpc>
                        <a:spcBef>
                          <a:spcPct val="0"/>
                        </a:spcBef>
                        <a:spcAft>
                          <a:spcPts val="600"/>
                        </a:spcAft>
                        <a:buClrTx/>
                        <a:buSzTx/>
                        <a:buFontTx/>
                        <a:buNone/>
                        <a:tabLst/>
                      </a:pPr>
                      <a:r>
                        <a:rPr kumimoji="0" lang="en-GB"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 </a:t>
                      </a:r>
                      <a:endParaRPr kumimoji="0" lang="en-ZA"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National Identity System (NIS) operational (2019/20)</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Complete the Modernisation Programme</a:t>
                      </a:r>
                      <a:endParaRPr kumimoji="0" lang="en-ZA"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l" defTabSz="914400" rtl="0" eaLnBrk="1" fontAlgn="base" latinLnBrk="0" hangingPunct="1">
                        <a:lnSpc>
                          <a:spcPct val="100000"/>
                        </a:lnSpc>
                        <a:spcBef>
                          <a:spcPct val="0"/>
                        </a:spcBef>
                        <a:spcAft>
                          <a:spcPts val="0"/>
                        </a:spcAft>
                        <a:buClrTx/>
                        <a:buSzTx/>
                        <a:buFont typeface="Arial" charset="0"/>
                        <a:buChar char="•"/>
                        <a:tabLst>
                          <a:tab pos="179388" algn="l"/>
                          <a:tab pos="539750" algn="l"/>
                        </a:tabLst>
                        <a:defRPr/>
                      </a:pPr>
                      <a:r>
                        <a:rPr kumimoji="0" lang="en-ZA" sz="1400" b="0" i="0" u="none" strike="noStrike" kern="1200"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Asylum Seeker Management process developed onto live capture</a:t>
                      </a:r>
                    </a:p>
                    <a:p>
                      <a:pPr marL="285750" marR="0" lvl="0" indent="-285750" algn="l" defTabSz="914400" rtl="0" eaLnBrk="1" fontAlgn="base" latinLnBrk="0" hangingPunct="1">
                        <a:lnSpc>
                          <a:spcPct val="100000"/>
                        </a:lnSpc>
                        <a:spcBef>
                          <a:spcPct val="0"/>
                        </a:spcBef>
                        <a:spcAft>
                          <a:spcPts val="0"/>
                        </a:spcAft>
                        <a:buClrTx/>
                        <a:buSzTx/>
                        <a:buFont typeface="Arial" charset="0"/>
                        <a:buChar char="•"/>
                        <a:tabLst>
                          <a:tab pos="179388" algn="l"/>
                          <a:tab pos="539750" algn="l"/>
                        </a:tabLst>
                        <a:defRPr/>
                      </a:pPr>
                      <a:r>
                        <a:rPr lang="en-ZA" sz="1400" kern="1200" dirty="0" smtClean="0">
                          <a:solidFill>
                            <a:schemeClr val="dk1"/>
                          </a:solidFill>
                          <a:effectLst/>
                          <a:latin typeface="Arial" panose="020B0604020202020204" pitchFamily="34" charset="0"/>
                          <a:ea typeface="+mn-ea"/>
                          <a:cs typeface="Arial" panose="020B0604020202020204" pitchFamily="34" charset="0"/>
                        </a:rPr>
                        <a:t>National Identity System specifications approved by DHA.</a:t>
                      </a:r>
                    </a:p>
                    <a:p>
                      <a:pPr marL="285750" marR="0" lvl="0" indent="-285750" algn="l" defTabSz="914400" rtl="0" eaLnBrk="1" fontAlgn="base" latinLnBrk="0" hangingPunct="1">
                        <a:lnSpc>
                          <a:spcPct val="100000"/>
                        </a:lnSpc>
                        <a:spcBef>
                          <a:spcPct val="0"/>
                        </a:spcBef>
                        <a:spcAft>
                          <a:spcPts val="0"/>
                        </a:spcAft>
                        <a:buClrTx/>
                        <a:buSzTx/>
                        <a:buFont typeface="Arial" charset="0"/>
                        <a:buChar char="•"/>
                        <a:tabLst>
                          <a:tab pos="179388" algn="l"/>
                          <a:tab pos="539750" algn="l"/>
                        </a:tabLst>
                        <a:defRPr/>
                      </a:pPr>
                      <a:r>
                        <a:rPr kumimoji="0" lang="en-ZA" sz="1400" b="0" i="0" u="none" strike="noStrike" kern="1200"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Migration of AFIS data into Automated Biometric Identification System (ABIS) completed</a:t>
                      </a:r>
                    </a:p>
                    <a:p>
                      <a:pPr marL="285750" marR="0" lvl="0" indent="-285750" algn="l" defTabSz="914400" rtl="0" eaLnBrk="1" fontAlgn="base" latinLnBrk="0" hangingPunct="1">
                        <a:lnSpc>
                          <a:spcPct val="100000"/>
                        </a:lnSpc>
                        <a:spcBef>
                          <a:spcPct val="0"/>
                        </a:spcBef>
                        <a:spcAft>
                          <a:spcPts val="0"/>
                        </a:spcAft>
                        <a:buClrTx/>
                        <a:buSzTx/>
                        <a:buFont typeface="Arial" charset="0"/>
                        <a:buChar char="•"/>
                        <a:tabLst>
                          <a:tab pos="179388" algn="l"/>
                          <a:tab pos="539750" algn="l"/>
                        </a:tabLst>
                      </a:pPr>
                      <a:r>
                        <a:rPr kumimoji="0" lang="en-GB" sz="1400" b="0" i="0" u="none" strike="noStrike" kern="1200"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Draft DHA Bill submitted to Minister for approval (Repositioning of Home Affairs)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Dedicated DHA network connectivity for WAN and LAN ensured</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ZA" sz="1400" kern="1200" dirty="0" smtClean="0">
                        <a:solidFill>
                          <a:srgbClr val="FF0000"/>
                        </a:solidFill>
                        <a:effectLst/>
                        <a:latin typeface="Arial" panose="020B0604020202020204" pitchFamily="34" charset="0"/>
                        <a:ea typeface="+mn-ea"/>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1593272">
                <a:tc vMerge="1">
                  <a:txBody>
                    <a:bodyPr/>
                    <a:lstStyle/>
                    <a:p>
                      <a:pPr marL="228600" marR="0" lvl="0" indent="0" algn="l" defTabSz="914400" rtl="0" eaLnBrk="1" fontAlgn="base" latinLnBrk="0" hangingPunct="1">
                        <a:lnSpc>
                          <a:spcPct val="100000"/>
                        </a:lnSpc>
                        <a:spcBef>
                          <a:spcPct val="0"/>
                        </a:spcBef>
                        <a:spcAft>
                          <a:spcPts val="600"/>
                        </a:spcAft>
                        <a:buClrTx/>
                        <a:buSzTx/>
                        <a:buFontTx/>
                        <a:buNone/>
                        <a:tabLst/>
                      </a:pPr>
                      <a:endParaRPr kumimoji="0" lang="en-ZA" sz="1600" b="0" i="0" u="none" strike="noStrike" cap="none" normalizeH="0" baseline="0" dirty="0">
                        <a:ln>
                          <a:noFill/>
                        </a:ln>
                        <a:solidFill>
                          <a:srgbClr val="000000"/>
                        </a:solidFill>
                        <a:effectLst/>
                        <a:latin typeface="+mn-lt"/>
                        <a:ea typeface="Times New Roman" charset="0"/>
                        <a:cs typeface="Calibri"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100% of all designated ports of entry equipped with biometric systems capable of processing 100% of travellers (for ports equipped with EMCS) by 2018/19</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Complete the Modernisation Programme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Upgrade key ports of entry (6)</a:t>
                      </a:r>
                      <a:endPar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285750" indent="-285750" algn="l">
                        <a:lnSpc>
                          <a:spcPct val="100000"/>
                        </a:lnSpc>
                        <a:spcBef>
                          <a:spcPts val="0"/>
                        </a:spcBef>
                        <a:spcAft>
                          <a:spcPts val="0"/>
                        </a:spcAft>
                        <a:buFont typeface="Arial" panose="020B0604020202020204" pitchFamily="34" charset="0"/>
                        <a:buChar char="•"/>
                      </a:pPr>
                      <a:r>
                        <a:rPr lang="en-ZA" sz="1400" kern="1200" dirty="0" smtClean="0">
                          <a:solidFill>
                            <a:schemeClr val="tx1"/>
                          </a:solidFill>
                          <a:effectLst/>
                          <a:latin typeface="Arial" panose="020B0604020202020204" pitchFamily="34" charset="0"/>
                          <a:ea typeface="+mn-ea"/>
                          <a:cs typeface="Arial" panose="020B0604020202020204" pitchFamily="34" charset="0"/>
                        </a:rPr>
                        <a:t>Biometric MCS (full biometric solution) piloted at one port of entry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Interim biometric functionality rolled out to remaining 62 ports of entry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dk1"/>
                          </a:solidFill>
                          <a:effectLst/>
                          <a:latin typeface="Arial" panose="020B0604020202020204" pitchFamily="34" charset="0"/>
                          <a:ea typeface="+mn-ea"/>
                          <a:cs typeface="Arial" panose="020B0604020202020204" pitchFamily="34" charset="0"/>
                        </a:rPr>
                        <a:t>Trusted Traveller Programme – business requirements specifications approved by DDG: IMS. </a:t>
                      </a:r>
                      <a:endParaRPr lang="en-ZA" sz="1400" kern="1200" dirty="0" smtClean="0">
                        <a:solidFill>
                          <a:srgbClr val="FF0000"/>
                        </a:solidFill>
                        <a:effectLst/>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Preferred bidder appointed - </a:t>
                      </a:r>
                      <a:r>
                        <a:rPr kumimoji="0" lang="en-GB"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t>
                      </a:r>
                      <a:r>
                        <a:rPr kumimoji="0" lang="en-GB"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Public-private partnership (PPP) for improving infrastructure at ports of entry)</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13</a:t>
            </a:fld>
            <a:endParaRPr lang="en-US" dirty="0"/>
          </a:p>
        </p:txBody>
      </p:sp>
    </p:spTree>
    <p:extLst>
      <p:ext uri="{BB962C8B-B14F-4D97-AF65-F5344CB8AC3E}">
        <p14:creationId xmlns:p14="http://schemas.microsoft.com/office/powerpoint/2010/main" xmlns="" val="91567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156"/>
            <a:ext cx="9144000" cy="369332"/>
          </a:xfrm>
          <a:prstGeom prst="rect">
            <a:avLst/>
          </a:prstGeom>
          <a:noFill/>
        </p:spPr>
        <p:txBody>
          <a:bodyPr wrap="square" rtlCol="0">
            <a:spAutoFit/>
          </a:bodyPr>
          <a:lstStyle/>
          <a:p>
            <a:pPr lvl="0" algn="ctr" defTabSz="914400" fontAlgn="base">
              <a:spcBef>
                <a:spcPct val="0"/>
              </a:spcBef>
              <a:spcAft>
                <a:spcPct val="0"/>
              </a:spcAft>
            </a:pPr>
            <a:r>
              <a:rPr lang="en-ZA" b="1" dirty="0">
                <a:solidFill>
                  <a:schemeClr val="accent6">
                    <a:lumMod val="50000"/>
                  </a:schemeClr>
                </a:solidFill>
                <a:latin typeface="Arial" charset="0"/>
                <a:ea typeface="Times New Roman" charset="0"/>
                <a:cs typeface="Calibri" charset="0"/>
              </a:rPr>
              <a:t>Outcome 4: Decent employment through inclusive economic growth</a:t>
            </a:r>
          </a:p>
        </p:txBody>
      </p:sp>
      <p:graphicFrame>
        <p:nvGraphicFramePr>
          <p:cNvPr id="5" name="Table 4"/>
          <p:cNvGraphicFramePr>
            <a:graphicFrameLocks noGrp="1"/>
          </p:cNvGraphicFramePr>
          <p:nvPr>
            <p:extLst>
              <p:ext uri="{D42A27DB-BD31-4B8C-83A1-F6EECF244321}">
                <p14:modId xmlns:p14="http://schemas.microsoft.com/office/powerpoint/2010/main" xmlns="" val="2397741071"/>
              </p:ext>
            </p:extLst>
          </p:nvPr>
        </p:nvGraphicFramePr>
        <p:xfrm>
          <a:off x="233947" y="445632"/>
          <a:ext cx="8652476" cy="3901440"/>
        </p:xfrm>
        <a:graphic>
          <a:graphicData uri="http://schemas.openxmlformats.org/drawingml/2006/table">
            <a:tbl>
              <a:tblPr/>
              <a:tblGrid>
                <a:gridCol w="1820924">
                  <a:extLst>
                    <a:ext uri="{9D8B030D-6E8A-4147-A177-3AD203B41FA5}">
                      <a16:colId xmlns:a16="http://schemas.microsoft.com/office/drawing/2014/main" xmlns="" val="20000"/>
                    </a:ext>
                  </a:extLst>
                </a:gridCol>
                <a:gridCol w="2260107">
                  <a:extLst>
                    <a:ext uri="{9D8B030D-6E8A-4147-A177-3AD203B41FA5}">
                      <a16:colId xmlns:a16="http://schemas.microsoft.com/office/drawing/2014/main" xmlns="" val="20001"/>
                    </a:ext>
                  </a:extLst>
                </a:gridCol>
                <a:gridCol w="1718454">
                  <a:extLst>
                    <a:ext uri="{9D8B030D-6E8A-4147-A177-3AD203B41FA5}">
                      <a16:colId xmlns:a16="http://schemas.microsoft.com/office/drawing/2014/main" xmlns="" val="20002"/>
                    </a:ext>
                  </a:extLst>
                </a:gridCol>
                <a:gridCol w="2852991">
                  <a:extLst>
                    <a:ext uri="{9D8B030D-6E8A-4147-A177-3AD203B41FA5}">
                      <a16:colId xmlns:a16="http://schemas.microsoft.com/office/drawing/2014/main" xmlns="" val="20003"/>
                    </a:ext>
                  </a:extLst>
                </a:gridCol>
              </a:tblGrid>
              <a:tr h="236295">
                <a:tc grid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600" b="1" i="0" u="none" strike="noStrike" cap="none" normalizeH="0" baseline="0" dirty="0">
                          <a:ln>
                            <a:noFill/>
                          </a:ln>
                          <a:solidFill>
                            <a:schemeClr val="bg1"/>
                          </a:solidFill>
                          <a:effectLst/>
                          <a:latin typeface="Arial" panose="020B0604020202020204" pitchFamily="34" charset="0"/>
                          <a:ea typeface="Times New Roman" charset="0"/>
                          <a:cs typeface="Arial" panose="020B0604020202020204" pitchFamily="34" charset="0"/>
                        </a:rPr>
                        <a:t> </a:t>
                      </a:r>
                      <a:endParaRPr kumimoji="0" lang="en-ZA" sz="16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54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Sub-outcome</a:t>
                      </a: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MTSF</a:t>
                      </a: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Ministerial Priority</a:t>
                      </a:r>
                      <a:endParaRPr kumimoji="0" lang="en-ZA"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DHA Target </a:t>
                      </a: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2018/19</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101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The elimination of unnecessary burdens and lower price increase for key inputs and wage goods fosters investment and economic growth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 </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3 DHA Premium Visa &amp; Permit Service Centres for Corporate Account clients and their families opened by 2018/19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85% of critical skills visas </a:t>
                      </a:r>
                      <a:r>
                        <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 adjudicated  within 4 weeks for applications processed within the RSA by 2018/</a:t>
                      </a:r>
                      <a:r>
                        <a:rPr kumimoji="0" lang="en-ZA" sz="16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19</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Comprehensive review of Immigration Policy</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l" defTabSz="914400" rtl="0" eaLnBrk="1" fontAlgn="base" latinLnBrk="0" hangingPunct="1">
                        <a:lnSpc>
                          <a:spcPct val="105000"/>
                        </a:lnSpc>
                        <a:spcBef>
                          <a:spcPct val="0"/>
                        </a:spcBef>
                        <a:spcAft>
                          <a:spcPts val="1000"/>
                        </a:spcAft>
                        <a:buClrTx/>
                        <a:buSzTx/>
                        <a:buFont typeface="Arial" charset="0"/>
                        <a:buChar char="•"/>
                        <a:tabLst>
                          <a:tab pos="179388" algn="l"/>
                          <a:tab pos="539750" algn="l"/>
                        </a:tabLst>
                      </a:pPr>
                      <a:r>
                        <a:rPr kumimoji="0" lang="en-GB" sz="16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85% </a:t>
                      </a: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of critical skills </a:t>
                      </a:r>
                      <a:r>
                        <a:rPr kumimoji="0" lang="en-GB" sz="16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visas</a:t>
                      </a:r>
                      <a:r>
                        <a:rPr kumimoji="0" lang="en-US" sz="16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 </a:t>
                      </a:r>
                      <a:r>
                        <a:rPr kumimoji="0" lang="en-ZA" sz="16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adjudicated  </a:t>
                      </a:r>
                      <a:r>
                        <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within 4 weeks for applications processed within the </a:t>
                      </a:r>
                      <a:r>
                        <a:rPr kumimoji="0" lang="en-ZA" sz="1600" b="0" i="0" u="none" strike="noStrike" cap="none" normalizeH="0" baseline="0" dirty="0" smtClean="0">
                          <a:ln>
                            <a:noFill/>
                          </a:ln>
                          <a:solidFill>
                            <a:srgbClr val="000000"/>
                          </a:solidFill>
                          <a:effectLst/>
                          <a:latin typeface="Arial" panose="020B0604020202020204" pitchFamily="34" charset="0"/>
                          <a:ea typeface="Times New Roman" charset="0"/>
                          <a:cs typeface="Arial" panose="020B0604020202020204" pitchFamily="34" charset="0"/>
                        </a:rPr>
                        <a:t>RSA</a:t>
                      </a:r>
                    </a:p>
                    <a:p>
                      <a:pPr marL="285750" marR="0" lvl="0" indent="-285750" algn="l" defTabSz="914400" rtl="0" eaLnBrk="1" fontAlgn="base" latinLnBrk="0" hangingPunct="1">
                        <a:lnSpc>
                          <a:spcPct val="105000"/>
                        </a:lnSpc>
                        <a:spcBef>
                          <a:spcPct val="0"/>
                        </a:spcBef>
                        <a:spcAft>
                          <a:spcPts val="1000"/>
                        </a:spcAft>
                        <a:buClrTx/>
                        <a:buSzTx/>
                        <a:buFont typeface="Arial" charset="0"/>
                        <a:buChar char="•"/>
                        <a:tabLst>
                          <a:tab pos="179388" algn="l"/>
                          <a:tab pos="539750" algn="l"/>
                        </a:tabLst>
                        <a:defRPr/>
                      </a:pPr>
                      <a:r>
                        <a:rPr lang="en-ZA" sz="1600" kern="1200" dirty="0" smtClean="0">
                          <a:solidFill>
                            <a:schemeClr val="tx1"/>
                          </a:solidFill>
                          <a:effectLst/>
                          <a:latin typeface="Arial" panose="020B0604020202020204" pitchFamily="34" charset="0"/>
                          <a:ea typeface="+mn-ea"/>
                          <a:cs typeface="Arial" panose="020B0604020202020204" pitchFamily="34" charset="0"/>
                        </a:rPr>
                        <a:t>Immigration and Refugees Bills submitted to Parliament for approval</a:t>
                      </a:r>
                      <a:endParaRPr kumimoji="0" lang="en-ZA" sz="1600" b="0" i="0" u="none" strike="noStrike" cap="none" normalizeH="0" baseline="0" dirty="0" smtClean="0">
                        <a:ln>
                          <a:noFill/>
                        </a:ln>
                        <a:solidFill>
                          <a:schemeClr val="tx1"/>
                        </a:solidFill>
                        <a:effectLst/>
                        <a:latin typeface="Arial" panose="020B0604020202020204" pitchFamily="34" charset="0"/>
                        <a:ea typeface="Times New Roman" charset="0"/>
                        <a:cs typeface="Arial" panose="020B0604020202020204" pitchFamily="34" charset="0"/>
                      </a:endParaRPr>
                    </a:p>
                    <a:p>
                      <a:pPr marL="285750" marR="0" lvl="0" indent="-285750" algn="just" defTabSz="914400" rtl="0" eaLnBrk="1" fontAlgn="base" latinLnBrk="0" hangingPunct="1">
                        <a:lnSpc>
                          <a:spcPct val="105000"/>
                        </a:lnSpc>
                        <a:spcBef>
                          <a:spcPct val="0"/>
                        </a:spcBef>
                        <a:spcAft>
                          <a:spcPts val="1000"/>
                        </a:spcAft>
                        <a:buClrTx/>
                        <a:buSzTx/>
                        <a:buFont typeface="Arial" charset="0"/>
                        <a:buChar char="•"/>
                        <a:tabLst>
                          <a:tab pos="179388" algn="l"/>
                          <a:tab pos="539750" algn="l"/>
                        </a:tabLst>
                      </a:pP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p>
                      <a:pPr marL="285750" marR="0" lvl="0" indent="-285750" algn="l" defTabSz="914400" rtl="0" eaLnBrk="1" fontAlgn="base" latinLnBrk="0" hangingPunct="1">
                        <a:lnSpc>
                          <a:spcPct val="105000"/>
                        </a:lnSpc>
                        <a:spcBef>
                          <a:spcPct val="0"/>
                        </a:spcBef>
                        <a:spcAft>
                          <a:spcPts val="1000"/>
                        </a:spcAft>
                        <a:buClrTx/>
                        <a:buSzTx/>
                        <a:buFontTx/>
                        <a:buNone/>
                        <a:tabLst>
                          <a:tab pos="179388" algn="l"/>
                          <a:tab pos="539750" algn="l"/>
                        </a:tabLst>
                      </a:pP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14</a:t>
            </a:fld>
            <a:endParaRPr lang="en-US" dirty="0"/>
          </a:p>
        </p:txBody>
      </p:sp>
    </p:spTree>
    <p:extLst>
      <p:ext uri="{BB962C8B-B14F-4D97-AF65-F5344CB8AC3E}">
        <p14:creationId xmlns:p14="http://schemas.microsoft.com/office/powerpoint/2010/main" xmlns="" val="1573062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5542"/>
            <a:ext cx="9144000" cy="369332"/>
          </a:xfrm>
          <a:prstGeom prst="rect">
            <a:avLst/>
          </a:prstGeom>
          <a:noFill/>
        </p:spPr>
        <p:txBody>
          <a:bodyPr wrap="square" rtlCol="0">
            <a:spAutoFit/>
          </a:bodyPr>
          <a:lstStyle/>
          <a:p>
            <a:pPr lvl="0" algn="ctr" defTabSz="914400" fontAlgn="base">
              <a:spcBef>
                <a:spcPct val="0"/>
              </a:spcBef>
              <a:spcAft>
                <a:spcPct val="0"/>
              </a:spcAft>
            </a:pPr>
            <a:r>
              <a:rPr lang="en-ZA" b="1" dirty="0">
                <a:solidFill>
                  <a:schemeClr val="accent6">
                    <a:lumMod val="50000"/>
                  </a:schemeClr>
                </a:solidFill>
                <a:latin typeface="Arial" charset="0"/>
                <a:ea typeface="Times New Roman" charset="0"/>
                <a:cs typeface="Calibri" charset="0"/>
              </a:rPr>
              <a:t>Outcome 12: </a:t>
            </a:r>
            <a:r>
              <a:rPr lang="en-US" b="1" dirty="0">
                <a:solidFill>
                  <a:schemeClr val="accent6">
                    <a:lumMod val="50000"/>
                  </a:schemeClr>
                </a:solidFill>
                <a:latin typeface="Arial" charset="0"/>
                <a:ea typeface="ＭＳ Ｐゴシック" charset="0"/>
                <a:cs typeface="ＭＳ Ｐゴシック" charset="0"/>
              </a:rPr>
              <a:t>An efficient</a:t>
            </a:r>
            <a:r>
              <a:rPr lang="en-US" b="1" dirty="0" smtClean="0">
                <a:solidFill>
                  <a:schemeClr val="accent6">
                    <a:lumMod val="50000"/>
                  </a:schemeClr>
                </a:solidFill>
                <a:latin typeface="Arial" charset="0"/>
                <a:ea typeface="ＭＳ Ｐゴシック" charset="0"/>
                <a:cs typeface="ＭＳ Ｐゴシック" charset="0"/>
              </a:rPr>
              <a:t>, effective </a:t>
            </a:r>
            <a:r>
              <a:rPr lang="en-US" b="1" dirty="0">
                <a:solidFill>
                  <a:schemeClr val="accent6">
                    <a:lumMod val="50000"/>
                  </a:schemeClr>
                </a:solidFill>
                <a:latin typeface="Arial" charset="0"/>
                <a:ea typeface="ＭＳ Ｐゴシック" charset="0"/>
                <a:cs typeface="ＭＳ Ｐゴシック" charset="0"/>
              </a:rPr>
              <a:t>and development oriented public service </a:t>
            </a:r>
            <a:endParaRPr lang="en-ZA" dirty="0">
              <a:solidFill>
                <a:schemeClr val="accent6">
                  <a:lumMod val="50000"/>
                </a:schemeClr>
              </a:solidFill>
              <a:latin typeface="Arial" charset="0"/>
              <a:ea typeface="Times New Roman" charset="0"/>
              <a:cs typeface="Calibri"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068502940"/>
              </p:ext>
            </p:extLst>
          </p:nvPr>
        </p:nvGraphicFramePr>
        <p:xfrm>
          <a:off x="431091" y="834017"/>
          <a:ext cx="8080174" cy="2946054"/>
        </p:xfrm>
        <a:graphic>
          <a:graphicData uri="http://schemas.openxmlformats.org/drawingml/2006/table">
            <a:tbl>
              <a:tblPr/>
              <a:tblGrid>
                <a:gridCol w="1700483">
                  <a:extLst>
                    <a:ext uri="{9D8B030D-6E8A-4147-A177-3AD203B41FA5}">
                      <a16:colId xmlns:a16="http://schemas.microsoft.com/office/drawing/2014/main" xmlns="" val="20000"/>
                    </a:ext>
                  </a:extLst>
                </a:gridCol>
                <a:gridCol w="1909202">
                  <a:extLst>
                    <a:ext uri="{9D8B030D-6E8A-4147-A177-3AD203B41FA5}">
                      <a16:colId xmlns:a16="http://schemas.microsoft.com/office/drawing/2014/main" xmlns="" val="20001"/>
                    </a:ext>
                  </a:extLst>
                </a:gridCol>
                <a:gridCol w="1629669">
                  <a:extLst>
                    <a:ext uri="{9D8B030D-6E8A-4147-A177-3AD203B41FA5}">
                      <a16:colId xmlns:a16="http://schemas.microsoft.com/office/drawing/2014/main" xmlns="" val="20002"/>
                    </a:ext>
                  </a:extLst>
                </a:gridCol>
                <a:gridCol w="2840820">
                  <a:extLst>
                    <a:ext uri="{9D8B030D-6E8A-4147-A177-3AD203B41FA5}">
                      <a16:colId xmlns:a16="http://schemas.microsoft.com/office/drawing/2014/main" xmlns="" val="20003"/>
                    </a:ext>
                  </a:extLst>
                </a:gridCol>
              </a:tblGrid>
              <a:tr h="263814">
                <a:tc grid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500" b="1" i="0" u="none" strike="noStrike" cap="none" normalizeH="0" baseline="0" dirty="0">
                          <a:ln>
                            <a:noFill/>
                          </a:ln>
                          <a:solidFill>
                            <a:schemeClr val="bg1"/>
                          </a:solidFill>
                          <a:effectLst/>
                          <a:latin typeface="Arial" panose="020B0604020202020204" pitchFamily="34" charset="0"/>
                          <a:ea typeface="Times New Roman" charset="0"/>
                          <a:cs typeface="Arial" panose="020B0604020202020204" pitchFamily="34" charset="0"/>
                        </a:rPr>
                        <a:t> </a:t>
                      </a:r>
                      <a:endParaRPr kumimoji="0" lang="en-ZA" sz="15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Sub-outcome</a:t>
                      </a: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MTSF</a:t>
                      </a: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Ministerial Priority</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DHA Target </a:t>
                      </a: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2018/19</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1962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Increased responsiveness of public servants and accountability to citizens</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 </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Improved feedback opportunities for citizens and other service users (DHA contact centre solution implemented (2015/16)</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Improved client experience through leadership (</a:t>
                      </a:r>
                      <a:r>
                        <a:rPr kumimoji="0" lang="en-GB" sz="1600" b="0" i="0" u="none" strike="noStrike" cap="none" normalizeH="0" baseline="0" dirty="0" err="1">
                          <a:ln>
                            <a:noFill/>
                          </a:ln>
                          <a:solidFill>
                            <a:srgbClr val="000000"/>
                          </a:solidFill>
                          <a:effectLst/>
                          <a:latin typeface="Arial" panose="020B0604020202020204" pitchFamily="34" charset="0"/>
                          <a:ea typeface="Times New Roman" charset="0"/>
                          <a:cs typeface="Arial" panose="020B0604020202020204" pitchFamily="34" charset="0"/>
                        </a:rPr>
                        <a:t>Moetapele</a:t>
                      </a:r>
                      <a:r>
                        <a:rPr kumimoji="0" lang="en-GB"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rPr>
                        <a:t>)</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a:t>
                      </a: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00 </a:t>
                      </a:r>
                      <a:r>
                        <a:rPr kumimoji="0" lang="en-US"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managers (</a:t>
                      </a:r>
                      <a:r>
                        <a:rPr kumimoji="0" lang="en-US"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junior, middle and senior)  trained in leadership and management development </a:t>
                      </a:r>
                      <a:r>
                        <a:rPr kumimoji="0" lang="en-US" sz="16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programmes</a:t>
                      </a:r>
                      <a:r>
                        <a:rPr kumimoji="0" lang="en-US"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to improve performance and </a:t>
                      </a:r>
                      <a:r>
                        <a:rPr kumimoji="0" lang="en-US" sz="16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professionalisation</a:t>
                      </a:r>
                      <a:endParaRPr kumimoji="0" lang="en-ZA" sz="1600" b="0" i="0" u="none" strike="noStrike" cap="none" normalizeH="0" baseline="0" dirty="0">
                        <a:ln>
                          <a:noFill/>
                        </a:ln>
                        <a:solidFill>
                          <a:srgbClr val="000000"/>
                        </a:solidFill>
                        <a:effectLst/>
                        <a:latin typeface="Arial" panose="020B0604020202020204" pitchFamily="34" charset="0"/>
                        <a:ea typeface="Times New Roman" charset="0"/>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15</a:t>
            </a:fld>
            <a:endParaRPr lang="en-US" dirty="0"/>
          </a:p>
        </p:txBody>
      </p:sp>
    </p:spTree>
    <p:extLst>
      <p:ext uri="{BB962C8B-B14F-4D97-AF65-F5344CB8AC3E}">
        <p14:creationId xmlns:p14="http://schemas.microsoft.com/office/powerpoint/2010/main" xmlns="" val="348539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709"/>
            <a:ext cx="9144000" cy="550310"/>
          </a:xfrm>
          <a:noFill/>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Mandate Paper - 2018 Budget Priorities</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9499" y="578504"/>
            <a:ext cx="8451165" cy="5138530"/>
          </a:xfrm>
        </p:spPr>
        <p:txBody>
          <a:bodyPr>
            <a:normAutofit/>
          </a:bodyPr>
          <a:lstStyle/>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Job creation and small business development.</a:t>
            </a:r>
          </a:p>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Youth development.</a:t>
            </a:r>
          </a:p>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Maintain real infrastructure spend including maintenance of existing infrastructure.</a:t>
            </a:r>
          </a:p>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Land reform and agriculture development.</a:t>
            </a:r>
          </a:p>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Comprehensive social security, education and skills.</a:t>
            </a:r>
          </a:p>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Integrated plan to fight crime.</a:t>
            </a:r>
          </a:p>
          <a:p>
            <a:pPr marL="857250" lvl="1" indent="-457200" algn="just">
              <a:spcBef>
                <a:spcPts val="600"/>
              </a:spcBef>
              <a:spcAft>
                <a:spcPts val="600"/>
              </a:spcAft>
            </a:pPr>
            <a:r>
              <a:rPr lang="en-US" sz="1600" dirty="0" err="1" smtClean="0">
                <a:latin typeface="Arial" panose="020B0604020202020204" pitchFamily="34" charset="0"/>
                <a:cs typeface="Arial" panose="020B0604020202020204" pitchFamily="34" charset="0"/>
              </a:rPr>
              <a:t>Finalise</a:t>
            </a:r>
            <a:r>
              <a:rPr lang="en-US" sz="1600" dirty="0" smtClean="0">
                <a:latin typeface="Arial" panose="020B0604020202020204" pitchFamily="34" charset="0"/>
                <a:cs typeface="Arial" panose="020B0604020202020204" pitchFamily="34" charset="0"/>
              </a:rPr>
              <a:t> border management (2018/19)</a:t>
            </a:r>
          </a:p>
          <a:p>
            <a:pPr marL="857250" lvl="1" indent="-457200" algn="just">
              <a:spcBef>
                <a:spcPts val="600"/>
              </a:spcBef>
              <a:spcAft>
                <a:spcPts val="600"/>
              </a:spcAft>
            </a:pPr>
            <a:r>
              <a:rPr lang="en-US" sz="1600" dirty="0" smtClean="0">
                <a:latin typeface="Arial" panose="020B0604020202020204" pitchFamily="34" charset="0"/>
                <a:cs typeface="Arial" panose="020B0604020202020204" pitchFamily="34" charset="0"/>
              </a:rPr>
              <a:t>Integration of similar </a:t>
            </a:r>
            <a:r>
              <a:rPr lang="en-US" sz="1600" dirty="0" err="1" smtClean="0">
                <a:latin typeface="Arial" panose="020B0604020202020204" pitchFamily="34" charset="0"/>
                <a:cs typeface="Arial" panose="020B0604020202020204" pitchFamily="34" charset="0"/>
              </a:rPr>
              <a:t>programmes</a:t>
            </a:r>
            <a:r>
              <a:rPr lang="en-US" sz="1600" dirty="0" smtClean="0">
                <a:latin typeface="Arial" panose="020B0604020202020204" pitchFamily="34" charset="0"/>
                <a:cs typeface="Arial" panose="020B0604020202020204" pitchFamily="34" charset="0"/>
              </a:rPr>
              <a:t> such as DHA ID card, drivers’ license and SASSA card (2019/20)</a:t>
            </a:r>
          </a:p>
          <a:p>
            <a:pPr marL="457200" indent="-457200" algn="just">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Regional integration and development</a:t>
            </a:r>
            <a:r>
              <a:rPr lang="en-US" sz="1600" dirty="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lvl="1" algn="just"/>
            <a:endParaRPr lang="en-ZA"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16</a:t>
            </a:fld>
            <a:endParaRPr lang="en-US" dirty="0"/>
          </a:p>
        </p:txBody>
      </p:sp>
    </p:spTree>
    <p:extLst>
      <p:ext uri="{BB962C8B-B14F-4D97-AF65-F5344CB8AC3E}">
        <p14:creationId xmlns:p14="http://schemas.microsoft.com/office/powerpoint/2010/main" xmlns="" val="4155727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16165"/>
            <a:ext cx="9144000" cy="346249"/>
          </a:xfrm>
          <a:prstGeom prst="rect">
            <a:avLst/>
          </a:prstGeom>
          <a:noFill/>
        </p:spPr>
        <p:txBody>
          <a:bodyPr wrap="square" rtlCol="0">
            <a:spAutoFit/>
          </a:bodyPr>
          <a:lstStyle/>
          <a:p>
            <a:pPr algn="ctr">
              <a:lnSpc>
                <a:spcPct val="90000"/>
              </a:lnSpc>
              <a:spcBef>
                <a:spcPct val="50000"/>
              </a:spcBef>
              <a:buClr>
                <a:schemeClr val="bg2"/>
              </a:buClr>
            </a:pPr>
            <a:r>
              <a:rPr lang="en-GB" b="1" dirty="0" smtClean="0">
                <a:solidFill>
                  <a:schemeClr val="accent6">
                    <a:lumMod val="50000"/>
                  </a:schemeClr>
                </a:solidFill>
                <a:latin typeface="Arial" panose="020B0604020202020204" pitchFamily="34" charset="0"/>
                <a:cs typeface="Arial" panose="020B0604020202020204" pitchFamily="34" charset="0"/>
              </a:rPr>
              <a:t>DHA - Critical </a:t>
            </a:r>
            <a:r>
              <a:rPr lang="en-GB" b="1" dirty="0">
                <a:solidFill>
                  <a:schemeClr val="accent6">
                    <a:lumMod val="50000"/>
                  </a:schemeClr>
                </a:solidFill>
                <a:latin typeface="Arial" panose="020B0604020202020204" pitchFamily="34" charset="0"/>
                <a:cs typeface="Arial" panose="020B0604020202020204" pitchFamily="34" charset="0"/>
              </a:rPr>
              <a:t>Challenges and Strategic Responses</a:t>
            </a:r>
            <a:endParaRPr lang="en-US"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291295416"/>
              </p:ext>
            </p:extLst>
          </p:nvPr>
        </p:nvGraphicFramePr>
        <p:xfrm>
          <a:off x="252311" y="449407"/>
          <a:ext cx="8743099" cy="5452972"/>
        </p:xfrm>
        <a:graphic>
          <a:graphicData uri="http://schemas.openxmlformats.org/drawingml/2006/table">
            <a:tbl>
              <a:tblPr/>
              <a:tblGrid>
                <a:gridCol w="2549075">
                  <a:extLst>
                    <a:ext uri="{9D8B030D-6E8A-4147-A177-3AD203B41FA5}">
                      <a16:colId xmlns:a16="http://schemas.microsoft.com/office/drawing/2014/main" xmlns="" val="20000"/>
                    </a:ext>
                  </a:extLst>
                </a:gridCol>
                <a:gridCol w="6194024">
                  <a:extLst>
                    <a:ext uri="{9D8B030D-6E8A-4147-A177-3AD203B41FA5}">
                      <a16:colId xmlns:a16="http://schemas.microsoft.com/office/drawing/2014/main" xmlns=""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DHA Challenges</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Responses (Past and Future)</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1593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Effective and efficient management </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of migration and  </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the asylum seeker and refugee </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environment.</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Policy </a:t>
                      </a: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on International </a:t>
                      </a: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Migration; </a:t>
                      </a:r>
                      <a:endPar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Partner and share responsibilities with key </a:t>
                      </a: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stakeholders (</a:t>
                      </a: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“Whole-of-Government” and “Whole-of- Society” approach); </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Strengthen capacity of Refugee Appeal Board (RAB) and Standing Committee on Refugee Affairs (SCRA); </a:t>
                      </a:r>
                      <a:endPar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defRPr/>
                      </a:pP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Use of CARA Funding;</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Relocation of refugee reception offices closer to the country’s border;</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 On-going capacitation of the inspectorate function; and</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Focused attention on law enforcement operations.</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96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Overhaul of the border management environment and provision of acceptable port infrastructure</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Establish a Border Management Authority;</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Infrastructure development at ports of entry</a:t>
                      </a: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 and</a:t>
                      </a:r>
                      <a:endPar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Use of public-private </a:t>
                      </a:r>
                      <a:r>
                        <a:rPr kumimoji="0" lang="en-ZA"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partnerships.</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9892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Historical under-funding and resourcing of the </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DHA: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Staff capacity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Footprint</a:t>
                      </a:r>
                      <a:endParaRPr kumimoji="0" lang="en-ZA"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Repositioning of the DHA as a modern, secure and professional department, </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including new funding, operational and </a:t>
                      </a:r>
                      <a:r>
                        <a:rPr kumimoji="0" lang="en-US" sz="14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organisational</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models; </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Strengthen and expand partnerships (PPP with banks); and</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Improve governance and financial management practices. </a:t>
                      </a: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3"/>
                  </a:ext>
                </a:extLst>
              </a:tr>
              <a:tr h="757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Dependency on the Departments of Public Works and SITA for timeous service delivery.</a:t>
                      </a:r>
                    </a:p>
                  </a:txBody>
                  <a:tcPr marL="91441" marR="9144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Sign </a:t>
                      </a:r>
                      <a:r>
                        <a:rPr kumimoji="0" lang="en-US" sz="1400" b="0" i="0" u="none" strike="noStrike" cap="none" normalizeH="0" baseline="0" dirty="0" err="1" smtClean="0">
                          <a:ln>
                            <a:noFill/>
                          </a:ln>
                          <a:solidFill>
                            <a:srgbClr val="000000"/>
                          </a:solidFill>
                          <a:effectLst/>
                          <a:latin typeface="Arial" panose="020B0604020202020204" pitchFamily="34" charset="0"/>
                          <a:ea typeface="ＭＳ Ｐゴシック" charset="0"/>
                          <a:cs typeface="Arial" panose="020B0604020202020204" pitchFamily="34" charset="0"/>
                        </a:rPr>
                        <a:t>MoUs</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 with the Department of Public Works and SITA; and enter into trilateral agreements with specific service providers.</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4"/>
                  </a:ext>
                </a:extLst>
              </a:tr>
            </a:tbl>
          </a:graphicData>
        </a:graphic>
      </p:graphicFrame>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17</a:t>
            </a:fld>
            <a:endParaRPr lang="en-US" dirty="0"/>
          </a:p>
        </p:txBody>
      </p:sp>
    </p:spTree>
    <p:extLst>
      <p:ext uri="{BB962C8B-B14F-4D97-AF65-F5344CB8AC3E}">
        <p14:creationId xmlns:p14="http://schemas.microsoft.com/office/powerpoint/2010/main" xmlns="" val="3018259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6037"/>
            <a:ext cx="9144000" cy="318036"/>
          </a:xfrm>
          <a:prstGeom prst="rect">
            <a:avLst/>
          </a:prstGeom>
          <a:noFill/>
        </p:spPr>
        <p:txBody>
          <a:bodyPr wrap="square" rtlCol="0">
            <a:spAutoFit/>
          </a:bodyPr>
          <a:lstStyle/>
          <a:p>
            <a:pPr algn="ctr">
              <a:lnSpc>
                <a:spcPct val="90000"/>
              </a:lnSpc>
              <a:spcBef>
                <a:spcPct val="50000"/>
              </a:spcBef>
              <a:buClr>
                <a:schemeClr val="bg2"/>
              </a:buClr>
            </a:pPr>
            <a:r>
              <a:rPr lang="en-GB" sz="1600" b="1" dirty="0" smtClean="0">
                <a:solidFill>
                  <a:schemeClr val="accent6">
                    <a:lumMod val="50000"/>
                  </a:schemeClr>
                </a:solidFill>
                <a:latin typeface="Arial" panose="020B0604020202020204" pitchFamily="34" charset="0"/>
                <a:cs typeface="Arial" panose="020B0604020202020204" pitchFamily="34" charset="0"/>
              </a:rPr>
              <a:t>DHA - Critical </a:t>
            </a:r>
            <a:r>
              <a:rPr lang="en-GB" sz="1600" b="1" dirty="0">
                <a:solidFill>
                  <a:schemeClr val="accent6">
                    <a:lumMod val="50000"/>
                  </a:schemeClr>
                </a:solidFill>
                <a:latin typeface="Arial" panose="020B0604020202020204" pitchFamily="34" charset="0"/>
                <a:cs typeface="Arial" panose="020B0604020202020204" pitchFamily="34" charset="0"/>
              </a:rPr>
              <a:t>Challenges and Strategic Responses (</a:t>
            </a:r>
            <a:r>
              <a:rPr lang="en-GB" sz="1600" b="1" dirty="0" err="1">
                <a:solidFill>
                  <a:schemeClr val="accent6">
                    <a:lumMod val="50000"/>
                  </a:schemeClr>
                </a:solidFill>
                <a:latin typeface="Arial" panose="020B0604020202020204" pitchFamily="34" charset="0"/>
                <a:cs typeface="Arial" panose="020B0604020202020204" pitchFamily="34" charset="0"/>
              </a:rPr>
              <a:t>Cont</a:t>
            </a:r>
            <a:r>
              <a:rPr lang="en-GB" sz="1600" b="1" dirty="0">
                <a:solidFill>
                  <a:schemeClr val="accent6">
                    <a:lumMod val="50000"/>
                  </a:schemeClr>
                </a:solidFill>
                <a:latin typeface="Arial" panose="020B0604020202020204" pitchFamily="34" charset="0"/>
                <a:cs typeface="Arial" panose="020B0604020202020204" pitchFamily="34" charset="0"/>
              </a:rPr>
              <a:t>)</a:t>
            </a:r>
            <a:endParaRPr lang="en-US" sz="1600"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080591798"/>
              </p:ext>
            </p:extLst>
          </p:nvPr>
        </p:nvGraphicFramePr>
        <p:xfrm>
          <a:off x="0" y="408315"/>
          <a:ext cx="8995410" cy="5949257"/>
        </p:xfrm>
        <a:graphic>
          <a:graphicData uri="http://schemas.openxmlformats.org/drawingml/2006/table">
            <a:tbl>
              <a:tblPr/>
              <a:tblGrid>
                <a:gridCol w="3354448">
                  <a:extLst>
                    <a:ext uri="{9D8B030D-6E8A-4147-A177-3AD203B41FA5}">
                      <a16:colId xmlns:a16="http://schemas.microsoft.com/office/drawing/2014/main" xmlns="" val="20000"/>
                    </a:ext>
                  </a:extLst>
                </a:gridCol>
                <a:gridCol w="5640962">
                  <a:extLst>
                    <a:ext uri="{9D8B030D-6E8A-4147-A177-3AD203B41FA5}">
                      <a16:colId xmlns:a16="http://schemas.microsoft.com/office/drawing/2014/main" xmlns=""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DHA Challenges</a:t>
                      </a: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Strategic Responses (Past and Future)</a:t>
                      </a: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1275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Non-integration of IT systems across the DHA.</a:t>
                      </a:r>
                    </a:p>
                  </a:txBody>
                  <a:tcPr marL="91441" marR="91441"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Invest in the </a:t>
                      </a:r>
                      <a:r>
                        <a:rPr kumimoji="0" lang="en-US" sz="14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modernisation</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of the DHA in terms of capacity to drive the process: specialists and </a:t>
                      </a:r>
                      <a:r>
                        <a:rPr kumimoji="0" lang="en-US" sz="14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programme</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office; and</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Build a security system to protect the DHA. This will include process and system security such as the design and implementation of a national identity system with biometric capability; as well as cadre formation, vetting, counter intelligence and cyber security.</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87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Lack of efficient records management in support of key services to clients.</a:t>
                      </a:r>
                    </a:p>
                  </a:txBody>
                  <a:tcPr marL="91441" marR="91441"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Phased </a:t>
                      </a:r>
                      <a:r>
                        <a:rPr kumimoji="0" lang="en-US" sz="14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digitisation</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of records through partnerships with appropriate </a:t>
                      </a:r>
                      <a:r>
                        <a:rPr kumimoji="0" lang="en-US" sz="14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organisations</a:t>
                      </a:r>
                      <a:r>
                        <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(e.g. </a:t>
                      </a:r>
                      <a:r>
                        <a:rPr kumimoji="0" lang="en-US" sz="1400" b="0" i="0" u="none" strike="noStrike"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StatsSA</a:t>
                      </a: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 </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Automation of business processes (Birth, marriage, death, amendments, citizenship); and </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Enhanced track and trace system for manual offices.</a:t>
                      </a:r>
                      <a:endParaRPr kumimoji="0" lang="en-US" sz="14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1" marR="91441"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10774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Lack of capacity in critical support areas such as  Legal Services, Risk Management, Information Services, Counter Corruption and Security Services </a:t>
                      </a: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171450" marR="0" lvl="0" indent="-1714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Phased </a:t>
                      </a:r>
                      <a:r>
                        <a:rPr kumimoji="0" lang="en-US" sz="14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implementation of the reviewed 3 tier </a:t>
                      </a:r>
                      <a:r>
                        <a:rPr kumimoji="0" lang="en-US" sz="1400" b="0" i="0" u="none" strike="noStrike" cap="none" normalizeH="0" baseline="0" dirty="0" err="1" smtClean="0">
                          <a:ln>
                            <a:noFill/>
                          </a:ln>
                          <a:solidFill>
                            <a:schemeClr val="tx1"/>
                          </a:solidFill>
                          <a:effectLst/>
                          <a:latin typeface="Arial" panose="020B0604020202020204" pitchFamily="34" charset="0"/>
                          <a:ea typeface="ＭＳ Ｐゴシック" charset="0"/>
                          <a:cs typeface="Arial" panose="020B0604020202020204" pitchFamily="34" charset="0"/>
                        </a:rPr>
                        <a:t>organisational</a:t>
                      </a:r>
                      <a:r>
                        <a:rPr kumimoji="0" lang="en-US" sz="14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 structure to </a:t>
                      </a: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increase the proportion of specialists; and</a:t>
                      </a:r>
                    </a:p>
                    <a:p>
                      <a:pPr marL="171450" marR="0" lvl="0" indent="-1714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Continuous requests for additional funding from National Treasury.</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3"/>
                  </a:ext>
                </a:extLst>
              </a:tr>
              <a:tr h="6881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Fight against unlawful activities.</a:t>
                      </a: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171450" marR="0" lvl="0" indent="-1714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Request approval from State Security Agency for DHA to conduct end-to- end vetting process; and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Continue with </a:t>
                      </a:r>
                      <a:r>
                        <a:rPr kumimoji="0" lang="en-US" sz="1400" b="0"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programmes</a:t>
                      </a: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to combat fraud and corruption.</a:t>
                      </a: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4"/>
                  </a:ext>
                </a:extLst>
              </a:tr>
              <a:tr h="877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Ensuring staff are appropriately trained, professional and caring with the required leadership and management capabilities.</a:t>
                      </a: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171450" marR="0" lvl="0" indent="-1714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The professionalisation of the DHA through developing officials that are ethical, patriotic and </a:t>
                      </a:r>
                      <a:r>
                        <a:rPr kumimoji="0" lang="en-ZA" sz="14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professional; and</a:t>
                      </a:r>
                      <a:endParaRPr kumimoji="0" lang="en-ZA"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Arial" charset="0"/>
                        <a:buChar char="•"/>
                        <a:tabLst/>
                      </a:pPr>
                      <a:r>
                        <a:rPr kumimoji="0" lang="en-ZA"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Training programmes and the development of leadership and management capabilities will be a key success factor.</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56" marR="91456"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5"/>
                  </a:ext>
                </a:extLst>
              </a:tr>
            </a:tbl>
          </a:graphicData>
        </a:graphic>
      </p:graphicFrame>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18</a:t>
            </a:fld>
            <a:endParaRPr lang="en-US" dirty="0"/>
          </a:p>
        </p:txBody>
      </p:sp>
    </p:spTree>
    <p:extLst>
      <p:ext uri="{BB962C8B-B14F-4D97-AF65-F5344CB8AC3E}">
        <p14:creationId xmlns:p14="http://schemas.microsoft.com/office/powerpoint/2010/main" xmlns="" val="390151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None/>
            </a:pPr>
            <a:fld id="{2538E8B7-8BD9-9F48-9FB6-4E0DFEDB8449}" type="slidenum">
              <a:rPr lang="en-US" smtClean="0"/>
              <a:pPr marL="0" indent="0">
                <a:buNone/>
              </a:pPr>
              <a:t>19</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3" name="Rectangle 2"/>
          <p:cNvSpPr/>
          <p:nvPr/>
        </p:nvSpPr>
        <p:spPr>
          <a:xfrm>
            <a:off x="2286000" y="2771128"/>
            <a:ext cx="4572000" cy="1338828"/>
          </a:xfrm>
          <a:prstGeom prst="rect">
            <a:avLst/>
          </a:prstGeom>
        </p:spPr>
        <p:txBody>
          <a:bodyPr>
            <a:spAutoFit/>
          </a:bodyPr>
          <a:lstStyle/>
          <a:p>
            <a:pPr algn="ctr">
              <a:lnSpc>
                <a:spcPct val="150000"/>
              </a:lnSpc>
            </a:pPr>
            <a:r>
              <a:rPr lang="en-US" b="1" dirty="0" smtClean="0">
                <a:latin typeface="Arial" panose="020B0604020202020204" pitchFamily="34" charset="0"/>
                <a:cs typeface="Arial" panose="020B0604020202020204" pitchFamily="34" charset="0"/>
              </a:rPr>
              <a:t>HISTORICAL AND PROJECTED ORGANISATIONAL PERFORMANCE FOR 2017/18</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368" y="76050"/>
            <a:ext cx="8617265" cy="400110"/>
          </a:xfrm>
          <a:prstGeom prst="rect">
            <a:avLst/>
          </a:prstGeom>
          <a:noFill/>
        </p:spPr>
        <p:txBody>
          <a:bodyPr wrap="square" rtlCol="0">
            <a:spAutoFit/>
          </a:bodyPr>
          <a:lstStyle/>
          <a:p>
            <a:pPr algn="ctr">
              <a:spcBef>
                <a:spcPts val="1800"/>
              </a:spcBef>
              <a:spcAft>
                <a:spcPts val="1200"/>
              </a:spcAft>
              <a:buClr>
                <a:srgbClr val="7D0900"/>
              </a:buClr>
              <a:defRPr/>
            </a:pPr>
            <a:r>
              <a:rPr lang="en-US" altLang="en-US" sz="2000" b="1" dirty="0" smtClean="0">
                <a:solidFill>
                  <a:schemeClr val="accent6">
                    <a:lumMod val="50000"/>
                  </a:schemeClr>
                </a:solidFill>
                <a:latin typeface="Arial" panose="020B0604020202020204" pitchFamily="34" charset="0"/>
                <a:cs typeface="Arial" panose="020B0604020202020204" pitchFamily="34" charset="0"/>
              </a:rPr>
              <a:t>Presentation Outline</a:t>
            </a:r>
            <a:endParaRPr lang="en-US" alt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2" name="TextBox 1"/>
          <p:cNvSpPr txBox="1"/>
          <p:nvPr/>
        </p:nvSpPr>
        <p:spPr>
          <a:xfrm>
            <a:off x="707855" y="849325"/>
            <a:ext cx="8077880" cy="369332"/>
          </a:xfrm>
          <a:prstGeom prst="rect">
            <a:avLst/>
          </a:prstGeom>
          <a:noFill/>
        </p:spPr>
        <p:txBody>
          <a:bodyPr wrap="square" rtlCol="0">
            <a:spAutoFit/>
          </a:bodyPr>
          <a:lstStyle/>
          <a:p>
            <a:endParaRPr lang="en-US" dirty="0"/>
          </a:p>
        </p:txBody>
      </p:sp>
      <p:sp>
        <p:nvSpPr>
          <p:cNvPr id="3" name="Rectangle 2"/>
          <p:cNvSpPr/>
          <p:nvPr/>
        </p:nvSpPr>
        <p:spPr>
          <a:xfrm>
            <a:off x="330319" y="473611"/>
            <a:ext cx="8509365" cy="6247864"/>
          </a:xfrm>
          <a:prstGeom prst="rect">
            <a:avLst/>
          </a:prstGeom>
        </p:spPr>
        <p:txBody>
          <a:bodyPr wrap="square">
            <a:spAutoFit/>
          </a:bodyPr>
          <a:lstStyle/>
          <a:p>
            <a:pPr marL="285750" indent="-285750" algn="just">
              <a:spcBef>
                <a:spcPts val="600"/>
              </a:spcBef>
              <a:spcAft>
                <a:spcPts val="600"/>
              </a:spcAft>
              <a:buFont typeface="Arial"/>
              <a:buChar char="•"/>
            </a:pPr>
            <a:r>
              <a:rPr lang="en-ZA" sz="1700" dirty="0">
                <a:latin typeface="Arial" panose="020B0604020202020204" pitchFamily="34" charset="0"/>
                <a:cs typeface="Arial" panose="020B0604020202020204" pitchFamily="34" charset="0"/>
              </a:rPr>
              <a:t>Aim of Presentation</a:t>
            </a:r>
          </a:p>
          <a:p>
            <a:pPr marL="285750" lvl="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Vision, Mission, Mandate and Value Statement</a:t>
            </a:r>
          </a:p>
          <a:p>
            <a:pPr marL="285750" lvl="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DHA </a:t>
            </a:r>
            <a:r>
              <a:rPr lang="en-ZA" sz="1700" dirty="0">
                <a:latin typeface="Arial" panose="020B0604020202020204" pitchFamily="34" charset="0"/>
                <a:cs typeface="Arial" panose="020B0604020202020204" pitchFamily="34" charset="0"/>
              </a:rPr>
              <a:t>C</a:t>
            </a:r>
            <a:r>
              <a:rPr lang="en-ZA" sz="1700" dirty="0" smtClean="0">
                <a:latin typeface="Arial" panose="020B0604020202020204" pitchFamily="34" charset="0"/>
                <a:cs typeface="Arial" panose="020B0604020202020204" pitchFamily="34" charset="0"/>
              </a:rPr>
              <a:t>ontribution </a:t>
            </a:r>
            <a:r>
              <a:rPr lang="en-ZA" sz="1700" dirty="0">
                <a:latin typeface="Arial" panose="020B0604020202020204" pitchFamily="34" charset="0"/>
                <a:cs typeface="Arial" panose="020B0604020202020204" pitchFamily="34" charset="0"/>
              </a:rPr>
              <a:t>to MTSF 2014 to 2019</a:t>
            </a:r>
          </a:p>
          <a:p>
            <a:pPr marL="285750" lvl="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MTSF Priorities </a:t>
            </a:r>
            <a:r>
              <a:rPr lang="en-ZA" sz="1700" dirty="0">
                <a:latin typeface="Arial" panose="020B0604020202020204" pitchFamily="34" charset="0"/>
                <a:cs typeface="Arial" panose="020B0604020202020204" pitchFamily="34" charset="0"/>
              </a:rPr>
              <a:t>and </a:t>
            </a:r>
            <a:r>
              <a:rPr lang="en-ZA" sz="1700" dirty="0" smtClean="0">
                <a:latin typeface="Arial" panose="020B0604020202020204" pitchFamily="34" charset="0"/>
                <a:cs typeface="Arial" panose="020B0604020202020204" pitchFamily="34" charset="0"/>
              </a:rPr>
              <a:t>DHA Commitments </a:t>
            </a:r>
          </a:p>
          <a:p>
            <a:pPr marL="285750" lvl="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Link between MTSF 2014 to 2019 Commitments, Ministerial Priorities and APP 2018/19 Targets</a:t>
            </a:r>
          </a:p>
          <a:p>
            <a:pPr marL="285750" lvl="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Mandate Paper - 2018 Budget Priorities</a:t>
            </a:r>
          </a:p>
          <a:p>
            <a:pPr marL="285750" lvl="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Critical Challenges and Strategic Responses for the DHA</a:t>
            </a:r>
          </a:p>
          <a:p>
            <a:pPr marL="28575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Historical and Projected </a:t>
            </a:r>
            <a:r>
              <a:rPr lang="en-ZA" sz="1700" dirty="0">
                <a:latin typeface="Arial" panose="020B0604020202020204" pitchFamily="34" charset="0"/>
                <a:cs typeface="Arial" panose="020B0604020202020204" pitchFamily="34" charset="0"/>
              </a:rPr>
              <a:t>Organisational Performance for 2017/18</a:t>
            </a:r>
          </a:p>
          <a:p>
            <a:pPr marL="285750" indent="-285750" algn="just">
              <a:spcBef>
                <a:spcPts val="600"/>
              </a:spcBef>
              <a:spcAft>
                <a:spcPts val="600"/>
              </a:spcAft>
              <a:buFont typeface="Arial"/>
              <a:buChar char="•"/>
            </a:pPr>
            <a:r>
              <a:rPr lang="en-ZA" sz="1700" dirty="0">
                <a:latin typeface="Arial" panose="020B0604020202020204" pitchFamily="34" charset="0"/>
                <a:cs typeface="Arial" panose="020B0604020202020204" pitchFamily="34" charset="0"/>
              </a:rPr>
              <a:t>Profile of the Department of Home Affairs</a:t>
            </a:r>
          </a:p>
          <a:p>
            <a:pPr marL="28575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Overview of Targets (2017/18 </a:t>
            </a:r>
            <a:r>
              <a:rPr lang="en-ZA" sz="1700" dirty="0" err="1" smtClean="0">
                <a:latin typeface="Arial" panose="020B0604020202020204" pitchFamily="34" charset="0"/>
                <a:cs typeface="Arial" panose="020B0604020202020204" pitchFamily="34" charset="0"/>
              </a:rPr>
              <a:t>vs</a:t>
            </a:r>
            <a:r>
              <a:rPr lang="en-ZA" sz="1700" dirty="0" smtClean="0">
                <a:latin typeface="Arial" panose="020B0604020202020204" pitchFamily="34" charset="0"/>
                <a:cs typeface="Arial" panose="020B0604020202020204" pitchFamily="34" charset="0"/>
              </a:rPr>
              <a:t> 2018/19) </a:t>
            </a:r>
          </a:p>
          <a:p>
            <a:pPr marL="28575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Detailed Target Breakdown Per Branch for 2018/19 </a:t>
            </a:r>
          </a:p>
          <a:p>
            <a:pPr marL="28575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Budget </a:t>
            </a:r>
            <a:r>
              <a:rPr lang="en-ZA" sz="1700" dirty="0">
                <a:latin typeface="Arial" panose="020B0604020202020204" pitchFamily="34" charset="0"/>
                <a:cs typeface="Arial" panose="020B0604020202020204" pitchFamily="34" charset="0"/>
              </a:rPr>
              <a:t>Overview and Funding </a:t>
            </a:r>
            <a:r>
              <a:rPr lang="en-ZA" sz="1700" dirty="0" smtClean="0">
                <a:latin typeface="Arial" panose="020B0604020202020204" pitchFamily="34" charset="0"/>
                <a:cs typeface="Arial" panose="020B0604020202020204" pitchFamily="34" charset="0"/>
              </a:rPr>
              <a:t>Pressures - 2018/19 </a:t>
            </a:r>
            <a:r>
              <a:rPr lang="en-ZA" sz="1700" dirty="0">
                <a:latin typeface="Arial" panose="020B0604020202020204" pitchFamily="34" charset="0"/>
                <a:cs typeface="Arial" panose="020B0604020202020204" pitchFamily="34" charset="0"/>
              </a:rPr>
              <a:t>to </a:t>
            </a:r>
            <a:r>
              <a:rPr lang="en-ZA" sz="1700" dirty="0" smtClean="0">
                <a:latin typeface="Arial" panose="020B0604020202020204" pitchFamily="34" charset="0"/>
                <a:cs typeface="Arial" panose="020B0604020202020204" pitchFamily="34" charset="0"/>
              </a:rPr>
              <a:t>2020/21</a:t>
            </a:r>
          </a:p>
          <a:p>
            <a:pPr marL="285750" indent="-285750" algn="just">
              <a:spcBef>
                <a:spcPts val="600"/>
              </a:spcBef>
              <a:spcAft>
                <a:spcPts val="600"/>
              </a:spcAft>
              <a:buFont typeface="Arial"/>
              <a:buChar char="•"/>
            </a:pPr>
            <a:r>
              <a:rPr lang="en-ZA" sz="1700" dirty="0" smtClean="0">
                <a:latin typeface="Arial" panose="020B0604020202020204" pitchFamily="34" charset="0"/>
                <a:cs typeface="Arial" panose="020B0604020202020204" pitchFamily="34" charset="0"/>
              </a:rPr>
              <a:t>Conclusion</a:t>
            </a:r>
            <a:endParaRPr lang="en-ZA" sz="1700" dirty="0">
              <a:latin typeface="Arial" panose="020B0604020202020204" pitchFamily="34" charset="0"/>
              <a:cs typeface="Arial" panose="020B0604020202020204" pitchFamily="34" charset="0"/>
            </a:endParaRPr>
          </a:p>
          <a:p>
            <a:pPr marL="285750" lvl="0" indent="-285750">
              <a:spcBef>
                <a:spcPts val="600"/>
              </a:spcBef>
              <a:spcAft>
                <a:spcPts val="600"/>
              </a:spcAft>
              <a:buFont typeface="Arial"/>
              <a:buChar char="•"/>
            </a:pPr>
            <a:endParaRPr lang="en-ZA" sz="17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indent="0">
              <a:buNone/>
            </a:pPr>
            <a:fld id="{7BF42C52-B159-234F-84DC-5B8DD7318330}" type="slidenum">
              <a:rPr lang="en-US" smtClean="0"/>
              <a:pPr marL="0" indent="0">
                <a:buNone/>
              </a:pPr>
              <a:t>2</a:t>
            </a:fld>
            <a:endParaRPr lang="en-US" dirty="0"/>
          </a:p>
        </p:txBody>
      </p:sp>
    </p:spTree>
    <p:extLst>
      <p:ext uri="{BB962C8B-B14F-4D97-AF65-F5344CB8AC3E}">
        <p14:creationId xmlns:p14="http://schemas.microsoft.com/office/powerpoint/2010/main" xmlns="" val="963656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48" y="94333"/>
            <a:ext cx="8229600" cy="1143000"/>
          </a:xfrm>
        </p:spPr>
        <p:txBody>
          <a:bodyPr>
            <a:normAutofit/>
          </a:bodyPr>
          <a:lstStyle/>
          <a:p>
            <a:r>
              <a:rPr lang="en-ZA" sz="1800" b="1" dirty="0" smtClean="0">
                <a:solidFill>
                  <a:schemeClr val="accent6">
                    <a:lumMod val="50000"/>
                  </a:schemeClr>
                </a:solidFill>
                <a:latin typeface="Arial" panose="020B0604020202020204" pitchFamily="34" charset="0"/>
                <a:ea typeface="+mn-ea"/>
                <a:cs typeface="Arial" panose="020B0604020202020204" pitchFamily="34" charset="0"/>
                <a:sym typeface="Arial"/>
              </a:rPr>
              <a:t>Departmental Performance: Historical &amp; Projection for 2017/18 </a:t>
            </a:r>
            <a:endParaRPr lang="en-ZA" sz="1800" b="1" dirty="0">
              <a:solidFill>
                <a:schemeClr val="accent6">
                  <a:lumMod val="50000"/>
                </a:schemeClr>
              </a:solidFill>
              <a:latin typeface="Arial" panose="020B0604020202020204" pitchFamily="34" charset="0"/>
              <a:ea typeface="+mn-ea"/>
              <a:cs typeface="Arial" panose="020B0604020202020204" pitchFamily="34" charset="0"/>
              <a:sym typeface="Arial"/>
            </a:endParaRPr>
          </a:p>
        </p:txBody>
      </p:sp>
      <p:graphicFrame>
        <p:nvGraphicFramePr>
          <p:cNvPr id="4" name="Chart 3"/>
          <p:cNvGraphicFramePr>
            <a:graphicFrameLocks/>
          </p:cNvGraphicFramePr>
          <p:nvPr>
            <p:extLst>
              <p:ext uri="{D42A27DB-BD31-4B8C-83A1-F6EECF244321}">
                <p14:modId xmlns:p14="http://schemas.microsoft.com/office/powerpoint/2010/main" xmlns="" val="231992784"/>
              </p:ext>
            </p:extLst>
          </p:nvPr>
        </p:nvGraphicFramePr>
        <p:xfrm>
          <a:off x="387736" y="537012"/>
          <a:ext cx="820891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686800" y="6387921"/>
            <a:ext cx="457200" cy="369332"/>
          </a:xfrm>
          <a:prstGeom prst="rect">
            <a:avLst/>
          </a:prstGeom>
          <a:noFill/>
        </p:spPr>
        <p:txBody>
          <a:bodyPr wrap="square" rtlCol="0">
            <a:spAutoFit/>
          </a:bodyPr>
          <a:lstStyle/>
          <a:p>
            <a:r>
              <a:rPr lang="en-ZA" dirty="0" smtClean="0"/>
              <a:t>20</a:t>
            </a:r>
            <a:endParaRPr lang="en-ZA" dirty="0"/>
          </a:p>
        </p:txBody>
      </p:sp>
      <p:sp>
        <p:nvSpPr>
          <p:cNvPr id="5" name="TextBox 4"/>
          <p:cNvSpPr txBox="1"/>
          <p:nvPr/>
        </p:nvSpPr>
        <p:spPr>
          <a:xfrm>
            <a:off x="263525" y="4877984"/>
            <a:ext cx="8880475" cy="964880"/>
          </a:xfrm>
          <a:prstGeom prst="rect">
            <a:avLst/>
          </a:prstGeom>
          <a:noFill/>
        </p:spPr>
        <p:txBody>
          <a:bodyPr wrap="square" rtlCol="0">
            <a:spAutoFit/>
          </a:bodyPr>
          <a:lstStyle/>
          <a:p>
            <a:pPr algn="ctr">
              <a:lnSpc>
                <a:spcPct val="90000"/>
              </a:lnSpc>
              <a:spcBef>
                <a:spcPct val="0"/>
              </a:spcBef>
            </a:pPr>
            <a:r>
              <a:rPr lang="en-ZA" b="1" dirty="0">
                <a:solidFill>
                  <a:schemeClr val="accent6">
                    <a:lumMod val="50000"/>
                  </a:schemeClr>
                </a:solidFill>
                <a:latin typeface="Arial" panose="020B0604020202020204" pitchFamily="34" charset="0"/>
                <a:cs typeface="Arial" panose="020B0604020202020204" pitchFamily="34" charset="0"/>
              </a:rPr>
              <a:t>Targets </a:t>
            </a:r>
            <a:r>
              <a:rPr lang="en-ZA" b="1" dirty="0" smtClean="0">
                <a:solidFill>
                  <a:schemeClr val="accent6">
                    <a:lumMod val="50000"/>
                  </a:schemeClr>
                </a:solidFill>
                <a:latin typeface="Arial" panose="020B0604020202020204" pitchFamily="34" charset="0"/>
                <a:cs typeface="Arial" panose="020B0604020202020204" pitchFamily="34" charset="0"/>
              </a:rPr>
              <a:t>that </a:t>
            </a:r>
            <a:r>
              <a:rPr lang="en-ZA" b="1" smtClean="0">
                <a:solidFill>
                  <a:schemeClr val="accent6">
                    <a:lumMod val="50000"/>
                  </a:schemeClr>
                </a:solidFill>
                <a:latin typeface="Arial" panose="020B0604020202020204" pitchFamily="34" charset="0"/>
                <a:cs typeface="Arial" panose="020B0604020202020204" pitchFamily="34" charset="0"/>
              </a:rPr>
              <a:t>were not achieved</a:t>
            </a:r>
            <a:endParaRPr lang="en-ZA" b="1" dirty="0">
              <a:solidFill>
                <a:schemeClr val="accent6">
                  <a:lumMod val="50000"/>
                </a:schemeClr>
              </a:solidFill>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ZA" sz="1500" dirty="0" smtClean="0">
                <a:latin typeface="Arial" panose="020B0604020202020204" pitchFamily="34" charset="0"/>
                <a:cs typeface="Arial" panose="020B0604020202020204" pitchFamily="34" charset="0"/>
              </a:rPr>
              <a:t>EMCS piloted at one port of entry </a:t>
            </a:r>
          </a:p>
          <a:p>
            <a:pPr marL="285750" indent="-285750">
              <a:lnSpc>
                <a:spcPct val="90000"/>
              </a:lnSpc>
              <a:buFont typeface="Arial" panose="020B0604020202020204" pitchFamily="34" charset="0"/>
              <a:buChar char="•"/>
            </a:pPr>
            <a:r>
              <a:rPr lang="en-ZA" sz="1500" dirty="0" smtClean="0">
                <a:latin typeface="Arial" panose="020B0604020202020204" pitchFamily="34" charset="0"/>
                <a:cs typeface="Arial" panose="020B0604020202020204" pitchFamily="34" charset="0"/>
              </a:rPr>
              <a:t>3 million smart ID cards issued</a:t>
            </a:r>
          </a:p>
          <a:p>
            <a:pPr marL="285750" indent="-285750">
              <a:lnSpc>
                <a:spcPct val="90000"/>
              </a:lnSpc>
              <a:buFont typeface="Arial" panose="020B0604020202020204" pitchFamily="34" charset="0"/>
              <a:buChar char="•"/>
            </a:pPr>
            <a:r>
              <a:rPr lang="en-ZA" sz="1500" dirty="0" smtClean="0">
                <a:latin typeface="Arial" panose="020B0604020202020204" pitchFamily="34" charset="0"/>
                <a:cs typeface="Arial" panose="020B0604020202020204" pitchFamily="34" charset="0"/>
              </a:rPr>
              <a:t>70% of misconduct cases submitted to a presiding officer for consideration</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02896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525" y="830257"/>
            <a:ext cx="8780463" cy="5339923"/>
          </a:xfrm>
          <a:prstGeom prst="rect">
            <a:avLst/>
          </a:prstGeom>
        </p:spPr>
        <p:txBody>
          <a:bodyPr>
            <a:spAutoFit/>
          </a:bodyPr>
          <a:lstStyle/>
          <a:p>
            <a:pPr algn="just"/>
            <a:r>
              <a:rPr lang="en-US" sz="1500" b="1" dirty="0">
                <a:latin typeface="Arial" pitchFamily="34" charset="0"/>
                <a:cs typeface="Arial" pitchFamily="34" charset="0"/>
              </a:rPr>
              <a:t>The main reasons for the improvement in </a:t>
            </a:r>
            <a:r>
              <a:rPr lang="en-US" sz="1500" b="1" dirty="0" err="1">
                <a:latin typeface="Arial" pitchFamily="34" charset="0"/>
                <a:cs typeface="Arial" pitchFamily="34" charset="0"/>
              </a:rPr>
              <a:t>organisational</a:t>
            </a:r>
            <a:r>
              <a:rPr lang="en-US" sz="1500" b="1" dirty="0">
                <a:latin typeface="Arial" pitchFamily="34" charset="0"/>
                <a:cs typeface="Arial" pitchFamily="34" charset="0"/>
              </a:rPr>
              <a:t> performance </a:t>
            </a:r>
            <a:r>
              <a:rPr lang="en-US" sz="1500" b="1" dirty="0" smtClean="0">
                <a:latin typeface="Arial" pitchFamily="34" charset="0"/>
                <a:cs typeface="Arial" pitchFamily="34" charset="0"/>
              </a:rPr>
              <a:t>can </a:t>
            </a:r>
            <a:r>
              <a:rPr lang="en-US" sz="1500" b="1" dirty="0">
                <a:latin typeface="Arial" pitchFamily="34" charset="0"/>
                <a:cs typeface="Arial" pitchFamily="34" charset="0"/>
              </a:rPr>
              <a:t>be attributed to: </a:t>
            </a:r>
          </a:p>
          <a:p>
            <a:pPr algn="just"/>
            <a:endParaRPr lang="en-US" sz="1500" b="1" dirty="0">
              <a:latin typeface="Arial" pitchFamily="34" charset="0"/>
              <a:cs typeface="Arial" pitchFamily="34" charset="0"/>
            </a:endParaRPr>
          </a:p>
          <a:p>
            <a:pPr marL="285750" indent="-285750" algn="just">
              <a:spcBef>
                <a:spcPts val="600"/>
              </a:spcBef>
              <a:spcAft>
                <a:spcPts val="600"/>
              </a:spcAft>
              <a:buFont typeface="Arial" pitchFamily="34" charset="0"/>
              <a:buChar char="•"/>
            </a:pPr>
            <a:r>
              <a:rPr lang="en-US" sz="1500" dirty="0">
                <a:latin typeface="Arial" pitchFamily="34" charset="0"/>
                <a:cs typeface="Arial" pitchFamily="34" charset="0"/>
              </a:rPr>
              <a:t>Improved governance, planning, implementation and monitoring practices</a:t>
            </a:r>
            <a:r>
              <a:rPr lang="en-US" sz="1500" dirty="0" smtClean="0">
                <a:latin typeface="Arial" pitchFamily="34" charset="0"/>
                <a:cs typeface="Arial" pitchFamily="34" charset="0"/>
              </a:rPr>
              <a:t>:</a:t>
            </a: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Cascading of the DHA strategy throughout the </a:t>
            </a:r>
            <a:r>
              <a:rPr lang="en-US" sz="1500" dirty="0" err="1">
                <a:latin typeface="Arial" pitchFamily="34" charset="0"/>
                <a:cs typeface="Arial" pitchFamily="34" charset="0"/>
              </a:rPr>
              <a:t>organisation</a:t>
            </a:r>
            <a:r>
              <a:rPr lang="en-US" sz="1500" dirty="0">
                <a:latin typeface="Arial" pitchFamily="34" charset="0"/>
                <a:cs typeface="Arial" pitchFamily="34" charset="0"/>
              </a:rPr>
              <a:t>.</a:t>
            </a:r>
            <a:endParaRPr lang="en-ZA" sz="15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Planning is focused on those critical priorities which will ensure maximum impact.</a:t>
            </a:r>
            <a:endParaRPr lang="en-ZA" sz="15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Development of clear planning and M&amp;E guidelines, tools and capacity building in this regard.</a:t>
            </a:r>
            <a:endParaRPr lang="en-ZA" sz="15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Improved governance practices such as the formation of a Key Performance Indicator Panel to quality assure technical indicator description sheets, compliance with prescripts such as SMART(E)(F) - (Specific, Measurable, Achievable, Relevant, Timeous, Evidence based and Funded) principles, and improved design of reporting templates upfront.</a:t>
            </a:r>
            <a:endParaRPr lang="en-ZA" sz="15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Increasing </a:t>
            </a:r>
            <a:r>
              <a:rPr lang="en-US" sz="1500" dirty="0" err="1">
                <a:latin typeface="Arial" pitchFamily="34" charset="0"/>
                <a:cs typeface="Arial" pitchFamily="34" charset="0"/>
              </a:rPr>
              <a:t>realisation</a:t>
            </a:r>
            <a:r>
              <a:rPr lang="en-US" sz="1500" dirty="0">
                <a:latin typeface="Arial" pitchFamily="34" charset="0"/>
                <a:cs typeface="Arial" pitchFamily="34" charset="0"/>
              </a:rPr>
              <a:t> of the importance of integrated planning to identify and address key dependencies and risks.</a:t>
            </a:r>
            <a:endParaRPr lang="en-ZA" sz="15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One-on-one feedback / consultation sessions with branches on performance information / </a:t>
            </a:r>
            <a:r>
              <a:rPr lang="en-US" sz="1500" dirty="0" smtClean="0">
                <a:latin typeface="Arial" pitchFamily="34" charset="0"/>
                <a:cs typeface="Arial" pitchFamily="34" charset="0"/>
              </a:rPr>
              <a:t>“bottom up” </a:t>
            </a:r>
            <a:r>
              <a:rPr lang="en-US" sz="1500" dirty="0">
                <a:latin typeface="Arial" pitchFamily="34" charset="0"/>
                <a:cs typeface="Arial" pitchFamily="34" charset="0"/>
              </a:rPr>
              <a:t>approach to planning.</a:t>
            </a:r>
            <a:endParaRPr lang="en-ZA" sz="15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500" dirty="0">
                <a:latin typeface="Arial" pitchFamily="34" charset="0"/>
                <a:cs typeface="Arial" pitchFamily="34" charset="0"/>
              </a:rPr>
              <a:t>Intensified monitoring of progress in achieving targets. </a:t>
            </a:r>
            <a:endParaRPr lang="en-ZA" sz="1500" dirty="0">
              <a:latin typeface="Arial" pitchFamily="34" charset="0"/>
              <a:cs typeface="Arial" pitchFamily="34" charset="0"/>
            </a:endParaRPr>
          </a:p>
          <a:p>
            <a:pPr>
              <a:spcBef>
                <a:spcPts val="600"/>
              </a:spcBef>
              <a:spcAft>
                <a:spcPts val="600"/>
              </a:spcAft>
              <a:buFont typeface="Wingdings" charset="0"/>
              <a:buChar char="§"/>
            </a:pPr>
            <a:endParaRPr lang="en-US" sz="1600" dirty="0" smtClean="0">
              <a:cs typeface="Arial" charset="0"/>
            </a:endParaRPr>
          </a:p>
        </p:txBody>
      </p:sp>
      <p:sp>
        <p:nvSpPr>
          <p:cNvPr id="5" name="TextBox 4"/>
          <p:cNvSpPr txBox="1"/>
          <p:nvPr/>
        </p:nvSpPr>
        <p:spPr>
          <a:xfrm>
            <a:off x="263525" y="180432"/>
            <a:ext cx="8880475" cy="369332"/>
          </a:xfrm>
          <a:prstGeom prst="rect">
            <a:avLst/>
          </a:prstGeom>
          <a:noFill/>
        </p:spPr>
        <p:txBody>
          <a:bodyPr wrap="square" rtlCol="0">
            <a:spAutoFit/>
          </a:bodyPr>
          <a:lstStyle/>
          <a:p>
            <a:pPr algn="ctr">
              <a:lnSpc>
                <a:spcPct val="90000"/>
              </a:lnSpc>
            </a:pPr>
            <a:r>
              <a:rPr lang="en-ZA" sz="2000" b="1" dirty="0">
                <a:solidFill>
                  <a:schemeClr val="accent6">
                    <a:lumMod val="50000"/>
                  </a:schemeClr>
                </a:solidFill>
                <a:latin typeface="Arial" panose="020B0604020202020204" pitchFamily="34" charset="0"/>
                <a:cs typeface="Arial" panose="020B0604020202020204" pitchFamily="34" charset="0"/>
                <a:sym typeface="Arial"/>
              </a:rPr>
              <a:t>Departmental Performance: Historical &amp; Projection </a:t>
            </a:r>
            <a:r>
              <a:rPr lang="en-ZA" sz="2000" b="1" dirty="0" smtClean="0">
                <a:solidFill>
                  <a:schemeClr val="accent6">
                    <a:lumMod val="50000"/>
                  </a:schemeClr>
                </a:solidFill>
                <a:latin typeface="Arial" panose="020B0604020202020204" pitchFamily="34" charset="0"/>
                <a:cs typeface="Arial" panose="020B0604020202020204" pitchFamily="34" charset="0"/>
                <a:sym typeface="Arial"/>
              </a:rPr>
              <a:t>for 2017/18 (</a:t>
            </a:r>
            <a:r>
              <a:rPr lang="en-ZA" sz="2000" b="1" dirty="0" err="1" smtClean="0">
                <a:solidFill>
                  <a:schemeClr val="accent6">
                    <a:lumMod val="50000"/>
                  </a:schemeClr>
                </a:solidFill>
                <a:latin typeface="Arial" panose="020B0604020202020204" pitchFamily="34" charset="0"/>
                <a:cs typeface="Arial" panose="020B0604020202020204" pitchFamily="34" charset="0"/>
                <a:sym typeface="Arial"/>
              </a:rPr>
              <a:t>Cont</a:t>
            </a:r>
            <a:r>
              <a:rPr lang="en-ZA" sz="2000" b="1" dirty="0" smtClean="0">
                <a:solidFill>
                  <a:schemeClr val="accent6">
                    <a:lumMod val="50000"/>
                  </a:schemeClr>
                </a:solidFill>
                <a:latin typeface="Arial" panose="020B0604020202020204" pitchFamily="34" charset="0"/>
                <a:cs typeface="Arial" panose="020B0604020202020204" pitchFamily="34" charset="0"/>
                <a:sym typeface="Arial"/>
              </a:rPr>
              <a:t>) </a:t>
            </a:r>
            <a:endParaRPr lang="en-ZA" sz="2000" b="1"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None/>
            </a:pPr>
            <a:fld id="{7BF42C52-B159-234F-84DC-5B8DD7318330}" type="slidenum">
              <a:rPr lang="en-US" smtClean="0"/>
              <a:pPr marL="0" indent="0">
                <a:buNone/>
              </a:pPr>
              <a:t>21</a:t>
            </a:fld>
            <a:endParaRPr lang="en-US" dirty="0"/>
          </a:p>
        </p:txBody>
      </p:sp>
    </p:spTree>
    <p:extLst>
      <p:ext uri="{BB962C8B-B14F-4D97-AF65-F5344CB8AC3E}">
        <p14:creationId xmlns:p14="http://schemas.microsoft.com/office/powerpoint/2010/main" xmlns="" val="289747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525" y="982663"/>
            <a:ext cx="8780463" cy="2893100"/>
          </a:xfrm>
          <a:prstGeom prst="rect">
            <a:avLst/>
          </a:prstGeom>
        </p:spPr>
        <p:txBody>
          <a:bodyPr>
            <a:spAutoFit/>
          </a:bodyPr>
          <a:lstStyle/>
          <a:p>
            <a:pPr algn="just">
              <a:defRPr/>
            </a:pPr>
            <a:r>
              <a:rPr lang="en-US" b="1" dirty="0">
                <a:latin typeface="Arial" pitchFamily="34" charset="0"/>
                <a:ea typeface="ＭＳ Ｐゴシック" pitchFamily="34" charset="-128"/>
                <a:cs typeface="Arial" pitchFamily="34" charset="0"/>
              </a:rPr>
              <a:t>The main reasons for the improvement in </a:t>
            </a:r>
            <a:r>
              <a:rPr lang="en-US" b="1" dirty="0" err="1">
                <a:latin typeface="Arial" pitchFamily="34" charset="0"/>
                <a:ea typeface="ＭＳ Ｐゴシック" pitchFamily="34" charset="-128"/>
                <a:cs typeface="Arial" pitchFamily="34" charset="0"/>
              </a:rPr>
              <a:t>organisational</a:t>
            </a:r>
            <a:r>
              <a:rPr lang="en-US" b="1" dirty="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performance </a:t>
            </a:r>
            <a:r>
              <a:rPr lang="en-US" b="1" dirty="0">
                <a:latin typeface="Arial" pitchFamily="34" charset="0"/>
                <a:ea typeface="ＭＳ Ｐゴシック" pitchFamily="34" charset="-128"/>
                <a:cs typeface="Arial" pitchFamily="34" charset="0"/>
              </a:rPr>
              <a:t>can be attributed to: </a:t>
            </a:r>
          </a:p>
          <a:p>
            <a:pPr algn="just">
              <a:defRPr/>
            </a:pPr>
            <a:endParaRPr lang="en-US" b="1" dirty="0">
              <a:latin typeface="Arial" pitchFamily="34" charset="0"/>
              <a:ea typeface="ＭＳ Ｐゴシック" pitchFamily="34" charset="-128"/>
              <a:cs typeface="Arial" pitchFamily="34" charset="0"/>
            </a:endParaRPr>
          </a:p>
          <a:p>
            <a:pPr marL="285750" indent="-285750" algn="just">
              <a:spcBef>
                <a:spcPts val="600"/>
              </a:spcBef>
              <a:spcAft>
                <a:spcPts val="600"/>
              </a:spcAft>
              <a:buFont typeface="Arial" pitchFamily="34" charset="0"/>
              <a:buChar char="•"/>
              <a:defRPr/>
            </a:pPr>
            <a:r>
              <a:rPr lang="en-US" dirty="0">
                <a:latin typeface="Arial" pitchFamily="34" charset="0"/>
                <a:ea typeface="ＭＳ Ｐゴシック" pitchFamily="34" charset="-128"/>
                <a:cs typeface="Arial" pitchFamily="34" charset="0"/>
              </a:rPr>
              <a:t>Improved internal controls around management practices.</a:t>
            </a:r>
            <a:endParaRPr lang="en-ZA" dirty="0">
              <a:latin typeface="Arial" pitchFamily="34" charset="0"/>
              <a:ea typeface="ＭＳ Ｐゴシック" pitchFamily="34" charset="-128"/>
              <a:cs typeface="Arial" pitchFamily="34" charset="0"/>
            </a:endParaRPr>
          </a:p>
          <a:p>
            <a:pPr marL="742950" lvl="1" indent="-285750" algn="just">
              <a:buFont typeface="Wingdings" pitchFamily="2" charset="2"/>
              <a:buChar char="v"/>
            </a:pPr>
            <a:r>
              <a:rPr lang="en-US" dirty="0">
                <a:latin typeface="Arial" pitchFamily="34" charset="0"/>
                <a:cs typeface="Arial" pitchFamily="34" charset="0"/>
              </a:rPr>
              <a:t>The participation of Internal Audit in the strategic management process.</a:t>
            </a:r>
            <a:endParaRPr lang="en-ZA" dirty="0">
              <a:latin typeface="Arial" pitchFamily="34" charset="0"/>
              <a:cs typeface="Arial" pitchFamily="34" charset="0"/>
            </a:endParaRPr>
          </a:p>
          <a:p>
            <a:pPr marL="742950" lvl="1" indent="-285750" algn="just">
              <a:buFont typeface="Wingdings" pitchFamily="2" charset="2"/>
              <a:buChar char="v"/>
            </a:pPr>
            <a:r>
              <a:rPr lang="en-US" dirty="0">
                <a:latin typeface="Arial" pitchFamily="34" charset="0"/>
                <a:cs typeface="Arial" pitchFamily="34" charset="0"/>
              </a:rPr>
              <a:t>Improved governance </a:t>
            </a:r>
            <a:r>
              <a:rPr lang="en-US" dirty="0" smtClean="0">
                <a:latin typeface="Arial" pitchFamily="34" charset="0"/>
                <a:cs typeface="Arial" pitchFamily="34" charset="0"/>
              </a:rPr>
              <a:t>arrangements, </a:t>
            </a:r>
            <a:r>
              <a:rPr lang="en-US" dirty="0">
                <a:latin typeface="Arial" pitchFamily="34" charset="0"/>
                <a:cs typeface="Arial" pitchFamily="34" charset="0"/>
              </a:rPr>
              <a:t>e.g. Audit Action Plan and Quarterly Reviews.</a:t>
            </a:r>
            <a:endParaRPr lang="en-ZA" dirty="0">
              <a:latin typeface="Arial" pitchFamily="34" charset="0"/>
              <a:cs typeface="Arial" pitchFamily="34" charset="0"/>
            </a:endParaRPr>
          </a:p>
          <a:p>
            <a:pPr marL="742950" lvl="1" indent="-285750" algn="just">
              <a:buFont typeface="Wingdings" pitchFamily="2" charset="2"/>
              <a:buChar char="v"/>
            </a:pPr>
            <a:r>
              <a:rPr lang="en-US" dirty="0">
                <a:latin typeface="Arial" pitchFamily="34" charset="0"/>
                <a:cs typeface="Arial" pitchFamily="34" charset="0"/>
              </a:rPr>
              <a:t> Application of lessons learned from audits in previous financial years</a:t>
            </a:r>
            <a:r>
              <a:rPr lang="en-US" dirty="0" smtClean="0">
                <a:latin typeface="Arial" pitchFamily="34" charset="0"/>
                <a:cs typeface="Arial" pitchFamily="34" charset="0"/>
              </a:rPr>
              <a:t>.</a:t>
            </a:r>
            <a:endParaRPr lang="en-ZA" dirty="0">
              <a:latin typeface="Arial" pitchFamily="34" charset="0"/>
              <a:ea typeface="ＭＳ Ｐゴシック" pitchFamily="34" charset="-128"/>
              <a:cs typeface="Arial" pitchFamily="34" charset="0"/>
            </a:endParaRPr>
          </a:p>
          <a:p>
            <a:pPr marL="285750" indent="-285750">
              <a:spcBef>
                <a:spcPts val="600"/>
              </a:spcBef>
              <a:spcAft>
                <a:spcPts val="600"/>
              </a:spcAft>
              <a:buFont typeface="Wingdings" pitchFamily="2" charset="2"/>
              <a:buChar char="§"/>
              <a:defRPr/>
            </a:pPr>
            <a:endParaRPr lang="en-US" dirty="0" smtClean="0">
              <a:latin typeface="Arial" pitchFamily="34" charset="0"/>
              <a:ea typeface="ＭＳ Ｐゴシック" pitchFamily="34" charset="-128"/>
              <a:cs typeface="Arial" pitchFamily="34" charset="0"/>
            </a:endParaRPr>
          </a:p>
        </p:txBody>
      </p:sp>
      <p:sp>
        <p:nvSpPr>
          <p:cNvPr id="5" name="TextBox 4"/>
          <p:cNvSpPr txBox="1"/>
          <p:nvPr/>
        </p:nvSpPr>
        <p:spPr>
          <a:xfrm>
            <a:off x="354302" y="191531"/>
            <a:ext cx="8581880" cy="369332"/>
          </a:xfrm>
          <a:prstGeom prst="rect">
            <a:avLst/>
          </a:prstGeom>
          <a:noFill/>
        </p:spPr>
        <p:txBody>
          <a:bodyPr wrap="square" rtlCol="0">
            <a:spAutoFit/>
          </a:bodyPr>
          <a:lstStyle/>
          <a:p>
            <a:pPr algn="ctr">
              <a:lnSpc>
                <a:spcPct val="90000"/>
              </a:lnSpc>
            </a:pPr>
            <a:r>
              <a:rPr lang="en-ZA" sz="2000" b="1" dirty="0">
                <a:solidFill>
                  <a:schemeClr val="accent6">
                    <a:lumMod val="50000"/>
                  </a:schemeClr>
                </a:solidFill>
                <a:latin typeface="Arial" panose="020B0604020202020204" pitchFamily="34" charset="0"/>
                <a:cs typeface="Arial" panose="020B0604020202020204" pitchFamily="34" charset="0"/>
                <a:sym typeface="Arial"/>
              </a:rPr>
              <a:t>Departmental Performance: Historical &amp; Projection </a:t>
            </a:r>
            <a:r>
              <a:rPr lang="en-ZA" sz="2000" b="1" dirty="0" smtClean="0">
                <a:solidFill>
                  <a:schemeClr val="accent6">
                    <a:lumMod val="50000"/>
                  </a:schemeClr>
                </a:solidFill>
                <a:latin typeface="Arial" panose="020B0604020202020204" pitchFamily="34" charset="0"/>
                <a:cs typeface="Arial" panose="020B0604020202020204" pitchFamily="34" charset="0"/>
                <a:sym typeface="Arial"/>
              </a:rPr>
              <a:t>for </a:t>
            </a:r>
            <a:r>
              <a:rPr lang="en-ZA" sz="2000" b="1" dirty="0">
                <a:solidFill>
                  <a:schemeClr val="accent6">
                    <a:lumMod val="50000"/>
                  </a:schemeClr>
                </a:solidFill>
                <a:latin typeface="Arial" panose="020B0604020202020204" pitchFamily="34" charset="0"/>
                <a:cs typeface="Arial" panose="020B0604020202020204" pitchFamily="34" charset="0"/>
                <a:sym typeface="Arial"/>
              </a:rPr>
              <a:t>2017/18 (</a:t>
            </a:r>
            <a:r>
              <a:rPr lang="en-ZA" sz="2000" b="1" dirty="0" err="1" smtClean="0">
                <a:solidFill>
                  <a:schemeClr val="accent6">
                    <a:lumMod val="50000"/>
                  </a:schemeClr>
                </a:solidFill>
                <a:latin typeface="Arial" panose="020B0604020202020204" pitchFamily="34" charset="0"/>
                <a:cs typeface="Arial" panose="020B0604020202020204" pitchFamily="34" charset="0"/>
                <a:sym typeface="Arial"/>
              </a:rPr>
              <a:t>Cont</a:t>
            </a:r>
            <a:r>
              <a:rPr lang="en-ZA" sz="2000" b="1" dirty="0" smtClean="0">
                <a:solidFill>
                  <a:schemeClr val="accent6">
                    <a:lumMod val="50000"/>
                  </a:schemeClr>
                </a:solidFill>
                <a:latin typeface="Arial" panose="020B0604020202020204" pitchFamily="34" charset="0"/>
                <a:cs typeface="Arial" panose="020B0604020202020204" pitchFamily="34" charset="0"/>
                <a:sym typeface="Arial"/>
              </a:rPr>
              <a:t>)</a:t>
            </a:r>
            <a:endParaRPr lang="en-ZA" sz="2000" b="1"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None/>
            </a:pPr>
            <a:fld id="{7BF42C52-B159-234F-84DC-5B8DD7318330}" type="slidenum">
              <a:rPr lang="en-US" smtClean="0"/>
              <a:pPr marL="0" indent="0">
                <a:buNone/>
              </a:pPr>
              <a:t>22</a:t>
            </a:fld>
            <a:endParaRPr lang="en-US" dirty="0"/>
          </a:p>
        </p:txBody>
      </p:sp>
    </p:spTree>
    <p:extLst>
      <p:ext uri="{BB962C8B-B14F-4D97-AF65-F5344CB8AC3E}">
        <p14:creationId xmlns:p14="http://schemas.microsoft.com/office/powerpoint/2010/main" xmlns="" val="2065799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722058"/>
          </a:xfrm>
        </p:spPr>
        <p:txBody>
          <a:bodyPr>
            <a:normAutofit/>
          </a:bodyPr>
          <a:lstStyle/>
          <a:p>
            <a:pPr>
              <a:lnSpc>
                <a:spcPct val="90000"/>
              </a:lnSpc>
            </a:pPr>
            <a:r>
              <a:rPr lang="en-ZA" sz="2000" b="1" dirty="0">
                <a:solidFill>
                  <a:schemeClr val="accent6">
                    <a:lumMod val="50000"/>
                  </a:schemeClr>
                </a:solidFill>
                <a:latin typeface="Arial" panose="020B0604020202020204" pitchFamily="34" charset="0"/>
                <a:ea typeface="+mn-ea"/>
                <a:cs typeface="Arial" panose="020B0604020202020204" pitchFamily="34" charset="0"/>
              </a:rPr>
              <a:t>Comparative Analysis: Audit Outcomes</a:t>
            </a:r>
          </a:p>
        </p:txBody>
      </p:sp>
      <p:sp>
        <p:nvSpPr>
          <p:cNvPr id="4" name="Slide Number Placeholder 3"/>
          <p:cNvSpPr>
            <a:spLocks noGrp="1"/>
          </p:cNvSpPr>
          <p:nvPr>
            <p:ph type="sldNum" sz="quarter" idx="12"/>
          </p:nvPr>
        </p:nvSpPr>
        <p:spPr/>
        <p:txBody>
          <a:bodyPr/>
          <a:lstStyle/>
          <a:p>
            <a:pPr marL="0" indent="0">
              <a:buNone/>
            </a:pPr>
            <a:fld id="{2014DCD9-1F6B-0E4A-9846-41EAF1CD698E}" type="slidenum">
              <a:rPr lang="en-US" smtClean="0"/>
              <a:pPr marL="0" indent="0">
                <a:buNone/>
              </a:pPr>
              <a:t>23</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170432"/>
            <a:ext cx="8229600" cy="4517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77223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525" y="763588"/>
            <a:ext cx="8780463" cy="4939814"/>
          </a:xfrm>
          <a:prstGeom prst="rect">
            <a:avLst/>
          </a:prstGeom>
        </p:spPr>
        <p:txBody>
          <a:bodyPr>
            <a:spAutoFit/>
          </a:bodyPr>
          <a:lstStyle/>
          <a:p>
            <a:pPr algn="just">
              <a:defRPr/>
            </a:pPr>
            <a:r>
              <a:rPr lang="en-US" sz="1600" b="1" dirty="0">
                <a:latin typeface="Arial" pitchFamily="34" charset="0"/>
                <a:ea typeface="ＭＳ Ｐゴシック" pitchFamily="34" charset="-128"/>
                <a:cs typeface="Arial" pitchFamily="34" charset="0"/>
              </a:rPr>
              <a:t>The main reasons for the improvement in </a:t>
            </a:r>
            <a:r>
              <a:rPr lang="en-US" sz="1600" b="1" dirty="0" smtClean="0">
                <a:latin typeface="Arial" pitchFamily="34" charset="0"/>
                <a:ea typeface="ＭＳ Ｐゴシック" pitchFamily="34" charset="-128"/>
                <a:cs typeface="Arial" pitchFamily="34" charset="0"/>
              </a:rPr>
              <a:t>audit outcomes over the last 3 financial years </a:t>
            </a:r>
            <a:r>
              <a:rPr lang="en-US" sz="1600" b="1" dirty="0">
                <a:latin typeface="Arial" pitchFamily="34" charset="0"/>
                <a:ea typeface="ＭＳ Ｐゴシック" pitchFamily="34" charset="-128"/>
                <a:cs typeface="Arial" pitchFamily="34" charset="0"/>
              </a:rPr>
              <a:t>can be attributed to: </a:t>
            </a:r>
          </a:p>
          <a:p>
            <a:pPr algn="just">
              <a:defRPr/>
            </a:pPr>
            <a:endParaRPr lang="en-US" sz="1600" b="1" dirty="0">
              <a:latin typeface="Arial" pitchFamily="34" charset="0"/>
              <a:ea typeface="ＭＳ Ｐゴシック" pitchFamily="34" charset="-128"/>
              <a:cs typeface="Arial" pitchFamily="34" charset="0"/>
            </a:endParaRPr>
          </a:p>
          <a:p>
            <a:pPr marL="285750" indent="-285750" algn="just">
              <a:spcBef>
                <a:spcPts val="600"/>
              </a:spcBef>
              <a:spcAft>
                <a:spcPts val="600"/>
              </a:spcAft>
              <a:buFont typeface="Arial" pitchFamily="34" charset="0"/>
              <a:buChar char="•"/>
              <a:defRPr/>
            </a:pPr>
            <a:r>
              <a:rPr lang="en-US" sz="1600" dirty="0">
                <a:latin typeface="Arial" pitchFamily="34" charset="0"/>
                <a:ea typeface="ＭＳ Ｐゴシック" pitchFamily="34" charset="-128"/>
                <a:cs typeface="Arial" pitchFamily="34" charset="0"/>
              </a:rPr>
              <a:t>Improved internal </a:t>
            </a:r>
            <a:r>
              <a:rPr lang="en-US" sz="1600" dirty="0" smtClean="0">
                <a:latin typeface="Arial" pitchFamily="34" charset="0"/>
                <a:ea typeface="ＭＳ Ｐゴシック" pitchFamily="34" charset="-128"/>
                <a:cs typeface="Arial" pitchFamily="34" charset="0"/>
              </a:rPr>
              <a:t>controls, sound management practices and improved planning:</a:t>
            </a:r>
            <a:endParaRPr lang="en-ZA" sz="1600" dirty="0">
              <a:latin typeface="Arial" pitchFamily="34" charset="0"/>
              <a:ea typeface="ＭＳ Ｐゴシック" pitchFamily="34" charset="-128"/>
              <a:cs typeface="Arial" pitchFamily="34" charset="0"/>
            </a:endParaRPr>
          </a:p>
          <a:p>
            <a:pPr marL="742950" lvl="1" indent="-285750" algn="just">
              <a:spcBef>
                <a:spcPts val="600"/>
              </a:spcBef>
              <a:spcAft>
                <a:spcPts val="600"/>
              </a:spcAft>
              <a:buFont typeface="Wingdings" pitchFamily="2" charset="2"/>
              <a:buChar char="v"/>
            </a:pPr>
            <a:r>
              <a:rPr lang="en-US" sz="1600" dirty="0">
                <a:latin typeface="Arial" pitchFamily="34" charset="0"/>
                <a:cs typeface="Arial" pitchFamily="34" charset="0"/>
              </a:rPr>
              <a:t>The </a:t>
            </a:r>
            <a:r>
              <a:rPr lang="en-US" sz="1600" dirty="0" smtClean="0">
                <a:latin typeface="Arial" pitchFamily="34" charset="0"/>
                <a:cs typeface="Arial" pitchFamily="34" charset="0"/>
              </a:rPr>
              <a:t>introduction of monthly checklists to be completed by all managers from Assistant Director and above and all heads of offices irrespective of rank.</a:t>
            </a:r>
          </a:p>
          <a:p>
            <a:pPr marL="742950" lvl="1" indent="-285750" algn="just">
              <a:spcBef>
                <a:spcPts val="600"/>
              </a:spcBef>
              <a:spcAft>
                <a:spcPts val="600"/>
              </a:spcAft>
              <a:buFont typeface="Wingdings" pitchFamily="2" charset="2"/>
              <a:buChar char="v"/>
            </a:pPr>
            <a:r>
              <a:rPr lang="en-US" sz="1600" dirty="0" smtClean="0">
                <a:latin typeface="Arial" pitchFamily="34" charset="0"/>
                <a:cs typeface="Arial" pitchFamily="34" charset="0"/>
              </a:rPr>
              <a:t>Hosting of regular Top 1000 meetings to provide feedback and plan for audits.</a:t>
            </a:r>
          </a:p>
          <a:p>
            <a:pPr marL="742950" lvl="1" indent="-285750" algn="just">
              <a:spcBef>
                <a:spcPts val="600"/>
              </a:spcBef>
              <a:spcAft>
                <a:spcPts val="600"/>
              </a:spcAft>
              <a:buFont typeface="Wingdings" pitchFamily="2" charset="2"/>
              <a:buChar char="v"/>
            </a:pPr>
            <a:r>
              <a:rPr lang="en-US" sz="1600" dirty="0" smtClean="0">
                <a:latin typeface="Arial" pitchFamily="34" charset="0"/>
                <a:cs typeface="Arial" pitchFamily="34" charset="0"/>
              </a:rPr>
              <a:t>Development and implementation of an audit action plan to deal with findings from the Auditor-General and the DHA Internal Audit.</a:t>
            </a:r>
            <a:endParaRPr lang="en-ZA" sz="1600" dirty="0">
              <a:latin typeface="Arial" pitchFamily="34" charset="0"/>
              <a:cs typeface="Arial" pitchFamily="34" charset="0"/>
            </a:endParaRPr>
          </a:p>
          <a:p>
            <a:pPr marL="742950" lvl="1" indent="-285750" algn="just">
              <a:spcBef>
                <a:spcPts val="600"/>
              </a:spcBef>
              <a:spcAft>
                <a:spcPts val="600"/>
              </a:spcAft>
              <a:buFont typeface="Wingdings" pitchFamily="2" charset="2"/>
              <a:buChar char="v"/>
            </a:pPr>
            <a:r>
              <a:rPr lang="en-US" sz="1600" dirty="0" smtClean="0">
                <a:latin typeface="Arial" pitchFamily="34" charset="0"/>
                <a:cs typeface="Arial" pitchFamily="34" charset="0"/>
              </a:rPr>
              <a:t>Availability of relevant polices and procedures via internal communication channel.</a:t>
            </a:r>
          </a:p>
          <a:p>
            <a:pPr marL="742950" lvl="1" indent="-285750" algn="just">
              <a:spcBef>
                <a:spcPts val="600"/>
              </a:spcBef>
              <a:spcAft>
                <a:spcPts val="600"/>
              </a:spcAft>
              <a:buFont typeface="Wingdings" pitchFamily="2" charset="2"/>
              <a:buChar char="v"/>
            </a:pPr>
            <a:r>
              <a:rPr lang="en-US" sz="1600" dirty="0" smtClean="0">
                <a:latin typeface="Arial" pitchFamily="34" charset="0"/>
                <a:cs typeface="Arial" pitchFamily="34" charset="0"/>
              </a:rPr>
              <a:t>Review of the process to deal with the payment of invoices within 30 days.</a:t>
            </a:r>
          </a:p>
          <a:p>
            <a:pPr marL="742950" lvl="1" indent="-285750" algn="just">
              <a:spcBef>
                <a:spcPts val="600"/>
              </a:spcBef>
              <a:spcAft>
                <a:spcPts val="600"/>
              </a:spcAft>
              <a:buFont typeface="Wingdings" pitchFamily="2" charset="2"/>
              <a:buChar char="v"/>
            </a:pPr>
            <a:r>
              <a:rPr lang="en-US" sz="1600" dirty="0" smtClean="0">
                <a:latin typeface="Arial" pitchFamily="34" charset="0"/>
                <a:cs typeface="Arial" pitchFamily="34" charset="0"/>
              </a:rPr>
              <a:t>Presentations on compliance related issues at various governance fora such as Minister’s Management Meeting (MMM), EXCO and Departmental Management Committee (DMC).</a:t>
            </a:r>
          </a:p>
          <a:p>
            <a:pPr marL="742950" lvl="1" indent="-285750">
              <a:spcBef>
                <a:spcPts val="600"/>
              </a:spcBef>
              <a:spcAft>
                <a:spcPts val="600"/>
              </a:spcAft>
              <a:buFont typeface="Wingdings" pitchFamily="2" charset="2"/>
              <a:buChar char="v"/>
            </a:pPr>
            <a:endParaRPr lang="en-ZA" sz="1600" dirty="0">
              <a:latin typeface="Arial" pitchFamily="34" charset="0"/>
              <a:ea typeface="ＭＳ Ｐゴシック" pitchFamily="34" charset="-128"/>
              <a:cs typeface="Arial" pitchFamily="34" charset="0"/>
            </a:endParaRPr>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None/>
            </a:pPr>
            <a:fld id="{7BF42C52-B159-234F-84DC-5B8DD7318330}" type="slidenum">
              <a:rPr lang="en-US" smtClean="0"/>
              <a:pPr marL="0" indent="0">
                <a:buNone/>
              </a:pPr>
              <a:t>24</a:t>
            </a:fld>
            <a:endParaRPr lang="en-US" dirty="0"/>
          </a:p>
        </p:txBody>
      </p:sp>
      <p:sp>
        <p:nvSpPr>
          <p:cNvPr id="7" name="TextBox 6"/>
          <p:cNvSpPr txBox="1"/>
          <p:nvPr/>
        </p:nvSpPr>
        <p:spPr>
          <a:xfrm>
            <a:off x="143933" y="180432"/>
            <a:ext cx="9000067" cy="369332"/>
          </a:xfrm>
          <a:prstGeom prst="rect">
            <a:avLst/>
          </a:prstGeom>
          <a:noFill/>
        </p:spPr>
        <p:txBody>
          <a:bodyPr wrap="square" rtlCol="0">
            <a:spAutoFit/>
          </a:bodyPr>
          <a:lstStyle/>
          <a:p>
            <a:pPr algn="ctr">
              <a:lnSpc>
                <a:spcPct val="90000"/>
              </a:lnSpc>
              <a:spcBef>
                <a:spcPct val="0"/>
              </a:spcBef>
            </a:pPr>
            <a:r>
              <a:rPr lang="en-ZA" sz="2000" b="1" dirty="0">
                <a:solidFill>
                  <a:schemeClr val="accent6">
                    <a:lumMod val="50000"/>
                  </a:schemeClr>
                </a:solidFill>
                <a:latin typeface="Arial" panose="020B0604020202020204" pitchFamily="34" charset="0"/>
                <a:cs typeface="Arial" panose="020B0604020202020204" pitchFamily="34" charset="0"/>
              </a:rPr>
              <a:t>Comparative Analysis of Audit Outcomes for last 3 financial </a:t>
            </a:r>
            <a:r>
              <a:rPr lang="en-ZA" sz="2000" b="1" dirty="0" smtClean="0">
                <a:solidFill>
                  <a:schemeClr val="accent6">
                    <a:lumMod val="50000"/>
                  </a:schemeClr>
                </a:solidFill>
                <a:latin typeface="Arial" panose="020B0604020202020204" pitchFamily="34" charset="0"/>
                <a:cs typeface="Arial" panose="020B0604020202020204" pitchFamily="34" charset="0"/>
              </a:rPr>
              <a:t>years (</a:t>
            </a:r>
            <a:r>
              <a:rPr lang="en-ZA" sz="2000" b="1" dirty="0" err="1" smtClean="0">
                <a:solidFill>
                  <a:schemeClr val="accent6">
                    <a:lumMod val="50000"/>
                  </a:schemeClr>
                </a:solidFill>
                <a:latin typeface="Arial" panose="020B0604020202020204" pitchFamily="34" charset="0"/>
                <a:cs typeface="Arial" panose="020B0604020202020204" pitchFamily="34" charset="0"/>
              </a:rPr>
              <a:t>Cont</a:t>
            </a:r>
            <a:r>
              <a:rPr lang="en-ZA" sz="2000" b="1" dirty="0" smtClean="0">
                <a:solidFill>
                  <a:schemeClr val="accent6">
                    <a:lumMod val="50000"/>
                  </a:schemeClr>
                </a:solidFill>
                <a:latin typeface="Arial" panose="020B0604020202020204" pitchFamily="34" charset="0"/>
                <a:cs typeface="Arial" panose="020B0604020202020204" pitchFamily="34" charset="0"/>
              </a:rPr>
              <a:t>)</a:t>
            </a:r>
            <a:endParaRPr lang="en-ZA"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216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None/>
            </a:pPr>
            <a:fld id="{2538E8B7-8BD9-9F48-9FB6-4E0DFEDB8449}" type="slidenum">
              <a:rPr lang="en-US" smtClean="0"/>
              <a:pPr marL="0" indent="0">
                <a:buNone/>
              </a:pPr>
              <a:t>25</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3" name="Rectangle 2"/>
          <p:cNvSpPr/>
          <p:nvPr/>
        </p:nvSpPr>
        <p:spPr>
          <a:xfrm>
            <a:off x="2286000" y="2771128"/>
            <a:ext cx="4572000" cy="923330"/>
          </a:xfrm>
          <a:prstGeom prst="rect">
            <a:avLst/>
          </a:prstGeom>
        </p:spPr>
        <p:txBody>
          <a:bodyPr>
            <a:spAutoFit/>
          </a:bodyPr>
          <a:lstStyle/>
          <a:p>
            <a:pPr algn="ctr">
              <a:lnSpc>
                <a:spcPct val="150000"/>
              </a:lnSpc>
            </a:pPr>
            <a:r>
              <a:rPr lang="en-US" b="1" dirty="0" smtClean="0">
                <a:latin typeface="Arial" panose="020B0604020202020204" pitchFamily="34" charset="0"/>
                <a:cs typeface="Arial" panose="020B0604020202020204" pitchFamily="34" charset="0"/>
              </a:rPr>
              <a:t>PROFILE OF THE DEPARTMENT OF HOME AFFAIRS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53212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335" y="63448"/>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Profile of the </a:t>
            </a:r>
            <a:r>
              <a:rPr lang="en-GB" b="1" dirty="0" err="1" smtClean="0">
                <a:solidFill>
                  <a:schemeClr val="accent6">
                    <a:lumMod val="50000"/>
                  </a:schemeClr>
                </a:solidFill>
                <a:latin typeface="Arial" panose="020B0604020202020204" pitchFamily="34" charset="0"/>
                <a:cs typeface="Arial" panose="020B0604020202020204" pitchFamily="34" charset="0"/>
              </a:rPr>
              <a:t>DHA</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215728771"/>
              </p:ext>
            </p:extLst>
          </p:nvPr>
        </p:nvGraphicFramePr>
        <p:xfrm>
          <a:off x="206063" y="432780"/>
          <a:ext cx="8789347" cy="5510057"/>
        </p:xfrm>
        <a:graphic>
          <a:graphicData uri="http://schemas.openxmlformats.org/drawingml/2006/table">
            <a:tbl>
              <a:tblPr/>
              <a:tblGrid>
                <a:gridCol w="7147756">
                  <a:extLst>
                    <a:ext uri="{9D8B030D-6E8A-4147-A177-3AD203B41FA5}">
                      <a16:colId xmlns:a16="http://schemas.microsoft.com/office/drawing/2014/main" xmlns="" val="20000"/>
                    </a:ext>
                  </a:extLst>
                </a:gridCol>
                <a:gridCol w="1641591"/>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322189">
                <a:tc>
                  <a:txBody>
                    <a:bodyPr/>
                    <a:lstStyle/>
                    <a:p>
                      <a:pPr algn="ctr">
                        <a:lnSpc>
                          <a:spcPct val="100000"/>
                        </a:lnSpc>
                        <a:spcBef>
                          <a:spcPts val="0"/>
                        </a:spcBef>
                        <a:spcAft>
                          <a:spcPts val="0"/>
                        </a:spcAft>
                      </a:pPr>
                      <a:r>
                        <a:rPr lang="en-ZA" sz="1600" b="1" dirty="0" smtClean="0">
                          <a:latin typeface="Arial" pitchFamily="34" charset="0"/>
                          <a:ea typeface="Calibri"/>
                          <a:cs typeface="Arial" pitchFamily="34" charset="0"/>
                        </a:rPr>
                        <a:t>Channel</a:t>
                      </a:r>
                      <a:endParaRPr lang="en-ZA" sz="1600" b="1"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gn="ctr">
                        <a:lnSpc>
                          <a:spcPct val="100000"/>
                        </a:lnSpc>
                        <a:spcBef>
                          <a:spcPts val="0"/>
                        </a:spcBef>
                        <a:spcAft>
                          <a:spcPts val="0"/>
                        </a:spcAft>
                      </a:pPr>
                      <a:r>
                        <a:rPr lang="en-ZA" sz="1600" b="1" dirty="0" smtClean="0">
                          <a:latin typeface="Arial" pitchFamily="34" charset="0"/>
                          <a:ea typeface="Calibri"/>
                          <a:cs typeface="Arial" pitchFamily="34" charset="0"/>
                        </a:rPr>
                        <a:t>Quantity</a:t>
                      </a:r>
                      <a:endParaRPr lang="en-ZA" sz="1600" b="1"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Front line offices, </a:t>
                      </a:r>
                      <a:r>
                        <a:rPr lang="en-ZA" sz="1600" b="1" dirty="0">
                          <a:solidFill>
                            <a:srgbClr val="000000"/>
                          </a:solidFill>
                          <a:latin typeface="Arial" pitchFamily="34" charset="0"/>
                          <a:ea typeface="Times New Roman"/>
                          <a:cs typeface="Arial" pitchFamily="34" charset="0"/>
                        </a:rPr>
                        <a:t>non-digital</a:t>
                      </a:r>
                      <a:r>
                        <a:rPr lang="en-ZA" sz="1600" dirty="0">
                          <a:solidFill>
                            <a:srgbClr val="000000"/>
                          </a:solidFill>
                          <a:latin typeface="Arial" pitchFamily="34" charset="0"/>
                          <a:ea typeface="Times New Roman"/>
                          <a:cs typeface="Arial" pitchFamily="34" charset="0"/>
                        </a:rPr>
                        <a:t>, visited by clients, who are served at </a:t>
                      </a:r>
                      <a:r>
                        <a:rPr lang="en-ZA" sz="1600" dirty="0" smtClean="0">
                          <a:solidFill>
                            <a:srgbClr val="000000"/>
                          </a:solidFill>
                          <a:latin typeface="Arial" pitchFamily="34" charset="0"/>
                          <a:ea typeface="Times New Roman"/>
                          <a:cs typeface="Arial" pitchFamily="34" charset="0"/>
                        </a:rPr>
                        <a:t>counters</a:t>
                      </a:r>
                    </a:p>
                    <a:p>
                      <a:pPr>
                        <a:lnSpc>
                          <a:spcPct val="100000"/>
                        </a:lnSpc>
                        <a:spcBef>
                          <a:spcPts val="0"/>
                        </a:spcBef>
                        <a:spcAft>
                          <a:spcPts val="0"/>
                        </a:spcAft>
                      </a:pP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0000"/>
                        </a:lnSpc>
                        <a:spcBef>
                          <a:spcPts val="0"/>
                        </a:spcBef>
                        <a:spcAft>
                          <a:spcPts val="0"/>
                        </a:spcAft>
                      </a:pPr>
                      <a:r>
                        <a:rPr lang="en-ZA" sz="1600" dirty="0" smtClean="0">
                          <a:solidFill>
                            <a:srgbClr val="000000"/>
                          </a:solidFill>
                          <a:latin typeface="Arial" pitchFamily="34" charset="0"/>
                          <a:ea typeface="Times New Roman"/>
                          <a:cs typeface="Arial" pitchFamily="34" charset="0"/>
                        </a:rPr>
                        <a:t>218</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465756">
                <a:tc>
                  <a:txBody>
                    <a:bodyPr/>
                    <a:lstStyle/>
                    <a:p>
                      <a:pP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Front line offices, </a:t>
                      </a:r>
                      <a:r>
                        <a:rPr lang="en-ZA" sz="1600" b="1" dirty="0" smtClean="0">
                          <a:solidFill>
                            <a:srgbClr val="000000"/>
                          </a:solidFill>
                          <a:latin typeface="Arial" pitchFamily="34" charset="0"/>
                          <a:ea typeface="Times New Roman"/>
                          <a:cs typeface="Arial" pitchFamily="34" charset="0"/>
                        </a:rPr>
                        <a:t>partly </a:t>
                      </a:r>
                      <a:r>
                        <a:rPr lang="en-ZA" sz="1600" b="1" dirty="0">
                          <a:solidFill>
                            <a:srgbClr val="000000"/>
                          </a:solidFill>
                          <a:latin typeface="Arial" pitchFamily="34" charset="0"/>
                          <a:ea typeface="Times New Roman"/>
                          <a:cs typeface="Arial" pitchFamily="34" charset="0"/>
                        </a:rPr>
                        <a:t>digital,</a:t>
                      </a:r>
                      <a:r>
                        <a:rPr lang="en-ZA" sz="1600" dirty="0">
                          <a:solidFill>
                            <a:srgbClr val="000000"/>
                          </a:solidFill>
                          <a:latin typeface="Arial" pitchFamily="34" charset="0"/>
                          <a:ea typeface="Times New Roman"/>
                          <a:cs typeface="Arial" pitchFamily="34" charset="0"/>
                        </a:rPr>
                        <a:t> visited by clients, who are served at counters and for digital services at booths </a:t>
                      </a:r>
                      <a:endParaRPr lang="en-ZA" sz="1600" dirty="0" smtClean="0">
                        <a:solidFill>
                          <a:srgbClr val="000000"/>
                        </a:solidFill>
                        <a:latin typeface="Arial" pitchFamily="34" charset="0"/>
                        <a:ea typeface="Times New Roman"/>
                        <a:cs typeface="Arial" pitchFamily="34" charset="0"/>
                      </a:endParaRPr>
                    </a:p>
                    <a:p>
                      <a:pPr>
                        <a:lnSpc>
                          <a:spcPct val="100000"/>
                        </a:lnSpc>
                        <a:spcBef>
                          <a:spcPts val="0"/>
                        </a:spcBef>
                        <a:spcAft>
                          <a:spcPts val="0"/>
                        </a:spcAft>
                      </a:pP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194</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Banks hosting DHA service </a:t>
                      </a:r>
                      <a:r>
                        <a:rPr lang="en-ZA" sz="1600" dirty="0">
                          <a:solidFill>
                            <a:schemeClr val="tx1"/>
                          </a:solidFill>
                          <a:latin typeface="Arial" pitchFamily="34" charset="0"/>
                          <a:ea typeface="Times New Roman"/>
                          <a:cs typeface="Arial" pitchFamily="34" charset="0"/>
                        </a:rPr>
                        <a:t>points using an online </a:t>
                      </a:r>
                      <a:r>
                        <a:rPr lang="en-ZA" sz="1600" dirty="0" smtClean="0">
                          <a:solidFill>
                            <a:schemeClr val="tx1"/>
                          </a:solidFill>
                          <a:latin typeface="Arial" pitchFamily="34" charset="0"/>
                          <a:ea typeface="Times New Roman"/>
                          <a:cs typeface="Arial" pitchFamily="34" charset="0"/>
                        </a:rPr>
                        <a:t>“e-Home </a:t>
                      </a:r>
                      <a:r>
                        <a:rPr lang="en-ZA" sz="1600" dirty="0">
                          <a:solidFill>
                            <a:schemeClr val="tx1"/>
                          </a:solidFill>
                          <a:latin typeface="Arial" pitchFamily="34" charset="0"/>
                          <a:ea typeface="Times New Roman"/>
                          <a:cs typeface="Arial" pitchFamily="34" charset="0"/>
                        </a:rPr>
                        <a:t>Affairs</a:t>
                      </a:r>
                      <a:r>
                        <a:rPr lang="en-ZA" sz="1600" dirty="0" smtClean="0">
                          <a:solidFill>
                            <a:schemeClr val="tx1"/>
                          </a:solidFill>
                          <a:latin typeface="Arial" pitchFamily="34" charset="0"/>
                          <a:ea typeface="Times New Roman"/>
                          <a:cs typeface="Arial" pitchFamily="34" charset="0"/>
                        </a:rPr>
                        <a:t>”</a:t>
                      </a:r>
                    </a:p>
                    <a:p>
                      <a:pPr>
                        <a:lnSpc>
                          <a:spcPct val="100000"/>
                        </a:lnSpc>
                        <a:spcBef>
                          <a:spcPts val="0"/>
                        </a:spcBef>
                        <a:spcAft>
                          <a:spcPts val="0"/>
                        </a:spcAft>
                      </a:pP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14</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Health facilities </a:t>
                      </a:r>
                      <a:r>
                        <a:rPr lang="en-ZA" sz="1600" dirty="0" smtClean="0">
                          <a:solidFill>
                            <a:srgbClr val="000000"/>
                          </a:solidFill>
                          <a:latin typeface="Arial" pitchFamily="34" charset="0"/>
                          <a:ea typeface="Times New Roman"/>
                          <a:cs typeface="Arial" pitchFamily="34" charset="0"/>
                        </a:rPr>
                        <a:t>equipped for birth </a:t>
                      </a:r>
                      <a:r>
                        <a:rPr lang="en-ZA" sz="1600" dirty="0">
                          <a:solidFill>
                            <a:srgbClr val="000000"/>
                          </a:solidFill>
                          <a:latin typeface="Arial" pitchFamily="34" charset="0"/>
                          <a:ea typeface="Times New Roman"/>
                          <a:cs typeface="Arial" pitchFamily="34" charset="0"/>
                        </a:rPr>
                        <a:t>and death registration</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0000"/>
                        </a:lnSpc>
                        <a:spcBef>
                          <a:spcPts val="0"/>
                        </a:spcBef>
                        <a:spcAft>
                          <a:spcPts val="0"/>
                        </a:spcAft>
                      </a:pPr>
                      <a:r>
                        <a:rPr lang="en-ZA" sz="1600" dirty="0" smtClean="0">
                          <a:solidFill>
                            <a:schemeClr val="tx1"/>
                          </a:solidFill>
                          <a:latin typeface="Arial" pitchFamily="34" charset="0"/>
                          <a:ea typeface="Times New Roman"/>
                          <a:cs typeface="Arial" pitchFamily="34" charset="0"/>
                        </a:rPr>
                        <a:t>391</a:t>
                      </a:r>
                      <a:endParaRPr lang="en-ZA" sz="1600" dirty="0">
                        <a:solidFill>
                          <a:schemeClr val="tx1"/>
                        </a:solidFill>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00000"/>
                        </a:lnSpc>
                        <a:spcBef>
                          <a:spcPts val="0"/>
                        </a:spcBef>
                        <a:spcAft>
                          <a:spcPts val="0"/>
                        </a:spcAft>
                      </a:pPr>
                      <a:r>
                        <a:rPr lang="en-ZA" sz="1600" dirty="0">
                          <a:solidFill>
                            <a:srgbClr val="000000"/>
                          </a:solidFill>
                          <a:latin typeface="Arial" pitchFamily="34" charset="0"/>
                          <a:ea typeface="Times New Roman"/>
                          <a:cs typeface="Arial" pitchFamily="34" charset="0"/>
                        </a:rPr>
                        <a:t>Old mobile units, used to fill gaps in the footprint and for outreach</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0000"/>
                        </a:lnSpc>
                        <a:spcBef>
                          <a:spcPts val="0"/>
                        </a:spcBef>
                        <a:spcAft>
                          <a:spcPts val="0"/>
                        </a:spcAft>
                      </a:pPr>
                      <a:r>
                        <a:rPr lang="en-ZA" sz="1600" dirty="0" smtClean="0">
                          <a:solidFill>
                            <a:srgbClr val="000000"/>
                          </a:solidFill>
                          <a:latin typeface="Arial" pitchFamily="34" charset="0"/>
                          <a:ea typeface="Times New Roman"/>
                          <a:cs typeface="Arial" pitchFamily="34" charset="0"/>
                        </a:rPr>
                        <a:t>57</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00000"/>
                        </a:lnSpc>
                        <a:spcBef>
                          <a:spcPts val="0"/>
                        </a:spcBef>
                        <a:spcAft>
                          <a:spcPts val="0"/>
                        </a:spcAft>
                      </a:pPr>
                      <a:r>
                        <a:rPr lang="en-ZA" sz="1600" dirty="0" smtClean="0">
                          <a:solidFill>
                            <a:srgbClr val="000000"/>
                          </a:solidFill>
                          <a:latin typeface="Arial" pitchFamily="34" charset="0"/>
                          <a:ea typeface="Times New Roman"/>
                          <a:cs typeface="Arial" pitchFamily="34" charset="0"/>
                        </a:rPr>
                        <a:t>New and refurbished </a:t>
                      </a:r>
                      <a:r>
                        <a:rPr lang="en-ZA" sz="1600" dirty="0">
                          <a:solidFill>
                            <a:srgbClr val="000000"/>
                          </a:solidFill>
                          <a:latin typeface="Arial" pitchFamily="34" charset="0"/>
                          <a:ea typeface="Times New Roman"/>
                          <a:cs typeface="Arial" pitchFamily="34" charset="0"/>
                        </a:rPr>
                        <a:t>mobile </a:t>
                      </a:r>
                      <a:r>
                        <a:rPr lang="en-ZA" sz="1600" dirty="0" smtClean="0">
                          <a:solidFill>
                            <a:srgbClr val="000000"/>
                          </a:solidFill>
                          <a:latin typeface="Arial" pitchFamily="34" charset="0"/>
                          <a:ea typeface="Times New Roman"/>
                          <a:cs typeface="Arial" pitchFamily="34" charset="0"/>
                        </a:rPr>
                        <a:t>units to be equipped </a:t>
                      </a:r>
                      <a:r>
                        <a:rPr lang="en-ZA" sz="1600" dirty="0">
                          <a:solidFill>
                            <a:srgbClr val="000000"/>
                          </a:solidFill>
                          <a:latin typeface="Arial" pitchFamily="34" charset="0"/>
                          <a:ea typeface="Times New Roman"/>
                          <a:cs typeface="Arial" pitchFamily="34" charset="0"/>
                        </a:rPr>
                        <a:t>with digital </a:t>
                      </a:r>
                      <a:r>
                        <a:rPr lang="en-ZA" sz="1600" dirty="0" smtClean="0">
                          <a:solidFill>
                            <a:srgbClr val="000000"/>
                          </a:solidFill>
                          <a:latin typeface="Arial" pitchFamily="34" charset="0"/>
                          <a:ea typeface="Times New Roman"/>
                          <a:cs typeface="Arial" pitchFamily="34" charset="0"/>
                        </a:rPr>
                        <a:t>system </a:t>
                      </a:r>
                    </a:p>
                    <a:p>
                      <a:pPr>
                        <a:lnSpc>
                          <a:spcPct val="100000"/>
                        </a:lnSpc>
                        <a:spcBef>
                          <a:spcPts val="0"/>
                        </a:spcBef>
                        <a:spcAft>
                          <a:spcPts val="0"/>
                        </a:spcAft>
                      </a:pPr>
                      <a:r>
                        <a:rPr lang="en-ZA" sz="1600" dirty="0" smtClean="0">
                          <a:solidFill>
                            <a:srgbClr val="000000"/>
                          </a:solidFill>
                          <a:latin typeface="Arial" pitchFamily="34" charset="0"/>
                          <a:ea typeface="Calibri"/>
                          <a:cs typeface="Arial" pitchFamily="34" charset="0"/>
                        </a:rPr>
                        <a:t>(New</a:t>
                      </a:r>
                      <a:r>
                        <a:rPr lang="en-ZA" sz="1600" baseline="0" dirty="0" smtClean="0">
                          <a:solidFill>
                            <a:srgbClr val="000000"/>
                          </a:solidFill>
                          <a:latin typeface="Arial" pitchFamily="34" charset="0"/>
                          <a:ea typeface="Calibri"/>
                          <a:cs typeface="Arial" pitchFamily="34" charset="0"/>
                        </a:rPr>
                        <a:t> = 19, Refurbished = 59)</a:t>
                      </a:r>
                    </a:p>
                    <a:p>
                      <a:pPr>
                        <a:lnSpc>
                          <a:spcPct val="100000"/>
                        </a:lnSpc>
                        <a:spcBef>
                          <a:spcPts val="0"/>
                        </a:spcBef>
                        <a:spcAft>
                          <a:spcPts val="0"/>
                        </a:spcAft>
                      </a:pP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0000"/>
                        </a:lnSpc>
                        <a:spcBef>
                          <a:spcPts val="0"/>
                        </a:spcBef>
                        <a:spcAft>
                          <a:spcPts val="0"/>
                        </a:spcAft>
                      </a:pPr>
                      <a:r>
                        <a:rPr lang="en-ZA" sz="1600" dirty="0" smtClean="0">
                          <a:solidFill>
                            <a:srgbClr val="000000"/>
                          </a:solidFill>
                          <a:latin typeface="Arial" pitchFamily="34" charset="0"/>
                          <a:ea typeface="Times New Roman"/>
                          <a:cs typeface="Arial" pitchFamily="34" charset="0"/>
                        </a:rPr>
                        <a:t>78</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15000"/>
                        </a:lnSpc>
                        <a:spcAft>
                          <a:spcPts val="1000"/>
                        </a:spcAft>
                      </a:pPr>
                      <a:r>
                        <a:rPr lang="en-ZA" sz="1600" dirty="0">
                          <a:solidFill>
                            <a:srgbClr val="000000"/>
                          </a:solidFill>
                          <a:latin typeface="Arial" pitchFamily="34" charset="0"/>
                          <a:ea typeface="Times New Roman"/>
                          <a:cs typeface="Arial" pitchFamily="34" charset="0"/>
                        </a:rPr>
                        <a:t>Designated ports of entry (</a:t>
                      </a:r>
                      <a:r>
                        <a:rPr lang="en-ZA" sz="1600" dirty="0" err="1">
                          <a:solidFill>
                            <a:srgbClr val="000000"/>
                          </a:solidFill>
                          <a:latin typeface="Arial" pitchFamily="34" charset="0"/>
                          <a:ea typeface="Times New Roman"/>
                          <a:cs typeface="Arial" pitchFamily="34" charset="0"/>
                        </a:rPr>
                        <a:t>PoEs</a:t>
                      </a:r>
                      <a:r>
                        <a:rPr lang="en-ZA" sz="1600" dirty="0">
                          <a:solidFill>
                            <a:srgbClr val="000000"/>
                          </a:solidFill>
                          <a:latin typeface="Arial" pitchFamily="34" charset="0"/>
                          <a:ea typeface="Times New Roman"/>
                          <a:cs typeface="Arial" pitchFamily="34" charset="0"/>
                        </a:rPr>
                        <a:t>)</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dirty="0">
                          <a:solidFill>
                            <a:srgbClr val="000000"/>
                          </a:solidFill>
                          <a:latin typeface="Arial" pitchFamily="34" charset="0"/>
                          <a:ea typeface="Times New Roman"/>
                          <a:cs typeface="Arial" pitchFamily="34" charset="0"/>
                        </a:rPr>
                        <a:t>72</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15000"/>
                        </a:lnSpc>
                        <a:spcAft>
                          <a:spcPts val="1000"/>
                        </a:spcAft>
                      </a:pPr>
                      <a:r>
                        <a:rPr lang="en-ZA" sz="1600" dirty="0" err="1">
                          <a:solidFill>
                            <a:srgbClr val="000000"/>
                          </a:solidFill>
                          <a:latin typeface="Arial" pitchFamily="34" charset="0"/>
                          <a:ea typeface="Times New Roman"/>
                          <a:cs typeface="Arial" pitchFamily="34" charset="0"/>
                        </a:rPr>
                        <a:t>DHA</a:t>
                      </a:r>
                      <a:r>
                        <a:rPr lang="en-ZA" sz="1600" dirty="0">
                          <a:solidFill>
                            <a:srgbClr val="000000"/>
                          </a:solidFill>
                          <a:latin typeface="Arial" pitchFamily="34" charset="0"/>
                          <a:ea typeface="Times New Roman"/>
                          <a:cs typeface="Arial" pitchFamily="34" charset="0"/>
                        </a:rPr>
                        <a:t> represented abroad at South African missions</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dirty="0">
                          <a:solidFill>
                            <a:srgbClr val="000000"/>
                          </a:solidFill>
                          <a:latin typeface="Arial" pitchFamily="34" charset="0"/>
                          <a:ea typeface="Times New Roman"/>
                          <a:cs typeface="Arial" pitchFamily="34" charset="0"/>
                        </a:rPr>
                        <a:t>30</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15000"/>
                        </a:lnSpc>
                        <a:spcAft>
                          <a:spcPts val="1000"/>
                        </a:spcAft>
                      </a:pPr>
                      <a:r>
                        <a:rPr lang="en-ZA" sz="1600" dirty="0">
                          <a:solidFill>
                            <a:srgbClr val="000000"/>
                          </a:solidFill>
                          <a:latin typeface="Arial" pitchFamily="34" charset="0"/>
                          <a:ea typeface="Times New Roman"/>
                          <a:cs typeface="Arial" pitchFamily="34" charset="0"/>
                        </a:rPr>
                        <a:t>Refugee Reception Centres</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dirty="0" smtClean="0">
                          <a:solidFill>
                            <a:srgbClr val="000000"/>
                          </a:solidFill>
                          <a:latin typeface="Arial" pitchFamily="34" charset="0"/>
                          <a:ea typeface="Times New Roman"/>
                          <a:cs typeface="Arial" pitchFamily="34" charset="0"/>
                        </a:rPr>
                        <a:t>5</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26</a:t>
            </a:fld>
            <a:endParaRPr lang="en-US" dirty="0"/>
          </a:p>
        </p:txBody>
      </p:sp>
    </p:spTree>
    <p:extLst>
      <p:ext uri="{BB962C8B-B14F-4D97-AF65-F5344CB8AC3E}">
        <p14:creationId xmlns:p14="http://schemas.microsoft.com/office/powerpoint/2010/main" xmlns="" val="2298515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3448"/>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Profile of the </a:t>
            </a:r>
            <a:r>
              <a:rPr lang="en-GB" b="1" dirty="0" err="1" smtClean="0">
                <a:solidFill>
                  <a:schemeClr val="accent6">
                    <a:lumMod val="50000"/>
                  </a:schemeClr>
                </a:solidFill>
                <a:latin typeface="Arial" panose="020B0604020202020204" pitchFamily="34" charset="0"/>
                <a:cs typeface="Arial" panose="020B0604020202020204" pitchFamily="34" charset="0"/>
              </a:rPr>
              <a:t>DHA</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nvPr>
        </p:nvGraphicFramePr>
        <p:xfrm>
          <a:off x="206063" y="609963"/>
          <a:ext cx="8789347" cy="2251263"/>
        </p:xfrm>
        <a:graphic>
          <a:graphicData uri="http://schemas.openxmlformats.org/drawingml/2006/table">
            <a:tbl>
              <a:tblPr/>
              <a:tblGrid>
                <a:gridCol w="7147756">
                  <a:extLst>
                    <a:ext uri="{9D8B030D-6E8A-4147-A177-3AD203B41FA5}">
                      <a16:colId xmlns:a16="http://schemas.microsoft.com/office/drawing/2014/main" xmlns="" val="20000"/>
                    </a:ext>
                  </a:extLst>
                </a:gridCol>
                <a:gridCol w="1641591"/>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50419">
                <a:tc>
                  <a:txBody>
                    <a:bodyPr/>
                    <a:lstStyle/>
                    <a:p>
                      <a:pPr algn="l">
                        <a:lnSpc>
                          <a:spcPct val="115000"/>
                        </a:lnSpc>
                        <a:spcAft>
                          <a:spcPts val="1000"/>
                        </a:spcAft>
                      </a:pPr>
                      <a:r>
                        <a:rPr lang="en-ZA" sz="1600" b="1" dirty="0" smtClean="0">
                          <a:latin typeface="Arial" pitchFamily="34" charset="0"/>
                          <a:ea typeface="Calibri"/>
                          <a:cs typeface="Arial" pitchFamily="34" charset="0"/>
                        </a:rPr>
                        <a:t>Channel</a:t>
                      </a:r>
                      <a:endParaRPr lang="en-ZA" sz="1600" b="1"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b="1" dirty="0" smtClean="0">
                          <a:latin typeface="Arial" pitchFamily="34" charset="0"/>
                          <a:ea typeface="Calibri"/>
                          <a:cs typeface="Arial" pitchFamily="34" charset="0"/>
                        </a:rPr>
                        <a:t>Quantity</a:t>
                      </a:r>
                      <a:endParaRPr lang="en-ZA" sz="1600" b="1"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15000"/>
                        </a:lnSpc>
                        <a:spcAft>
                          <a:spcPts val="1000"/>
                        </a:spcAft>
                      </a:pPr>
                      <a:r>
                        <a:rPr lang="en-ZA" sz="1600" dirty="0">
                          <a:solidFill>
                            <a:srgbClr val="000000"/>
                          </a:solidFill>
                          <a:latin typeface="Arial" pitchFamily="34" charset="0"/>
                          <a:ea typeface="Times New Roman"/>
                          <a:cs typeface="Arial" pitchFamily="34" charset="0"/>
                        </a:rPr>
                        <a:t>Premium visa and permit centres  </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dirty="0" smtClean="0">
                          <a:solidFill>
                            <a:srgbClr val="000000"/>
                          </a:solidFill>
                          <a:latin typeface="Arial" pitchFamily="34" charset="0"/>
                          <a:ea typeface="Times New Roman"/>
                          <a:cs typeface="Arial" pitchFamily="34" charset="0"/>
                        </a:rPr>
                        <a:t>4</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48644">
                <a:tc>
                  <a:txBody>
                    <a:bodyPr/>
                    <a:lstStyle/>
                    <a:p>
                      <a:pPr>
                        <a:lnSpc>
                          <a:spcPct val="115000"/>
                        </a:lnSpc>
                        <a:spcAft>
                          <a:spcPts val="1000"/>
                        </a:spcAft>
                      </a:pPr>
                      <a:r>
                        <a:rPr lang="en-ZA" sz="1600" dirty="0">
                          <a:solidFill>
                            <a:srgbClr val="000000"/>
                          </a:solidFill>
                          <a:latin typeface="Arial" pitchFamily="34" charset="0"/>
                          <a:ea typeface="Times New Roman"/>
                          <a:cs typeface="Arial" pitchFamily="34" charset="0"/>
                        </a:rPr>
                        <a:t>Repatriation Centre</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dirty="0" smtClean="0">
                          <a:solidFill>
                            <a:srgbClr val="000000"/>
                          </a:solidFill>
                          <a:latin typeface="Arial" pitchFamily="34" charset="0"/>
                          <a:ea typeface="Times New Roman"/>
                          <a:cs typeface="Arial" pitchFamily="34" charset="0"/>
                        </a:rPr>
                        <a:t>1</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a:lnSpc>
                          <a:spcPct val="115000"/>
                        </a:lnSpc>
                        <a:spcAft>
                          <a:spcPts val="1000"/>
                        </a:spcAft>
                      </a:pPr>
                      <a:r>
                        <a:rPr lang="en-ZA" sz="1600" dirty="0">
                          <a:solidFill>
                            <a:srgbClr val="000000"/>
                          </a:solidFill>
                          <a:latin typeface="Arial" pitchFamily="34" charset="0"/>
                          <a:ea typeface="Times New Roman"/>
                          <a:cs typeface="Arial" pitchFamily="34" charset="0"/>
                        </a:rPr>
                        <a:t>Total staff compliment (approximate)</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15000"/>
                        </a:lnSpc>
                        <a:spcAft>
                          <a:spcPts val="1000"/>
                        </a:spcAft>
                      </a:pPr>
                      <a:r>
                        <a:rPr lang="en-ZA" sz="1600" dirty="0">
                          <a:solidFill>
                            <a:srgbClr val="000000"/>
                          </a:solidFill>
                          <a:latin typeface="Arial" pitchFamily="34" charset="0"/>
                          <a:ea typeface="Times New Roman"/>
                          <a:cs typeface="Arial" pitchFamily="34" charset="0"/>
                        </a:rPr>
                        <a:t>10,000</a:t>
                      </a:r>
                      <a:endParaRPr lang="en-ZA" sz="16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27</a:t>
            </a:fld>
            <a:endParaRPr lang="en-US" dirty="0"/>
          </a:p>
        </p:txBody>
      </p:sp>
    </p:spTree>
    <p:extLst>
      <p:ext uri="{BB962C8B-B14F-4D97-AF65-F5344CB8AC3E}">
        <p14:creationId xmlns:p14="http://schemas.microsoft.com/office/powerpoint/2010/main" xmlns="" val="15845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3448"/>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Profile of the </a:t>
            </a:r>
            <a:r>
              <a:rPr lang="en-GB" b="1" dirty="0" err="1" smtClean="0">
                <a:solidFill>
                  <a:schemeClr val="accent6">
                    <a:lumMod val="50000"/>
                  </a:schemeClr>
                </a:solidFill>
                <a:latin typeface="Arial" panose="020B0604020202020204" pitchFamily="34" charset="0"/>
                <a:cs typeface="Arial" panose="020B0604020202020204" pitchFamily="34" charset="0"/>
              </a:rPr>
              <a:t>DHA</a:t>
            </a:r>
            <a:endParaRPr lang="en-ZA"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413010606"/>
              </p:ext>
            </p:extLst>
          </p:nvPr>
        </p:nvGraphicFramePr>
        <p:xfrm>
          <a:off x="339502" y="420926"/>
          <a:ext cx="8160554" cy="2619375"/>
        </p:xfrm>
        <a:graphic>
          <a:graphicData uri="http://schemas.openxmlformats.org/drawingml/2006/table">
            <a:tbl>
              <a:tblPr>
                <a:tableStyleId>{5C22544A-7EE6-4342-B048-85BDC9FD1C3A}</a:tableStyleId>
              </a:tblPr>
              <a:tblGrid>
                <a:gridCol w="3936284"/>
                <a:gridCol w="4224270"/>
              </a:tblGrid>
              <a:tr h="190500">
                <a:tc>
                  <a:txBody>
                    <a:bodyPr/>
                    <a:lstStyle/>
                    <a:p>
                      <a:pPr algn="ctr" fontAlgn="b"/>
                      <a:r>
                        <a:rPr lang="en-ZA" sz="1500" b="1" u="none" strike="noStrike" dirty="0">
                          <a:effectLst/>
                          <a:latin typeface="Arial" panose="020B0604020202020204" pitchFamily="34" charset="0"/>
                          <a:cs typeface="Arial" panose="020B0604020202020204" pitchFamily="34" charset="0"/>
                        </a:rPr>
                        <a:t>Province</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ZA" sz="1500" b="1" u="none" strike="noStrike" dirty="0">
                          <a:effectLst/>
                          <a:latin typeface="Arial" panose="020B0604020202020204" pitchFamily="34" charset="0"/>
                          <a:cs typeface="Arial" panose="020B0604020202020204" pitchFamily="34" charset="0"/>
                        </a:rPr>
                        <a:t>Number of Offices</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EC</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59</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FS</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30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GAUTENG</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62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KZN</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77</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LP</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58</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MP</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58</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NC</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18</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NW [BP (Bokone Bophirima)]</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22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WC</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28</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b="1" u="none" strike="noStrike" dirty="0">
                          <a:effectLst/>
                          <a:latin typeface="Arial" panose="020B0604020202020204" pitchFamily="34" charset="0"/>
                          <a:cs typeface="Arial" panose="020B0604020202020204" pitchFamily="34" charset="0"/>
                        </a:rPr>
                        <a:t>Grand Total</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1" u="none" strike="noStrike" dirty="0">
                          <a:effectLst/>
                          <a:latin typeface="Arial" panose="020B0604020202020204" pitchFamily="34" charset="0"/>
                          <a:cs typeface="Arial" panose="020B0604020202020204" pitchFamily="34" charset="0"/>
                        </a:rPr>
                        <a:t>412</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537897112"/>
              </p:ext>
            </p:extLst>
          </p:nvPr>
        </p:nvGraphicFramePr>
        <p:xfrm>
          <a:off x="339502" y="3262754"/>
          <a:ext cx="8160554" cy="2619375"/>
        </p:xfrm>
        <a:graphic>
          <a:graphicData uri="http://schemas.openxmlformats.org/drawingml/2006/table">
            <a:tbl>
              <a:tblPr>
                <a:tableStyleId>{5C22544A-7EE6-4342-B048-85BDC9FD1C3A}</a:tableStyleId>
              </a:tblPr>
              <a:tblGrid>
                <a:gridCol w="3974921"/>
                <a:gridCol w="4185633"/>
              </a:tblGrid>
              <a:tr h="190500">
                <a:tc>
                  <a:txBody>
                    <a:bodyPr/>
                    <a:lstStyle/>
                    <a:p>
                      <a:pPr algn="ctr" fontAlgn="b"/>
                      <a:r>
                        <a:rPr lang="en-ZA" sz="1500" b="1" u="none" strike="noStrike" dirty="0">
                          <a:effectLst/>
                          <a:latin typeface="Arial" panose="020B0604020202020204" pitchFamily="34" charset="0"/>
                          <a:cs typeface="Arial" panose="020B0604020202020204" pitchFamily="34" charset="0"/>
                        </a:rPr>
                        <a:t>Province</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ZA" sz="1500" b="1" u="none" strike="noStrike" dirty="0">
                          <a:effectLst/>
                          <a:latin typeface="Arial" panose="020B0604020202020204" pitchFamily="34" charset="0"/>
                          <a:cs typeface="Arial" panose="020B0604020202020204" pitchFamily="34" charset="0"/>
                        </a:rPr>
                        <a:t>Online Health Facilities</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EC</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55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FS</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32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GP</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70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KZN</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52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dirty="0">
                          <a:effectLst/>
                          <a:latin typeface="Arial" panose="020B0604020202020204" pitchFamily="34" charset="0"/>
                          <a:cs typeface="Arial" panose="020B0604020202020204" pitchFamily="34" charset="0"/>
                        </a:rPr>
                        <a:t>LP</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47</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MP</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31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NC</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28</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NW</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35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u="none" strike="noStrike">
                          <a:effectLst/>
                          <a:latin typeface="Arial" panose="020B0604020202020204" pitchFamily="34" charset="0"/>
                          <a:cs typeface="Arial" panose="020B0604020202020204" pitchFamily="34" charset="0"/>
                        </a:rPr>
                        <a:t>WC</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41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ZA" sz="1500" b="1" u="none" strike="noStrike" dirty="0">
                          <a:effectLst/>
                          <a:latin typeface="Arial" panose="020B0604020202020204" pitchFamily="34" charset="0"/>
                          <a:cs typeface="Arial" panose="020B0604020202020204" pitchFamily="34" charset="0"/>
                        </a:rPr>
                        <a:t>Grand Total</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1" u="none" strike="noStrike" dirty="0">
                          <a:effectLst/>
                          <a:latin typeface="Arial" panose="020B0604020202020204" pitchFamily="34" charset="0"/>
                          <a:cs typeface="Arial" panose="020B0604020202020204" pitchFamily="34" charset="0"/>
                        </a:rPr>
                        <a:t>391</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690160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Footer Placeholder 3"/>
          <p:cNvSpPr>
            <a:spLocks noGrp="1"/>
          </p:cNvSpPr>
          <p:nvPr>
            <p:ph type="ftr" sz="quarter" idx="11"/>
          </p:nvPr>
        </p:nvSpPr>
        <p:spPr/>
        <p:txBody>
          <a:bodyPr/>
          <a:lstStyle/>
          <a:p>
            <a:fld id="{EC3E2EF4-300D-426D-AD5B-63DB9D3FDCA2}" type="slidenum">
              <a:rPr lang="en-US" smtClean="0"/>
              <a:pPr/>
              <a:t>‹#›</a:t>
            </a:fld>
            <a:endParaRPr lang="en-US"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2120" y="180432"/>
            <a:ext cx="7966844" cy="374461"/>
          </a:xfrm>
          <a:prstGeom prst="rect">
            <a:avLst/>
          </a:prstGeom>
          <a:noFill/>
        </p:spPr>
        <p:txBody>
          <a:bodyPr wrap="square" rtlCol="0">
            <a:spAutoFit/>
          </a:bodyPr>
          <a:lstStyle/>
          <a:p>
            <a:pPr algn="ctr">
              <a:lnSpc>
                <a:spcPct val="90000"/>
              </a:lnSpc>
              <a:spcBef>
                <a:spcPct val="50000"/>
              </a:spcBef>
              <a:buClr>
                <a:schemeClr val="bg2"/>
              </a:buClr>
            </a:pPr>
            <a:r>
              <a:rPr lang="en-US" sz="2000" b="1" dirty="0">
                <a:solidFill>
                  <a:schemeClr val="accent6">
                    <a:lumMod val="50000"/>
                  </a:schemeClr>
                </a:solidFill>
                <a:latin typeface="Arial" panose="020B0604020202020204" pitchFamily="34" charset="0"/>
                <a:cs typeface="Arial" panose="020B0604020202020204" pitchFamily="34" charset="0"/>
              </a:rPr>
              <a:t>Aim of the Presentation</a:t>
            </a:r>
          </a:p>
        </p:txBody>
      </p:sp>
      <p:sp>
        <p:nvSpPr>
          <p:cNvPr id="18" name="Rectangle 17"/>
          <p:cNvSpPr/>
          <p:nvPr/>
        </p:nvSpPr>
        <p:spPr>
          <a:xfrm>
            <a:off x="296215" y="1083262"/>
            <a:ext cx="8699196" cy="2031325"/>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To present </a:t>
            </a:r>
            <a:r>
              <a:rPr lang="en-US" b="1" dirty="0" smtClean="0">
                <a:latin typeface="Arial" panose="020B0604020202020204" pitchFamily="34" charset="0"/>
                <a:cs typeface="Arial" panose="020B0604020202020204" pitchFamily="34" charset="0"/>
              </a:rPr>
              <a:t>to the Select Committee on </a:t>
            </a:r>
            <a:r>
              <a:rPr lang="en-US" b="1" smtClean="0">
                <a:latin typeface="Arial" panose="020B0604020202020204" pitchFamily="34" charset="0"/>
                <a:cs typeface="Arial" panose="020B0604020202020204" pitchFamily="34" charset="0"/>
              </a:rPr>
              <a:t>Social Services the</a:t>
            </a:r>
            <a:r>
              <a:rPr lang="en-US" b="1" dirty="0" smtClean="0">
                <a:latin typeface="Arial" panose="020B0604020202020204" pitchFamily="34" charset="0"/>
                <a:cs typeface="Arial" panose="020B0604020202020204" pitchFamily="34" charset="0"/>
              </a:rPr>
              <a:t>:</a:t>
            </a:r>
          </a:p>
          <a:p>
            <a:pPr algn="just"/>
            <a:endParaRPr lang="en-ZA" b="1"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dirty="0">
                <a:latin typeface="Arial" panose="020B0604020202020204" pitchFamily="34" charset="0"/>
                <a:cs typeface="Arial" panose="020B0604020202020204" pitchFamily="34" charset="0"/>
              </a:rPr>
              <a:t>Annual Performance Plan (APP) for the </a:t>
            </a:r>
            <a:r>
              <a:rPr lang="en-US" dirty="0" smtClean="0">
                <a:latin typeface="Arial" panose="020B0604020202020204" pitchFamily="34" charset="0"/>
                <a:cs typeface="Arial" panose="020B0604020202020204" pitchFamily="34" charset="0"/>
              </a:rPr>
              <a:t>2018/19 </a:t>
            </a:r>
            <a:r>
              <a:rPr lang="en-US" dirty="0">
                <a:latin typeface="Arial" panose="020B0604020202020204" pitchFamily="34" charset="0"/>
                <a:cs typeface="Arial" panose="020B0604020202020204" pitchFamily="34" charset="0"/>
              </a:rPr>
              <a:t>financial year</a:t>
            </a:r>
            <a:r>
              <a:rPr lang="en-US" dirty="0" smtClean="0">
                <a:latin typeface="Arial" panose="020B0604020202020204" pitchFamily="34" charset="0"/>
                <a:cs typeface="Arial" panose="020B0604020202020204" pitchFamily="34" charset="0"/>
              </a:rPr>
              <a:t>; and </a:t>
            </a:r>
          </a:p>
          <a:p>
            <a:pPr marL="285750" lvl="0" indent="-285750" algn="just">
              <a:spcBef>
                <a:spcPts val="600"/>
              </a:spcBef>
              <a:spcAft>
                <a:spcPts val="600"/>
              </a:spcAft>
              <a:buFont typeface="Arial"/>
              <a:buChar char="•"/>
            </a:pPr>
            <a:r>
              <a:rPr lang="en-US" dirty="0" smtClean="0">
                <a:latin typeface="Arial" panose="020B0604020202020204" pitchFamily="34" charset="0"/>
                <a:cs typeface="Arial" panose="020B0604020202020204" pitchFamily="34" charset="0"/>
              </a:rPr>
              <a:t>Budgetary </a:t>
            </a:r>
            <a:r>
              <a:rPr lang="en-US" dirty="0">
                <a:latin typeface="Arial" panose="020B0604020202020204" pitchFamily="34" charset="0"/>
                <a:cs typeface="Arial" panose="020B0604020202020204" pitchFamily="34" charset="0"/>
              </a:rPr>
              <a:t>information for the </a:t>
            </a:r>
            <a:r>
              <a:rPr lang="en-US" dirty="0" smtClean="0">
                <a:latin typeface="Arial" panose="020B0604020202020204" pitchFamily="34" charset="0"/>
                <a:cs typeface="Arial" panose="020B0604020202020204" pitchFamily="34" charset="0"/>
              </a:rPr>
              <a:t>2018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2021 </a:t>
            </a:r>
            <a:r>
              <a:rPr lang="en-US" dirty="0">
                <a:latin typeface="Arial" panose="020B0604020202020204" pitchFamily="34" charset="0"/>
                <a:cs typeface="Arial" panose="020B0604020202020204" pitchFamily="34" charset="0"/>
              </a:rPr>
              <a:t>MTEF.</a:t>
            </a:r>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indent="0">
              <a:buNone/>
            </a:pPr>
            <a:fld id="{7BF42C52-B159-234F-84DC-5B8DD7318330}" type="slidenum">
              <a:rPr lang="en-US" smtClean="0"/>
              <a:pPr marL="0" indent="0">
                <a:buNone/>
              </a:pPr>
              <a:t>3</a:t>
            </a:fld>
            <a:endParaRPr lang="en-US" dirty="0"/>
          </a:p>
        </p:txBody>
      </p:sp>
    </p:spTree>
    <p:extLst>
      <p:ext uri="{BB962C8B-B14F-4D97-AF65-F5344CB8AC3E}">
        <p14:creationId xmlns:p14="http://schemas.microsoft.com/office/powerpoint/2010/main" xmlns="" val="517628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Footer Placeholder 3"/>
          <p:cNvSpPr>
            <a:spLocks noGrp="1"/>
          </p:cNvSpPr>
          <p:nvPr>
            <p:ph type="ftr" sz="quarter" idx="11"/>
          </p:nvPr>
        </p:nvSpPr>
        <p:spPr/>
        <p:txBody>
          <a:bodyPr/>
          <a:lstStyle/>
          <a:p>
            <a:fld id="{EC3E2EF4-300D-426D-AD5B-63DB9D3FDCA2}" type="slidenum">
              <a:rPr lang="en-US" smtClean="0"/>
              <a:pPr/>
              <a:t>‹#›</a:t>
            </a:fld>
            <a:endParaRPr lang="en-US"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31</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5" name="Rectangle 4"/>
          <p:cNvSpPr/>
          <p:nvPr/>
        </p:nvSpPr>
        <p:spPr>
          <a:xfrm>
            <a:off x="2286000" y="2978877"/>
            <a:ext cx="4572000" cy="1754326"/>
          </a:xfrm>
          <a:prstGeom prst="rect">
            <a:avLst/>
          </a:prstGeom>
        </p:spPr>
        <p:txBody>
          <a:bodyPr>
            <a:spAutoFit/>
          </a:bodyPr>
          <a:lstStyle/>
          <a:p>
            <a:pPr algn="ctr">
              <a:lnSpc>
                <a:spcPct val="150000"/>
              </a:lnSpc>
              <a:buClr>
                <a:schemeClr val="bg2"/>
              </a:buClr>
            </a:pPr>
            <a:r>
              <a:rPr lang="en-US" b="1" dirty="0" smtClean="0">
                <a:solidFill>
                  <a:srgbClr val="000000"/>
                </a:solidFill>
              </a:rPr>
              <a:t>OVERVIEW OF TARGETS (2017 VS 2018) </a:t>
            </a:r>
          </a:p>
          <a:p>
            <a:pPr algn="ctr">
              <a:lnSpc>
                <a:spcPct val="150000"/>
              </a:lnSpc>
              <a:buClr>
                <a:schemeClr val="bg2"/>
              </a:buClr>
            </a:pPr>
            <a:r>
              <a:rPr lang="en-US" b="1" dirty="0" smtClean="0">
                <a:solidFill>
                  <a:srgbClr val="000000"/>
                </a:solidFill>
              </a:rPr>
              <a:t>AND</a:t>
            </a:r>
          </a:p>
          <a:p>
            <a:pPr algn="ctr">
              <a:lnSpc>
                <a:spcPct val="150000"/>
              </a:lnSpc>
              <a:buClr>
                <a:schemeClr val="bg2"/>
              </a:buClr>
            </a:pPr>
            <a:r>
              <a:rPr lang="en-US" b="1" dirty="0" smtClean="0">
                <a:solidFill>
                  <a:srgbClr val="000000"/>
                </a:solidFill>
              </a:rPr>
              <a:t>DETAILED </a:t>
            </a:r>
            <a:r>
              <a:rPr lang="en-US" b="1" dirty="0">
                <a:solidFill>
                  <a:srgbClr val="000000"/>
                </a:solidFill>
              </a:rPr>
              <a:t>TARGET BREAKDOWN PER </a:t>
            </a:r>
            <a:r>
              <a:rPr lang="en-US" b="1" dirty="0" smtClean="0">
                <a:solidFill>
                  <a:srgbClr val="000000"/>
                </a:solidFill>
              </a:rPr>
              <a:t>BRANCH (2018/19)</a:t>
            </a:r>
            <a:endParaRPr lang="en-US" b="1" dirty="0">
              <a:solidFill>
                <a:srgbClr val="000000"/>
              </a:solidFill>
            </a:endParaRPr>
          </a:p>
        </p:txBody>
      </p:sp>
    </p:spTree>
    <p:extLst>
      <p:ext uri="{BB962C8B-B14F-4D97-AF65-F5344CB8AC3E}">
        <p14:creationId xmlns:p14="http://schemas.microsoft.com/office/powerpoint/2010/main" xmlns="" val="3154888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016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Overview of Targets (2017/18 </a:t>
            </a:r>
            <a:r>
              <a:rPr lang="en-GB" b="1" dirty="0" err="1" smtClean="0">
                <a:solidFill>
                  <a:schemeClr val="accent6">
                    <a:lumMod val="50000"/>
                  </a:schemeClr>
                </a:solidFill>
                <a:latin typeface="Arial" panose="020B0604020202020204" pitchFamily="34" charset="0"/>
                <a:cs typeface="Arial" panose="020B0604020202020204" pitchFamily="34" charset="0"/>
              </a:rPr>
              <a:t>vs</a:t>
            </a:r>
            <a:r>
              <a:rPr lang="en-GB" b="1" dirty="0" smtClean="0">
                <a:solidFill>
                  <a:schemeClr val="accent6">
                    <a:lumMod val="50000"/>
                  </a:schemeClr>
                </a:solidFill>
                <a:latin typeface="Arial" panose="020B0604020202020204" pitchFamily="34" charset="0"/>
                <a:cs typeface="Arial" panose="020B0604020202020204" pitchFamily="34" charset="0"/>
              </a:rPr>
              <a:t> 2018/19)</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193535399"/>
              </p:ext>
            </p:extLst>
          </p:nvPr>
        </p:nvGraphicFramePr>
        <p:xfrm>
          <a:off x="398422" y="714862"/>
          <a:ext cx="8449364" cy="3370879"/>
        </p:xfrm>
        <a:graphic>
          <a:graphicData uri="http://schemas.openxmlformats.org/drawingml/2006/table">
            <a:tbl>
              <a:tblPr/>
              <a:tblGrid>
                <a:gridCol w="3877364">
                  <a:extLst>
                    <a:ext uri="{9D8B030D-6E8A-4147-A177-3AD203B41FA5}">
                      <a16:colId xmlns:a16="http://schemas.microsoft.com/office/drawing/2014/main" xmlns="" val="20000"/>
                    </a:ext>
                  </a:extLst>
                </a:gridCol>
                <a:gridCol w="2150772"/>
                <a:gridCol w="2421228"/>
              </a:tblGrid>
              <a:tr h="302569">
                <a:tc gridSpan="3">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endParaRPr kumimoji="0" lang="en-ZA"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endParaRPr kumimoji="0" lang="en-ZA"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8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2017/18 Targets</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ZA" sz="18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(Number)</a:t>
                      </a:r>
                      <a:endParaRPr kumimoji="0" lang="en-ZA"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8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2018/19 Targets</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ZA" sz="18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(Number)</a:t>
                      </a:r>
                      <a:endParaRPr kumimoji="0" lang="en-ZA"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8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Programme 1: Administration</a:t>
                      </a:r>
                      <a:endParaRPr kumimoji="0" lang="en-ZA" sz="18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13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17</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465756">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8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Programme 2: Civic Affairs</a:t>
                      </a:r>
                      <a:endParaRPr kumimoji="0" lang="en-ZA" sz="18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8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Programme 3: Immigration Affairs (including BMA)</a:t>
                      </a:r>
                      <a:endParaRPr kumimoji="0" lang="en-ZA" sz="18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10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11</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465756">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8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TOTAL</a:t>
                      </a:r>
                      <a:endParaRPr kumimoji="0" lang="en-ZA"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28</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31</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32</a:t>
            </a:fld>
            <a:endParaRPr lang="en-US" dirty="0"/>
          </a:p>
        </p:txBody>
      </p:sp>
    </p:spTree>
    <p:extLst>
      <p:ext uri="{BB962C8B-B14F-4D97-AF65-F5344CB8AC3E}">
        <p14:creationId xmlns:p14="http://schemas.microsoft.com/office/powerpoint/2010/main" xmlns="" val="1330197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016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207012016"/>
              </p:ext>
            </p:extLst>
          </p:nvPr>
        </p:nvGraphicFramePr>
        <p:xfrm>
          <a:off x="398422" y="714862"/>
          <a:ext cx="8411619" cy="2750851"/>
        </p:xfrm>
        <a:graphic>
          <a:graphicData uri="http://schemas.openxmlformats.org/drawingml/2006/table">
            <a:tbl>
              <a:tblPr/>
              <a:tblGrid>
                <a:gridCol w="2250171">
                  <a:extLst>
                    <a:ext uri="{9D8B030D-6E8A-4147-A177-3AD203B41FA5}">
                      <a16:colId xmlns:a16="http://schemas.microsoft.com/office/drawing/2014/main" xmlns="" val="20000"/>
                    </a:ext>
                  </a:extLst>
                </a:gridCol>
                <a:gridCol w="2033445"/>
                <a:gridCol w="2025534"/>
                <a:gridCol w="2102469"/>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Refugees and asylum seekers are managed and documented efficiently</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1) Compliance with Treasury Regulation 16 in respect of establishing public-private partnerships</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Request for </a:t>
                      </a:r>
                      <a:r>
                        <a:rPr lang="en-US" sz="1500" dirty="0" smtClean="0">
                          <a:effectLst/>
                          <a:latin typeface="Arial" panose="020B0604020202020204" pitchFamily="34" charset="0"/>
                          <a:ea typeface="Times New Roman" panose="02020603050405020304" pitchFamily="18" charset="0"/>
                          <a:cs typeface="Arial" panose="020B0604020202020204" pitchFamily="34" charset="0"/>
                        </a:rPr>
                        <a:t>Qualification (</a:t>
                      </a:r>
                      <a:r>
                        <a:rPr lang="en-US" sz="1500" dirty="0" err="1">
                          <a:effectLst/>
                          <a:latin typeface="Arial" panose="020B0604020202020204" pitchFamily="34" charset="0"/>
                          <a:ea typeface="Times New Roman" panose="02020603050405020304" pitchFamily="18" charset="0"/>
                          <a:cs typeface="Arial" panose="020B0604020202020204" pitchFamily="34" charset="0"/>
                        </a:rPr>
                        <a:t>RfQ</a:t>
                      </a:r>
                      <a:r>
                        <a:rPr lang="en-US" sz="1500" dirty="0">
                          <a:effectLst/>
                          <a:latin typeface="Arial" panose="020B0604020202020204" pitchFamily="34" charset="0"/>
                          <a:ea typeface="Times New Roman" panose="02020603050405020304" pitchFamily="18" charset="0"/>
                          <a:cs typeface="Arial" panose="020B0604020202020204" pitchFamily="34" charset="0"/>
                        </a:rPr>
                        <a:t>) issued to the market</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Request for Proposal (</a:t>
                      </a:r>
                      <a:r>
                        <a:rPr lang="en-US" sz="1500" dirty="0" err="1">
                          <a:effectLst/>
                          <a:latin typeface="Arial" panose="020B0604020202020204" pitchFamily="34" charset="0"/>
                          <a:ea typeface="Times New Roman" panose="02020603050405020304" pitchFamily="18" charset="0"/>
                          <a:cs typeface="Arial" panose="020B0604020202020204" pitchFamily="34" charset="0"/>
                        </a:rPr>
                        <a:t>RfP</a:t>
                      </a:r>
                      <a:r>
                        <a:rPr lang="en-US" sz="1500" dirty="0">
                          <a:effectLst/>
                          <a:latin typeface="Arial" panose="020B0604020202020204" pitchFamily="34" charset="0"/>
                          <a:ea typeface="Times New Roman" panose="02020603050405020304" pitchFamily="18" charset="0"/>
                          <a:cs typeface="Arial" panose="020B0604020202020204" pitchFamily="34" charset="0"/>
                        </a:rPr>
                        <a:t>) submitted to National Treasury for approval</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Preferred bidder appointed</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33</a:t>
            </a:fld>
            <a:endParaRPr lang="en-US" dirty="0"/>
          </a:p>
        </p:txBody>
      </p:sp>
      <p:graphicFrame>
        <p:nvGraphicFramePr>
          <p:cNvPr id="5" name="Table 4"/>
          <p:cNvGraphicFramePr>
            <a:graphicFrameLocks noGrp="1"/>
          </p:cNvGraphicFramePr>
          <p:nvPr>
            <p:extLst/>
          </p:nvPr>
        </p:nvGraphicFramePr>
        <p:xfrm>
          <a:off x="427473" y="3627701"/>
          <a:ext cx="8353515" cy="1879121"/>
        </p:xfrm>
        <a:graphic>
          <a:graphicData uri="http://schemas.openxmlformats.org/drawingml/2006/table">
            <a:tbl>
              <a:tblPr/>
              <a:tblGrid>
                <a:gridCol w="691484">
                  <a:extLst>
                    <a:ext uri="{9D8B030D-6E8A-4147-A177-3AD203B41FA5}">
                      <a16:colId xmlns:a16="http://schemas.microsoft.com/office/drawing/2014/main" xmlns="" val="20000"/>
                    </a:ext>
                  </a:extLst>
                </a:gridCol>
                <a:gridCol w="7662031">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Draft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Request for Qualification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RfQ</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Framework recommended by DDG: IMS</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Draft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Request for Qualification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err="1" smtClean="0">
                          <a:effectLst/>
                          <a:latin typeface="Arial" panose="020B0604020202020204" pitchFamily="34" charset="0"/>
                          <a:ea typeface="Times New Roman" panose="02020603050405020304" pitchFamily="18" charset="0"/>
                          <a:cs typeface="Times New Roman" panose="02020603050405020304" pitchFamily="18" charset="0"/>
                        </a:rPr>
                        <a:t>RfQ</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 document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approved by DDG: IMS</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Request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for Qualification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RfQ</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submitted to National Treasury for approval</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Request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for Qualification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RfQ</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issued to the market</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92606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0432"/>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157245470"/>
              </p:ext>
            </p:extLst>
          </p:nvPr>
        </p:nvGraphicFramePr>
        <p:xfrm>
          <a:off x="386876" y="748063"/>
          <a:ext cx="8428221" cy="2522251"/>
        </p:xfrm>
        <a:graphic>
          <a:graphicData uri="http://schemas.openxmlformats.org/drawingml/2006/table">
            <a:tbl>
              <a:tblPr/>
              <a:tblGrid>
                <a:gridCol w="3324874">
                  <a:extLst>
                    <a:ext uri="{9D8B030D-6E8A-4147-A177-3AD203B41FA5}">
                      <a16:colId xmlns:a16="http://schemas.microsoft.com/office/drawing/2014/main" xmlns="" val="20000"/>
                    </a:ext>
                  </a:extLst>
                </a:gridCol>
                <a:gridCol w="1799623"/>
                <a:gridCol w="1585571"/>
                <a:gridCol w="1718153"/>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mn-lt"/>
                          <a:ea typeface="+mn-ea"/>
                          <a:cs typeface="+mn-cs"/>
                        </a:rPr>
                        <a:t>Movement of persons in and out of the country managed according to a risk based approach</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2) Number of law enforcement operations/ inspections conducted to ensure compliance with immigration and departmental legislation</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140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160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180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34</a:t>
            </a:fld>
            <a:endParaRPr lang="en-US" dirty="0"/>
          </a:p>
        </p:txBody>
      </p:sp>
      <p:graphicFrame>
        <p:nvGraphicFramePr>
          <p:cNvPr id="5" name="Table 4"/>
          <p:cNvGraphicFramePr>
            <a:graphicFrameLocks noGrp="1"/>
          </p:cNvGraphicFramePr>
          <p:nvPr>
            <p:extLst/>
          </p:nvPr>
        </p:nvGraphicFramePr>
        <p:xfrm>
          <a:off x="386876" y="3533243"/>
          <a:ext cx="8428221" cy="1879121"/>
        </p:xfrm>
        <a:graphic>
          <a:graphicData uri="http://schemas.openxmlformats.org/drawingml/2006/table">
            <a:tbl>
              <a:tblPr/>
              <a:tblGrid>
                <a:gridCol w="697668">
                  <a:extLst>
                    <a:ext uri="{9D8B030D-6E8A-4147-A177-3AD203B41FA5}">
                      <a16:colId xmlns:a16="http://schemas.microsoft.com/office/drawing/2014/main" xmlns="" val="20000"/>
                    </a:ext>
                  </a:extLst>
                </a:gridCol>
                <a:gridCol w="7730553">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35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35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35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35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4105196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7971"/>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143110571"/>
              </p:ext>
            </p:extLst>
          </p:nvPr>
        </p:nvGraphicFramePr>
        <p:xfrm>
          <a:off x="467585" y="491808"/>
          <a:ext cx="8272805" cy="2407564"/>
        </p:xfrm>
        <a:graphic>
          <a:graphicData uri="http://schemas.openxmlformats.org/drawingml/2006/table">
            <a:tbl>
              <a:tblPr/>
              <a:tblGrid>
                <a:gridCol w="2844301">
                  <a:extLst>
                    <a:ext uri="{9D8B030D-6E8A-4147-A177-3AD203B41FA5}">
                      <a16:colId xmlns:a16="http://schemas.microsoft.com/office/drawing/2014/main" xmlns="" val="20000"/>
                    </a:ext>
                  </a:extLst>
                </a:gridCol>
                <a:gridCol w="1743097"/>
                <a:gridCol w="1672107"/>
                <a:gridCol w="2013300"/>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Movement of persons in and out of the country managed according to a risk based approach</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586380">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3) Submission of  Immigration and Refugees Bills to Parliament for approval </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tabLst>
                          <a:tab pos="180340" algn="l"/>
                          <a:tab pos="540385" algn="l"/>
                        </a:tabLs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Immigration and Refugees Bills submitted to Parliament for approval </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tabLst>
                          <a:tab pos="180340" algn="l"/>
                          <a:tab pos="540385" algn="l"/>
                        </a:tabLs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 legislation implemented </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5000"/>
                        </a:lnSpc>
                        <a:spcAft>
                          <a:spcPts val="1000"/>
                        </a:spcAft>
                        <a:tabLst>
                          <a:tab pos="180340" algn="l"/>
                          <a:tab pos="540385" algn="l"/>
                        </a:tabLs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tabLst>
                          <a:tab pos="180340" algn="l"/>
                          <a:tab pos="540385" algn="l"/>
                        </a:tabLs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 legislation implemented </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5000"/>
                        </a:lnSpc>
                        <a:spcAft>
                          <a:spcPts val="1000"/>
                        </a:spcAft>
                        <a:tabLst>
                          <a:tab pos="180340" algn="l"/>
                          <a:tab pos="540385" algn="l"/>
                        </a:tabLs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977047429"/>
              </p:ext>
            </p:extLst>
          </p:nvPr>
        </p:nvGraphicFramePr>
        <p:xfrm>
          <a:off x="467585" y="3124907"/>
          <a:ext cx="8272806" cy="2059299"/>
        </p:xfrm>
        <a:graphic>
          <a:graphicData uri="http://schemas.openxmlformats.org/drawingml/2006/table">
            <a:tbl>
              <a:tblPr/>
              <a:tblGrid>
                <a:gridCol w="684803">
                  <a:extLst>
                    <a:ext uri="{9D8B030D-6E8A-4147-A177-3AD203B41FA5}">
                      <a16:colId xmlns:a16="http://schemas.microsoft.com/office/drawing/2014/main" xmlns="" val="20000"/>
                    </a:ext>
                  </a:extLst>
                </a:gridCol>
                <a:gridCol w="7588003">
                  <a:extLst>
                    <a:ext uri="{9D8B030D-6E8A-4147-A177-3AD203B41FA5}">
                      <a16:colId xmlns:a16="http://schemas.microsoft.com/office/drawing/2014/main" xmlns="" val="20001"/>
                    </a:ext>
                  </a:extLst>
                </a:gridCol>
              </a:tblGrid>
              <a:tr h="305666">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83631">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kern="1200" dirty="0" smtClean="0">
                          <a:solidFill>
                            <a:schemeClr val="tx1"/>
                          </a:solidFill>
                          <a:effectLst/>
                          <a:latin typeface="Arial" panose="020B0604020202020204" pitchFamily="34" charset="0"/>
                          <a:ea typeface="+mn-ea"/>
                          <a:cs typeface="Arial" panose="020B0604020202020204" pitchFamily="34" charset="0"/>
                        </a:rPr>
                        <a:t>SEIAS for Immigration Bill (including amendments to Refugees Act) submitted to DPME</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b="0" kern="1200" dirty="0" smtClean="0">
                          <a:solidFill>
                            <a:schemeClr val="tx1"/>
                          </a:solidFill>
                          <a:effectLst/>
                          <a:latin typeface="Arial" panose="020B0604020202020204" pitchFamily="34" charset="0"/>
                          <a:ea typeface="+mn-ea"/>
                          <a:cs typeface="Arial" panose="020B0604020202020204" pitchFamily="34" charset="0"/>
                        </a:rPr>
                        <a:t>Consultation with 3 FOSAD Clusters </a:t>
                      </a:r>
                      <a:r>
                        <a:rPr lang="en-ZA" sz="1500" b="0" kern="1200" dirty="0" smtClean="0">
                          <a:solidFill>
                            <a:schemeClr val="tx1"/>
                          </a:solidFill>
                          <a:effectLst/>
                          <a:latin typeface="Arial" panose="020B0604020202020204" pitchFamily="34" charset="0"/>
                          <a:ea typeface="+mn-ea"/>
                          <a:cs typeface="Arial" panose="020B0604020202020204" pitchFamily="34" charset="0"/>
                        </a:rPr>
                        <a:t>(JCPS, G&amp;A and Economic Clusters)</a:t>
                      </a:r>
                      <a:endParaRPr lang="en-ZA"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US" sz="1500" b="0" kern="1200" dirty="0" smtClean="0">
                          <a:solidFill>
                            <a:schemeClr val="tx1"/>
                          </a:solidFill>
                          <a:effectLst/>
                          <a:latin typeface="Arial" panose="020B0604020202020204" pitchFamily="34" charset="0"/>
                          <a:ea typeface="+mn-ea"/>
                          <a:cs typeface="Arial" panose="020B0604020202020204" pitchFamily="34" charset="0"/>
                        </a:rPr>
                        <a:t>Consultation with  2 FOSAD Clusters </a:t>
                      </a:r>
                      <a:r>
                        <a:rPr lang="en-ZA" sz="1500" b="0" kern="1200" dirty="0" smtClean="0">
                          <a:solidFill>
                            <a:schemeClr val="tx1"/>
                          </a:solidFill>
                          <a:effectLst/>
                          <a:latin typeface="Arial" panose="020B0604020202020204" pitchFamily="34" charset="0"/>
                          <a:ea typeface="+mn-ea"/>
                          <a:cs typeface="Arial" panose="020B0604020202020204" pitchFamily="34" charset="0"/>
                        </a:rPr>
                        <a:t>(ICTS and Social  Clusters)</a:t>
                      </a:r>
                      <a:endParaRPr lang="en-ZA"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kern="1200" dirty="0" smtClean="0">
                          <a:solidFill>
                            <a:schemeClr val="tx1"/>
                          </a:solidFill>
                          <a:effectLst/>
                          <a:latin typeface="Arial" panose="020B0604020202020204" pitchFamily="34" charset="0"/>
                          <a:ea typeface="+mn-ea"/>
                          <a:cs typeface="Arial" panose="020B0604020202020204" pitchFamily="34" charset="0"/>
                        </a:rPr>
                        <a:t>Immigration Bill (including amendments to Refugees Act) submitted to Cabinet for approval to submit to Parliament</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486349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804"/>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313560381"/>
              </p:ext>
            </p:extLst>
          </p:nvPr>
        </p:nvGraphicFramePr>
        <p:xfrm>
          <a:off x="309093" y="772963"/>
          <a:ext cx="8564450" cy="2750851"/>
        </p:xfrm>
        <a:graphic>
          <a:graphicData uri="http://schemas.openxmlformats.org/drawingml/2006/table">
            <a:tbl>
              <a:tblPr/>
              <a:tblGrid>
                <a:gridCol w="2897746">
                  <a:extLst>
                    <a:ext uri="{9D8B030D-6E8A-4147-A177-3AD203B41FA5}">
                      <a16:colId xmlns:a16="http://schemas.microsoft.com/office/drawing/2014/main" xmlns="" val="20000"/>
                    </a:ext>
                  </a:extLst>
                </a:gridCol>
                <a:gridCol w="1996226"/>
                <a:gridCol w="1738648"/>
                <a:gridCol w="1931830"/>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Movement of persons in and out of the country managed according to a risk based approach</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ZA" sz="1500" kern="1200" dirty="0" smtClean="0">
                          <a:solidFill>
                            <a:schemeClr val="tx1"/>
                          </a:solidFill>
                          <a:effectLst/>
                          <a:latin typeface="Arial" panose="020B0604020202020204" pitchFamily="34" charset="0"/>
                          <a:ea typeface="+mn-ea"/>
                          <a:cs typeface="Arial" panose="020B0604020202020204" pitchFamily="34" charset="0"/>
                        </a:rPr>
                        <a:t>4)</a:t>
                      </a:r>
                      <a:r>
                        <a:rPr lang="en-ZA" sz="15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500" kern="1200" dirty="0" smtClean="0">
                          <a:solidFill>
                            <a:schemeClr val="tx1"/>
                          </a:solidFill>
                          <a:effectLst/>
                          <a:latin typeface="Arial" panose="020B0604020202020204" pitchFamily="34" charset="0"/>
                          <a:ea typeface="+mn-ea"/>
                          <a:cs typeface="Arial" panose="020B0604020202020204" pitchFamily="34" charset="0"/>
                        </a:rPr>
                        <a:t>Number of selected ports of entry with either improved residential or improved office accommodation or both as per set standards</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3</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3</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4</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36</a:t>
            </a:fld>
            <a:endParaRPr lang="en-US" dirty="0"/>
          </a:p>
        </p:txBody>
      </p:sp>
      <p:graphicFrame>
        <p:nvGraphicFramePr>
          <p:cNvPr id="5" name="Table 4"/>
          <p:cNvGraphicFramePr>
            <a:graphicFrameLocks noGrp="1"/>
          </p:cNvGraphicFramePr>
          <p:nvPr>
            <p:extLst/>
          </p:nvPr>
        </p:nvGraphicFramePr>
        <p:xfrm>
          <a:off x="309093" y="3736819"/>
          <a:ext cx="8564450" cy="1536556"/>
        </p:xfrm>
        <a:graphic>
          <a:graphicData uri="http://schemas.openxmlformats.org/drawingml/2006/table">
            <a:tbl>
              <a:tblPr/>
              <a:tblGrid>
                <a:gridCol w="708944">
                  <a:extLst>
                    <a:ext uri="{9D8B030D-6E8A-4147-A177-3AD203B41FA5}">
                      <a16:colId xmlns:a16="http://schemas.microsoft.com/office/drawing/2014/main" xmlns="" val="20000"/>
                    </a:ext>
                  </a:extLst>
                </a:gridCol>
                <a:gridCol w="7855506">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Implementation </a:t>
                      </a:r>
                      <a:r>
                        <a:rPr lang="en-US" sz="15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 approved by DDG: IMS</a:t>
                      </a:r>
                      <a:endParaRPr lang="en-ZA" sz="15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5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US" sz="15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5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89010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092"/>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63831395"/>
              </p:ext>
            </p:extLst>
          </p:nvPr>
        </p:nvGraphicFramePr>
        <p:xfrm>
          <a:off x="467905" y="573759"/>
          <a:ext cx="8230124" cy="2293651"/>
        </p:xfrm>
        <a:graphic>
          <a:graphicData uri="http://schemas.openxmlformats.org/drawingml/2006/table">
            <a:tbl>
              <a:tblPr/>
              <a:tblGrid>
                <a:gridCol w="2744512">
                  <a:extLst>
                    <a:ext uri="{9D8B030D-6E8A-4147-A177-3AD203B41FA5}">
                      <a16:colId xmlns:a16="http://schemas.microsoft.com/office/drawing/2014/main" xmlns="" val="20000"/>
                    </a:ext>
                  </a:extLst>
                </a:gridCol>
                <a:gridCol w="1830542"/>
                <a:gridCol w="1773662"/>
                <a:gridCol w="1881408"/>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Movement of persons in and out of the country managed according to a risk based approach</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ZA" sz="1500" kern="1200" dirty="0" smtClean="0">
                          <a:solidFill>
                            <a:schemeClr val="tx1"/>
                          </a:solidFill>
                          <a:effectLst/>
                          <a:latin typeface="Arial" panose="020B0604020202020204" pitchFamily="34" charset="0"/>
                          <a:ea typeface="+mn-ea"/>
                          <a:cs typeface="Arial" panose="020B0604020202020204" pitchFamily="34" charset="0"/>
                        </a:rPr>
                        <a:t>5) Number of selected  refugee reception offices with improved infrastructure</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37</a:t>
            </a:fld>
            <a:endParaRPr lang="en-US" dirty="0"/>
          </a:p>
        </p:txBody>
      </p:sp>
      <p:graphicFrame>
        <p:nvGraphicFramePr>
          <p:cNvPr id="5" name="Table 4"/>
          <p:cNvGraphicFramePr>
            <a:graphicFrameLocks noGrp="1"/>
          </p:cNvGraphicFramePr>
          <p:nvPr>
            <p:extLst/>
          </p:nvPr>
        </p:nvGraphicFramePr>
        <p:xfrm>
          <a:off x="467906" y="3146121"/>
          <a:ext cx="8230124" cy="2089006"/>
        </p:xfrm>
        <a:graphic>
          <a:graphicData uri="http://schemas.openxmlformats.org/drawingml/2006/table">
            <a:tbl>
              <a:tblPr/>
              <a:tblGrid>
                <a:gridCol w="681270">
                  <a:extLst>
                    <a:ext uri="{9D8B030D-6E8A-4147-A177-3AD203B41FA5}">
                      <a16:colId xmlns:a16="http://schemas.microsoft.com/office/drawing/2014/main" xmlns="" val="20000"/>
                    </a:ext>
                  </a:extLst>
                </a:gridCol>
                <a:gridCol w="7548854">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Implementation </a:t>
                      </a: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 approved by DDG: IMS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Supply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chain processes concluded for 2 deliverables (terminal seating and signage)</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US" sz="15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Supply </a:t>
                      </a: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chain processes concluded as per approved implementation plan</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5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Refugee </a:t>
                      </a: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reception office with improved infrastructure handed over to </a:t>
                      </a:r>
                      <a:r>
                        <a:rPr lang="en-US" sz="1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centre</a:t>
                      </a: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management</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xmlns="" val="1398053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92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4188793635"/>
              </p:ext>
            </p:extLst>
          </p:nvPr>
        </p:nvGraphicFramePr>
        <p:xfrm>
          <a:off x="444978" y="577531"/>
          <a:ext cx="8550432" cy="3043373"/>
        </p:xfrm>
        <a:graphic>
          <a:graphicData uri="http://schemas.openxmlformats.org/drawingml/2006/table">
            <a:tbl>
              <a:tblPr/>
              <a:tblGrid>
                <a:gridCol w="3751098">
                  <a:extLst>
                    <a:ext uri="{9D8B030D-6E8A-4147-A177-3AD203B41FA5}">
                      <a16:colId xmlns:a16="http://schemas.microsoft.com/office/drawing/2014/main" xmlns="" val="20000"/>
                    </a:ext>
                  </a:extLst>
                </a:gridCol>
                <a:gridCol w="1702448"/>
                <a:gridCol w="1596980"/>
                <a:gridCol w="1499906"/>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Enabling documents issued to foreigners efficiently and securely</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824361">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6) Percentage (%) of permanent residence applications adjudicated within 8 months for applications collected within the RSA </a:t>
                      </a:r>
                      <a:r>
                        <a:rPr lang="en-ZA" sz="1500" kern="1200" dirty="0" smtClean="0">
                          <a:solidFill>
                            <a:schemeClr val="tx1"/>
                          </a:solidFill>
                          <a:effectLst/>
                          <a:latin typeface="Arial" panose="020B0604020202020204" pitchFamily="34" charset="0"/>
                          <a:ea typeface="+mn-ea"/>
                          <a:cs typeface="Arial" panose="020B0604020202020204" pitchFamily="34" charset="0"/>
                        </a:rPr>
                        <a:t>(from date of receipt of application until outcome is in scan at VFS Centre – office of application)</a:t>
                      </a:r>
                    </a:p>
                    <a:p>
                      <a:r>
                        <a:rPr lang="en-US" sz="1100" kern="1200" dirty="0" smtClean="0">
                          <a:solidFill>
                            <a:schemeClr val="tx1"/>
                          </a:solidFill>
                          <a:effectLst/>
                          <a:latin typeface="Arial" panose="020B0604020202020204" pitchFamily="34" charset="0"/>
                          <a:ea typeface="+mn-ea"/>
                          <a:cs typeface="Arial" panose="020B0604020202020204" pitchFamily="34" charset="0"/>
                        </a:rPr>
                        <a:t>(</a:t>
                      </a:r>
                      <a:r>
                        <a:rPr lang="en-ZA" sz="1100" kern="1200" dirty="0" smtClean="0">
                          <a:solidFill>
                            <a:schemeClr val="tx1"/>
                          </a:solidFill>
                          <a:effectLst/>
                          <a:latin typeface="Arial" panose="020B0604020202020204" pitchFamily="34" charset="0"/>
                          <a:ea typeface="+mn-ea"/>
                          <a:cs typeface="Arial" panose="020B0604020202020204" pitchFamily="34" charset="0"/>
                        </a:rPr>
                        <a:t>Above applications refer to: critical skills (s27b), general work (s26a) and business (s27c) only)</a:t>
                      </a:r>
                      <a:endParaRPr kumimoji="0" lang="en-ZA" sz="11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85%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38</a:t>
            </a:fld>
            <a:endParaRPr lang="en-US" dirty="0"/>
          </a:p>
        </p:txBody>
      </p:sp>
      <p:graphicFrame>
        <p:nvGraphicFramePr>
          <p:cNvPr id="5" name="Table 4"/>
          <p:cNvGraphicFramePr>
            <a:graphicFrameLocks noGrp="1"/>
          </p:cNvGraphicFramePr>
          <p:nvPr>
            <p:extLst/>
          </p:nvPr>
        </p:nvGraphicFramePr>
        <p:xfrm>
          <a:off x="444978" y="3752183"/>
          <a:ext cx="8550432" cy="1778477"/>
        </p:xfrm>
        <a:graphic>
          <a:graphicData uri="http://schemas.openxmlformats.org/drawingml/2006/table">
            <a:tbl>
              <a:tblPr/>
              <a:tblGrid>
                <a:gridCol w="707785">
                  <a:extLst>
                    <a:ext uri="{9D8B030D-6E8A-4147-A177-3AD203B41FA5}">
                      <a16:colId xmlns:a16="http://schemas.microsoft.com/office/drawing/2014/main" xmlns="" val="20000"/>
                    </a:ext>
                  </a:extLst>
                </a:gridCol>
                <a:gridCol w="7842647">
                  <a:extLst>
                    <a:ext uri="{9D8B030D-6E8A-4147-A177-3AD203B41FA5}">
                      <a16:colId xmlns:a16="http://schemas.microsoft.com/office/drawing/2014/main" xmlns="" val="20001"/>
                    </a:ext>
                  </a:extLst>
                </a:gridCol>
              </a:tblGrid>
              <a:tr h="0">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xmlns="" val="186492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92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4057948734"/>
              </p:ext>
            </p:extLst>
          </p:nvPr>
        </p:nvGraphicFramePr>
        <p:xfrm>
          <a:off x="469881" y="615178"/>
          <a:ext cx="8220705" cy="2622895"/>
        </p:xfrm>
        <a:graphic>
          <a:graphicData uri="http://schemas.openxmlformats.org/drawingml/2006/table">
            <a:tbl>
              <a:tblPr/>
              <a:tblGrid>
                <a:gridCol w="3455619">
                  <a:extLst>
                    <a:ext uri="{9D8B030D-6E8A-4147-A177-3AD203B41FA5}">
                      <a16:colId xmlns:a16="http://schemas.microsoft.com/office/drawing/2014/main" xmlns="" val="20000"/>
                    </a:ext>
                  </a:extLst>
                </a:gridCol>
                <a:gridCol w="1543135"/>
                <a:gridCol w="1511960"/>
                <a:gridCol w="1709991"/>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Enabling documents issued to foreigners efficiently and securely</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7) Percentage (%) of  business and general work visas adjudicated within 8 weeks for applications processed within the RSA </a:t>
                      </a:r>
                      <a:r>
                        <a:rPr lang="en-ZA" sz="1500" kern="1200" dirty="0" smtClean="0">
                          <a:solidFill>
                            <a:schemeClr val="tx1"/>
                          </a:solidFill>
                          <a:effectLst/>
                          <a:latin typeface="Arial" panose="020B0604020202020204" pitchFamily="34" charset="0"/>
                          <a:ea typeface="+mn-ea"/>
                          <a:cs typeface="Arial" panose="020B0604020202020204" pitchFamily="34" charset="0"/>
                        </a:rPr>
                        <a:t>(from date of receipt of application until outcome is in scan </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39</a:t>
            </a:fld>
            <a:endParaRPr lang="en-US" dirty="0"/>
          </a:p>
        </p:txBody>
      </p:sp>
      <p:graphicFrame>
        <p:nvGraphicFramePr>
          <p:cNvPr id="5" name="Table 4"/>
          <p:cNvGraphicFramePr>
            <a:graphicFrameLocks noGrp="1"/>
          </p:cNvGraphicFramePr>
          <p:nvPr>
            <p:extLst/>
          </p:nvPr>
        </p:nvGraphicFramePr>
        <p:xfrm>
          <a:off x="469881" y="3406999"/>
          <a:ext cx="8220705" cy="1879121"/>
        </p:xfrm>
        <a:graphic>
          <a:graphicData uri="http://schemas.openxmlformats.org/drawingml/2006/table">
            <a:tbl>
              <a:tblPr/>
              <a:tblGrid>
                <a:gridCol w="680490">
                  <a:extLst>
                    <a:ext uri="{9D8B030D-6E8A-4147-A177-3AD203B41FA5}">
                      <a16:colId xmlns:a16="http://schemas.microsoft.com/office/drawing/2014/main" xmlns="" val="20000"/>
                    </a:ext>
                  </a:extLst>
                </a:gridCol>
                <a:gridCol w="7540215">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1000"/>
                        </a:spcAf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xmlns="" val="412767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None/>
            </a:pPr>
            <a:fld id="{2538E8B7-8BD9-9F48-9FB6-4E0DFEDB8449}" type="slidenum">
              <a:rPr lang="en-US" smtClean="0"/>
              <a:pPr marL="0" indent="0">
                <a:buNone/>
              </a:pPr>
              <a:t>4</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3" name="Rectangle 2"/>
          <p:cNvSpPr/>
          <p:nvPr/>
        </p:nvSpPr>
        <p:spPr>
          <a:xfrm>
            <a:off x="2286000" y="2771128"/>
            <a:ext cx="4572000" cy="923330"/>
          </a:xfrm>
          <a:prstGeom prst="rect">
            <a:avLst/>
          </a:prstGeom>
        </p:spPr>
        <p:txBody>
          <a:bodyPr>
            <a:spAutoFit/>
          </a:bodyPr>
          <a:lstStyle/>
          <a:p>
            <a:pPr algn="ctr">
              <a:lnSpc>
                <a:spcPct val="150000"/>
              </a:lnSpc>
            </a:pPr>
            <a:r>
              <a:rPr lang="en-US" b="1" dirty="0" smtClean="0">
                <a:latin typeface="Arial" panose="020B0604020202020204" pitchFamily="34" charset="0"/>
                <a:cs typeface="Arial" panose="020B0604020202020204" pitchFamily="34" charset="0"/>
              </a:rPr>
              <a:t>VISION, MISSION, MANDATE AND VALUE STATEMENT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26448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92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Immigration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086959467"/>
              </p:ext>
            </p:extLst>
          </p:nvPr>
        </p:nvGraphicFramePr>
        <p:xfrm>
          <a:off x="356920" y="627624"/>
          <a:ext cx="8366869" cy="2985117"/>
        </p:xfrm>
        <a:graphic>
          <a:graphicData uri="http://schemas.openxmlformats.org/drawingml/2006/table">
            <a:tbl>
              <a:tblPr/>
              <a:tblGrid>
                <a:gridCol w="2863518">
                  <a:extLst>
                    <a:ext uri="{9D8B030D-6E8A-4147-A177-3AD203B41FA5}">
                      <a16:colId xmlns:a16="http://schemas.microsoft.com/office/drawing/2014/main" xmlns="" val="20000"/>
                    </a:ext>
                  </a:extLst>
                </a:gridCol>
                <a:gridCol w="1697487"/>
                <a:gridCol w="1753011"/>
                <a:gridCol w="2052853"/>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Enabling documents issued to foreigners efficiently and securely</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644185">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8) Percentage (%) of  critical skills visas adjudicated within 4 weeks for applications processed within the RSA  </a:t>
                      </a:r>
                      <a:r>
                        <a:rPr lang="en-ZA" sz="1500" kern="1200" dirty="0" smtClean="0">
                          <a:solidFill>
                            <a:schemeClr val="tx1"/>
                          </a:solidFill>
                          <a:effectLst/>
                          <a:latin typeface="Arial" panose="020B0604020202020204" pitchFamily="34" charset="0"/>
                          <a:ea typeface="+mn-ea"/>
                          <a:cs typeface="Arial" panose="020B0604020202020204" pitchFamily="34" charset="0"/>
                        </a:rPr>
                        <a:t>(from date of receipt of application until outcome is in scan at VFS Centre - office of application)</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40</a:t>
            </a:fld>
            <a:endParaRPr lang="en-US" dirty="0"/>
          </a:p>
        </p:txBody>
      </p:sp>
      <p:graphicFrame>
        <p:nvGraphicFramePr>
          <p:cNvPr id="5" name="Table 4"/>
          <p:cNvGraphicFramePr>
            <a:graphicFrameLocks noGrp="1"/>
          </p:cNvGraphicFramePr>
          <p:nvPr>
            <p:extLst/>
          </p:nvPr>
        </p:nvGraphicFramePr>
        <p:xfrm>
          <a:off x="356920" y="3785875"/>
          <a:ext cx="8350268" cy="1778477"/>
        </p:xfrm>
        <a:graphic>
          <a:graphicData uri="http://schemas.openxmlformats.org/drawingml/2006/table">
            <a:tbl>
              <a:tblPr/>
              <a:tblGrid>
                <a:gridCol w="730458">
                  <a:extLst>
                    <a:ext uri="{9D8B030D-6E8A-4147-A177-3AD203B41FA5}">
                      <a16:colId xmlns:a16="http://schemas.microsoft.com/office/drawing/2014/main" xmlns="" val="20000"/>
                    </a:ext>
                  </a:extLst>
                </a:gridCol>
                <a:gridCol w="7619810">
                  <a:extLst>
                    <a:ext uri="{9D8B030D-6E8A-4147-A177-3AD203B41FA5}">
                      <a16:colId xmlns:a16="http://schemas.microsoft.com/office/drawing/2014/main" xmlns="" val="20001"/>
                    </a:ext>
                  </a:extLst>
                </a:gridCol>
              </a:tblGrid>
              <a:tr h="267290">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xmlns="" val="2506398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804"/>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a:t>
            </a:r>
            <a:r>
              <a:rPr lang="en-GB" b="1" dirty="0" smtClean="0">
                <a:solidFill>
                  <a:schemeClr val="accent6">
                    <a:lumMod val="50000"/>
                  </a:schemeClr>
                </a:solidFill>
                <a:latin typeface="Arial" panose="020B0604020202020204" pitchFamily="34" charset="0"/>
                <a:cs typeface="Arial" panose="020B0604020202020204" pitchFamily="34" charset="0"/>
              </a:rPr>
              <a:t>BMA</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985842018"/>
              </p:ext>
            </p:extLst>
          </p:nvPr>
        </p:nvGraphicFramePr>
        <p:xfrm>
          <a:off x="436676" y="632909"/>
          <a:ext cx="8303712" cy="2119456"/>
        </p:xfrm>
        <a:graphic>
          <a:graphicData uri="http://schemas.openxmlformats.org/drawingml/2006/table">
            <a:tbl>
              <a:tblPr/>
              <a:tblGrid>
                <a:gridCol w="3353862">
                  <a:extLst>
                    <a:ext uri="{9D8B030D-6E8A-4147-A177-3AD203B41FA5}">
                      <a16:colId xmlns:a16="http://schemas.microsoft.com/office/drawing/2014/main" xmlns="" val="20000"/>
                    </a:ext>
                  </a:extLst>
                </a:gridCol>
                <a:gridCol w="1577770"/>
                <a:gridCol w="1676436"/>
                <a:gridCol w="1695644"/>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Movement of persons in and out of the country managed according to a risk based approach</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778332">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ZA" sz="1500" kern="1200" dirty="0" smtClean="0">
                          <a:solidFill>
                            <a:schemeClr val="tx1"/>
                          </a:solidFill>
                          <a:effectLst/>
                          <a:latin typeface="Arial" panose="020B0604020202020204" pitchFamily="34" charset="0"/>
                          <a:ea typeface="+mn-ea"/>
                          <a:cs typeface="Arial" panose="020B0604020202020204" pitchFamily="34" charset="0"/>
                        </a:rPr>
                        <a:t>1) BMA established as per project plan </a:t>
                      </a:r>
                    </a:p>
                    <a:p>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BMA established </a:t>
                      </a: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BMA operational in a phased manner </a:t>
                      </a: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BMA operational in a phased manner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584559016"/>
              </p:ext>
            </p:extLst>
          </p:nvPr>
        </p:nvGraphicFramePr>
        <p:xfrm>
          <a:off x="436676" y="2949262"/>
          <a:ext cx="8303712" cy="2110074"/>
        </p:xfrm>
        <a:graphic>
          <a:graphicData uri="http://schemas.openxmlformats.org/drawingml/2006/table">
            <a:tbl>
              <a:tblPr/>
              <a:tblGrid>
                <a:gridCol w="687361">
                  <a:extLst>
                    <a:ext uri="{9D8B030D-6E8A-4147-A177-3AD203B41FA5}">
                      <a16:colId xmlns:a16="http://schemas.microsoft.com/office/drawing/2014/main" xmlns="" val="20000"/>
                    </a:ext>
                  </a:extLst>
                </a:gridCol>
                <a:gridCol w="7616351">
                  <a:extLst>
                    <a:ext uri="{9D8B030D-6E8A-4147-A177-3AD203B41FA5}">
                      <a16:colId xmlns:a16="http://schemas.microsoft.com/office/drawing/2014/main" xmlns="" val="20001"/>
                    </a:ext>
                  </a:extLst>
                </a:gridCol>
              </a:tblGrid>
              <a:tr h="250167">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Draft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Presidential Proclamations enabling the establishment of the BMA submitted to the Minister for approval</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Draft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Presidential Proclamations enabling the establishment of the BMA submitted to the President</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Proposals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on the (interim) BMA Head Office submitted to Minister for consideration</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Interim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BMA Head Office established and launched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017314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3448"/>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a:t>
            </a:r>
            <a:r>
              <a:rPr lang="en-GB" b="1" dirty="0">
                <a:solidFill>
                  <a:schemeClr val="accent6">
                    <a:lumMod val="50000"/>
                  </a:schemeClr>
                </a:solidFill>
                <a:latin typeface="Arial" panose="020B0604020202020204" pitchFamily="34" charset="0"/>
                <a:cs typeface="Arial" panose="020B0604020202020204" pitchFamily="34" charset="0"/>
              </a:rPr>
              <a:t>– </a:t>
            </a:r>
            <a:r>
              <a:rPr lang="en-GB" b="1" dirty="0" smtClean="0">
                <a:solidFill>
                  <a:schemeClr val="accent6">
                    <a:lumMod val="50000"/>
                  </a:schemeClr>
                </a:solidFill>
                <a:latin typeface="Arial" panose="020B0604020202020204" pitchFamily="34" charset="0"/>
                <a:cs typeface="Arial" panose="020B0604020202020204" pitchFamily="34" charset="0"/>
              </a:rPr>
              <a:t>BMA</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281467980"/>
              </p:ext>
            </p:extLst>
          </p:nvPr>
        </p:nvGraphicFramePr>
        <p:xfrm>
          <a:off x="206063" y="609963"/>
          <a:ext cx="8628845" cy="2399774"/>
        </p:xfrm>
        <a:graphic>
          <a:graphicData uri="http://schemas.openxmlformats.org/drawingml/2006/table">
            <a:tbl>
              <a:tblPr/>
              <a:tblGrid>
                <a:gridCol w="2306295">
                  <a:extLst>
                    <a:ext uri="{9D8B030D-6E8A-4147-A177-3AD203B41FA5}">
                      <a16:colId xmlns:a16="http://schemas.microsoft.com/office/drawing/2014/main" xmlns="" val="20000"/>
                    </a:ext>
                  </a:extLst>
                </a:gridCol>
                <a:gridCol w="2117320"/>
                <a:gridCol w="2136923"/>
                <a:gridCol w="2068307"/>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400" b="1" kern="1200" dirty="0" smtClean="0">
                          <a:solidFill>
                            <a:schemeClr val="tx1"/>
                          </a:solidFill>
                          <a:effectLst/>
                          <a:latin typeface="Arial" panose="020B0604020202020204" pitchFamily="34" charset="0"/>
                          <a:ea typeface="+mn-ea"/>
                          <a:cs typeface="Arial" panose="020B0604020202020204" pitchFamily="34" charset="0"/>
                        </a:rPr>
                        <a:t>Movement of persons in and out of the country managed according to a risk based approach</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510006">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400" kern="1200" dirty="0" smtClean="0">
                          <a:solidFill>
                            <a:schemeClr val="tx1"/>
                          </a:solidFill>
                          <a:effectLst/>
                          <a:latin typeface="Arial" panose="020B0604020202020204" pitchFamily="34" charset="0"/>
                          <a:ea typeface="+mn-ea"/>
                          <a:cs typeface="Arial" panose="020B0604020202020204" pitchFamily="34" charset="0"/>
                        </a:rPr>
                        <a:t>2) Monitoring of phased implementation of Integrated Border Management Strategy through quarterly reporting to Minister</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Phased implementation of Integrated Border Management Strategy monitored through quarterly reports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Phased implementation of Integrated Border Management Strategy monitored through quarterly reports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Phased implementation of Integrated Border Management Strategy monitored through quarterly reports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42</a:t>
            </a:fld>
            <a:endParaRPr lang="en-US" dirty="0"/>
          </a:p>
        </p:txBody>
      </p:sp>
      <p:graphicFrame>
        <p:nvGraphicFramePr>
          <p:cNvPr id="5" name="Table 4"/>
          <p:cNvGraphicFramePr>
            <a:graphicFrameLocks noGrp="1"/>
          </p:cNvGraphicFramePr>
          <p:nvPr>
            <p:extLst/>
          </p:nvPr>
        </p:nvGraphicFramePr>
        <p:xfrm>
          <a:off x="206063" y="3186181"/>
          <a:ext cx="8628845" cy="2401928"/>
        </p:xfrm>
        <a:graphic>
          <a:graphicData uri="http://schemas.openxmlformats.org/drawingml/2006/table">
            <a:tbl>
              <a:tblPr/>
              <a:tblGrid>
                <a:gridCol w="714275">
                  <a:extLst>
                    <a:ext uri="{9D8B030D-6E8A-4147-A177-3AD203B41FA5}">
                      <a16:colId xmlns:a16="http://schemas.microsoft.com/office/drawing/2014/main" xmlns="" val="20000"/>
                    </a:ext>
                  </a:extLst>
                </a:gridCol>
                <a:gridCol w="7914570">
                  <a:extLst>
                    <a:ext uri="{9D8B030D-6E8A-4147-A177-3AD203B41FA5}">
                      <a16:colId xmlns:a16="http://schemas.microsoft.com/office/drawing/2014/main" xmlns="" val="20001"/>
                    </a:ext>
                  </a:extLst>
                </a:gridCol>
              </a:tblGrid>
              <a:tr h="320144">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Monitoring conducted through quarterly IBMS implementation progress reports submitted to Minister</a:t>
                      </a: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Monitoring conducted through quarterly IBMS implementation progress reports submitted to Minister</a:t>
                      </a: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10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Monitoring conducted through quarterly IBMS implementation progress reports submitted to Minister</a:t>
                      </a: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Monitoring conducted through quarterly IBMS implementation progress reports submitted to Minister</a:t>
                      </a: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669380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0432"/>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BMA</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84619188"/>
              </p:ext>
            </p:extLst>
          </p:nvPr>
        </p:nvGraphicFramePr>
        <p:xfrm>
          <a:off x="231821" y="750241"/>
          <a:ext cx="8763589" cy="3028021"/>
        </p:xfrm>
        <a:graphic>
          <a:graphicData uri="http://schemas.openxmlformats.org/drawingml/2006/table">
            <a:tbl>
              <a:tblPr/>
              <a:tblGrid>
                <a:gridCol w="2780218">
                  <a:extLst>
                    <a:ext uri="{9D8B030D-6E8A-4147-A177-3AD203B41FA5}">
                      <a16:colId xmlns:a16="http://schemas.microsoft.com/office/drawing/2014/main" xmlns="" val="20000"/>
                    </a:ext>
                  </a:extLst>
                </a:gridCol>
                <a:gridCol w="1748642"/>
                <a:gridCol w="1815255"/>
                <a:gridCol w="2419474"/>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Good governance and administration</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3) Compliance with Treasury Regulations </a:t>
                      </a:r>
                      <a:r>
                        <a:rPr lang="en-ZA" sz="1500" kern="1200" dirty="0" smtClean="0">
                          <a:solidFill>
                            <a:schemeClr val="tx1"/>
                          </a:solidFill>
                          <a:effectLst/>
                          <a:latin typeface="Arial" panose="020B0604020202020204" pitchFamily="34" charset="0"/>
                          <a:ea typeface="+mn-ea"/>
                          <a:cs typeface="Arial" panose="020B0604020202020204" pitchFamily="34" charset="0"/>
                        </a:rPr>
                        <a:t>in respect of entering into a PPP for the redevelopment of ports of entry</a:t>
                      </a:r>
                    </a:p>
                    <a:p>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Preferred bidder appointed  for the redevelopment of 6 priority ports of entry</a:t>
                      </a:r>
                    </a:p>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Financial closure effected with the appointed private party</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Commencement of construction of 6 priority land ports of entry in accordance with the Master Plans</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43125180"/>
              </p:ext>
            </p:extLst>
          </p:nvPr>
        </p:nvGraphicFramePr>
        <p:xfrm>
          <a:off x="231821" y="3940757"/>
          <a:ext cx="8763589" cy="1879121"/>
        </p:xfrm>
        <a:graphic>
          <a:graphicData uri="http://schemas.openxmlformats.org/drawingml/2006/table">
            <a:tbl>
              <a:tblPr/>
              <a:tblGrid>
                <a:gridCol w="725429">
                  <a:extLst>
                    <a:ext uri="{9D8B030D-6E8A-4147-A177-3AD203B41FA5}">
                      <a16:colId xmlns:a16="http://schemas.microsoft.com/office/drawing/2014/main" xmlns="" val="20000"/>
                    </a:ext>
                  </a:extLst>
                </a:gridCol>
                <a:gridCol w="8038160">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Draft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Request for Proposal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RfP</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submitted to National Treasury for approval</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ZA" sz="1500" dirty="0" err="1" smtClean="0">
                          <a:effectLst/>
                          <a:latin typeface="Arial" panose="020B0604020202020204" pitchFamily="34" charset="0"/>
                          <a:ea typeface="Times New Roman" panose="02020603050405020304" pitchFamily="18" charset="0"/>
                          <a:cs typeface="Times New Roman" panose="02020603050405020304" pitchFamily="18" charset="0"/>
                        </a:rPr>
                        <a:t>RfP</a:t>
                      </a: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issued to the pre-qualified bidders</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Assessment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of bidders concluded</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Preferred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bidder appointed</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3498686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804"/>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Civic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159810266"/>
              </p:ext>
            </p:extLst>
          </p:nvPr>
        </p:nvGraphicFramePr>
        <p:xfrm>
          <a:off x="169945" y="494225"/>
          <a:ext cx="8825464" cy="2065051"/>
        </p:xfrm>
        <a:graphic>
          <a:graphicData uri="http://schemas.openxmlformats.org/drawingml/2006/table">
            <a:tbl>
              <a:tblPr/>
              <a:tblGrid>
                <a:gridCol w="2985379">
                  <a:extLst>
                    <a:ext uri="{9D8B030D-6E8A-4147-A177-3AD203B41FA5}">
                      <a16:colId xmlns:a16="http://schemas.microsoft.com/office/drawing/2014/main" xmlns="" val="20000"/>
                    </a:ext>
                  </a:extLst>
                </a:gridCol>
                <a:gridCol w="1931831"/>
                <a:gridCol w="1841679"/>
                <a:gridCol w="2066575"/>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Eligible citizens are issued with enabling documents relating to identity and status</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1) Number of births registered within 30 calendar days </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810 000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810 000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810 000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44</a:t>
            </a:fld>
            <a:endParaRPr lang="en-US" dirty="0"/>
          </a:p>
        </p:txBody>
      </p:sp>
      <p:graphicFrame>
        <p:nvGraphicFramePr>
          <p:cNvPr id="5" name="Table 4"/>
          <p:cNvGraphicFramePr>
            <a:graphicFrameLocks noGrp="1"/>
          </p:cNvGraphicFramePr>
          <p:nvPr>
            <p:extLst/>
          </p:nvPr>
        </p:nvGraphicFramePr>
        <p:xfrm>
          <a:off x="169945" y="2749280"/>
          <a:ext cx="8825464" cy="1879121"/>
        </p:xfrm>
        <a:graphic>
          <a:graphicData uri="http://schemas.openxmlformats.org/drawingml/2006/table">
            <a:tbl>
              <a:tblPr/>
              <a:tblGrid>
                <a:gridCol w="730550">
                  <a:extLst>
                    <a:ext uri="{9D8B030D-6E8A-4147-A177-3AD203B41FA5}">
                      <a16:colId xmlns:a16="http://schemas.microsoft.com/office/drawing/2014/main" xmlns="" val="20000"/>
                    </a:ext>
                  </a:extLst>
                </a:gridCol>
                <a:gridCol w="8094914">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207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031</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209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799</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196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146</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197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024</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2510356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092"/>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Civic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173402667"/>
              </p:ext>
            </p:extLst>
          </p:nvPr>
        </p:nvGraphicFramePr>
        <p:xfrm>
          <a:off x="188632" y="619324"/>
          <a:ext cx="8806777" cy="2293651"/>
        </p:xfrm>
        <a:graphic>
          <a:graphicData uri="http://schemas.openxmlformats.org/drawingml/2006/table">
            <a:tbl>
              <a:tblPr/>
              <a:tblGrid>
                <a:gridCol w="2734872">
                  <a:extLst>
                    <a:ext uri="{9D8B030D-6E8A-4147-A177-3AD203B41FA5}">
                      <a16:colId xmlns:a16="http://schemas.microsoft.com/office/drawing/2014/main" xmlns="" val="20000"/>
                    </a:ext>
                  </a:extLst>
                </a:gridCol>
                <a:gridCol w="2021983"/>
                <a:gridCol w="1867437"/>
                <a:gridCol w="2182485"/>
              </a:tblGrid>
              <a:tr h="420688">
                <a:tc gridSpan="4">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Eligible citizens are issued with enabling documents relating to identity and status</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2) Number of smart ID cards issued to citizens 16 years of age and above </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3 million</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4 million</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5</a:t>
                      </a:r>
                      <a:r>
                        <a:rPr lang="en-ZA" sz="1500" baseline="0" dirty="0" smtClean="0">
                          <a:effectLst/>
                          <a:latin typeface="Arial" panose="020B0604020202020204" pitchFamily="34" charset="0"/>
                          <a:ea typeface="Times New Roman" panose="02020603050405020304" pitchFamily="18" charset="0"/>
                          <a:cs typeface="Arial" panose="020B0604020202020204" pitchFamily="34" charset="0"/>
                        </a:rPr>
                        <a:t> million</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45</a:t>
            </a:fld>
            <a:endParaRPr lang="en-US" dirty="0"/>
          </a:p>
        </p:txBody>
      </p:sp>
      <p:graphicFrame>
        <p:nvGraphicFramePr>
          <p:cNvPr id="5" name="Table 4"/>
          <p:cNvGraphicFramePr>
            <a:graphicFrameLocks noGrp="1"/>
          </p:cNvGraphicFramePr>
          <p:nvPr>
            <p:extLst/>
          </p:nvPr>
        </p:nvGraphicFramePr>
        <p:xfrm>
          <a:off x="168611" y="3115412"/>
          <a:ext cx="8806778" cy="1879121"/>
        </p:xfrm>
        <a:graphic>
          <a:graphicData uri="http://schemas.openxmlformats.org/drawingml/2006/table">
            <a:tbl>
              <a:tblPr/>
              <a:tblGrid>
                <a:gridCol w="729004">
                  <a:extLst>
                    <a:ext uri="{9D8B030D-6E8A-4147-A177-3AD203B41FA5}">
                      <a16:colId xmlns:a16="http://schemas.microsoft.com/office/drawing/2014/main" xmlns="" val="20000"/>
                    </a:ext>
                  </a:extLst>
                </a:gridCol>
                <a:gridCol w="8077774">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 pos="3242310"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780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750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690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780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3231135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0432"/>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Civic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01713449"/>
              </p:ext>
            </p:extLst>
          </p:nvPr>
        </p:nvGraphicFramePr>
        <p:xfrm>
          <a:off x="353673" y="618118"/>
          <a:ext cx="8502924" cy="3057261"/>
        </p:xfrm>
        <a:graphic>
          <a:graphicData uri="http://schemas.openxmlformats.org/drawingml/2006/table">
            <a:tbl>
              <a:tblPr/>
              <a:tblGrid>
                <a:gridCol w="3554296">
                  <a:extLst>
                    <a:ext uri="{9D8B030D-6E8A-4147-A177-3AD203B41FA5}">
                      <a16:colId xmlns:a16="http://schemas.microsoft.com/office/drawing/2014/main" xmlns="" val="20000"/>
                    </a:ext>
                  </a:extLst>
                </a:gridCol>
                <a:gridCol w="1732977"/>
                <a:gridCol w="1571223"/>
                <a:gridCol w="1644428"/>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Eligible citizens are issued with enabling documents relating to identity and status</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81697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3) Percentage (%) of machine readable passports (new live capture system) issued within 13 working days for applications collected and processed within the RSA (from date of receipt of application until passport is scanned at office of application) </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46</a:t>
            </a:fld>
            <a:endParaRPr lang="en-US" dirty="0"/>
          </a:p>
        </p:txBody>
      </p:sp>
      <p:graphicFrame>
        <p:nvGraphicFramePr>
          <p:cNvPr id="5" name="Table 4"/>
          <p:cNvGraphicFramePr>
            <a:graphicFrameLocks noGrp="1"/>
          </p:cNvGraphicFramePr>
          <p:nvPr>
            <p:extLst/>
          </p:nvPr>
        </p:nvGraphicFramePr>
        <p:xfrm>
          <a:off x="353673" y="3773177"/>
          <a:ext cx="8502924" cy="1879121"/>
        </p:xfrm>
        <a:graphic>
          <a:graphicData uri="http://schemas.openxmlformats.org/drawingml/2006/table">
            <a:tbl>
              <a:tblPr/>
              <a:tblGrid>
                <a:gridCol w="703851">
                  <a:extLst>
                    <a:ext uri="{9D8B030D-6E8A-4147-A177-3AD203B41FA5}">
                      <a16:colId xmlns:a16="http://schemas.microsoft.com/office/drawing/2014/main" xmlns="" val="20000"/>
                    </a:ext>
                  </a:extLst>
                </a:gridCol>
                <a:gridCol w="7799073">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 pos="3242310"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90%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2771007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0046"/>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Information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506911314"/>
              </p:ext>
            </p:extLst>
          </p:nvPr>
        </p:nvGraphicFramePr>
        <p:xfrm>
          <a:off x="422506" y="696785"/>
          <a:ext cx="8417490" cy="2552731"/>
        </p:xfrm>
        <a:graphic>
          <a:graphicData uri="http://schemas.openxmlformats.org/drawingml/2006/table">
            <a:tbl>
              <a:tblPr/>
              <a:tblGrid>
                <a:gridCol w="2964638">
                  <a:extLst>
                    <a:ext uri="{9D8B030D-6E8A-4147-A177-3AD203B41FA5}">
                      <a16:colId xmlns:a16="http://schemas.microsoft.com/office/drawing/2014/main" xmlns="" val="20000"/>
                    </a:ext>
                  </a:extLst>
                </a:gridCol>
                <a:gridCol w="2154769"/>
                <a:gridCol w="1597060"/>
                <a:gridCol w="1701023"/>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a:t>
                      </a:r>
                      <a:r>
                        <a:rPr lang="en-US" sz="1600" b="1" kern="1200" dirty="0" smtClean="0">
                          <a:solidFill>
                            <a:schemeClr val="tx1"/>
                          </a:solidFill>
                          <a:effectLst/>
                          <a:latin typeface="Arial" panose="020B0604020202020204" pitchFamily="34" charset="0"/>
                          <a:ea typeface="+mn-ea"/>
                          <a:cs typeface="Arial" panose="020B0604020202020204" pitchFamily="34" charset="0"/>
                        </a:rPr>
                        <a:t> Eligible citizens are issued with enabling documents relating to identity and status</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1) SITA provided with plan for dedicated network connectivity for DHA</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Dedicated DHA network connectivity for WAN and LAN ensured</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NA</a:t>
                      </a:r>
                      <a:endParaRPr kumimoji="0" lang="en-ZA" sz="15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NA</a:t>
                      </a:r>
                      <a:endParaRPr kumimoji="0" lang="en-ZA" sz="15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36078276"/>
              </p:ext>
            </p:extLst>
          </p:nvPr>
        </p:nvGraphicFramePr>
        <p:xfrm>
          <a:off x="422506" y="3352003"/>
          <a:ext cx="8417490" cy="2415787"/>
        </p:xfrm>
        <a:graphic>
          <a:graphicData uri="http://schemas.openxmlformats.org/drawingml/2006/table">
            <a:tbl>
              <a:tblPr/>
              <a:tblGrid>
                <a:gridCol w="696779">
                  <a:extLst>
                    <a:ext uri="{9D8B030D-6E8A-4147-A177-3AD203B41FA5}">
                      <a16:colId xmlns:a16="http://schemas.microsoft.com/office/drawing/2014/main" xmlns="" val="20000"/>
                    </a:ext>
                  </a:extLst>
                </a:gridCol>
                <a:gridCol w="7720711">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Tripartite agreement between</a:t>
                      </a:r>
                      <a:r>
                        <a:rPr lang="en-US" sz="1500" b="1" kern="1200" dirty="0" smtClean="0">
                          <a:solidFill>
                            <a:schemeClr val="tx1"/>
                          </a:solidFill>
                          <a:effectLst/>
                          <a:latin typeface="Arial" panose="020B0604020202020204" pitchFamily="34" charset="0"/>
                          <a:ea typeface="+mn-ea"/>
                          <a:cs typeface="Arial" panose="020B0604020202020204" pitchFamily="34" charset="0"/>
                        </a:rPr>
                        <a:t> </a:t>
                      </a:r>
                      <a:r>
                        <a:rPr lang="en-US" sz="1500" kern="1200" dirty="0" smtClean="0">
                          <a:solidFill>
                            <a:schemeClr val="tx1"/>
                          </a:solidFill>
                          <a:effectLst/>
                          <a:latin typeface="Arial" panose="020B0604020202020204" pitchFamily="34" charset="0"/>
                          <a:ea typeface="+mn-ea"/>
                          <a:cs typeface="Arial" panose="020B0604020202020204" pitchFamily="34" charset="0"/>
                        </a:rPr>
                        <a:t>DHA, SITA and service provider signed</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r>
                        <a:rPr lang="en-US" sz="1500" kern="1200" dirty="0" smtClean="0">
                          <a:solidFill>
                            <a:schemeClr val="tx1"/>
                          </a:solidFill>
                          <a:effectLst/>
                          <a:latin typeface="Arial" panose="020B0604020202020204" pitchFamily="34" charset="0"/>
                          <a:ea typeface="+mn-ea"/>
                          <a:cs typeface="Arial" panose="020B0604020202020204" pitchFamily="34" charset="0"/>
                        </a:rPr>
                        <a:t>Service level agreement between parties signed</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Assessment </a:t>
                      </a: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 of DHA networks presented to EXCO</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Strategy </a:t>
                      </a: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ensure dedicated network connectivity, based on assessment of networks, presented to MMM</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a:t>
                      </a: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 to ensure dedicated network connectivity for DHA submitted to SITA (including provision for an enterprise operations </a:t>
                      </a:r>
                      <a:r>
                        <a:rPr lang="en-US" sz="15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centre</a:t>
                      </a: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3481271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3446"/>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Information Services     </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511032256"/>
              </p:ext>
            </p:extLst>
          </p:nvPr>
        </p:nvGraphicFramePr>
        <p:xfrm>
          <a:off x="183765" y="478431"/>
          <a:ext cx="8776470" cy="5094408"/>
        </p:xfrm>
        <a:graphic>
          <a:graphicData uri="http://schemas.openxmlformats.org/drawingml/2006/table">
            <a:tbl>
              <a:tblPr/>
              <a:tblGrid>
                <a:gridCol w="2636708">
                  <a:extLst>
                    <a:ext uri="{9D8B030D-6E8A-4147-A177-3AD203B41FA5}">
                      <a16:colId xmlns:a16="http://schemas.microsoft.com/office/drawing/2014/main" xmlns="" val="20000"/>
                    </a:ext>
                  </a:extLst>
                </a:gridCol>
                <a:gridCol w="2099257"/>
                <a:gridCol w="2009104"/>
                <a:gridCol w="2031401"/>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An integrated and </a:t>
                      </a:r>
                      <a:r>
                        <a:rPr lang="en-US" sz="1500" b="1" kern="1200" dirty="0" err="1" smtClean="0">
                          <a:solidFill>
                            <a:schemeClr val="tx1"/>
                          </a:solidFill>
                          <a:effectLst/>
                          <a:latin typeface="Arial" panose="020B0604020202020204" pitchFamily="34" charset="0"/>
                          <a:ea typeface="+mn-ea"/>
                          <a:cs typeface="Arial" panose="020B0604020202020204" pitchFamily="34" charset="0"/>
                        </a:rPr>
                        <a:t>digitised</a:t>
                      </a:r>
                      <a:r>
                        <a:rPr lang="en-US" sz="1500" b="1" kern="1200" dirty="0" smtClean="0">
                          <a:solidFill>
                            <a:schemeClr val="tx1"/>
                          </a:solidFill>
                          <a:effectLst/>
                          <a:latin typeface="Arial" panose="020B0604020202020204" pitchFamily="34" charset="0"/>
                          <a:ea typeface="+mn-ea"/>
                          <a:cs typeface="Arial" panose="020B0604020202020204" pitchFamily="34" charset="0"/>
                        </a:rPr>
                        <a:t> National Identity System (NIS) that is secure and contains biometric details of every person recorded on the system</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568120">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solidFill>
                            <a:schemeClr val="tx1"/>
                          </a:solidFill>
                          <a:effectLst/>
                          <a:latin typeface="Arial" panose="020B0604020202020204" pitchFamily="34" charset="0"/>
                          <a:ea typeface="+mn-ea"/>
                          <a:cs typeface="Arial" panose="020B0604020202020204" pitchFamily="34" charset="0"/>
                        </a:rPr>
                        <a:t>2) NIS development completed: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algn="l"/>
                      <a:r>
                        <a:rPr lang="en-ZA" sz="1500" kern="1200" dirty="0" smtClean="0">
                          <a:solidFill>
                            <a:schemeClr val="tx1"/>
                          </a:solidFill>
                          <a:effectLst/>
                          <a:latin typeface="Arial" panose="020B0604020202020204" pitchFamily="34" charset="0"/>
                          <a:ea typeface="+mn-ea"/>
                          <a:cs typeface="Arial" panose="020B0604020202020204" pitchFamily="34" charset="0"/>
                        </a:rPr>
                        <a:t>2.1)</a:t>
                      </a:r>
                      <a:r>
                        <a:rPr lang="en-ZA" sz="15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500" kern="1200" dirty="0" smtClean="0">
                          <a:solidFill>
                            <a:schemeClr val="tx1"/>
                          </a:solidFill>
                          <a:effectLst/>
                          <a:latin typeface="Arial" panose="020B0604020202020204" pitchFamily="34" charset="0"/>
                          <a:ea typeface="+mn-ea"/>
                          <a:cs typeface="Arial" panose="020B0604020202020204" pitchFamily="34" charset="0"/>
                        </a:rPr>
                        <a:t>Automation of Asylum Seeker Management process as per specifications  </a:t>
                      </a:r>
                    </a:p>
                    <a:p>
                      <a:pPr algn="l"/>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algn="l"/>
                      <a:r>
                        <a:rPr lang="en-ZA" sz="1500" kern="1200" dirty="0" smtClean="0">
                          <a:solidFill>
                            <a:schemeClr val="tx1"/>
                          </a:solidFill>
                          <a:effectLst/>
                          <a:latin typeface="Arial" panose="020B0604020202020204" pitchFamily="34" charset="0"/>
                          <a:ea typeface="+mn-ea"/>
                          <a:cs typeface="Arial" panose="020B0604020202020204" pitchFamily="34" charset="0"/>
                        </a:rPr>
                        <a:t>2.2)</a:t>
                      </a:r>
                      <a:r>
                        <a:rPr lang="en-ZA" sz="15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500" kern="1200" dirty="0" smtClean="0">
                          <a:solidFill>
                            <a:schemeClr val="tx1"/>
                          </a:solidFill>
                          <a:effectLst/>
                          <a:latin typeface="Arial" panose="020B0604020202020204" pitchFamily="34" charset="0"/>
                          <a:ea typeface="+mn-ea"/>
                          <a:cs typeface="Arial" panose="020B0604020202020204" pitchFamily="34" charset="0"/>
                        </a:rPr>
                        <a:t>Approval of NIS specifications by DG </a:t>
                      </a:r>
                    </a:p>
                    <a:p>
                      <a:pPr algn="l"/>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algn="l"/>
                      <a:r>
                        <a:rPr lang="en-US" sz="1500" kern="1200" dirty="0" smtClean="0">
                          <a:solidFill>
                            <a:schemeClr val="tx1"/>
                          </a:solidFill>
                          <a:effectLst/>
                          <a:latin typeface="Arial" panose="020B0604020202020204" pitchFamily="34" charset="0"/>
                          <a:ea typeface="+mn-ea"/>
                          <a:cs typeface="Arial" panose="020B0604020202020204" pitchFamily="34" charset="0"/>
                        </a:rPr>
                        <a:t>2.3)</a:t>
                      </a:r>
                      <a:r>
                        <a:rPr lang="en-US" sz="15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500" kern="1200" dirty="0" smtClean="0">
                          <a:solidFill>
                            <a:schemeClr val="tx1"/>
                          </a:solidFill>
                          <a:effectLst/>
                          <a:latin typeface="Arial" panose="020B0604020202020204" pitchFamily="34" charset="0"/>
                          <a:ea typeface="+mn-ea"/>
                          <a:cs typeface="Arial" panose="020B0604020202020204" pitchFamily="34" charset="0"/>
                        </a:rPr>
                        <a:t>Approval of Trusted </a:t>
                      </a:r>
                      <a:r>
                        <a:rPr lang="en-US" sz="1500" kern="1200" dirty="0" err="1" smtClean="0">
                          <a:solidFill>
                            <a:schemeClr val="tx1"/>
                          </a:solidFill>
                          <a:effectLst/>
                          <a:latin typeface="Arial" panose="020B0604020202020204" pitchFamily="34" charset="0"/>
                          <a:ea typeface="+mn-ea"/>
                          <a:cs typeface="Arial" panose="020B0604020202020204" pitchFamily="34" charset="0"/>
                        </a:rPr>
                        <a:t>Traveller</a:t>
                      </a:r>
                      <a:r>
                        <a:rPr lang="en-US" sz="1500" kern="1200" dirty="0" smtClean="0">
                          <a:solidFill>
                            <a:schemeClr val="tx1"/>
                          </a:solidFill>
                          <a:effectLst/>
                          <a:latin typeface="Arial" panose="020B0604020202020204" pitchFamily="34" charset="0"/>
                          <a:ea typeface="+mn-ea"/>
                          <a:cs typeface="Arial" panose="020B0604020202020204" pitchFamily="34" charset="0"/>
                        </a:rPr>
                        <a:t> </a:t>
                      </a:r>
                      <a:r>
                        <a:rPr lang="en-US" sz="1500" kern="1200" dirty="0" err="1" smtClean="0">
                          <a:solidFill>
                            <a:schemeClr val="tx1"/>
                          </a:solidFill>
                          <a:effectLst/>
                          <a:latin typeface="Arial" panose="020B0604020202020204" pitchFamily="34" charset="0"/>
                          <a:ea typeface="+mn-ea"/>
                          <a:cs typeface="Arial" panose="020B0604020202020204" pitchFamily="34" charset="0"/>
                        </a:rPr>
                        <a:t>programme</a:t>
                      </a:r>
                      <a:r>
                        <a:rPr lang="en-US" sz="1500" kern="1200" dirty="0" smtClean="0">
                          <a:solidFill>
                            <a:schemeClr val="tx1"/>
                          </a:solidFill>
                          <a:effectLst/>
                          <a:latin typeface="Arial" panose="020B0604020202020204" pitchFamily="34" charset="0"/>
                          <a:ea typeface="+mn-ea"/>
                          <a:cs typeface="Arial" panose="020B0604020202020204" pitchFamily="34" charset="0"/>
                        </a:rPr>
                        <a:t> business requirement specifications </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l">
                        <a:spcAft>
                          <a:spcPts val="0"/>
                        </a:spcAft>
                      </a:pPr>
                      <a:r>
                        <a:rPr lang="en-US" sz="1500" kern="1200" dirty="0" smtClean="0">
                          <a:solidFill>
                            <a:schemeClr val="tx1"/>
                          </a:solidFill>
                          <a:effectLst/>
                          <a:latin typeface="Arial" panose="020B0604020202020204" pitchFamily="34" charset="0"/>
                          <a:ea typeface="+mn-ea"/>
                          <a:cs typeface="Arial" panose="020B0604020202020204" pitchFamily="34" charset="0"/>
                        </a:rPr>
                        <a:t>NIS developed in respect of: </a:t>
                      </a:r>
                    </a:p>
                    <a:p>
                      <a:pPr algn="l">
                        <a:spcAft>
                          <a:spcPts val="0"/>
                        </a:spcAft>
                      </a:pP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lvl="0" algn="l">
                        <a:spcAft>
                          <a:spcPts val="0"/>
                        </a:spcAft>
                      </a:pPr>
                      <a:r>
                        <a:rPr lang="en-US" sz="1500" kern="1200" dirty="0" smtClean="0">
                          <a:solidFill>
                            <a:schemeClr val="tx1"/>
                          </a:solidFill>
                          <a:effectLst/>
                          <a:latin typeface="Arial" panose="020B0604020202020204" pitchFamily="34" charset="0"/>
                          <a:ea typeface="+mn-ea"/>
                          <a:cs typeface="Arial" panose="020B0604020202020204" pitchFamily="34" charset="0"/>
                        </a:rPr>
                        <a:t>- Asylum Seeker Management process developed onto live capture</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algn="l">
                        <a:spcAft>
                          <a:spcPts val="0"/>
                        </a:spcAft>
                      </a:pPr>
                      <a:r>
                        <a:rPr lang="en-US" sz="1500" kern="1200" dirty="0" smtClean="0">
                          <a:solidFill>
                            <a:schemeClr val="tx1"/>
                          </a:solidFill>
                          <a:effectLst/>
                          <a:latin typeface="Arial" panose="020B0604020202020204" pitchFamily="34" charset="0"/>
                          <a:ea typeface="+mn-ea"/>
                          <a:cs typeface="Arial" panose="020B0604020202020204" pitchFamily="34" charset="0"/>
                        </a:rPr>
                        <a:t> </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lvl="0" algn="l">
                        <a:spcAft>
                          <a:spcPts val="0"/>
                        </a:spcAft>
                      </a:pPr>
                      <a:r>
                        <a:rPr lang="en-US" sz="1500" kern="1200" dirty="0" smtClean="0">
                          <a:solidFill>
                            <a:schemeClr val="tx1"/>
                          </a:solidFill>
                          <a:effectLst/>
                          <a:latin typeface="Arial" panose="020B0604020202020204" pitchFamily="34" charset="0"/>
                          <a:ea typeface="+mn-ea"/>
                          <a:cs typeface="Arial" panose="020B0604020202020204" pitchFamily="34" charset="0"/>
                        </a:rPr>
                        <a:t>- Specifications for NIS approved by DG</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algn="l">
                        <a:spcAft>
                          <a:spcPts val="0"/>
                        </a:spcAft>
                      </a:pPr>
                      <a:r>
                        <a:rPr lang="en-US" sz="1500" kern="1200" dirty="0" smtClean="0">
                          <a:solidFill>
                            <a:schemeClr val="tx1"/>
                          </a:solidFill>
                          <a:effectLst/>
                          <a:latin typeface="Arial" panose="020B0604020202020204" pitchFamily="34" charset="0"/>
                          <a:ea typeface="+mn-ea"/>
                          <a:cs typeface="Arial" panose="020B0604020202020204" pitchFamily="34" charset="0"/>
                        </a:rPr>
                        <a:t> </a:t>
                      </a:r>
                      <a:endParaRPr lang="en-ZA" sz="1500" kern="1200" dirty="0" smtClean="0">
                        <a:solidFill>
                          <a:schemeClr val="tx1"/>
                        </a:solidFill>
                        <a:effectLst/>
                        <a:latin typeface="Arial" panose="020B0604020202020204" pitchFamily="34" charset="0"/>
                        <a:ea typeface="+mn-ea"/>
                        <a:cs typeface="Arial" panose="020B0604020202020204" pitchFamily="34" charset="0"/>
                      </a:endParaRPr>
                    </a:p>
                    <a:p>
                      <a:pPr lvl="0" algn="l">
                        <a:spcAft>
                          <a:spcPts val="0"/>
                        </a:spcAft>
                      </a:pPr>
                      <a:r>
                        <a:rPr lang="en-US" sz="1500" kern="1200" dirty="0" smtClean="0">
                          <a:solidFill>
                            <a:schemeClr val="tx1"/>
                          </a:solidFill>
                          <a:effectLst/>
                          <a:latin typeface="Arial" panose="020B0604020202020204" pitchFamily="34" charset="0"/>
                          <a:ea typeface="+mn-ea"/>
                          <a:cs typeface="Arial" panose="020B0604020202020204" pitchFamily="34" charset="0"/>
                        </a:rPr>
                        <a:t>- Business requirement specifications for Trusted </a:t>
                      </a:r>
                      <a:r>
                        <a:rPr lang="en-US" sz="1500" kern="1200" dirty="0" err="1" smtClean="0">
                          <a:solidFill>
                            <a:schemeClr val="tx1"/>
                          </a:solidFill>
                          <a:effectLst/>
                          <a:latin typeface="Arial" panose="020B0604020202020204" pitchFamily="34" charset="0"/>
                          <a:ea typeface="+mn-ea"/>
                          <a:cs typeface="Arial" panose="020B0604020202020204" pitchFamily="34" charset="0"/>
                        </a:rPr>
                        <a:t>Traveller</a:t>
                      </a:r>
                      <a:r>
                        <a:rPr lang="en-US" sz="1500" kern="1200" dirty="0" smtClean="0">
                          <a:solidFill>
                            <a:schemeClr val="tx1"/>
                          </a:solidFill>
                          <a:effectLst/>
                          <a:latin typeface="Arial" panose="020B0604020202020204" pitchFamily="34" charset="0"/>
                          <a:ea typeface="+mn-ea"/>
                          <a:cs typeface="Arial" panose="020B0604020202020204" pitchFamily="34" charset="0"/>
                        </a:rPr>
                        <a:t> </a:t>
                      </a:r>
                      <a:r>
                        <a:rPr lang="en-US" sz="1500" kern="1200" dirty="0" err="1" smtClean="0">
                          <a:solidFill>
                            <a:schemeClr val="tx1"/>
                          </a:solidFill>
                          <a:effectLst/>
                          <a:latin typeface="Arial" panose="020B0604020202020204" pitchFamily="34" charset="0"/>
                          <a:ea typeface="+mn-ea"/>
                          <a:cs typeface="Arial" panose="020B0604020202020204" pitchFamily="34" charset="0"/>
                        </a:rPr>
                        <a:t>programme</a:t>
                      </a:r>
                      <a:r>
                        <a:rPr lang="en-US" sz="1500" kern="1200" dirty="0" smtClean="0">
                          <a:solidFill>
                            <a:schemeClr val="tx1"/>
                          </a:solidFill>
                          <a:effectLst/>
                          <a:latin typeface="Arial" panose="020B0604020202020204" pitchFamily="34" charset="0"/>
                          <a:ea typeface="+mn-ea"/>
                          <a:cs typeface="Arial" panose="020B0604020202020204" pitchFamily="34" charset="0"/>
                        </a:rPr>
                        <a:t> approved by DDG: IMS</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l">
                        <a:lnSpc>
                          <a:spcPct val="105000"/>
                        </a:lnSpc>
                        <a:spcAft>
                          <a:spcPts val="10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NIS </a:t>
                      </a:r>
                      <a:r>
                        <a:rPr lang="en-ZA" sz="1500" dirty="0" smtClean="0">
                          <a:effectLst/>
                          <a:latin typeface="Arial" panose="020B0604020202020204" pitchFamily="34" charset="0"/>
                          <a:ea typeface="Times New Roman" panose="02020603050405020304" pitchFamily="18" charset="0"/>
                          <a:cs typeface="Arial" panose="020B0604020202020204" pitchFamily="34" charset="0"/>
                        </a:rPr>
                        <a:t>operational: Trusted </a:t>
                      </a:r>
                      <a:r>
                        <a:rPr lang="en-ZA" sz="1500" dirty="0">
                          <a:effectLst/>
                          <a:latin typeface="Arial" panose="020B0604020202020204" pitchFamily="34" charset="0"/>
                          <a:ea typeface="Times New Roman" panose="02020603050405020304" pitchFamily="18" charset="0"/>
                          <a:cs typeface="Arial" panose="020B0604020202020204" pitchFamily="34" charset="0"/>
                        </a:rPr>
                        <a:t>Traveller programme piloted at 1 port of entry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l">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NIS fully operational</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Trusted </a:t>
                      </a:r>
                      <a:r>
                        <a:rPr lang="en-ZA" sz="1500" dirty="0">
                          <a:effectLst/>
                          <a:latin typeface="Arial" panose="020B0604020202020204" pitchFamily="34" charset="0"/>
                          <a:ea typeface="Times New Roman" panose="02020603050405020304" pitchFamily="18" charset="0"/>
                          <a:cs typeface="Arial" panose="020B0604020202020204" pitchFamily="34" charset="0"/>
                        </a:rPr>
                        <a:t>Traveller programme rolled out to 3 ports of entry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48</a:t>
            </a:fld>
            <a:endParaRPr lang="en-US" dirty="0"/>
          </a:p>
        </p:txBody>
      </p:sp>
    </p:spTree>
    <p:extLst>
      <p:ext uri="{BB962C8B-B14F-4D97-AF65-F5344CB8AC3E}">
        <p14:creationId xmlns:p14="http://schemas.microsoft.com/office/powerpoint/2010/main" xmlns="" val="244096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993"/>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Information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882413396"/>
              </p:ext>
            </p:extLst>
          </p:nvPr>
        </p:nvGraphicFramePr>
        <p:xfrm>
          <a:off x="115910" y="487915"/>
          <a:ext cx="8885727" cy="1909428"/>
        </p:xfrm>
        <a:graphic>
          <a:graphicData uri="http://schemas.openxmlformats.org/drawingml/2006/table">
            <a:tbl>
              <a:tblPr/>
              <a:tblGrid>
                <a:gridCol w="735538">
                  <a:extLst>
                    <a:ext uri="{9D8B030D-6E8A-4147-A177-3AD203B41FA5}">
                      <a16:colId xmlns:a16="http://schemas.microsoft.com/office/drawing/2014/main" xmlns="" val="20000"/>
                    </a:ext>
                  </a:extLst>
                </a:gridCol>
                <a:gridCol w="8150189">
                  <a:extLst>
                    <a:ext uri="{9D8B030D-6E8A-4147-A177-3AD203B41FA5}">
                      <a16:colId xmlns:a16="http://schemas.microsoft.com/office/drawing/2014/main" xmlns="" val="20001"/>
                    </a:ext>
                  </a:extLst>
                </a:gridCol>
              </a:tblGrid>
              <a:tr h="268102">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287634">
                <a:tc gridSpan="2">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400" b="1" kern="1200" dirty="0" smtClean="0">
                          <a:solidFill>
                            <a:schemeClr val="tx1"/>
                          </a:solidFill>
                          <a:effectLst/>
                          <a:latin typeface="Arial" panose="020B0604020202020204" pitchFamily="34" charset="0"/>
                          <a:ea typeface="+mn-ea"/>
                          <a:cs typeface="Arial" panose="020B0604020202020204" pitchFamily="34" charset="0"/>
                        </a:rPr>
                        <a:t>2.1) Asylum Seeker Management process developed onto live capture</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8D8D8"/>
                    </a:solidFill>
                  </a:tcPr>
                </a:tc>
                <a:tc hMerge="1">
                  <a:txBody>
                    <a:bodyPr/>
                    <a:lstStyle/>
                    <a:p>
                      <a:pPr>
                        <a:lnSpc>
                          <a:spcPct val="105000"/>
                        </a:lnSpc>
                        <a:spcAft>
                          <a:spcPts val="600"/>
                        </a:spcAft>
                        <a:tabLst>
                          <a:tab pos="180340" algn="l"/>
                          <a:tab pos="540385" algn="l"/>
                        </a:tabLst>
                      </a:pP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8D8D8"/>
                    </a:solidFill>
                  </a:tcPr>
                </a:tc>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Business </a:t>
                      </a:r>
                      <a:r>
                        <a:rPr lang="en-US" sz="1400" dirty="0">
                          <a:effectLst/>
                          <a:latin typeface="Arial" panose="020B0604020202020204" pitchFamily="34" charset="0"/>
                          <a:ea typeface="Times New Roman" panose="02020603050405020304" pitchFamily="18" charset="0"/>
                          <a:cs typeface="Arial" panose="020B0604020202020204" pitchFamily="34" charset="0"/>
                        </a:rPr>
                        <a:t>requirement specifications for asylum seeker management process approved by DDG: IMS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5000"/>
                        </a:lnSpc>
                        <a:spcAft>
                          <a:spcPts val="600"/>
                        </a:spcAft>
                        <a:tabLst>
                          <a:tab pos="180340" algn="l"/>
                          <a:tab pos="540385"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Work order for contracting of service provider signed by DDG: IS</a:t>
                      </a: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Technical </a:t>
                      </a:r>
                      <a:r>
                        <a:rPr lang="en-US" sz="1400" dirty="0">
                          <a:effectLst/>
                          <a:latin typeface="Arial" panose="020B0604020202020204" pitchFamily="34" charset="0"/>
                          <a:ea typeface="Times New Roman" panose="02020603050405020304" pitchFamily="18" charset="0"/>
                          <a:cs typeface="Arial" panose="020B0604020202020204" pitchFamily="34" charset="0"/>
                        </a:rPr>
                        <a:t>specifications for asylum seeker management process approved by DDG: IS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Asylum </a:t>
                      </a:r>
                      <a:r>
                        <a:rPr lang="en-US" sz="1400" dirty="0">
                          <a:effectLst/>
                          <a:latin typeface="Arial" panose="020B0604020202020204" pitchFamily="34" charset="0"/>
                          <a:ea typeface="Times New Roman" panose="02020603050405020304" pitchFamily="18" charset="0"/>
                          <a:cs typeface="Arial" panose="020B0604020202020204" pitchFamily="34" charset="0"/>
                        </a:rPr>
                        <a:t>seeker management process developed (pre-production)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104177967"/>
              </p:ext>
            </p:extLst>
          </p:nvPr>
        </p:nvGraphicFramePr>
        <p:xfrm>
          <a:off x="115911" y="2537323"/>
          <a:ext cx="8885726" cy="1731887"/>
        </p:xfrm>
        <a:graphic>
          <a:graphicData uri="http://schemas.openxmlformats.org/drawingml/2006/table">
            <a:tbl>
              <a:tblPr/>
              <a:tblGrid>
                <a:gridCol w="735539">
                  <a:extLst>
                    <a:ext uri="{9D8B030D-6E8A-4147-A177-3AD203B41FA5}">
                      <a16:colId xmlns:a16="http://schemas.microsoft.com/office/drawing/2014/main" xmlns="" val="20000"/>
                    </a:ext>
                  </a:extLst>
                </a:gridCol>
                <a:gridCol w="8150187">
                  <a:extLst>
                    <a:ext uri="{9D8B030D-6E8A-4147-A177-3AD203B41FA5}">
                      <a16:colId xmlns:a16="http://schemas.microsoft.com/office/drawing/2014/main" xmlns="" val="20001"/>
                    </a:ext>
                  </a:extLst>
                </a:gridCol>
              </a:tblGrid>
              <a:tr h="311215">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295737">
                <a:tc gridSpan="2">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defRPr/>
                      </a:pPr>
                      <a:r>
                        <a:rPr lang="en-US" sz="1400" b="1" kern="1200" dirty="0" smtClean="0">
                          <a:solidFill>
                            <a:schemeClr val="tx1"/>
                          </a:solidFill>
                          <a:effectLst/>
                          <a:latin typeface="Arial" panose="020B0604020202020204" pitchFamily="34" charset="0"/>
                          <a:ea typeface="+mn-ea"/>
                          <a:cs typeface="Arial" panose="020B0604020202020204" pitchFamily="34" charset="0"/>
                        </a:rPr>
                        <a:t>2.2) Specifications for NIS approved by DG</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8D8D8"/>
                    </a:solidFill>
                  </a:tcPr>
                </a:tc>
                <a:tc hMerge="1">
                  <a:txBody>
                    <a:bodyPr/>
                    <a:lstStyle/>
                    <a:p>
                      <a:pPr>
                        <a:lnSpc>
                          <a:spcPct val="105000"/>
                        </a:lnSpc>
                        <a:spcAft>
                          <a:spcPts val="600"/>
                        </a:spcAft>
                        <a:tabLst>
                          <a:tab pos="180340" algn="l"/>
                          <a:tab pos="540385" algn="l"/>
                        </a:tabLst>
                      </a:pP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8D8D8"/>
                    </a:solidFill>
                  </a:tcPr>
                </a:tc>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Desktop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study on the development of specifications approved by DDG: IS</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Legacy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system “As Is” status report approved by DDG: IS</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NIS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requirement report approved by DG</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050521603"/>
              </p:ext>
            </p:extLst>
          </p:nvPr>
        </p:nvGraphicFramePr>
        <p:xfrm>
          <a:off x="115910" y="4376399"/>
          <a:ext cx="8885727" cy="1490801"/>
        </p:xfrm>
        <a:graphic>
          <a:graphicData uri="http://schemas.openxmlformats.org/drawingml/2006/table">
            <a:tbl>
              <a:tblPr/>
              <a:tblGrid>
                <a:gridCol w="735539">
                  <a:extLst>
                    <a:ext uri="{9D8B030D-6E8A-4147-A177-3AD203B41FA5}">
                      <a16:colId xmlns:a16="http://schemas.microsoft.com/office/drawing/2014/main" xmlns="" val="20000"/>
                    </a:ext>
                  </a:extLst>
                </a:gridCol>
                <a:gridCol w="8150188">
                  <a:extLst>
                    <a:ext uri="{9D8B030D-6E8A-4147-A177-3AD203B41FA5}">
                      <a16:colId xmlns:a16="http://schemas.microsoft.com/office/drawing/2014/main" xmlns="" val="20001"/>
                    </a:ext>
                  </a:extLst>
                </a:gridCol>
              </a:tblGrid>
              <a:tr h="23949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gridSpan="2">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defRPr/>
                      </a:pPr>
                      <a:r>
                        <a:rPr lang="en-US" sz="1400" b="1" kern="1200" dirty="0" smtClean="0">
                          <a:solidFill>
                            <a:schemeClr val="tx1"/>
                          </a:solidFill>
                          <a:effectLst/>
                          <a:latin typeface="Arial" panose="020B0604020202020204" pitchFamily="34" charset="0"/>
                          <a:ea typeface="+mn-ea"/>
                          <a:cs typeface="Arial" panose="020B0604020202020204" pitchFamily="34" charset="0"/>
                        </a:rPr>
                        <a:t>2.3) Business requirement specifications for Trusted </a:t>
                      </a:r>
                      <a:r>
                        <a:rPr lang="en-US" sz="1400" b="1" kern="1200" dirty="0" err="1" smtClean="0">
                          <a:solidFill>
                            <a:schemeClr val="tx1"/>
                          </a:solidFill>
                          <a:effectLst/>
                          <a:latin typeface="Arial" panose="020B0604020202020204" pitchFamily="34" charset="0"/>
                          <a:ea typeface="+mn-ea"/>
                          <a:cs typeface="Arial" panose="020B0604020202020204" pitchFamily="34" charset="0"/>
                        </a:rPr>
                        <a:t>Traveller</a:t>
                      </a:r>
                      <a:r>
                        <a:rPr lang="en-US" sz="1400" b="1" kern="1200" dirty="0" smtClean="0">
                          <a:solidFill>
                            <a:schemeClr val="tx1"/>
                          </a:solidFill>
                          <a:effectLst/>
                          <a:latin typeface="Arial" panose="020B0604020202020204" pitchFamily="34" charset="0"/>
                          <a:ea typeface="+mn-ea"/>
                          <a:cs typeface="Arial" panose="020B0604020202020204" pitchFamily="34" charset="0"/>
                        </a:rPr>
                        <a:t> </a:t>
                      </a:r>
                      <a:r>
                        <a:rPr lang="en-US" sz="1400" b="1" kern="1200" dirty="0" err="1" smtClean="0">
                          <a:solidFill>
                            <a:schemeClr val="tx1"/>
                          </a:solidFill>
                          <a:effectLst/>
                          <a:latin typeface="Arial" panose="020B0604020202020204" pitchFamily="34" charset="0"/>
                          <a:ea typeface="+mn-ea"/>
                          <a:cs typeface="Arial" panose="020B0604020202020204" pitchFamily="34" charset="0"/>
                        </a:rPr>
                        <a:t>programme</a:t>
                      </a:r>
                      <a:r>
                        <a:rPr lang="en-US" sz="1400" b="1" kern="1200" dirty="0" smtClean="0">
                          <a:solidFill>
                            <a:schemeClr val="tx1"/>
                          </a:solidFill>
                          <a:effectLst/>
                          <a:latin typeface="Arial" panose="020B0604020202020204" pitchFamily="34" charset="0"/>
                          <a:ea typeface="+mn-ea"/>
                          <a:cs typeface="Arial" panose="020B0604020202020204" pitchFamily="34" charset="0"/>
                        </a:rPr>
                        <a:t> approved by DDG: IMS</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8D8D8"/>
                    </a:solidFill>
                  </a:tcPr>
                </a:tc>
                <a:tc hMerge="1">
                  <a:txBody>
                    <a:bodyPr/>
                    <a:lstStyle/>
                    <a:p>
                      <a:pPr>
                        <a:lnSpc>
                          <a:spcPct val="105000"/>
                        </a:lnSpc>
                        <a:spcAft>
                          <a:spcPts val="600"/>
                        </a:spcAft>
                        <a:tabLst>
                          <a:tab pos="180340" algn="l"/>
                          <a:tab pos="540385" algn="l"/>
                        </a:tabLst>
                      </a:pP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8D8D8"/>
                    </a:solidFill>
                  </a:tcPr>
                </a:tc>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Feasibility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study approved by DDG: IS </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Business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requirements approved by DDG: IMS</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5666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810379" y="228452"/>
            <a:ext cx="3886971" cy="3176176"/>
          </a:xfrm>
          <a:prstGeom prst="ellipse">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201070" y="505887"/>
            <a:ext cx="1623904" cy="369332"/>
          </a:xfrm>
          <a:prstGeom prst="rect">
            <a:avLst/>
          </a:prstGeom>
          <a:noFill/>
        </p:spPr>
        <p:txBody>
          <a:bodyPr wrap="square" rtlCol="0">
            <a:spAutoFit/>
          </a:bodyPr>
          <a:lstStyle/>
          <a:p>
            <a:pPr algn="ctr"/>
            <a:r>
              <a:rPr lang="en-US" b="1" dirty="0" smtClean="0"/>
              <a:t>VALUES</a:t>
            </a:r>
            <a:endParaRPr lang="en-US" b="1" dirty="0"/>
          </a:p>
        </p:txBody>
      </p:sp>
      <p:sp>
        <p:nvSpPr>
          <p:cNvPr id="15" name="TextBox 14"/>
          <p:cNvSpPr txBox="1"/>
          <p:nvPr/>
        </p:nvSpPr>
        <p:spPr>
          <a:xfrm>
            <a:off x="5628349" y="1103375"/>
            <a:ext cx="3125164" cy="1754327"/>
          </a:xfrm>
          <a:prstGeom prst="rect">
            <a:avLst/>
          </a:prstGeom>
          <a:noFill/>
        </p:spPr>
        <p:txBody>
          <a:bodyPr wrap="square" rtlCol="0">
            <a:spAutoFit/>
          </a:bodyPr>
          <a:lstStyle/>
          <a:p>
            <a:r>
              <a:rPr lang="en-ZA" sz="1200" b="1" i="1" dirty="0" smtClean="0"/>
              <a:t>Value Statement</a:t>
            </a:r>
          </a:p>
          <a:p>
            <a:r>
              <a:rPr lang="en-US" sz="1200" dirty="0" smtClean="0"/>
              <a:t>The Department of Home Affairs is committed to being:</a:t>
            </a:r>
          </a:p>
          <a:p>
            <a:pPr marL="285750" indent="-285750">
              <a:buFont typeface="Arial"/>
              <a:buChar char="•"/>
            </a:pPr>
            <a:r>
              <a:rPr lang="en-ZA" sz="1200" dirty="0" smtClean="0"/>
              <a:t>People-centred and caring;</a:t>
            </a:r>
          </a:p>
          <a:p>
            <a:pPr marL="285750" indent="-285750">
              <a:buFont typeface="Arial"/>
              <a:buChar char="•"/>
            </a:pPr>
            <a:r>
              <a:rPr lang="en-ZA" sz="1200" dirty="0" smtClean="0"/>
              <a:t>Patriotic;</a:t>
            </a:r>
          </a:p>
          <a:p>
            <a:pPr marL="285750" indent="-285750">
              <a:buFont typeface="Arial"/>
              <a:buChar char="•"/>
            </a:pPr>
            <a:r>
              <a:rPr lang="en-ZA" sz="1200" dirty="0" smtClean="0"/>
              <a:t>Professional and having integrity;</a:t>
            </a:r>
          </a:p>
          <a:p>
            <a:pPr marL="285750" indent="-285750">
              <a:buFont typeface="Arial"/>
              <a:buChar char="•"/>
            </a:pPr>
            <a:r>
              <a:rPr lang="en-ZA" sz="1200" dirty="0" smtClean="0"/>
              <a:t>Corruption free and ethical;</a:t>
            </a:r>
          </a:p>
          <a:p>
            <a:pPr marL="285750" indent="-285750">
              <a:buFont typeface="Arial"/>
              <a:buChar char="•"/>
            </a:pPr>
            <a:r>
              <a:rPr lang="en-ZA" sz="1200" dirty="0" smtClean="0"/>
              <a:t>Efficient and innovative;</a:t>
            </a:r>
          </a:p>
          <a:p>
            <a:pPr marL="285750" indent="-285750">
              <a:buFont typeface="Arial"/>
              <a:buChar char="•"/>
            </a:pPr>
            <a:r>
              <a:rPr lang="en-ZA" sz="1200" dirty="0" smtClean="0"/>
              <a:t>Disciplined and security conscious.</a:t>
            </a:r>
            <a:endParaRPr lang="en-ZA" sz="1200" dirty="0">
              <a:cs typeface="Arial" charset="0"/>
            </a:endParaRPr>
          </a:p>
        </p:txBody>
      </p:sp>
      <p:cxnSp>
        <p:nvCxnSpPr>
          <p:cNvPr id="18" name="Straight Connector 17"/>
          <p:cNvCxnSpPr/>
          <p:nvPr/>
        </p:nvCxnSpPr>
        <p:spPr>
          <a:xfrm>
            <a:off x="5736106" y="951556"/>
            <a:ext cx="253995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941695" y="2284960"/>
            <a:ext cx="4625879" cy="3134550"/>
          </a:xfrm>
          <a:prstGeom prst="ellipse">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605362" y="2557078"/>
            <a:ext cx="1623904" cy="369332"/>
          </a:xfrm>
          <a:prstGeom prst="rect">
            <a:avLst/>
          </a:prstGeom>
          <a:noFill/>
        </p:spPr>
        <p:txBody>
          <a:bodyPr wrap="square" rtlCol="0">
            <a:spAutoFit/>
          </a:bodyPr>
          <a:lstStyle/>
          <a:p>
            <a:pPr algn="ctr"/>
            <a:r>
              <a:rPr lang="en-US" b="1" dirty="0" smtClean="0"/>
              <a:t>MANDATE</a:t>
            </a:r>
            <a:endParaRPr lang="en-US" b="1" dirty="0"/>
          </a:p>
        </p:txBody>
      </p:sp>
      <p:sp>
        <p:nvSpPr>
          <p:cNvPr id="21" name="TextBox 20"/>
          <p:cNvSpPr txBox="1"/>
          <p:nvPr/>
        </p:nvSpPr>
        <p:spPr>
          <a:xfrm>
            <a:off x="2549757" y="3073881"/>
            <a:ext cx="3786908" cy="1938992"/>
          </a:xfrm>
          <a:prstGeom prst="rect">
            <a:avLst/>
          </a:prstGeom>
          <a:noFill/>
        </p:spPr>
        <p:txBody>
          <a:bodyPr wrap="square" rtlCol="0">
            <a:spAutoFit/>
          </a:bodyPr>
          <a:lstStyle/>
          <a:p>
            <a:pPr marL="285750" lvl="0" indent="-285750" defTabSz="914400" fontAlgn="base">
              <a:spcBef>
                <a:spcPct val="0"/>
              </a:spcBef>
              <a:spcAft>
                <a:spcPct val="0"/>
              </a:spcAft>
              <a:buFont typeface="Arial" charset="0"/>
              <a:buChar char="•"/>
            </a:pPr>
            <a:r>
              <a:rPr lang="en-US" sz="1200" dirty="0">
                <a:solidFill>
                  <a:srgbClr val="000000"/>
                </a:solidFill>
                <a:ea typeface="ＭＳ Ｐゴシック" charset="0"/>
                <a:cs typeface="ＭＳ Ｐゴシック" charset="0"/>
              </a:rPr>
              <a:t>Custodian, protector and verifier of the identity and status of citizens and permanent residents in South Africa (including issuing traveling documents that are </a:t>
            </a:r>
            <a:r>
              <a:rPr lang="en-US" sz="1200" dirty="0" err="1">
                <a:solidFill>
                  <a:srgbClr val="000000"/>
                </a:solidFill>
                <a:ea typeface="ＭＳ Ｐゴシック" charset="0"/>
                <a:cs typeface="ＭＳ Ｐゴシック" charset="0"/>
              </a:rPr>
              <a:t>recognised</a:t>
            </a:r>
            <a:r>
              <a:rPr lang="en-US" sz="1200" dirty="0">
                <a:solidFill>
                  <a:srgbClr val="000000"/>
                </a:solidFill>
                <a:ea typeface="ＭＳ Ｐゴシック" charset="0"/>
                <a:cs typeface="ＭＳ Ｐゴシック" charset="0"/>
              </a:rPr>
              <a:t> by other countries)</a:t>
            </a:r>
            <a:r>
              <a:rPr lang="en-US" sz="1200" dirty="0" smtClean="0">
                <a:solidFill>
                  <a:srgbClr val="000000"/>
                </a:solidFill>
                <a:ea typeface="ＭＳ Ｐゴシック" charset="0"/>
                <a:cs typeface="ＭＳ Ｐゴシック" charset="0"/>
              </a:rPr>
              <a:t>.</a:t>
            </a:r>
            <a:endParaRPr lang="en-US" sz="1200" dirty="0">
              <a:solidFill>
                <a:srgbClr val="000000"/>
              </a:solidFill>
              <a:ea typeface="ＭＳ Ｐゴシック" charset="0"/>
              <a:cs typeface="ＭＳ Ｐゴシック" charset="0"/>
            </a:endParaRPr>
          </a:p>
          <a:p>
            <a:pPr marL="285750" lvl="0" indent="-285750" defTabSz="914400" fontAlgn="base">
              <a:spcBef>
                <a:spcPct val="0"/>
              </a:spcBef>
              <a:spcAft>
                <a:spcPct val="0"/>
              </a:spcAft>
              <a:buFont typeface="Arial" charset="0"/>
              <a:buChar char="•"/>
            </a:pPr>
            <a:r>
              <a:rPr lang="en-US" sz="1200" dirty="0">
                <a:solidFill>
                  <a:srgbClr val="000000"/>
                </a:solidFill>
                <a:ea typeface="ＭＳ Ｐゴシック" charset="0"/>
                <a:cs typeface="ＭＳ Ｐゴシック" charset="0"/>
              </a:rPr>
              <a:t>Controls, regulates and facilitates immigration and the movement of persons through ports of entry. It also services foreign missions; enforces the Immigration Act; and determines the status of asylum seekers and refugees in accordance with international obligations.</a:t>
            </a:r>
            <a:endParaRPr lang="en-ZA" sz="1200" dirty="0">
              <a:solidFill>
                <a:srgbClr val="000000"/>
              </a:solidFill>
              <a:ea typeface="ＭＳ Ｐゴシック" charset="0"/>
              <a:cs typeface="ＭＳ Ｐゴシック" charset="0"/>
            </a:endParaRPr>
          </a:p>
        </p:txBody>
      </p:sp>
      <p:cxnSp>
        <p:nvCxnSpPr>
          <p:cNvPr id="22" name="Straight Connector 21"/>
          <p:cNvCxnSpPr/>
          <p:nvPr/>
        </p:nvCxnSpPr>
        <p:spPr>
          <a:xfrm>
            <a:off x="3246767" y="2926410"/>
            <a:ext cx="2089096"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717304" y="473781"/>
            <a:ext cx="3257243" cy="2209585"/>
          </a:xfrm>
          <a:prstGeom prst="ellipse">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34815" y="683862"/>
            <a:ext cx="1623904" cy="369332"/>
          </a:xfrm>
          <a:prstGeom prst="rect">
            <a:avLst/>
          </a:prstGeom>
          <a:noFill/>
        </p:spPr>
        <p:txBody>
          <a:bodyPr wrap="square" rtlCol="0">
            <a:spAutoFit/>
          </a:bodyPr>
          <a:lstStyle/>
          <a:p>
            <a:pPr algn="ctr"/>
            <a:r>
              <a:rPr lang="en-US" b="1" dirty="0" smtClean="0"/>
              <a:t>MISSION</a:t>
            </a:r>
            <a:endParaRPr lang="en-US" b="1" dirty="0"/>
          </a:p>
        </p:txBody>
      </p:sp>
      <p:sp>
        <p:nvSpPr>
          <p:cNvPr id="12" name="TextBox 11"/>
          <p:cNvSpPr txBox="1"/>
          <p:nvPr/>
        </p:nvSpPr>
        <p:spPr>
          <a:xfrm>
            <a:off x="1857735" y="1121048"/>
            <a:ext cx="2876055" cy="1200329"/>
          </a:xfrm>
          <a:prstGeom prst="rect">
            <a:avLst/>
          </a:prstGeom>
          <a:noFill/>
        </p:spPr>
        <p:txBody>
          <a:bodyPr wrap="square" rtlCol="0">
            <a:spAutoFit/>
          </a:bodyPr>
          <a:lstStyle/>
          <a:p>
            <a:pPr marL="285750" indent="-285750">
              <a:buFont typeface="Arial"/>
              <a:buChar char="•"/>
              <a:defRPr/>
            </a:pPr>
            <a:r>
              <a:rPr lang="en-US" sz="1200" dirty="0"/>
              <a:t>The efficient determination and safeguarding of the identity and status of citizens and the </a:t>
            </a:r>
            <a:r>
              <a:rPr lang="en-US" sz="1200" dirty="0" smtClean="0"/>
              <a:t>management </a:t>
            </a:r>
            <a:r>
              <a:rPr lang="en-US" sz="1200" dirty="0"/>
              <a:t>of immigration to ensure security, promote development and fulfill our international obligations.</a:t>
            </a:r>
          </a:p>
        </p:txBody>
      </p:sp>
      <p:cxnSp>
        <p:nvCxnSpPr>
          <p:cNvPr id="17" name="Straight Connector 16"/>
          <p:cNvCxnSpPr/>
          <p:nvPr/>
        </p:nvCxnSpPr>
        <p:spPr>
          <a:xfrm>
            <a:off x="2197167" y="1074013"/>
            <a:ext cx="2092103"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204032" y="2186443"/>
            <a:ext cx="2620757" cy="1932178"/>
          </a:xfrm>
          <a:prstGeom prst="ellipse">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63634" y="2545734"/>
            <a:ext cx="1623904" cy="369332"/>
          </a:xfrm>
          <a:prstGeom prst="rect">
            <a:avLst/>
          </a:prstGeom>
          <a:noFill/>
        </p:spPr>
        <p:txBody>
          <a:bodyPr wrap="square" rtlCol="0">
            <a:spAutoFit/>
          </a:bodyPr>
          <a:lstStyle/>
          <a:p>
            <a:pPr algn="ctr"/>
            <a:r>
              <a:rPr lang="en-US" b="1" dirty="0" smtClean="0"/>
              <a:t>VISION</a:t>
            </a:r>
            <a:endParaRPr lang="en-US" b="1" dirty="0"/>
          </a:p>
        </p:txBody>
      </p:sp>
      <p:sp>
        <p:nvSpPr>
          <p:cNvPr id="9" name="TextBox 8"/>
          <p:cNvSpPr txBox="1"/>
          <p:nvPr/>
        </p:nvSpPr>
        <p:spPr>
          <a:xfrm>
            <a:off x="336434" y="3042657"/>
            <a:ext cx="2278304" cy="830997"/>
          </a:xfrm>
          <a:prstGeom prst="rect">
            <a:avLst/>
          </a:prstGeom>
          <a:noFill/>
        </p:spPr>
        <p:txBody>
          <a:bodyPr wrap="square" rtlCol="0">
            <a:spAutoFit/>
          </a:bodyPr>
          <a:lstStyle/>
          <a:p>
            <a:pPr marL="285750" indent="-285750">
              <a:buFont typeface="Arial"/>
              <a:buChar char="•"/>
              <a:defRPr/>
            </a:pPr>
            <a:r>
              <a:rPr lang="en-US" sz="1200" dirty="0"/>
              <a:t>A safe, secure South Africa where all of its people are proud of, and value, their identity and citizenship</a:t>
            </a:r>
            <a:r>
              <a:rPr lang="en-US" sz="1200" dirty="0" smtClean="0"/>
              <a:t>.</a:t>
            </a:r>
            <a:endParaRPr lang="en-US" sz="1200" dirty="0"/>
          </a:p>
        </p:txBody>
      </p:sp>
      <p:cxnSp>
        <p:nvCxnSpPr>
          <p:cNvPr id="16" name="Straight Connector 15"/>
          <p:cNvCxnSpPr/>
          <p:nvPr/>
        </p:nvCxnSpPr>
        <p:spPr>
          <a:xfrm>
            <a:off x="573263" y="2949533"/>
            <a:ext cx="1623904"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a:t>
            </a:fld>
            <a:endParaRPr lang="en-US" dirty="0"/>
          </a:p>
        </p:txBody>
      </p:sp>
    </p:spTree>
    <p:extLst>
      <p:ext uri="{BB962C8B-B14F-4D97-AF65-F5344CB8AC3E}">
        <p14:creationId xmlns:p14="http://schemas.microsoft.com/office/powerpoint/2010/main" xmlns="" val="1132031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4869"/>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Information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873555605"/>
              </p:ext>
            </p:extLst>
          </p:nvPr>
        </p:nvGraphicFramePr>
        <p:xfrm>
          <a:off x="149996" y="414201"/>
          <a:ext cx="8845414" cy="2803520"/>
        </p:xfrm>
        <a:graphic>
          <a:graphicData uri="http://schemas.openxmlformats.org/drawingml/2006/table">
            <a:tbl>
              <a:tblPr/>
              <a:tblGrid>
                <a:gridCol w="3108359">
                  <a:extLst>
                    <a:ext uri="{9D8B030D-6E8A-4147-A177-3AD203B41FA5}">
                      <a16:colId xmlns:a16="http://schemas.microsoft.com/office/drawing/2014/main" xmlns="" val="20000"/>
                    </a:ext>
                  </a:extLst>
                </a:gridCol>
                <a:gridCol w="1725769"/>
                <a:gridCol w="2034862"/>
                <a:gridCol w="1976424"/>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An integrated and </a:t>
                      </a:r>
                      <a:r>
                        <a:rPr lang="en-US" sz="1500" b="1" kern="1200" dirty="0" err="1" smtClean="0">
                          <a:solidFill>
                            <a:schemeClr val="tx1"/>
                          </a:solidFill>
                          <a:effectLst/>
                          <a:latin typeface="Arial" panose="020B0604020202020204" pitchFamily="34" charset="0"/>
                          <a:ea typeface="+mn-ea"/>
                          <a:cs typeface="Arial" panose="020B0604020202020204" pitchFamily="34" charset="0"/>
                        </a:rPr>
                        <a:t>digitised</a:t>
                      </a:r>
                      <a:r>
                        <a:rPr lang="en-US" sz="1500" b="1" kern="1200" dirty="0" smtClean="0">
                          <a:solidFill>
                            <a:schemeClr val="tx1"/>
                          </a:solidFill>
                          <a:effectLst/>
                          <a:latin typeface="Arial" panose="020B0604020202020204" pitchFamily="34" charset="0"/>
                          <a:ea typeface="+mn-ea"/>
                          <a:cs typeface="Arial" panose="020B0604020202020204" pitchFamily="34" charset="0"/>
                        </a:rPr>
                        <a:t> National Identity System (NIS) that is secure and contains biometric details of every person recorded on the system</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574666">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ZA" sz="1500" kern="1200" dirty="0" smtClean="0">
                          <a:solidFill>
                            <a:schemeClr val="tx1"/>
                          </a:solidFill>
                          <a:effectLst/>
                          <a:latin typeface="Arial" panose="020B0604020202020204" pitchFamily="34" charset="0"/>
                          <a:ea typeface="+mn-ea"/>
                          <a:cs typeface="Arial" panose="020B0604020202020204" pitchFamily="34" charset="0"/>
                        </a:rPr>
                        <a:t>3)</a:t>
                      </a:r>
                      <a:r>
                        <a:rPr lang="en-ZA" sz="15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500" kern="1200" dirty="0" smtClean="0">
                          <a:solidFill>
                            <a:schemeClr val="tx1"/>
                          </a:solidFill>
                          <a:effectLst/>
                          <a:latin typeface="Arial" panose="020B0604020202020204" pitchFamily="34" charset="0"/>
                          <a:ea typeface="+mn-ea"/>
                          <a:cs typeface="Arial" panose="020B0604020202020204" pitchFamily="34" charset="0"/>
                        </a:rPr>
                        <a:t>AFIS data migration to ABIS </a:t>
                      </a:r>
                      <a:r>
                        <a:rPr lang="en-US" sz="1500" kern="1200" dirty="0" smtClean="0">
                          <a:solidFill>
                            <a:schemeClr val="tx1"/>
                          </a:solidFill>
                          <a:effectLst/>
                          <a:latin typeface="Arial" panose="020B0604020202020204" pitchFamily="34" charset="0"/>
                          <a:ea typeface="+mn-ea"/>
                          <a:cs typeface="Arial" panose="020B0604020202020204" pitchFamily="34" charset="0"/>
                        </a:rPr>
                        <a:t>completed </a:t>
                      </a:r>
                    </a:p>
                    <a:p>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Migration of AFIS data into Automated Biometric Identification System (ABIS) completed</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Iris and palm-print recognition capability functional in respect of identification, verification and latent search</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Support and maintenance of ABIS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732479371"/>
              </p:ext>
            </p:extLst>
          </p:nvPr>
        </p:nvGraphicFramePr>
        <p:xfrm>
          <a:off x="149996" y="3399822"/>
          <a:ext cx="8845414" cy="1879121"/>
        </p:xfrm>
        <a:graphic>
          <a:graphicData uri="http://schemas.openxmlformats.org/drawingml/2006/table">
            <a:tbl>
              <a:tblPr/>
              <a:tblGrid>
                <a:gridCol w="732201">
                  <a:extLst>
                    <a:ext uri="{9D8B030D-6E8A-4147-A177-3AD203B41FA5}">
                      <a16:colId xmlns:a16="http://schemas.microsoft.com/office/drawing/2014/main" xmlns="" val="20000"/>
                    </a:ext>
                  </a:extLst>
                </a:gridCol>
                <a:gridCol w="8113213">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Production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and disaster recovery tested</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Security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integration completed (sign off by DDG: IS)</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NA</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Data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migration of AFIS to ABIS completed (sign off by DDG: IS)</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682178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4786"/>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Information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415875232"/>
              </p:ext>
            </p:extLst>
          </p:nvPr>
        </p:nvGraphicFramePr>
        <p:xfrm>
          <a:off x="149698" y="405842"/>
          <a:ext cx="8845712" cy="2748465"/>
        </p:xfrm>
        <a:graphic>
          <a:graphicData uri="http://schemas.openxmlformats.org/drawingml/2006/table">
            <a:tbl>
              <a:tblPr/>
              <a:tblGrid>
                <a:gridCol w="2649170">
                  <a:extLst>
                    <a:ext uri="{9D8B030D-6E8A-4147-A177-3AD203B41FA5}">
                      <a16:colId xmlns:a16="http://schemas.microsoft.com/office/drawing/2014/main" xmlns="" val="20000"/>
                    </a:ext>
                  </a:extLst>
                </a:gridCol>
                <a:gridCol w="2011177"/>
                <a:gridCol w="2011176"/>
                <a:gridCol w="2174189"/>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Ensure that systems are in place to enable the capturing of biometric data of all </a:t>
                      </a:r>
                      <a:r>
                        <a:rPr lang="en-US" sz="1500" b="1" kern="1200" dirty="0" err="1" smtClean="0">
                          <a:solidFill>
                            <a:schemeClr val="tx1"/>
                          </a:solidFill>
                          <a:effectLst/>
                          <a:latin typeface="Arial" panose="020B0604020202020204" pitchFamily="34" charset="0"/>
                          <a:ea typeface="+mn-ea"/>
                          <a:cs typeface="Arial" panose="020B0604020202020204" pitchFamily="34" charset="0"/>
                        </a:rPr>
                        <a:t>travellers</a:t>
                      </a:r>
                      <a:r>
                        <a:rPr lang="en-US" sz="1500" b="1" kern="1200" dirty="0" smtClean="0">
                          <a:solidFill>
                            <a:schemeClr val="tx1"/>
                          </a:solidFill>
                          <a:effectLst/>
                          <a:latin typeface="Arial" panose="020B0604020202020204" pitchFamily="34" charset="0"/>
                          <a:ea typeface="+mn-ea"/>
                          <a:cs typeface="Arial" panose="020B0604020202020204" pitchFamily="34" charset="0"/>
                        </a:rPr>
                        <a:t> who enter or exit SA legally</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687251">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4) Full biometric scope piloted as per signed business requirements </a:t>
                      </a:r>
                    </a:p>
                    <a:p>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Biometric </a:t>
                      </a:r>
                      <a:r>
                        <a:rPr lang="en-ZA" sz="1500" dirty="0" smtClean="0">
                          <a:effectLst/>
                          <a:latin typeface="Arial" panose="020B0604020202020204" pitchFamily="34" charset="0"/>
                          <a:ea typeface="Times New Roman" panose="02020603050405020304" pitchFamily="18" charset="0"/>
                          <a:cs typeface="Arial" panose="020B0604020202020204" pitchFamily="34" charset="0"/>
                        </a:rPr>
                        <a:t>MCS </a:t>
                      </a:r>
                      <a:r>
                        <a:rPr lang="en-ZA" sz="1500" dirty="0">
                          <a:effectLst/>
                          <a:latin typeface="Arial" panose="020B0604020202020204" pitchFamily="34" charset="0"/>
                          <a:ea typeface="Times New Roman" panose="02020603050405020304" pitchFamily="18" charset="0"/>
                          <a:cs typeface="Arial" panose="020B0604020202020204" pitchFamily="34" charset="0"/>
                        </a:rPr>
                        <a:t>(full biometric solution) piloted at one port of entry</a:t>
                      </a:r>
                    </a:p>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5000"/>
                        </a:lnSpc>
                        <a:spcAft>
                          <a:spcPts val="0"/>
                        </a:spcAft>
                        <a:tabLst>
                          <a:tab pos="180340" algn="l"/>
                          <a:tab pos="540385"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Biometric </a:t>
                      </a:r>
                      <a:r>
                        <a:rPr lang="en-ZA" sz="1500" dirty="0" smtClean="0">
                          <a:effectLst/>
                          <a:latin typeface="Arial" panose="020B0604020202020204" pitchFamily="34" charset="0"/>
                          <a:ea typeface="Times New Roman" panose="02020603050405020304" pitchFamily="18" charset="0"/>
                          <a:cs typeface="Arial" panose="020B0604020202020204" pitchFamily="34" charset="0"/>
                        </a:rPr>
                        <a:t>MCS </a:t>
                      </a:r>
                      <a:r>
                        <a:rPr lang="en-ZA" sz="1500" dirty="0">
                          <a:effectLst/>
                          <a:latin typeface="Arial" panose="020B0604020202020204" pitchFamily="34" charset="0"/>
                          <a:ea typeface="Times New Roman" panose="02020603050405020304" pitchFamily="18" charset="0"/>
                          <a:cs typeface="Arial" panose="020B0604020202020204" pitchFamily="34" charset="0"/>
                        </a:rPr>
                        <a:t>(full biometric solution) rolled out to </a:t>
                      </a:r>
                      <a:r>
                        <a:rPr lang="en-ZA" sz="1500" dirty="0" smtClean="0">
                          <a:effectLst/>
                          <a:latin typeface="Arial" panose="020B0604020202020204" pitchFamily="34" charset="0"/>
                          <a:ea typeface="Times New Roman" panose="02020603050405020304" pitchFamily="18" charset="0"/>
                          <a:cs typeface="Arial" panose="020B0604020202020204" pitchFamily="34" charset="0"/>
                        </a:rPr>
                        <a:t>32 </a:t>
                      </a:r>
                      <a:r>
                        <a:rPr lang="en-ZA" sz="1500" dirty="0">
                          <a:effectLst/>
                          <a:latin typeface="Arial" panose="020B0604020202020204" pitchFamily="34" charset="0"/>
                          <a:ea typeface="Times New Roman" panose="02020603050405020304" pitchFamily="18" charset="0"/>
                          <a:cs typeface="Arial" panose="020B0604020202020204" pitchFamily="34" charset="0"/>
                        </a:rPr>
                        <a:t>ports </a:t>
                      </a:r>
                    </a:p>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5000"/>
                        </a:lnSpc>
                        <a:spcAft>
                          <a:spcPts val="0"/>
                        </a:spcAft>
                        <a:tabLst>
                          <a:tab pos="180340" algn="l"/>
                          <a:tab pos="540385"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Biometric </a:t>
                      </a:r>
                      <a:r>
                        <a:rPr lang="en-ZA" sz="1500" dirty="0" smtClean="0">
                          <a:effectLst/>
                          <a:latin typeface="Arial" panose="020B0604020202020204" pitchFamily="34" charset="0"/>
                          <a:ea typeface="Times New Roman" panose="02020603050405020304" pitchFamily="18" charset="0"/>
                          <a:cs typeface="Arial" panose="020B0604020202020204" pitchFamily="34" charset="0"/>
                        </a:rPr>
                        <a:t>MCS </a:t>
                      </a:r>
                      <a:r>
                        <a:rPr lang="en-ZA" sz="1500" dirty="0">
                          <a:effectLst/>
                          <a:latin typeface="Arial" panose="020B0604020202020204" pitchFamily="34" charset="0"/>
                          <a:ea typeface="Times New Roman" panose="02020603050405020304" pitchFamily="18" charset="0"/>
                          <a:cs typeface="Arial" panose="020B0604020202020204" pitchFamily="34" charset="0"/>
                        </a:rPr>
                        <a:t>(full biometric solution) rolled out to  additional 40 ports </a:t>
                      </a:r>
                    </a:p>
                    <a:p>
                      <a:pPr>
                        <a:lnSpc>
                          <a:spcPct val="105000"/>
                        </a:lnSpc>
                        <a:spcAft>
                          <a:spcPts val="0"/>
                        </a:spcAft>
                        <a:tabLst>
                          <a:tab pos="180340" algn="l"/>
                          <a:tab pos="540385" algn="l"/>
                        </a:tabLst>
                      </a:pPr>
                      <a:r>
                        <a:rPr lang="en-ZA" sz="15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5000"/>
                        </a:lnSpc>
                        <a:spcAft>
                          <a:spcPts val="0"/>
                        </a:spcAft>
                        <a:tabLst>
                          <a:tab pos="180340" algn="l"/>
                          <a:tab pos="540385"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718271096"/>
              </p:ext>
            </p:extLst>
          </p:nvPr>
        </p:nvGraphicFramePr>
        <p:xfrm>
          <a:off x="149698" y="3396122"/>
          <a:ext cx="8845712" cy="1193991"/>
        </p:xfrm>
        <a:graphic>
          <a:graphicData uri="http://schemas.openxmlformats.org/drawingml/2006/table">
            <a:tbl>
              <a:tblPr/>
              <a:tblGrid>
                <a:gridCol w="732226">
                  <a:extLst>
                    <a:ext uri="{9D8B030D-6E8A-4147-A177-3AD203B41FA5}">
                      <a16:colId xmlns:a16="http://schemas.microsoft.com/office/drawing/2014/main" xmlns="" val="20000"/>
                    </a:ext>
                  </a:extLst>
                </a:gridCol>
                <a:gridCol w="8113486">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Biometric MCS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(full biometric scope solution) developed</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Biometric MCS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piloted in 1 port of </a:t>
                      </a: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entry</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74278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654"/>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Information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9888572"/>
              </p:ext>
            </p:extLst>
          </p:nvPr>
        </p:nvGraphicFramePr>
        <p:xfrm>
          <a:off x="148762" y="547334"/>
          <a:ext cx="8846648" cy="1938331"/>
        </p:xfrm>
        <a:graphic>
          <a:graphicData uri="http://schemas.openxmlformats.org/drawingml/2006/table">
            <a:tbl>
              <a:tblPr/>
              <a:tblGrid>
                <a:gridCol w="2799262">
                  <a:extLst>
                    <a:ext uri="{9D8B030D-6E8A-4147-A177-3AD203B41FA5}">
                      <a16:colId xmlns:a16="http://schemas.microsoft.com/office/drawing/2014/main" xmlns="" val="20000"/>
                    </a:ext>
                  </a:extLst>
                </a:gridCol>
                <a:gridCol w="1747504"/>
                <a:gridCol w="2105324"/>
                <a:gridCol w="2194558"/>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Ensure that systems are in place to enable the capturing of biometric data of all </a:t>
                      </a:r>
                      <a:r>
                        <a:rPr lang="en-US" sz="1500" b="1" kern="1200" dirty="0" err="1" smtClean="0">
                          <a:solidFill>
                            <a:schemeClr val="tx1"/>
                          </a:solidFill>
                          <a:effectLst/>
                          <a:latin typeface="Arial" panose="020B0604020202020204" pitchFamily="34" charset="0"/>
                          <a:ea typeface="+mn-ea"/>
                          <a:cs typeface="Arial" panose="020B0604020202020204" pitchFamily="34" charset="0"/>
                        </a:rPr>
                        <a:t>travellers</a:t>
                      </a:r>
                      <a:r>
                        <a:rPr lang="en-US" sz="1500" b="1" kern="1200" dirty="0" smtClean="0">
                          <a:solidFill>
                            <a:schemeClr val="tx1"/>
                          </a:solidFill>
                          <a:effectLst/>
                          <a:latin typeface="Arial" panose="020B0604020202020204" pitchFamily="34" charset="0"/>
                          <a:ea typeface="+mn-ea"/>
                          <a:cs typeface="Arial" panose="020B0604020202020204" pitchFamily="34" charset="0"/>
                        </a:rPr>
                        <a:t> who enter or exit SA legally</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61244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5) Number of ports of entry with interim biometric functionality</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62</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NA (Rollout completed)</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NA (Rollout completed)</a:t>
                      </a:r>
                    </a:p>
                    <a:p>
                      <a:pPr marL="342900" marR="0" lvl="0" indent="-342900" algn="l" defTabSz="914400" rtl="0" eaLnBrk="1" fontAlgn="base" latinLnBrk="0" hangingPunct="1">
                        <a:lnSpc>
                          <a:spcPct val="100000"/>
                        </a:lnSpc>
                        <a:spcBef>
                          <a:spcPts val="0"/>
                        </a:spcBef>
                        <a:spcAft>
                          <a:spcPts val="0"/>
                        </a:spcAft>
                        <a:buClrTx/>
                        <a:buSzTx/>
                        <a:buFontTx/>
                        <a:buAutoNum type="arabicPeriod"/>
                        <a:tabLst/>
                      </a:pP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905807455"/>
              </p:ext>
            </p:extLst>
          </p:nvPr>
        </p:nvGraphicFramePr>
        <p:xfrm>
          <a:off x="148762" y="2667870"/>
          <a:ext cx="8846648" cy="2312247"/>
        </p:xfrm>
        <a:graphic>
          <a:graphicData uri="http://schemas.openxmlformats.org/drawingml/2006/table">
            <a:tbl>
              <a:tblPr/>
              <a:tblGrid>
                <a:gridCol w="732304">
                  <a:extLst>
                    <a:ext uri="{9D8B030D-6E8A-4147-A177-3AD203B41FA5}">
                      <a16:colId xmlns:a16="http://schemas.microsoft.com/office/drawing/2014/main" xmlns="" val="20000"/>
                    </a:ext>
                  </a:extLst>
                </a:gridCol>
                <a:gridCol w="8114344">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IT </a:t>
                      </a:r>
                      <a:r>
                        <a:rPr lang="en-US" sz="1500" dirty="0">
                          <a:effectLst/>
                          <a:latin typeface="Arial" panose="020B0604020202020204" pitchFamily="34" charset="0"/>
                          <a:ea typeface="Times New Roman" panose="02020603050405020304" pitchFamily="18" charset="0"/>
                          <a:cs typeface="Arial" panose="020B0604020202020204" pitchFamily="34" charset="0"/>
                        </a:rPr>
                        <a:t>equipment for interim EMCS biometric functionality </a:t>
                      </a:r>
                      <a:r>
                        <a:rPr lang="en-US" sz="1500" dirty="0" smtClean="0">
                          <a:effectLst/>
                          <a:latin typeface="Arial" panose="020B0604020202020204" pitchFamily="34" charset="0"/>
                          <a:ea typeface="Times New Roman" panose="02020603050405020304" pitchFamily="18" charset="0"/>
                          <a:cs typeface="Arial" panose="020B0604020202020204" pitchFamily="34" charset="0"/>
                        </a:rPr>
                        <a:t>procured</a:t>
                      </a:r>
                    </a:p>
                    <a:p>
                      <a:r>
                        <a:rPr lang="en-US" sz="1500" kern="1200" dirty="0" smtClean="0">
                          <a:solidFill>
                            <a:schemeClr val="tx1"/>
                          </a:solidFill>
                          <a:effectLst/>
                          <a:latin typeface="Arial" panose="020B0604020202020204" pitchFamily="34" charset="0"/>
                          <a:ea typeface="+mn-ea"/>
                          <a:cs typeface="Arial" panose="020B0604020202020204" pitchFamily="34" charset="0"/>
                        </a:rPr>
                        <a:t>Network assessment for 62 ports conducted (assessment report signed off by relevant port manager)</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21</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21</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20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20287007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38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Institutional Planning &amp; Support</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667406403"/>
              </p:ext>
            </p:extLst>
          </p:nvPr>
        </p:nvGraphicFramePr>
        <p:xfrm>
          <a:off x="191124" y="533696"/>
          <a:ext cx="8804286" cy="2868311"/>
        </p:xfrm>
        <a:graphic>
          <a:graphicData uri="http://schemas.openxmlformats.org/drawingml/2006/table">
            <a:tbl>
              <a:tblPr/>
              <a:tblGrid>
                <a:gridCol w="2938442">
                  <a:extLst>
                    <a:ext uri="{9D8B030D-6E8A-4147-A177-3AD203B41FA5}">
                      <a16:colId xmlns:a16="http://schemas.microsoft.com/office/drawing/2014/main" xmlns="" val="20000"/>
                    </a:ext>
                  </a:extLst>
                </a:gridCol>
                <a:gridCol w="1893195"/>
                <a:gridCol w="1867436"/>
                <a:gridCol w="2105213"/>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Secure, effective, efficient and accessible service delivery to citizens and immigrants</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62802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algn="l"/>
                      <a:r>
                        <a:rPr lang="en-US" sz="1500" kern="1200" dirty="0" smtClean="0">
                          <a:solidFill>
                            <a:schemeClr val="tx1"/>
                          </a:solidFill>
                          <a:effectLst/>
                          <a:latin typeface="Arial" panose="020B0604020202020204" pitchFamily="34" charset="0"/>
                          <a:ea typeface="+mn-ea"/>
                          <a:cs typeface="Arial" panose="020B0604020202020204" pitchFamily="34" charset="0"/>
                        </a:rPr>
                        <a:t>6) Phased implementation of a repositioned DHA as a modern and secure department:</a:t>
                      </a:r>
                    </a:p>
                    <a:p>
                      <a:pPr lvl="0" algn="l"/>
                      <a:r>
                        <a:rPr lang="en-ZA" sz="1500" kern="1200" dirty="0" smtClean="0">
                          <a:solidFill>
                            <a:schemeClr val="tx1"/>
                          </a:solidFill>
                          <a:effectLst/>
                          <a:latin typeface="Arial" panose="020B0604020202020204" pitchFamily="34" charset="0"/>
                          <a:ea typeface="+mn-ea"/>
                          <a:cs typeface="Arial" panose="020B0604020202020204" pitchFamily="34" charset="0"/>
                        </a:rPr>
                        <a:t>Fourth phase: First draft of DHA Bill submitted to Minister for approval  (2018/19)</a:t>
                      </a:r>
                    </a:p>
                    <a:p>
                      <a:pPr lvl="0" algn="l"/>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pPr>
                      <a:r>
                        <a:rPr lang="en-GB"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draft of DHA Bill submitted to Minister for approval</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Draft DHA Bill submitted to Parliament</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plan for implementing the DHA Act implemented (phased approach)</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16216987"/>
              </p:ext>
            </p:extLst>
          </p:nvPr>
        </p:nvGraphicFramePr>
        <p:xfrm>
          <a:off x="234720" y="3532865"/>
          <a:ext cx="8760690" cy="2304221"/>
        </p:xfrm>
        <a:graphic>
          <a:graphicData uri="http://schemas.openxmlformats.org/drawingml/2006/table">
            <a:tbl>
              <a:tblPr/>
              <a:tblGrid>
                <a:gridCol w="725188">
                  <a:extLst>
                    <a:ext uri="{9D8B030D-6E8A-4147-A177-3AD203B41FA5}">
                      <a16:colId xmlns:a16="http://schemas.microsoft.com/office/drawing/2014/main" xmlns="" val="20000"/>
                    </a:ext>
                  </a:extLst>
                </a:gridCol>
                <a:gridCol w="8035502">
                  <a:extLst>
                    <a:ext uri="{9D8B030D-6E8A-4147-A177-3AD203B41FA5}">
                      <a16:colId xmlns:a16="http://schemas.microsoft.com/office/drawing/2014/main" xmlns="" val="20001"/>
                    </a:ext>
                  </a:extLst>
                </a:gridCol>
              </a:tblGrid>
              <a:tr h="448207">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1800"/>
                        </a:spcBef>
                        <a:spcAft>
                          <a:spcPts val="18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0000"/>
                        </a:lnSpc>
                        <a:spcBef>
                          <a:spcPts val="1800"/>
                        </a:spcBef>
                        <a:spcAft>
                          <a:spcPts val="1800"/>
                        </a:spcAft>
                        <a:tabLst>
                          <a:tab pos="18034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SEIAS </a:t>
                      </a:r>
                      <a:r>
                        <a:rPr lang="en-ZA" sz="1500" dirty="0">
                          <a:effectLst/>
                          <a:latin typeface="Arial" panose="020B0604020202020204" pitchFamily="34" charset="0"/>
                          <a:ea typeface="Times New Roman" panose="02020603050405020304" pitchFamily="18" charset="0"/>
                          <a:cs typeface="Arial" panose="020B0604020202020204" pitchFamily="34" charset="0"/>
                        </a:rPr>
                        <a:t>submitted to DPME for approval </a:t>
                      </a: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1800"/>
                        </a:spcBef>
                        <a:spcAft>
                          <a:spcPts val="18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0000"/>
                        </a:lnSpc>
                        <a:spcBef>
                          <a:spcPts val="1800"/>
                        </a:spcBef>
                        <a:spcAft>
                          <a:spcPts val="1800"/>
                        </a:spcAft>
                      </a:pPr>
                      <a:r>
                        <a:rPr lang="en-ZA" sz="1500" kern="1200" dirty="0" smtClean="0">
                          <a:solidFill>
                            <a:schemeClr val="tx1"/>
                          </a:solidFill>
                          <a:effectLst/>
                          <a:latin typeface="Arial" panose="020B0604020202020204" pitchFamily="34" charset="0"/>
                          <a:ea typeface="+mn-ea"/>
                          <a:cs typeface="Arial" panose="020B0604020202020204" pitchFamily="34" charset="0"/>
                        </a:rPr>
                        <a:t>Report on consultations with relevant government clusters (economic, JCPS and G&amp;A), departments (SSA, DTPS, National Treasury, DPSA, DPME) and entities (Telkom and CSIR) submitted to EXCO</a:t>
                      </a:r>
                      <a:endParaRPr lang="en-ZA" sz="15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1800"/>
                        </a:spcBef>
                        <a:spcAft>
                          <a:spcPts val="18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0000"/>
                        </a:lnSpc>
                        <a:spcBef>
                          <a:spcPts val="1800"/>
                        </a:spcBef>
                        <a:spcAft>
                          <a:spcPts val="1800"/>
                        </a:spcAft>
                        <a:tabLst>
                          <a:tab pos="180340" algn="l"/>
                          <a:tab pos="457200" algn="l"/>
                          <a:tab pos="540385" algn="l"/>
                        </a:tabLs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White </a:t>
                      </a:r>
                      <a:r>
                        <a:rPr lang="en-ZA" sz="1500" dirty="0">
                          <a:effectLst/>
                          <a:latin typeface="Arial" panose="020B0604020202020204" pitchFamily="34" charset="0"/>
                          <a:ea typeface="Times New Roman" panose="02020603050405020304" pitchFamily="18" charset="0"/>
                          <a:cs typeface="Arial" panose="020B0604020202020204" pitchFamily="34" charset="0"/>
                        </a:rPr>
                        <a:t>Paper submitted to Cabinet  </a:t>
                      </a: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1800"/>
                        </a:spcBef>
                        <a:spcAft>
                          <a:spcPts val="18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0000"/>
                        </a:lnSpc>
                        <a:spcBef>
                          <a:spcPts val="1800"/>
                        </a:spcBef>
                        <a:spcAft>
                          <a:spcPts val="1800"/>
                        </a:spcAft>
                      </a:pPr>
                      <a:r>
                        <a:rPr lang="en-US" sz="1500" dirty="0" smtClean="0">
                          <a:effectLst/>
                          <a:latin typeface="Arial" panose="020B0604020202020204" pitchFamily="34" charset="0"/>
                          <a:ea typeface="Times New Roman" panose="02020603050405020304" pitchFamily="18" charset="0"/>
                          <a:cs typeface="Arial" panose="020B0604020202020204" pitchFamily="34" charset="0"/>
                        </a:rPr>
                        <a:t>First </a:t>
                      </a:r>
                      <a:r>
                        <a:rPr lang="en-US" sz="1500" dirty="0">
                          <a:effectLst/>
                          <a:latin typeface="Arial" panose="020B0604020202020204" pitchFamily="34" charset="0"/>
                          <a:ea typeface="Times New Roman" panose="02020603050405020304" pitchFamily="18" charset="0"/>
                          <a:cs typeface="Arial" panose="020B0604020202020204" pitchFamily="34" charset="0"/>
                        </a:rPr>
                        <a:t>draft of DHA Bill submitted to Minister for approval </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84174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0432"/>
            <a:ext cx="9144000" cy="338554"/>
          </a:xfrm>
          <a:prstGeom prst="rect">
            <a:avLst/>
          </a:prstGeom>
          <a:noFill/>
        </p:spPr>
        <p:txBody>
          <a:bodyPr wrap="square" rtlCol="0">
            <a:spAutoFit/>
          </a:bodyPr>
          <a:lstStyle/>
          <a:p>
            <a:pPr algn="ctr"/>
            <a:r>
              <a:rPr lang="en-GB" sz="1600" b="1" dirty="0" smtClean="0">
                <a:solidFill>
                  <a:schemeClr val="accent6">
                    <a:lumMod val="50000"/>
                  </a:schemeClr>
                </a:solidFill>
                <a:latin typeface="Arial" panose="020B0604020202020204" pitchFamily="34" charset="0"/>
                <a:cs typeface="Arial" panose="020B0604020202020204" pitchFamily="34" charset="0"/>
              </a:rPr>
              <a:t>2018/19 Target Breakdown Per Branch - </a:t>
            </a:r>
            <a:r>
              <a:rPr lang="en-GB" sz="1600" b="1" dirty="0">
                <a:solidFill>
                  <a:schemeClr val="accent6">
                    <a:lumMod val="50000"/>
                  </a:schemeClr>
                </a:solidFill>
                <a:latin typeface="Arial" panose="020B0604020202020204" pitchFamily="34" charset="0"/>
                <a:cs typeface="Arial" panose="020B0604020202020204" pitchFamily="34" charset="0"/>
              </a:rPr>
              <a:t>Institutional Planning &amp; Support</a:t>
            </a:r>
            <a:endParaRPr lang="en-ZA" sz="16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053715580"/>
              </p:ext>
            </p:extLst>
          </p:nvPr>
        </p:nvGraphicFramePr>
        <p:xfrm>
          <a:off x="211432" y="518986"/>
          <a:ext cx="8783977" cy="2308887"/>
        </p:xfrm>
        <a:graphic>
          <a:graphicData uri="http://schemas.openxmlformats.org/drawingml/2006/table">
            <a:tbl>
              <a:tblPr/>
              <a:tblGrid>
                <a:gridCol w="2506768">
                  <a:extLst>
                    <a:ext uri="{9D8B030D-6E8A-4147-A177-3AD203B41FA5}">
                      <a16:colId xmlns:a16="http://schemas.microsoft.com/office/drawing/2014/main" xmlns="" val="20000"/>
                    </a:ext>
                  </a:extLst>
                </a:gridCol>
                <a:gridCol w="1916897"/>
                <a:gridCol w="2173035"/>
                <a:gridCol w="2187277"/>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Secure, effective, efficient and accessible service delivery to citizens and immigrants</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7) Approval of DHA Access Model by EXCO (2018/19)  </a:t>
                      </a:r>
                    </a:p>
                    <a:p>
                      <a:endParaRPr lang="en-ZA" sz="1500" kern="1200" dirty="0" smtClean="0">
                        <a:solidFill>
                          <a:schemeClr val="tx1"/>
                        </a:solidFill>
                        <a:effectLst/>
                        <a:latin typeface="Arial" panose="020B0604020202020204" pitchFamily="34" charset="0"/>
                        <a:ea typeface="+mn-ea"/>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DHA Access Model approved by EXCO</a:t>
                      </a: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DHA Access Model implemented (phased approach)</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DHA Access Model implemented (phased approach)</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70899999"/>
              </p:ext>
            </p:extLst>
          </p:nvPr>
        </p:nvGraphicFramePr>
        <p:xfrm>
          <a:off x="211432" y="3042533"/>
          <a:ext cx="8783977" cy="1512832"/>
        </p:xfrm>
        <a:graphic>
          <a:graphicData uri="http://schemas.openxmlformats.org/drawingml/2006/table">
            <a:tbl>
              <a:tblPr/>
              <a:tblGrid>
                <a:gridCol w="727117">
                  <a:extLst>
                    <a:ext uri="{9D8B030D-6E8A-4147-A177-3AD203B41FA5}">
                      <a16:colId xmlns:a16="http://schemas.microsoft.com/office/drawing/2014/main" xmlns="" val="20000"/>
                    </a:ext>
                  </a:extLst>
                </a:gridCol>
                <a:gridCol w="8056860">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Service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provider appointed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to conduct accessibility study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Accessibility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study conducted (report submitted to DDG: IPS for comment)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Access model submitted to EXCO for approval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80009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092"/>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HRM&amp;D</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296394128"/>
              </p:ext>
            </p:extLst>
          </p:nvPr>
        </p:nvGraphicFramePr>
        <p:xfrm>
          <a:off x="113848" y="526953"/>
          <a:ext cx="8881562" cy="2750851"/>
        </p:xfrm>
        <a:graphic>
          <a:graphicData uri="http://schemas.openxmlformats.org/drawingml/2006/table">
            <a:tbl>
              <a:tblPr/>
              <a:tblGrid>
                <a:gridCol w="3801291">
                  <a:extLst>
                    <a:ext uri="{9D8B030D-6E8A-4147-A177-3AD203B41FA5}">
                      <a16:colId xmlns:a16="http://schemas.microsoft.com/office/drawing/2014/main" xmlns="" val="20000"/>
                    </a:ext>
                  </a:extLst>
                </a:gridCol>
                <a:gridCol w="1564869"/>
                <a:gridCol w="1547953"/>
                <a:gridCol w="1967449"/>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Secure, effective, efficient and accessible service delivery to citizens and immigrants</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8) Number of managers  (junior, middle and senior)  trained in leadership and management development </a:t>
                      </a:r>
                      <a:r>
                        <a:rPr lang="en-US" sz="1500" kern="1200" dirty="0" err="1" smtClean="0">
                          <a:solidFill>
                            <a:schemeClr val="tx1"/>
                          </a:solidFill>
                          <a:effectLst/>
                          <a:latin typeface="Arial" panose="020B0604020202020204" pitchFamily="34" charset="0"/>
                          <a:ea typeface="+mn-ea"/>
                          <a:cs typeface="Arial" panose="020B0604020202020204" pitchFamily="34" charset="0"/>
                        </a:rPr>
                        <a:t>programmes</a:t>
                      </a:r>
                      <a:r>
                        <a:rPr lang="en-US" sz="1500" kern="1200" dirty="0" smtClean="0">
                          <a:solidFill>
                            <a:schemeClr val="tx1"/>
                          </a:solidFill>
                          <a:effectLst/>
                          <a:latin typeface="Arial" panose="020B0604020202020204" pitchFamily="34" charset="0"/>
                          <a:ea typeface="+mn-ea"/>
                          <a:cs typeface="Arial" panose="020B0604020202020204" pitchFamily="34" charset="0"/>
                        </a:rPr>
                        <a:t> to improve performance and </a:t>
                      </a:r>
                      <a:r>
                        <a:rPr lang="en-US" sz="1500" kern="1200" dirty="0" err="1" smtClean="0">
                          <a:solidFill>
                            <a:schemeClr val="tx1"/>
                          </a:solidFill>
                          <a:effectLst/>
                          <a:latin typeface="Arial" panose="020B0604020202020204" pitchFamily="34" charset="0"/>
                          <a:ea typeface="+mn-ea"/>
                          <a:cs typeface="Arial" panose="020B0604020202020204" pitchFamily="34" charset="0"/>
                        </a:rPr>
                        <a:t>professionalisation</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500</a:t>
                      </a:r>
                      <a:endPar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500</a:t>
                      </a:r>
                      <a:endPar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500</a:t>
                      </a:r>
                      <a:endPar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04415007"/>
              </p:ext>
            </p:extLst>
          </p:nvPr>
        </p:nvGraphicFramePr>
        <p:xfrm>
          <a:off x="113848" y="3495755"/>
          <a:ext cx="8881562" cy="1879121"/>
        </p:xfrm>
        <a:graphic>
          <a:graphicData uri="http://schemas.openxmlformats.org/drawingml/2006/table">
            <a:tbl>
              <a:tblPr/>
              <a:tblGrid>
                <a:gridCol w="735194">
                  <a:extLst>
                    <a:ext uri="{9D8B030D-6E8A-4147-A177-3AD203B41FA5}">
                      <a16:colId xmlns:a16="http://schemas.microsoft.com/office/drawing/2014/main" xmlns="" val="20000"/>
                    </a:ext>
                  </a:extLst>
                </a:gridCol>
                <a:gridCol w="8146368">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100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150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150</a:t>
                      </a:r>
                      <a:endParaRPr kumimoji="0" lang="en-US"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100</a:t>
                      </a:r>
                      <a:endParaRPr kumimoji="0" lang="en-US"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84702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7537"/>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HRM&amp;D</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553388645"/>
              </p:ext>
            </p:extLst>
          </p:nvPr>
        </p:nvGraphicFramePr>
        <p:xfrm>
          <a:off x="219483" y="603906"/>
          <a:ext cx="8775926" cy="2420961"/>
        </p:xfrm>
        <a:graphic>
          <a:graphicData uri="http://schemas.openxmlformats.org/drawingml/2006/table">
            <a:tbl>
              <a:tblPr/>
              <a:tblGrid>
                <a:gridCol w="2382049">
                  <a:extLst>
                    <a:ext uri="{9D8B030D-6E8A-4147-A177-3AD203B41FA5}">
                      <a16:colId xmlns:a16="http://schemas.microsoft.com/office/drawing/2014/main" xmlns="" val="20000"/>
                    </a:ext>
                  </a:extLst>
                </a:gridCol>
                <a:gridCol w="2073499"/>
                <a:gridCol w="2189408"/>
                <a:gridCol w="2130970"/>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600" b="1" kern="1200" dirty="0" smtClean="0">
                          <a:solidFill>
                            <a:schemeClr val="tx1"/>
                          </a:solidFill>
                          <a:effectLst/>
                          <a:latin typeface="Arial" panose="020B0604020202020204" pitchFamily="34" charset="0"/>
                          <a:ea typeface="+mn-ea"/>
                          <a:cs typeface="Arial" panose="020B0604020202020204" pitchFamily="34" charset="0"/>
                        </a:rPr>
                        <a:t>Good governance and administration</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9) Vacancy rate maintained at a set percentage or lower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Vacancy rate maintained at 10% or below  by 31 March 2019</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Vacancy rate maintained at 10% or below  by 31 March 2020</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Vacancy rate maintained at 10% or below  by 31 March 2021</a:t>
                      </a: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621838961"/>
              </p:ext>
            </p:extLst>
          </p:nvPr>
        </p:nvGraphicFramePr>
        <p:xfrm>
          <a:off x="219482" y="3206964"/>
          <a:ext cx="8775927" cy="1778477"/>
        </p:xfrm>
        <a:graphic>
          <a:graphicData uri="http://schemas.openxmlformats.org/drawingml/2006/table">
            <a:tbl>
              <a:tblPr/>
              <a:tblGrid>
                <a:gridCol w="726450">
                  <a:extLst>
                    <a:ext uri="{9D8B030D-6E8A-4147-A177-3AD203B41FA5}">
                      <a16:colId xmlns:a16="http://schemas.microsoft.com/office/drawing/2014/main" xmlns="" val="20000"/>
                    </a:ext>
                  </a:extLst>
                </a:gridCol>
                <a:gridCol w="8049477">
                  <a:extLst>
                    <a:ext uri="{9D8B030D-6E8A-4147-A177-3AD203B41FA5}">
                      <a16:colId xmlns:a16="http://schemas.microsoft.com/office/drawing/2014/main" xmlns="" val="20001"/>
                    </a:ext>
                  </a:extLst>
                </a:gridCol>
              </a:tblGrid>
              <a:tr h="296090">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n-US" sz="1500" dirty="0" smtClean="0">
                          <a:effectLst/>
                          <a:latin typeface="Arial" panose="020B0604020202020204" pitchFamily="34" charset="0"/>
                          <a:ea typeface="Times New Roman" panose="02020603050405020304" pitchFamily="18" charset="0"/>
                        </a:rPr>
                        <a:t>Vacancy rate maintained at 10% or below</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n-US" sz="1500" dirty="0" smtClean="0">
                          <a:effectLst/>
                          <a:latin typeface="Arial" panose="020B0604020202020204" pitchFamily="34" charset="0"/>
                          <a:ea typeface="Times New Roman" panose="02020603050405020304" pitchFamily="18" charset="0"/>
                        </a:rPr>
                        <a:t>Vacancy rate maintained at 10% or below</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n-US" sz="1500" dirty="0" smtClean="0">
                          <a:effectLst/>
                          <a:latin typeface="Arial" panose="020B0604020202020204" pitchFamily="34" charset="0"/>
                          <a:ea typeface="Times New Roman" panose="02020603050405020304" pitchFamily="18" charset="0"/>
                        </a:rPr>
                        <a:t>Vacancy rate maintained at 10% or below</a:t>
                      </a:r>
                      <a:endParaRPr kumimoji="0" lang="en-US"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n-US" sz="1500" dirty="0" smtClean="0">
                          <a:effectLst/>
                          <a:latin typeface="Arial" panose="020B0604020202020204" pitchFamily="34" charset="0"/>
                          <a:ea typeface="Times New Roman" panose="02020603050405020304" pitchFamily="18" charset="0"/>
                        </a:rPr>
                        <a:t>Vacancy rate maintained at 10% or below</a:t>
                      </a:r>
                      <a:endParaRPr kumimoji="0" lang="en-US"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587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481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HRM&amp;D</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365208228"/>
              </p:ext>
            </p:extLst>
          </p:nvPr>
        </p:nvGraphicFramePr>
        <p:xfrm>
          <a:off x="105550" y="546450"/>
          <a:ext cx="8889860" cy="2293651"/>
        </p:xfrm>
        <a:graphic>
          <a:graphicData uri="http://schemas.openxmlformats.org/drawingml/2006/table">
            <a:tbl>
              <a:tblPr/>
              <a:tblGrid>
                <a:gridCol w="3440090">
                  <a:extLst>
                    <a:ext uri="{9D8B030D-6E8A-4147-A177-3AD203B41FA5}">
                      <a16:colId xmlns:a16="http://schemas.microsoft.com/office/drawing/2014/main" xmlns="" val="20000"/>
                    </a:ext>
                  </a:extLst>
                </a:gridCol>
                <a:gridCol w="1613833"/>
                <a:gridCol w="1843696"/>
                <a:gridCol w="1992241"/>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Ethical conduct and zero tolerance approach to crime, fraud and corruption</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ZA" sz="1500" kern="1200" dirty="0" smtClean="0">
                          <a:solidFill>
                            <a:schemeClr val="tx1"/>
                          </a:solidFill>
                          <a:effectLst/>
                          <a:latin typeface="Arial" panose="020B0604020202020204" pitchFamily="34" charset="0"/>
                          <a:ea typeface="+mn-ea"/>
                          <a:cs typeface="Arial" panose="020B0604020202020204" pitchFamily="34" charset="0"/>
                        </a:rPr>
                        <a:t>10) Percentage of reported misconduct cases submitted to a presiding officer for consideration</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484373"/>
              </p:ext>
            </p:extLst>
          </p:nvPr>
        </p:nvGraphicFramePr>
        <p:xfrm>
          <a:off x="105550" y="3040830"/>
          <a:ext cx="8889860" cy="1879121"/>
        </p:xfrm>
        <a:graphic>
          <a:graphicData uri="http://schemas.openxmlformats.org/drawingml/2006/table">
            <a:tbl>
              <a:tblPr/>
              <a:tblGrid>
                <a:gridCol w="735881">
                  <a:extLst>
                    <a:ext uri="{9D8B030D-6E8A-4147-A177-3AD203B41FA5}">
                      <a16:colId xmlns:a16="http://schemas.microsoft.com/office/drawing/2014/main" xmlns="" val="20000"/>
                    </a:ext>
                  </a:extLst>
                </a:gridCol>
                <a:gridCol w="8153979">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kumimoji="0" lang="en-ZA" sz="1500" b="0" i="0" u="none" strike="noStrike" cap="none" normalizeH="0" baseline="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70%</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3766411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904"/>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Counter Corruption &amp; Security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096803677"/>
              </p:ext>
            </p:extLst>
          </p:nvPr>
        </p:nvGraphicFramePr>
        <p:xfrm>
          <a:off x="101826" y="528261"/>
          <a:ext cx="8893585" cy="2613691"/>
        </p:xfrm>
        <a:graphic>
          <a:graphicData uri="http://schemas.openxmlformats.org/drawingml/2006/table">
            <a:tbl>
              <a:tblPr/>
              <a:tblGrid>
                <a:gridCol w="2924709">
                  <a:extLst>
                    <a:ext uri="{9D8B030D-6E8A-4147-A177-3AD203B41FA5}">
                      <a16:colId xmlns:a16="http://schemas.microsoft.com/office/drawing/2014/main" xmlns="" val="20000"/>
                    </a:ext>
                  </a:extLst>
                </a:gridCol>
                <a:gridCol w="1970468"/>
                <a:gridCol w="2073498"/>
                <a:gridCol w="1924910"/>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a:t>
                      </a:r>
                      <a:r>
                        <a:rPr lang="en-US" sz="1600" b="1" kern="1200" dirty="0" smtClean="0">
                          <a:solidFill>
                            <a:schemeClr val="tx1"/>
                          </a:solidFill>
                          <a:effectLst/>
                          <a:latin typeface="Arial" panose="020B0604020202020204" pitchFamily="34" charset="0"/>
                          <a:ea typeface="+mn-ea"/>
                          <a:cs typeface="Arial" panose="020B0604020202020204" pitchFamily="34" charset="0"/>
                        </a:rPr>
                        <a:t>Ethical conduct and zero tolerance approach to crime, fraud and corruption</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600" kern="1200" dirty="0" smtClean="0">
                          <a:solidFill>
                            <a:schemeClr val="tx1"/>
                          </a:solidFill>
                          <a:effectLst/>
                          <a:latin typeface="Arial" panose="020B0604020202020204" pitchFamily="34" charset="0"/>
                          <a:ea typeface="+mn-ea"/>
                          <a:cs typeface="Arial" panose="020B0604020202020204" pitchFamily="34" charset="0"/>
                        </a:rPr>
                        <a:t>11) Number of awareness initiatives on ethics, fraud prevention and counter corruption conducted</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tabLst>
                          <a:tab pos="180340" algn="l"/>
                          <a:tab pos="540385"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tabLst>
                          <a:tab pos="180340" algn="l"/>
                          <a:tab pos="540385"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lnSpc>
                          <a:spcPct val="105000"/>
                        </a:lnSpc>
                        <a:spcAft>
                          <a:spcPts val="1000"/>
                        </a:spcAft>
                        <a:tabLst>
                          <a:tab pos="180340" algn="l"/>
                          <a:tab pos="540385"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186472384"/>
              </p:ext>
            </p:extLst>
          </p:nvPr>
        </p:nvGraphicFramePr>
        <p:xfrm>
          <a:off x="101826" y="3256321"/>
          <a:ext cx="8893584" cy="1879121"/>
        </p:xfrm>
        <a:graphic>
          <a:graphicData uri="http://schemas.openxmlformats.org/drawingml/2006/table">
            <a:tbl>
              <a:tblPr/>
              <a:tblGrid>
                <a:gridCol w="736190">
                  <a:extLst>
                    <a:ext uri="{9D8B030D-6E8A-4147-A177-3AD203B41FA5}">
                      <a16:colId xmlns:a16="http://schemas.microsoft.com/office/drawing/2014/main" xmlns="" val="20000"/>
                    </a:ext>
                  </a:extLst>
                </a:gridCol>
                <a:gridCol w="8157394">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a:t>
                      </a:r>
                      <a:endParaRPr kumimoji="0" lang="en-US"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5</a:t>
                      </a:r>
                      <a:endParaRPr kumimoji="0" lang="en-US"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560866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0160"/>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a:t>
            </a:r>
            <a:r>
              <a:rPr lang="en-GB" b="1" dirty="0">
                <a:solidFill>
                  <a:schemeClr val="accent6">
                    <a:lumMod val="50000"/>
                  </a:schemeClr>
                </a:solidFill>
                <a:latin typeface="Arial" panose="020B0604020202020204" pitchFamily="34" charset="0"/>
                <a:cs typeface="Arial" panose="020B0604020202020204" pitchFamily="34" charset="0"/>
              </a:rPr>
              <a:t>Counter Corruption &amp; Security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050162999"/>
              </p:ext>
            </p:extLst>
          </p:nvPr>
        </p:nvGraphicFramePr>
        <p:xfrm>
          <a:off x="175754" y="606981"/>
          <a:ext cx="8710669" cy="2369851"/>
        </p:xfrm>
        <a:graphic>
          <a:graphicData uri="http://schemas.openxmlformats.org/drawingml/2006/table">
            <a:tbl>
              <a:tblPr/>
              <a:tblGrid>
                <a:gridCol w="3108359">
                  <a:extLst>
                    <a:ext uri="{9D8B030D-6E8A-4147-A177-3AD203B41FA5}">
                      <a16:colId xmlns:a16="http://schemas.microsoft.com/office/drawing/2014/main" xmlns="" val="20000"/>
                    </a:ext>
                  </a:extLst>
                </a:gridCol>
                <a:gridCol w="1931831"/>
                <a:gridCol w="1854557"/>
                <a:gridCol w="1815922"/>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6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600" b="1" kern="1200" dirty="0" smtClean="0">
                          <a:solidFill>
                            <a:schemeClr val="tx1"/>
                          </a:solidFill>
                          <a:effectLst/>
                          <a:latin typeface="Arial" panose="020B0604020202020204" pitchFamily="34" charset="0"/>
                          <a:ea typeface="+mn-ea"/>
                          <a:cs typeface="Arial" panose="020B0604020202020204" pitchFamily="34" charset="0"/>
                        </a:rPr>
                        <a:t>Ethical conduct and zero tolerance approach to crime, fraud and corruption</a:t>
                      </a: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600" kern="1200" dirty="0" smtClean="0">
                          <a:solidFill>
                            <a:schemeClr val="tx1"/>
                          </a:solidFill>
                          <a:effectLst/>
                          <a:latin typeface="Arial" panose="020B0604020202020204" pitchFamily="34" charset="0"/>
                          <a:ea typeface="+mn-ea"/>
                          <a:cs typeface="Arial" panose="020B0604020202020204" pitchFamily="34" charset="0"/>
                        </a:rPr>
                        <a:t>12) Percentage of reported  cases on fraud and corruption </a:t>
                      </a:r>
                      <a:r>
                        <a:rPr lang="en-US" sz="1600" kern="1200" dirty="0" err="1" smtClean="0">
                          <a:solidFill>
                            <a:schemeClr val="tx1"/>
                          </a:solidFill>
                          <a:effectLst/>
                          <a:latin typeface="Arial" panose="020B0604020202020204" pitchFamily="34" charset="0"/>
                          <a:ea typeface="+mn-ea"/>
                          <a:cs typeface="Arial" panose="020B0604020202020204" pitchFamily="34" charset="0"/>
                        </a:rPr>
                        <a:t>finalised</a:t>
                      </a:r>
                      <a:r>
                        <a:rPr lang="en-US" sz="1600" kern="1200" dirty="0" smtClean="0">
                          <a:solidFill>
                            <a:schemeClr val="tx1"/>
                          </a:solidFill>
                          <a:effectLst/>
                          <a:latin typeface="Arial" panose="020B0604020202020204" pitchFamily="34" charset="0"/>
                          <a:ea typeface="+mn-ea"/>
                          <a:cs typeface="Arial" panose="020B0604020202020204" pitchFamily="34" charset="0"/>
                        </a:rPr>
                        <a:t> within 90 working days</a:t>
                      </a:r>
                      <a:endParaRPr kumimoji="0" lang="en-ZA" sz="16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6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6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292690611"/>
              </p:ext>
            </p:extLst>
          </p:nvPr>
        </p:nvGraphicFramePr>
        <p:xfrm>
          <a:off x="175753" y="3163975"/>
          <a:ext cx="8710669" cy="2003596"/>
        </p:xfrm>
        <a:graphic>
          <a:graphicData uri="http://schemas.openxmlformats.org/drawingml/2006/table">
            <a:tbl>
              <a:tblPr/>
              <a:tblGrid>
                <a:gridCol w="721048">
                  <a:extLst>
                    <a:ext uri="{9D8B030D-6E8A-4147-A177-3AD203B41FA5}">
                      <a16:colId xmlns:a16="http://schemas.microsoft.com/office/drawing/2014/main" xmlns="" val="20000"/>
                    </a:ext>
                  </a:extLst>
                </a:gridCol>
                <a:gridCol w="7989621">
                  <a:extLst>
                    <a:ext uri="{9D8B030D-6E8A-4147-A177-3AD203B41FA5}">
                      <a16:colId xmlns:a16="http://schemas.microsoft.com/office/drawing/2014/main" xmlns="" val="20001"/>
                    </a:ext>
                  </a:extLst>
                </a:gridCol>
              </a:tblGrid>
              <a:tr h="448555">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40031">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8449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65257">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65257">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66%</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109856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4" name="Rectangle 3"/>
          <p:cNvSpPr/>
          <p:nvPr/>
        </p:nvSpPr>
        <p:spPr>
          <a:xfrm>
            <a:off x="2286000" y="2563379"/>
            <a:ext cx="4572000" cy="1287532"/>
          </a:xfrm>
          <a:prstGeom prst="rect">
            <a:avLst/>
          </a:prstGeom>
        </p:spPr>
        <p:txBody>
          <a:bodyPr>
            <a:spAutoFit/>
          </a:bodyPr>
          <a:lstStyle/>
          <a:p>
            <a:pPr algn="ctr">
              <a:lnSpc>
                <a:spcPct val="150000"/>
              </a:lnSpc>
            </a:pPr>
            <a:r>
              <a:rPr lang="en-ZA" b="1" dirty="0" smtClean="0">
                <a:latin typeface="Arial" panose="020B0604020202020204" pitchFamily="34" charset="0"/>
                <a:cs typeface="Arial" panose="020B0604020202020204" pitchFamily="34" charset="0"/>
              </a:rPr>
              <a:t>DHA CONTRIBUTION </a:t>
            </a:r>
          </a:p>
          <a:p>
            <a:pPr algn="ctr">
              <a:lnSpc>
                <a:spcPct val="150000"/>
              </a:lnSpc>
            </a:pPr>
            <a:r>
              <a:rPr lang="en-ZA" b="1" dirty="0" smtClean="0">
                <a:latin typeface="Arial" panose="020B0604020202020204" pitchFamily="34" charset="0"/>
                <a:cs typeface="Arial" panose="020B0604020202020204" pitchFamily="34" charset="0"/>
              </a:rPr>
              <a:t>TO </a:t>
            </a:r>
          </a:p>
          <a:p>
            <a:pPr algn="ctr">
              <a:lnSpc>
                <a:spcPct val="150000"/>
              </a:lnSpc>
            </a:pPr>
            <a:r>
              <a:rPr lang="en-ZA" b="1" dirty="0" smtClean="0">
                <a:latin typeface="Arial" panose="020B0604020202020204" pitchFamily="34" charset="0"/>
                <a:cs typeface="Arial" panose="020B0604020202020204" pitchFamily="34" charset="0"/>
              </a:rPr>
              <a:t>MTSF 2014 TO 2019</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3431083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3448"/>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a:t>
            </a:r>
            <a:r>
              <a:rPr lang="en-GB" b="1" dirty="0">
                <a:solidFill>
                  <a:schemeClr val="accent6">
                    <a:lumMod val="50000"/>
                  </a:schemeClr>
                </a:solidFill>
                <a:latin typeface="Arial" panose="020B0604020202020204" pitchFamily="34" charset="0"/>
                <a:cs typeface="Arial" panose="020B0604020202020204" pitchFamily="34" charset="0"/>
              </a:rPr>
              <a:t>Counter Corruption &amp; Security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822140049"/>
              </p:ext>
            </p:extLst>
          </p:nvPr>
        </p:nvGraphicFramePr>
        <p:xfrm>
          <a:off x="0" y="437813"/>
          <a:ext cx="8995411" cy="2979451"/>
        </p:xfrm>
        <a:graphic>
          <a:graphicData uri="http://schemas.openxmlformats.org/drawingml/2006/table">
            <a:tbl>
              <a:tblPr/>
              <a:tblGrid>
                <a:gridCol w="3917597">
                  <a:extLst>
                    <a:ext uri="{9D8B030D-6E8A-4147-A177-3AD203B41FA5}">
                      <a16:colId xmlns:a16="http://schemas.microsoft.com/office/drawing/2014/main" xmlns="" val="20000"/>
                    </a:ext>
                  </a:extLst>
                </a:gridCol>
                <a:gridCol w="1594561"/>
                <a:gridCol w="1674253"/>
                <a:gridCol w="1809000"/>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Ethical conduct and zero tolerance approach to crime, fraud and corruption</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13) Number of Threat and Risk Assessments (TRAs) conducted in accordance with the requirements of Minimum Information- (MISS) and / or Minimum Physical Security Standards (MPSS) </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874645424"/>
              </p:ext>
            </p:extLst>
          </p:nvPr>
        </p:nvGraphicFramePr>
        <p:xfrm>
          <a:off x="1" y="3537418"/>
          <a:ext cx="8995410" cy="1879121"/>
        </p:xfrm>
        <a:graphic>
          <a:graphicData uri="http://schemas.openxmlformats.org/drawingml/2006/table">
            <a:tbl>
              <a:tblPr/>
              <a:tblGrid>
                <a:gridCol w="744619">
                  <a:extLst>
                    <a:ext uri="{9D8B030D-6E8A-4147-A177-3AD203B41FA5}">
                      <a16:colId xmlns:a16="http://schemas.microsoft.com/office/drawing/2014/main" xmlns="" val="20000"/>
                    </a:ext>
                  </a:extLst>
                </a:gridCol>
                <a:gridCol w="8250791">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80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39361763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8516"/>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a:t>
            </a:r>
            <a:r>
              <a:rPr lang="en-GB" b="1" dirty="0">
                <a:solidFill>
                  <a:schemeClr val="accent6">
                    <a:lumMod val="50000"/>
                  </a:schemeClr>
                </a:solidFill>
                <a:latin typeface="Arial" panose="020B0604020202020204" pitchFamily="34" charset="0"/>
                <a:cs typeface="Arial" panose="020B0604020202020204" pitchFamily="34" charset="0"/>
              </a:rPr>
              <a:t>Counter Corruption &amp; Security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628146650"/>
              </p:ext>
            </p:extLst>
          </p:nvPr>
        </p:nvGraphicFramePr>
        <p:xfrm>
          <a:off x="108120" y="574310"/>
          <a:ext cx="8887291" cy="2293651"/>
        </p:xfrm>
        <a:graphic>
          <a:graphicData uri="http://schemas.openxmlformats.org/drawingml/2006/table">
            <a:tbl>
              <a:tblPr/>
              <a:tblGrid>
                <a:gridCol w="3531051">
                  <a:extLst>
                    <a:ext uri="{9D8B030D-6E8A-4147-A177-3AD203B41FA5}">
                      <a16:colId xmlns:a16="http://schemas.microsoft.com/office/drawing/2014/main" xmlns="" val="20000"/>
                    </a:ext>
                  </a:extLst>
                </a:gridCol>
                <a:gridCol w="1722092"/>
                <a:gridCol w="1697014"/>
                <a:gridCol w="1937134"/>
              </a:tblGrid>
              <a:tr h="420688">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500" b="1" kern="1200" dirty="0" smtClean="0">
                          <a:solidFill>
                            <a:schemeClr val="tx1"/>
                          </a:solidFill>
                          <a:effectLst/>
                          <a:latin typeface="Arial" panose="020B0604020202020204" pitchFamily="34" charset="0"/>
                          <a:ea typeface="+mn-ea"/>
                          <a:cs typeface="Arial" panose="020B0604020202020204" pitchFamily="34" charset="0"/>
                        </a:rPr>
                        <a:t>Ethical conduct and zero tolerance approach to crime, fraud and corruption</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763">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500" kern="1200" dirty="0" smtClean="0">
                          <a:solidFill>
                            <a:schemeClr val="tx1"/>
                          </a:solidFill>
                          <a:effectLst/>
                          <a:latin typeface="Arial" panose="020B0604020202020204" pitchFamily="34" charset="0"/>
                          <a:ea typeface="+mn-ea"/>
                          <a:cs typeface="Arial" panose="020B0604020202020204" pitchFamily="34" charset="0"/>
                        </a:rPr>
                        <a:t>14) Number of vetting files referred to State Security Agency (SSA) for evaluation</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470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470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500" b="0"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470</a:t>
                      </a:r>
                      <a:endParaRPr kumimoji="0" lang="en-ZA" sz="15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127396802"/>
              </p:ext>
            </p:extLst>
          </p:nvPr>
        </p:nvGraphicFramePr>
        <p:xfrm>
          <a:off x="108121" y="3024883"/>
          <a:ext cx="8887290" cy="2630488"/>
        </p:xfrm>
        <a:graphic>
          <a:graphicData uri="http://schemas.openxmlformats.org/drawingml/2006/table">
            <a:tbl>
              <a:tblPr/>
              <a:tblGrid>
                <a:gridCol w="735668">
                  <a:extLst>
                    <a:ext uri="{9D8B030D-6E8A-4147-A177-3AD203B41FA5}">
                      <a16:colId xmlns:a16="http://schemas.microsoft.com/office/drawing/2014/main" xmlns="" val="20000"/>
                    </a:ext>
                  </a:extLst>
                </a:gridCol>
                <a:gridCol w="8151622">
                  <a:extLst>
                    <a:ext uri="{9D8B030D-6E8A-4147-A177-3AD203B41FA5}">
                      <a16:colId xmlns:a16="http://schemas.microsoft.com/office/drawing/2014/main" xmlns="" val="20001"/>
                    </a:ext>
                  </a:extLst>
                </a:gridCol>
              </a:tblGrid>
              <a:tr h="420688">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12694">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131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vetting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and referred to State Security Agency (SSA) for evaluation (53 Confidential files and 78 Secret and Top Secret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360609">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131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vetting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and referred to State Security Agency (SSA) for evaluation (53 Confidential files and 78 Secret and Top Secret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104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vetting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and referred to State Security Agency (SSA) for evaluation (52 Confidential files and 52 Secret and Top Secret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342565">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nSpc>
                          <a:spcPct val="105000"/>
                        </a:lnSpc>
                        <a:spcAft>
                          <a:spcPts val="600"/>
                        </a:spcAft>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104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vetting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and referred to State Security Agency (SSA) for evaluation (52 Confidential files and 52 Secret and Top Secret files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37561947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9465"/>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Communication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43463681"/>
              </p:ext>
            </p:extLst>
          </p:nvPr>
        </p:nvGraphicFramePr>
        <p:xfrm>
          <a:off x="163950" y="613571"/>
          <a:ext cx="8709595" cy="3965719"/>
        </p:xfrm>
        <a:graphic>
          <a:graphicData uri="http://schemas.openxmlformats.org/drawingml/2006/table">
            <a:tbl>
              <a:tblPr/>
              <a:tblGrid>
                <a:gridCol w="1683874">
                  <a:extLst>
                    <a:ext uri="{9D8B030D-6E8A-4147-A177-3AD203B41FA5}">
                      <a16:colId xmlns:a16="http://schemas.microsoft.com/office/drawing/2014/main" xmlns="" val="20000"/>
                    </a:ext>
                  </a:extLst>
                </a:gridCol>
                <a:gridCol w="2452775"/>
                <a:gridCol w="2220372"/>
                <a:gridCol w="2352574"/>
              </a:tblGrid>
              <a:tr h="0">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ZA" sz="14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Strategic Objective: Strategic Objective: </a:t>
                      </a:r>
                      <a:r>
                        <a:rPr lang="en-US" sz="1400" b="1" kern="1200" dirty="0" smtClean="0">
                          <a:solidFill>
                            <a:schemeClr val="tx1"/>
                          </a:solidFill>
                          <a:effectLst/>
                          <a:latin typeface="Arial" panose="020B0604020202020204" pitchFamily="34" charset="0"/>
                          <a:ea typeface="+mn-ea"/>
                          <a:cs typeface="Arial" panose="020B0604020202020204" pitchFamily="34" charset="0"/>
                        </a:rPr>
                        <a:t>Collaboration with stakeholders in support of enhanced service delivery and core business objectives</a:t>
                      </a:r>
                      <a:endParaRPr kumimoji="0" lang="en-ZA"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783857">
                <a:tc>
                  <a:txBody>
                    <a:bodyPr/>
                    <a:lstStyle/>
                    <a:p>
                      <a:pPr marL="0" marR="0" lvl="0" indent="0" algn="ctr" defTabSz="914400" rtl="0" eaLnBrk="1" fontAlgn="base" latinLnBrk="0" hangingPunct="1">
                        <a:lnSpc>
                          <a:spcPct val="100000"/>
                        </a:lnSpc>
                        <a:spcBef>
                          <a:spcPts val="600"/>
                        </a:spcBef>
                        <a:spcAft>
                          <a:spcPts val="600"/>
                        </a:spcAft>
                        <a:buClrTx/>
                        <a:buSzTx/>
                        <a:buFont typeface="Arial" charset="0"/>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Indicator</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2018/19</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2019/20</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Annual Target 2020/21</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465756">
                <a:tc>
                  <a:txBody>
                    <a:bodyPr/>
                    <a:lstStyle/>
                    <a:p>
                      <a:pPr marL="0" marR="0" lvl="0" indent="0" algn="l" defTabSz="914400" rtl="0" eaLnBrk="1" fontAlgn="base" latinLnBrk="0" hangingPunct="1">
                        <a:lnSpc>
                          <a:spcPct val="100000"/>
                        </a:lnSpc>
                        <a:spcBef>
                          <a:spcPts val="600"/>
                        </a:spcBef>
                        <a:spcAft>
                          <a:spcPts val="600"/>
                        </a:spcAft>
                        <a:buClrTx/>
                        <a:buSzTx/>
                        <a:buFont typeface="Arial" charset="0"/>
                        <a:buNone/>
                        <a:tabLst/>
                      </a:pPr>
                      <a:r>
                        <a:rPr lang="en-US" sz="1400" kern="1200" dirty="0" smtClean="0">
                          <a:solidFill>
                            <a:schemeClr val="tx1"/>
                          </a:solidFill>
                          <a:effectLst/>
                          <a:latin typeface="Arial" panose="020B0604020202020204" pitchFamily="34" charset="0"/>
                          <a:ea typeface="+mn-ea"/>
                          <a:cs typeface="Arial" panose="020B0604020202020204" pitchFamily="34" charset="0"/>
                        </a:rPr>
                        <a:t>15) Number of communication interventions implemented in support of communication strategy and action plan</a:t>
                      </a:r>
                      <a:endParaRPr kumimoji="0" lang="en-ZA"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Communication strategy and action plan implemented with a focus 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Corporate Communication  Services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Media Relations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Public Awareness  Engagements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Communication strategy and action plan implemented with a focus 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Corporate Communication  Services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Media Relations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Public Awareness  </a:t>
                      </a:r>
                      <a:r>
                        <a:rPr lang="en-US" sz="1400" dirty="0" smtClean="0">
                          <a:effectLst/>
                          <a:latin typeface="Arial" panose="020B0604020202020204" pitchFamily="34" charset="0"/>
                          <a:ea typeface="Times New Roman" panose="02020603050405020304" pitchFamily="18" charset="0"/>
                          <a:cs typeface="Arial" panose="020B0604020202020204" pitchFamily="34" charset="0"/>
                        </a:rPr>
                        <a:t>Engagements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5000"/>
                        </a:lnSpc>
                        <a:spcAft>
                          <a:spcPts val="10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nSpc>
                          <a:spcPct val="105000"/>
                        </a:lnSpc>
                        <a:spcAft>
                          <a:spcPts val="10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Communication strategy and action plan implemented with a focus 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Corporate Communication  Services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Media Relations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Public Awareness  </a:t>
                      </a:r>
                      <a:r>
                        <a:rPr lang="en-US" sz="1400" dirty="0" smtClean="0">
                          <a:effectLst/>
                          <a:latin typeface="Arial" panose="020B0604020202020204" pitchFamily="34" charset="0"/>
                          <a:ea typeface="Times New Roman" panose="02020603050405020304" pitchFamily="18" charset="0"/>
                          <a:cs typeface="Arial" panose="020B0604020202020204" pitchFamily="34" charset="0"/>
                        </a:rPr>
                        <a:t>Engagements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62</a:t>
            </a:fld>
            <a:endParaRPr lang="en-US" dirty="0"/>
          </a:p>
        </p:txBody>
      </p:sp>
    </p:spTree>
    <p:extLst>
      <p:ext uri="{BB962C8B-B14F-4D97-AF65-F5344CB8AC3E}">
        <p14:creationId xmlns:p14="http://schemas.microsoft.com/office/powerpoint/2010/main" xmlns="" val="8180104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804"/>
            <a:ext cx="9144000" cy="369332"/>
          </a:xfrm>
          <a:prstGeom prst="rect">
            <a:avLst/>
          </a:prstGeom>
          <a:noFill/>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2018/19 Target Breakdown Per Branch – Communication Services</a:t>
            </a:r>
            <a:endParaRPr lang="en-ZA"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83858942"/>
              </p:ext>
            </p:extLst>
          </p:nvPr>
        </p:nvGraphicFramePr>
        <p:xfrm>
          <a:off x="273831" y="644112"/>
          <a:ext cx="8721579" cy="3787718"/>
        </p:xfrm>
        <a:graphic>
          <a:graphicData uri="http://schemas.openxmlformats.org/drawingml/2006/table">
            <a:tbl>
              <a:tblPr/>
              <a:tblGrid>
                <a:gridCol w="721951">
                  <a:extLst>
                    <a:ext uri="{9D8B030D-6E8A-4147-A177-3AD203B41FA5}">
                      <a16:colId xmlns:a16="http://schemas.microsoft.com/office/drawing/2014/main" xmlns="" val="20000"/>
                    </a:ext>
                  </a:extLst>
                </a:gridCol>
                <a:gridCol w="7999628">
                  <a:extLst>
                    <a:ext uri="{9D8B030D-6E8A-4147-A177-3AD203B41FA5}">
                      <a16:colId xmlns:a16="http://schemas.microsoft.com/office/drawing/2014/main" xmlns="" val="20001"/>
                    </a:ext>
                  </a:extLst>
                </a:gridCol>
              </a:tblGrid>
              <a:tr h="506074">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ZA" sz="1500" b="1" i="0" u="none" strike="noStrike" cap="none" normalizeH="0" baseline="0" dirty="0" smtClean="0">
                          <a:ln>
                            <a:noFill/>
                          </a:ln>
                          <a:solidFill>
                            <a:schemeClr val="tx1"/>
                          </a:solidFill>
                          <a:effectLst/>
                          <a:latin typeface="Arial" panose="020B0604020202020204" pitchFamily="34" charset="0"/>
                          <a:ea typeface="ＭＳ Ｐゴシック" charset="0"/>
                          <a:cs typeface="Arial" panose="020B0604020202020204" pitchFamily="34" charset="0"/>
                        </a:rPr>
                        <a:t>Quarterly Targets for 2018/19</a:t>
                      </a:r>
                      <a:endParaRPr kumimoji="0" lang="en-ZA" sz="15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h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en-ZA"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967077">
                <a:tc>
                  <a:txBody>
                    <a:bodyPr/>
                    <a:lstStyle/>
                    <a:p>
                      <a:pPr marL="0" marR="0" lvl="0" indent="0" algn="l" defTabSz="914400" rtl="0" eaLnBrk="1" fontAlgn="base" latinLnBrk="0" hangingPunct="1">
                        <a:lnSpc>
                          <a:spcPct val="100000"/>
                        </a:lnSpc>
                        <a:spcBef>
                          <a:spcPts val="1200"/>
                        </a:spcBef>
                        <a:spcAft>
                          <a:spcPts val="12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Q1</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342900" lvl="0" indent="-342900" algn="just">
                        <a:lnSpc>
                          <a:spcPct val="100000"/>
                        </a:lnSpc>
                        <a:spcBef>
                          <a:spcPts val="1200"/>
                        </a:spcBef>
                        <a:spcAft>
                          <a:spcPts val="1200"/>
                        </a:spcAft>
                        <a:buFont typeface="Symbol" panose="05050102010706020507" pitchFamily="18" charset="2"/>
                        <a:buChar char=""/>
                        <a:tabLst>
                          <a:tab pos="180340" algn="l"/>
                          <a:tab pos="540385" algn="l"/>
                        </a:tabLst>
                      </a:pP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1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Publication of Ikhaya internal newsletter, 7 Media engagements, 1 </a:t>
                      </a: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Imbizo</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 1 Budget Vote communication event</a:t>
                      </a: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 1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Ministerial Home Affairs Today, 2 Notes from the DG’s desk and 1 Campaign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673745">
                <a:tc>
                  <a:txBody>
                    <a:bodyPr/>
                    <a:lstStyle/>
                    <a:p>
                      <a:pPr marL="0" marR="0" lvl="0" indent="0" algn="l" defTabSz="914400" rtl="0" eaLnBrk="1" fontAlgn="base" latinLnBrk="0" hangingPunct="1">
                        <a:lnSpc>
                          <a:spcPct val="100000"/>
                        </a:lnSpc>
                        <a:spcBef>
                          <a:spcPts val="1200"/>
                        </a:spcBef>
                        <a:spcAft>
                          <a:spcPts val="12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Q2</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342900" lvl="0" indent="-342900" algn="just">
                        <a:lnSpc>
                          <a:spcPct val="100000"/>
                        </a:lnSpc>
                        <a:spcBef>
                          <a:spcPts val="1200"/>
                        </a:spcBef>
                        <a:spcAft>
                          <a:spcPts val="1200"/>
                        </a:spcAft>
                        <a:buFont typeface="Symbol" panose="05050102010706020507" pitchFamily="18" charset="2"/>
                        <a:buChar char=""/>
                        <a:tabLst>
                          <a:tab pos="180340" algn="l"/>
                          <a:tab pos="540385" algn="l"/>
                        </a:tabLst>
                      </a:pP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1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Publication of </a:t>
                      </a:r>
                      <a:r>
                        <a:rPr lang="en-ZA" sz="1500" dirty="0" err="1">
                          <a:effectLst/>
                          <a:latin typeface="Arial" panose="020B0604020202020204" pitchFamily="34" charset="0"/>
                          <a:ea typeface="Times New Roman" panose="02020603050405020304" pitchFamily="18" charset="0"/>
                          <a:cs typeface="Times New Roman" panose="02020603050405020304" pitchFamily="18" charset="0"/>
                        </a:rPr>
                        <a:t>Ikhaya</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 internal newsletter, 7 Media engagements, 2 </a:t>
                      </a: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Izimbizo,1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Ministerial Home Affairs Today and 2 Notes from the DG’s desk</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967077">
                <a:tc>
                  <a:txBody>
                    <a:bodyPr/>
                    <a:lstStyle/>
                    <a:p>
                      <a:pPr marL="0" marR="0" lvl="0" indent="0" algn="l" defTabSz="914400" rtl="0" eaLnBrk="1" fontAlgn="base" latinLnBrk="0" hangingPunct="1">
                        <a:lnSpc>
                          <a:spcPct val="100000"/>
                        </a:lnSpc>
                        <a:spcBef>
                          <a:spcPts val="1200"/>
                        </a:spcBef>
                        <a:spcAft>
                          <a:spcPts val="12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Q3</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lvl="0" indent="-342900" algn="just">
                        <a:lnSpc>
                          <a:spcPct val="100000"/>
                        </a:lnSpc>
                        <a:spcBef>
                          <a:spcPts val="1200"/>
                        </a:spcBef>
                        <a:spcAft>
                          <a:spcPts val="1200"/>
                        </a:spcAft>
                        <a:buFont typeface="Symbol" panose="05050102010706020507" pitchFamily="18" charset="2"/>
                        <a:buChar char=""/>
                        <a:tabLst>
                          <a:tab pos="180340" algn="l"/>
                          <a:tab pos="540385" algn="l"/>
                        </a:tabLst>
                      </a:pPr>
                      <a:r>
                        <a:rPr lang="en-ZA" sz="1500" dirty="0" smtClean="0">
                          <a:effectLst/>
                          <a:latin typeface="Arial" panose="020B0604020202020204" pitchFamily="34" charset="0"/>
                          <a:ea typeface="Times New Roman" panose="02020603050405020304" pitchFamily="18" charset="0"/>
                          <a:cs typeface="Times New Roman" panose="02020603050405020304" pitchFamily="18" charset="0"/>
                        </a:rPr>
                        <a:t>1 </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Publication of </a:t>
                      </a:r>
                      <a:r>
                        <a:rPr lang="en-ZA" sz="1500" dirty="0" err="1">
                          <a:effectLst/>
                          <a:latin typeface="Arial" panose="020B0604020202020204" pitchFamily="34" charset="0"/>
                          <a:ea typeface="Times New Roman" panose="02020603050405020304" pitchFamily="18" charset="0"/>
                          <a:cs typeface="Times New Roman" panose="02020603050405020304" pitchFamily="18" charset="0"/>
                        </a:rPr>
                        <a:t>Ikhaya</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 internal newsletter, 7 Media engagements, 2 </a:t>
                      </a:r>
                      <a:r>
                        <a:rPr lang="en-ZA" sz="1500" dirty="0" err="1" smtClean="0">
                          <a:effectLst/>
                          <a:latin typeface="Arial" panose="020B0604020202020204" pitchFamily="34" charset="0"/>
                          <a:ea typeface="Times New Roman" panose="02020603050405020304" pitchFamily="18" charset="0"/>
                          <a:cs typeface="Times New Roman" panose="02020603050405020304" pitchFamily="18" charset="0"/>
                        </a:rPr>
                        <a:t>Izimbizo</a:t>
                      </a:r>
                      <a:r>
                        <a:rPr lang="en-ZA" sz="1500" dirty="0">
                          <a:effectLst/>
                          <a:latin typeface="Arial" panose="020B0604020202020204" pitchFamily="34" charset="0"/>
                          <a:ea typeface="Times New Roman" panose="02020603050405020304" pitchFamily="18" charset="0"/>
                          <a:cs typeface="Times New Roman" panose="02020603050405020304" pitchFamily="18" charset="0"/>
                        </a:rPr>
                        <a:t>, 1 Ministerial Home Affairs Today, 2 Notes from the DG’s desk and 1 Campaign  </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673745">
                <a:tc>
                  <a:txBody>
                    <a:bodyPr/>
                    <a:lstStyle/>
                    <a:p>
                      <a:pPr marL="0" marR="0" lvl="0" indent="0" algn="l" defTabSz="914400" rtl="0" eaLnBrk="1" fontAlgn="base" latinLnBrk="0" hangingPunct="1">
                        <a:lnSpc>
                          <a:spcPct val="100000"/>
                        </a:lnSpc>
                        <a:spcBef>
                          <a:spcPts val="1200"/>
                        </a:spcBef>
                        <a:spcAft>
                          <a:spcPts val="1200"/>
                        </a:spcAft>
                        <a:buClrTx/>
                        <a:buSzTx/>
                        <a:buFont typeface="Arial" charset="0"/>
                        <a:buNone/>
                        <a:tabLst/>
                      </a:pPr>
                      <a:r>
                        <a:rPr kumimoji="0" lang="en-ZA" sz="1500" b="1" i="0" u="none" strike="noStrike" cap="none" normalizeH="0" baseline="0" dirty="0" smtClean="0">
                          <a:ln>
                            <a:noFill/>
                          </a:ln>
                          <a:solidFill>
                            <a:srgbClr val="000000"/>
                          </a:solidFill>
                          <a:effectLst/>
                          <a:latin typeface="Arial" panose="020B0604020202020204" pitchFamily="34" charset="0"/>
                          <a:ea typeface="ＭＳ Ｐゴシック" charset="0"/>
                          <a:cs typeface="Arial" panose="020B0604020202020204" pitchFamily="34" charset="0"/>
                        </a:rPr>
                        <a:t>Q4</a:t>
                      </a:r>
                      <a:endParaRPr kumimoji="0" lang="en-ZA" sz="15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91445" marR="91445"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lvl="0" indent="-342900" algn="just">
                        <a:lnSpc>
                          <a:spcPct val="100000"/>
                        </a:lnSpc>
                        <a:spcBef>
                          <a:spcPts val="1200"/>
                        </a:spcBef>
                        <a:spcAft>
                          <a:spcPts val="1200"/>
                        </a:spcAft>
                        <a:buFont typeface="Symbol" panose="05050102010706020507" pitchFamily="18" charset="2"/>
                        <a:buChar char=""/>
                        <a:tabLst>
                          <a:tab pos="180340" algn="l"/>
                          <a:tab pos="540385" algn="l"/>
                        </a:tabLst>
                      </a:pPr>
                      <a:r>
                        <a:rPr lang="en-US" sz="1500" dirty="0" smtClean="0">
                          <a:effectLst/>
                          <a:latin typeface="Arial" panose="020B0604020202020204" pitchFamily="34" charset="0"/>
                          <a:ea typeface="Times New Roman" panose="02020603050405020304" pitchFamily="18" charset="0"/>
                          <a:cs typeface="Times New Roman" panose="02020603050405020304" pitchFamily="18" charset="0"/>
                        </a:rPr>
                        <a:t>1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Publication of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Ikhaya</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internal newsletter, 7 Media engagements, 1 </a:t>
                      </a:r>
                      <a:r>
                        <a:rPr lang="en-US" sz="1500" dirty="0" err="1" smtClean="0">
                          <a:effectLst/>
                          <a:latin typeface="Arial" panose="020B0604020202020204" pitchFamily="34" charset="0"/>
                          <a:ea typeface="Times New Roman" panose="02020603050405020304" pitchFamily="18" charset="0"/>
                          <a:cs typeface="Times New Roman" panose="02020603050405020304" pitchFamily="18" charset="0"/>
                        </a:rPr>
                        <a:t>Imbizo</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1 Ministerial Home Affairs Today, 2 Notes from the DG’s desk</a:t>
                      </a:r>
                      <a:endParaRPr lang="en-ZA"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2941483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None/>
            </a:pPr>
            <a:fld id="{2538E8B7-8BD9-9F48-9FB6-4E0DFEDB8449}" type="slidenum">
              <a:rPr lang="en-US" smtClean="0"/>
              <a:pPr marL="0" indent="0">
                <a:buNone/>
              </a:pPr>
              <a:t>64</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3" name="Rectangle 2"/>
          <p:cNvSpPr/>
          <p:nvPr/>
        </p:nvSpPr>
        <p:spPr>
          <a:xfrm>
            <a:off x="2286000" y="2771128"/>
            <a:ext cx="4572000" cy="1315745"/>
          </a:xfrm>
          <a:prstGeom prst="rect">
            <a:avLst/>
          </a:prstGeom>
        </p:spPr>
        <p:txBody>
          <a:bodyPr>
            <a:spAutoFit/>
          </a:bodyPr>
          <a:lstStyle/>
          <a:p>
            <a:pPr algn="ctr">
              <a:lnSpc>
                <a:spcPct val="150000"/>
              </a:lnSpc>
            </a:pPr>
            <a:r>
              <a:rPr lang="en-US" b="1" dirty="0">
                <a:latin typeface="Arial" panose="020B0604020202020204" pitchFamily="34" charset="0"/>
                <a:cs typeface="Arial" panose="020B0604020202020204" pitchFamily="34" charset="0"/>
              </a:rPr>
              <a:t>BUDGET OVERVIEW AND FUNDING PRESSURES FOR </a:t>
            </a:r>
          </a:p>
          <a:p>
            <a:pPr algn="ctr">
              <a:lnSpc>
                <a:spcPct val="150000"/>
              </a:lnSpc>
            </a:pPr>
            <a:r>
              <a:rPr lang="en-US" b="1" dirty="0">
                <a:latin typeface="Arial" panose="020B0604020202020204" pitchFamily="34" charset="0"/>
                <a:cs typeface="Arial" panose="020B0604020202020204" pitchFamily="34" charset="0"/>
              </a:rPr>
              <a:t>2018/19 TO 2020/21</a:t>
            </a:r>
          </a:p>
        </p:txBody>
      </p:sp>
    </p:spTree>
    <p:extLst>
      <p:ext uri="{BB962C8B-B14F-4D97-AF65-F5344CB8AC3E}">
        <p14:creationId xmlns:p14="http://schemas.microsoft.com/office/powerpoint/2010/main" xmlns="" val="312312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accent6">
                    <a:lumMod val="50000"/>
                  </a:schemeClr>
                </a:solidFill>
                <a:latin typeface="Arial" panose="020B0604020202020204" pitchFamily="34" charset="0"/>
                <a:cs typeface="Arial" panose="020B0604020202020204" pitchFamily="34" charset="0"/>
              </a:rPr>
              <a:t>Background</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86" y="846138"/>
            <a:ext cx="8885724" cy="4488873"/>
          </a:xfrm>
        </p:spPr>
        <p:txBody>
          <a:bodyPr/>
          <a:lstStyle/>
          <a:p>
            <a:r>
              <a:rPr lang="en-US" sz="1600" dirty="0" smtClean="0">
                <a:latin typeface="Arial" panose="020B0604020202020204" pitchFamily="34" charset="0"/>
                <a:cs typeface="Arial" panose="020B0604020202020204" pitchFamily="34" charset="0"/>
              </a:rPr>
              <a:t>Government is committed to remain within an expenditure ceiling.</a:t>
            </a:r>
          </a:p>
          <a:p>
            <a:r>
              <a:rPr lang="en-US" sz="1600" dirty="0" smtClean="0">
                <a:latin typeface="Arial" panose="020B0604020202020204" pitchFamily="34" charset="0"/>
                <a:cs typeface="Arial" panose="020B0604020202020204" pitchFamily="34" charset="0"/>
              </a:rPr>
              <a:t>No additional resources are available for allocation over the MTEF.</a:t>
            </a:r>
          </a:p>
          <a:p>
            <a:r>
              <a:rPr lang="en-US" sz="1600" dirty="0" smtClean="0">
                <a:latin typeface="Arial" panose="020B0604020202020204" pitchFamily="34" charset="0"/>
                <a:cs typeface="Arial" panose="020B0604020202020204" pitchFamily="34" charset="0"/>
              </a:rPr>
              <a:t>Depressed economic climate.</a:t>
            </a:r>
          </a:p>
          <a:p>
            <a:r>
              <a:rPr lang="en-US" sz="1600" dirty="0" smtClean="0">
                <a:latin typeface="Arial" panose="020B0604020202020204" pitchFamily="34" charset="0"/>
                <a:cs typeface="Arial" panose="020B0604020202020204" pitchFamily="34" charset="0"/>
              </a:rPr>
              <a:t>High unemployment.</a:t>
            </a:r>
          </a:p>
          <a:p>
            <a:r>
              <a:rPr lang="en-US" sz="1600" dirty="0" smtClean="0">
                <a:latin typeface="Arial" panose="020B0604020202020204" pitchFamily="34" charset="0"/>
                <a:cs typeface="Arial" panose="020B0604020202020204" pitchFamily="34" charset="0"/>
              </a:rPr>
              <a:t>Sustainable fiscal framework (R40 billion gap).</a:t>
            </a:r>
          </a:p>
          <a:p>
            <a:r>
              <a:rPr lang="en-US" sz="1600" dirty="0" smtClean="0">
                <a:latin typeface="Arial" panose="020B0604020202020204" pitchFamily="34" charset="0"/>
                <a:cs typeface="Arial" panose="020B0604020202020204" pitchFamily="34" charset="0"/>
              </a:rPr>
              <a:t>Possible further downgrades by credit rating agencies.</a:t>
            </a:r>
          </a:p>
          <a:p>
            <a:r>
              <a:rPr lang="en-US" sz="1600" dirty="0" smtClean="0">
                <a:latin typeface="Arial" panose="020B0604020202020204" pitchFamily="34" charset="0"/>
                <a:cs typeface="Arial" panose="020B0604020202020204" pitchFamily="34" charset="0"/>
              </a:rPr>
              <a:t>Ceilings on Compensation of Employees (COE).</a:t>
            </a:r>
          </a:p>
          <a:p>
            <a:endParaRPr lang="en-US" sz="1600" b="1" dirty="0" smtClean="0">
              <a:solidFill>
                <a:srgbClr val="FF0000"/>
              </a:solidFill>
              <a:latin typeface="Arial" panose="020B0604020202020204" pitchFamily="34" charset="0"/>
              <a:cs typeface="Arial" panose="020B0604020202020204" pitchFamily="34" charset="0"/>
            </a:endParaRPr>
          </a:p>
          <a:p>
            <a:endParaRPr lang="en-US" sz="1600" b="1" dirty="0" smtClean="0">
              <a:solidFill>
                <a:srgbClr val="FF0000"/>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indent="0">
              <a:buNone/>
            </a:pPr>
            <a:fld id="{2538E8B7-8BD9-9F48-9FB6-4E0DFEDB8449}" type="slidenum">
              <a:rPr lang="en-US" smtClean="0"/>
              <a:pPr marL="0" indent="0">
                <a:buNone/>
              </a:pPr>
              <a:t>65</a:t>
            </a:fld>
            <a:endParaRPr lang="en-US" dirty="0"/>
          </a:p>
        </p:txBody>
      </p:sp>
    </p:spTree>
    <p:extLst>
      <p:ext uri="{BB962C8B-B14F-4D97-AF65-F5344CB8AC3E}">
        <p14:creationId xmlns:p14="http://schemas.microsoft.com/office/powerpoint/2010/main" xmlns="" val="36188628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51"/>
            <a:ext cx="8229600" cy="484857"/>
          </a:xfrm>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MTEF Allocations: 2018/19 – 2020/21</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56068800"/>
              </p:ext>
            </p:extLst>
          </p:nvPr>
        </p:nvGraphicFramePr>
        <p:xfrm>
          <a:off x="218941" y="1016596"/>
          <a:ext cx="8667482" cy="3591609"/>
        </p:xfrm>
        <a:graphic>
          <a:graphicData uri="http://schemas.openxmlformats.org/drawingml/2006/table">
            <a:tbl>
              <a:tblPr firstRow="1" bandRow="1">
                <a:tableStyleId>{5C22544A-7EE6-4342-B048-85BDC9FD1C3A}</a:tableStyleId>
              </a:tblPr>
              <a:tblGrid>
                <a:gridCol w="3301128">
                  <a:extLst>
                    <a:ext uri="{9D8B030D-6E8A-4147-A177-3AD203B41FA5}">
                      <a16:colId xmlns:a16="http://schemas.microsoft.com/office/drawing/2014/main" xmlns="" val="20000"/>
                    </a:ext>
                  </a:extLst>
                </a:gridCol>
                <a:gridCol w="1550078">
                  <a:extLst>
                    <a:ext uri="{9D8B030D-6E8A-4147-A177-3AD203B41FA5}">
                      <a16:colId xmlns:a16="http://schemas.microsoft.com/office/drawing/2014/main" xmlns="" val="20001"/>
                    </a:ext>
                  </a:extLst>
                </a:gridCol>
                <a:gridCol w="1841945">
                  <a:extLst>
                    <a:ext uri="{9D8B030D-6E8A-4147-A177-3AD203B41FA5}">
                      <a16:colId xmlns:a16="http://schemas.microsoft.com/office/drawing/2014/main" xmlns="" val="20002"/>
                    </a:ext>
                  </a:extLst>
                </a:gridCol>
                <a:gridCol w="1974331">
                  <a:extLst>
                    <a:ext uri="{9D8B030D-6E8A-4147-A177-3AD203B41FA5}">
                      <a16:colId xmlns:a16="http://schemas.microsoft.com/office/drawing/2014/main" xmlns="" val="20003"/>
                    </a:ext>
                  </a:extLst>
                </a:gridCol>
              </a:tblGrid>
              <a:tr h="780884">
                <a:tc>
                  <a:txBody>
                    <a:bodyPr/>
                    <a:lstStyle/>
                    <a:p>
                      <a:endParaRPr lang="en-ZA" sz="1500" dirty="0">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ZA" sz="1500" dirty="0" smtClean="0">
                          <a:solidFill>
                            <a:schemeClr val="tx1"/>
                          </a:solidFill>
                          <a:latin typeface="Arial" panose="020B0604020202020204" pitchFamily="34" charset="0"/>
                          <a:cs typeface="Arial" panose="020B0604020202020204" pitchFamily="34" charset="0"/>
                        </a:rPr>
                        <a:t>2018/19</a:t>
                      </a:r>
                    </a:p>
                    <a:p>
                      <a:pPr algn="r"/>
                      <a:r>
                        <a:rPr lang="en-ZA" sz="1500" dirty="0" smtClean="0">
                          <a:solidFill>
                            <a:schemeClr val="tx1"/>
                          </a:solidFill>
                          <a:latin typeface="Arial" panose="020B0604020202020204" pitchFamily="34" charset="0"/>
                          <a:cs typeface="Arial" panose="020B0604020202020204" pitchFamily="34" charset="0"/>
                        </a:rPr>
                        <a:t>R’000</a:t>
                      </a:r>
                      <a:endParaRPr lang="en-ZA" sz="1500" dirty="0">
                        <a:solidFill>
                          <a:schemeClr val="tx1"/>
                        </a:solidFill>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ZA" sz="1500" dirty="0" smtClean="0">
                          <a:solidFill>
                            <a:schemeClr val="tx1"/>
                          </a:solidFill>
                          <a:latin typeface="Arial" panose="020B0604020202020204" pitchFamily="34" charset="0"/>
                          <a:cs typeface="Arial" panose="020B0604020202020204" pitchFamily="34" charset="0"/>
                        </a:rPr>
                        <a:t>2019/20</a:t>
                      </a:r>
                    </a:p>
                    <a:p>
                      <a:pPr algn="r"/>
                      <a:r>
                        <a:rPr lang="en-ZA" sz="1500" dirty="0" smtClean="0">
                          <a:solidFill>
                            <a:schemeClr val="tx1"/>
                          </a:solidFill>
                          <a:latin typeface="Arial" panose="020B0604020202020204" pitchFamily="34" charset="0"/>
                          <a:cs typeface="Arial" panose="020B0604020202020204" pitchFamily="34" charset="0"/>
                        </a:rPr>
                        <a:t>R’000</a:t>
                      </a:r>
                      <a:endParaRPr lang="en-ZA" sz="1500" dirty="0">
                        <a:solidFill>
                          <a:schemeClr val="tx1"/>
                        </a:solidFill>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ZA" sz="1500" dirty="0" smtClean="0">
                          <a:solidFill>
                            <a:schemeClr val="tx1"/>
                          </a:solidFill>
                          <a:latin typeface="Arial" panose="020B0604020202020204" pitchFamily="34" charset="0"/>
                          <a:cs typeface="Arial" panose="020B0604020202020204" pitchFamily="34" charset="0"/>
                        </a:rPr>
                        <a:t>2020/21</a:t>
                      </a:r>
                    </a:p>
                    <a:p>
                      <a:pPr algn="r"/>
                      <a:r>
                        <a:rPr lang="en-ZA" sz="1500" dirty="0" smtClean="0">
                          <a:solidFill>
                            <a:schemeClr val="tx1"/>
                          </a:solidFill>
                          <a:latin typeface="Arial" panose="020B0604020202020204" pitchFamily="34" charset="0"/>
                          <a:cs typeface="Arial" panose="020B0604020202020204" pitchFamily="34" charset="0"/>
                        </a:rPr>
                        <a:t>R’000</a:t>
                      </a:r>
                      <a:endParaRPr lang="en-ZA" sz="1500" dirty="0">
                        <a:solidFill>
                          <a:schemeClr val="tx1"/>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xmlns="" val="10000"/>
                  </a:ext>
                </a:extLst>
              </a:tr>
              <a:tr h="452417">
                <a:tc>
                  <a:txBody>
                    <a:bodyPr/>
                    <a:lstStyle/>
                    <a:p>
                      <a:r>
                        <a:rPr lang="en-ZA" sz="1500" b="1" dirty="0" smtClean="0">
                          <a:latin typeface="Arial" panose="020B0604020202020204" pitchFamily="34" charset="0"/>
                          <a:cs typeface="Arial" panose="020B0604020202020204" pitchFamily="34" charset="0"/>
                        </a:rPr>
                        <a:t>2017 MTEF</a:t>
                      </a:r>
                      <a:r>
                        <a:rPr lang="en-ZA" sz="1500" b="1" baseline="0" dirty="0" smtClean="0">
                          <a:latin typeface="Arial" panose="020B0604020202020204" pitchFamily="34" charset="0"/>
                          <a:cs typeface="Arial" panose="020B0604020202020204" pitchFamily="34" charset="0"/>
                        </a:rPr>
                        <a:t> ALLOCATION</a:t>
                      </a:r>
                      <a:endParaRPr lang="en-ZA" sz="15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b="1" dirty="0" smtClean="0">
                          <a:latin typeface="Arial" panose="020B0604020202020204" pitchFamily="34" charset="0"/>
                          <a:cs typeface="Arial" panose="020B0604020202020204" pitchFamily="34" charset="0"/>
                        </a:rPr>
                        <a:t>7 816 025</a:t>
                      </a:r>
                      <a:endParaRPr lang="en-ZA" sz="15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b="1" dirty="0" smtClean="0">
                          <a:latin typeface="Arial" panose="020B0604020202020204" pitchFamily="34" charset="0"/>
                          <a:cs typeface="Arial" panose="020B0604020202020204" pitchFamily="34" charset="0"/>
                        </a:rPr>
                        <a:t>7 647 117</a:t>
                      </a:r>
                      <a:endParaRPr lang="en-ZA" sz="15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b="1" dirty="0" smtClean="0">
                          <a:latin typeface="Arial" panose="020B0604020202020204" pitchFamily="34" charset="0"/>
                          <a:cs typeface="Arial" panose="020B0604020202020204" pitchFamily="34" charset="0"/>
                        </a:rPr>
                        <a:t>8 138 883</a:t>
                      </a:r>
                      <a:endParaRPr lang="en-ZA" sz="1500" b="1"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0001"/>
                  </a:ext>
                </a:extLst>
              </a:tr>
              <a:tr h="489247">
                <a:tc>
                  <a:txBody>
                    <a:bodyPr/>
                    <a:lstStyle/>
                    <a:p>
                      <a:r>
                        <a:rPr lang="en-ZA" sz="1500" dirty="0" smtClean="0">
                          <a:latin typeface="Arial" panose="020B0604020202020204" pitchFamily="34" charset="0"/>
                          <a:cs typeface="Arial" panose="020B0604020202020204" pitchFamily="34" charset="0"/>
                        </a:rPr>
                        <a:t>BASELINE INCREASE – IEC 2019 ELECTIONS</a:t>
                      </a:r>
                      <a:endParaRPr lang="en-ZA" sz="15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dirty="0" smtClean="0">
                          <a:latin typeface="Arial" panose="020B0604020202020204" pitchFamily="34" charset="0"/>
                          <a:cs typeface="Arial" panose="020B0604020202020204" pitchFamily="34" charset="0"/>
                        </a:rPr>
                        <a:t>180 000</a:t>
                      </a:r>
                      <a:endParaRPr lang="en-ZA" sz="15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dirty="0" smtClean="0">
                          <a:latin typeface="Arial" panose="020B0604020202020204" pitchFamily="34" charset="0"/>
                          <a:cs typeface="Arial" panose="020B0604020202020204" pitchFamily="34" charset="0"/>
                        </a:rPr>
                        <a:t>747 000</a:t>
                      </a:r>
                      <a:endParaRPr lang="en-ZA" sz="15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dirty="0" smtClean="0">
                          <a:latin typeface="Arial" panose="020B0604020202020204" pitchFamily="34" charset="0"/>
                          <a:cs typeface="Arial" panose="020B0604020202020204" pitchFamily="34" charset="0"/>
                        </a:rPr>
                        <a:t>702 000</a:t>
                      </a:r>
                      <a:endParaRPr lang="en-ZA" sz="15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0002"/>
                  </a:ext>
                </a:extLst>
              </a:tr>
              <a:tr h="452417">
                <a:tc>
                  <a:txBody>
                    <a:bodyPr/>
                    <a:lstStyle/>
                    <a:p>
                      <a:r>
                        <a:rPr lang="en-ZA" sz="1500" b="1" dirty="0" smtClean="0">
                          <a:solidFill>
                            <a:srgbClr val="FF0000"/>
                          </a:solidFill>
                          <a:latin typeface="Arial" panose="020B0604020202020204" pitchFamily="34" charset="0"/>
                          <a:cs typeface="Arial" panose="020B0604020202020204" pitchFamily="34" charset="0"/>
                        </a:rPr>
                        <a:t>BASELINE REDUCTION</a:t>
                      </a:r>
                      <a:endParaRPr lang="en-ZA" sz="15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b="1" dirty="0" smtClean="0">
                          <a:solidFill>
                            <a:srgbClr val="FF0000"/>
                          </a:solidFill>
                          <a:latin typeface="Arial" panose="020B0604020202020204" pitchFamily="34" charset="0"/>
                          <a:cs typeface="Arial" panose="020B0604020202020204" pitchFamily="34" charset="0"/>
                        </a:rPr>
                        <a:t>(80 586)</a:t>
                      </a:r>
                      <a:endParaRPr lang="en-ZA" sz="15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b="1" dirty="0" smtClean="0">
                          <a:solidFill>
                            <a:srgbClr val="FF0000"/>
                          </a:solidFill>
                          <a:latin typeface="Arial" panose="020B0604020202020204" pitchFamily="34" charset="0"/>
                          <a:cs typeface="Arial" panose="020B0604020202020204" pitchFamily="34" charset="0"/>
                        </a:rPr>
                        <a:t>(85 607)</a:t>
                      </a:r>
                      <a:endParaRPr lang="en-ZA" sz="15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b="1" dirty="0" smtClean="0">
                          <a:solidFill>
                            <a:srgbClr val="FF0000"/>
                          </a:solidFill>
                          <a:latin typeface="Arial" panose="020B0604020202020204" pitchFamily="34" charset="0"/>
                          <a:cs typeface="Arial" panose="020B0604020202020204" pitchFamily="34" charset="0"/>
                        </a:rPr>
                        <a:t>(90 039)</a:t>
                      </a:r>
                      <a:endParaRPr lang="en-ZA" sz="15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0003"/>
                  </a:ext>
                </a:extLst>
              </a:tr>
              <a:tr h="452417">
                <a:tc>
                  <a:txBody>
                    <a:bodyPr/>
                    <a:lstStyle/>
                    <a:p>
                      <a:pPr marL="285750" indent="-285750">
                        <a:buFont typeface="Arial" panose="020B0604020202020204" pitchFamily="34" charset="0"/>
                        <a:buChar char="•"/>
                      </a:pPr>
                      <a:r>
                        <a:rPr lang="en-ZA" sz="1500" dirty="0" smtClean="0">
                          <a:latin typeface="Arial" panose="020B0604020202020204" pitchFamily="34" charset="0"/>
                          <a:cs typeface="Arial" panose="020B0604020202020204" pitchFamily="34" charset="0"/>
                        </a:rPr>
                        <a:t>Administration</a:t>
                      </a:r>
                      <a:endParaRPr lang="en-ZA" sz="15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dirty="0" smtClean="0">
                          <a:solidFill>
                            <a:srgbClr val="FF0000"/>
                          </a:solidFill>
                          <a:latin typeface="Arial" panose="020B0604020202020204" pitchFamily="34" charset="0"/>
                          <a:cs typeface="Arial" panose="020B0604020202020204" pitchFamily="34" charset="0"/>
                        </a:rPr>
                        <a:t>(50 723)</a:t>
                      </a:r>
                      <a:endParaRPr lang="en-ZA" sz="1500" dirty="0">
                        <a:solidFill>
                          <a:srgbClr val="FF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dirty="0" smtClean="0">
                          <a:solidFill>
                            <a:srgbClr val="FF0000"/>
                          </a:solidFill>
                          <a:latin typeface="Arial" panose="020B0604020202020204" pitchFamily="34" charset="0"/>
                          <a:cs typeface="Arial" panose="020B0604020202020204" pitchFamily="34" charset="0"/>
                        </a:rPr>
                        <a:t>(54 326)</a:t>
                      </a:r>
                      <a:endParaRPr lang="en-ZA" sz="1500" dirty="0">
                        <a:solidFill>
                          <a:srgbClr val="FF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dirty="0" smtClean="0">
                          <a:solidFill>
                            <a:srgbClr val="FF0000"/>
                          </a:solidFill>
                          <a:latin typeface="Arial" panose="020B0604020202020204" pitchFamily="34" charset="0"/>
                          <a:cs typeface="Arial" panose="020B0604020202020204" pitchFamily="34" charset="0"/>
                        </a:rPr>
                        <a:t>(57 314)</a:t>
                      </a:r>
                      <a:endParaRPr lang="en-ZA" sz="1500" dirty="0">
                        <a:solidFill>
                          <a:srgbClr val="FF000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0004"/>
                  </a:ext>
                </a:extLst>
              </a:tr>
              <a:tr h="452417">
                <a:tc>
                  <a:txBody>
                    <a:bodyPr/>
                    <a:lstStyle/>
                    <a:p>
                      <a:pPr marL="285750" indent="-285750">
                        <a:buFont typeface="Arial" panose="020B0604020202020204" pitchFamily="34" charset="0"/>
                        <a:buChar char="•"/>
                      </a:pPr>
                      <a:r>
                        <a:rPr lang="en-ZA" sz="1500" dirty="0" smtClean="0">
                          <a:latin typeface="Arial" panose="020B0604020202020204" pitchFamily="34" charset="0"/>
                          <a:cs typeface="Arial" panose="020B0604020202020204" pitchFamily="34" charset="0"/>
                        </a:rPr>
                        <a:t>IEC</a:t>
                      </a:r>
                      <a:endParaRPr lang="en-ZA" sz="15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dirty="0" smtClean="0">
                          <a:solidFill>
                            <a:srgbClr val="FF0000"/>
                          </a:solidFill>
                          <a:latin typeface="Arial" panose="020B0604020202020204" pitchFamily="34" charset="0"/>
                          <a:cs typeface="Arial" panose="020B0604020202020204" pitchFamily="34" charset="0"/>
                        </a:rPr>
                        <a:t>(29 863)</a:t>
                      </a:r>
                      <a:endParaRPr lang="en-ZA" sz="1500"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dirty="0" smtClean="0">
                          <a:solidFill>
                            <a:srgbClr val="FF0000"/>
                          </a:solidFill>
                          <a:latin typeface="Arial" panose="020B0604020202020204" pitchFamily="34" charset="0"/>
                          <a:cs typeface="Arial" panose="020B0604020202020204" pitchFamily="34" charset="0"/>
                        </a:rPr>
                        <a:t>(31 281)</a:t>
                      </a:r>
                      <a:endParaRPr lang="en-ZA" sz="1500"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r"/>
                      <a:r>
                        <a:rPr lang="en-ZA" sz="1500" dirty="0" smtClean="0">
                          <a:solidFill>
                            <a:srgbClr val="FF0000"/>
                          </a:solidFill>
                          <a:latin typeface="Arial" panose="020B0604020202020204" pitchFamily="34" charset="0"/>
                          <a:cs typeface="Arial" panose="020B0604020202020204" pitchFamily="34" charset="0"/>
                        </a:rPr>
                        <a:t>(32 725)</a:t>
                      </a:r>
                      <a:endParaRPr lang="en-ZA" sz="1500"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0005"/>
                  </a:ext>
                </a:extLst>
              </a:tr>
              <a:tr h="452417">
                <a:tc>
                  <a:txBody>
                    <a:bodyPr/>
                    <a:lstStyle/>
                    <a:p>
                      <a:r>
                        <a:rPr lang="en-ZA" sz="1500" b="1" dirty="0" smtClean="0">
                          <a:latin typeface="Arial" panose="020B0604020202020204" pitchFamily="34" charset="0"/>
                          <a:cs typeface="Arial" panose="020B0604020202020204" pitchFamily="34" charset="0"/>
                        </a:rPr>
                        <a:t>2018 MTEF</a:t>
                      </a:r>
                      <a:r>
                        <a:rPr lang="en-ZA" sz="1500" b="1" baseline="0" dirty="0" smtClean="0">
                          <a:latin typeface="Arial" panose="020B0604020202020204" pitchFamily="34" charset="0"/>
                          <a:cs typeface="Arial" panose="020B0604020202020204" pitchFamily="34" charset="0"/>
                        </a:rPr>
                        <a:t> ALLOCATION</a:t>
                      </a:r>
                      <a:endParaRPr lang="en-ZA" sz="1500" b="1"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b="1" dirty="0" smtClean="0">
                          <a:latin typeface="Arial" panose="020B0604020202020204" pitchFamily="34" charset="0"/>
                          <a:cs typeface="Arial" panose="020B0604020202020204" pitchFamily="34" charset="0"/>
                        </a:rPr>
                        <a:t>7 915 439</a:t>
                      </a:r>
                      <a:endParaRPr lang="en-ZA" sz="1500" b="1"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b="1" dirty="0" smtClean="0">
                          <a:latin typeface="Arial" panose="020B0604020202020204" pitchFamily="34" charset="0"/>
                          <a:cs typeface="Arial" panose="020B0604020202020204" pitchFamily="34" charset="0"/>
                        </a:rPr>
                        <a:t>8 308 510</a:t>
                      </a:r>
                      <a:endParaRPr lang="en-ZA" sz="1500" b="1"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ZA" sz="1500" b="1" dirty="0" smtClean="0">
                          <a:latin typeface="Arial" panose="020B0604020202020204" pitchFamily="34" charset="0"/>
                          <a:cs typeface="Arial" panose="020B0604020202020204" pitchFamily="34" charset="0"/>
                        </a:rPr>
                        <a:t>8 750 844</a:t>
                      </a:r>
                      <a:endParaRPr lang="en-ZA" sz="1500" b="1"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53252" name="Slide Number Placeholder 1"/>
          <p:cNvSpPr>
            <a:spLocks noGrp="1"/>
          </p:cNvSpPr>
          <p:nvPr>
            <p:ph type="sldNum" sz="quarter" idx="12"/>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marL="0" indent="0">
              <a:buNone/>
            </a:pPr>
            <a:fld id="{91E97A55-78EE-49BC-B1B1-417E2F37D251}" type="slidenum">
              <a:rPr lang="en-US" altLang="en-US" smtClean="0">
                <a:solidFill>
                  <a:srgbClr val="000000"/>
                </a:solidFill>
              </a:rPr>
              <a:pPr marL="0" indent="0">
                <a:buNone/>
              </a:pPr>
              <a:t>66</a:t>
            </a:fld>
            <a:endParaRPr lang="en-US" altLang="en-US" dirty="0" smtClean="0">
              <a:solidFill>
                <a:srgbClr val="000000"/>
              </a:solidFill>
            </a:endParaRPr>
          </a:p>
        </p:txBody>
      </p:sp>
    </p:spTree>
    <p:extLst>
      <p:ext uri="{BB962C8B-B14F-4D97-AF65-F5344CB8AC3E}">
        <p14:creationId xmlns:p14="http://schemas.microsoft.com/office/powerpoint/2010/main" xmlns="" val="492881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77" y="199392"/>
            <a:ext cx="8229600" cy="633845"/>
          </a:xfrm>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Summary - Department</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2538E8B7-8BD9-9F48-9FB6-4E0DFEDB8449}" type="slidenum">
              <a:rPr lang="en-US" smtClean="0"/>
              <a:pPr marL="0" indent="0">
                <a:buNone/>
              </a:pPr>
              <a:t>67</a:t>
            </a:fld>
            <a:endParaRPr lang="en-US" dirty="0"/>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2528" y="833237"/>
            <a:ext cx="8130549" cy="468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7122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675409"/>
          </a:xfrm>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Programme 1: Administration</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2538E8B7-8BD9-9F48-9FB6-4E0DFEDB8449}" type="slidenum">
              <a:rPr lang="en-US" smtClean="0"/>
              <a:pPr marL="0" indent="0">
                <a:buNone/>
              </a:pPr>
              <a:t>68</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20881" y="789710"/>
            <a:ext cx="8215512" cy="4727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17740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2"/>
            <a:ext cx="8229600" cy="577102"/>
          </a:xfrm>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Programme 2: Civic Services</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2538E8B7-8BD9-9F48-9FB6-4E0DFEDB8449}" type="slidenum">
              <a:rPr lang="en-US" smtClean="0"/>
              <a:pPr marL="0" indent="0">
                <a:buNone/>
              </a:pPr>
              <a:t>69</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4041063797"/>
              </p:ext>
            </p:extLst>
          </p:nvPr>
        </p:nvGraphicFramePr>
        <p:xfrm>
          <a:off x="639149" y="748274"/>
          <a:ext cx="8070903" cy="5039596"/>
        </p:xfrm>
        <a:graphic>
          <a:graphicData uri="http://schemas.openxmlformats.org/drawingml/2006/table">
            <a:tbl>
              <a:tblPr/>
              <a:tblGrid>
                <a:gridCol w="2696877">
                  <a:extLst>
                    <a:ext uri="{9D8B030D-6E8A-4147-A177-3AD203B41FA5}">
                      <a16:colId xmlns:a16="http://schemas.microsoft.com/office/drawing/2014/main" xmlns="" val="20000"/>
                    </a:ext>
                  </a:extLst>
                </a:gridCol>
                <a:gridCol w="1557446">
                  <a:extLst>
                    <a:ext uri="{9D8B030D-6E8A-4147-A177-3AD203B41FA5}">
                      <a16:colId xmlns:a16="http://schemas.microsoft.com/office/drawing/2014/main" xmlns="" val="20001"/>
                    </a:ext>
                  </a:extLst>
                </a:gridCol>
                <a:gridCol w="930206">
                  <a:extLst>
                    <a:ext uri="{9D8B030D-6E8A-4147-A177-3AD203B41FA5}">
                      <a16:colId xmlns:a16="http://schemas.microsoft.com/office/drawing/2014/main" xmlns="" val="20002"/>
                    </a:ext>
                  </a:extLst>
                </a:gridCol>
                <a:gridCol w="1025962">
                  <a:extLst>
                    <a:ext uri="{9D8B030D-6E8A-4147-A177-3AD203B41FA5}">
                      <a16:colId xmlns:a16="http://schemas.microsoft.com/office/drawing/2014/main" xmlns="" val="20003"/>
                    </a:ext>
                  </a:extLst>
                </a:gridCol>
                <a:gridCol w="930206">
                  <a:extLst>
                    <a:ext uri="{9D8B030D-6E8A-4147-A177-3AD203B41FA5}">
                      <a16:colId xmlns:a16="http://schemas.microsoft.com/office/drawing/2014/main" xmlns="" val="20004"/>
                    </a:ext>
                  </a:extLst>
                </a:gridCol>
                <a:gridCol w="930206">
                  <a:extLst>
                    <a:ext uri="{9D8B030D-6E8A-4147-A177-3AD203B41FA5}">
                      <a16:colId xmlns:a16="http://schemas.microsoft.com/office/drawing/2014/main" xmlns="" val="20005"/>
                    </a:ext>
                  </a:extLst>
                </a:gridCol>
              </a:tblGrid>
              <a:tr h="197063">
                <a:tc>
                  <a:txBody>
                    <a:bodyPr/>
                    <a:lstStyle/>
                    <a:p>
                      <a:pPr algn="l" fontAlgn="b"/>
                      <a:r>
                        <a:rPr lang="en-ZA" sz="1200" b="0" i="0" u="none" strike="noStrike" dirty="0">
                          <a:solidFill>
                            <a:srgbClr val="000000"/>
                          </a:solidFill>
                          <a:effectLst/>
                          <a:latin typeface="Arial"/>
                        </a:rPr>
                        <a:t> </a:t>
                      </a:r>
                    </a:p>
                  </a:txBody>
                  <a:tcPr marL="9107" marR="9107" marT="910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ZA" sz="1200" b="1" i="0" u="none" strike="noStrike">
                          <a:solidFill>
                            <a:srgbClr val="000000"/>
                          </a:solidFill>
                          <a:effectLst/>
                          <a:latin typeface="Arial"/>
                        </a:rPr>
                        <a:t>2017/18</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ctr"/>
                      <a:r>
                        <a:rPr lang="en-ZA" sz="1200" b="1" i="0" u="none" strike="noStrike" dirty="0">
                          <a:solidFill>
                            <a:srgbClr val="000000"/>
                          </a:solidFill>
                          <a:effectLst/>
                          <a:latin typeface="Arial"/>
                        </a:rPr>
                        <a:t>2018/19</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Arial"/>
                        </a:rPr>
                        <a:t>2019/20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Arial"/>
                        </a:rPr>
                        <a:t>2020/21</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61630">
                <a:tc>
                  <a:txBody>
                    <a:bodyPr/>
                    <a:lstStyle/>
                    <a:p>
                      <a:pPr algn="l" fontAlgn="ctr"/>
                      <a:r>
                        <a:rPr lang="en-ZA" sz="1200" b="1" i="0" u="none" strike="noStrike" dirty="0">
                          <a:solidFill>
                            <a:srgbClr val="000000"/>
                          </a:solidFill>
                          <a:effectLst/>
                          <a:latin typeface="Arial"/>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Arial"/>
                        </a:rPr>
                        <a:t>Voted (Main </a:t>
                      </a:r>
                      <a:br>
                        <a:rPr lang="en-ZA" sz="1200" b="1" i="0" u="none" strike="noStrike">
                          <a:solidFill>
                            <a:srgbClr val="000000"/>
                          </a:solidFill>
                          <a:effectLst/>
                          <a:latin typeface="Arial"/>
                        </a:rPr>
                      </a:br>
                      <a:r>
                        <a:rPr lang="en-ZA" sz="1200" b="1" i="0" u="none" strike="noStrike">
                          <a:solidFill>
                            <a:srgbClr val="000000"/>
                          </a:solidFill>
                          <a:effectLst/>
                          <a:latin typeface="Arial"/>
                        </a:rPr>
                        <a:t>appropriation)</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Arial"/>
                        </a:rPr>
                        <a:t>Revised </a:t>
                      </a:r>
                      <a:br>
                        <a:rPr lang="en-ZA" sz="1200" b="1" i="0" u="none" strike="noStrike">
                          <a:solidFill>
                            <a:srgbClr val="000000"/>
                          </a:solidFill>
                          <a:effectLst/>
                          <a:latin typeface="Arial"/>
                        </a:rPr>
                      </a:br>
                      <a:r>
                        <a:rPr lang="en-ZA" sz="1200" b="1" i="0" u="none" strike="noStrike">
                          <a:solidFill>
                            <a:srgbClr val="000000"/>
                          </a:solidFill>
                          <a:effectLst/>
                          <a:latin typeface="Arial"/>
                        </a:rPr>
                        <a:t>Estimate</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a:rPr>
                        <a:t>Medium Term Expenditure Framework</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7063">
                <a:tc>
                  <a:txBody>
                    <a:bodyPr/>
                    <a:lstStyle/>
                    <a:p>
                      <a:pPr algn="l" fontAlgn="b"/>
                      <a:r>
                        <a:rPr lang="en-ZA" sz="1200" b="0" i="0" u="none" strike="noStrike" dirty="0">
                          <a:solidFill>
                            <a:srgbClr val="000000"/>
                          </a:solidFill>
                          <a:effectLst/>
                          <a:latin typeface="Arial"/>
                        </a:rPr>
                        <a:t>Rand thousand</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a:rPr>
                        <a:t>R'000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Arial"/>
                        </a:rPr>
                        <a:t>R'000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ZA" sz="1200" b="1" i="0" u="none" strike="noStrike">
                          <a:solidFill>
                            <a:srgbClr val="000000"/>
                          </a:solidFill>
                          <a:effectLst/>
                          <a:latin typeface="Arial"/>
                        </a:rPr>
                        <a:t>R'000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ZA" sz="1200" b="1" i="0" u="none" strike="noStrike">
                          <a:solidFill>
                            <a:srgbClr val="000000"/>
                          </a:solidFill>
                          <a:effectLst/>
                          <a:latin typeface="Arial"/>
                        </a:rPr>
                        <a:t>R'000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ZA" sz="1200" b="1" i="0" u="none" strike="noStrike" dirty="0">
                          <a:solidFill>
                            <a:srgbClr val="000000"/>
                          </a:solidFill>
                          <a:effectLst/>
                          <a:latin typeface="Arial"/>
                        </a:rPr>
                        <a:t>R'000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197063">
                <a:tc>
                  <a:txBody>
                    <a:bodyPr/>
                    <a:lstStyle/>
                    <a:p>
                      <a:pPr algn="l" fontAlgn="t"/>
                      <a:r>
                        <a:rPr lang="en-ZA" sz="1200" b="1" i="0" u="none" strike="noStrike" dirty="0" err="1">
                          <a:solidFill>
                            <a:srgbClr val="000000"/>
                          </a:solidFill>
                          <a:effectLst/>
                          <a:latin typeface="Arial"/>
                        </a:rPr>
                        <a:t>Subprogrammes</a:t>
                      </a:r>
                      <a:endParaRPr lang="en-ZA" sz="1200" b="1" i="0" u="none" strike="noStrike" dirty="0">
                        <a:solidFill>
                          <a:srgbClr val="000000"/>
                        </a:solidFill>
                        <a:effectLst/>
                        <a:latin typeface="Arial"/>
                      </a:endParaRP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ZA" sz="1200" b="1" i="0" u="none" strike="noStrike" dirty="0">
                          <a:solidFill>
                            <a:srgbClr val="000000"/>
                          </a:solidFill>
                          <a:effectLst/>
                          <a:latin typeface="Arial"/>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ZA" sz="1200" b="1" i="0" u="none" strike="noStrike">
                          <a:solidFill>
                            <a:srgbClr val="000000"/>
                          </a:solidFill>
                          <a:effectLst/>
                          <a:latin typeface="Arial"/>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t"/>
                      <a:r>
                        <a:rPr lang="en-ZA" sz="1200" b="1" i="0" u="none" strike="noStrike">
                          <a:solidFill>
                            <a:srgbClr val="000000"/>
                          </a:solidFill>
                          <a:effectLst/>
                          <a:latin typeface="Arial"/>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t"/>
                      <a:r>
                        <a:rPr lang="en-ZA" sz="1200" b="1" i="0" u="none" strike="noStrike">
                          <a:solidFill>
                            <a:srgbClr val="000000"/>
                          </a:solidFill>
                          <a:effectLst/>
                          <a:latin typeface="Arial"/>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t"/>
                      <a:r>
                        <a:rPr lang="en-ZA" sz="1200" b="1" i="0" u="none" strike="noStrike">
                          <a:solidFill>
                            <a:srgbClr val="000000"/>
                          </a:solidFill>
                          <a:effectLst/>
                          <a:latin typeface="Arial"/>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xmlns="" val="10003"/>
                  </a:ext>
                </a:extLst>
              </a:tr>
              <a:tr h="197063">
                <a:tc>
                  <a:txBody>
                    <a:bodyPr/>
                    <a:lstStyle/>
                    <a:p>
                      <a:pPr algn="l" fontAlgn="b"/>
                      <a:r>
                        <a:rPr lang="en-ZA" sz="1200" b="0" i="0" u="none" strike="noStrike" dirty="0">
                          <a:solidFill>
                            <a:srgbClr val="000000"/>
                          </a:solidFill>
                          <a:effectLst/>
                          <a:latin typeface="Arial"/>
                        </a:rPr>
                        <a:t>Citizen Affairs Management</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a:solidFill>
                            <a:srgbClr val="000000"/>
                          </a:solidFill>
                          <a:effectLst/>
                          <a:latin typeface="Arial"/>
                        </a:rPr>
                        <a:t>           36 533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36 433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37 527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38 960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41 519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4"/>
                  </a:ext>
                </a:extLst>
              </a:tr>
              <a:tr h="197063">
                <a:tc>
                  <a:txBody>
                    <a:bodyPr/>
                    <a:lstStyle/>
                    <a:p>
                      <a:pPr algn="l" fontAlgn="b"/>
                      <a:r>
                        <a:rPr lang="en-ZA" sz="1200" b="0" i="0" u="none" strike="noStrike" dirty="0">
                          <a:solidFill>
                            <a:srgbClr val="000000"/>
                          </a:solidFill>
                          <a:effectLst/>
                          <a:latin typeface="Arial"/>
                        </a:rPr>
                        <a:t>Status Services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113 528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992 761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116 027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124 168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133 400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5"/>
                  </a:ext>
                </a:extLst>
              </a:tr>
              <a:tr h="197063">
                <a:tc>
                  <a:txBody>
                    <a:bodyPr/>
                    <a:lstStyle/>
                    <a:p>
                      <a:pPr algn="l" fontAlgn="b"/>
                      <a:r>
                        <a:rPr lang="en-ZA" sz="1200" b="0" i="0" u="none" strike="noStrike" dirty="0">
                          <a:solidFill>
                            <a:srgbClr val="000000"/>
                          </a:solidFill>
                          <a:effectLst/>
                          <a:latin typeface="Arial"/>
                        </a:rPr>
                        <a:t>Identification Services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247 385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247 260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244 181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268 589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286 484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6"/>
                  </a:ext>
                </a:extLst>
              </a:tr>
              <a:tr h="197063">
                <a:tc>
                  <a:txBody>
                    <a:bodyPr/>
                    <a:lstStyle/>
                    <a:p>
                      <a:pPr algn="l" fontAlgn="b"/>
                      <a:r>
                        <a:rPr lang="en-ZA" sz="1200" b="0" i="0" u="none" strike="noStrike" dirty="0">
                          <a:solidFill>
                            <a:srgbClr val="000000"/>
                          </a:solidFill>
                          <a:effectLst/>
                          <a:latin typeface="Arial"/>
                        </a:rPr>
                        <a:t>Access to Services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7"/>
                  </a:ext>
                </a:extLst>
              </a:tr>
              <a:tr h="197063">
                <a:tc>
                  <a:txBody>
                    <a:bodyPr/>
                    <a:lstStyle/>
                    <a:p>
                      <a:pPr algn="l" fontAlgn="b"/>
                      <a:r>
                        <a:rPr lang="en-ZA" sz="1200" b="0" i="0" u="none" strike="noStrike" dirty="0">
                          <a:solidFill>
                            <a:srgbClr val="000000"/>
                          </a:solidFill>
                          <a:effectLst/>
                          <a:latin typeface="Arial"/>
                        </a:rPr>
                        <a:t>Service Delivery to Provinces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1 736 148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1 733 110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1 789 892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1 934 495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2 075 516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8"/>
                  </a:ext>
                </a:extLst>
              </a:tr>
              <a:tr h="197063">
                <a:tc>
                  <a:txBody>
                    <a:bodyPr/>
                    <a:lstStyle/>
                    <a:p>
                      <a:pPr algn="l" fontAlgn="b"/>
                      <a:r>
                        <a:rPr lang="en-ZA" sz="1200" b="0" i="0" u="none" strike="noStrike" dirty="0">
                          <a:solidFill>
                            <a:srgbClr val="000000"/>
                          </a:solidFill>
                          <a:effectLst/>
                          <a:latin typeface="Arial"/>
                        </a:rPr>
                        <a:t>Film and Publication Board</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9"/>
                  </a:ext>
                </a:extLst>
              </a:tr>
              <a:tr h="197063">
                <a:tc>
                  <a:txBody>
                    <a:bodyPr/>
                    <a:lstStyle/>
                    <a:p>
                      <a:pPr algn="l" fontAlgn="b"/>
                      <a:r>
                        <a:rPr lang="en-ZA" sz="1200" b="0" i="0" u="none" strike="noStrike" dirty="0">
                          <a:solidFill>
                            <a:srgbClr val="000000"/>
                          </a:solidFill>
                          <a:effectLst/>
                          <a:latin typeface="Arial"/>
                        </a:rPr>
                        <a:t>Government Printing Works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10"/>
                  </a:ext>
                </a:extLst>
              </a:tr>
              <a:tr h="197063">
                <a:tc>
                  <a:txBody>
                    <a:bodyPr/>
                    <a:lstStyle/>
                    <a:p>
                      <a:pPr algn="l" fontAlgn="b"/>
                      <a:r>
                        <a:rPr lang="en-ZA" sz="1200" b="0" i="0" u="none" strike="noStrike" dirty="0">
                          <a:solidFill>
                            <a:srgbClr val="000000"/>
                          </a:solidFill>
                          <a:effectLst/>
                          <a:latin typeface="Arial"/>
                        </a:rPr>
                        <a:t>Electoral Commission</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1 299 912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1 299 912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1 965 004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1 966 939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1 989 312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11"/>
                  </a:ext>
                </a:extLst>
              </a:tr>
              <a:tr h="339643">
                <a:tc>
                  <a:txBody>
                    <a:bodyPr/>
                    <a:lstStyle/>
                    <a:p>
                      <a:pPr algn="l" fontAlgn="b"/>
                      <a:r>
                        <a:rPr lang="en-ZA" sz="1200" b="0" i="0" u="none" strike="noStrike" dirty="0">
                          <a:solidFill>
                            <a:srgbClr val="000000"/>
                          </a:solidFill>
                          <a:effectLst/>
                          <a:latin typeface="Arial"/>
                        </a:rPr>
                        <a:t>Represented Political Parties’ Fund</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ZA" sz="1200" b="0" i="0" u="none" strike="noStrike" dirty="0">
                          <a:solidFill>
                            <a:srgbClr val="000000"/>
                          </a:solidFill>
                          <a:effectLst/>
                          <a:latin typeface="Arial"/>
                        </a:rPr>
                        <a:t>          141 204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   141 204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149 394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157 760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166 437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2"/>
                  </a:ext>
                </a:extLst>
              </a:tr>
              <a:tr h="197063">
                <a:tc>
                  <a:txBody>
                    <a:bodyPr/>
                    <a:lstStyle/>
                    <a:p>
                      <a:pPr algn="l" fontAlgn="b"/>
                      <a:r>
                        <a:rPr lang="en-ZA" sz="1200" b="1" i="0" u="none" strike="noStrike" dirty="0">
                          <a:solidFill>
                            <a:srgbClr val="000000"/>
                          </a:solidFill>
                          <a:effectLst/>
                          <a:latin typeface="Arial"/>
                        </a:rPr>
                        <a:t>Total</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3 574 710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4 450 680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4 301 825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4 490 411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4 692 668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97063">
                <a:tc>
                  <a:txBody>
                    <a:bodyPr/>
                    <a:lstStyle/>
                    <a:p>
                      <a:pPr algn="l" fontAlgn="b"/>
                      <a:r>
                        <a:rPr lang="en-ZA" sz="1200" b="1" i="0" u="sng" strike="noStrike" dirty="0">
                          <a:solidFill>
                            <a:srgbClr val="000000"/>
                          </a:solidFill>
                          <a:effectLst/>
                          <a:latin typeface="Arial"/>
                        </a:rPr>
                        <a:t>Economic classification</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a:solidFill>
                            <a:srgbClr val="000000"/>
                          </a:solidFill>
                          <a:effectLst/>
                          <a:latin typeface="Arial"/>
                        </a:rPr>
                        <a:t>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4"/>
                  </a:ext>
                </a:extLst>
              </a:tr>
              <a:tr h="197063">
                <a:tc>
                  <a:txBody>
                    <a:bodyPr/>
                    <a:lstStyle/>
                    <a:p>
                      <a:pPr algn="l" fontAlgn="b"/>
                      <a:r>
                        <a:rPr lang="en-ZA" sz="1200" b="1" i="0" u="none" strike="noStrike" dirty="0">
                          <a:solidFill>
                            <a:srgbClr val="000000"/>
                          </a:solidFill>
                          <a:effectLst/>
                          <a:latin typeface="Arial"/>
                        </a:rPr>
                        <a:t>Current payments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dirty="0">
                          <a:solidFill>
                            <a:srgbClr val="000000"/>
                          </a:solidFill>
                          <a:effectLst/>
                          <a:latin typeface="Arial"/>
                        </a:rPr>
                        <a:t>       2 131 285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a:solidFill>
                            <a:srgbClr val="000000"/>
                          </a:solidFill>
                          <a:effectLst/>
                          <a:latin typeface="Arial"/>
                        </a:rPr>
                        <a:t>3 007 255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ZA" sz="1200" b="1" i="0" u="none" strike="noStrike">
                          <a:solidFill>
                            <a:srgbClr val="000000"/>
                          </a:solidFill>
                          <a:effectLst/>
                          <a:latin typeface="Arial"/>
                        </a:rPr>
                        <a:t>  2 185 185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ZA" sz="1200" b="1" i="0" u="none" strike="noStrike">
                          <a:solidFill>
                            <a:srgbClr val="000000"/>
                          </a:solidFill>
                          <a:effectLst/>
                          <a:latin typeface="Arial"/>
                        </a:rPr>
                        <a:t>2 363 633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ZA" sz="1200" b="1" i="0" u="none" strike="noStrike">
                          <a:solidFill>
                            <a:srgbClr val="000000"/>
                          </a:solidFill>
                          <a:effectLst/>
                          <a:latin typeface="Arial"/>
                        </a:rPr>
                        <a:t>2 534 298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xmlns="" val="10015"/>
                  </a:ext>
                </a:extLst>
              </a:tr>
              <a:tr h="197063">
                <a:tc>
                  <a:txBody>
                    <a:bodyPr/>
                    <a:lstStyle/>
                    <a:p>
                      <a:pPr algn="l" fontAlgn="b"/>
                      <a:r>
                        <a:rPr lang="en-ZA" sz="1200" b="0" i="0" u="none" strike="noStrike" dirty="0">
                          <a:solidFill>
                            <a:srgbClr val="000000"/>
                          </a:solidFill>
                          <a:effectLst/>
                          <a:latin typeface="Arial"/>
                        </a:rPr>
                        <a:t>Compensation of employees</a:t>
                      </a:r>
                    </a:p>
                  </a:txBody>
                  <a:tcPr marL="163918"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a:rPr>
                        <a:t>       1 826 287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1 826 287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a:solidFill>
                            <a:srgbClr val="000000"/>
                          </a:solidFill>
                          <a:effectLst/>
                          <a:latin typeface="Arial"/>
                        </a:rPr>
                        <a:t>  2 010 470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2 166 102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2 333 891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6"/>
                  </a:ext>
                </a:extLst>
              </a:tr>
              <a:tr h="197063">
                <a:tc>
                  <a:txBody>
                    <a:bodyPr/>
                    <a:lstStyle/>
                    <a:p>
                      <a:pPr algn="l" fontAlgn="b"/>
                      <a:r>
                        <a:rPr lang="en-ZA" sz="1200" b="0" i="0" u="none" strike="noStrike" dirty="0">
                          <a:solidFill>
                            <a:srgbClr val="000000"/>
                          </a:solidFill>
                          <a:effectLst/>
                          <a:latin typeface="Arial"/>
                        </a:rPr>
                        <a:t>Salaries and wages</a:t>
                      </a:r>
                    </a:p>
                  </a:txBody>
                  <a:tcPr marL="24587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a:rPr>
                        <a:t>       1 505 264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solidFill>
                            <a:srgbClr val="000000"/>
                          </a:solidFill>
                          <a:effectLst/>
                          <a:latin typeface="Arial"/>
                        </a:rPr>
                        <a:t>1 505 264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ZA" sz="1200" b="0" i="0" u="none" strike="noStrike">
                          <a:solidFill>
                            <a:srgbClr val="000000"/>
                          </a:solidFill>
                          <a:effectLst/>
                          <a:latin typeface="Arial"/>
                        </a:rPr>
                        <a:t>  1 550 609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ZA" sz="1200" b="0" i="0" u="none" strike="noStrike">
                          <a:solidFill>
                            <a:srgbClr val="000000"/>
                          </a:solidFill>
                          <a:effectLst/>
                          <a:latin typeface="Arial"/>
                        </a:rPr>
                        <a:t>1 673 024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ZA" sz="1200" b="0" i="0" u="none" strike="noStrike">
                          <a:solidFill>
                            <a:srgbClr val="000000"/>
                          </a:solidFill>
                          <a:effectLst/>
                          <a:latin typeface="Arial"/>
                        </a:rPr>
                        <a:t>1 801 107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xmlns="" val="10017"/>
                  </a:ext>
                </a:extLst>
              </a:tr>
              <a:tr h="197063">
                <a:tc>
                  <a:txBody>
                    <a:bodyPr/>
                    <a:lstStyle/>
                    <a:p>
                      <a:pPr algn="l" fontAlgn="b"/>
                      <a:r>
                        <a:rPr lang="en-ZA" sz="1200" b="0" i="0" u="none" strike="noStrike" dirty="0">
                          <a:solidFill>
                            <a:srgbClr val="000000"/>
                          </a:solidFill>
                          <a:effectLst/>
                          <a:latin typeface="Arial"/>
                        </a:rPr>
                        <a:t>Social contributions</a:t>
                      </a:r>
                    </a:p>
                  </a:txBody>
                  <a:tcPr marL="24587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321 023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   321 023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a:solidFill>
                            <a:srgbClr val="000000"/>
                          </a:solidFill>
                          <a:effectLst/>
                          <a:latin typeface="Arial"/>
                        </a:rPr>
                        <a:t>     330 861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356 078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382 784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8"/>
                  </a:ext>
                </a:extLst>
              </a:tr>
              <a:tr h="197063">
                <a:tc>
                  <a:txBody>
                    <a:bodyPr/>
                    <a:lstStyle/>
                    <a:p>
                      <a:pPr algn="l" fontAlgn="b"/>
                      <a:r>
                        <a:rPr lang="en-ZA" sz="1200" b="0" i="0" u="none" strike="noStrike" dirty="0">
                          <a:solidFill>
                            <a:srgbClr val="000000"/>
                          </a:solidFill>
                          <a:effectLst/>
                          <a:latin typeface="Arial"/>
                        </a:rPr>
                        <a:t>Goods and services</a:t>
                      </a:r>
                    </a:p>
                  </a:txBody>
                  <a:tcPr marL="163918"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304 998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1 180 968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a:solidFill>
                            <a:srgbClr val="000000"/>
                          </a:solidFill>
                          <a:effectLst/>
                          <a:latin typeface="Arial"/>
                        </a:rPr>
                        <a:t>     510 715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556 531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587 407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9"/>
                  </a:ext>
                </a:extLst>
              </a:tr>
              <a:tr h="197063">
                <a:tc>
                  <a:txBody>
                    <a:bodyPr/>
                    <a:lstStyle/>
                    <a:p>
                      <a:pPr algn="l" fontAlgn="b"/>
                      <a:r>
                        <a:rPr lang="en-ZA" sz="1200" b="1" i="0" u="none" strike="noStrike" dirty="0">
                          <a:solidFill>
                            <a:srgbClr val="000000"/>
                          </a:solidFill>
                          <a:effectLst/>
                          <a:latin typeface="Arial"/>
                        </a:rPr>
                        <a:t>Transfers and subsidies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1" i="0" u="none" strike="noStrike">
                          <a:solidFill>
                            <a:srgbClr val="000000"/>
                          </a:solidFill>
                          <a:effectLst/>
                          <a:latin typeface="Arial"/>
                        </a:rPr>
                        <a:t>       1 443 425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a:rPr>
                        <a:t>1 443 425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1" i="0" u="none" strike="noStrike" dirty="0">
                          <a:solidFill>
                            <a:srgbClr val="000000"/>
                          </a:solidFill>
                          <a:effectLst/>
                          <a:latin typeface="Arial"/>
                        </a:rPr>
                        <a:t>  2 116 840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1" i="0" u="none" strike="noStrike">
                          <a:solidFill>
                            <a:srgbClr val="000000"/>
                          </a:solidFill>
                          <a:effectLst/>
                          <a:latin typeface="Arial"/>
                        </a:rPr>
                        <a:t>2 127 278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1" i="0" u="none" strike="noStrike">
                          <a:solidFill>
                            <a:srgbClr val="000000"/>
                          </a:solidFill>
                          <a:effectLst/>
                          <a:latin typeface="Arial"/>
                        </a:rPr>
                        <a:t>2 158 470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20"/>
                  </a:ext>
                </a:extLst>
              </a:tr>
              <a:tr h="197063">
                <a:tc>
                  <a:txBody>
                    <a:bodyPr/>
                    <a:lstStyle/>
                    <a:p>
                      <a:pPr algn="l" fontAlgn="b"/>
                      <a:r>
                        <a:rPr lang="en-ZA" sz="1200" b="1" i="0" u="none" strike="noStrike" dirty="0">
                          <a:solidFill>
                            <a:srgbClr val="000000"/>
                          </a:solidFill>
                          <a:effectLst/>
                          <a:latin typeface="Arial"/>
                        </a:rPr>
                        <a:t>Payments for capital assets</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1" i="0" u="none" strike="noStrike" dirty="0">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1" i="0" u="none" strike="noStrike" dirty="0">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1" i="0" u="none" strike="noStrike" dirty="0">
                          <a:solidFill>
                            <a:srgbClr val="000000"/>
                          </a:solidFill>
                          <a:effectLst/>
                          <a:latin typeface="Arial"/>
                        </a:rPr>
                        <a:t>             -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21"/>
                  </a:ext>
                </a:extLst>
              </a:tr>
              <a:tr h="197063">
                <a:tc>
                  <a:txBody>
                    <a:bodyPr/>
                    <a:lstStyle/>
                    <a:p>
                      <a:pPr algn="l" fontAlgn="b"/>
                      <a:r>
                        <a:rPr lang="en-ZA" sz="1200" b="1" i="0" u="none" strike="noStrike" dirty="0">
                          <a:solidFill>
                            <a:srgbClr val="000000"/>
                          </a:solidFill>
                          <a:effectLst/>
                          <a:latin typeface="Arial"/>
                        </a:rPr>
                        <a:t>Total</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a:rPr>
                        <a:t>       3 574 710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a:rPr>
                        <a:t>4 450 680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1" i="0" u="none" strike="noStrike" dirty="0">
                          <a:solidFill>
                            <a:srgbClr val="000000"/>
                          </a:solidFill>
                          <a:effectLst/>
                          <a:latin typeface="Arial"/>
                        </a:rPr>
                        <a:t>  4 301 825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1" i="0" u="none" strike="noStrike" dirty="0">
                          <a:solidFill>
                            <a:srgbClr val="000000"/>
                          </a:solidFill>
                          <a:effectLst/>
                          <a:latin typeface="Arial"/>
                        </a:rPr>
                        <a:t>4 490 411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1" i="0" u="none" strike="noStrike" dirty="0">
                          <a:solidFill>
                            <a:srgbClr val="000000"/>
                          </a:solidFill>
                          <a:effectLst/>
                          <a:latin typeface="Arial"/>
                        </a:rPr>
                        <a:t>4 692 668 </a:t>
                      </a:r>
                    </a:p>
                  </a:txBody>
                  <a:tcPr marL="9107" marR="9107" marT="9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2993305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2632"/>
            <a:ext cx="9144000" cy="400110"/>
          </a:xfrm>
          <a:prstGeom prst="rect">
            <a:avLst/>
          </a:prstGeom>
          <a:noFill/>
        </p:spPr>
        <p:txBody>
          <a:bodyPr wrap="square" rtlCol="0">
            <a:spAutoFit/>
          </a:bodyPr>
          <a:lstStyle/>
          <a:p>
            <a:pPr algn="ctr"/>
            <a:r>
              <a:rPr lang="en-US" sz="2000" b="1" dirty="0">
                <a:solidFill>
                  <a:schemeClr val="accent6">
                    <a:lumMod val="50000"/>
                  </a:schemeClr>
                </a:solidFill>
                <a:latin typeface="Arial" panose="020B0604020202020204" pitchFamily="34" charset="0"/>
                <a:cs typeface="Arial" panose="020B0604020202020204" pitchFamily="34" charset="0"/>
              </a:rPr>
              <a:t>DHA Contribution to MTSF 2014 to 2019</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sp>
        <p:nvSpPr>
          <p:cNvPr id="15" name="Rectangle 14"/>
          <p:cNvSpPr/>
          <p:nvPr/>
        </p:nvSpPr>
        <p:spPr>
          <a:xfrm>
            <a:off x="100052" y="732075"/>
            <a:ext cx="8815106" cy="4708981"/>
          </a:xfrm>
          <a:prstGeom prst="rect">
            <a:avLst/>
          </a:prstGeom>
        </p:spPr>
        <p:txBody>
          <a:bodyPr wrap="square">
            <a:spAutoFit/>
          </a:bodyPr>
          <a:lstStyle/>
          <a:p>
            <a:pPr algn="just">
              <a:spcBef>
                <a:spcPts val="600"/>
              </a:spcBef>
              <a:spcAft>
                <a:spcPts val="600"/>
              </a:spcAft>
            </a:pPr>
            <a:r>
              <a:rPr lang="en-US" sz="1600" b="1" dirty="0" smtClean="0">
                <a:solidFill>
                  <a:srgbClr val="008000"/>
                </a:solidFill>
                <a:latin typeface="Arial" panose="020B0604020202020204" pitchFamily="34" charset="0"/>
                <a:cs typeface="Arial" panose="020B0604020202020204" pitchFamily="34" charset="0"/>
              </a:rPr>
              <a:t>Contribution </a:t>
            </a:r>
            <a:r>
              <a:rPr lang="en-US" sz="1600" b="1" dirty="0">
                <a:solidFill>
                  <a:srgbClr val="008000"/>
                </a:solidFill>
                <a:latin typeface="Arial" panose="020B0604020202020204" pitchFamily="34" charset="0"/>
                <a:cs typeface="Arial" panose="020B0604020202020204" pitchFamily="34" charset="0"/>
              </a:rPr>
              <a:t>to National Development Plan (NDP)</a:t>
            </a:r>
            <a:endParaRPr lang="en-ZA" sz="1600" b="1" dirty="0">
              <a:solidFill>
                <a:srgbClr val="008000"/>
              </a:solidFill>
              <a:latin typeface="Arial" panose="020B0604020202020204" pitchFamily="34" charset="0"/>
              <a:cs typeface="Arial" panose="020B0604020202020204" pitchFamily="34" charset="0"/>
            </a:endParaRPr>
          </a:p>
          <a:p>
            <a:pPr algn="just">
              <a:spcBef>
                <a:spcPts val="600"/>
              </a:spcBef>
              <a:spcAft>
                <a:spcPts val="600"/>
              </a:spcAft>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major focus of the NDP is to confront the triple challenge of </a:t>
            </a:r>
            <a:r>
              <a:rPr lang="en-US" sz="1600" b="1" dirty="0">
                <a:latin typeface="Arial" panose="020B0604020202020204" pitchFamily="34" charset="0"/>
                <a:cs typeface="Arial" panose="020B0604020202020204" pitchFamily="34" charset="0"/>
              </a:rPr>
              <a:t>poverty,  inequality and unemployment</a:t>
            </a:r>
            <a:r>
              <a:rPr lang="en-US" sz="1600" dirty="0">
                <a:latin typeface="Arial" panose="020B0604020202020204" pitchFamily="34" charset="0"/>
                <a:cs typeface="Arial" panose="020B0604020202020204" pitchFamily="34" charset="0"/>
              </a:rPr>
              <a:t> by achieving higher growth rates.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A priority for the DHA is to facilitate the acquisition of the </a:t>
            </a:r>
            <a:r>
              <a:rPr lang="en-US" sz="1600" b="1" dirty="0">
                <a:latin typeface="Arial" panose="020B0604020202020204" pitchFamily="34" charset="0"/>
                <a:cs typeface="Arial" panose="020B0604020202020204" pitchFamily="34" charset="0"/>
              </a:rPr>
              <a:t>critical skills </a:t>
            </a:r>
            <a:r>
              <a:rPr lang="en-US" sz="1600" dirty="0">
                <a:latin typeface="Arial" panose="020B0604020202020204" pitchFamily="34" charset="0"/>
                <a:cs typeface="Arial" panose="020B0604020202020204" pitchFamily="34" charset="0"/>
              </a:rPr>
              <a:t>needed for economic growth and to build our own skills base.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The NDP draws on international experience in pointing out that the strategy will succeed if it is led by a </a:t>
            </a:r>
            <a:r>
              <a:rPr lang="en-US" sz="1600" b="1" dirty="0">
                <a:latin typeface="Arial" panose="020B0604020202020204" pitchFamily="34" charset="0"/>
                <a:cs typeface="Arial" panose="020B0604020202020204" pitchFamily="34" charset="0"/>
              </a:rPr>
              <a:t>capable state </a:t>
            </a:r>
            <a:r>
              <a:rPr lang="en-US" sz="1600" dirty="0">
                <a:latin typeface="Arial" panose="020B0604020202020204" pitchFamily="34" charset="0"/>
                <a:cs typeface="Arial" panose="020B0604020202020204" pitchFamily="34" charset="0"/>
              </a:rPr>
              <a:t>staffed by professionals; where trust is engendered by social </a:t>
            </a:r>
            <a:r>
              <a:rPr lang="en-US" sz="1600" dirty="0" smtClean="0">
                <a:latin typeface="Arial" panose="020B0604020202020204" pitchFamily="34" charset="0"/>
                <a:cs typeface="Arial" panose="020B0604020202020204" pitchFamily="34" charset="0"/>
              </a:rPr>
              <a:t>stability, </a:t>
            </a:r>
            <a:r>
              <a:rPr lang="en-US" sz="1600" dirty="0">
                <a:latin typeface="Arial" panose="020B0604020202020204" pitchFamily="34" charset="0"/>
                <a:cs typeface="Arial" panose="020B0604020202020204" pitchFamily="34" charset="0"/>
              </a:rPr>
              <a:t>improved services and reduced corruption; and the mass of citizens feel part of the plan and economic development.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The DHA could play a key role in </a:t>
            </a:r>
            <a:r>
              <a:rPr lang="en-US" sz="1600" b="1" dirty="0">
                <a:latin typeface="Arial" panose="020B0604020202020204" pitchFamily="34" charset="0"/>
                <a:cs typeface="Arial" panose="020B0604020202020204" pitchFamily="34" charset="0"/>
              </a:rPr>
              <a:t>enabling regional development </a:t>
            </a:r>
            <a:r>
              <a:rPr lang="en-US" sz="1600" dirty="0">
                <a:latin typeface="Arial" panose="020B0604020202020204" pitchFamily="34" charset="0"/>
                <a:cs typeface="Arial" panose="020B0604020202020204" pitchFamily="34" charset="0"/>
              </a:rPr>
              <a:t>by working with SADC countries to establish efficient,  secure and </a:t>
            </a:r>
            <a:r>
              <a:rPr lang="en-US" sz="1600" dirty="0" smtClean="0">
                <a:latin typeface="Arial" panose="020B0604020202020204" pitchFamily="34" charset="0"/>
                <a:cs typeface="Arial" panose="020B0604020202020204" pitchFamily="34" charset="0"/>
              </a:rPr>
              <a:t>well managed </a:t>
            </a:r>
            <a:r>
              <a:rPr lang="en-US" sz="1600" dirty="0">
                <a:latin typeface="Arial" panose="020B0604020202020204" pitchFamily="34" charset="0"/>
                <a:cs typeface="Arial" panose="020B0604020202020204" pitchFamily="34" charset="0"/>
              </a:rPr>
              <a:t>migration.</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inclusion of all citizens </a:t>
            </a:r>
            <a:r>
              <a:rPr lang="en-US" sz="1600" dirty="0">
                <a:latin typeface="Arial" panose="020B0604020202020204" pitchFamily="34" charset="0"/>
                <a:cs typeface="Arial" panose="020B0604020202020204" pitchFamily="34" charset="0"/>
              </a:rPr>
              <a:t>in democracy and development is enabled by providing them with a status and an </a:t>
            </a:r>
            <a:r>
              <a:rPr lang="en-US" sz="1600" dirty="0" smtClean="0">
                <a:latin typeface="Arial" panose="020B0604020202020204" pitchFamily="34" charset="0"/>
                <a:cs typeface="Arial" panose="020B0604020202020204" pitchFamily="34" charset="0"/>
              </a:rPr>
              <a:t>identity, </a:t>
            </a:r>
            <a:r>
              <a:rPr lang="en-US" sz="1600" dirty="0">
                <a:latin typeface="Arial" panose="020B0604020202020204" pitchFamily="34" charset="0"/>
                <a:cs typeface="Arial" panose="020B0604020202020204" pitchFamily="34" charset="0"/>
              </a:rPr>
              <a:t>thus access to rights and services.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The </a:t>
            </a:r>
            <a:r>
              <a:rPr lang="en-US" sz="1600" b="1" dirty="0" err="1">
                <a:latin typeface="Arial" panose="020B0604020202020204" pitchFamily="34" charset="0"/>
                <a:cs typeface="Arial" panose="020B0604020202020204" pitchFamily="34" charset="0"/>
              </a:rPr>
              <a:t>modernisation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programme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of the DHA can reduce fraud and the cost of doing business by enabling e-government and this will attract  more investment. </a:t>
            </a:r>
            <a:endParaRPr lang="en-ZA"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7</a:t>
            </a:fld>
            <a:endParaRPr lang="en-US" dirty="0"/>
          </a:p>
        </p:txBody>
      </p:sp>
    </p:spTree>
    <p:extLst>
      <p:ext uri="{BB962C8B-B14F-4D97-AF65-F5344CB8AC3E}">
        <p14:creationId xmlns:p14="http://schemas.microsoft.com/office/powerpoint/2010/main" xmlns="" val="1564265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57"/>
            <a:ext cx="8229600" cy="779317"/>
          </a:xfrm>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Programme 3: Immigration Services</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2538E8B7-8BD9-9F48-9FB6-4E0DFEDB8449}" type="slidenum">
              <a:rPr lang="en-US" smtClean="0"/>
              <a:pPr marL="0" indent="0">
                <a:buNone/>
              </a:pPr>
              <a:t>70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29163687"/>
              </p:ext>
            </p:extLst>
          </p:nvPr>
        </p:nvGraphicFramePr>
        <p:xfrm>
          <a:off x="538323" y="775388"/>
          <a:ext cx="8148477" cy="4592772"/>
        </p:xfrm>
        <a:graphic>
          <a:graphicData uri="http://schemas.openxmlformats.org/drawingml/2006/table">
            <a:tbl>
              <a:tblPr/>
              <a:tblGrid>
                <a:gridCol w="2452333">
                  <a:extLst>
                    <a:ext uri="{9D8B030D-6E8A-4147-A177-3AD203B41FA5}">
                      <a16:colId xmlns:a16="http://schemas.microsoft.com/office/drawing/2014/main" xmlns="" val="20000"/>
                    </a:ext>
                  </a:extLst>
                </a:gridCol>
                <a:gridCol w="1433284">
                  <a:extLst>
                    <a:ext uri="{9D8B030D-6E8A-4147-A177-3AD203B41FA5}">
                      <a16:colId xmlns:a16="http://schemas.microsoft.com/office/drawing/2014/main" xmlns="" val="20001"/>
                    </a:ext>
                  </a:extLst>
                </a:gridCol>
                <a:gridCol w="1140292">
                  <a:extLst>
                    <a:ext uri="{9D8B030D-6E8A-4147-A177-3AD203B41FA5}">
                      <a16:colId xmlns:a16="http://schemas.microsoft.com/office/drawing/2014/main" xmlns="" val="20002"/>
                    </a:ext>
                  </a:extLst>
                </a:gridCol>
                <a:gridCol w="997756">
                  <a:extLst>
                    <a:ext uri="{9D8B030D-6E8A-4147-A177-3AD203B41FA5}">
                      <a16:colId xmlns:a16="http://schemas.microsoft.com/office/drawing/2014/main" xmlns="" val="20003"/>
                    </a:ext>
                  </a:extLst>
                </a:gridCol>
                <a:gridCol w="352747"/>
                <a:gridCol w="605414">
                  <a:extLst>
                    <a:ext uri="{9D8B030D-6E8A-4147-A177-3AD203B41FA5}">
                      <a16:colId xmlns:a16="http://schemas.microsoft.com/office/drawing/2014/main" xmlns="" val="20004"/>
                    </a:ext>
                  </a:extLst>
                </a:gridCol>
                <a:gridCol w="288191"/>
                <a:gridCol w="878460">
                  <a:extLst>
                    <a:ext uri="{9D8B030D-6E8A-4147-A177-3AD203B41FA5}">
                      <a16:colId xmlns:a16="http://schemas.microsoft.com/office/drawing/2014/main" xmlns="" val="20005"/>
                    </a:ext>
                  </a:extLst>
                </a:gridCol>
              </a:tblGrid>
              <a:tr h="264713">
                <a:tc>
                  <a:txBody>
                    <a:bodyPr/>
                    <a:lstStyle/>
                    <a:p>
                      <a:pPr algn="l" fontAlgn="b"/>
                      <a:r>
                        <a:rPr lang="en-ZA" sz="1200" b="0" i="0" u="none" strike="noStrike" dirty="0">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ZA" sz="1200" b="1" i="0" u="none" strike="noStrike">
                          <a:solidFill>
                            <a:srgbClr val="000000"/>
                          </a:solidFill>
                          <a:effectLst/>
                          <a:latin typeface="Arial"/>
                        </a:rPr>
                        <a:t> 2017/18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l" fontAlgn="ctr"/>
                      <a:r>
                        <a:rPr lang="en-ZA" sz="1200" b="1" i="0" u="none" strike="noStrike">
                          <a:solidFill>
                            <a:srgbClr val="000000"/>
                          </a:solidFill>
                          <a:effectLst/>
                          <a:latin typeface="Arial"/>
                        </a:rPr>
                        <a:t> 2018/19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ZA" sz="1200" b="1" i="0" u="none" strike="noStrike">
                          <a:solidFill>
                            <a:srgbClr val="000000"/>
                          </a:solidFill>
                          <a:effectLst/>
                          <a:latin typeface="Arial"/>
                        </a:rPr>
                        <a:t> 2019/20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ZA" sz="1200" b="1" i="0" u="none" strike="noStrike">
                          <a:solidFill>
                            <a:srgbClr val="000000"/>
                          </a:solidFill>
                          <a:effectLst/>
                          <a:latin typeface="Arial"/>
                        </a:rPr>
                        <a:t> 2020/21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22077">
                <a:tc>
                  <a:txBody>
                    <a:bodyPr/>
                    <a:lstStyle/>
                    <a:p>
                      <a:pPr algn="l" fontAlgn="ctr"/>
                      <a:r>
                        <a:rPr lang="en-ZA" sz="12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Arial"/>
                        </a:rPr>
                        <a:t> Voted (Main </a:t>
                      </a:r>
                      <a:br>
                        <a:rPr lang="en-ZA" sz="1200" b="1" i="0" u="none" strike="noStrike">
                          <a:solidFill>
                            <a:srgbClr val="000000"/>
                          </a:solidFill>
                          <a:effectLst/>
                          <a:latin typeface="Arial"/>
                        </a:rPr>
                      </a:br>
                      <a:r>
                        <a:rPr lang="en-ZA" sz="1200" b="1" i="0" u="none" strike="noStrike">
                          <a:solidFill>
                            <a:srgbClr val="000000"/>
                          </a:solidFill>
                          <a:effectLst/>
                          <a:latin typeface="Arial"/>
                        </a:rPr>
                        <a:t>appropriation)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a:rPr>
                        <a:t> Revised </a:t>
                      </a:r>
                      <a:br>
                        <a:rPr lang="en-ZA" sz="1200" b="1" i="0" u="none" strike="noStrike" dirty="0">
                          <a:solidFill>
                            <a:srgbClr val="000000"/>
                          </a:solidFill>
                          <a:effectLst/>
                          <a:latin typeface="Arial"/>
                        </a:rPr>
                      </a:br>
                      <a:r>
                        <a:rPr lang="en-ZA" sz="1200" b="1" i="0" u="none" strike="noStrike" dirty="0">
                          <a:solidFill>
                            <a:srgbClr val="000000"/>
                          </a:solidFill>
                          <a:effectLst/>
                          <a:latin typeface="Arial"/>
                        </a:rPr>
                        <a:t>Estimate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t"/>
                      <a:r>
                        <a:rPr lang="en-ZA" sz="1200" b="1" i="0" u="none" strike="noStrike" dirty="0">
                          <a:solidFill>
                            <a:srgbClr val="000000"/>
                          </a:solidFill>
                          <a:effectLst/>
                          <a:latin typeface="Arial"/>
                        </a:rPr>
                        <a:t> Medium Term Expenditure Framework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1"/>
                  </a:ext>
                </a:extLst>
              </a:tr>
              <a:tr h="264713">
                <a:tc>
                  <a:txBody>
                    <a:bodyPr/>
                    <a:lstStyle/>
                    <a:p>
                      <a:pPr algn="l" fontAlgn="b"/>
                      <a:r>
                        <a:rPr lang="en-ZA" sz="1200" b="0" i="0" u="none" strike="noStrike" dirty="0">
                          <a:solidFill>
                            <a:srgbClr val="000000"/>
                          </a:solidFill>
                          <a:effectLst/>
                          <a:latin typeface="Arial"/>
                        </a:rPr>
                        <a:t> Rand thousand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ZA" sz="1200" b="1" i="0" u="none" strike="noStrike">
                          <a:solidFill>
                            <a:srgbClr val="000000"/>
                          </a:solidFill>
                          <a:effectLst/>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t"/>
                      <a:r>
                        <a:rPr lang="en-ZA" sz="1200" b="1" i="0" u="none" strike="noStrike" dirty="0">
                          <a:solidFill>
                            <a:srgbClr val="000000"/>
                          </a:solidFill>
                          <a:effectLst/>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t"/>
                      <a:endParaRPr lang="en-ZA" sz="1200" b="1" i="0" u="none" strike="noStrike">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t"/>
                      <a:r>
                        <a:rPr lang="en-ZA" sz="1200" b="1" i="0" u="none" strike="noStrike" dirty="0">
                          <a:solidFill>
                            <a:srgbClr val="000000"/>
                          </a:solidFill>
                          <a:effectLst/>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ctr" fontAlgn="t"/>
                      <a:endParaRPr lang="en-ZA" sz="12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264713">
                <a:tc>
                  <a:txBody>
                    <a:bodyPr/>
                    <a:lstStyle/>
                    <a:p>
                      <a:pPr algn="l" fontAlgn="t"/>
                      <a:r>
                        <a:rPr lang="en-ZA" sz="1200" b="1" i="0" u="none" strike="noStrike" dirty="0">
                          <a:solidFill>
                            <a:srgbClr val="000000"/>
                          </a:solidFill>
                          <a:effectLst/>
                          <a:latin typeface="Arial"/>
                        </a:rPr>
                        <a:t> </a:t>
                      </a:r>
                      <a:r>
                        <a:rPr lang="en-ZA" sz="1200" b="1" i="0" u="none" strike="noStrike" dirty="0" err="1">
                          <a:solidFill>
                            <a:srgbClr val="000000"/>
                          </a:solidFill>
                          <a:effectLst/>
                          <a:latin typeface="Arial"/>
                        </a:rPr>
                        <a:t>Subprogrammes</a:t>
                      </a:r>
                      <a:r>
                        <a:rPr lang="en-ZA" sz="1200" b="1" i="0" u="none" strike="noStrike" dirty="0">
                          <a:solidFill>
                            <a:srgbClr val="000000"/>
                          </a:solidFill>
                          <a:effectLst/>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ZA" sz="1200" b="1" i="0" u="none" strike="noStrike" dirty="0">
                          <a:solidFill>
                            <a:srgbClr val="000000"/>
                          </a:solidFill>
                          <a:effectLst/>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ZA" sz="1200" b="1" i="0" u="none" strike="noStrike">
                          <a:solidFill>
                            <a:srgbClr val="000000"/>
                          </a:solidFill>
                          <a:effectLst/>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t"/>
                      <a:r>
                        <a:rPr lang="en-ZA" sz="1200" b="1" i="0" u="none" strike="noStrike">
                          <a:solidFill>
                            <a:srgbClr val="000000"/>
                          </a:solidFill>
                          <a:effectLst/>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2">
                  <a:txBody>
                    <a:bodyPr/>
                    <a:lstStyle/>
                    <a:p>
                      <a:pPr algn="r" fontAlgn="t"/>
                      <a:r>
                        <a:rPr lang="en-ZA" sz="1200" b="1" i="0" u="none" strike="noStrike">
                          <a:solidFill>
                            <a:srgbClr val="000000"/>
                          </a:solidFill>
                          <a:effectLst/>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pPr algn="ctr" fontAlgn="t"/>
                      <a:endParaRPr lang="en-ZA" sz="1200" b="1" i="0" u="none" strike="noStrike">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2">
                  <a:txBody>
                    <a:bodyPr/>
                    <a:lstStyle/>
                    <a:p>
                      <a:pPr algn="r" fontAlgn="t"/>
                      <a:r>
                        <a:rPr lang="en-ZA" sz="1200" b="1" i="0" u="none" strike="noStrike">
                          <a:solidFill>
                            <a:srgbClr val="000000"/>
                          </a:solidFill>
                          <a:effectLst/>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pPr algn="ctr" fontAlgn="t"/>
                      <a:endParaRPr lang="en-ZA" sz="1200" b="1" i="0" u="none" strike="noStrike">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xmlns="" val="10003"/>
                  </a:ext>
                </a:extLst>
              </a:tr>
              <a:tr h="264713">
                <a:tc>
                  <a:txBody>
                    <a:bodyPr/>
                    <a:lstStyle/>
                    <a:p>
                      <a:pPr algn="l" fontAlgn="b"/>
                      <a:r>
                        <a:rPr lang="en-ZA" sz="1200" b="0" i="0" u="none" strike="noStrike" dirty="0">
                          <a:solidFill>
                            <a:srgbClr val="000000"/>
                          </a:solidFill>
                          <a:effectLst/>
                          <a:latin typeface="Arial"/>
                        </a:rPr>
                        <a:t> Immigration Affairs Management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48 389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48 367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49 024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r" fontAlgn="b"/>
                      <a:r>
                        <a:rPr lang="en-ZA" sz="1200" b="0" i="0" u="none" strike="noStrike">
                          <a:solidFill>
                            <a:srgbClr val="000000"/>
                          </a:solidFill>
                          <a:effectLst/>
                          <a:latin typeface="Arial"/>
                        </a:rPr>
                        <a:t>       50 147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r" fontAlgn="b"/>
                      <a:r>
                        <a:rPr lang="en-ZA" sz="1200" b="0" i="0" u="none" strike="noStrike">
                          <a:solidFill>
                            <a:srgbClr val="000000"/>
                          </a:solidFill>
                          <a:effectLst/>
                          <a:latin typeface="Arial"/>
                        </a:rPr>
                        <a:t>       52 639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4"/>
                  </a:ext>
                </a:extLst>
              </a:tr>
              <a:tr h="264713">
                <a:tc>
                  <a:txBody>
                    <a:bodyPr/>
                    <a:lstStyle/>
                    <a:p>
                      <a:pPr algn="l" fontAlgn="b"/>
                      <a:r>
                        <a:rPr lang="en-ZA" sz="1200" b="0" i="0" u="none" strike="noStrike" dirty="0">
                          <a:solidFill>
                            <a:srgbClr val="000000"/>
                          </a:solidFill>
                          <a:effectLst/>
                          <a:latin typeface="Arial"/>
                        </a:rPr>
                        <a:t> Admission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779 193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778 729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816 344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r" fontAlgn="b"/>
                      <a:r>
                        <a:rPr lang="en-ZA" sz="1200" b="0" i="0" u="none" strike="noStrike">
                          <a:solidFill>
                            <a:srgbClr val="000000"/>
                          </a:solidFill>
                          <a:effectLst/>
                          <a:latin typeface="Arial"/>
                        </a:rPr>
                        <a:t>     844 781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r" fontAlgn="b"/>
                      <a:r>
                        <a:rPr lang="en-ZA" sz="1200" b="0" i="0" u="none" strike="noStrike">
                          <a:solidFill>
                            <a:srgbClr val="000000"/>
                          </a:solidFill>
                          <a:effectLst/>
                          <a:latin typeface="Arial"/>
                        </a:rPr>
                        <a:t>     899 300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5"/>
                  </a:ext>
                </a:extLst>
              </a:tr>
              <a:tr h="264713">
                <a:tc>
                  <a:txBody>
                    <a:bodyPr/>
                    <a:lstStyle/>
                    <a:p>
                      <a:pPr algn="l" fontAlgn="b"/>
                      <a:r>
                        <a:rPr lang="en-ZA" sz="1200" b="0" i="0" u="none" strike="noStrike" dirty="0">
                          <a:solidFill>
                            <a:srgbClr val="000000"/>
                          </a:solidFill>
                          <a:effectLst/>
                          <a:latin typeface="Arial"/>
                        </a:rPr>
                        <a:t> Immigration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r" fontAlgn="b"/>
                      <a:r>
                        <a:rPr lang="en-ZA" sz="1200" b="0" i="0" u="none" strike="noStrike" dirty="0">
                          <a:solidFill>
                            <a:srgbClr val="000000"/>
                          </a:solidFill>
                          <a:effectLst/>
                          <a:latin typeface="Arial"/>
                        </a:rPr>
                        <a:t>           235 805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235 496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ZA" sz="1200" b="0" i="0" u="none" strike="noStrike">
                          <a:solidFill>
                            <a:srgbClr val="000000"/>
                          </a:solidFill>
                          <a:effectLst/>
                          <a:latin typeface="Arial"/>
                        </a:rPr>
                        <a:t>      242 943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r" fontAlgn="b"/>
                      <a:r>
                        <a:rPr lang="en-ZA" sz="1200" b="0" i="0" u="none" strike="noStrike">
                          <a:solidFill>
                            <a:srgbClr val="000000"/>
                          </a:solidFill>
                          <a:effectLst/>
                          <a:latin typeface="Arial"/>
                        </a:rPr>
                        <a:t>     252 278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r" fontAlgn="b"/>
                      <a:r>
                        <a:rPr lang="en-ZA" sz="1200" b="0" i="0" u="none" strike="noStrike">
                          <a:solidFill>
                            <a:srgbClr val="000000"/>
                          </a:solidFill>
                          <a:effectLst/>
                          <a:latin typeface="Arial"/>
                        </a:rPr>
                        <a:t>     269 357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xmlns="" val="10006"/>
                  </a:ext>
                </a:extLst>
              </a:tr>
              <a:tr h="264713">
                <a:tc>
                  <a:txBody>
                    <a:bodyPr/>
                    <a:lstStyle/>
                    <a:p>
                      <a:pPr algn="l" fontAlgn="b"/>
                      <a:r>
                        <a:rPr lang="en-ZA" sz="1200" b="0" i="0" u="none" strike="noStrike" dirty="0">
                          <a:solidFill>
                            <a:srgbClr val="000000"/>
                          </a:solidFill>
                          <a:effectLst/>
                          <a:latin typeface="Arial"/>
                        </a:rPr>
                        <a:t> Asylum Seekers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ZA" sz="1200" b="0" i="0" u="none" strike="noStrike">
                          <a:solidFill>
                            <a:srgbClr val="000000"/>
                          </a:solidFill>
                          <a:effectLst/>
                          <a:latin typeface="Arial"/>
                        </a:rPr>
                        <a:t>           157 947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        157 850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ZA" sz="1200" b="0" i="0" u="none" strike="noStrike">
                          <a:solidFill>
                            <a:srgbClr val="000000"/>
                          </a:solidFill>
                          <a:effectLst/>
                          <a:latin typeface="Arial"/>
                        </a:rPr>
                        <a:t>      172 398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168 784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180 430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7"/>
                  </a:ext>
                </a:extLst>
              </a:tr>
              <a:tr h="264713">
                <a:tc>
                  <a:txBody>
                    <a:bodyPr/>
                    <a:lstStyle/>
                    <a:p>
                      <a:pPr algn="l" fontAlgn="b"/>
                      <a:r>
                        <a:rPr lang="en-ZA" sz="1200" b="1" i="0" u="none" strike="noStrike" dirty="0">
                          <a:solidFill>
                            <a:srgbClr val="000000"/>
                          </a:solidFill>
                          <a:effectLst/>
                          <a:latin typeface="Arial"/>
                        </a:rPr>
                        <a:t>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1 221 334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a:rPr>
                        <a:t>      1 220 442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1 280 809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ZA" sz="1200" b="1" i="0" u="none" strike="noStrike">
                          <a:solidFill>
                            <a:srgbClr val="000000"/>
                          </a:solidFill>
                          <a:effectLst/>
                          <a:latin typeface="Arial"/>
                        </a:rPr>
                        <a:t>   1 315 990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200" b="1"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ZA" sz="1200" b="1" i="0" u="none" strike="noStrike">
                          <a:solidFill>
                            <a:srgbClr val="000000"/>
                          </a:solidFill>
                          <a:effectLst/>
                          <a:latin typeface="Arial"/>
                        </a:rPr>
                        <a:t>  1 401 826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200" b="1"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4713">
                <a:tc>
                  <a:txBody>
                    <a:bodyPr/>
                    <a:lstStyle/>
                    <a:p>
                      <a:pPr algn="l" fontAlgn="b"/>
                      <a:r>
                        <a:rPr lang="en-ZA" sz="1200" b="1" i="0" u="sng" strike="noStrike" dirty="0">
                          <a:solidFill>
                            <a:srgbClr val="000000"/>
                          </a:solidFill>
                          <a:effectLst/>
                          <a:latin typeface="Arial"/>
                        </a:rPr>
                        <a:t> Economic classification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9"/>
                  </a:ext>
                </a:extLst>
              </a:tr>
              <a:tr h="264713">
                <a:tc>
                  <a:txBody>
                    <a:bodyPr/>
                    <a:lstStyle/>
                    <a:p>
                      <a:pPr algn="l" fontAlgn="b"/>
                      <a:r>
                        <a:rPr lang="en-ZA" sz="1200" b="1" i="0" u="none" strike="noStrike" dirty="0">
                          <a:solidFill>
                            <a:srgbClr val="000000"/>
                          </a:solidFill>
                          <a:effectLst/>
                          <a:latin typeface="Arial"/>
                        </a:rPr>
                        <a:t> Current payments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a:solidFill>
                            <a:srgbClr val="000000"/>
                          </a:solidFill>
                          <a:effectLst/>
                          <a:latin typeface="Arial"/>
                        </a:rPr>
                        <a:t>        1 220 949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dirty="0">
                          <a:solidFill>
                            <a:srgbClr val="000000"/>
                          </a:solidFill>
                          <a:effectLst/>
                          <a:latin typeface="Arial"/>
                        </a:rPr>
                        <a:t>      1 220 057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ZA" sz="1200" b="1" i="0" u="none" strike="noStrike" dirty="0">
                          <a:solidFill>
                            <a:srgbClr val="000000"/>
                          </a:solidFill>
                          <a:effectLst/>
                          <a:latin typeface="Arial"/>
                        </a:rPr>
                        <a:t>   1 280 402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2">
                  <a:txBody>
                    <a:bodyPr/>
                    <a:lstStyle/>
                    <a:p>
                      <a:pPr algn="r" fontAlgn="b"/>
                      <a:r>
                        <a:rPr lang="en-ZA" sz="1200" b="1" i="0" u="none" strike="noStrike">
                          <a:solidFill>
                            <a:srgbClr val="000000"/>
                          </a:solidFill>
                          <a:effectLst/>
                          <a:latin typeface="Arial"/>
                        </a:rPr>
                        <a:t>   1 315 460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pPr algn="l" fontAlgn="b"/>
                      <a:endParaRPr lang="en-ZA" sz="1200" b="1"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2">
                  <a:txBody>
                    <a:bodyPr/>
                    <a:lstStyle/>
                    <a:p>
                      <a:pPr algn="r" fontAlgn="b"/>
                      <a:r>
                        <a:rPr lang="en-ZA" sz="1200" b="1" i="0" u="none" strike="noStrike">
                          <a:solidFill>
                            <a:srgbClr val="000000"/>
                          </a:solidFill>
                          <a:effectLst/>
                          <a:latin typeface="Arial"/>
                        </a:rPr>
                        <a:t>  1 401 373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pPr algn="l" fontAlgn="b"/>
                      <a:endParaRPr lang="en-ZA" sz="1200" b="1"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xmlns="" val="10010"/>
                  </a:ext>
                </a:extLst>
              </a:tr>
              <a:tr h="264713">
                <a:tc>
                  <a:txBody>
                    <a:bodyPr/>
                    <a:lstStyle/>
                    <a:p>
                      <a:pPr algn="l" fontAlgn="b"/>
                      <a:r>
                        <a:rPr lang="en-ZA" sz="1200" b="0" i="0" u="none" strike="noStrike" dirty="0">
                          <a:solidFill>
                            <a:srgbClr val="000000"/>
                          </a:solidFill>
                          <a:effectLst/>
                          <a:latin typeface="Arial"/>
                        </a:rPr>
                        <a:t> Compensation of employees </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813 552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        813 552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dirty="0">
                          <a:solidFill>
                            <a:srgbClr val="000000"/>
                          </a:solidFill>
                          <a:effectLst/>
                          <a:latin typeface="Arial"/>
                        </a:rPr>
                        <a:t>      769 882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828 794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887 248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1"/>
                  </a:ext>
                </a:extLst>
              </a:tr>
              <a:tr h="264713">
                <a:tc>
                  <a:txBody>
                    <a:bodyPr/>
                    <a:lstStyle/>
                    <a:p>
                      <a:pPr algn="l" fontAlgn="b"/>
                      <a:r>
                        <a:rPr lang="en-ZA" sz="1200" b="0" i="0" u="none" strike="noStrike" dirty="0">
                          <a:solidFill>
                            <a:srgbClr val="000000"/>
                          </a:solidFill>
                          <a:effectLst/>
                          <a:latin typeface="Arial"/>
                        </a:rPr>
                        <a:t> Goods and services </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a:rPr>
                        <a:t>           407 397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        406 505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0" i="0" u="none" strike="noStrike" dirty="0">
                          <a:solidFill>
                            <a:srgbClr val="000000"/>
                          </a:solidFill>
                          <a:effectLst/>
                          <a:latin typeface="Arial"/>
                        </a:rPr>
                        <a:t>      510 620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110 666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0" i="0" u="none" strike="noStrike">
                          <a:solidFill>
                            <a:srgbClr val="000000"/>
                          </a:solidFill>
                          <a:effectLst/>
                          <a:latin typeface="Arial"/>
                        </a:rPr>
                        <a:t>     108 525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2"/>
                  </a:ext>
                </a:extLst>
              </a:tr>
              <a:tr h="264713">
                <a:tc>
                  <a:txBody>
                    <a:bodyPr/>
                    <a:lstStyle/>
                    <a:p>
                      <a:pPr algn="l" fontAlgn="b"/>
                      <a:r>
                        <a:rPr lang="en-ZA" sz="1200" b="1" i="0" u="none" strike="noStrike" dirty="0">
                          <a:solidFill>
                            <a:srgbClr val="000000"/>
                          </a:solidFill>
                          <a:effectLst/>
                          <a:latin typeface="Arial"/>
                        </a:rPr>
                        <a:t> Transfers and subsidies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1" i="0" u="none" strike="noStrike">
                          <a:solidFill>
                            <a:srgbClr val="000000"/>
                          </a:solidFill>
                          <a:effectLst/>
                          <a:latin typeface="Arial"/>
                        </a:rPr>
                        <a:t>                 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1" i="0" u="none" strike="noStrike">
                          <a:solidFill>
                            <a:srgbClr val="000000"/>
                          </a:solidFill>
                          <a:effectLst/>
                          <a:latin typeface="Arial"/>
                        </a:rPr>
                        <a:t>            407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1" i="0" u="none" strike="noStrike" dirty="0">
                          <a:solidFill>
                            <a:srgbClr val="000000"/>
                          </a:solidFill>
                          <a:effectLst/>
                          <a:latin typeface="Arial"/>
                        </a:rPr>
                        <a:t>            430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1" i="0" u="none" strike="noStrike">
                          <a:solidFill>
                            <a:srgbClr val="000000"/>
                          </a:solidFill>
                          <a:effectLst/>
                          <a:latin typeface="Arial"/>
                        </a:rPr>
                        <a:t>           453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1"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3"/>
                  </a:ext>
                </a:extLst>
              </a:tr>
              <a:tr h="264713">
                <a:tc>
                  <a:txBody>
                    <a:bodyPr/>
                    <a:lstStyle/>
                    <a:p>
                      <a:pPr algn="l" fontAlgn="b"/>
                      <a:r>
                        <a:rPr lang="en-ZA" sz="1200" b="1" i="0" u="none" strike="noStrike" dirty="0">
                          <a:solidFill>
                            <a:srgbClr val="000000"/>
                          </a:solidFill>
                          <a:effectLst/>
                          <a:latin typeface="Arial"/>
                        </a:rPr>
                        <a:t> Payments for capital assets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1" i="0" u="none" strike="noStrike">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1" i="0" u="none" strike="noStrike" dirty="0">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1" i="0" u="none" strike="noStrike">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1"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4"/>
                  </a:ext>
                </a:extLst>
              </a:tr>
              <a:tr h="264713">
                <a:tc>
                  <a:txBody>
                    <a:bodyPr/>
                    <a:lstStyle/>
                    <a:p>
                      <a:pPr algn="l" fontAlgn="b"/>
                      <a:r>
                        <a:rPr lang="en-ZA" sz="1200" b="1" i="0" u="none" strike="noStrike" dirty="0">
                          <a:solidFill>
                            <a:srgbClr val="000000"/>
                          </a:solidFill>
                          <a:effectLst/>
                          <a:latin typeface="Arial"/>
                        </a:rPr>
                        <a:t>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a:rPr>
                        <a:t>        1 221 334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a:rPr>
                        <a:t>      1 220 442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ZA" sz="1200" b="1" i="0" u="none" strike="noStrike" dirty="0">
                          <a:solidFill>
                            <a:srgbClr val="000000"/>
                          </a:solidFill>
                          <a:effectLst/>
                          <a:latin typeface="Arial"/>
                        </a:rPr>
                        <a:t>   1 073 609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1" i="0" u="none" strike="noStrike" dirty="0">
                          <a:solidFill>
                            <a:srgbClr val="000000"/>
                          </a:solidFill>
                          <a:effectLst/>
                          <a:latin typeface="Arial"/>
                        </a:rPr>
                        <a:t>   1 093 390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r" fontAlgn="b"/>
                      <a:r>
                        <a:rPr lang="en-ZA" sz="1200" b="1" i="0" u="none" strike="noStrike" dirty="0">
                          <a:solidFill>
                            <a:srgbClr val="000000"/>
                          </a:solidFill>
                          <a:effectLst/>
                          <a:latin typeface="Arial"/>
                        </a:rPr>
                        <a:t>  1 164 626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ZA"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586783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43"/>
            <a:ext cx="8229600" cy="707571"/>
          </a:xfrm>
        </p:spPr>
        <p:txBody>
          <a:bodyPr>
            <a:normAutofit/>
          </a:bodyPr>
          <a:lstStyle/>
          <a:p>
            <a:r>
              <a:rPr lang="en-ZA" sz="1800" b="1" dirty="0" smtClean="0">
                <a:solidFill>
                  <a:schemeClr val="accent6">
                    <a:lumMod val="50000"/>
                  </a:schemeClr>
                </a:solidFill>
                <a:latin typeface="Arial" panose="020B0604020202020204" pitchFamily="34" charset="0"/>
                <a:cs typeface="Arial" panose="020B0604020202020204" pitchFamily="34" charset="0"/>
              </a:rPr>
              <a:t>2018/19 AND 2019/20 COE CEILINGS</a:t>
            </a:r>
            <a:endParaRPr lang="en-ZA"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6063" y="1040525"/>
            <a:ext cx="8647112" cy="5069080"/>
          </a:xfrm>
        </p:spPr>
        <p:txBody>
          <a:bodyPr>
            <a:normAutofit/>
          </a:bodyPr>
          <a:lstStyle/>
          <a:p>
            <a:pPr>
              <a:buClrTx/>
              <a:buFont typeface="Arial" pitchFamily="34" charset="0"/>
              <a:buChar char="•"/>
            </a:pPr>
            <a:r>
              <a:rPr lang="en-ZA" sz="1800" dirty="0" smtClean="0">
                <a:latin typeface="Arial" panose="020B0604020202020204" pitchFamily="34" charset="0"/>
                <a:cs typeface="Arial" panose="020B0604020202020204" pitchFamily="34" charset="0"/>
              </a:rPr>
              <a:t>2018 MTEF allocation letter  – COE ceiling =</a:t>
            </a:r>
          </a:p>
          <a:p>
            <a:pPr marL="0" indent="0">
              <a:buNone/>
            </a:pPr>
            <a:endParaRPr lang="en-ZA" sz="1800" dirty="0" smtClean="0">
              <a:latin typeface="Arial" panose="020B0604020202020204" pitchFamily="34" charset="0"/>
              <a:cs typeface="Arial" panose="020B0604020202020204" pitchFamily="34" charset="0"/>
            </a:endParaRPr>
          </a:p>
          <a:p>
            <a:endParaRPr lang="en-ZA" sz="1800"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027821655"/>
              </p:ext>
            </p:extLst>
          </p:nvPr>
        </p:nvGraphicFramePr>
        <p:xfrm>
          <a:off x="457200" y="1731818"/>
          <a:ext cx="8071944" cy="1409481"/>
        </p:xfrm>
        <a:graphic>
          <a:graphicData uri="http://schemas.openxmlformats.org/drawingml/2006/table">
            <a:tbl>
              <a:tblPr firstRow="1" bandRow="1">
                <a:tableStyleId>{5C22544A-7EE6-4342-B048-85BDC9FD1C3A}</a:tableStyleId>
              </a:tblPr>
              <a:tblGrid>
                <a:gridCol w="2017986">
                  <a:extLst>
                    <a:ext uri="{9D8B030D-6E8A-4147-A177-3AD203B41FA5}">
                      <a16:colId xmlns:a16="http://schemas.microsoft.com/office/drawing/2014/main" xmlns="" val="20000"/>
                    </a:ext>
                  </a:extLst>
                </a:gridCol>
                <a:gridCol w="2002579">
                  <a:extLst>
                    <a:ext uri="{9D8B030D-6E8A-4147-A177-3AD203B41FA5}">
                      <a16:colId xmlns:a16="http://schemas.microsoft.com/office/drawing/2014/main" xmlns="" val="20001"/>
                    </a:ext>
                  </a:extLst>
                </a:gridCol>
                <a:gridCol w="2033393">
                  <a:extLst>
                    <a:ext uri="{9D8B030D-6E8A-4147-A177-3AD203B41FA5}">
                      <a16:colId xmlns:a16="http://schemas.microsoft.com/office/drawing/2014/main" xmlns="" val="20002"/>
                    </a:ext>
                  </a:extLst>
                </a:gridCol>
                <a:gridCol w="2017986">
                  <a:extLst>
                    <a:ext uri="{9D8B030D-6E8A-4147-A177-3AD203B41FA5}">
                      <a16:colId xmlns:a16="http://schemas.microsoft.com/office/drawing/2014/main" xmlns="" val="20003"/>
                    </a:ext>
                  </a:extLst>
                </a:gridCol>
              </a:tblGrid>
              <a:tr h="737755">
                <a:tc>
                  <a:txBody>
                    <a:bodyPr/>
                    <a:lstStyle/>
                    <a:p>
                      <a:pPr algn="ctr"/>
                      <a:endParaRPr lang="en-ZA" dirty="0">
                        <a:latin typeface="Arial" panose="020B0604020202020204" pitchFamily="34" charset="0"/>
                        <a:cs typeface="Arial" panose="020B0604020202020204" pitchFamily="34" charset="0"/>
                      </a:endParaRPr>
                    </a:p>
                  </a:txBody>
                  <a:tcPr>
                    <a:solidFill>
                      <a:schemeClr val="accent3"/>
                    </a:solidFill>
                  </a:tcPr>
                </a:tc>
                <a:tc>
                  <a:txBody>
                    <a:bodyPr/>
                    <a:lstStyle/>
                    <a:p>
                      <a:pPr algn="ctr"/>
                      <a:r>
                        <a:rPr lang="en-ZA" dirty="0" smtClean="0">
                          <a:solidFill>
                            <a:schemeClr val="tx1"/>
                          </a:solidFill>
                          <a:latin typeface="Arial" panose="020B0604020202020204" pitchFamily="34" charset="0"/>
                          <a:cs typeface="Arial" panose="020B0604020202020204" pitchFamily="34" charset="0"/>
                        </a:rPr>
                        <a:t>2018/19</a:t>
                      </a:r>
                    </a:p>
                    <a:p>
                      <a:pPr algn="ctr"/>
                      <a:r>
                        <a:rPr lang="en-ZA" dirty="0" smtClean="0">
                          <a:solidFill>
                            <a:schemeClr val="tx1"/>
                          </a:solidFill>
                          <a:latin typeface="Arial" panose="020B0604020202020204" pitchFamily="34" charset="0"/>
                          <a:cs typeface="Arial" panose="020B0604020202020204" pitchFamily="34" charset="0"/>
                        </a:rPr>
                        <a:t>R’000</a:t>
                      </a:r>
                      <a:endParaRPr lang="en-ZA" dirty="0">
                        <a:solidFill>
                          <a:schemeClr val="tx1"/>
                        </a:solidFill>
                        <a:latin typeface="Arial" panose="020B0604020202020204" pitchFamily="34" charset="0"/>
                        <a:cs typeface="Arial" panose="020B0604020202020204" pitchFamily="34" charset="0"/>
                      </a:endParaRPr>
                    </a:p>
                  </a:txBody>
                  <a:tcPr>
                    <a:solidFill>
                      <a:schemeClr val="accent3"/>
                    </a:solidFill>
                  </a:tcPr>
                </a:tc>
                <a:tc>
                  <a:txBody>
                    <a:bodyPr/>
                    <a:lstStyle/>
                    <a:p>
                      <a:pPr algn="ctr"/>
                      <a:r>
                        <a:rPr lang="en-ZA" dirty="0" smtClean="0">
                          <a:solidFill>
                            <a:schemeClr val="tx1"/>
                          </a:solidFill>
                          <a:latin typeface="Arial" panose="020B0604020202020204" pitchFamily="34" charset="0"/>
                          <a:cs typeface="Arial" panose="020B0604020202020204" pitchFamily="34" charset="0"/>
                        </a:rPr>
                        <a:t>2019/20</a:t>
                      </a:r>
                    </a:p>
                    <a:p>
                      <a:pPr algn="ctr"/>
                      <a:r>
                        <a:rPr lang="en-ZA" dirty="0" smtClean="0">
                          <a:solidFill>
                            <a:schemeClr val="tx1"/>
                          </a:solidFill>
                          <a:latin typeface="Arial" panose="020B0604020202020204" pitchFamily="34" charset="0"/>
                          <a:cs typeface="Arial" panose="020B0604020202020204" pitchFamily="34" charset="0"/>
                        </a:rPr>
                        <a:t>R’000</a:t>
                      </a:r>
                      <a:endParaRPr lang="en-ZA" dirty="0">
                        <a:solidFill>
                          <a:schemeClr val="tx1"/>
                        </a:solidFill>
                        <a:latin typeface="Arial" panose="020B0604020202020204" pitchFamily="34" charset="0"/>
                        <a:cs typeface="Arial" panose="020B0604020202020204" pitchFamily="34" charset="0"/>
                      </a:endParaRPr>
                    </a:p>
                  </a:txBody>
                  <a:tcPr>
                    <a:solidFill>
                      <a:schemeClr val="accent3"/>
                    </a:solidFill>
                  </a:tcPr>
                </a:tc>
                <a:tc>
                  <a:txBody>
                    <a:bodyPr/>
                    <a:lstStyle/>
                    <a:p>
                      <a:pPr algn="ctr"/>
                      <a:r>
                        <a:rPr lang="en-ZA" dirty="0" smtClean="0">
                          <a:solidFill>
                            <a:schemeClr val="tx1"/>
                          </a:solidFill>
                          <a:latin typeface="Arial" panose="020B0604020202020204" pitchFamily="34" charset="0"/>
                          <a:cs typeface="Arial" panose="020B0604020202020204" pitchFamily="34" charset="0"/>
                        </a:rPr>
                        <a:t>2021/22</a:t>
                      </a:r>
                    </a:p>
                    <a:p>
                      <a:pPr algn="ctr"/>
                      <a:r>
                        <a:rPr lang="en-ZA" dirty="0" smtClean="0">
                          <a:solidFill>
                            <a:schemeClr val="tx1"/>
                          </a:solidFill>
                          <a:latin typeface="Arial" panose="020B0604020202020204" pitchFamily="34" charset="0"/>
                          <a:cs typeface="Arial" panose="020B0604020202020204" pitchFamily="34" charset="0"/>
                        </a:rPr>
                        <a:t>R’000</a:t>
                      </a:r>
                      <a:endParaRPr lang="en-ZA" dirty="0">
                        <a:solidFill>
                          <a:schemeClr val="tx1"/>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xmlns="" val="10000"/>
                  </a:ext>
                </a:extLst>
              </a:tr>
              <a:tr h="671726">
                <a:tc>
                  <a:txBody>
                    <a:bodyPr/>
                    <a:lstStyle/>
                    <a:p>
                      <a:pPr algn="ctr"/>
                      <a:r>
                        <a:rPr lang="en-ZA" dirty="0" smtClean="0">
                          <a:latin typeface="Arial" panose="020B0604020202020204" pitchFamily="34" charset="0"/>
                          <a:cs typeface="Arial" panose="020B0604020202020204" pitchFamily="34" charset="0"/>
                        </a:rPr>
                        <a:t>COE ceiling</a:t>
                      </a:r>
                      <a:endParaRPr lang="en-ZA"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ZA" dirty="0" smtClean="0">
                          <a:latin typeface="Arial" panose="020B0604020202020204" pitchFamily="34" charset="0"/>
                          <a:cs typeface="Arial" panose="020B0604020202020204" pitchFamily="34" charset="0"/>
                        </a:rPr>
                        <a:t>R3 308 079</a:t>
                      </a:r>
                      <a:endParaRPr lang="en-ZA"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ZA" dirty="0" smtClean="0">
                          <a:latin typeface="Arial" panose="020B0604020202020204" pitchFamily="34" charset="0"/>
                          <a:cs typeface="Arial" panose="020B0604020202020204" pitchFamily="34" charset="0"/>
                        </a:rPr>
                        <a:t>R3 558 970</a:t>
                      </a:r>
                      <a:endParaRPr lang="en-ZA"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ZA" dirty="0" smtClean="0">
                          <a:latin typeface="Arial" panose="020B0604020202020204" pitchFamily="34" charset="0"/>
                          <a:cs typeface="Arial" panose="020B0604020202020204" pitchFamily="34" charset="0"/>
                        </a:rPr>
                        <a:t>R3 825 890</a:t>
                      </a:r>
                      <a:endParaRPr lang="en-ZA"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12"/>
          </p:nvPr>
        </p:nvSpPr>
        <p:spPr/>
        <p:txBody>
          <a:bodyPr/>
          <a:lstStyle/>
          <a:p>
            <a:pPr marL="0" indent="0">
              <a:buNone/>
            </a:pPr>
            <a:fld id="{2538E8B7-8BD9-9F48-9FB6-4E0DFEDB8449}" type="slidenum">
              <a:rPr lang="en-US" smtClean="0"/>
              <a:pPr marL="0" indent="0">
                <a:buNone/>
              </a:pPr>
              <a:t>71</a:t>
            </a:fld>
            <a:endParaRPr lang="en-US" dirty="0"/>
          </a:p>
        </p:txBody>
      </p:sp>
    </p:spTree>
    <p:extLst>
      <p:ext uri="{BB962C8B-B14F-4D97-AF65-F5344CB8AC3E}">
        <p14:creationId xmlns:p14="http://schemas.microsoft.com/office/powerpoint/2010/main" xmlns="" val="14079048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804"/>
            <a:ext cx="9144000" cy="400110"/>
          </a:xfrm>
          <a:prstGeom prst="rect">
            <a:avLst/>
          </a:prstGeom>
          <a:noFill/>
        </p:spPr>
        <p:txBody>
          <a:bodyPr wrap="square" rtlCol="0">
            <a:spAutoFit/>
          </a:bodyPr>
          <a:lstStyle/>
          <a:p>
            <a:pPr algn="ctr"/>
            <a:r>
              <a:rPr lang="en-GB" sz="2000" b="1" dirty="0" smtClean="0">
                <a:solidFill>
                  <a:schemeClr val="accent6">
                    <a:lumMod val="50000"/>
                  </a:schemeClr>
                </a:solidFill>
                <a:latin typeface="Arial" panose="020B0604020202020204" pitchFamily="34" charset="0"/>
                <a:cs typeface="Arial" panose="020B0604020202020204" pitchFamily="34" charset="0"/>
              </a:rPr>
              <a:t>CARA Funding</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72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579617594"/>
              </p:ext>
            </p:extLst>
          </p:nvPr>
        </p:nvGraphicFramePr>
        <p:xfrm>
          <a:off x="273831" y="644112"/>
          <a:ext cx="8721580" cy="4234807"/>
        </p:xfrm>
        <a:graphic>
          <a:graphicData uri="http://schemas.openxmlformats.org/drawingml/2006/table">
            <a:tbl>
              <a:tblPr/>
              <a:tblGrid>
                <a:gridCol w="4507175">
                  <a:extLst>
                    <a:ext uri="{9D8B030D-6E8A-4147-A177-3AD203B41FA5}">
                      <a16:colId xmlns:a16="http://schemas.microsoft.com/office/drawing/2014/main" xmlns="" val="20000"/>
                    </a:ext>
                  </a:extLst>
                </a:gridCol>
                <a:gridCol w="4214405">
                  <a:extLst>
                    <a:ext uri="{9D8B030D-6E8A-4147-A177-3AD203B41FA5}">
                      <a16:colId xmlns:a16="http://schemas.microsoft.com/office/drawing/2014/main" xmlns="" val="20001"/>
                    </a:ext>
                  </a:extLst>
                </a:gridCol>
              </a:tblGrid>
              <a:tr h="270288">
                <a:tc>
                  <a:txBody>
                    <a:bodyPr/>
                    <a:lstStyle/>
                    <a:p>
                      <a:pPr algn="ctr"/>
                      <a:r>
                        <a:rPr lang="en-ZA" b="1" dirty="0" smtClean="0">
                          <a:latin typeface="Arial" panose="020B0604020202020204" pitchFamily="34" charset="0"/>
                          <a:cs typeface="Arial" panose="020B0604020202020204" pitchFamily="34" charset="0"/>
                        </a:rPr>
                        <a:t>Description</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a:txBody>
                    <a:bodyPr/>
                    <a:lstStyle/>
                    <a:p>
                      <a:pPr algn="ctr"/>
                      <a:r>
                        <a:rPr lang="en-ZA" b="1" dirty="0" smtClean="0">
                          <a:latin typeface="Arial" panose="020B0604020202020204" pitchFamily="34" charset="0"/>
                          <a:cs typeface="Arial" panose="020B0604020202020204" pitchFamily="34" charset="0"/>
                        </a:rPr>
                        <a:t>Amount</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39641">
                <a:tc>
                  <a:txBody>
                    <a:bodyPr/>
                    <a:lstStyle/>
                    <a:p>
                      <a:pPr algn="ctr"/>
                      <a:r>
                        <a:rPr lang="en-ZA" dirty="0" smtClean="0">
                          <a:latin typeface="Arial" panose="020B0604020202020204" pitchFamily="34" charset="0"/>
                          <a:cs typeface="Arial" panose="020B0604020202020204" pitchFamily="34" charset="0"/>
                        </a:rPr>
                        <a:t>Purchasing of</a:t>
                      </a:r>
                      <a:r>
                        <a:rPr lang="en-ZA" baseline="0" dirty="0" smtClean="0">
                          <a:latin typeface="Arial" panose="020B0604020202020204" pitchFamily="34" charset="0"/>
                          <a:cs typeface="Arial" panose="020B0604020202020204" pitchFamily="34" charset="0"/>
                        </a:rPr>
                        <a:t> 52 vehicles for Inspectorate</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gn="ctr"/>
                      <a:r>
                        <a:rPr lang="en-ZA" dirty="0" smtClean="0">
                          <a:latin typeface="Arial" panose="020B0604020202020204" pitchFamily="34" charset="0"/>
                          <a:cs typeface="Arial" panose="020B0604020202020204" pitchFamily="34" charset="0"/>
                        </a:rPr>
                        <a:t>R28</a:t>
                      </a:r>
                      <a:r>
                        <a:rPr lang="en-ZA" baseline="0" dirty="0" smtClean="0">
                          <a:latin typeface="Arial" panose="020B0604020202020204" pitchFamily="34" charset="0"/>
                          <a:cs typeface="Arial" panose="020B0604020202020204" pitchFamily="34" charset="0"/>
                        </a:rPr>
                        <a:t> million</a:t>
                      </a:r>
                    </a:p>
                    <a:p>
                      <a:pPr algn="ct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r h="673745">
                <a:tc>
                  <a:txBody>
                    <a:bodyPr/>
                    <a:lstStyle/>
                    <a:p>
                      <a:pPr algn="ctr"/>
                      <a:r>
                        <a:rPr lang="en-ZA" dirty="0" smtClean="0">
                          <a:latin typeface="Arial" panose="020B0604020202020204" pitchFamily="34" charset="0"/>
                          <a:cs typeface="Arial" panose="020B0604020202020204" pitchFamily="34" charset="0"/>
                        </a:rPr>
                        <a:t>Case management system: procuring hand-held devices</a:t>
                      </a:r>
                      <a:r>
                        <a:rPr lang="en-ZA" baseline="0" dirty="0" smtClean="0">
                          <a:latin typeface="Arial" panose="020B0604020202020204" pitchFamily="34" charset="0"/>
                          <a:cs typeface="Arial" panose="020B0604020202020204" pitchFamily="34" charset="0"/>
                        </a:rPr>
                        <a:t> for Inspectorate</a:t>
                      </a:r>
                    </a:p>
                    <a:p>
                      <a:pPr algn="ct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algn="ctr"/>
                      <a:r>
                        <a:rPr lang="en-ZA" dirty="0" smtClean="0">
                          <a:latin typeface="Arial" panose="020B0604020202020204" pitchFamily="34" charset="0"/>
                          <a:cs typeface="Arial" panose="020B0604020202020204" pitchFamily="34" charset="0"/>
                        </a:rPr>
                        <a:t>R10 million</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xmlns="" val="10002"/>
                  </a:ext>
                </a:extLst>
              </a:tr>
              <a:tr h="967077">
                <a:tc>
                  <a:txBody>
                    <a:bodyPr/>
                    <a:lstStyle/>
                    <a:p>
                      <a:pPr algn="ctr"/>
                      <a:r>
                        <a:rPr lang="en-ZA" dirty="0" smtClean="0">
                          <a:latin typeface="Arial" panose="020B0604020202020204" pitchFamily="34" charset="0"/>
                          <a:cs typeface="Arial" panose="020B0604020202020204" pitchFamily="34" charset="0"/>
                        </a:rPr>
                        <a:t>Biometric systems at Ports of Entry</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dirty="0" smtClean="0">
                          <a:latin typeface="Arial" panose="020B0604020202020204" pitchFamily="34" charset="0"/>
                          <a:cs typeface="Arial" panose="020B0604020202020204" pitchFamily="34" charset="0"/>
                        </a:rPr>
                        <a:t>R13 million</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673745">
                <a:tc>
                  <a:txBody>
                    <a:bodyPr/>
                    <a:lstStyle/>
                    <a:p>
                      <a:pPr algn="ctr"/>
                      <a:r>
                        <a:rPr lang="en-ZA" dirty="0" smtClean="0">
                          <a:latin typeface="Arial" panose="020B0604020202020204" pitchFamily="34" charset="0"/>
                          <a:cs typeface="Arial" panose="020B0604020202020204" pitchFamily="34" charset="0"/>
                        </a:rPr>
                        <a:t>Equipment</a:t>
                      </a:r>
                      <a:r>
                        <a:rPr lang="en-ZA" baseline="0" dirty="0" smtClean="0">
                          <a:latin typeface="Arial" panose="020B0604020202020204" pitchFamily="34" charset="0"/>
                          <a:cs typeface="Arial" panose="020B0604020202020204" pitchFamily="34" charset="0"/>
                        </a:rPr>
                        <a:t> for Refugee Reception Centres</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ZA" dirty="0" smtClean="0">
                          <a:latin typeface="Arial" panose="020B0604020202020204" pitchFamily="34" charset="0"/>
                          <a:cs typeface="Arial" panose="020B0604020202020204" pitchFamily="34" charset="0"/>
                        </a:rPr>
                        <a:t>R19 million</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73745">
                <a:tc>
                  <a:txBody>
                    <a:bodyPr/>
                    <a:lstStyle/>
                    <a:p>
                      <a:pPr algn="ctr"/>
                      <a:r>
                        <a:rPr lang="en-ZA" b="1" dirty="0" smtClean="0">
                          <a:latin typeface="Arial" panose="020B0604020202020204" pitchFamily="34" charset="0"/>
                          <a:cs typeface="Arial" panose="020B0604020202020204" pitchFamily="34" charset="0"/>
                        </a:rPr>
                        <a:t>Total</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b="1" dirty="0" smtClean="0">
                          <a:latin typeface="Arial" panose="020B0604020202020204" pitchFamily="34" charset="0"/>
                          <a:cs typeface="Arial" panose="020B0604020202020204" pitchFamily="34" charset="0"/>
                        </a:rPr>
                        <a:t>R70 million</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xmlns="" val="16226160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804"/>
            <a:ext cx="9144000" cy="400110"/>
          </a:xfrm>
          <a:prstGeom prst="rect">
            <a:avLst/>
          </a:prstGeom>
          <a:noFill/>
        </p:spPr>
        <p:txBody>
          <a:bodyPr wrap="square" rtlCol="0">
            <a:spAutoFit/>
          </a:bodyPr>
          <a:lstStyle/>
          <a:p>
            <a:pPr algn="ctr"/>
            <a:r>
              <a:rPr lang="en-GB" sz="2000" b="1" dirty="0" smtClean="0">
                <a:solidFill>
                  <a:schemeClr val="accent6">
                    <a:lumMod val="50000"/>
                  </a:schemeClr>
                </a:solidFill>
                <a:latin typeface="Arial" panose="020B0604020202020204" pitchFamily="34" charset="0"/>
                <a:cs typeface="Arial" panose="020B0604020202020204" pitchFamily="34" charset="0"/>
              </a:rPr>
              <a:t>IJS Funding for 2018/19</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73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34279135"/>
              </p:ext>
            </p:extLst>
          </p:nvPr>
        </p:nvGraphicFramePr>
        <p:xfrm>
          <a:off x="273831" y="644112"/>
          <a:ext cx="8721580" cy="1005840"/>
        </p:xfrm>
        <a:graphic>
          <a:graphicData uri="http://schemas.openxmlformats.org/drawingml/2006/table">
            <a:tbl>
              <a:tblPr/>
              <a:tblGrid>
                <a:gridCol w="4441860">
                  <a:extLst>
                    <a:ext uri="{9D8B030D-6E8A-4147-A177-3AD203B41FA5}">
                      <a16:colId xmlns:a16="http://schemas.microsoft.com/office/drawing/2014/main" xmlns="" val="20000"/>
                    </a:ext>
                  </a:extLst>
                </a:gridCol>
                <a:gridCol w="4279720">
                  <a:extLst>
                    <a:ext uri="{9D8B030D-6E8A-4147-A177-3AD203B41FA5}">
                      <a16:colId xmlns:a16="http://schemas.microsoft.com/office/drawing/2014/main" xmlns="" val="20001"/>
                    </a:ext>
                  </a:extLst>
                </a:gridCol>
              </a:tblGrid>
              <a:tr h="270288">
                <a:tc>
                  <a:txBody>
                    <a:bodyPr/>
                    <a:lstStyle/>
                    <a:p>
                      <a:pPr algn="ctr"/>
                      <a:r>
                        <a:rPr lang="en-ZA" b="1" dirty="0" smtClean="0">
                          <a:latin typeface="Arial" panose="020B0604020202020204" pitchFamily="34" charset="0"/>
                          <a:cs typeface="Arial" panose="020B0604020202020204" pitchFamily="34" charset="0"/>
                        </a:rPr>
                        <a:t>Description</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a:txBody>
                    <a:bodyPr/>
                    <a:lstStyle/>
                    <a:p>
                      <a:pPr algn="ctr"/>
                      <a:r>
                        <a:rPr lang="en-ZA" b="1" dirty="0" smtClean="0">
                          <a:latin typeface="Arial" panose="020B0604020202020204" pitchFamily="34" charset="0"/>
                          <a:cs typeface="Arial" panose="020B0604020202020204" pitchFamily="34" charset="0"/>
                        </a:rPr>
                        <a:t>Amount</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39641">
                <a:tc>
                  <a:txBody>
                    <a:bodyPr/>
                    <a:lstStyle/>
                    <a:p>
                      <a:pPr algn="ctr"/>
                      <a:r>
                        <a:rPr lang="en-ZA" dirty="0" smtClean="0">
                          <a:latin typeface="Arial" panose="020B0604020202020204" pitchFamily="34" charset="0"/>
                          <a:cs typeface="Arial" panose="020B0604020202020204" pitchFamily="34" charset="0"/>
                        </a:rPr>
                        <a:t>HANIS Integration</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gn="ctr"/>
                      <a:r>
                        <a:rPr lang="en-ZA" dirty="0" smtClean="0">
                          <a:latin typeface="Arial" panose="020B0604020202020204" pitchFamily="34" charset="0"/>
                          <a:cs typeface="Arial" panose="020B0604020202020204" pitchFamily="34" charset="0"/>
                        </a:rPr>
                        <a:t>R6.8 </a:t>
                      </a:r>
                      <a:r>
                        <a:rPr lang="en-ZA" baseline="0" dirty="0" smtClean="0">
                          <a:latin typeface="Arial" panose="020B0604020202020204" pitchFamily="34" charset="0"/>
                          <a:cs typeface="Arial" panose="020B0604020202020204" pitchFamily="34" charset="0"/>
                        </a:rPr>
                        <a:t>million</a:t>
                      </a:r>
                    </a:p>
                    <a:p>
                      <a:pPr algn="ct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152400" y="1896249"/>
            <a:ext cx="9144000" cy="400110"/>
          </a:xfrm>
          <a:prstGeom prst="rect">
            <a:avLst/>
          </a:prstGeom>
          <a:noFill/>
        </p:spPr>
        <p:txBody>
          <a:bodyPr wrap="square" rtlCol="0">
            <a:spAutoFit/>
          </a:bodyPr>
          <a:lstStyle/>
          <a:p>
            <a:pPr algn="ctr"/>
            <a:r>
              <a:rPr lang="en-GB" sz="2000" b="1" dirty="0" smtClean="0">
                <a:solidFill>
                  <a:schemeClr val="accent6">
                    <a:lumMod val="50000"/>
                  </a:schemeClr>
                </a:solidFill>
                <a:latin typeface="Arial" panose="020B0604020202020204" pitchFamily="34" charset="0"/>
                <a:cs typeface="Arial" panose="020B0604020202020204" pitchFamily="34" charset="0"/>
              </a:rPr>
              <a:t>CJS Funding for 2018/19</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665384269"/>
              </p:ext>
            </p:extLst>
          </p:nvPr>
        </p:nvGraphicFramePr>
        <p:xfrm>
          <a:off x="273830" y="2573061"/>
          <a:ext cx="8721580" cy="1005840"/>
        </p:xfrm>
        <a:graphic>
          <a:graphicData uri="http://schemas.openxmlformats.org/drawingml/2006/table">
            <a:tbl>
              <a:tblPr/>
              <a:tblGrid>
                <a:gridCol w="4441860">
                  <a:extLst>
                    <a:ext uri="{9D8B030D-6E8A-4147-A177-3AD203B41FA5}">
                      <a16:colId xmlns:a16="http://schemas.microsoft.com/office/drawing/2014/main" xmlns="" val="20000"/>
                    </a:ext>
                  </a:extLst>
                </a:gridCol>
                <a:gridCol w="4279720">
                  <a:extLst>
                    <a:ext uri="{9D8B030D-6E8A-4147-A177-3AD203B41FA5}">
                      <a16:colId xmlns:a16="http://schemas.microsoft.com/office/drawing/2014/main" xmlns="" val="20001"/>
                    </a:ext>
                  </a:extLst>
                </a:gridCol>
              </a:tblGrid>
              <a:tr h="270288">
                <a:tc>
                  <a:txBody>
                    <a:bodyPr/>
                    <a:lstStyle/>
                    <a:p>
                      <a:pPr algn="ctr"/>
                      <a:r>
                        <a:rPr lang="en-ZA" b="1" dirty="0" smtClean="0">
                          <a:latin typeface="Arial" panose="020B0604020202020204" pitchFamily="34" charset="0"/>
                          <a:cs typeface="Arial" panose="020B0604020202020204" pitchFamily="34" charset="0"/>
                        </a:rPr>
                        <a:t>Description</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tc>
                  <a:txBody>
                    <a:bodyPr/>
                    <a:lstStyle/>
                    <a:p>
                      <a:pPr algn="ctr"/>
                      <a:r>
                        <a:rPr lang="en-ZA" b="1" dirty="0" smtClean="0">
                          <a:latin typeface="Arial" panose="020B0604020202020204" pitchFamily="34" charset="0"/>
                          <a:cs typeface="Arial" panose="020B0604020202020204" pitchFamily="34" charset="0"/>
                        </a:rPr>
                        <a:t>Amount</a:t>
                      </a:r>
                      <a:endParaRPr lang="en-ZA"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BCD3F"/>
                    </a:solidFill>
                  </a:tcPr>
                </a:tc>
                <a:extLst>
                  <a:ext uri="{0D108BD9-81ED-4DB2-BD59-A6C34878D82A}">
                    <a16:rowId xmlns:a16="http://schemas.microsoft.com/office/drawing/2014/main" xmlns="" val="10000"/>
                  </a:ext>
                </a:extLst>
              </a:tr>
              <a:tr h="439641">
                <a:tc>
                  <a:txBody>
                    <a:bodyPr/>
                    <a:lstStyle/>
                    <a:p>
                      <a:pPr algn="ctr"/>
                      <a:r>
                        <a:rPr lang="en-ZA" dirty="0" smtClean="0">
                          <a:latin typeface="Arial" panose="020B0604020202020204" pitchFamily="34" charset="0"/>
                          <a:cs typeface="Arial" panose="020B0604020202020204" pitchFamily="34" charset="0"/>
                        </a:rPr>
                        <a:t>ABIS</a:t>
                      </a: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algn="ctr"/>
                      <a:r>
                        <a:rPr lang="en-ZA" dirty="0" smtClean="0">
                          <a:latin typeface="Arial" panose="020B0604020202020204" pitchFamily="34" charset="0"/>
                          <a:cs typeface="Arial" panose="020B0604020202020204" pitchFamily="34" charset="0"/>
                        </a:rPr>
                        <a:t>R75 </a:t>
                      </a:r>
                      <a:r>
                        <a:rPr lang="en-ZA" baseline="0" dirty="0" smtClean="0">
                          <a:latin typeface="Arial" panose="020B0604020202020204" pitchFamily="34" charset="0"/>
                          <a:cs typeface="Arial" panose="020B0604020202020204" pitchFamily="34" charset="0"/>
                        </a:rPr>
                        <a:t>million</a:t>
                      </a:r>
                    </a:p>
                    <a:p>
                      <a:pPr algn="ctr"/>
                      <a:endParaRPr lang="en-ZA"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038818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None/>
            </a:pPr>
            <a:fld id="{2538E8B7-8BD9-9F48-9FB6-4E0DFEDB8449}" type="slidenum">
              <a:rPr lang="en-US" smtClean="0"/>
              <a:pPr marL="0" indent="0">
                <a:buNone/>
              </a:pPr>
              <a:t>74</a:t>
            </a:fld>
            <a:endParaRPr lang="en-US" dirty="0"/>
          </a:p>
        </p:txBody>
      </p:sp>
      <p:pic>
        <p:nvPicPr>
          <p:cNvPr id="2" name="Picture 1" descr="2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71032"/>
          </a:xfrm>
          <a:prstGeom prst="rect">
            <a:avLst/>
          </a:prstGeom>
        </p:spPr>
      </p:pic>
      <p:sp>
        <p:nvSpPr>
          <p:cNvPr id="3" name="Rectangle 2"/>
          <p:cNvSpPr/>
          <p:nvPr/>
        </p:nvSpPr>
        <p:spPr>
          <a:xfrm>
            <a:off x="2286000" y="2771128"/>
            <a:ext cx="4572000" cy="456535"/>
          </a:xfrm>
          <a:prstGeom prst="rect">
            <a:avLst/>
          </a:prstGeom>
        </p:spPr>
        <p:txBody>
          <a:bodyPr>
            <a:spAutoFit/>
          </a:bodyPr>
          <a:lstStyle/>
          <a:p>
            <a:pPr algn="ctr">
              <a:lnSpc>
                <a:spcPct val="150000"/>
              </a:lnSpc>
            </a:pPr>
            <a:r>
              <a:rPr lang="en-US" b="1" dirty="0" smtClean="0">
                <a:latin typeface="Arial" panose="020B0604020202020204" pitchFamily="34" charset="0"/>
                <a:cs typeface="Arial" panose="020B0604020202020204" pitchFamily="34" charset="0"/>
              </a:rPr>
              <a:t>CONCLUSION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9076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768" y="261311"/>
            <a:ext cx="8780463" cy="3185487"/>
          </a:xfrm>
          <a:prstGeom prst="rect">
            <a:avLst/>
          </a:prstGeom>
        </p:spPr>
        <p:txBody>
          <a:bodyPr>
            <a:spAutoFit/>
          </a:bodyPr>
          <a:lstStyle/>
          <a:p>
            <a:pPr algn="just">
              <a:defRPr/>
            </a:pPr>
            <a:endParaRPr lang="en-US" sz="1600" b="1" dirty="0">
              <a:latin typeface="Arial" pitchFamily="34" charset="0"/>
              <a:ea typeface="ＭＳ Ｐゴシック" pitchFamily="34" charset="-128"/>
              <a:cs typeface="Arial" pitchFamily="34" charset="0"/>
            </a:endParaRPr>
          </a:p>
          <a:p>
            <a:pPr marL="342900" indent="-342900" algn="just">
              <a:spcBef>
                <a:spcPts val="600"/>
              </a:spcBef>
              <a:spcAft>
                <a:spcPts val="600"/>
              </a:spcAft>
              <a:buFont typeface="+mj-lt"/>
              <a:buAutoNum type="arabicPeriod"/>
              <a:defRPr/>
            </a:pPr>
            <a:r>
              <a:rPr lang="en-US" sz="2000" dirty="0" smtClean="0">
                <a:latin typeface="Arial" pitchFamily="34" charset="0"/>
                <a:ea typeface="ＭＳ Ｐゴシック" pitchFamily="34" charset="-128"/>
                <a:cs typeface="Arial" pitchFamily="34" charset="0"/>
              </a:rPr>
              <a:t>The 2018/19 financial year is the last year of the 2014 to 2019 MTSF cycle – it is therefore imperative for the DHA to meet its MTSF commitments.</a:t>
            </a:r>
          </a:p>
          <a:p>
            <a:pPr marL="342900" indent="-342900" algn="just">
              <a:spcBef>
                <a:spcPts val="600"/>
              </a:spcBef>
              <a:spcAft>
                <a:spcPts val="600"/>
              </a:spcAft>
              <a:buFont typeface="+mj-lt"/>
              <a:buAutoNum type="arabicPeriod"/>
              <a:defRPr/>
            </a:pPr>
            <a:r>
              <a:rPr lang="en-US" sz="2000" dirty="0" smtClean="0">
                <a:latin typeface="Arial" pitchFamily="34" charset="0"/>
                <a:ea typeface="ＭＳ Ｐゴシック" pitchFamily="34" charset="-128"/>
                <a:cs typeface="Arial" pitchFamily="34" charset="0"/>
              </a:rPr>
              <a:t>Specific focus and attention to be placed on the identified strategic challenges and implementation of strategic responses to mitigate these challenges.</a:t>
            </a:r>
          </a:p>
          <a:p>
            <a:pPr marL="342900" indent="-342900" algn="just">
              <a:spcBef>
                <a:spcPts val="600"/>
              </a:spcBef>
              <a:spcAft>
                <a:spcPts val="600"/>
              </a:spcAft>
              <a:buFont typeface="+mj-lt"/>
              <a:buAutoNum type="arabicPeriod"/>
              <a:defRPr/>
            </a:pPr>
            <a:r>
              <a:rPr lang="en-US" sz="2000" dirty="0" smtClean="0">
                <a:latin typeface="Arial" pitchFamily="34" charset="0"/>
                <a:ea typeface="ＭＳ Ｐゴシック" pitchFamily="34" charset="-128"/>
                <a:cs typeface="Arial" pitchFamily="34" charset="0"/>
              </a:rPr>
              <a:t>Continuous improvement in </a:t>
            </a:r>
            <a:r>
              <a:rPr lang="en-US" sz="2000" dirty="0" err="1" smtClean="0">
                <a:latin typeface="Arial" pitchFamily="34" charset="0"/>
                <a:ea typeface="ＭＳ Ｐゴシック" pitchFamily="34" charset="-128"/>
                <a:cs typeface="Arial" pitchFamily="34" charset="0"/>
              </a:rPr>
              <a:t>organisational</a:t>
            </a:r>
            <a:r>
              <a:rPr lang="en-US" sz="2000" dirty="0" smtClean="0">
                <a:latin typeface="Arial" pitchFamily="34" charset="0"/>
                <a:ea typeface="ＭＳ Ｐゴシック" pitchFamily="34" charset="-128"/>
                <a:cs typeface="Arial" pitchFamily="34" charset="0"/>
              </a:rPr>
              <a:t> and financial performance and rendering service delivery of the highest quality.</a:t>
            </a:r>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None/>
            </a:pPr>
            <a:fld id="{7BF42C52-B159-234F-84DC-5B8DD7318330}" type="slidenum">
              <a:rPr lang="en-US" smtClean="0"/>
              <a:pPr marL="0" indent="0">
                <a:buNone/>
              </a:pPr>
              <a:t>75</a:t>
            </a:fld>
            <a:endParaRPr lang="en-US" dirty="0"/>
          </a:p>
        </p:txBody>
      </p:sp>
    </p:spTree>
    <p:extLst>
      <p:ext uri="{BB962C8B-B14F-4D97-AF65-F5344CB8AC3E}">
        <p14:creationId xmlns:p14="http://schemas.microsoft.com/office/powerpoint/2010/main" xmlns="" val="3984924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867" y="1473872"/>
            <a:ext cx="3356465" cy="1015663"/>
          </a:xfrm>
          <a:prstGeom prst="rect">
            <a:avLst/>
          </a:prstGeom>
        </p:spPr>
        <p:txBody>
          <a:bodyPr wrap="square">
            <a:spAutoFit/>
          </a:bodyPr>
          <a:lstStyle/>
          <a:p>
            <a:endParaRPr lang="en-ZA" sz="2400" dirty="0"/>
          </a:p>
          <a:p>
            <a:r>
              <a:rPr lang="en-ZA" sz="3600" b="1" dirty="0" err="1">
                <a:solidFill>
                  <a:srgbClr val="FFC000"/>
                </a:solidFill>
              </a:rPr>
              <a:t>Ndiyabulela</a:t>
            </a:r>
            <a:r>
              <a:rPr lang="en-ZA" sz="2400" b="1" dirty="0"/>
              <a:t> </a:t>
            </a:r>
            <a:endParaRPr lang="en-US" sz="2400" b="1" dirty="0">
              <a:solidFill>
                <a:srgbClr val="000000"/>
              </a:solidFill>
            </a:endParaRPr>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76</a:t>
            </a:fld>
            <a:endParaRPr lang="en-US" dirty="0"/>
          </a:p>
        </p:txBody>
      </p:sp>
      <p:sp>
        <p:nvSpPr>
          <p:cNvPr id="5" name="Rectangle 4"/>
          <p:cNvSpPr/>
          <p:nvPr/>
        </p:nvSpPr>
        <p:spPr>
          <a:xfrm>
            <a:off x="6259015" y="2540839"/>
            <a:ext cx="2884985" cy="1477328"/>
          </a:xfrm>
          <a:prstGeom prst="rect">
            <a:avLst/>
          </a:prstGeom>
        </p:spPr>
        <p:txBody>
          <a:bodyPr wrap="square">
            <a:spAutoFit/>
          </a:bodyPr>
          <a:lstStyle/>
          <a:p>
            <a:endParaRPr lang="en-ZA" dirty="0"/>
          </a:p>
          <a:p>
            <a:r>
              <a:rPr lang="en-ZA" sz="3600" b="1" dirty="0" err="1">
                <a:solidFill>
                  <a:schemeClr val="bg2">
                    <a:lumMod val="50000"/>
                  </a:schemeClr>
                </a:solidFill>
              </a:rPr>
              <a:t>Ndi</a:t>
            </a:r>
            <a:r>
              <a:rPr lang="en-ZA" sz="3600" b="1" dirty="0">
                <a:solidFill>
                  <a:schemeClr val="bg2">
                    <a:lumMod val="50000"/>
                  </a:schemeClr>
                </a:solidFill>
              </a:rPr>
              <a:t> </a:t>
            </a:r>
            <a:r>
              <a:rPr lang="en-ZA" sz="3600" b="1" dirty="0" err="1">
                <a:solidFill>
                  <a:schemeClr val="bg2">
                    <a:lumMod val="50000"/>
                  </a:schemeClr>
                </a:solidFill>
              </a:rPr>
              <a:t>khou</a:t>
            </a:r>
            <a:r>
              <a:rPr lang="en-ZA" sz="3600" b="1" dirty="0">
                <a:solidFill>
                  <a:schemeClr val="bg2">
                    <a:lumMod val="50000"/>
                  </a:schemeClr>
                </a:solidFill>
              </a:rPr>
              <a:t> </a:t>
            </a:r>
            <a:r>
              <a:rPr lang="en-ZA" sz="3600" b="1" dirty="0" err="1">
                <a:solidFill>
                  <a:schemeClr val="bg2">
                    <a:lumMod val="50000"/>
                  </a:schemeClr>
                </a:solidFill>
              </a:rPr>
              <a:t>livhuha</a:t>
            </a:r>
            <a:r>
              <a:rPr lang="en-ZA" sz="3600" b="1" dirty="0">
                <a:solidFill>
                  <a:schemeClr val="bg2">
                    <a:lumMod val="50000"/>
                  </a:schemeClr>
                </a:solidFill>
              </a:rPr>
              <a:t> </a:t>
            </a:r>
            <a:endParaRPr lang="en-ZA" sz="3600" dirty="0">
              <a:solidFill>
                <a:schemeClr val="bg2">
                  <a:lumMod val="50000"/>
                </a:schemeClr>
              </a:solidFill>
            </a:endParaRPr>
          </a:p>
        </p:txBody>
      </p:sp>
      <p:sp>
        <p:nvSpPr>
          <p:cNvPr id="6" name="Rectangle 5"/>
          <p:cNvSpPr/>
          <p:nvPr/>
        </p:nvSpPr>
        <p:spPr>
          <a:xfrm>
            <a:off x="4192675" y="1473872"/>
            <a:ext cx="4320338" cy="923330"/>
          </a:xfrm>
          <a:prstGeom prst="rect">
            <a:avLst/>
          </a:prstGeom>
        </p:spPr>
        <p:txBody>
          <a:bodyPr wrap="square">
            <a:spAutoFit/>
          </a:bodyPr>
          <a:lstStyle/>
          <a:p>
            <a:endParaRPr lang="en-ZA" dirty="0"/>
          </a:p>
          <a:p>
            <a:r>
              <a:rPr lang="en-ZA" sz="3600" b="1" dirty="0" err="1">
                <a:solidFill>
                  <a:srgbClr val="7030A0"/>
                </a:solidFill>
              </a:rPr>
              <a:t>Ke</a:t>
            </a:r>
            <a:r>
              <a:rPr lang="en-ZA" sz="3600" b="1" dirty="0">
                <a:solidFill>
                  <a:srgbClr val="7030A0"/>
                </a:solidFill>
              </a:rPr>
              <a:t> </a:t>
            </a:r>
            <a:r>
              <a:rPr lang="en-ZA" sz="3600" b="1" dirty="0" err="1">
                <a:solidFill>
                  <a:srgbClr val="7030A0"/>
                </a:solidFill>
              </a:rPr>
              <a:t>ya</a:t>
            </a:r>
            <a:r>
              <a:rPr lang="en-ZA" sz="3600" b="1" dirty="0">
                <a:solidFill>
                  <a:srgbClr val="7030A0"/>
                </a:solidFill>
              </a:rPr>
              <a:t> </a:t>
            </a:r>
            <a:r>
              <a:rPr lang="en-ZA" sz="3600" b="1" dirty="0" err="1">
                <a:solidFill>
                  <a:srgbClr val="7030A0"/>
                </a:solidFill>
              </a:rPr>
              <a:t>leboga</a:t>
            </a:r>
            <a:r>
              <a:rPr lang="en-ZA" sz="3600" b="1" dirty="0">
                <a:solidFill>
                  <a:srgbClr val="7030A0"/>
                </a:solidFill>
              </a:rPr>
              <a:t> </a:t>
            </a:r>
            <a:endParaRPr lang="en-ZA" sz="3600" dirty="0">
              <a:solidFill>
                <a:srgbClr val="7030A0"/>
              </a:solidFill>
            </a:endParaRPr>
          </a:p>
        </p:txBody>
      </p:sp>
      <p:sp>
        <p:nvSpPr>
          <p:cNvPr id="7" name="Rectangle 6"/>
          <p:cNvSpPr/>
          <p:nvPr/>
        </p:nvSpPr>
        <p:spPr>
          <a:xfrm>
            <a:off x="3305032" y="234762"/>
            <a:ext cx="2688609" cy="646331"/>
          </a:xfrm>
          <a:prstGeom prst="rect">
            <a:avLst/>
          </a:prstGeom>
        </p:spPr>
        <p:txBody>
          <a:bodyPr wrap="square">
            <a:spAutoFit/>
          </a:bodyPr>
          <a:lstStyle/>
          <a:p>
            <a:r>
              <a:rPr lang="en-ZA" sz="3600" b="1" dirty="0" smtClean="0">
                <a:solidFill>
                  <a:schemeClr val="accent6">
                    <a:lumMod val="50000"/>
                  </a:schemeClr>
                </a:solidFill>
              </a:rPr>
              <a:t>Thank </a:t>
            </a:r>
            <a:r>
              <a:rPr lang="en-ZA" sz="3600" b="1" dirty="0">
                <a:solidFill>
                  <a:schemeClr val="accent6">
                    <a:lumMod val="50000"/>
                  </a:schemeClr>
                </a:solidFill>
              </a:rPr>
              <a:t>you </a:t>
            </a:r>
            <a:endParaRPr lang="en-ZA" sz="3600" dirty="0">
              <a:solidFill>
                <a:schemeClr val="accent6">
                  <a:lumMod val="50000"/>
                </a:schemeClr>
              </a:solidFill>
            </a:endParaRPr>
          </a:p>
        </p:txBody>
      </p:sp>
      <p:sp>
        <p:nvSpPr>
          <p:cNvPr id="8" name="Rectangle 7"/>
          <p:cNvSpPr/>
          <p:nvPr/>
        </p:nvSpPr>
        <p:spPr>
          <a:xfrm>
            <a:off x="195871" y="4350140"/>
            <a:ext cx="2640463" cy="923330"/>
          </a:xfrm>
          <a:prstGeom prst="rect">
            <a:avLst/>
          </a:prstGeom>
        </p:spPr>
        <p:txBody>
          <a:bodyPr wrap="square">
            <a:spAutoFit/>
          </a:bodyPr>
          <a:lstStyle/>
          <a:p>
            <a:endParaRPr lang="en-ZA" dirty="0"/>
          </a:p>
          <a:p>
            <a:r>
              <a:rPr lang="en-ZA" sz="3600" b="1" dirty="0" err="1"/>
              <a:t>Dankie</a:t>
            </a:r>
            <a:r>
              <a:rPr lang="en-ZA" b="1" dirty="0"/>
              <a:t> </a:t>
            </a:r>
            <a:endParaRPr lang="en-ZA" dirty="0"/>
          </a:p>
        </p:txBody>
      </p:sp>
      <p:sp>
        <p:nvSpPr>
          <p:cNvPr id="9" name="Rectangle 8"/>
          <p:cNvSpPr/>
          <p:nvPr/>
        </p:nvSpPr>
        <p:spPr>
          <a:xfrm>
            <a:off x="77337" y="3225123"/>
            <a:ext cx="2508913" cy="923330"/>
          </a:xfrm>
          <a:prstGeom prst="rect">
            <a:avLst/>
          </a:prstGeom>
        </p:spPr>
        <p:txBody>
          <a:bodyPr wrap="square">
            <a:spAutoFit/>
          </a:bodyPr>
          <a:lstStyle/>
          <a:p>
            <a:endParaRPr lang="en-ZA" dirty="0"/>
          </a:p>
          <a:p>
            <a:r>
              <a:rPr lang="en-ZA" sz="3600" b="1" dirty="0" err="1">
                <a:solidFill>
                  <a:srgbClr val="00B050"/>
                </a:solidFill>
              </a:rPr>
              <a:t>Inkomu</a:t>
            </a:r>
            <a:r>
              <a:rPr lang="en-ZA" sz="2800" b="1" dirty="0"/>
              <a:t> </a:t>
            </a:r>
          </a:p>
        </p:txBody>
      </p:sp>
      <p:sp>
        <p:nvSpPr>
          <p:cNvPr id="11" name="Rectangle 10"/>
          <p:cNvSpPr/>
          <p:nvPr/>
        </p:nvSpPr>
        <p:spPr>
          <a:xfrm>
            <a:off x="2363337" y="4956315"/>
            <a:ext cx="4572000" cy="923330"/>
          </a:xfrm>
          <a:prstGeom prst="rect">
            <a:avLst/>
          </a:prstGeom>
        </p:spPr>
        <p:txBody>
          <a:bodyPr>
            <a:spAutoFit/>
          </a:bodyPr>
          <a:lstStyle/>
          <a:p>
            <a:endParaRPr lang="en-ZA" dirty="0"/>
          </a:p>
          <a:p>
            <a:r>
              <a:rPr lang="en-ZA" sz="3600" b="1" dirty="0" err="1">
                <a:solidFill>
                  <a:schemeClr val="accent5">
                    <a:lumMod val="60000"/>
                    <a:lumOff val="40000"/>
                  </a:schemeClr>
                </a:solidFill>
              </a:rPr>
              <a:t>Ngiyabonga</a:t>
            </a:r>
            <a:r>
              <a:rPr lang="en-ZA" b="1" dirty="0"/>
              <a:t> </a:t>
            </a:r>
            <a:endParaRPr lang="en-ZA" dirty="0"/>
          </a:p>
        </p:txBody>
      </p:sp>
      <p:sp>
        <p:nvSpPr>
          <p:cNvPr id="12" name="Rectangle 11"/>
          <p:cNvSpPr/>
          <p:nvPr/>
        </p:nvSpPr>
        <p:spPr>
          <a:xfrm>
            <a:off x="1185332" y="672320"/>
            <a:ext cx="4572000" cy="923330"/>
          </a:xfrm>
          <a:prstGeom prst="rect">
            <a:avLst/>
          </a:prstGeom>
        </p:spPr>
        <p:txBody>
          <a:bodyPr>
            <a:spAutoFit/>
          </a:bodyPr>
          <a:lstStyle/>
          <a:p>
            <a:endParaRPr lang="en-ZA" dirty="0"/>
          </a:p>
          <a:p>
            <a:r>
              <a:rPr lang="en-ZA" sz="3600" b="1" dirty="0" err="1">
                <a:solidFill>
                  <a:schemeClr val="accent2"/>
                </a:solidFill>
              </a:rPr>
              <a:t>Ngiyathokoza</a:t>
            </a:r>
            <a:r>
              <a:rPr lang="en-ZA" b="1" dirty="0"/>
              <a:t> </a:t>
            </a:r>
            <a:endParaRPr lang="en-ZA" dirty="0"/>
          </a:p>
        </p:txBody>
      </p:sp>
      <p:pic>
        <p:nvPicPr>
          <p:cNvPr id="4100"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6305" y="2523010"/>
            <a:ext cx="4170339" cy="275046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96464" y="3777627"/>
            <a:ext cx="184666" cy="369332"/>
          </a:xfrm>
          <a:prstGeom prst="rect">
            <a:avLst/>
          </a:prstGeom>
          <a:noFill/>
        </p:spPr>
        <p:txBody>
          <a:bodyPr wrap="none" rtlCol="0">
            <a:spAutoFit/>
          </a:bodyPr>
          <a:lstStyle/>
          <a:p>
            <a:endParaRPr lang="en-US" dirty="0"/>
          </a:p>
        </p:txBody>
      </p:sp>
      <p:sp>
        <p:nvSpPr>
          <p:cNvPr id="10" name="Rectangle 9"/>
          <p:cNvSpPr/>
          <p:nvPr/>
        </p:nvSpPr>
        <p:spPr>
          <a:xfrm>
            <a:off x="5848065" y="4350140"/>
            <a:ext cx="3071251" cy="923330"/>
          </a:xfrm>
          <a:prstGeom prst="rect">
            <a:avLst/>
          </a:prstGeom>
        </p:spPr>
        <p:txBody>
          <a:bodyPr wrap="square">
            <a:spAutoFit/>
          </a:bodyPr>
          <a:lstStyle/>
          <a:p>
            <a:endParaRPr lang="en-ZA" dirty="0"/>
          </a:p>
          <a:p>
            <a:r>
              <a:rPr lang="en-ZA" sz="3600" b="1" dirty="0" err="1">
                <a:solidFill>
                  <a:srgbClr val="0070C0"/>
                </a:solidFill>
              </a:rPr>
              <a:t>Ndiyabulela</a:t>
            </a:r>
            <a:r>
              <a:rPr lang="en-ZA" sz="2800" b="1" dirty="0"/>
              <a:t> </a:t>
            </a:r>
            <a:endParaRPr lang="en-ZA" sz="2800" dirty="0"/>
          </a:p>
        </p:txBody>
      </p:sp>
    </p:spTree>
    <p:extLst>
      <p:ext uri="{BB962C8B-B14F-4D97-AF65-F5344CB8AC3E}">
        <p14:creationId xmlns:p14="http://schemas.microsoft.com/office/powerpoint/2010/main" xmlns="" val="211724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27" y="869652"/>
            <a:ext cx="8510172" cy="3508653"/>
          </a:xfrm>
          <a:prstGeom prst="rect">
            <a:avLst/>
          </a:prstGeom>
        </p:spPr>
        <p:txBody>
          <a:bodyPr wrap="square">
            <a:spAutoFit/>
          </a:bodyPr>
          <a:lstStyle/>
          <a:p>
            <a:pPr algn="just" defTabSz="914400" fontAlgn="base">
              <a:spcBef>
                <a:spcPts val="600"/>
              </a:spcBef>
              <a:spcAft>
                <a:spcPts val="600"/>
              </a:spcAft>
            </a:pPr>
            <a:r>
              <a:rPr lang="en-US" sz="2000" b="1" dirty="0" smtClean="0">
                <a:solidFill>
                  <a:srgbClr val="000000"/>
                </a:solidFill>
                <a:latin typeface="Arial" panose="020B0604020202020204" pitchFamily="34" charset="0"/>
                <a:ea typeface="ＭＳ Ｐゴシック" charset="0"/>
                <a:cs typeface="Arial" panose="020B0604020202020204" pitchFamily="34" charset="0"/>
              </a:rPr>
              <a:t>Ministerial Priorities – 2014 to 2019:</a:t>
            </a:r>
          </a:p>
          <a:p>
            <a:pPr marL="342900" indent="-342900" algn="just" defTabSz="914400" fontAlgn="base">
              <a:spcBef>
                <a:spcPts val="600"/>
              </a:spcBef>
              <a:spcAft>
                <a:spcPts val="600"/>
              </a:spcAft>
              <a:buFont typeface="+mj-lt"/>
              <a:buAutoNum type="arabicPeriod"/>
            </a:pPr>
            <a:r>
              <a:rPr lang="en-US" sz="2000" dirty="0" smtClean="0">
                <a:solidFill>
                  <a:srgbClr val="000000"/>
                </a:solidFill>
                <a:latin typeface="Arial" panose="020B0604020202020204" pitchFamily="34" charset="0"/>
                <a:ea typeface="ＭＳ Ｐゴシック" charset="0"/>
                <a:cs typeface="Arial" panose="020B0604020202020204" pitchFamily="34" charset="0"/>
              </a:rPr>
              <a:t>Establishment </a:t>
            </a:r>
            <a:r>
              <a:rPr lang="en-US" sz="2000" dirty="0">
                <a:solidFill>
                  <a:srgbClr val="000000"/>
                </a:solidFill>
                <a:latin typeface="Arial" panose="020B0604020202020204" pitchFamily="34" charset="0"/>
                <a:ea typeface="ＭＳ Ｐゴシック" charset="0"/>
                <a:cs typeface="Arial" panose="020B0604020202020204" pitchFamily="34" charset="0"/>
              </a:rPr>
              <a:t>of the Border Management Authority (BMA</a:t>
            </a:r>
            <a:r>
              <a:rPr lang="en-US" sz="2000" dirty="0" smtClean="0">
                <a:solidFill>
                  <a:srgbClr val="000000"/>
                </a:solidFill>
                <a:latin typeface="Arial" panose="020B0604020202020204" pitchFamily="34" charset="0"/>
                <a:ea typeface="ＭＳ Ｐゴシック" charset="0"/>
                <a:cs typeface="Arial" panose="020B0604020202020204" pitchFamily="34" charset="0"/>
              </a:rPr>
              <a:t>);</a:t>
            </a:r>
          </a:p>
          <a:p>
            <a:pPr marL="342900" indent="-342900" algn="just" defTabSz="914400" fontAlgn="base">
              <a:spcBef>
                <a:spcPts val="600"/>
              </a:spcBef>
              <a:spcAft>
                <a:spcPts val="600"/>
              </a:spcAft>
              <a:buFont typeface="+mj-lt"/>
              <a:buAutoNum type="arabicPeriod"/>
            </a:pPr>
            <a:r>
              <a:rPr lang="en-GB" sz="2000" dirty="0" smtClean="0">
                <a:solidFill>
                  <a:srgbClr val="000000"/>
                </a:solidFill>
                <a:latin typeface="Arial" pitchFamily="34" charset="0"/>
                <a:ea typeface="Times New Roman" charset="0"/>
                <a:cs typeface="Arial" pitchFamily="34" charset="0"/>
              </a:rPr>
              <a:t>Complete </a:t>
            </a:r>
            <a:r>
              <a:rPr lang="en-GB" sz="2000" dirty="0">
                <a:solidFill>
                  <a:srgbClr val="000000"/>
                </a:solidFill>
                <a:latin typeface="Arial" pitchFamily="34" charset="0"/>
                <a:ea typeface="Times New Roman" charset="0"/>
                <a:cs typeface="Arial" pitchFamily="34" charset="0"/>
              </a:rPr>
              <a:t>the Modernisation </a:t>
            </a:r>
            <a:r>
              <a:rPr lang="en-GB" sz="2000" dirty="0" smtClean="0">
                <a:solidFill>
                  <a:srgbClr val="000000"/>
                </a:solidFill>
                <a:latin typeface="Arial" pitchFamily="34" charset="0"/>
                <a:ea typeface="Times New Roman" charset="0"/>
                <a:cs typeface="Arial" pitchFamily="34" charset="0"/>
              </a:rPr>
              <a:t>Programme;</a:t>
            </a:r>
          </a:p>
          <a:p>
            <a:pPr marL="342900" indent="-342900" algn="just" defTabSz="914400" fontAlgn="base">
              <a:spcBef>
                <a:spcPts val="600"/>
              </a:spcBef>
              <a:spcAft>
                <a:spcPts val="600"/>
              </a:spcAft>
              <a:buFont typeface="+mj-lt"/>
              <a:buAutoNum type="arabicPeriod"/>
            </a:pPr>
            <a:r>
              <a:rPr lang="en-US" sz="2000" dirty="0" smtClean="0">
                <a:solidFill>
                  <a:srgbClr val="000000"/>
                </a:solidFill>
                <a:latin typeface="Arial" pitchFamily="34" charset="0"/>
                <a:ea typeface="ＭＳ Ｐゴシック" charset="0"/>
                <a:cs typeface="Arial" pitchFamily="34" charset="0"/>
              </a:rPr>
              <a:t>Upgrade </a:t>
            </a:r>
            <a:r>
              <a:rPr lang="en-US" sz="2000" dirty="0">
                <a:solidFill>
                  <a:srgbClr val="000000"/>
                </a:solidFill>
                <a:latin typeface="Arial" pitchFamily="34" charset="0"/>
                <a:ea typeface="ＭＳ Ｐゴシック" charset="0"/>
                <a:cs typeface="Arial" pitchFamily="34" charset="0"/>
              </a:rPr>
              <a:t>key ports of entry (6</a:t>
            </a:r>
            <a:r>
              <a:rPr lang="en-US" sz="2000" dirty="0" smtClean="0">
                <a:solidFill>
                  <a:srgbClr val="000000"/>
                </a:solidFill>
                <a:latin typeface="Arial" pitchFamily="34" charset="0"/>
                <a:ea typeface="ＭＳ Ｐゴシック" charset="0"/>
                <a:cs typeface="Arial" pitchFamily="34" charset="0"/>
              </a:rPr>
              <a:t>);</a:t>
            </a:r>
            <a:endParaRPr lang="en-US" sz="2000" dirty="0">
              <a:solidFill>
                <a:srgbClr val="000000"/>
              </a:solidFill>
              <a:latin typeface="Arial" pitchFamily="34" charset="0"/>
              <a:ea typeface="ＭＳ Ｐゴシック" charset="0"/>
              <a:cs typeface="Arial" pitchFamily="34" charset="0"/>
            </a:endParaRPr>
          </a:p>
          <a:p>
            <a:pPr marL="342900" indent="-342900" algn="just" defTabSz="914400" fontAlgn="base">
              <a:spcBef>
                <a:spcPts val="600"/>
              </a:spcBef>
              <a:spcAft>
                <a:spcPts val="600"/>
              </a:spcAft>
              <a:buFont typeface="+mj-lt"/>
              <a:buAutoNum type="arabicPeriod"/>
            </a:pPr>
            <a:r>
              <a:rPr lang="en-GB" sz="2000" dirty="0">
                <a:solidFill>
                  <a:srgbClr val="000000"/>
                </a:solidFill>
                <a:latin typeface="Arial" pitchFamily="34" charset="0"/>
                <a:ea typeface="Times New Roman" charset="0"/>
                <a:cs typeface="Arial" pitchFamily="34" charset="0"/>
              </a:rPr>
              <a:t>Comprehensive review of Immigration </a:t>
            </a:r>
            <a:r>
              <a:rPr lang="en-GB" sz="2000" dirty="0" smtClean="0">
                <a:solidFill>
                  <a:srgbClr val="000000"/>
                </a:solidFill>
                <a:latin typeface="Arial" pitchFamily="34" charset="0"/>
                <a:ea typeface="Times New Roman" charset="0"/>
                <a:cs typeface="Arial" pitchFamily="34" charset="0"/>
              </a:rPr>
              <a:t>Policy; and</a:t>
            </a:r>
            <a:endParaRPr lang="en-GB" sz="2000" dirty="0">
              <a:solidFill>
                <a:srgbClr val="000000"/>
              </a:solidFill>
              <a:latin typeface="Arial" pitchFamily="34" charset="0"/>
              <a:ea typeface="Times New Roman" charset="0"/>
              <a:cs typeface="Arial" pitchFamily="34" charset="0"/>
            </a:endParaRPr>
          </a:p>
          <a:p>
            <a:pPr marL="342900" indent="-342900" algn="just" defTabSz="914400" fontAlgn="base">
              <a:spcBef>
                <a:spcPts val="600"/>
              </a:spcBef>
              <a:spcAft>
                <a:spcPts val="600"/>
              </a:spcAft>
              <a:buFont typeface="+mj-lt"/>
              <a:buAutoNum type="arabicPeriod"/>
            </a:pPr>
            <a:r>
              <a:rPr lang="en-GB" sz="2000" dirty="0">
                <a:solidFill>
                  <a:srgbClr val="000000"/>
                </a:solidFill>
                <a:latin typeface="Arial" pitchFamily="34" charset="0"/>
                <a:ea typeface="Times New Roman" charset="0"/>
                <a:cs typeface="Arial" pitchFamily="34" charset="0"/>
              </a:rPr>
              <a:t>Improved client experience through leadership (</a:t>
            </a:r>
            <a:r>
              <a:rPr lang="en-GB" sz="2000" dirty="0" err="1">
                <a:solidFill>
                  <a:srgbClr val="000000"/>
                </a:solidFill>
                <a:latin typeface="Arial" pitchFamily="34" charset="0"/>
                <a:ea typeface="Times New Roman" charset="0"/>
                <a:cs typeface="Arial" pitchFamily="34" charset="0"/>
              </a:rPr>
              <a:t>Moetapele</a:t>
            </a:r>
            <a:r>
              <a:rPr lang="en-GB" sz="2000" dirty="0" smtClean="0">
                <a:solidFill>
                  <a:srgbClr val="000000"/>
                </a:solidFill>
                <a:latin typeface="Arial" pitchFamily="34" charset="0"/>
                <a:ea typeface="Times New Roman" charset="0"/>
                <a:cs typeface="Arial" pitchFamily="34" charset="0"/>
              </a:rPr>
              <a:t>).</a:t>
            </a:r>
            <a:endParaRPr lang="en-ZA" sz="2000" dirty="0">
              <a:solidFill>
                <a:srgbClr val="000000"/>
              </a:solidFill>
              <a:latin typeface="Arial" pitchFamily="34" charset="0"/>
              <a:ea typeface="Times New Roman" charset="0"/>
              <a:cs typeface="Arial" pitchFamily="34" charset="0"/>
            </a:endParaRPr>
          </a:p>
          <a:p>
            <a:pPr marL="342900" indent="-342900" algn="just" defTabSz="914400" fontAlgn="base">
              <a:spcBef>
                <a:spcPts val="600"/>
              </a:spcBef>
              <a:spcAft>
                <a:spcPts val="600"/>
              </a:spcAft>
              <a:buFont typeface="Arial" panose="020B0604020202020204" pitchFamily="34" charset="0"/>
              <a:buChar char="•"/>
            </a:pPr>
            <a:endParaRPr lang="en-GB" sz="1600" dirty="0">
              <a:solidFill>
                <a:srgbClr val="000000"/>
              </a:solidFill>
              <a:latin typeface="Arial" pitchFamily="34" charset="0"/>
              <a:ea typeface="Times New Roman" charset="0"/>
              <a:cs typeface="Arial" pitchFamily="34" charset="0"/>
            </a:endParaRPr>
          </a:p>
          <a:p>
            <a:pPr algn="just">
              <a:spcBef>
                <a:spcPts val="600"/>
              </a:spcBef>
              <a:spcAft>
                <a:spcPts val="600"/>
              </a:spcAft>
            </a:pPr>
            <a:endParaRPr lang="en-ZA" sz="16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7BF42C52-B159-234F-84DC-5B8DD7318330}" type="slidenum">
              <a:rPr lang="en-US" smtClean="0">
                <a:solidFill>
                  <a:prstClr val="black"/>
                </a:solidFill>
              </a:rPr>
              <a:pPr marL="0" indent="0">
                <a:buFont typeface="+mj-lt"/>
                <a:buNone/>
              </a:pPr>
              <a:t>8</a:t>
            </a:fld>
            <a:endParaRPr lang="en-US" dirty="0">
              <a:solidFill>
                <a:prstClr val="black"/>
              </a:solidFill>
            </a:endParaRPr>
          </a:p>
        </p:txBody>
      </p:sp>
      <p:sp>
        <p:nvSpPr>
          <p:cNvPr id="6" name="TextBox 5"/>
          <p:cNvSpPr txBox="1"/>
          <p:nvPr/>
        </p:nvSpPr>
        <p:spPr>
          <a:xfrm>
            <a:off x="0" y="652"/>
            <a:ext cx="9132699" cy="528350"/>
          </a:xfrm>
          <a:prstGeom prst="rect">
            <a:avLst/>
          </a:prstGeom>
          <a:noFill/>
        </p:spPr>
        <p:txBody>
          <a:bodyPr wrap="square" rtlCol="0">
            <a:spAutoFit/>
          </a:bodyPr>
          <a:lstStyle/>
          <a:p>
            <a:pPr algn="ctr">
              <a:lnSpc>
                <a:spcPct val="150000"/>
              </a:lnSpc>
              <a:buClr>
                <a:srgbClr val="EEECE1"/>
              </a:buClr>
            </a:pPr>
            <a:r>
              <a:rPr lang="en-US" sz="2000" b="1" dirty="0" smtClean="0">
                <a:solidFill>
                  <a:schemeClr val="accent6">
                    <a:lumMod val="50000"/>
                  </a:schemeClr>
                </a:solidFill>
                <a:latin typeface="Arial" panose="020B0604020202020204" pitchFamily="34" charset="0"/>
                <a:cs typeface="Arial" panose="020B0604020202020204" pitchFamily="34" charset="0"/>
              </a:rPr>
              <a:t>DHA Priorities</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9891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99768"/>
            <a:ext cx="9144000" cy="369332"/>
          </a:xfrm>
          <a:prstGeom prst="rect">
            <a:avLst/>
          </a:prstGeom>
          <a:noFill/>
        </p:spPr>
        <p:txBody>
          <a:bodyPr wrap="square" rtlCol="0">
            <a:spAutoFit/>
          </a:bodyPr>
          <a:lstStyle/>
          <a:p>
            <a:pPr algn="ctr"/>
            <a:r>
              <a:rPr lang="en-US" b="1" dirty="0">
                <a:solidFill>
                  <a:schemeClr val="accent6">
                    <a:lumMod val="50000"/>
                  </a:schemeClr>
                </a:solidFill>
                <a:latin typeface="Arial" panose="020B0604020202020204" pitchFamily="34" charset="0"/>
                <a:cs typeface="Arial" panose="020B0604020202020204" pitchFamily="34" charset="0"/>
              </a:rPr>
              <a:t>MTSF Priorities &amp; DHA </a:t>
            </a:r>
            <a:r>
              <a:rPr lang="en-US" b="1" dirty="0" smtClean="0">
                <a:solidFill>
                  <a:schemeClr val="accent6">
                    <a:lumMod val="50000"/>
                  </a:schemeClr>
                </a:solidFill>
                <a:latin typeface="Arial" panose="020B0604020202020204" pitchFamily="34" charset="0"/>
                <a:cs typeface="Arial" panose="020B0604020202020204" pitchFamily="34" charset="0"/>
              </a:rPr>
              <a:t>Commitments in support of MTSF </a:t>
            </a:r>
            <a:r>
              <a:rPr lang="en-US" b="1" dirty="0">
                <a:solidFill>
                  <a:schemeClr val="accent6">
                    <a:lumMod val="50000"/>
                  </a:schemeClr>
                </a:solidFill>
                <a:latin typeface="Arial" panose="020B0604020202020204" pitchFamily="34" charset="0"/>
                <a:cs typeface="Arial" panose="020B0604020202020204" pitchFamily="34" charset="0"/>
              </a:rPr>
              <a:t>2014 to 2019</a:t>
            </a:r>
            <a:r>
              <a:rPr lang="en-US" dirty="0">
                <a:solidFill>
                  <a:schemeClr val="accent6">
                    <a:lumMod val="50000"/>
                  </a:schemeClr>
                </a:solidFill>
                <a:latin typeface="Arial" panose="020B0604020202020204" pitchFamily="34" charset="0"/>
                <a:cs typeface="Arial" panose="020B0604020202020204" pitchFamily="34" charset="0"/>
              </a:rPr>
              <a:t>  </a:t>
            </a:r>
            <a:endParaRPr lang="en-ZA" dirty="0">
              <a:solidFill>
                <a:schemeClr val="accent6">
                  <a:lumMod val="50000"/>
                </a:schemeClr>
              </a:solidFill>
              <a:latin typeface="Arial" panose="020B0604020202020204" pitchFamily="34" charset="0"/>
              <a:cs typeface="Arial" panose="020B0604020202020204" pitchFamily="34" charset="0"/>
            </a:endParaRPr>
          </a:p>
        </p:txBody>
      </p:sp>
      <p:sp>
        <p:nvSpPr>
          <p:cNvPr id="34" name="Rounded Rectangle 4"/>
          <p:cNvSpPr/>
          <p:nvPr/>
        </p:nvSpPr>
        <p:spPr bwMode="auto">
          <a:xfrm>
            <a:off x="3685644" y="1953411"/>
            <a:ext cx="5170488" cy="3820856"/>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spcAft>
                <a:spcPts val="0"/>
              </a:spcAft>
              <a:defRPr/>
            </a:pPr>
            <a:endParaRPr lang="en-ZA" sz="1600" dirty="0">
              <a:solidFill>
                <a:schemeClr val="tx1"/>
              </a:solidFill>
              <a:latin typeface="Arial" pitchFamily="34" charset="0"/>
              <a:ea typeface="ＭＳ Ｐゴシック" pitchFamily="-84" charset="-128"/>
              <a:cs typeface="Arial" pitchFamily="34" charset="0"/>
            </a:endParaRPr>
          </a:p>
          <a:p>
            <a:pPr marL="285750" indent="-285750">
              <a:spcBef>
                <a:spcPts val="600"/>
              </a:spcBef>
              <a:spcAft>
                <a:spcPts val="600"/>
              </a:spcAft>
              <a:buFont typeface="Arial" pitchFamily="34" charset="0"/>
              <a:buChar char="•"/>
              <a:defRPr/>
            </a:pPr>
            <a:r>
              <a:rPr lang="en-ZA" sz="1450" dirty="0">
                <a:solidFill>
                  <a:schemeClr val="tx1"/>
                </a:solidFill>
                <a:latin typeface="Arial" pitchFamily="34" charset="0"/>
                <a:ea typeface="ＭＳ Ｐゴシック" pitchFamily="-84" charset="-128"/>
                <a:cs typeface="Arial" pitchFamily="34" charset="0"/>
              </a:rPr>
              <a:t>BMA established and operational in  2017/18</a:t>
            </a:r>
          </a:p>
          <a:p>
            <a:pPr marL="285750" indent="-285750">
              <a:spcBef>
                <a:spcPts val="600"/>
              </a:spcBef>
              <a:spcAft>
                <a:spcPts val="600"/>
              </a:spcAft>
              <a:buFont typeface="Arial" pitchFamily="34" charset="0"/>
              <a:buChar char="•"/>
              <a:defRPr/>
            </a:pPr>
            <a:r>
              <a:rPr lang="en-ZA" sz="1450" dirty="0">
                <a:solidFill>
                  <a:schemeClr val="tx1"/>
                </a:solidFill>
                <a:latin typeface="Arial" pitchFamily="34" charset="0"/>
                <a:ea typeface="ＭＳ Ｐゴシック" pitchFamily="-84" charset="-128"/>
                <a:cs typeface="Arial" pitchFamily="34" charset="0"/>
              </a:rPr>
              <a:t>Integrated Border Management  Strategy  developed and implemented to defend, protect, secure and ensure well-managed borders by 2018/19</a:t>
            </a:r>
          </a:p>
          <a:p>
            <a:pPr marL="285750" indent="-285750">
              <a:spcBef>
                <a:spcPts val="600"/>
              </a:spcBef>
              <a:spcAft>
                <a:spcPts val="600"/>
              </a:spcAft>
              <a:buFont typeface="Arial" pitchFamily="34" charset="0"/>
              <a:buChar char="•"/>
              <a:defRPr/>
            </a:pPr>
            <a:r>
              <a:rPr lang="en-ZA" sz="1450" dirty="0">
                <a:solidFill>
                  <a:schemeClr val="tx1"/>
                </a:solidFill>
                <a:latin typeface="Arial" pitchFamily="34" charset="0"/>
                <a:ea typeface="Calibri" pitchFamily="34" charset="0"/>
                <a:cs typeface="Arial" pitchFamily="34" charset="0"/>
              </a:rPr>
              <a:t>74%  or 810 000 of all births captured within 30 days by 2018/19</a:t>
            </a:r>
          </a:p>
          <a:p>
            <a:pPr marL="285750" indent="-285750">
              <a:spcBef>
                <a:spcPts val="600"/>
              </a:spcBef>
              <a:spcAft>
                <a:spcPts val="600"/>
              </a:spcAft>
              <a:buFont typeface="Arial" pitchFamily="34" charset="0"/>
              <a:buChar char="•"/>
              <a:defRPr/>
            </a:pPr>
            <a:r>
              <a:rPr lang="en-ZA" sz="1450" dirty="0">
                <a:solidFill>
                  <a:schemeClr val="tx1"/>
                </a:solidFill>
                <a:latin typeface="Arial" pitchFamily="34" charset="0"/>
                <a:ea typeface="Calibri" pitchFamily="34" charset="0"/>
                <a:cs typeface="Arial" pitchFamily="34" charset="0"/>
              </a:rPr>
              <a:t>National Identity System (NIS) operational by 2019/20</a:t>
            </a:r>
          </a:p>
          <a:p>
            <a:pPr marL="285750" indent="-285750">
              <a:spcBef>
                <a:spcPts val="600"/>
              </a:spcBef>
              <a:spcAft>
                <a:spcPts val="600"/>
              </a:spcAft>
              <a:buFont typeface="Arial" pitchFamily="34" charset="0"/>
              <a:buChar char="•"/>
              <a:defRPr/>
            </a:pPr>
            <a:r>
              <a:rPr lang="en-ZA" sz="1450" dirty="0">
                <a:solidFill>
                  <a:schemeClr val="tx1"/>
                </a:solidFill>
                <a:latin typeface="Arial" pitchFamily="34" charset="0"/>
                <a:ea typeface="Calibri" pitchFamily="34" charset="0"/>
                <a:cs typeface="Arial" pitchFamily="34" charset="0"/>
              </a:rPr>
              <a:t>100% of all designated ports of entry equipped with biometric systems by </a:t>
            </a:r>
            <a:r>
              <a:rPr lang="en-ZA" sz="1450" dirty="0" smtClean="0">
                <a:solidFill>
                  <a:schemeClr val="tx1"/>
                </a:solidFill>
                <a:latin typeface="Arial" pitchFamily="34" charset="0"/>
                <a:ea typeface="Calibri" pitchFamily="34" charset="0"/>
                <a:cs typeface="Arial" pitchFamily="34" charset="0"/>
              </a:rPr>
              <a:t>2018/19 (for those with EMCS)</a:t>
            </a:r>
            <a:endParaRPr lang="en-ZA" sz="1450" dirty="0">
              <a:solidFill>
                <a:schemeClr val="tx1"/>
              </a:solidFill>
              <a:latin typeface="Arial" pitchFamily="34" charset="0"/>
              <a:ea typeface="Calibri" pitchFamily="34" charset="0"/>
              <a:cs typeface="Arial" pitchFamily="34" charset="0"/>
            </a:endParaRPr>
          </a:p>
          <a:p>
            <a:pPr marL="285750" indent="-285750">
              <a:spcBef>
                <a:spcPts val="600"/>
              </a:spcBef>
              <a:spcAft>
                <a:spcPts val="600"/>
              </a:spcAft>
              <a:buFont typeface="Arial" pitchFamily="34" charset="0"/>
              <a:buChar char="•"/>
              <a:defRPr/>
            </a:pPr>
            <a:r>
              <a:rPr lang="en-US" sz="1450" dirty="0">
                <a:solidFill>
                  <a:schemeClr val="tx1"/>
                </a:solidFill>
                <a:latin typeface="Arial" pitchFamily="34" charset="0"/>
                <a:cs typeface="Arial" pitchFamily="34" charset="0"/>
              </a:rPr>
              <a:t>Immigration and Refugees Bills submitted to Parliament for approval by </a:t>
            </a:r>
            <a:r>
              <a:rPr lang="en-US" sz="1450" dirty="0" smtClean="0">
                <a:solidFill>
                  <a:schemeClr val="tx1"/>
                </a:solidFill>
                <a:latin typeface="Arial" pitchFamily="34" charset="0"/>
                <a:cs typeface="Arial" pitchFamily="34" charset="0"/>
              </a:rPr>
              <a:t>2018/19 </a:t>
            </a:r>
            <a:endParaRPr lang="en-US" sz="1450" b="1" dirty="0">
              <a:solidFill>
                <a:schemeClr val="tx1"/>
              </a:solidFill>
              <a:latin typeface="Arial" pitchFamily="34" charset="0"/>
              <a:ea typeface="ＭＳ Ｐゴシック" pitchFamily="-84" charset="-128"/>
              <a:cs typeface="Arial" pitchFamily="34" charset="0"/>
            </a:endParaRPr>
          </a:p>
          <a:p>
            <a:pPr>
              <a:spcAft>
                <a:spcPts val="0"/>
              </a:spcAft>
              <a:defRPr/>
            </a:pPr>
            <a:endParaRPr lang="en-US" sz="1600" dirty="0">
              <a:solidFill>
                <a:schemeClr val="bg2">
                  <a:lumMod val="60000"/>
                  <a:lumOff val="40000"/>
                </a:schemeClr>
              </a:solidFill>
              <a:latin typeface="Arial" pitchFamily="34" charset="0"/>
              <a:ea typeface="ＭＳ Ｐゴシック" pitchFamily="-84" charset="-128"/>
              <a:cs typeface="Arial" pitchFamily="34" charset="0"/>
            </a:endParaRPr>
          </a:p>
        </p:txBody>
      </p:sp>
      <p:grpSp>
        <p:nvGrpSpPr>
          <p:cNvPr id="35" name="Group 18"/>
          <p:cNvGrpSpPr>
            <a:grpSpLocks/>
          </p:cNvGrpSpPr>
          <p:nvPr/>
        </p:nvGrpSpPr>
        <p:grpSpPr bwMode="auto">
          <a:xfrm>
            <a:off x="307116" y="990609"/>
            <a:ext cx="3108341" cy="746125"/>
            <a:chOff x="1558447" y="193572"/>
            <a:chExt cx="921709" cy="272670"/>
          </a:xfrm>
          <a:solidFill>
            <a:schemeClr val="accent3">
              <a:lumMod val="40000"/>
              <a:lumOff val="60000"/>
            </a:schemeClr>
          </a:solidFill>
        </p:grpSpPr>
        <p:sp>
          <p:nvSpPr>
            <p:cNvPr id="36" name="Rounded Rectangle 35"/>
            <p:cNvSpPr/>
            <p:nvPr/>
          </p:nvSpPr>
          <p:spPr>
            <a:xfrm>
              <a:off x="1558447" y="193572"/>
              <a:ext cx="921709" cy="272670"/>
            </a:xfrm>
            <a:prstGeom prst="roundRect">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ounded Rectangle 4"/>
            <p:cNvSpPr/>
            <p:nvPr/>
          </p:nvSpPr>
          <p:spPr>
            <a:xfrm>
              <a:off x="1571966" y="206915"/>
              <a:ext cx="894671" cy="2459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spcAft>
                  <a:spcPct val="35000"/>
                </a:spcAft>
                <a:defRPr/>
              </a:pPr>
              <a:r>
                <a:rPr lang="en-ZA" sz="1600" b="1" dirty="0">
                  <a:latin typeface="Arial" pitchFamily="34" charset="0"/>
                  <a:cs typeface="Arial" pitchFamily="34" charset="0"/>
                </a:rPr>
                <a:t>DHA Contribution to 14 Government Outcomes</a:t>
              </a:r>
              <a:endParaRPr lang="en-GB" sz="1600" b="1" dirty="0">
                <a:latin typeface="Arial" pitchFamily="34" charset="0"/>
                <a:cs typeface="Arial" pitchFamily="34" charset="0"/>
              </a:endParaRPr>
            </a:p>
          </p:txBody>
        </p:sp>
      </p:grpSp>
      <p:grpSp>
        <p:nvGrpSpPr>
          <p:cNvPr id="38" name="Group 21"/>
          <p:cNvGrpSpPr>
            <a:grpSpLocks/>
          </p:cNvGrpSpPr>
          <p:nvPr/>
        </p:nvGrpSpPr>
        <p:grpSpPr bwMode="auto">
          <a:xfrm>
            <a:off x="406360" y="2088666"/>
            <a:ext cx="2653097" cy="890588"/>
            <a:chOff x="1736180" y="611417"/>
            <a:chExt cx="921693" cy="286851"/>
          </a:xfrm>
        </p:grpSpPr>
        <p:sp>
          <p:nvSpPr>
            <p:cNvPr id="39" name="Rounded Rectangle 38"/>
            <p:cNvSpPr/>
            <p:nvPr/>
          </p:nvSpPr>
          <p:spPr>
            <a:xfrm>
              <a:off x="1736180" y="611417"/>
              <a:ext cx="921693" cy="286851"/>
            </a:xfrm>
            <a:prstGeom prst="roundRect">
              <a:avLst/>
            </a:prstGeom>
            <a:solidFill>
              <a:srgbClr val="FFC0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4"/>
            <p:cNvSpPr/>
            <p:nvPr/>
          </p:nvSpPr>
          <p:spPr>
            <a:xfrm>
              <a:off x="1750252" y="625223"/>
              <a:ext cx="893550" cy="2592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marL="82296">
                <a:spcBef>
                  <a:spcPts val="0"/>
                </a:spcBef>
                <a:spcAft>
                  <a:spcPts val="1200"/>
                </a:spcAft>
                <a:defRPr/>
              </a:pPr>
              <a:r>
                <a:rPr lang="en-ZA" sz="1600" dirty="0">
                  <a:solidFill>
                    <a:schemeClr val="tx1"/>
                  </a:solidFill>
                  <a:latin typeface="Arial" pitchFamily="34" charset="0"/>
                  <a:cs typeface="Arial" pitchFamily="34" charset="0"/>
                </a:rPr>
                <a:t>3. All people in South Africa are and feel safe </a:t>
              </a:r>
            </a:p>
          </p:txBody>
        </p:sp>
      </p:grpSp>
      <p:grpSp>
        <p:nvGrpSpPr>
          <p:cNvPr id="41" name="Group 39"/>
          <p:cNvGrpSpPr>
            <a:grpSpLocks/>
          </p:cNvGrpSpPr>
          <p:nvPr/>
        </p:nvGrpSpPr>
        <p:grpSpPr bwMode="auto">
          <a:xfrm>
            <a:off x="3752945" y="990609"/>
            <a:ext cx="5151343" cy="673100"/>
            <a:chOff x="1558447" y="193572"/>
            <a:chExt cx="921709" cy="272670"/>
          </a:xfrm>
          <a:solidFill>
            <a:schemeClr val="accent3">
              <a:lumMod val="40000"/>
              <a:lumOff val="60000"/>
            </a:schemeClr>
          </a:solidFill>
        </p:grpSpPr>
        <p:sp>
          <p:nvSpPr>
            <p:cNvPr id="42" name="Rounded Rectangle 41"/>
            <p:cNvSpPr/>
            <p:nvPr/>
          </p:nvSpPr>
          <p:spPr>
            <a:xfrm>
              <a:off x="1558447" y="193572"/>
              <a:ext cx="921709" cy="272670"/>
            </a:xfrm>
            <a:prstGeom prst="roundRect">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ounded Rectangle 4"/>
            <p:cNvSpPr/>
            <p:nvPr/>
          </p:nvSpPr>
          <p:spPr>
            <a:xfrm>
              <a:off x="1558447" y="209006"/>
              <a:ext cx="891397" cy="24566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spcAft>
                  <a:spcPct val="35000"/>
                </a:spcAft>
                <a:defRPr/>
              </a:pPr>
              <a:r>
                <a:rPr lang="en-ZA" sz="1600" b="1" dirty="0">
                  <a:latin typeface="Arial" pitchFamily="34" charset="0"/>
                  <a:cs typeface="Arial" pitchFamily="34" charset="0"/>
                </a:rPr>
                <a:t>DHA Commitments in support of MTSF outcomes</a:t>
              </a:r>
              <a:endParaRPr lang="en-GB" sz="1600" b="1" dirty="0">
                <a:latin typeface="Arial" pitchFamily="34" charset="0"/>
                <a:cs typeface="Arial" pitchFamily="34" charset="0"/>
              </a:endParaRPr>
            </a:p>
          </p:txBody>
        </p:sp>
      </p:grpSp>
      <p:sp>
        <p:nvSpPr>
          <p:cNvPr id="44" name="Down Arrow 43"/>
          <p:cNvSpPr>
            <a:spLocks noChangeArrowheads="1"/>
          </p:cNvSpPr>
          <p:nvPr/>
        </p:nvSpPr>
        <p:spPr bwMode="auto">
          <a:xfrm>
            <a:off x="1379377" y="1740051"/>
            <a:ext cx="393700" cy="333375"/>
          </a:xfrm>
          <a:prstGeom prst="downArrow">
            <a:avLst>
              <a:gd name="adj1" fmla="val 50000"/>
              <a:gd name="adj2" fmla="val 49958"/>
            </a:avLst>
          </a:prstGeom>
          <a:solidFill>
            <a:schemeClr val="bg1"/>
          </a:solidFill>
          <a:ln w="12700">
            <a:solidFill>
              <a:schemeClr val="tx1"/>
            </a:solidFill>
            <a:round/>
            <a:headEnd/>
            <a:tailEnd/>
          </a:ln>
        </p:spPr>
        <p:txBody>
          <a:bodyPr lIns="72000" tIns="72000" rIns="72000" bIns="72000">
            <a:spAutoFit/>
          </a:bodyPr>
          <a:lstStyle/>
          <a:p>
            <a:endParaRPr lang="en-ZA"/>
          </a:p>
        </p:txBody>
      </p:sp>
      <p:sp>
        <p:nvSpPr>
          <p:cNvPr id="45" name="Down Arrow 44"/>
          <p:cNvSpPr>
            <a:spLocks noChangeArrowheads="1"/>
          </p:cNvSpPr>
          <p:nvPr/>
        </p:nvSpPr>
        <p:spPr bwMode="auto">
          <a:xfrm>
            <a:off x="6129601" y="1709571"/>
            <a:ext cx="362639" cy="228600"/>
          </a:xfrm>
          <a:prstGeom prst="downArrow">
            <a:avLst>
              <a:gd name="adj1" fmla="val 50000"/>
              <a:gd name="adj2" fmla="val 49738"/>
            </a:avLst>
          </a:prstGeom>
          <a:solidFill>
            <a:schemeClr val="bg1"/>
          </a:solidFill>
          <a:ln w="12700">
            <a:solidFill>
              <a:schemeClr val="tx1"/>
            </a:solidFill>
            <a:round/>
            <a:headEnd/>
            <a:tailEnd/>
          </a:ln>
        </p:spPr>
        <p:txBody>
          <a:bodyPr wrap="square" lIns="72000" tIns="72000" rIns="72000" bIns="72000">
            <a:spAutoFit/>
          </a:bodyPr>
          <a:lstStyle/>
          <a:p>
            <a:endParaRPr lang="en-ZA"/>
          </a:p>
        </p:txBody>
      </p:sp>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9</a:t>
            </a:fld>
            <a:endParaRPr lang="en-US" dirty="0"/>
          </a:p>
        </p:txBody>
      </p:sp>
      <p:sp>
        <p:nvSpPr>
          <p:cNvPr id="18" name="Down Arrow 17"/>
          <p:cNvSpPr>
            <a:spLocks noChangeArrowheads="1"/>
          </p:cNvSpPr>
          <p:nvPr/>
        </p:nvSpPr>
        <p:spPr bwMode="auto">
          <a:xfrm rot="16033572">
            <a:off x="3173613" y="2367272"/>
            <a:ext cx="393700" cy="333375"/>
          </a:xfrm>
          <a:prstGeom prst="downArrow">
            <a:avLst>
              <a:gd name="adj1" fmla="val 50000"/>
              <a:gd name="adj2" fmla="val 49958"/>
            </a:avLst>
          </a:prstGeom>
          <a:solidFill>
            <a:schemeClr val="bg1"/>
          </a:solidFill>
          <a:ln w="12700">
            <a:solidFill>
              <a:schemeClr val="tx1"/>
            </a:solidFill>
            <a:round/>
            <a:headEnd/>
            <a:tailEnd/>
          </a:ln>
        </p:spPr>
        <p:txBody>
          <a:bodyPr lIns="72000" tIns="72000" rIns="72000" bIns="72000">
            <a:spAutoFit/>
          </a:bodyPr>
          <a:lstStyle/>
          <a:p>
            <a:endParaRPr lang="en-ZA"/>
          </a:p>
        </p:txBody>
      </p:sp>
    </p:spTree>
    <p:extLst>
      <p:ext uri="{BB962C8B-B14F-4D97-AF65-F5344CB8AC3E}">
        <p14:creationId xmlns:p14="http://schemas.microsoft.com/office/powerpoint/2010/main" xmlns="" val="273434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6887</Words>
  <Application>Microsoft Office PowerPoint</Application>
  <PresentationFormat>On-screen Show (4:3)</PresentationFormat>
  <Paragraphs>1340</Paragraphs>
  <Slides>76</Slides>
  <Notes>3</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76</vt:i4>
      </vt:variant>
    </vt:vector>
  </HeadingPairs>
  <TitlesOfParts>
    <vt:vector size="78" baseType="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Mandate Paper - 2018 Budget Priorities</vt:lpstr>
      <vt:lpstr>Slide 17</vt:lpstr>
      <vt:lpstr>Slide 18</vt:lpstr>
      <vt:lpstr>Slide 19</vt:lpstr>
      <vt:lpstr>Departmental Performance: Historical &amp; Projection for 2017/18 </vt:lpstr>
      <vt:lpstr>Slide 21</vt:lpstr>
      <vt:lpstr>Slide 22</vt:lpstr>
      <vt:lpstr>Comparative Analysis: Audit Outcomes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Background</vt:lpstr>
      <vt:lpstr>MTEF Allocations: 2018/19 – 2020/21</vt:lpstr>
      <vt:lpstr>Summary - Department</vt:lpstr>
      <vt:lpstr>Programme 1: Administration</vt:lpstr>
      <vt:lpstr>Programme 2: Civic Services</vt:lpstr>
      <vt:lpstr>Programme 3: Immigration Services</vt:lpstr>
      <vt:lpstr>2018/19 AND 2019/20 COE CEILINGS</vt:lpstr>
      <vt:lpstr>Slide 72</vt:lpstr>
      <vt:lpstr>Slide 73</vt:lpstr>
      <vt:lpstr>Slide 74</vt:lpstr>
      <vt:lpstr>Slide 75</vt:lpstr>
      <vt:lpstr>Slide 76</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PUMZA</cp:lastModifiedBy>
  <cp:revision>338</cp:revision>
  <cp:lastPrinted>2018-03-15T12:57:22Z</cp:lastPrinted>
  <dcterms:created xsi:type="dcterms:W3CDTF">2017-04-09T15:34:02Z</dcterms:created>
  <dcterms:modified xsi:type="dcterms:W3CDTF">2018-05-23T08:11:32Z</dcterms:modified>
</cp:coreProperties>
</file>