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708" r:id="rId3"/>
  </p:sldMasterIdLst>
  <p:handoutMasterIdLst>
    <p:handoutMasterId r:id="rId20"/>
  </p:handoutMasterIdLst>
  <p:sldIdLst>
    <p:sldId id="283" r:id="rId4"/>
    <p:sldId id="317" r:id="rId5"/>
    <p:sldId id="325" r:id="rId6"/>
    <p:sldId id="300" r:id="rId7"/>
    <p:sldId id="319" r:id="rId8"/>
    <p:sldId id="320" r:id="rId9"/>
    <p:sldId id="321" r:id="rId10"/>
    <p:sldId id="313" r:id="rId11"/>
    <p:sldId id="322" r:id="rId12"/>
    <p:sldId id="277" r:id="rId13"/>
    <p:sldId id="314" r:id="rId14"/>
    <p:sldId id="316" r:id="rId15"/>
    <p:sldId id="299" r:id="rId16"/>
    <p:sldId id="324" r:id="rId17"/>
    <p:sldId id="293" r:id="rId18"/>
    <p:sldId id="303"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6" d="100"/>
          <a:sy n="116" d="100"/>
        </p:scale>
        <p:origin x="-27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tshirado.t.EDUC.PWV.GOV.ZA\Documents\Tshirado.T\DATA\GHS\2016%20report\2016%20GHS%20Analysis.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tshirado.t.EDUC.PWV.GOV.ZA\Documents\Tshirado.T\DATA\GHS\2016%20report\2016%20GHS%20Analy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shirado.t.EDUC.PWV.GOV.ZA\Documents\Tshirado.T\DATA\GHS\2016%20report\2016%20GHS%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corporal!$F$3</c:f>
              <c:strCache>
                <c:ptCount val="1"/>
                <c:pt idx="0">
                  <c:v>2013</c:v>
                </c:pt>
              </c:strCache>
            </c:strRef>
          </c:tx>
          <c:spPr>
            <a:solidFill>
              <a:schemeClr val="accent1"/>
            </a:solidFill>
            <a:ln>
              <a:noFill/>
            </a:ln>
            <a:effectLst/>
          </c:spPr>
          <c:cat>
            <c:strRef>
              <c:f>corporal!$A$4:$A$13</c:f>
              <c:strCache>
                <c:ptCount val="10"/>
                <c:pt idx="0">
                  <c:v>EC</c:v>
                </c:pt>
                <c:pt idx="1">
                  <c:v>FS</c:v>
                </c:pt>
                <c:pt idx="2">
                  <c:v>GP</c:v>
                </c:pt>
                <c:pt idx="3">
                  <c:v>KZN</c:v>
                </c:pt>
                <c:pt idx="4">
                  <c:v>LP</c:v>
                </c:pt>
                <c:pt idx="5">
                  <c:v>MP</c:v>
                </c:pt>
                <c:pt idx="6">
                  <c:v>NW</c:v>
                </c:pt>
                <c:pt idx="7">
                  <c:v>NC</c:v>
                </c:pt>
                <c:pt idx="8">
                  <c:v>WC</c:v>
                </c:pt>
                <c:pt idx="9">
                  <c:v>SA</c:v>
                </c:pt>
              </c:strCache>
            </c:strRef>
          </c:cat>
          <c:val>
            <c:numRef>
              <c:f>corporal!$F$4:$F$13</c:f>
              <c:numCache>
                <c:formatCode>0.0</c:formatCode>
                <c:ptCount val="10"/>
                <c:pt idx="0">
                  <c:v>24.012868000000005</c:v>
                </c:pt>
                <c:pt idx="1">
                  <c:v>17.509236999999995</c:v>
                </c:pt>
                <c:pt idx="2">
                  <c:v>5.4128239999999996</c:v>
                </c:pt>
                <c:pt idx="3">
                  <c:v>23.541511999999997</c:v>
                </c:pt>
                <c:pt idx="4">
                  <c:v>12.177624</c:v>
                </c:pt>
                <c:pt idx="5">
                  <c:v>11.65471</c:v>
                </c:pt>
                <c:pt idx="6">
                  <c:v>12.824350999999998</c:v>
                </c:pt>
                <c:pt idx="7">
                  <c:v>12.152097000000003</c:v>
                </c:pt>
                <c:pt idx="8">
                  <c:v>5.7850764000000003</c:v>
                </c:pt>
                <c:pt idx="9">
                  <c:v>14.905954000000001</c:v>
                </c:pt>
              </c:numCache>
            </c:numRef>
          </c:val>
          <c:extLst xmlns:c16r2="http://schemas.microsoft.com/office/drawing/2015/06/chart">
            <c:ext xmlns:c16="http://schemas.microsoft.com/office/drawing/2014/chart" uri="{C3380CC4-5D6E-409C-BE32-E72D297353CC}">
              <c16:uniqueId val="{00000000-D46C-4BD0-B5EF-137710CAC501}"/>
            </c:ext>
          </c:extLst>
        </c:ser>
        <c:ser>
          <c:idx val="1"/>
          <c:order val="1"/>
          <c:tx>
            <c:strRef>
              <c:f>corporal!$G$3</c:f>
              <c:strCache>
                <c:ptCount val="1"/>
                <c:pt idx="0">
                  <c:v>2014</c:v>
                </c:pt>
              </c:strCache>
            </c:strRef>
          </c:tx>
          <c:spPr>
            <a:solidFill>
              <a:schemeClr val="accent2"/>
            </a:solidFill>
            <a:ln>
              <a:noFill/>
            </a:ln>
            <a:effectLst/>
          </c:spPr>
          <c:cat>
            <c:strRef>
              <c:f>corporal!$A$4:$A$13</c:f>
              <c:strCache>
                <c:ptCount val="10"/>
                <c:pt idx="0">
                  <c:v>EC</c:v>
                </c:pt>
                <c:pt idx="1">
                  <c:v>FS</c:v>
                </c:pt>
                <c:pt idx="2">
                  <c:v>GP</c:v>
                </c:pt>
                <c:pt idx="3">
                  <c:v>KZN</c:v>
                </c:pt>
                <c:pt idx="4">
                  <c:v>LP</c:v>
                </c:pt>
                <c:pt idx="5">
                  <c:v>MP</c:v>
                </c:pt>
                <c:pt idx="6">
                  <c:v>NW</c:v>
                </c:pt>
                <c:pt idx="7">
                  <c:v>NC</c:v>
                </c:pt>
                <c:pt idx="8">
                  <c:v>WC</c:v>
                </c:pt>
                <c:pt idx="9">
                  <c:v>SA</c:v>
                </c:pt>
              </c:strCache>
            </c:strRef>
          </c:cat>
          <c:val>
            <c:numRef>
              <c:f>corporal!$G$4:$G$13</c:f>
              <c:numCache>
                <c:formatCode>0.0</c:formatCode>
                <c:ptCount val="10"/>
                <c:pt idx="0">
                  <c:v>21.258552000000002</c:v>
                </c:pt>
                <c:pt idx="1">
                  <c:v>13.247684</c:v>
                </c:pt>
                <c:pt idx="2">
                  <c:v>4.2231377999999991</c:v>
                </c:pt>
                <c:pt idx="3">
                  <c:v>21.597619999999996</c:v>
                </c:pt>
                <c:pt idx="4">
                  <c:v>12.002867</c:v>
                </c:pt>
                <c:pt idx="5">
                  <c:v>6.6965329999999987</c:v>
                </c:pt>
                <c:pt idx="6">
                  <c:v>11.381841</c:v>
                </c:pt>
                <c:pt idx="7">
                  <c:v>13.325286000000002</c:v>
                </c:pt>
                <c:pt idx="8">
                  <c:v>7.8219768999999992</c:v>
                </c:pt>
                <c:pt idx="9">
                  <c:v>13.311266</c:v>
                </c:pt>
              </c:numCache>
            </c:numRef>
          </c:val>
          <c:extLst xmlns:c16r2="http://schemas.microsoft.com/office/drawing/2015/06/chart">
            <c:ext xmlns:c16="http://schemas.microsoft.com/office/drawing/2014/chart" uri="{C3380CC4-5D6E-409C-BE32-E72D297353CC}">
              <c16:uniqueId val="{00000001-D46C-4BD0-B5EF-137710CAC501}"/>
            </c:ext>
          </c:extLst>
        </c:ser>
        <c:ser>
          <c:idx val="2"/>
          <c:order val="2"/>
          <c:tx>
            <c:strRef>
              <c:f>corporal!$H$3</c:f>
              <c:strCache>
                <c:ptCount val="1"/>
                <c:pt idx="0">
                  <c:v>2015</c:v>
                </c:pt>
              </c:strCache>
            </c:strRef>
          </c:tx>
          <c:spPr>
            <a:solidFill>
              <a:schemeClr val="accent3"/>
            </a:solidFill>
            <a:ln>
              <a:noFill/>
            </a:ln>
            <a:effectLst/>
          </c:spPr>
          <c:cat>
            <c:strRef>
              <c:f>corporal!$A$4:$A$13</c:f>
              <c:strCache>
                <c:ptCount val="10"/>
                <c:pt idx="0">
                  <c:v>EC</c:v>
                </c:pt>
                <c:pt idx="1">
                  <c:v>FS</c:v>
                </c:pt>
                <c:pt idx="2">
                  <c:v>GP</c:v>
                </c:pt>
                <c:pt idx="3">
                  <c:v>KZN</c:v>
                </c:pt>
                <c:pt idx="4">
                  <c:v>LP</c:v>
                </c:pt>
                <c:pt idx="5">
                  <c:v>MP</c:v>
                </c:pt>
                <c:pt idx="6">
                  <c:v>NW</c:v>
                </c:pt>
                <c:pt idx="7">
                  <c:v>NC</c:v>
                </c:pt>
                <c:pt idx="8">
                  <c:v>WC</c:v>
                </c:pt>
                <c:pt idx="9">
                  <c:v>SA</c:v>
                </c:pt>
              </c:strCache>
            </c:strRef>
          </c:cat>
          <c:val>
            <c:numRef>
              <c:f>corporal!$H$4:$H$13</c:f>
              <c:numCache>
                <c:formatCode>0.0</c:formatCode>
                <c:ptCount val="10"/>
                <c:pt idx="0">
                  <c:v>17.051216</c:v>
                </c:pt>
                <c:pt idx="1">
                  <c:v>14.111577999999998</c:v>
                </c:pt>
                <c:pt idx="2">
                  <c:v>4.2154550999999989</c:v>
                </c:pt>
                <c:pt idx="3">
                  <c:v>21.060093999999996</c:v>
                </c:pt>
                <c:pt idx="4">
                  <c:v>11.129086000000001</c:v>
                </c:pt>
                <c:pt idx="5">
                  <c:v>8.4170762000000003</c:v>
                </c:pt>
                <c:pt idx="6">
                  <c:v>15.593267999999998</c:v>
                </c:pt>
                <c:pt idx="7">
                  <c:v>11.844089</c:v>
                </c:pt>
                <c:pt idx="8">
                  <c:v>7.5656134000000002</c:v>
                </c:pt>
                <c:pt idx="9">
                  <c:v>12.751297999999998</c:v>
                </c:pt>
              </c:numCache>
            </c:numRef>
          </c:val>
          <c:extLst xmlns:c16r2="http://schemas.microsoft.com/office/drawing/2015/06/chart">
            <c:ext xmlns:c16="http://schemas.microsoft.com/office/drawing/2014/chart" uri="{C3380CC4-5D6E-409C-BE32-E72D297353CC}">
              <c16:uniqueId val="{00000002-D46C-4BD0-B5EF-137710CAC501}"/>
            </c:ext>
          </c:extLst>
        </c:ser>
        <c:ser>
          <c:idx val="3"/>
          <c:order val="3"/>
          <c:tx>
            <c:strRef>
              <c:f>corporal!$I$3</c:f>
              <c:strCache>
                <c:ptCount val="1"/>
                <c:pt idx="0">
                  <c:v>2016</c:v>
                </c:pt>
              </c:strCache>
            </c:strRef>
          </c:tx>
          <c:spPr>
            <a:solidFill>
              <a:schemeClr val="accent4"/>
            </a:solidFill>
            <a:ln>
              <a:noFill/>
            </a:ln>
            <a:effectLst/>
          </c:spPr>
          <c:cat>
            <c:strRef>
              <c:f>corporal!$A$4:$A$13</c:f>
              <c:strCache>
                <c:ptCount val="10"/>
                <c:pt idx="0">
                  <c:v>EC</c:v>
                </c:pt>
                <c:pt idx="1">
                  <c:v>FS</c:v>
                </c:pt>
                <c:pt idx="2">
                  <c:v>GP</c:v>
                </c:pt>
                <c:pt idx="3">
                  <c:v>KZN</c:v>
                </c:pt>
                <c:pt idx="4">
                  <c:v>LP</c:v>
                </c:pt>
                <c:pt idx="5">
                  <c:v>MP</c:v>
                </c:pt>
                <c:pt idx="6">
                  <c:v>NW</c:v>
                </c:pt>
                <c:pt idx="7">
                  <c:v>NC</c:v>
                </c:pt>
                <c:pt idx="8">
                  <c:v>WC</c:v>
                </c:pt>
                <c:pt idx="9">
                  <c:v>SA</c:v>
                </c:pt>
              </c:strCache>
            </c:strRef>
          </c:cat>
          <c:val>
            <c:numRef>
              <c:f>corporal!$I$4:$I$13</c:f>
              <c:numCache>
                <c:formatCode>0.0</c:formatCode>
                <c:ptCount val="10"/>
                <c:pt idx="0">
                  <c:v>18.277425000000001</c:v>
                </c:pt>
                <c:pt idx="1">
                  <c:v>14.542300999999998</c:v>
                </c:pt>
                <c:pt idx="2">
                  <c:v>4.0547021000000001</c:v>
                </c:pt>
                <c:pt idx="3">
                  <c:v>16.026495000000001</c:v>
                </c:pt>
                <c:pt idx="4">
                  <c:v>9.1247150999999995</c:v>
                </c:pt>
                <c:pt idx="5">
                  <c:v>6.5727212000000002</c:v>
                </c:pt>
                <c:pt idx="6">
                  <c:v>13.418319999999998</c:v>
                </c:pt>
                <c:pt idx="7">
                  <c:v>12.585772</c:v>
                </c:pt>
                <c:pt idx="8">
                  <c:v>5.746625400000001</c:v>
                </c:pt>
                <c:pt idx="9">
                  <c:v>11.118982000000001</c:v>
                </c:pt>
              </c:numCache>
            </c:numRef>
          </c:val>
          <c:extLst xmlns:c16r2="http://schemas.microsoft.com/office/drawing/2015/06/chart">
            <c:ext xmlns:c16="http://schemas.microsoft.com/office/drawing/2014/chart" uri="{C3380CC4-5D6E-409C-BE32-E72D297353CC}">
              <c16:uniqueId val="{00000003-D46C-4BD0-B5EF-137710CAC501}"/>
            </c:ext>
          </c:extLst>
        </c:ser>
        <c:dLbls/>
        <c:axId val="62085760"/>
        <c:axId val="62103936"/>
      </c:barChart>
      <c:catAx>
        <c:axId val="620857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alibri Light" panose="020F0302020204030204" pitchFamily="34" charset="0"/>
                <a:ea typeface="+mn-ea"/>
                <a:cs typeface="+mn-cs"/>
              </a:defRPr>
            </a:pPr>
            <a:endParaRPr lang="en-US"/>
          </a:p>
        </c:txPr>
        <c:crossAx val="62103936"/>
        <c:crosses val="autoZero"/>
        <c:auto val="1"/>
        <c:lblAlgn val="ctr"/>
        <c:lblOffset val="100"/>
      </c:catAx>
      <c:valAx>
        <c:axId val="62103936"/>
        <c:scaling>
          <c:orientation val="minMax"/>
          <c:max val="10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Calibri Light" panose="020F0302020204030204" pitchFamily="34" charset="0"/>
                    <a:ea typeface="+mn-ea"/>
                    <a:cs typeface="+mn-cs"/>
                  </a:defRPr>
                </a:pPr>
                <a:r>
                  <a:rPr lang="en-US"/>
                  <a:t>Percentage</a:t>
                </a:r>
              </a:p>
            </c:rich>
          </c:tx>
          <c:layout/>
          <c:spPr>
            <a:noFill/>
            <a:ln>
              <a:noFill/>
            </a:ln>
            <a:effectLst/>
          </c:spPr>
        </c:title>
        <c:numFmt formatCode="0.0"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Calibri Light" panose="020F0302020204030204" pitchFamily="34" charset="0"/>
                <a:ea typeface="+mn-ea"/>
                <a:cs typeface="+mn-cs"/>
              </a:defRPr>
            </a:pPr>
            <a:endParaRPr lang="en-US"/>
          </a:p>
        </c:txPr>
        <c:crossAx val="620857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0" i="0" u="none" strike="noStrike" kern="1200" baseline="0">
                <a:solidFill>
                  <a:schemeClr val="tx1"/>
                </a:solidFill>
                <a:latin typeface="Calibri Light" panose="020F0302020204030204" pitchFamily="34" charset="0"/>
                <a:ea typeface="+mn-ea"/>
                <a:cs typeface="+mn-cs"/>
              </a:defRPr>
            </a:pPr>
            <a:endParaRPr lang="en-US"/>
          </a:p>
        </c:txPr>
      </c:dTable>
      <c:spPr>
        <a:noFill/>
        <a:ln>
          <a:noFill/>
        </a:ln>
        <a:effectLst/>
      </c:spPr>
    </c:plotArea>
    <c:plotVisOnly val="1"/>
    <c:dispBlanksAs val="gap"/>
  </c:chart>
  <c:spPr>
    <a:solidFill>
      <a:schemeClr val="bg1"/>
    </a:solidFill>
    <a:ln>
      <a:solidFill>
        <a:schemeClr val="tx1"/>
      </a:solidFill>
    </a:ln>
    <a:effectLst/>
  </c:spPr>
  <c:txPr>
    <a:bodyPr/>
    <a:lstStyle/>
    <a:p>
      <a:pPr>
        <a:defRPr sz="1600">
          <a:solidFill>
            <a:schemeClr val="tx1"/>
          </a:solidFill>
          <a:latin typeface="Calibri Light" panose="020F030202020403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1"/>
          <c:order val="0"/>
          <c:tx>
            <c:strRef>
              <c:f>corporal!$B$33</c:f>
              <c:strCache>
                <c:ptCount val="1"/>
                <c:pt idx="0">
                  <c:v>Male</c:v>
                </c:pt>
              </c:strCache>
            </c:strRef>
          </c:tx>
          <c:spPr>
            <a:solidFill>
              <a:schemeClr val="accent2"/>
            </a:solidFill>
            <a:ln>
              <a:noFill/>
            </a:ln>
            <a:effectLst/>
          </c:spPr>
          <c:cat>
            <c:numRef>
              <c:f>corporal!$A$34:$A$41</c:f>
              <c:numCache>
                <c:formatCode>General</c:formatCode>
                <c:ptCount val="8"/>
                <c:pt idx="0">
                  <c:v>2009</c:v>
                </c:pt>
                <c:pt idx="1">
                  <c:v>2010</c:v>
                </c:pt>
                <c:pt idx="2">
                  <c:v>2011</c:v>
                </c:pt>
                <c:pt idx="3">
                  <c:v>2012</c:v>
                </c:pt>
                <c:pt idx="4">
                  <c:v>2013</c:v>
                </c:pt>
                <c:pt idx="5">
                  <c:v>2014</c:v>
                </c:pt>
                <c:pt idx="6">
                  <c:v>2015</c:v>
                </c:pt>
                <c:pt idx="7">
                  <c:v>2016</c:v>
                </c:pt>
              </c:numCache>
            </c:numRef>
          </c:cat>
          <c:val>
            <c:numRef>
              <c:f>corporal!$B$34:$B$41</c:f>
              <c:numCache>
                <c:formatCode>0.0</c:formatCode>
                <c:ptCount val="8"/>
                <c:pt idx="0">
                  <c:v>18.125841000000001</c:v>
                </c:pt>
                <c:pt idx="1">
                  <c:v>14.856632000000003</c:v>
                </c:pt>
                <c:pt idx="2">
                  <c:v>17.566065999999999</c:v>
                </c:pt>
                <c:pt idx="3">
                  <c:v>17.157079000000003</c:v>
                </c:pt>
                <c:pt idx="4">
                  <c:v>15.108027999999999</c:v>
                </c:pt>
                <c:pt idx="5">
                  <c:v>13.06728</c:v>
                </c:pt>
                <c:pt idx="6">
                  <c:v>12.1706</c:v>
                </c:pt>
                <c:pt idx="7">
                  <c:v>11.077411</c:v>
                </c:pt>
              </c:numCache>
            </c:numRef>
          </c:val>
          <c:extLst xmlns:c16r2="http://schemas.microsoft.com/office/drawing/2015/06/chart">
            <c:ext xmlns:c16="http://schemas.microsoft.com/office/drawing/2014/chart" uri="{C3380CC4-5D6E-409C-BE32-E72D297353CC}">
              <c16:uniqueId val="{00000000-AAB3-474F-AD4C-673E3D19061F}"/>
            </c:ext>
          </c:extLst>
        </c:ser>
        <c:ser>
          <c:idx val="2"/>
          <c:order val="1"/>
          <c:tx>
            <c:strRef>
              <c:f>corporal!$C$33</c:f>
              <c:strCache>
                <c:ptCount val="1"/>
                <c:pt idx="0">
                  <c:v>Female</c:v>
                </c:pt>
              </c:strCache>
            </c:strRef>
          </c:tx>
          <c:spPr>
            <a:solidFill>
              <a:schemeClr val="tx2">
                <a:lumMod val="60000"/>
                <a:lumOff val="40000"/>
              </a:schemeClr>
            </a:solidFill>
            <a:ln>
              <a:noFill/>
            </a:ln>
            <a:effectLst/>
          </c:spPr>
          <c:cat>
            <c:numRef>
              <c:f>corporal!$A$34:$A$41</c:f>
              <c:numCache>
                <c:formatCode>General</c:formatCode>
                <c:ptCount val="8"/>
                <c:pt idx="0">
                  <c:v>2009</c:v>
                </c:pt>
                <c:pt idx="1">
                  <c:v>2010</c:v>
                </c:pt>
                <c:pt idx="2">
                  <c:v>2011</c:v>
                </c:pt>
                <c:pt idx="3">
                  <c:v>2012</c:v>
                </c:pt>
                <c:pt idx="4">
                  <c:v>2013</c:v>
                </c:pt>
                <c:pt idx="5">
                  <c:v>2014</c:v>
                </c:pt>
                <c:pt idx="6">
                  <c:v>2015</c:v>
                </c:pt>
                <c:pt idx="7">
                  <c:v>2016</c:v>
                </c:pt>
              </c:numCache>
            </c:numRef>
          </c:cat>
          <c:val>
            <c:numRef>
              <c:f>corporal!$C$34:$C$41</c:f>
              <c:numCache>
                <c:formatCode>0.0</c:formatCode>
                <c:ptCount val="8"/>
                <c:pt idx="0">
                  <c:v>17.539065999999998</c:v>
                </c:pt>
                <c:pt idx="1">
                  <c:v>14.776899</c:v>
                </c:pt>
                <c:pt idx="2">
                  <c:v>17.582853</c:v>
                </c:pt>
                <c:pt idx="3">
                  <c:v>16.841055000000004</c:v>
                </c:pt>
                <c:pt idx="4">
                  <c:v>14.698650000000001</c:v>
                </c:pt>
                <c:pt idx="5">
                  <c:v>13.562420000000003</c:v>
                </c:pt>
                <c:pt idx="6">
                  <c:v>13.343368999999999</c:v>
                </c:pt>
                <c:pt idx="7">
                  <c:v>11.161751000000001</c:v>
                </c:pt>
              </c:numCache>
            </c:numRef>
          </c:val>
          <c:extLst xmlns:c16r2="http://schemas.microsoft.com/office/drawing/2015/06/chart">
            <c:ext xmlns:c16="http://schemas.microsoft.com/office/drawing/2014/chart" uri="{C3380CC4-5D6E-409C-BE32-E72D297353CC}">
              <c16:uniqueId val="{00000001-AAB3-474F-AD4C-673E3D19061F}"/>
            </c:ext>
          </c:extLst>
        </c:ser>
        <c:dLbls/>
        <c:axId val="62054400"/>
        <c:axId val="62055936"/>
      </c:barChart>
      <c:catAx>
        <c:axId val="6205440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alibri Light" panose="020F0302020204030204" pitchFamily="34" charset="0"/>
                <a:ea typeface="+mn-ea"/>
                <a:cs typeface="+mn-cs"/>
              </a:defRPr>
            </a:pPr>
            <a:endParaRPr lang="en-US"/>
          </a:p>
        </c:txPr>
        <c:crossAx val="62055936"/>
        <c:crosses val="autoZero"/>
        <c:auto val="1"/>
        <c:lblAlgn val="ctr"/>
        <c:lblOffset val="100"/>
      </c:catAx>
      <c:valAx>
        <c:axId val="62055936"/>
        <c:scaling>
          <c:orientation val="minMax"/>
          <c:max val="10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Calibri Light" panose="020F0302020204030204" pitchFamily="34" charset="0"/>
                    <a:ea typeface="+mn-ea"/>
                    <a:cs typeface="+mn-cs"/>
                  </a:defRPr>
                </a:pPr>
                <a:r>
                  <a:rPr lang="en-ZA"/>
                  <a:t>Percentage</a:t>
                </a:r>
              </a:p>
              <a:p>
                <a:pPr>
                  <a:defRPr sz="1600" b="0" i="0" u="none" strike="noStrike" kern="1200" baseline="0">
                    <a:solidFill>
                      <a:schemeClr val="tx1"/>
                    </a:solidFill>
                    <a:latin typeface="Calibri Light" panose="020F0302020204030204" pitchFamily="34" charset="0"/>
                    <a:ea typeface="+mn-ea"/>
                    <a:cs typeface="+mn-cs"/>
                  </a:defRPr>
                </a:pPr>
                <a:endParaRPr lang="en-ZA"/>
              </a:p>
            </c:rich>
          </c:tx>
          <c:layout/>
          <c:spPr>
            <a:noFill/>
            <a:ln>
              <a:noFill/>
            </a:ln>
            <a:effectLst/>
          </c:spPr>
        </c:title>
        <c:numFmt formatCode="0.0"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Calibri Light" panose="020F0302020204030204" pitchFamily="34" charset="0"/>
                <a:ea typeface="+mn-ea"/>
                <a:cs typeface="+mn-cs"/>
              </a:defRPr>
            </a:pPr>
            <a:endParaRPr lang="en-US"/>
          </a:p>
        </c:txPr>
        <c:crossAx val="620544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0" i="0" u="none" strike="noStrike" kern="1200" baseline="0">
                <a:solidFill>
                  <a:schemeClr val="tx1"/>
                </a:solidFill>
                <a:latin typeface="Calibri Light" panose="020F0302020204030204" pitchFamily="34" charset="0"/>
                <a:ea typeface="+mn-ea"/>
                <a:cs typeface="+mn-cs"/>
              </a:defRPr>
            </a:pPr>
            <a:endParaRPr lang="en-US"/>
          </a:p>
        </c:txPr>
      </c:dTable>
      <c:spPr>
        <a:noFill/>
        <a:ln>
          <a:noFill/>
        </a:ln>
        <a:effectLst/>
      </c:spPr>
    </c:plotArea>
    <c:plotVisOnly val="1"/>
    <c:dispBlanksAs val="gap"/>
  </c:chart>
  <c:spPr>
    <a:noFill/>
    <a:ln>
      <a:solidFill>
        <a:schemeClr val="tx1"/>
      </a:solidFill>
    </a:ln>
    <a:effectLst/>
  </c:spPr>
  <c:txPr>
    <a:bodyPr/>
    <a:lstStyle/>
    <a:p>
      <a:pPr>
        <a:defRPr sz="1600">
          <a:solidFill>
            <a:schemeClr val="tx1"/>
          </a:solidFill>
          <a:latin typeface="Calibri Light" panose="020F030202020403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plotArea>
      <c:layout/>
      <c:lineChart>
        <c:grouping val="standard"/>
        <c:ser>
          <c:idx val="0"/>
          <c:order val="0"/>
          <c:tx>
            <c:strRef>
              <c:f>corporal!$B$16</c:f>
              <c:strCache>
                <c:ptCount val="1"/>
                <c:pt idx="0">
                  <c:v>2009</c:v>
                </c:pt>
              </c:strCache>
            </c:strRef>
          </c:tx>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corporal!$B$17:$B$28</c:f>
              <c:numCache>
                <c:formatCode>0.0</c:formatCode>
                <c:ptCount val="12"/>
                <c:pt idx="0">
                  <c:v>18.316157000000004</c:v>
                </c:pt>
                <c:pt idx="1">
                  <c:v>18.409852999999995</c:v>
                </c:pt>
                <c:pt idx="2">
                  <c:v>18.229695</c:v>
                </c:pt>
                <c:pt idx="3">
                  <c:v>18.741197</c:v>
                </c:pt>
                <c:pt idx="4">
                  <c:v>18.001726999999995</c:v>
                </c:pt>
                <c:pt idx="5">
                  <c:v>19.053318999999995</c:v>
                </c:pt>
                <c:pt idx="6">
                  <c:v>19.367137</c:v>
                </c:pt>
                <c:pt idx="7">
                  <c:v>18.614817000000002</c:v>
                </c:pt>
                <c:pt idx="8">
                  <c:v>18.038198000000001</c:v>
                </c:pt>
                <c:pt idx="9">
                  <c:v>19.814862000000009</c:v>
                </c:pt>
                <c:pt idx="10">
                  <c:v>17.400321999999996</c:v>
                </c:pt>
                <c:pt idx="11">
                  <c:v>17.721273</c:v>
                </c:pt>
              </c:numCache>
            </c:numRef>
          </c:val>
          <c:extLst xmlns:c16r2="http://schemas.microsoft.com/office/drawing/2015/06/chart">
            <c:ext xmlns:c16="http://schemas.microsoft.com/office/drawing/2014/chart" uri="{C3380CC4-5D6E-409C-BE32-E72D297353CC}">
              <c16:uniqueId val="{00000000-FD2E-455D-BF68-BBBFE98F854B}"/>
            </c:ext>
          </c:extLst>
        </c:ser>
        <c:ser>
          <c:idx val="1"/>
          <c:order val="1"/>
          <c:tx>
            <c:strRef>
              <c:f>corporal!$C$16</c:f>
              <c:strCache>
                <c:ptCount val="1"/>
                <c:pt idx="0">
                  <c:v>2010</c:v>
                </c:pt>
              </c:strCache>
            </c:strRef>
          </c:tx>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corporal!$C$17:$C$28</c:f>
              <c:numCache>
                <c:formatCode>0.0</c:formatCode>
                <c:ptCount val="12"/>
                <c:pt idx="0">
                  <c:v>14.269245</c:v>
                </c:pt>
                <c:pt idx="1">
                  <c:v>15.266201000000001</c:v>
                </c:pt>
                <c:pt idx="2">
                  <c:v>16.681894000000003</c:v>
                </c:pt>
                <c:pt idx="3">
                  <c:v>16.935290999999996</c:v>
                </c:pt>
                <c:pt idx="4">
                  <c:v>15.359594000000003</c:v>
                </c:pt>
                <c:pt idx="5">
                  <c:v>15.691085000000001</c:v>
                </c:pt>
                <c:pt idx="6">
                  <c:v>17.268249999999988</c:v>
                </c:pt>
                <c:pt idx="7">
                  <c:v>16.466899000000002</c:v>
                </c:pt>
                <c:pt idx="8">
                  <c:v>14.912336000000002</c:v>
                </c:pt>
                <c:pt idx="9">
                  <c:v>15.459053000000003</c:v>
                </c:pt>
                <c:pt idx="10">
                  <c:v>13.925612000000001</c:v>
                </c:pt>
                <c:pt idx="11">
                  <c:v>15.710594</c:v>
                </c:pt>
              </c:numCache>
            </c:numRef>
          </c:val>
          <c:extLst xmlns:c16r2="http://schemas.microsoft.com/office/drawing/2015/06/chart">
            <c:ext xmlns:c16="http://schemas.microsoft.com/office/drawing/2014/chart" uri="{C3380CC4-5D6E-409C-BE32-E72D297353CC}">
              <c16:uniqueId val="{00000001-FD2E-455D-BF68-BBBFE98F854B}"/>
            </c:ext>
          </c:extLst>
        </c:ser>
        <c:ser>
          <c:idx val="2"/>
          <c:order val="2"/>
          <c:tx>
            <c:strRef>
              <c:f>corporal!$D$16</c:f>
              <c:strCache>
                <c:ptCount val="1"/>
                <c:pt idx="0">
                  <c:v>2011</c:v>
                </c:pt>
              </c:strCache>
            </c:strRef>
          </c:tx>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corporal!$D$17:$D$28</c:f>
              <c:numCache>
                <c:formatCode>0.0</c:formatCode>
                <c:ptCount val="12"/>
                <c:pt idx="0">
                  <c:v>16.883659000000002</c:v>
                </c:pt>
                <c:pt idx="1">
                  <c:v>17.839233</c:v>
                </c:pt>
                <c:pt idx="2">
                  <c:v>17.447443999999997</c:v>
                </c:pt>
                <c:pt idx="3">
                  <c:v>18.758420999999991</c:v>
                </c:pt>
                <c:pt idx="4">
                  <c:v>19.900791000000002</c:v>
                </c:pt>
                <c:pt idx="5">
                  <c:v>19.409532999999996</c:v>
                </c:pt>
                <c:pt idx="6">
                  <c:v>19.845654</c:v>
                </c:pt>
                <c:pt idx="7">
                  <c:v>18.289587999999991</c:v>
                </c:pt>
                <c:pt idx="8">
                  <c:v>16.838218000000001</c:v>
                </c:pt>
                <c:pt idx="9">
                  <c:v>17.213509999999996</c:v>
                </c:pt>
                <c:pt idx="10">
                  <c:v>17.798351999999998</c:v>
                </c:pt>
                <c:pt idx="11">
                  <c:v>17.140096</c:v>
                </c:pt>
              </c:numCache>
            </c:numRef>
          </c:val>
          <c:extLst xmlns:c16r2="http://schemas.microsoft.com/office/drawing/2015/06/chart">
            <c:ext xmlns:c16="http://schemas.microsoft.com/office/drawing/2014/chart" uri="{C3380CC4-5D6E-409C-BE32-E72D297353CC}">
              <c16:uniqueId val="{00000002-FD2E-455D-BF68-BBBFE98F854B}"/>
            </c:ext>
          </c:extLst>
        </c:ser>
        <c:ser>
          <c:idx val="3"/>
          <c:order val="3"/>
          <c:tx>
            <c:strRef>
              <c:f>corporal!$E$16</c:f>
              <c:strCache>
                <c:ptCount val="1"/>
                <c:pt idx="0">
                  <c:v>2012</c:v>
                </c:pt>
              </c:strCache>
            </c:strRef>
          </c:tx>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corporal!$E$17:$E$28</c:f>
              <c:numCache>
                <c:formatCode>0.0</c:formatCode>
                <c:ptCount val="12"/>
                <c:pt idx="0">
                  <c:v>16.946436999999996</c:v>
                </c:pt>
                <c:pt idx="1">
                  <c:v>16.731875000000002</c:v>
                </c:pt>
                <c:pt idx="2">
                  <c:v>16.466365999999997</c:v>
                </c:pt>
                <c:pt idx="3">
                  <c:v>17.558174999999999</c:v>
                </c:pt>
                <c:pt idx="4">
                  <c:v>17.510470000000005</c:v>
                </c:pt>
                <c:pt idx="5">
                  <c:v>16.021521</c:v>
                </c:pt>
                <c:pt idx="6">
                  <c:v>18.911595999999999</c:v>
                </c:pt>
                <c:pt idx="7">
                  <c:v>19.398678</c:v>
                </c:pt>
                <c:pt idx="8">
                  <c:v>18.704504</c:v>
                </c:pt>
                <c:pt idx="9">
                  <c:v>18.706859000000001</c:v>
                </c:pt>
                <c:pt idx="10">
                  <c:v>15.151967999999998</c:v>
                </c:pt>
                <c:pt idx="11">
                  <c:v>16.526527999999995</c:v>
                </c:pt>
              </c:numCache>
            </c:numRef>
          </c:val>
          <c:extLst xmlns:c16r2="http://schemas.microsoft.com/office/drawing/2015/06/chart">
            <c:ext xmlns:c16="http://schemas.microsoft.com/office/drawing/2014/chart" uri="{C3380CC4-5D6E-409C-BE32-E72D297353CC}">
              <c16:uniqueId val="{00000003-FD2E-455D-BF68-BBBFE98F854B}"/>
            </c:ext>
          </c:extLst>
        </c:ser>
        <c:ser>
          <c:idx val="4"/>
          <c:order val="4"/>
          <c:tx>
            <c:strRef>
              <c:f>corporal!$F$16</c:f>
              <c:strCache>
                <c:ptCount val="1"/>
                <c:pt idx="0">
                  <c:v>2013</c:v>
                </c:pt>
              </c:strCache>
            </c:strRef>
          </c:tx>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corporal!$F$17:$F$28</c:f>
              <c:numCache>
                <c:formatCode>0.0</c:formatCode>
                <c:ptCount val="12"/>
                <c:pt idx="0">
                  <c:v>12.963872</c:v>
                </c:pt>
                <c:pt idx="1">
                  <c:v>15.065055000000003</c:v>
                </c:pt>
                <c:pt idx="2">
                  <c:v>16.219083999999999</c:v>
                </c:pt>
                <c:pt idx="3">
                  <c:v>16.356363999999999</c:v>
                </c:pt>
                <c:pt idx="4">
                  <c:v>14.797515000000001</c:v>
                </c:pt>
                <c:pt idx="5">
                  <c:v>15.28284</c:v>
                </c:pt>
                <c:pt idx="6">
                  <c:v>13.274137</c:v>
                </c:pt>
                <c:pt idx="7">
                  <c:v>15.910927999999998</c:v>
                </c:pt>
                <c:pt idx="8">
                  <c:v>16.553083000000001</c:v>
                </c:pt>
                <c:pt idx="9">
                  <c:v>15.554065</c:v>
                </c:pt>
                <c:pt idx="10">
                  <c:v>16.491431999999996</c:v>
                </c:pt>
                <c:pt idx="11">
                  <c:v>16.410976000000005</c:v>
                </c:pt>
              </c:numCache>
            </c:numRef>
          </c:val>
          <c:extLst xmlns:c16r2="http://schemas.microsoft.com/office/drawing/2015/06/chart">
            <c:ext xmlns:c16="http://schemas.microsoft.com/office/drawing/2014/chart" uri="{C3380CC4-5D6E-409C-BE32-E72D297353CC}">
              <c16:uniqueId val="{00000004-FD2E-455D-BF68-BBBFE98F854B}"/>
            </c:ext>
          </c:extLst>
        </c:ser>
        <c:ser>
          <c:idx val="5"/>
          <c:order val="5"/>
          <c:tx>
            <c:strRef>
              <c:f>corporal!$G$16</c:f>
              <c:strCache>
                <c:ptCount val="1"/>
                <c:pt idx="0">
                  <c:v>2014</c:v>
                </c:pt>
              </c:strCache>
            </c:strRef>
          </c:tx>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corporal!$G$17:$G$28</c:f>
              <c:numCache>
                <c:formatCode>0.0</c:formatCode>
                <c:ptCount val="12"/>
                <c:pt idx="0">
                  <c:v>11.670200000000001</c:v>
                </c:pt>
                <c:pt idx="1">
                  <c:v>12.534224999999999</c:v>
                </c:pt>
                <c:pt idx="2">
                  <c:v>14.025301000000001</c:v>
                </c:pt>
                <c:pt idx="3">
                  <c:v>14.004807</c:v>
                </c:pt>
                <c:pt idx="4">
                  <c:v>13.366436000000004</c:v>
                </c:pt>
                <c:pt idx="5">
                  <c:v>14.626660999999999</c:v>
                </c:pt>
                <c:pt idx="6">
                  <c:v>13.717477000000001</c:v>
                </c:pt>
                <c:pt idx="7">
                  <c:v>12.670598</c:v>
                </c:pt>
                <c:pt idx="8">
                  <c:v>14.713817000000001</c:v>
                </c:pt>
                <c:pt idx="9">
                  <c:v>12.948688000000001</c:v>
                </c:pt>
                <c:pt idx="10">
                  <c:v>16.422347999999996</c:v>
                </c:pt>
                <c:pt idx="11">
                  <c:v>16.314926000000003</c:v>
                </c:pt>
              </c:numCache>
            </c:numRef>
          </c:val>
          <c:extLst xmlns:c16r2="http://schemas.microsoft.com/office/drawing/2015/06/chart">
            <c:ext xmlns:c16="http://schemas.microsoft.com/office/drawing/2014/chart" uri="{C3380CC4-5D6E-409C-BE32-E72D297353CC}">
              <c16:uniqueId val="{00000005-FD2E-455D-BF68-BBBFE98F854B}"/>
            </c:ext>
          </c:extLst>
        </c:ser>
        <c:ser>
          <c:idx val="6"/>
          <c:order val="6"/>
          <c:tx>
            <c:strRef>
              <c:f>corporal!$H$16</c:f>
              <c:strCache>
                <c:ptCount val="1"/>
                <c:pt idx="0">
                  <c:v>2015</c:v>
                </c:pt>
              </c:strCache>
            </c:strRef>
          </c:tx>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corporal!$H$17:$H$28</c:f>
              <c:numCache>
                <c:formatCode>0.0</c:formatCode>
                <c:ptCount val="12"/>
                <c:pt idx="0">
                  <c:v>13.114573999999999</c:v>
                </c:pt>
                <c:pt idx="1">
                  <c:v>13.442241000000001</c:v>
                </c:pt>
                <c:pt idx="2">
                  <c:v>12.338157999999998</c:v>
                </c:pt>
                <c:pt idx="3">
                  <c:v>14.409233</c:v>
                </c:pt>
                <c:pt idx="4">
                  <c:v>12.999746000000002</c:v>
                </c:pt>
                <c:pt idx="5">
                  <c:v>13.354892000000001</c:v>
                </c:pt>
                <c:pt idx="6">
                  <c:v>13.783742</c:v>
                </c:pt>
                <c:pt idx="7">
                  <c:v>11.685817</c:v>
                </c:pt>
                <c:pt idx="8">
                  <c:v>11.969980000000001</c:v>
                </c:pt>
                <c:pt idx="9">
                  <c:v>13.157322000000001</c:v>
                </c:pt>
                <c:pt idx="10">
                  <c:v>13.462285000000001</c:v>
                </c:pt>
                <c:pt idx="11">
                  <c:v>15.271493</c:v>
                </c:pt>
              </c:numCache>
            </c:numRef>
          </c:val>
          <c:extLst xmlns:c16r2="http://schemas.microsoft.com/office/drawing/2015/06/chart">
            <c:ext xmlns:c16="http://schemas.microsoft.com/office/drawing/2014/chart" uri="{C3380CC4-5D6E-409C-BE32-E72D297353CC}">
              <c16:uniqueId val="{00000006-FD2E-455D-BF68-BBBFE98F854B}"/>
            </c:ext>
          </c:extLst>
        </c:ser>
        <c:ser>
          <c:idx val="7"/>
          <c:order val="7"/>
          <c:tx>
            <c:strRef>
              <c:f>corporal!$I$16</c:f>
              <c:strCache>
                <c:ptCount val="1"/>
                <c:pt idx="0">
                  <c:v>2016</c:v>
                </c:pt>
              </c:strCache>
            </c:strRef>
          </c:tx>
          <c:spPr>
            <a:ln>
              <a:solidFill>
                <a:schemeClr val="tx1"/>
              </a:solidFill>
            </a:ln>
          </c:spPr>
          <c:marker>
            <c:symbol val="square"/>
            <c:size val="7"/>
            <c:spPr>
              <a:solidFill>
                <a:schemeClr val="tx1"/>
              </a:solidFill>
            </c:spPr>
          </c:marker>
          <c:cat>
            <c:strRef>
              <c:f>corporal!$A$17:$A$28</c:f>
              <c:strCache>
                <c:ptCount val="12"/>
                <c:pt idx="0">
                  <c:v>7</c:v>
                </c:pt>
                <c:pt idx="1">
                  <c:v>8</c:v>
                </c:pt>
                <c:pt idx="2">
                  <c:v>9</c:v>
                </c:pt>
                <c:pt idx="3">
                  <c:v>10</c:v>
                </c:pt>
                <c:pt idx="4">
                  <c:v>11</c:v>
                </c:pt>
                <c:pt idx="5">
                  <c:v>12</c:v>
                </c:pt>
                <c:pt idx="6">
                  <c:v>13</c:v>
                </c:pt>
                <c:pt idx="7">
                  <c:v>14</c:v>
                </c:pt>
                <c:pt idx="8">
                  <c:v>15</c:v>
                </c:pt>
                <c:pt idx="9">
                  <c:v>16</c:v>
                </c:pt>
                <c:pt idx="10">
                  <c:v>17</c:v>
                </c:pt>
                <c:pt idx="11">
                  <c:v>18</c:v>
                </c:pt>
              </c:strCache>
            </c:strRef>
          </c:cat>
          <c:val>
            <c:numRef>
              <c:f>corporal!$I$17:$I$28</c:f>
              <c:numCache>
                <c:formatCode>0.0</c:formatCode>
                <c:ptCount val="12"/>
                <c:pt idx="0">
                  <c:v>11.55311</c:v>
                </c:pt>
                <c:pt idx="1">
                  <c:v>11.232095000000001</c:v>
                </c:pt>
                <c:pt idx="2">
                  <c:v>10.762180000000003</c:v>
                </c:pt>
                <c:pt idx="3">
                  <c:v>11.281674999999998</c:v>
                </c:pt>
                <c:pt idx="4">
                  <c:v>12.005542000000002</c:v>
                </c:pt>
                <c:pt idx="5">
                  <c:v>13.006675</c:v>
                </c:pt>
                <c:pt idx="6">
                  <c:v>12.330738</c:v>
                </c:pt>
                <c:pt idx="7">
                  <c:v>11.377696000000002</c:v>
                </c:pt>
                <c:pt idx="8">
                  <c:v>11.455714000000002</c:v>
                </c:pt>
                <c:pt idx="9">
                  <c:v>11.330375999999999</c:v>
                </c:pt>
                <c:pt idx="10">
                  <c:v>11.321467</c:v>
                </c:pt>
                <c:pt idx="11">
                  <c:v>12.002057000000002</c:v>
                </c:pt>
              </c:numCache>
            </c:numRef>
          </c:val>
          <c:extLst xmlns:c16r2="http://schemas.microsoft.com/office/drawing/2015/06/chart">
            <c:ext xmlns:c16="http://schemas.microsoft.com/office/drawing/2014/chart" uri="{C3380CC4-5D6E-409C-BE32-E72D297353CC}">
              <c16:uniqueId val="{00000007-FD2E-455D-BF68-BBBFE98F854B}"/>
            </c:ext>
          </c:extLst>
        </c:ser>
        <c:dLbls/>
        <c:marker val="1"/>
        <c:axId val="62286848"/>
        <c:axId val="62407808"/>
      </c:lineChart>
      <c:catAx>
        <c:axId val="62286848"/>
        <c:scaling>
          <c:orientation val="minMax"/>
        </c:scaling>
        <c:axPos val="b"/>
        <c:title>
          <c:tx>
            <c:rich>
              <a:bodyPr/>
              <a:lstStyle/>
              <a:p>
                <a:pPr>
                  <a:defRPr/>
                </a:pPr>
                <a:r>
                  <a:rPr lang="en-US"/>
                  <a:t>Age</a:t>
                </a:r>
              </a:p>
            </c:rich>
          </c:tx>
          <c:layout/>
        </c:title>
        <c:numFmt formatCode="General" sourceLinked="0"/>
        <c:tickLblPos val="nextTo"/>
        <c:crossAx val="62407808"/>
        <c:crosses val="autoZero"/>
        <c:auto val="1"/>
        <c:lblAlgn val="ctr"/>
        <c:lblOffset val="100"/>
      </c:catAx>
      <c:valAx>
        <c:axId val="62407808"/>
        <c:scaling>
          <c:orientation val="minMax"/>
          <c:max val="100"/>
        </c:scaling>
        <c:axPos val="l"/>
        <c:majorGridlines/>
        <c:title>
          <c:tx>
            <c:rich>
              <a:bodyPr rot="-5400000" vert="horz"/>
              <a:lstStyle/>
              <a:p>
                <a:pPr>
                  <a:defRPr/>
                </a:pPr>
                <a:r>
                  <a:rPr lang="en-US"/>
                  <a:t>Percenatage</a:t>
                </a:r>
              </a:p>
            </c:rich>
          </c:tx>
          <c:layout/>
        </c:title>
        <c:numFmt formatCode="0.0" sourceLinked="1"/>
        <c:tickLblPos val="nextTo"/>
        <c:crossAx val="62286848"/>
        <c:crosses val="autoZero"/>
        <c:crossBetween val="between"/>
      </c:valAx>
    </c:plotArea>
    <c:plotVisOnly val="1"/>
    <c:dispBlanksAs val="gap"/>
  </c:chart>
  <c:spPr>
    <a:ln>
      <a:solidFill>
        <a:schemeClr val="tx1"/>
      </a:solidFill>
    </a:ln>
  </c:spPr>
  <c:txPr>
    <a:bodyPr/>
    <a:lstStyle/>
    <a:p>
      <a:pPr>
        <a:defRPr sz="1600">
          <a:latin typeface="Calibri Light" panose="020F030202020403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4" y="1"/>
            <a:ext cx="2945659" cy="498055"/>
          </a:xfrm>
          <a:prstGeom prst="rect">
            <a:avLst/>
          </a:prstGeom>
        </p:spPr>
        <p:txBody>
          <a:bodyPr vert="horz" lIns="91440" tIns="45720" rIns="91440" bIns="45720" rtlCol="0"/>
          <a:lstStyle>
            <a:lvl1pPr algn="r">
              <a:defRPr sz="1200"/>
            </a:lvl1pPr>
          </a:lstStyle>
          <a:p>
            <a:fld id="{E0BF6863-43D6-450B-8DEE-A67746E9DE90}" type="datetimeFigureOut">
              <a:rPr lang="en-ZA" smtClean="0"/>
              <a:pPr/>
              <a:t>2018/05/23</a:t>
            </a:fld>
            <a:endParaRPr lang="en-ZA"/>
          </a:p>
        </p:txBody>
      </p:sp>
      <p:sp>
        <p:nvSpPr>
          <p:cNvPr id="4" name="Footer Placeholder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fld id="{116CB0CF-1AC2-4A84-AA20-7F70319AAF2E}" type="slidenum">
              <a:rPr lang="en-ZA" smtClean="0"/>
              <a:pPr/>
              <a:t>‹#›</a:t>
            </a:fld>
            <a:endParaRPr lang="en-ZA"/>
          </a:p>
        </p:txBody>
      </p:sp>
    </p:spTree>
    <p:extLst>
      <p:ext uri="{BB962C8B-B14F-4D97-AF65-F5344CB8AC3E}">
        <p14:creationId xmlns:p14="http://schemas.microsoft.com/office/powerpoint/2010/main" xmlns="" val="34317066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2"/>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7" name="Date Placeholder 6"/>
          <p:cNvSpPr>
            <a:spLocks noGrp="1"/>
          </p:cNvSpPr>
          <p:nvPr>
            <p:ph type="dt" sz="half" idx="10"/>
          </p:nvPr>
        </p:nvSpPr>
        <p:spPr/>
        <p:txBody>
          <a:bodyPr/>
          <a:lstStyle/>
          <a:p>
            <a:fld id="{00A01B51-8D80-43A6-8360-E5C2B7F2D18E}" type="datetime1">
              <a:rPr lang="en-ZA" smtClean="0">
                <a:solidFill>
                  <a:prstClr val="black">
                    <a:tint val="75000"/>
                  </a:prstClr>
                </a:solidFill>
              </a:rPr>
              <a:pPr/>
              <a:t>2018/05/23</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39669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3A3D5D3-D4C9-4956-B8D1-6E10E910A444}" type="datetime1">
              <a:rPr lang="en-ZA" smtClean="0">
                <a:solidFill>
                  <a:prstClr val="black">
                    <a:tint val="75000"/>
                  </a:prstClr>
                </a:solidFill>
              </a:rPr>
              <a:pPr/>
              <a:t>2018/05/23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8314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BC9E9AC-E046-498D-8DC6-F0F2BA953D7B}" type="datetime1">
              <a:rPr lang="en-ZA" smtClean="0">
                <a:solidFill>
                  <a:prstClr val="black">
                    <a:tint val="75000"/>
                  </a:prstClr>
                </a:solidFill>
              </a:rPr>
              <a:pPr/>
              <a:t>2018/05/23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702866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2"/>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xmlns="" val="55948214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84456875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2096999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58588535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7"/>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76" y="1535117"/>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24330693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421961488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16690390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9815938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BEE2112-4735-4942-8F72-F4B821F9FA77}" type="datetime1">
              <a:rPr lang="en-ZA" smtClean="0">
                <a:solidFill>
                  <a:prstClr val="black">
                    <a:tint val="75000"/>
                  </a:prstClr>
                </a:solidFill>
              </a:rPr>
              <a:pPr/>
              <a:t>2018/05/23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321303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9"/>
            <a:ext cx="73152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ZA" dirty="0"/>
          </a:p>
        </p:txBody>
      </p:sp>
      <p:sp>
        <p:nvSpPr>
          <p:cNvPr id="4" name="Text Placeholder 3"/>
          <p:cNvSpPr>
            <a:spLocks noGrp="1"/>
          </p:cNvSpPr>
          <p:nvPr>
            <p:ph type="body" sz="half" idx="2"/>
          </p:nvPr>
        </p:nvSpPr>
        <p:spPr>
          <a:xfrm>
            <a:off x="2389717" y="5367347"/>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74739486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97735838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38620482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2"/>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xmlns="" val="132489667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71033933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2163815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20305088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7"/>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76" y="1535117"/>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46651868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74937178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53366510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B5AF9-4E03-4B8A-B481-9F94F278AF7B}" type="datetime1">
              <a:rPr lang="en-ZA" smtClean="0">
                <a:solidFill>
                  <a:prstClr val="black">
                    <a:tint val="75000"/>
                  </a:prstClr>
                </a:solidFill>
              </a:rPr>
              <a:pPr/>
              <a:t>2018/05/23</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9133768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26917675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9"/>
            <a:ext cx="73152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ZA" dirty="0"/>
          </a:p>
        </p:txBody>
      </p:sp>
      <p:sp>
        <p:nvSpPr>
          <p:cNvPr id="4" name="Text Placeholder 3"/>
          <p:cNvSpPr>
            <a:spLocks noGrp="1"/>
          </p:cNvSpPr>
          <p:nvPr>
            <p:ph type="body" sz="half" idx="2"/>
          </p:nvPr>
        </p:nvSpPr>
        <p:spPr>
          <a:xfrm>
            <a:off x="2389717" y="5367347"/>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94049081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10059111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80090539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696F1E3-968D-41CF-BBED-9631FCECFBC9}" type="datetime1">
              <a:rPr lang="en-ZA" smtClean="0">
                <a:solidFill>
                  <a:prstClr val="black">
                    <a:tint val="75000"/>
                  </a:prstClr>
                </a:solidFill>
              </a:rPr>
              <a:pPr/>
              <a:t>2018/05/23</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23386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7"/>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76" y="1535117"/>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F3C3BE75-B062-4B69-B00A-54E85F5E09D5}" type="datetime1">
              <a:rPr lang="en-ZA" smtClean="0">
                <a:solidFill>
                  <a:prstClr val="black">
                    <a:tint val="75000"/>
                  </a:prstClr>
                </a:solidFill>
              </a:rPr>
              <a:pPr/>
              <a:t>2018/05/23</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35319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301F310-748F-484B-8FC4-ED2489E70F15}" type="datetime1">
              <a:rPr lang="en-ZA" smtClean="0">
                <a:solidFill>
                  <a:prstClr val="black">
                    <a:tint val="75000"/>
                  </a:prstClr>
                </a:solidFill>
              </a:rPr>
              <a:pPr/>
              <a:t>2018/05/23</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72660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934FF-9F69-4FB8-9BD9-C73F8EC6D71D}" type="datetime1">
              <a:rPr lang="en-ZA" smtClean="0">
                <a:solidFill>
                  <a:prstClr val="black">
                    <a:tint val="75000"/>
                  </a:prstClr>
                </a:solidFill>
              </a:rPr>
              <a:pPr/>
              <a:t>2018/05/23</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8565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456E2-AE29-4E02-BEFD-248A26BDA360}" type="datetime1">
              <a:rPr lang="en-ZA" smtClean="0">
                <a:solidFill>
                  <a:prstClr val="black">
                    <a:tint val="75000"/>
                  </a:prstClr>
                </a:solidFill>
              </a:rPr>
              <a:pPr/>
              <a:t>2018/05/23</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14782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9"/>
            <a:ext cx="73152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2389717" y="5367347"/>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487300-8275-4959-B31D-8CBE770D162C}" type="datetime1">
              <a:rPr lang="en-ZA" smtClean="0">
                <a:solidFill>
                  <a:prstClr val="black">
                    <a:tint val="75000"/>
                  </a:prstClr>
                </a:solidFill>
              </a:rPr>
              <a:pPr/>
              <a:t>2018/05/23</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14634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09600" y="635636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EB06A-193F-48CE-80C1-5F0173A5FD2D}" type="datetime1">
              <a:rPr lang="en-ZA" smtClean="0">
                <a:solidFill>
                  <a:prstClr val="black">
                    <a:tint val="75000"/>
                  </a:prstClr>
                </a:solidFill>
              </a:rPr>
              <a:pPr/>
              <a:t>2018/05/23</a:t>
            </a:fld>
            <a:endParaRPr lang="en-ZA">
              <a:solidFill>
                <a:prstClr val="black">
                  <a:tint val="75000"/>
                </a:prstClr>
              </a:solidFill>
            </a:endParaRPr>
          </a:p>
        </p:txBody>
      </p:sp>
      <p:sp>
        <p:nvSpPr>
          <p:cNvPr id="5" name="Footer Placeholder 4"/>
          <p:cNvSpPr>
            <a:spLocks noGrp="1"/>
          </p:cNvSpPr>
          <p:nvPr>
            <p:ph type="ftr" sz="quarter" idx="3"/>
          </p:nvPr>
        </p:nvSpPr>
        <p:spPr>
          <a:xfrm>
            <a:off x="4165600" y="635636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0AE55-7E06-4976-960B-3D98813CB3CF}"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179778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09600" y="635636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5" name="Footer Placeholder 4"/>
          <p:cNvSpPr>
            <a:spLocks noGrp="1"/>
          </p:cNvSpPr>
          <p:nvPr>
            <p:ph type="ftr" sz="quarter" idx="3"/>
          </p:nvPr>
        </p:nvSpPr>
        <p:spPr>
          <a:xfrm>
            <a:off x="4165600" y="635636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84078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09600" y="635636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91D56-F3D6-4C57-902C-021CF4EA8EF7}" type="datetimeFigureOut">
              <a:rPr lang="en-ZA" smtClean="0">
                <a:solidFill>
                  <a:prstClr val="black">
                    <a:tint val="75000"/>
                  </a:prstClr>
                </a:solidFill>
              </a:rPr>
              <a:pPr/>
              <a:t>2018/05/23</a:t>
            </a:fld>
            <a:endParaRPr lang="en-ZA" dirty="0">
              <a:solidFill>
                <a:prstClr val="black">
                  <a:tint val="75000"/>
                </a:prstClr>
              </a:solidFill>
            </a:endParaRPr>
          </a:p>
        </p:txBody>
      </p:sp>
      <p:sp>
        <p:nvSpPr>
          <p:cNvPr id="5" name="Footer Placeholder 4"/>
          <p:cNvSpPr>
            <a:spLocks noGrp="1"/>
          </p:cNvSpPr>
          <p:nvPr>
            <p:ph type="ftr" sz="quarter" idx="3"/>
          </p:nvPr>
        </p:nvSpPr>
        <p:spPr>
          <a:xfrm>
            <a:off x="4165600" y="635636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2482494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2800" b="1" dirty="0" smtClean="0">
                <a:solidFill>
                  <a:schemeClr val="accent6">
                    <a:lumMod val="50000"/>
                  </a:schemeClr>
                </a:solidFill>
                <a:latin typeface="Arial" panose="020B0604020202020204" pitchFamily="34" charset="0"/>
                <a:cs typeface="Arial" panose="020B0604020202020204" pitchFamily="34" charset="0"/>
              </a:rPr>
              <a:t>DEPARTMENT OF BASIC EDUCATION</a:t>
            </a:r>
            <a:endParaRPr lang="en-ZA" sz="2800" b="1" dirty="0">
              <a:solidFill>
                <a:schemeClr val="accent6">
                  <a:lumMod val="5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ZA" b="1" dirty="0" smtClean="0">
                <a:solidFill>
                  <a:schemeClr val="accent6">
                    <a:lumMod val="50000"/>
                  </a:schemeClr>
                </a:solidFill>
              </a:rPr>
              <a:t>PRESENTATION ON SCHOOL SAFETY </a:t>
            </a:r>
          </a:p>
          <a:p>
            <a:r>
              <a:rPr lang="en-ZA" b="1" dirty="0" smtClean="0">
                <a:solidFill>
                  <a:schemeClr val="accent6">
                    <a:lumMod val="50000"/>
                  </a:schemeClr>
                </a:solidFill>
              </a:rPr>
              <a:t>TO THE PORTFOLIO COMMITTEE</a:t>
            </a:r>
          </a:p>
          <a:p>
            <a:r>
              <a:rPr lang="en-ZA" b="1" dirty="0" smtClean="0">
                <a:solidFill>
                  <a:schemeClr val="accent6">
                    <a:lumMod val="50000"/>
                  </a:schemeClr>
                </a:solidFill>
              </a:rPr>
              <a:t>MAY 2018</a:t>
            </a:r>
            <a:endParaRPr lang="en-ZA"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a:t>
            </a:fld>
            <a:endParaRPr lang="en-ZA" dirty="0">
              <a:solidFill>
                <a:prstClr val="black">
                  <a:tint val="75000"/>
                </a:prstClr>
              </a:solidFill>
            </a:endParaRPr>
          </a:p>
        </p:txBody>
      </p:sp>
      <p:pic>
        <p:nvPicPr>
          <p:cNvPr id="5" name="Picture 4"/>
          <p:cNvPicPr>
            <a:picLocks noChangeAspect="1"/>
          </p:cNvPicPr>
          <p:nvPr/>
        </p:nvPicPr>
        <p:blipFill>
          <a:blip r:embed="rId2" cstate="print"/>
          <a:stretch>
            <a:fillRect/>
          </a:stretch>
        </p:blipFill>
        <p:spPr>
          <a:xfrm>
            <a:off x="0" y="6021288"/>
            <a:ext cx="1691680" cy="836712"/>
          </a:xfrm>
          <a:prstGeom prst="rect">
            <a:avLst/>
          </a:prstGeom>
        </p:spPr>
      </p:pic>
    </p:spTree>
    <p:extLst>
      <p:ext uri="{BB962C8B-B14F-4D97-AF65-F5344CB8AC3E}">
        <p14:creationId xmlns:p14="http://schemas.microsoft.com/office/powerpoint/2010/main" xmlns="" val="2891227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21" y="1"/>
            <a:ext cx="11676394" cy="578074"/>
          </a:xfrm>
        </p:spPr>
        <p:txBody>
          <a:bodyPr>
            <a:noAutofit/>
          </a:bodyPr>
          <a:lstStyle/>
          <a:p>
            <a:r>
              <a:rPr lang="en-ZA" sz="2800" b="1" dirty="0" smtClean="0">
                <a:solidFill>
                  <a:schemeClr val="accent2">
                    <a:lumMod val="75000"/>
                  </a:schemeClr>
                </a:solidFill>
              </a:rPr>
              <a:t>PREVALENCE OF SUBSTANCE ABUSE, CRIME AND VIOLENCE IN SOCIETY</a:t>
            </a:r>
            <a:endParaRPr lang="en-ZA" sz="2800" b="1" dirty="0">
              <a:solidFill>
                <a:schemeClr val="accent2">
                  <a:lumMod val="75000"/>
                </a:schemeClr>
              </a:solidFill>
            </a:endParaRPr>
          </a:p>
        </p:txBody>
      </p:sp>
      <p:sp>
        <p:nvSpPr>
          <p:cNvPr id="3" name="Content Placeholder 2"/>
          <p:cNvSpPr>
            <a:spLocks noGrp="1"/>
          </p:cNvSpPr>
          <p:nvPr>
            <p:ph idx="1"/>
          </p:nvPr>
        </p:nvSpPr>
        <p:spPr>
          <a:xfrm>
            <a:off x="269422" y="512749"/>
            <a:ext cx="11216126" cy="5682952"/>
          </a:xfrm>
        </p:spPr>
        <p:txBody>
          <a:bodyPr>
            <a:noAutofit/>
          </a:bodyPr>
          <a:lstStyle/>
          <a:p>
            <a:pPr marL="0" indent="0" algn="just">
              <a:lnSpc>
                <a:spcPct val="150000"/>
              </a:lnSpc>
              <a:buNone/>
            </a:pPr>
            <a:r>
              <a:rPr lang="en-ZA" sz="1400" b="1" dirty="0" smtClean="0"/>
              <a:t>National School Violence Survey (2012) showed that learners were acutely </a:t>
            </a:r>
            <a:r>
              <a:rPr lang="en-ZA" sz="1400" b="1" dirty="0"/>
              <a:t>awareness of people at their schools who were involved </a:t>
            </a:r>
            <a:r>
              <a:rPr lang="en-ZA" sz="1400" b="1" dirty="0" smtClean="0"/>
              <a:t>substance-related activities, crime</a:t>
            </a:r>
            <a:r>
              <a:rPr lang="en-ZA" sz="1400" b="1" dirty="0"/>
              <a:t> </a:t>
            </a:r>
            <a:r>
              <a:rPr lang="en-ZA" sz="1400" b="1" dirty="0" smtClean="0"/>
              <a:t>and violence:</a:t>
            </a:r>
          </a:p>
          <a:p>
            <a:pPr algn="just">
              <a:lnSpc>
                <a:spcPct val="150000"/>
              </a:lnSpc>
            </a:pPr>
            <a:r>
              <a:rPr lang="en-ZA" sz="1400" dirty="0" smtClean="0"/>
              <a:t>One </a:t>
            </a:r>
            <a:r>
              <a:rPr lang="en-ZA" sz="1400" dirty="0"/>
              <a:t>in seven (15.5%) reported knowing people at school who had done things that could have gotten them in trouble with the police, such as stealing, selling stolen goods or assaulting others.</a:t>
            </a:r>
          </a:p>
          <a:p>
            <a:pPr algn="just">
              <a:lnSpc>
                <a:spcPct val="150000"/>
              </a:lnSpc>
            </a:pPr>
            <a:r>
              <a:rPr lang="en-ZA" sz="1400" dirty="0" smtClean="0"/>
              <a:t>47.1</a:t>
            </a:r>
            <a:r>
              <a:rPr lang="en-ZA" sz="1400" dirty="0"/>
              <a:t>% knew people who smoked marijuana; 12.2% knew people who used illicit </a:t>
            </a:r>
            <a:r>
              <a:rPr lang="en-ZA" sz="1400" dirty="0" smtClean="0"/>
              <a:t>drugs and 6.3% knew the drug sellers.</a:t>
            </a:r>
          </a:p>
          <a:p>
            <a:pPr algn="just">
              <a:lnSpc>
                <a:spcPct val="150000"/>
              </a:lnSpc>
            </a:pPr>
            <a:r>
              <a:rPr lang="en-ZA" sz="1400" dirty="0" smtClean="0"/>
              <a:t>Parental </a:t>
            </a:r>
            <a:r>
              <a:rPr lang="en-ZA" sz="1400" dirty="0"/>
              <a:t>criminality </a:t>
            </a:r>
            <a:r>
              <a:rPr lang="en-ZA" sz="1400" dirty="0" smtClean="0"/>
              <a:t>was recorded at 9.4% and sibling </a:t>
            </a:r>
            <a:r>
              <a:rPr lang="en-ZA" sz="1400" dirty="0"/>
              <a:t>criminality </a:t>
            </a:r>
            <a:r>
              <a:rPr lang="en-ZA" sz="1400" dirty="0" smtClean="0"/>
              <a:t>at 23.7% and 12.2% reported exposure </a:t>
            </a:r>
            <a:r>
              <a:rPr lang="en-ZA" sz="1400" dirty="0"/>
              <a:t>to family </a:t>
            </a:r>
            <a:r>
              <a:rPr lang="en-ZA" sz="1400" dirty="0" smtClean="0"/>
              <a:t>violence.</a:t>
            </a:r>
          </a:p>
          <a:p>
            <a:pPr marL="0" indent="0" algn="just">
              <a:buNone/>
            </a:pPr>
            <a:endParaRPr lang="en-ZA" sz="1400" b="1" dirty="0" smtClean="0"/>
          </a:p>
          <a:p>
            <a:pPr marL="0" indent="0" algn="just">
              <a:buNone/>
            </a:pPr>
            <a:r>
              <a:rPr lang="en-ZA" sz="1400" b="1" dirty="0" smtClean="0"/>
              <a:t>The </a:t>
            </a:r>
            <a:r>
              <a:rPr lang="en-ZA" sz="1400" b="1" dirty="0"/>
              <a:t>national Inter-departmental Anti-Gang Strategy has four-pillars:</a:t>
            </a:r>
            <a:endParaRPr lang="en-ZA" sz="1400" dirty="0"/>
          </a:p>
          <a:p>
            <a:pPr algn="just"/>
            <a:r>
              <a:rPr lang="en-ZA" sz="1400" b="1" i="1" dirty="0"/>
              <a:t>Awareness - </a:t>
            </a:r>
            <a:r>
              <a:rPr lang="en-ZA" sz="1400" dirty="0"/>
              <a:t>focusing on collaboration and engagement with communities </a:t>
            </a:r>
          </a:p>
          <a:p>
            <a:pPr algn="just"/>
            <a:r>
              <a:rPr lang="en-ZA" sz="1400" b="1" i="1" dirty="0"/>
              <a:t>Prevention - </a:t>
            </a:r>
            <a:r>
              <a:rPr lang="en-ZA" sz="1400" dirty="0"/>
              <a:t>refers to services, programmes and activities of government and civil society that are designed to prevent people from joining gangs </a:t>
            </a:r>
          </a:p>
          <a:p>
            <a:pPr algn="just"/>
            <a:r>
              <a:rPr lang="en-ZA" sz="1400" b="1" i="1" dirty="0"/>
              <a:t>Intervention - </a:t>
            </a:r>
            <a:r>
              <a:rPr lang="en-ZA" sz="1400" dirty="0"/>
              <a:t>are short, medium and long term and can be driven by law-enforcement agencies, communities and/or civil society organisations</a:t>
            </a:r>
          </a:p>
          <a:p>
            <a:pPr algn="just"/>
            <a:r>
              <a:rPr lang="en-ZA" sz="1400" b="1" i="1" dirty="0"/>
              <a:t>Coordination</a:t>
            </a:r>
            <a:r>
              <a:rPr lang="en-ZA" sz="1400" dirty="0"/>
              <a:t> – involves sequencing and synergising programmes, processes and interventions including joint operations and information-sharing platforms </a:t>
            </a:r>
          </a:p>
          <a:p>
            <a:pPr marL="0" indent="0">
              <a:buNone/>
            </a:pPr>
            <a:r>
              <a:rPr lang="en-ZA" sz="1400" dirty="0" smtClean="0"/>
              <a:t>The </a:t>
            </a:r>
            <a:r>
              <a:rPr lang="en-ZA" sz="1400" dirty="0"/>
              <a:t>gang-related incidents are prevalent across all </a:t>
            </a:r>
            <a:r>
              <a:rPr lang="en-ZA" sz="1400" dirty="0" smtClean="0"/>
              <a:t>provinces and most </a:t>
            </a:r>
            <a:r>
              <a:rPr lang="en-ZA" sz="1400" dirty="0"/>
              <a:t>pronounced in the Western Cape, Eastern Cape, </a:t>
            </a:r>
            <a:r>
              <a:rPr lang="en-ZA" sz="1400" dirty="0" smtClean="0"/>
              <a:t>Free State</a:t>
            </a:r>
            <a:r>
              <a:rPr lang="en-ZA" sz="1400" dirty="0"/>
              <a:t>, North West, Gauteng and </a:t>
            </a:r>
            <a:r>
              <a:rPr lang="en-ZA" sz="1400" dirty="0" smtClean="0"/>
              <a:t>KwaZulu-Natal.</a:t>
            </a:r>
          </a:p>
          <a:p>
            <a:pPr marL="0" indent="0">
              <a:buNone/>
            </a:pPr>
            <a:endParaRPr lang="en-ZA" sz="1400" dirty="0" smtClean="0"/>
          </a:p>
          <a:p>
            <a:pPr marL="0" indent="0" algn="r">
              <a:buNone/>
            </a:pPr>
            <a:r>
              <a:rPr lang="en-ZA" sz="1400" b="1" dirty="0" smtClean="0"/>
              <a:t>Inter-governmental anti-gangs plans are required to give expression to the strategy.</a:t>
            </a:r>
          </a:p>
          <a:p>
            <a:pPr marL="0" indent="0" algn="r">
              <a:buNone/>
            </a:pPr>
            <a:r>
              <a:rPr lang="en-ZA" sz="1400" b="1" dirty="0"/>
              <a:t>A</a:t>
            </a:r>
            <a:r>
              <a:rPr lang="en-ZA" sz="1400" b="1" dirty="0" smtClean="0"/>
              <a:t>nother National School Violence Survey</a:t>
            </a:r>
            <a:r>
              <a:rPr lang="en-ZA" sz="1400" dirty="0" smtClean="0"/>
              <a:t> is needed to further inform evidence-based decision making and trend analysis.</a:t>
            </a:r>
          </a:p>
          <a:p>
            <a:pPr algn="just">
              <a:lnSpc>
                <a:spcPct val="150000"/>
              </a:lnSpc>
            </a:pPr>
            <a:endParaRPr lang="en-ZA" sz="1600" dirty="0"/>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10</a:t>
            </a:fld>
            <a:endParaRPr lang="en-ZA" dirty="0">
              <a:solidFill>
                <a:prstClr val="black">
                  <a:tint val="75000"/>
                </a:prstClr>
              </a:solidFill>
            </a:endParaRPr>
          </a:p>
        </p:txBody>
      </p:sp>
      <p:pic>
        <p:nvPicPr>
          <p:cNvPr id="5" name="Picture 4"/>
          <p:cNvPicPr>
            <a:picLocks noChangeAspect="1"/>
          </p:cNvPicPr>
          <p:nvPr/>
        </p:nvPicPr>
        <p:blipFill>
          <a:blip r:embed="rId2" cstate="print"/>
          <a:stretch>
            <a:fillRect/>
          </a:stretch>
        </p:blipFill>
        <p:spPr>
          <a:xfrm>
            <a:off x="0" y="6021288"/>
            <a:ext cx="1691680" cy="836712"/>
          </a:xfrm>
          <a:prstGeom prst="rect">
            <a:avLst/>
          </a:prstGeom>
        </p:spPr>
      </p:pic>
    </p:spTree>
    <p:extLst>
      <p:ext uri="{BB962C8B-B14F-4D97-AF65-F5344CB8AC3E}">
        <p14:creationId xmlns:p14="http://schemas.microsoft.com/office/powerpoint/2010/main" xmlns="" val="3228576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912"/>
            <a:ext cx="10972800" cy="546931"/>
          </a:xfrm>
        </p:spPr>
        <p:txBody>
          <a:bodyPr>
            <a:noAutofit/>
          </a:bodyPr>
          <a:lstStyle/>
          <a:p>
            <a:r>
              <a:rPr lang="en-ZA" sz="3200" b="1" dirty="0" smtClean="0">
                <a:solidFill>
                  <a:schemeClr val="accent2">
                    <a:lumMod val="75000"/>
                  </a:schemeClr>
                </a:solidFill>
              </a:rPr>
              <a:t>SCHOOL SAFETY PRIORITIES</a:t>
            </a:r>
            <a:endParaRPr lang="en-ZA" sz="3200" b="1" dirty="0">
              <a:solidFill>
                <a:schemeClr val="accent2">
                  <a:lumMod val="75000"/>
                </a:schemeClr>
              </a:solidFill>
            </a:endParaRPr>
          </a:p>
        </p:txBody>
      </p:sp>
      <p:sp>
        <p:nvSpPr>
          <p:cNvPr id="3" name="Content Placeholder 2"/>
          <p:cNvSpPr>
            <a:spLocks noGrp="1"/>
          </p:cNvSpPr>
          <p:nvPr>
            <p:ph idx="1"/>
          </p:nvPr>
        </p:nvSpPr>
        <p:spPr>
          <a:xfrm>
            <a:off x="609600" y="623843"/>
            <a:ext cx="10901585" cy="5606041"/>
          </a:xfrm>
        </p:spPr>
        <p:txBody>
          <a:bodyPr>
            <a:noAutofit/>
          </a:bodyPr>
          <a:lstStyle/>
          <a:p>
            <a:pPr marL="0" lvl="0" indent="0" algn="just">
              <a:lnSpc>
                <a:spcPct val="150000"/>
              </a:lnSpc>
              <a:buNone/>
            </a:pPr>
            <a:r>
              <a:rPr lang="en-ZA" sz="1600" b="1" dirty="0" smtClean="0"/>
              <a:t>CSTL is the regional, rights-based framework </a:t>
            </a:r>
            <a:r>
              <a:rPr lang="en-ZA" sz="1600" dirty="0" smtClean="0"/>
              <a:t>used to mainstream </a:t>
            </a:r>
            <a:r>
              <a:rPr lang="en-ZA" sz="1600" b="1" dirty="0" smtClean="0"/>
              <a:t>multi-sectoral support</a:t>
            </a:r>
            <a:r>
              <a:rPr lang="en-ZA" sz="1600" b="1" dirty="0"/>
              <a:t> </a:t>
            </a:r>
            <a:r>
              <a:rPr lang="en-ZA" sz="1600" b="1" dirty="0" smtClean="0"/>
              <a:t>for child well-being </a:t>
            </a:r>
            <a:r>
              <a:rPr lang="en-ZA" sz="1600" dirty="0" smtClean="0"/>
              <a:t>and supports the </a:t>
            </a:r>
            <a:r>
              <a:rPr lang="en-ZA" sz="1600" b="1" dirty="0" smtClean="0"/>
              <a:t>Safe Schools activity </a:t>
            </a:r>
            <a:r>
              <a:rPr lang="en-ZA" sz="1600" dirty="0" smtClean="0"/>
              <a:t>area and the implementation of the </a:t>
            </a:r>
            <a:r>
              <a:rPr lang="en-ZA" sz="1600" b="1" dirty="0" smtClean="0"/>
              <a:t>National School Safety Framework ensuring</a:t>
            </a:r>
            <a:r>
              <a:rPr lang="en-ZA" sz="1600" dirty="0" smtClean="0"/>
              <a:t>:</a:t>
            </a:r>
            <a:r>
              <a:rPr lang="en-ZA" sz="1600" b="1" dirty="0" smtClean="0"/>
              <a:t> </a:t>
            </a:r>
          </a:p>
          <a:p>
            <a:pPr algn="just">
              <a:lnSpc>
                <a:spcPct val="200000"/>
              </a:lnSpc>
              <a:buFont typeface="+mj-lt"/>
              <a:buAutoNum type="arabicPeriod"/>
            </a:pPr>
            <a:r>
              <a:rPr lang="en-ZA" sz="1200" dirty="0" smtClean="0"/>
              <a:t>All schools have active </a:t>
            </a:r>
            <a:r>
              <a:rPr lang="en-ZA" sz="1200" b="1" dirty="0" smtClean="0"/>
              <a:t>school safety committees </a:t>
            </a:r>
            <a:r>
              <a:rPr lang="en-ZA" sz="1200" dirty="0" smtClean="0"/>
              <a:t>and </a:t>
            </a:r>
            <a:r>
              <a:rPr lang="en-ZA" sz="1200" dirty="0"/>
              <a:t>s</a:t>
            </a:r>
            <a:r>
              <a:rPr lang="en-ZA" sz="1200" dirty="0" smtClean="0"/>
              <a:t>chool </a:t>
            </a:r>
            <a:r>
              <a:rPr lang="en-ZA" sz="1200" b="1" dirty="0" smtClean="0"/>
              <a:t>safety plans </a:t>
            </a:r>
            <a:r>
              <a:rPr lang="en-ZA" sz="1200" dirty="0" smtClean="0"/>
              <a:t>based on an audit of needs are in place and are reviewed frequently.</a:t>
            </a:r>
          </a:p>
          <a:p>
            <a:pPr algn="just">
              <a:lnSpc>
                <a:spcPct val="200000"/>
              </a:lnSpc>
              <a:buFont typeface="+mj-lt"/>
              <a:buAutoNum type="arabicPeriod"/>
            </a:pPr>
            <a:r>
              <a:rPr lang="en-ZA" sz="1200" b="1" dirty="0" smtClean="0"/>
              <a:t>School perimeter is secured </a:t>
            </a:r>
            <a:r>
              <a:rPr lang="en-ZA" sz="1200" dirty="0" smtClean="0"/>
              <a:t>(fenced) and access controls (guard and/or surveillance) are in place and </a:t>
            </a:r>
            <a:r>
              <a:rPr lang="en-ZA" sz="1200" dirty="0"/>
              <a:t>managed. </a:t>
            </a:r>
            <a:r>
              <a:rPr lang="en-ZA" sz="1200" dirty="0" smtClean="0"/>
              <a:t>Infrastructure </a:t>
            </a:r>
            <a:r>
              <a:rPr lang="en-ZA" sz="1200" dirty="0"/>
              <a:t>plans for </a:t>
            </a:r>
            <a:r>
              <a:rPr lang="en-ZA" sz="1200" dirty="0" smtClean="0"/>
              <a:t>2018/19 are informed by the Audit </a:t>
            </a:r>
            <a:r>
              <a:rPr lang="en-ZA" sz="1200" dirty="0"/>
              <a:t>of the Districts’ school fencing coverage </a:t>
            </a:r>
            <a:r>
              <a:rPr lang="en-ZA" sz="1200" dirty="0" smtClean="0"/>
              <a:t>which highlights </a:t>
            </a:r>
            <a:r>
              <a:rPr lang="en-ZA" sz="1200" dirty="0"/>
              <a:t>the schools that need to be </a:t>
            </a:r>
            <a:r>
              <a:rPr lang="en-ZA" sz="1200" dirty="0" smtClean="0"/>
              <a:t>prioritised.</a:t>
            </a:r>
          </a:p>
          <a:p>
            <a:pPr algn="just">
              <a:lnSpc>
                <a:spcPct val="200000"/>
              </a:lnSpc>
              <a:buFont typeface="+mj-lt"/>
              <a:buAutoNum type="arabicPeriod"/>
            </a:pPr>
            <a:r>
              <a:rPr lang="en-ZA" sz="1200" b="1" dirty="0" smtClean="0"/>
              <a:t>School codes of conduct are aligned with the Constitution of South Africa and child-protection legislation</a:t>
            </a:r>
            <a:r>
              <a:rPr lang="en-ZA" sz="1200" dirty="0" smtClean="0"/>
              <a:t>; and is communicated and adopted/ agreed to by all school stakeholders.</a:t>
            </a:r>
          </a:p>
          <a:p>
            <a:pPr algn="just">
              <a:lnSpc>
                <a:spcPct val="200000"/>
              </a:lnSpc>
              <a:buFont typeface="+mj-lt"/>
              <a:buAutoNum type="arabicPeriod"/>
            </a:pPr>
            <a:r>
              <a:rPr lang="en-ZA" sz="1200" b="1" dirty="0" smtClean="0"/>
              <a:t>Positive Discipline </a:t>
            </a:r>
            <a:r>
              <a:rPr lang="en-ZA" sz="1200" dirty="0" smtClean="0"/>
              <a:t>and Positive Behaviour Interventions and Support (PBIS) programmes including </a:t>
            </a:r>
            <a:r>
              <a:rPr lang="en-ZA" sz="1200" b="1" dirty="0" smtClean="0"/>
              <a:t>Protective Behaviour </a:t>
            </a:r>
            <a:r>
              <a:rPr lang="en-ZA" sz="1200" dirty="0" smtClean="0"/>
              <a:t>are implemented in all schools. </a:t>
            </a:r>
          </a:p>
          <a:p>
            <a:pPr algn="just">
              <a:lnSpc>
                <a:spcPct val="200000"/>
              </a:lnSpc>
              <a:buFont typeface="+mj-lt"/>
              <a:buAutoNum type="arabicPeriod"/>
            </a:pPr>
            <a:r>
              <a:rPr lang="en-ZA" sz="1200" b="1" dirty="0" smtClean="0"/>
              <a:t>Consequence management </a:t>
            </a:r>
            <a:r>
              <a:rPr lang="en-ZA" sz="1200" dirty="0" smtClean="0"/>
              <a:t>is timeously and consistently applied when responding to contraventions that put the learning environment at risk. </a:t>
            </a:r>
          </a:p>
          <a:p>
            <a:pPr algn="just">
              <a:lnSpc>
                <a:spcPct val="200000"/>
              </a:lnSpc>
              <a:buFont typeface="+mj-lt"/>
              <a:buAutoNum type="arabicPeriod"/>
            </a:pPr>
            <a:r>
              <a:rPr lang="en-ZA" sz="1200" dirty="0" smtClean="0"/>
              <a:t>Schools have </a:t>
            </a:r>
            <a:r>
              <a:rPr lang="en-ZA" sz="1200" b="1" dirty="0" smtClean="0"/>
              <a:t>systems in place to report </a:t>
            </a:r>
            <a:r>
              <a:rPr lang="en-ZA" sz="1200" dirty="0" smtClean="0"/>
              <a:t>violent incidences and criminal behaviour at local police station, to district and provincial office bearers and SACE.</a:t>
            </a:r>
          </a:p>
          <a:p>
            <a:pPr algn="just">
              <a:lnSpc>
                <a:spcPct val="200000"/>
              </a:lnSpc>
              <a:buFont typeface="+mj-lt"/>
              <a:buAutoNum type="arabicPeriod"/>
            </a:pPr>
            <a:r>
              <a:rPr lang="en-ZA" sz="1200" dirty="0" smtClean="0"/>
              <a:t>All schools have </a:t>
            </a:r>
            <a:r>
              <a:rPr lang="en-ZA" sz="1200" b="1" dirty="0" smtClean="0"/>
              <a:t>systems in place to cope with secondary victimisation </a:t>
            </a:r>
            <a:r>
              <a:rPr lang="en-ZA" sz="1200" dirty="0" smtClean="0"/>
              <a:t>and other negative effects of violence and crime.</a:t>
            </a:r>
          </a:p>
          <a:p>
            <a:pPr algn="just">
              <a:lnSpc>
                <a:spcPct val="200000"/>
              </a:lnSpc>
              <a:buFont typeface="+mj-lt"/>
              <a:buAutoNum type="arabicPeriod"/>
            </a:pPr>
            <a:r>
              <a:rPr lang="en-ZA" sz="1200" dirty="0" smtClean="0"/>
              <a:t>Schools have </a:t>
            </a:r>
            <a:r>
              <a:rPr lang="en-ZA" sz="1200" b="1" dirty="0" smtClean="0"/>
              <a:t>established relationships with their intergovernmental counterparts</a:t>
            </a:r>
            <a:r>
              <a:rPr lang="en-ZA" sz="1200" dirty="0" smtClean="0"/>
              <a:t>: Departments of Social Development; Health and Justice, to progressively ensure services such as counselling services; medical examinations and access to justice are effective and in the best interest of the child.</a:t>
            </a:r>
          </a:p>
          <a:p>
            <a:pPr marL="457200" lvl="1" indent="0" algn="just">
              <a:lnSpc>
                <a:spcPct val="150000"/>
              </a:lnSpc>
              <a:buNone/>
            </a:pPr>
            <a:endParaRPr lang="en-ZA" sz="1200" dirty="0"/>
          </a:p>
          <a:p>
            <a:pPr marL="457200" lvl="1" indent="0" algn="just">
              <a:lnSpc>
                <a:spcPct val="150000"/>
              </a:lnSpc>
              <a:buNone/>
            </a:pPr>
            <a:endParaRPr lang="en-ZA" sz="1200" dirty="0"/>
          </a:p>
        </p:txBody>
      </p:sp>
      <p:pic>
        <p:nvPicPr>
          <p:cNvPr id="4" name="Picture 3"/>
          <p:cNvPicPr>
            <a:picLocks noChangeAspect="1"/>
          </p:cNvPicPr>
          <p:nvPr/>
        </p:nvPicPr>
        <p:blipFill>
          <a:blip r:embed="rId2" cstate="print"/>
          <a:stretch>
            <a:fillRect/>
          </a:stretch>
        </p:blipFill>
        <p:spPr>
          <a:xfrm>
            <a:off x="0" y="6021288"/>
            <a:ext cx="2178424" cy="836712"/>
          </a:xfrm>
          <a:prstGeom prst="rect">
            <a:avLst/>
          </a:prstGeom>
        </p:spPr>
      </p:pic>
      <p:sp>
        <p:nvSpPr>
          <p:cNvPr id="5" name="Slide Number Placeholder 3"/>
          <p:cNvSpPr>
            <a:spLocks noGrp="1"/>
          </p:cNvSpPr>
          <p:nvPr>
            <p:ph type="sldNum" sz="quarter" idx="12"/>
          </p:nvPr>
        </p:nvSpPr>
        <p:spPr>
          <a:xfrm>
            <a:off x="8737600" y="6356360"/>
            <a:ext cx="2844800" cy="365125"/>
          </a:xfrm>
        </p:spPr>
        <p:txBody>
          <a:bodyPr/>
          <a:lstStyle/>
          <a:p>
            <a:r>
              <a:rPr lang="en-ZA" dirty="0" smtClean="0">
                <a:solidFill>
                  <a:prstClr val="black">
                    <a:tint val="75000"/>
                  </a:prstClr>
                </a:solidFill>
              </a:rPr>
              <a:t>11</a:t>
            </a:r>
            <a:endParaRPr lang="en-ZA" dirty="0">
              <a:solidFill>
                <a:prstClr val="black">
                  <a:tint val="75000"/>
                </a:prstClr>
              </a:solidFill>
            </a:endParaRPr>
          </a:p>
        </p:txBody>
      </p:sp>
    </p:spTree>
    <p:extLst>
      <p:ext uri="{BB962C8B-B14F-4D97-AF65-F5344CB8AC3E}">
        <p14:creationId xmlns:p14="http://schemas.microsoft.com/office/powerpoint/2010/main" xmlns="" val="308869671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31863"/>
            <a:ext cx="12051323" cy="598206"/>
          </a:xfrm>
        </p:spPr>
        <p:txBody>
          <a:bodyPr>
            <a:noAutofit/>
          </a:bodyPr>
          <a:lstStyle/>
          <a:p>
            <a:r>
              <a:rPr lang="en-ZA" sz="2800" b="1" dirty="0" smtClean="0">
                <a:solidFill>
                  <a:schemeClr val="accent2">
                    <a:lumMod val="75000"/>
                  </a:schemeClr>
                </a:solidFill>
              </a:rPr>
              <a:t>PRIORITIES FOR THE PREVENTION AND MANAGEMENT OF VIOLENCE IN SCHOOLS</a:t>
            </a:r>
            <a:br>
              <a:rPr lang="en-ZA" sz="2800" b="1" dirty="0" smtClean="0">
                <a:solidFill>
                  <a:schemeClr val="accent2">
                    <a:lumMod val="75000"/>
                  </a:schemeClr>
                </a:solidFill>
              </a:rPr>
            </a:br>
            <a:endParaRPr lang="en-ZA" sz="2800" b="1" dirty="0">
              <a:solidFill>
                <a:schemeClr val="accent2">
                  <a:lumMod val="75000"/>
                </a:schemeClr>
              </a:solidFill>
            </a:endParaRPr>
          </a:p>
        </p:txBody>
      </p:sp>
      <p:sp>
        <p:nvSpPr>
          <p:cNvPr id="3" name="Content Placeholder 2"/>
          <p:cNvSpPr>
            <a:spLocks noGrp="1"/>
          </p:cNvSpPr>
          <p:nvPr>
            <p:ph idx="1"/>
          </p:nvPr>
        </p:nvSpPr>
        <p:spPr>
          <a:xfrm>
            <a:off x="117231" y="777669"/>
            <a:ext cx="11934091" cy="5425411"/>
          </a:xfrm>
        </p:spPr>
        <p:txBody>
          <a:bodyPr>
            <a:noAutofit/>
          </a:bodyPr>
          <a:lstStyle/>
          <a:p>
            <a:pPr marL="0" indent="0">
              <a:lnSpc>
                <a:spcPct val="150000"/>
              </a:lnSpc>
              <a:buNone/>
            </a:pPr>
            <a:r>
              <a:rPr lang="en-ZA" sz="1800" b="1" dirty="0" smtClean="0">
                <a:solidFill>
                  <a:schemeClr val="accent6">
                    <a:lumMod val="75000"/>
                  </a:schemeClr>
                </a:solidFill>
                <a:cs typeface="Arial" panose="020B0604020202020204" pitchFamily="34" charset="0"/>
              </a:rPr>
              <a:t>ALL Schools collectively commit to prevent bullying </a:t>
            </a:r>
            <a:r>
              <a:rPr lang="en-ZA" sz="1800" b="1" dirty="0">
                <a:solidFill>
                  <a:schemeClr val="accent6">
                    <a:lumMod val="75000"/>
                  </a:schemeClr>
                </a:solidFill>
                <a:cs typeface="Arial" panose="020B0604020202020204" pitchFamily="34" charset="0"/>
              </a:rPr>
              <a:t>– eliminate sexual abuse and </a:t>
            </a:r>
            <a:r>
              <a:rPr lang="en-ZA" sz="1800" b="1" dirty="0" smtClean="0">
                <a:solidFill>
                  <a:schemeClr val="accent6">
                    <a:lumMod val="75000"/>
                  </a:schemeClr>
                </a:solidFill>
                <a:cs typeface="Arial" panose="020B0604020202020204" pitchFamily="34" charset="0"/>
              </a:rPr>
              <a:t>harassment - deal with incidences of corporal punishment</a:t>
            </a:r>
          </a:p>
          <a:p>
            <a:pPr lvl="1" algn="just">
              <a:lnSpc>
                <a:spcPct val="200000"/>
              </a:lnSpc>
              <a:buFont typeface="Wingdings" panose="05000000000000000000" pitchFamily="2" charset="2"/>
              <a:buChar char="ü"/>
            </a:pPr>
            <a:r>
              <a:rPr lang="en-ZA" sz="1600" dirty="0" smtClean="0">
                <a:solidFill>
                  <a:srgbClr val="000000"/>
                </a:solidFill>
                <a:cs typeface="Arial" panose="020B0604020202020204" pitchFamily="34" charset="0"/>
              </a:rPr>
              <a:t>The </a:t>
            </a:r>
            <a:r>
              <a:rPr lang="en-ZA" sz="1600" dirty="0">
                <a:solidFill>
                  <a:srgbClr val="000000"/>
                </a:solidFill>
                <a:cs typeface="Arial" panose="020B0604020202020204" pitchFamily="34" charset="0"/>
              </a:rPr>
              <a:t>Minister </a:t>
            </a:r>
            <a:r>
              <a:rPr lang="en-ZA" sz="1600" dirty="0" smtClean="0">
                <a:solidFill>
                  <a:srgbClr val="000000"/>
                </a:solidFill>
                <a:cs typeface="Arial" panose="020B0604020202020204" pitchFamily="34" charset="0"/>
              </a:rPr>
              <a:t>launching a </a:t>
            </a:r>
            <a:r>
              <a:rPr lang="en-ZA" sz="1600" b="1" dirty="0" smtClean="0">
                <a:solidFill>
                  <a:srgbClr val="000000"/>
                </a:solidFill>
                <a:cs typeface="Arial" panose="020B0604020202020204" pitchFamily="34" charset="0"/>
              </a:rPr>
              <a:t>Bullying Prevention Campaign </a:t>
            </a:r>
            <a:r>
              <a:rPr lang="en-ZA" sz="1600" dirty="0" smtClean="0">
                <a:solidFill>
                  <a:srgbClr val="000000"/>
                </a:solidFill>
                <a:cs typeface="Arial" panose="020B0604020202020204" pitchFamily="34" charset="0"/>
              </a:rPr>
              <a:t>including the prevention of homophobic and transphobic bullying in schools.</a:t>
            </a:r>
          </a:p>
          <a:p>
            <a:pPr lvl="1" algn="just">
              <a:lnSpc>
                <a:spcPct val="200000"/>
              </a:lnSpc>
              <a:buFont typeface="Wingdings" panose="05000000000000000000" pitchFamily="2" charset="2"/>
              <a:buChar char="ü"/>
            </a:pPr>
            <a:r>
              <a:rPr lang="en-ZA" sz="1600" dirty="0" smtClean="0">
                <a:solidFill>
                  <a:srgbClr val="000000"/>
                </a:solidFill>
                <a:cs typeface="Arial" panose="020B0604020202020204" pitchFamily="34" charset="0"/>
              </a:rPr>
              <a:t>The guide </a:t>
            </a:r>
            <a:r>
              <a:rPr lang="en-ZA" sz="1600" b="1" dirty="0" smtClean="0">
                <a:solidFill>
                  <a:srgbClr val="000000"/>
                </a:solidFill>
                <a:cs typeface="Arial" panose="020B0604020202020204" pitchFamily="34" charset="0"/>
              </a:rPr>
              <a:t>‘Challenging Homophobic Bullying in Schools’ </a:t>
            </a:r>
            <a:r>
              <a:rPr lang="en-ZA" sz="1600" dirty="0" smtClean="0">
                <a:solidFill>
                  <a:srgbClr val="000000"/>
                </a:solidFill>
                <a:cs typeface="Arial" panose="020B0604020202020204" pitchFamily="34" charset="0"/>
              </a:rPr>
              <a:t>supports the campaign along with civil society participation in the </a:t>
            </a:r>
            <a:r>
              <a:rPr lang="en-ZA" sz="1600" b="1" dirty="0" smtClean="0">
                <a:solidFill>
                  <a:srgbClr val="000000"/>
                </a:solidFill>
                <a:cs typeface="Arial" panose="020B0604020202020204" pitchFamily="34" charset="0"/>
              </a:rPr>
              <a:t>Social Inclusion in Education Working Group </a:t>
            </a:r>
            <a:r>
              <a:rPr lang="en-ZA" sz="1600" dirty="0" smtClean="0">
                <a:solidFill>
                  <a:srgbClr val="000000"/>
                </a:solidFill>
                <a:cs typeface="Arial" panose="020B0604020202020204" pitchFamily="34" charset="0"/>
              </a:rPr>
              <a:t>initiated on 20/04/18.</a:t>
            </a:r>
          </a:p>
          <a:p>
            <a:pPr lvl="1" algn="just">
              <a:lnSpc>
                <a:spcPct val="200000"/>
              </a:lnSpc>
              <a:buFont typeface="Wingdings" panose="05000000000000000000" pitchFamily="2" charset="2"/>
              <a:buChar char="ü"/>
            </a:pPr>
            <a:r>
              <a:rPr lang="en-ZA" sz="1600" dirty="0" smtClean="0">
                <a:solidFill>
                  <a:srgbClr val="000000"/>
                </a:solidFill>
                <a:cs typeface="Arial" panose="020B0604020202020204" pitchFamily="34" charset="0"/>
              </a:rPr>
              <a:t>Printing and distributing the </a:t>
            </a:r>
            <a:r>
              <a:rPr lang="en-ZA" sz="1600" dirty="0">
                <a:solidFill>
                  <a:srgbClr val="000000"/>
                </a:solidFill>
                <a:cs typeface="Arial" panose="020B0604020202020204" pitchFamily="34" charset="0"/>
              </a:rPr>
              <a:t>the </a:t>
            </a:r>
            <a:r>
              <a:rPr lang="en-ZA" sz="1600" b="1" dirty="0" smtClean="0">
                <a:solidFill>
                  <a:srgbClr val="000000"/>
                </a:solidFill>
                <a:cs typeface="Arial" panose="020B0604020202020204" pitchFamily="34" charset="0"/>
              </a:rPr>
              <a:t>e-Safety Guidelines </a:t>
            </a:r>
            <a:r>
              <a:rPr lang="en-ZA" sz="1600" dirty="0" smtClean="0">
                <a:solidFill>
                  <a:srgbClr val="000000"/>
                </a:solidFill>
                <a:cs typeface="Arial" panose="020B0604020202020204" pitchFamily="34" charset="0"/>
              </a:rPr>
              <a:t>to schools; these will assist in empowering parents to understand different social media platforms. </a:t>
            </a:r>
            <a:r>
              <a:rPr lang="en-ZA" sz="1600" b="1" dirty="0" smtClean="0">
                <a:solidFill>
                  <a:srgbClr val="000000"/>
                </a:solidFill>
                <a:cs typeface="Arial" panose="020B0604020202020204" pitchFamily="34" charset="0"/>
              </a:rPr>
              <a:t>Training</a:t>
            </a:r>
            <a:r>
              <a:rPr lang="en-ZA" sz="1600" dirty="0">
                <a:solidFill>
                  <a:srgbClr val="000000"/>
                </a:solidFill>
                <a:cs typeface="Arial" panose="020B0604020202020204" pitchFamily="34" charset="0"/>
              </a:rPr>
              <a:t>, in partnership with </a:t>
            </a:r>
            <a:r>
              <a:rPr lang="en-ZA" sz="1600" dirty="0" smtClean="0">
                <a:solidFill>
                  <a:srgbClr val="000000"/>
                </a:solidFill>
                <a:cs typeface="Arial" panose="020B0604020202020204" pitchFamily="34" charset="0"/>
              </a:rPr>
              <a:t>the </a:t>
            </a:r>
            <a:r>
              <a:rPr lang="en-ZA" sz="1600" b="1" dirty="0" smtClean="0">
                <a:solidFill>
                  <a:srgbClr val="000000"/>
                </a:solidFill>
                <a:cs typeface="Arial" panose="020B0604020202020204" pitchFamily="34" charset="0"/>
              </a:rPr>
              <a:t>CSIR </a:t>
            </a:r>
            <a:r>
              <a:rPr lang="en-ZA" sz="1600" b="1" dirty="0">
                <a:solidFill>
                  <a:srgbClr val="000000"/>
                </a:solidFill>
                <a:cs typeface="Arial" panose="020B0604020202020204" pitchFamily="34" charset="0"/>
              </a:rPr>
              <a:t>on cyber-bullying </a:t>
            </a:r>
            <a:r>
              <a:rPr lang="en-ZA" sz="1600" dirty="0">
                <a:solidFill>
                  <a:srgbClr val="000000"/>
                </a:solidFill>
                <a:cs typeface="Arial" panose="020B0604020202020204" pitchFamily="34" charset="0"/>
              </a:rPr>
              <a:t>will be </a:t>
            </a:r>
            <a:r>
              <a:rPr lang="en-ZA" sz="1600" dirty="0" smtClean="0">
                <a:solidFill>
                  <a:srgbClr val="000000"/>
                </a:solidFill>
                <a:cs typeface="Arial" panose="020B0604020202020204" pitchFamily="34" charset="0"/>
              </a:rPr>
              <a:t>delivered through </a:t>
            </a:r>
            <a:r>
              <a:rPr lang="en-ZA" sz="1600" dirty="0">
                <a:solidFill>
                  <a:srgbClr val="000000"/>
                </a:solidFill>
                <a:cs typeface="Arial" panose="020B0604020202020204" pitchFamily="34" charset="0"/>
              </a:rPr>
              <a:t>provincial and district safety </a:t>
            </a:r>
            <a:r>
              <a:rPr lang="en-ZA" sz="1600" dirty="0" smtClean="0">
                <a:solidFill>
                  <a:srgbClr val="000000"/>
                </a:solidFill>
                <a:cs typeface="Arial" panose="020B0604020202020204" pitchFamily="34" charset="0"/>
              </a:rPr>
              <a:t>coordinators.</a:t>
            </a:r>
          </a:p>
          <a:p>
            <a:pPr lvl="1" algn="just">
              <a:lnSpc>
                <a:spcPct val="200000"/>
              </a:lnSpc>
              <a:buFont typeface="Wingdings" panose="05000000000000000000" pitchFamily="2" charset="2"/>
              <a:buChar char="ü"/>
            </a:pPr>
            <a:r>
              <a:rPr lang="en-ZA" sz="1600" dirty="0" smtClean="0">
                <a:solidFill>
                  <a:srgbClr val="000000"/>
                </a:solidFill>
                <a:cs typeface="Arial" panose="020B0604020202020204" pitchFamily="34" charset="0"/>
              </a:rPr>
              <a:t>Planning to strengthen the implementation of the </a:t>
            </a:r>
            <a:r>
              <a:rPr lang="en-ZA" sz="1600" b="1" dirty="0" smtClean="0">
                <a:solidFill>
                  <a:srgbClr val="000000"/>
                </a:solidFill>
                <a:cs typeface="Arial" panose="020B0604020202020204" pitchFamily="34" charset="0"/>
              </a:rPr>
              <a:t>National Strategy for the Prevention of Alcohol and Drug Use Amongst Learners in Schools.</a:t>
            </a:r>
          </a:p>
          <a:p>
            <a:pPr lvl="1" algn="just">
              <a:lnSpc>
                <a:spcPct val="200000"/>
              </a:lnSpc>
              <a:buFont typeface="Wingdings" panose="05000000000000000000" pitchFamily="2" charset="2"/>
              <a:buChar char="ü"/>
            </a:pPr>
            <a:r>
              <a:rPr lang="en-ZA" sz="1600" dirty="0" smtClean="0">
                <a:solidFill>
                  <a:srgbClr val="000000"/>
                </a:solidFill>
                <a:cs typeface="Arial" panose="020B0604020202020204" pitchFamily="34" charset="0"/>
              </a:rPr>
              <a:t>Disseminate and support the implementation of the </a:t>
            </a:r>
            <a:r>
              <a:rPr lang="en-ZA" sz="1600" b="1" dirty="0" smtClean="0">
                <a:solidFill>
                  <a:srgbClr val="000000"/>
                </a:solidFill>
                <a:cs typeface="Arial" panose="020B0604020202020204" pitchFamily="34" charset="0"/>
              </a:rPr>
              <a:t>two Protocols</a:t>
            </a:r>
            <a:r>
              <a:rPr lang="en-ZA" sz="1600" dirty="0" smtClean="0">
                <a:solidFill>
                  <a:srgbClr val="000000"/>
                </a:solidFill>
                <a:cs typeface="Arial" panose="020B0604020202020204" pitchFamily="34" charset="0"/>
              </a:rPr>
              <a:t> to strengthen consequence management in schools… </a:t>
            </a:r>
          </a:p>
        </p:txBody>
      </p:sp>
      <p:pic>
        <p:nvPicPr>
          <p:cNvPr id="4" name="Picture 3"/>
          <p:cNvPicPr>
            <a:picLocks noChangeAspect="1"/>
          </p:cNvPicPr>
          <p:nvPr/>
        </p:nvPicPr>
        <p:blipFill>
          <a:blip r:embed="rId2" cstate="print"/>
          <a:stretch>
            <a:fillRect/>
          </a:stretch>
        </p:blipFill>
        <p:spPr>
          <a:xfrm>
            <a:off x="-1" y="6203080"/>
            <a:ext cx="2214563" cy="654919"/>
          </a:xfrm>
          <a:prstGeom prst="rect">
            <a:avLst/>
          </a:prstGeom>
        </p:spPr>
      </p:pic>
      <p:sp>
        <p:nvSpPr>
          <p:cNvPr id="5" name="Slide Number Placeholder 3"/>
          <p:cNvSpPr>
            <a:spLocks noGrp="1"/>
          </p:cNvSpPr>
          <p:nvPr>
            <p:ph type="sldNum" sz="quarter" idx="12"/>
          </p:nvPr>
        </p:nvSpPr>
        <p:spPr>
          <a:xfrm>
            <a:off x="8737600" y="6356360"/>
            <a:ext cx="2844800" cy="365125"/>
          </a:xfrm>
        </p:spPr>
        <p:txBody>
          <a:bodyPr/>
          <a:lstStyle/>
          <a:p>
            <a:r>
              <a:rPr lang="en-ZA" dirty="0" smtClean="0">
                <a:solidFill>
                  <a:prstClr val="black">
                    <a:tint val="75000"/>
                  </a:prstClr>
                </a:solidFill>
              </a:rPr>
              <a:t>12</a:t>
            </a:r>
            <a:endParaRPr lang="en-ZA" dirty="0">
              <a:solidFill>
                <a:prstClr val="black">
                  <a:tint val="75000"/>
                </a:prstClr>
              </a:solidFill>
            </a:endParaRPr>
          </a:p>
        </p:txBody>
      </p:sp>
    </p:spTree>
    <p:extLst>
      <p:ext uri="{BB962C8B-B14F-4D97-AF65-F5344CB8AC3E}">
        <p14:creationId xmlns:p14="http://schemas.microsoft.com/office/powerpoint/2010/main" xmlns="" val="227437907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7571"/>
            <a:ext cx="11430000" cy="658025"/>
          </a:xfrm>
        </p:spPr>
        <p:txBody>
          <a:bodyPr>
            <a:noAutofit/>
          </a:bodyPr>
          <a:lstStyle/>
          <a:p>
            <a:r>
              <a:rPr lang="en-ZA" sz="2800" b="1" dirty="0" smtClean="0">
                <a:solidFill>
                  <a:schemeClr val="accent2">
                    <a:lumMod val="75000"/>
                  </a:schemeClr>
                </a:solidFill>
              </a:rPr>
              <a:t>… THE TWO PROTOCOLS SUPPORT CONSEQUENCE MANAGEMENT IN SCHOOLS</a:t>
            </a:r>
            <a:endParaRPr lang="en-ZA" sz="2800" b="1" dirty="0">
              <a:solidFill>
                <a:schemeClr val="accent2">
                  <a:lumMod val="75000"/>
                </a:schemeClr>
              </a:solidFill>
            </a:endParaRPr>
          </a:p>
        </p:txBody>
      </p:sp>
      <p:sp>
        <p:nvSpPr>
          <p:cNvPr id="3" name="Content Placeholder 2"/>
          <p:cNvSpPr>
            <a:spLocks noGrp="1"/>
          </p:cNvSpPr>
          <p:nvPr>
            <p:ph idx="1"/>
          </p:nvPr>
        </p:nvSpPr>
        <p:spPr>
          <a:xfrm>
            <a:off x="152400" y="997995"/>
            <a:ext cx="11898923" cy="5409488"/>
          </a:xfrm>
        </p:spPr>
        <p:txBody>
          <a:bodyPr>
            <a:normAutofit/>
          </a:bodyPr>
          <a:lstStyle/>
          <a:p>
            <a:pPr marL="0" indent="0">
              <a:lnSpc>
                <a:spcPct val="150000"/>
              </a:lnSpc>
              <a:buNone/>
            </a:pPr>
            <a:r>
              <a:rPr lang="en-ZA" sz="1600" dirty="0" smtClean="0"/>
              <a:t>The CEM of 14 – 15 September 2017 approved:</a:t>
            </a:r>
          </a:p>
          <a:p>
            <a:pPr>
              <a:lnSpc>
                <a:spcPct val="150000"/>
              </a:lnSpc>
              <a:buFont typeface="Wingdings" panose="05000000000000000000" pitchFamily="2" charset="2"/>
              <a:buChar char="ü"/>
            </a:pPr>
            <a:r>
              <a:rPr lang="en-ZA" sz="1600" b="1" dirty="0" smtClean="0"/>
              <a:t>The Protocol to Deal with Incidences of Corporal Punishment in Schools</a:t>
            </a:r>
            <a:r>
              <a:rPr lang="en-ZA" sz="1600" dirty="0" smtClean="0"/>
              <a:t>; and</a:t>
            </a:r>
          </a:p>
          <a:p>
            <a:pPr>
              <a:lnSpc>
                <a:spcPct val="150000"/>
              </a:lnSpc>
              <a:buFont typeface="Wingdings" panose="05000000000000000000" pitchFamily="2" charset="2"/>
              <a:buChar char="ü"/>
            </a:pPr>
            <a:r>
              <a:rPr lang="en-ZA" sz="1600" b="1" dirty="0" smtClean="0"/>
              <a:t>The Protocol for the Management and Reporting of Sexual Abuse and Harassment in Schools</a:t>
            </a:r>
          </a:p>
          <a:p>
            <a:pPr>
              <a:lnSpc>
                <a:spcPct val="150000"/>
              </a:lnSpc>
            </a:pPr>
            <a:r>
              <a:rPr lang="en-ZA" sz="1600" dirty="0" smtClean="0"/>
              <a:t>In 2018/19 these documents will be widely disseminated with the intention to strengthen the adoption of the roles and responsibilities assigned to officials and educators at various levels of the education system.</a:t>
            </a:r>
          </a:p>
          <a:p>
            <a:pPr>
              <a:lnSpc>
                <a:spcPct val="150000"/>
              </a:lnSpc>
            </a:pPr>
            <a:r>
              <a:rPr lang="en-ZA" sz="1600" dirty="0" smtClean="0"/>
              <a:t>Advocacy, training and/or support </a:t>
            </a:r>
            <a:r>
              <a:rPr lang="en-ZA" sz="1600" dirty="0"/>
              <a:t>for School Safety </a:t>
            </a:r>
            <a:r>
              <a:rPr lang="en-ZA" sz="1600" dirty="0" smtClean="0"/>
              <a:t>Committees, Principals, School Governing Bodies, Teacher Unions, District and provincial officials.</a:t>
            </a:r>
          </a:p>
          <a:p>
            <a:pPr marL="0" indent="0">
              <a:lnSpc>
                <a:spcPct val="150000"/>
              </a:lnSpc>
              <a:buNone/>
            </a:pPr>
            <a:r>
              <a:rPr lang="en-ZA" sz="1600" b="1" dirty="0"/>
              <a:t>The protocol foregrounds the following areas:</a:t>
            </a:r>
          </a:p>
          <a:p>
            <a:pPr marL="800100" lvl="1" indent="-342900" algn="just">
              <a:buFont typeface="+mj-lt"/>
              <a:buAutoNum type="alphaLcParenR"/>
            </a:pPr>
            <a:r>
              <a:rPr lang="en-ZA" sz="1600" dirty="0"/>
              <a:t>The steps to be taken by provincial, district, circuit and school SMT in reporting the incidents of corporal punishment as well as sexual abuse and harassment in </a:t>
            </a:r>
            <a:r>
              <a:rPr lang="en-ZA" sz="1600" dirty="0" smtClean="0"/>
              <a:t>schools.</a:t>
            </a:r>
            <a:endParaRPr lang="en-ZA" sz="1600" dirty="0"/>
          </a:p>
          <a:p>
            <a:pPr marL="800100" lvl="1" indent="-342900" algn="just">
              <a:buFont typeface="+mj-lt"/>
              <a:buAutoNum type="alphaLcParenR"/>
            </a:pPr>
            <a:r>
              <a:rPr lang="en-ZA" sz="1600" dirty="0"/>
              <a:t>The complaints procedures are outlined and the measures to be taken at every level of the system are explicit and include the labour relations processes in response to perpetrators of corporal punishment as well as sexual abuse and </a:t>
            </a:r>
            <a:r>
              <a:rPr lang="en-ZA" sz="1600" dirty="0" smtClean="0"/>
              <a:t>harassment.</a:t>
            </a:r>
          </a:p>
          <a:p>
            <a:pPr marL="800100" lvl="1" indent="-342900" algn="just">
              <a:buFont typeface="+mj-lt"/>
              <a:buAutoNum type="alphaLcParenR"/>
            </a:pPr>
            <a:endParaRPr lang="en-ZA" sz="1600" dirty="0"/>
          </a:p>
          <a:p>
            <a:pPr marL="0" indent="0" algn="r">
              <a:lnSpc>
                <a:spcPct val="150000"/>
              </a:lnSpc>
              <a:buNone/>
            </a:pPr>
            <a:r>
              <a:rPr lang="en-ZA" sz="1600" dirty="0" smtClean="0"/>
              <a:t>In </a:t>
            </a:r>
            <a:r>
              <a:rPr lang="en-ZA" sz="1600" dirty="0"/>
              <a:t>line with the NSSF the Protocols further support schools in ensuring safe and supportive learning environments </a:t>
            </a:r>
            <a:r>
              <a:rPr lang="en-ZA" sz="1600" dirty="0" smtClean="0"/>
              <a:t>that use </a:t>
            </a:r>
            <a:r>
              <a:rPr lang="en-ZA" sz="1600" b="1" dirty="0" smtClean="0"/>
              <a:t>protective behaviour, positive </a:t>
            </a:r>
            <a:r>
              <a:rPr lang="en-ZA" sz="1600" b="1" dirty="0"/>
              <a:t>discipline, restorative justice, positive behaviour intervention </a:t>
            </a:r>
            <a:r>
              <a:rPr lang="en-ZA" sz="1600" b="1" dirty="0" smtClean="0"/>
              <a:t>support</a:t>
            </a:r>
            <a:r>
              <a:rPr lang="en-ZA" sz="1600" dirty="0" smtClean="0"/>
              <a:t>.</a:t>
            </a:r>
          </a:p>
          <a:p>
            <a:pPr marL="0" indent="0">
              <a:lnSpc>
                <a:spcPct val="150000"/>
              </a:lnSpc>
              <a:buNone/>
            </a:pPr>
            <a:endParaRPr lang="en-ZA" sz="1600" b="1" dirty="0" smtClean="0"/>
          </a:p>
        </p:txBody>
      </p:sp>
      <p:pic>
        <p:nvPicPr>
          <p:cNvPr id="4" name="Picture 3"/>
          <p:cNvPicPr>
            <a:picLocks noChangeAspect="1"/>
          </p:cNvPicPr>
          <p:nvPr/>
        </p:nvPicPr>
        <p:blipFill>
          <a:blip r:embed="rId2" cstate="print"/>
          <a:stretch>
            <a:fillRect/>
          </a:stretch>
        </p:blipFill>
        <p:spPr>
          <a:xfrm>
            <a:off x="-1" y="6021288"/>
            <a:ext cx="2245659" cy="836712"/>
          </a:xfrm>
          <a:prstGeom prst="rect">
            <a:avLst/>
          </a:prstGeom>
        </p:spPr>
      </p:pic>
      <p:sp>
        <p:nvSpPr>
          <p:cNvPr id="5" name="Slide Number Placeholder 3"/>
          <p:cNvSpPr txBox="1">
            <a:spLocks/>
          </p:cNvSpPr>
          <p:nvPr/>
        </p:nvSpPr>
        <p:spPr>
          <a:xfrm>
            <a:off x="8737600" y="6356360"/>
            <a:ext cx="284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solidFill>
                  <a:prstClr val="black">
                    <a:tint val="75000"/>
                  </a:prstClr>
                </a:solidFill>
              </a:rPr>
              <a:t>13</a:t>
            </a:r>
            <a:endParaRPr lang="en-ZA" dirty="0">
              <a:solidFill>
                <a:prstClr val="black">
                  <a:tint val="75000"/>
                </a:prstClr>
              </a:solidFill>
            </a:endParaRPr>
          </a:p>
        </p:txBody>
      </p:sp>
    </p:spTree>
    <p:extLst>
      <p:ext uri="{BB962C8B-B14F-4D97-AF65-F5344CB8AC3E}">
        <p14:creationId xmlns:p14="http://schemas.microsoft.com/office/powerpoint/2010/main" xmlns="" val="194320392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485937"/>
          </a:xfrm>
        </p:spPr>
        <p:txBody>
          <a:bodyPr>
            <a:noAutofit/>
          </a:bodyPr>
          <a:lstStyle/>
          <a:p>
            <a:r>
              <a:rPr lang="en-ZA" sz="2800" b="1" dirty="0" smtClean="0">
                <a:solidFill>
                  <a:schemeClr val="accent2">
                    <a:lumMod val="75000"/>
                  </a:schemeClr>
                </a:solidFill>
              </a:rPr>
              <a:t>SCHOOL SAFETY IS A COLLECTIVE INTER-SECTORAL RESPONSIBILITY</a:t>
            </a:r>
            <a:endParaRPr lang="en-ZA" sz="2800" b="1" dirty="0">
              <a:solidFill>
                <a:schemeClr val="accent2">
                  <a:lumMod val="75000"/>
                </a:schemeClr>
              </a:solidFill>
            </a:endParaRPr>
          </a:p>
        </p:txBody>
      </p:sp>
      <p:sp>
        <p:nvSpPr>
          <p:cNvPr id="3" name="Content Placeholder 2"/>
          <p:cNvSpPr>
            <a:spLocks noGrp="1"/>
          </p:cNvSpPr>
          <p:nvPr>
            <p:ph idx="1"/>
          </p:nvPr>
        </p:nvSpPr>
        <p:spPr>
          <a:xfrm>
            <a:off x="609600" y="828942"/>
            <a:ext cx="10972800" cy="5443671"/>
          </a:xfrm>
        </p:spPr>
        <p:txBody>
          <a:bodyPr>
            <a:normAutofit/>
          </a:bodyPr>
          <a:lstStyle/>
          <a:p>
            <a:pPr marL="0" indent="0" algn="just">
              <a:lnSpc>
                <a:spcPct val="150000"/>
              </a:lnSpc>
              <a:buNone/>
            </a:pPr>
            <a:r>
              <a:rPr lang="en-ZA" sz="1600" b="1" dirty="0"/>
              <a:t>DBE has entered into partnerships with the South Africa Police Service, and signed a Protocol with SAPS in 2015 ensuring: </a:t>
            </a:r>
            <a:endParaRPr lang="en-ZA" sz="1600" b="1" dirty="0" smtClean="0"/>
          </a:p>
          <a:p>
            <a:pPr algn="just">
              <a:lnSpc>
                <a:spcPct val="150000"/>
              </a:lnSpc>
              <a:buFont typeface="Wingdings" panose="05000000000000000000" pitchFamily="2" charset="2"/>
              <a:buChar char="ü"/>
            </a:pPr>
            <a:r>
              <a:rPr lang="en-ZA" sz="1400" dirty="0" smtClean="0"/>
              <a:t>There are </a:t>
            </a:r>
            <a:r>
              <a:rPr lang="en-ZA" sz="1400" b="1" dirty="0" smtClean="0"/>
              <a:t>20 </a:t>
            </a:r>
            <a:r>
              <a:rPr lang="en-ZA" sz="1400" b="1" dirty="0"/>
              <a:t>205 schools are linked to local police stations </a:t>
            </a:r>
            <a:r>
              <a:rPr lang="en-ZA" sz="1400" dirty="0"/>
              <a:t>to enhance the functionality of  School Safety </a:t>
            </a:r>
            <a:r>
              <a:rPr lang="en-ZA" sz="1400" dirty="0" smtClean="0"/>
              <a:t>Committees.</a:t>
            </a:r>
          </a:p>
          <a:p>
            <a:pPr algn="just">
              <a:lnSpc>
                <a:spcPct val="150000"/>
              </a:lnSpc>
              <a:buFont typeface="Wingdings" panose="05000000000000000000" pitchFamily="2" charset="2"/>
              <a:buChar char="ü"/>
            </a:pPr>
            <a:r>
              <a:rPr lang="en-ZA" sz="1400" b="1" dirty="0" smtClean="0"/>
              <a:t>Police regularly visit schools </a:t>
            </a:r>
            <a:r>
              <a:rPr lang="en-ZA" sz="1400" dirty="0" smtClean="0"/>
              <a:t>as a matter of course.</a:t>
            </a:r>
          </a:p>
          <a:p>
            <a:pPr algn="just">
              <a:lnSpc>
                <a:spcPct val="150000"/>
              </a:lnSpc>
              <a:buFont typeface="Wingdings" panose="05000000000000000000" pitchFamily="2" charset="2"/>
              <a:buChar char="ü"/>
            </a:pPr>
            <a:r>
              <a:rPr lang="en-ZA" sz="1400" dirty="0" smtClean="0"/>
              <a:t>DBE </a:t>
            </a:r>
            <a:r>
              <a:rPr lang="en-ZA" sz="1400" dirty="0"/>
              <a:t>and SAPs have agreed to collaborate on identifying and </a:t>
            </a:r>
            <a:r>
              <a:rPr lang="en-ZA" sz="1400" b="1" dirty="0"/>
              <a:t>closing taverns within 500m </a:t>
            </a:r>
            <a:r>
              <a:rPr lang="en-ZA" sz="1400" dirty="0"/>
              <a:t>of a school’s </a:t>
            </a:r>
            <a:r>
              <a:rPr lang="en-ZA" sz="1400" dirty="0" smtClean="0"/>
              <a:t>perimeter.</a:t>
            </a:r>
          </a:p>
          <a:p>
            <a:pPr algn="just">
              <a:lnSpc>
                <a:spcPct val="150000"/>
              </a:lnSpc>
              <a:buFont typeface="Wingdings" panose="05000000000000000000" pitchFamily="2" charset="2"/>
              <a:buChar char="ü"/>
            </a:pPr>
            <a:r>
              <a:rPr lang="en-ZA" sz="1400" dirty="0" smtClean="0"/>
              <a:t>Principals</a:t>
            </a:r>
            <a:r>
              <a:rPr lang="en-ZA" sz="1400" dirty="0"/>
              <a:t>, SMTs and SAPs can agree to conduct in school </a:t>
            </a:r>
            <a:r>
              <a:rPr lang="en-ZA" sz="1400" b="1" dirty="0"/>
              <a:t>random searches and seizures</a:t>
            </a:r>
            <a:r>
              <a:rPr lang="en-ZA" sz="1400" dirty="0"/>
              <a:t> of weapons and illegal </a:t>
            </a:r>
            <a:r>
              <a:rPr lang="en-ZA" sz="1400" dirty="0" smtClean="0"/>
              <a:t>substance.</a:t>
            </a:r>
          </a:p>
          <a:p>
            <a:pPr algn="just">
              <a:lnSpc>
                <a:spcPct val="150000"/>
              </a:lnSpc>
              <a:buFont typeface="Wingdings" panose="05000000000000000000" pitchFamily="2" charset="2"/>
              <a:buChar char="ü"/>
            </a:pPr>
            <a:r>
              <a:rPr lang="en-ZA" sz="1400" dirty="0" smtClean="0"/>
              <a:t>All violations are reported to SAPS and the wheels of justice turn swiftly.</a:t>
            </a:r>
          </a:p>
          <a:p>
            <a:pPr marL="0" lvl="1" indent="0">
              <a:buNone/>
            </a:pPr>
            <a:endParaRPr lang="en-ZA" sz="1400" dirty="0" smtClean="0"/>
          </a:p>
          <a:p>
            <a:pPr marL="0" indent="0">
              <a:buNone/>
            </a:pPr>
            <a:r>
              <a:rPr lang="en-ZA" sz="1600" b="1" dirty="0" smtClean="0"/>
              <a:t>All provincial education departments ensure:</a:t>
            </a:r>
          </a:p>
          <a:p>
            <a:pPr>
              <a:buFont typeface="Wingdings" panose="05000000000000000000" pitchFamily="2" charset="2"/>
              <a:buChar char="ü"/>
            </a:pPr>
            <a:r>
              <a:rPr lang="en-ZA" sz="1400" b="1" dirty="0" smtClean="0"/>
              <a:t>LEARDERSHIP CHAMPIONS: </a:t>
            </a:r>
            <a:r>
              <a:rPr lang="en-ZA" sz="1400" dirty="0" smtClean="0"/>
              <a:t>District Directors and principals support the work of school safety coordinators and treat complaints and calls for help as matters of high priority.</a:t>
            </a:r>
          </a:p>
          <a:p>
            <a:pPr marL="342900" lvl="1" indent="-342900">
              <a:buFont typeface="Wingdings" panose="05000000000000000000" pitchFamily="2" charset="2"/>
              <a:buChar char="ü"/>
            </a:pPr>
            <a:r>
              <a:rPr lang="en-ZA" sz="1400" b="1" dirty="0"/>
              <a:t>SECTOR ALIGNMENT WITH TEACHER UNIONS, FAMILIES AND COMMUNITIES, CIVIL SOCIETY ORGANISATIONS AND DONORS </a:t>
            </a:r>
            <a:r>
              <a:rPr lang="en-ZA" sz="1400" dirty="0"/>
              <a:t>to ensure safe, inclusive and supportive learning environments in all schools so that all children can reach their full </a:t>
            </a:r>
            <a:r>
              <a:rPr lang="en-ZA" sz="1400" dirty="0" smtClean="0"/>
              <a:t>potential.</a:t>
            </a:r>
          </a:p>
          <a:p>
            <a:pPr>
              <a:buFont typeface="Wingdings" panose="05000000000000000000" pitchFamily="2" charset="2"/>
              <a:buChar char="ü"/>
            </a:pPr>
            <a:r>
              <a:rPr lang="en-ZA" sz="1400" b="1" dirty="0" smtClean="0"/>
              <a:t>FIT FOR PURPOSE INTER-GOVERNMENTAL WORKING RELATIONSHIPS:</a:t>
            </a:r>
          </a:p>
          <a:p>
            <a:pPr lvl="1"/>
            <a:r>
              <a:rPr lang="en-ZA" sz="1400" dirty="0" smtClean="0"/>
              <a:t>Departments of </a:t>
            </a:r>
            <a:r>
              <a:rPr lang="en-ZA" sz="1400" b="1" dirty="0" smtClean="0"/>
              <a:t>Social Development </a:t>
            </a:r>
            <a:r>
              <a:rPr lang="en-ZA" sz="1400" dirty="0" smtClean="0"/>
              <a:t>are yielding positive results in terms of the services delivered by social workers in schools and the updating of the national child protection register.</a:t>
            </a:r>
          </a:p>
          <a:p>
            <a:pPr lvl="1"/>
            <a:r>
              <a:rPr lang="en-ZA" sz="1400" dirty="0" smtClean="0"/>
              <a:t>Departments of </a:t>
            </a:r>
            <a:r>
              <a:rPr lang="en-ZA" sz="1400" b="1" dirty="0" smtClean="0"/>
              <a:t>Health </a:t>
            </a:r>
            <a:r>
              <a:rPr lang="en-ZA" sz="1400" dirty="0" smtClean="0"/>
              <a:t>are yielding services to children and adolescents.</a:t>
            </a:r>
          </a:p>
          <a:p>
            <a:pPr lvl="1"/>
            <a:r>
              <a:rPr lang="en-ZA" sz="1400" dirty="0" smtClean="0"/>
              <a:t>Departments of </a:t>
            </a:r>
            <a:r>
              <a:rPr lang="en-ZA" sz="1400" b="1" dirty="0" smtClean="0"/>
              <a:t>Sports and Recreation </a:t>
            </a:r>
            <a:r>
              <a:rPr lang="en-ZA" sz="1400" dirty="0" smtClean="0"/>
              <a:t>and  </a:t>
            </a:r>
            <a:r>
              <a:rPr lang="en-ZA" sz="1400" b="1" dirty="0" smtClean="0"/>
              <a:t>Arts and Culture </a:t>
            </a:r>
            <a:r>
              <a:rPr lang="en-ZA" sz="1400" dirty="0" smtClean="0"/>
              <a:t>are supporting child and adolescent well being.</a:t>
            </a:r>
          </a:p>
          <a:p>
            <a:pPr lvl="1"/>
            <a:r>
              <a:rPr lang="en-ZA" sz="1400" dirty="0" smtClean="0"/>
              <a:t>Strengthen </a:t>
            </a:r>
            <a:r>
              <a:rPr lang="en-ZA" sz="1400" dirty="0"/>
              <a:t>the </a:t>
            </a:r>
            <a:r>
              <a:rPr lang="en-ZA" sz="1400" dirty="0" smtClean="0"/>
              <a:t>Protocols </a:t>
            </a:r>
            <a:r>
              <a:rPr lang="en-ZA" sz="1400" dirty="0"/>
              <a:t>signed with </a:t>
            </a:r>
            <a:r>
              <a:rPr lang="en-ZA" sz="1400" b="1" dirty="0" smtClean="0"/>
              <a:t>SAPS</a:t>
            </a:r>
            <a:r>
              <a:rPr lang="en-ZA" sz="1400" dirty="0"/>
              <a:t>, </a:t>
            </a:r>
            <a:r>
              <a:rPr lang="en-ZA" sz="1400" dirty="0" smtClean="0"/>
              <a:t>Department </a:t>
            </a:r>
            <a:r>
              <a:rPr lang="en-ZA" sz="1400" dirty="0"/>
              <a:t>of </a:t>
            </a:r>
            <a:r>
              <a:rPr lang="en-ZA" sz="1400" b="1" dirty="0"/>
              <a:t>Transport</a:t>
            </a:r>
            <a:r>
              <a:rPr lang="en-ZA" sz="1400" dirty="0"/>
              <a:t> and </a:t>
            </a:r>
            <a:r>
              <a:rPr lang="en-ZA" sz="1400" dirty="0" smtClean="0"/>
              <a:t>allied </a:t>
            </a:r>
            <a:r>
              <a:rPr lang="en-ZA" sz="1400" dirty="0"/>
              <a:t>agencies, </a:t>
            </a:r>
            <a:r>
              <a:rPr lang="en-ZA" sz="1400" b="1" dirty="0"/>
              <a:t>RTMC</a:t>
            </a:r>
            <a:r>
              <a:rPr lang="en-ZA" sz="1400" dirty="0"/>
              <a:t>, </a:t>
            </a:r>
            <a:r>
              <a:rPr lang="en-ZA" sz="1400" b="1" dirty="0"/>
              <a:t>RAF</a:t>
            </a:r>
            <a:r>
              <a:rPr lang="en-ZA" sz="1400" dirty="0"/>
              <a:t>, etc</a:t>
            </a:r>
            <a:r>
              <a:rPr lang="en-ZA" sz="1400" b="1" dirty="0"/>
              <a:t>. </a:t>
            </a:r>
          </a:p>
          <a:p>
            <a:pPr>
              <a:buFont typeface="Wingdings" panose="05000000000000000000" pitchFamily="2" charset="2"/>
              <a:buChar char="ü"/>
            </a:pPr>
            <a:endParaRPr lang="en-ZA" sz="1200" dirty="0"/>
          </a:p>
        </p:txBody>
      </p:sp>
      <p:pic>
        <p:nvPicPr>
          <p:cNvPr id="4" name="Picture 3"/>
          <p:cNvPicPr>
            <a:picLocks noChangeAspect="1"/>
          </p:cNvPicPr>
          <p:nvPr/>
        </p:nvPicPr>
        <p:blipFill>
          <a:blip r:embed="rId2" cstate="print"/>
          <a:stretch>
            <a:fillRect/>
          </a:stretch>
        </p:blipFill>
        <p:spPr>
          <a:xfrm>
            <a:off x="0" y="6100762"/>
            <a:ext cx="2228850" cy="757237"/>
          </a:xfrm>
          <a:prstGeom prst="rect">
            <a:avLst/>
          </a:prstGeom>
        </p:spPr>
      </p:pic>
      <p:sp>
        <p:nvSpPr>
          <p:cNvPr id="5" name="Slide Number Placeholder 3"/>
          <p:cNvSpPr txBox="1">
            <a:spLocks/>
          </p:cNvSpPr>
          <p:nvPr/>
        </p:nvSpPr>
        <p:spPr>
          <a:xfrm>
            <a:off x="8737600" y="6356360"/>
            <a:ext cx="284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solidFill>
                  <a:prstClr val="black">
                    <a:tint val="75000"/>
                  </a:prstClr>
                </a:solidFill>
              </a:rPr>
              <a:t>14</a:t>
            </a:r>
            <a:endParaRPr lang="en-ZA" dirty="0">
              <a:solidFill>
                <a:prstClr val="black">
                  <a:tint val="75000"/>
                </a:prstClr>
              </a:solidFill>
            </a:endParaRPr>
          </a:p>
        </p:txBody>
      </p:sp>
    </p:spTree>
    <p:extLst>
      <p:ext uri="{BB962C8B-B14F-4D97-AF65-F5344CB8AC3E}">
        <p14:creationId xmlns:p14="http://schemas.microsoft.com/office/powerpoint/2010/main" xmlns="" val="149447693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4379"/>
            <a:ext cx="10972800" cy="188009"/>
          </a:xfrm>
        </p:spPr>
        <p:txBody>
          <a:bodyPr>
            <a:normAutofit fontScale="90000"/>
          </a:bodyPr>
          <a:lstStyle/>
          <a:p>
            <a:r>
              <a:rPr lang="en-ZA" sz="2400" b="1" dirty="0" smtClean="0"/>
              <a:t>… </a:t>
            </a:r>
            <a:r>
              <a:rPr lang="en-ZA" sz="2200" b="1" dirty="0" smtClean="0">
                <a:solidFill>
                  <a:schemeClr val="accent2">
                    <a:lumMod val="75000"/>
                  </a:schemeClr>
                </a:solidFill>
              </a:rPr>
              <a:t>CREATING AND MAINTAINING SAFE, INCLUSIVE AND SUPPORTIVE SCHOOLS ALSO RELY ON…</a:t>
            </a:r>
            <a:br>
              <a:rPr lang="en-ZA" sz="2200" b="1" dirty="0" smtClean="0">
                <a:solidFill>
                  <a:schemeClr val="accent2">
                    <a:lumMod val="75000"/>
                  </a:schemeClr>
                </a:solidFill>
              </a:rPr>
            </a:br>
            <a:endParaRPr lang="en-ZA" sz="2200" b="1" dirty="0">
              <a:solidFill>
                <a:schemeClr val="accent2">
                  <a:lumMod val="75000"/>
                </a:schemeClr>
              </a:solidFill>
            </a:endParaRPr>
          </a:p>
        </p:txBody>
      </p:sp>
      <p:sp>
        <p:nvSpPr>
          <p:cNvPr id="3" name="Content Placeholder 2"/>
          <p:cNvSpPr>
            <a:spLocks noGrp="1"/>
          </p:cNvSpPr>
          <p:nvPr>
            <p:ph idx="1"/>
          </p:nvPr>
        </p:nvSpPr>
        <p:spPr>
          <a:xfrm>
            <a:off x="609599" y="632388"/>
            <a:ext cx="11311783" cy="5879506"/>
          </a:xfrm>
        </p:spPr>
        <p:txBody>
          <a:bodyPr>
            <a:noAutofit/>
          </a:bodyPr>
          <a:lstStyle/>
          <a:p>
            <a:pPr marL="0" indent="0" algn="just">
              <a:buNone/>
            </a:pPr>
            <a:r>
              <a:rPr lang="en-ZA" sz="1600" b="1" dirty="0" smtClean="0"/>
              <a:t>A Safe School Climate that ensures:</a:t>
            </a:r>
            <a:endParaRPr lang="en-ZA" sz="1600" b="1" dirty="0"/>
          </a:p>
          <a:p>
            <a:pPr algn="just">
              <a:buFont typeface="Wingdings" panose="05000000000000000000" pitchFamily="2" charset="2"/>
              <a:buChar char="ü"/>
            </a:pPr>
            <a:r>
              <a:rPr lang="en-ZA" sz="1400" dirty="0" smtClean="0"/>
              <a:t>High </a:t>
            </a:r>
            <a:r>
              <a:rPr lang="en-ZA" sz="1400" dirty="0"/>
              <a:t>expectations of all </a:t>
            </a:r>
            <a:r>
              <a:rPr lang="en-ZA" sz="1400" dirty="0" smtClean="0"/>
              <a:t>learners.</a:t>
            </a:r>
          </a:p>
          <a:p>
            <a:pPr algn="just">
              <a:buFont typeface="Wingdings" panose="05000000000000000000" pitchFamily="2" charset="2"/>
              <a:buChar char="ü"/>
            </a:pPr>
            <a:r>
              <a:rPr lang="en-ZA" sz="1400" dirty="0"/>
              <a:t>M</a:t>
            </a:r>
            <a:r>
              <a:rPr lang="en-ZA" sz="1400" dirty="0" smtClean="0"/>
              <a:t>aintaining order, positive discipline and protective behaviour know-how.</a:t>
            </a:r>
            <a:endParaRPr lang="en-ZA" sz="1400" dirty="0"/>
          </a:p>
          <a:p>
            <a:pPr algn="just">
              <a:buFont typeface="Wingdings" panose="05000000000000000000" pitchFamily="2" charset="2"/>
              <a:buChar char="ü"/>
            </a:pPr>
            <a:r>
              <a:rPr lang="en-ZA" sz="1400" dirty="0"/>
              <a:t>Positive teacher </a:t>
            </a:r>
            <a:r>
              <a:rPr lang="en-ZA" sz="1400" dirty="0" smtClean="0"/>
              <a:t>attitudes.</a:t>
            </a:r>
          </a:p>
          <a:p>
            <a:pPr algn="just">
              <a:buFont typeface="Wingdings" panose="05000000000000000000" pitchFamily="2" charset="2"/>
              <a:buChar char="ü"/>
            </a:pPr>
            <a:r>
              <a:rPr lang="en-ZA" sz="1400" dirty="0" smtClean="0"/>
              <a:t>Firm </a:t>
            </a:r>
            <a:r>
              <a:rPr lang="en-ZA" sz="1400" dirty="0"/>
              <a:t>oversight </a:t>
            </a:r>
            <a:r>
              <a:rPr lang="en-ZA" sz="1400" dirty="0" smtClean="0"/>
              <a:t>to ensure strong </a:t>
            </a:r>
            <a:r>
              <a:rPr lang="en-ZA" sz="1400" dirty="0"/>
              <a:t>curriculum delivery, attendance and time on task; reliable and consistent supervision of lessons, break-time and extramural </a:t>
            </a:r>
            <a:r>
              <a:rPr lang="en-ZA" sz="1400" dirty="0" smtClean="0"/>
              <a:t>activities that support </a:t>
            </a:r>
            <a:r>
              <a:rPr lang="en-ZA" sz="1400" dirty="0"/>
              <a:t>mass-based </a:t>
            </a:r>
            <a:r>
              <a:rPr lang="en-ZA" sz="1400" dirty="0" smtClean="0"/>
              <a:t>participation.</a:t>
            </a:r>
          </a:p>
          <a:p>
            <a:pPr algn="just">
              <a:buFont typeface="Wingdings" panose="05000000000000000000" pitchFamily="2" charset="2"/>
              <a:buChar char="ü"/>
            </a:pPr>
            <a:r>
              <a:rPr lang="en-ZA" sz="1400" dirty="0" smtClean="0"/>
              <a:t>Resources and support for capacity </a:t>
            </a:r>
            <a:r>
              <a:rPr lang="en-ZA" sz="1400" dirty="0"/>
              <a:t>development </a:t>
            </a:r>
            <a:r>
              <a:rPr lang="en-ZA" sz="1400" dirty="0" smtClean="0"/>
              <a:t>through training and professional </a:t>
            </a:r>
            <a:r>
              <a:rPr lang="en-ZA" sz="1400" dirty="0"/>
              <a:t>learning </a:t>
            </a:r>
            <a:r>
              <a:rPr lang="en-ZA" sz="1400" dirty="0" smtClean="0"/>
              <a:t>communities.</a:t>
            </a:r>
          </a:p>
          <a:p>
            <a:pPr algn="just">
              <a:buFont typeface="Wingdings" panose="05000000000000000000" pitchFamily="2" charset="2"/>
              <a:buChar char="ü"/>
            </a:pPr>
            <a:r>
              <a:rPr lang="en-ZA" sz="1400" dirty="0" smtClean="0"/>
              <a:t>Reward and incentivise.</a:t>
            </a:r>
            <a:endParaRPr lang="en-ZA" sz="1400" dirty="0"/>
          </a:p>
          <a:p>
            <a:pPr marL="0" indent="0" algn="just">
              <a:buNone/>
            </a:pPr>
            <a:r>
              <a:rPr lang="en-ZA" sz="1600" b="1" dirty="0" smtClean="0"/>
              <a:t>School Leadership that commits to: </a:t>
            </a:r>
          </a:p>
          <a:p>
            <a:pPr algn="just">
              <a:buFont typeface="Wingdings" panose="05000000000000000000" pitchFamily="2" charset="2"/>
              <a:buChar char="ü"/>
            </a:pPr>
            <a:r>
              <a:rPr lang="en-ZA" sz="1400" dirty="0" smtClean="0"/>
              <a:t>Resourcing school safety as an enabling priority for improved learner attainment.</a:t>
            </a:r>
          </a:p>
          <a:p>
            <a:pPr algn="just">
              <a:buFont typeface="Wingdings" panose="05000000000000000000" pitchFamily="2" charset="2"/>
              <a:buChar char="ü"/>
            </a:pPr>
            <a:r>
              <a:rPr lang="en-ZA" sz="1400" dirty="0" smtClean="0"/>
              <a:t>Ensuring </a:t>
            </a:r>
            <a:r>
              <a:rPr lang="en-ZA" sz="1400" dirty="0"/>
              <a:t>school safety plans are living documents that are renewed through repeated cycles of planning, acting, observing and reflecting</a:t>
            </a:r>
            <a:r>
              <a:rPr lang="en-ZA" sz="1400" dirty="0" smtClean="0"/>
              <a:t>.</a:t>
            </a:r>
          </a:p>
          <a:p>
            <a:pPr algn="just">
              <a:buFont typeface="Wingdings" panose="05000000000000000000" pitchFamily="2" charset="2"/>
              <a:buChar char="ü"/>
            </a:pPr>
            <a:r>
              <a:rPr lang="en-ZA" sz="1400" dirty="0"/>
              <a:t>Engaging parent, community and intergovernmental support while ensuring communication is frequent and informative about the sector/school’s response to school safety and the promotion of learner well </a:t>
            </a:r>
            <a:r>
              <a:rPr lang="en-ZA" sz="1400" dirty="0" smtClean="0"/>
              <a:t>being.</a:t>
            </a:r>
            <a:endParaRPr lang="en-ZA" sz="1400" dirty="0"/>
          </a:p>
          <a:p>
            <a:pPr algn="just">
              <a:buFont typeface="Wingdings" panose="05000000000000000000" pitchFamily="2" charset="2"/>
              <a:buChar char="ü"/>
            </a:pPr>
            <a:r>
              <a:rPr lang="en-ZA" sz="1400" dirty="0" smtClean="0"/>
              <a:t>Enforcing the rule of law, policies, protocols, frameworks and codes of conduct that </a:t>
            </a:r>
            <a:r>
              <a:rPr lang="en-ZA" sz="1400" dirty="0"/>
              <a:t>protect children </a:t>
            </a:r>
            <a:r>
              <a:rPr lang="en-ZA" sz="1400" dirty="0" smtClean="0"/>
              <a:t>and adolescents </a:t>
            </a:r>
            <a:r>
              <a:rPr lang="en-ZA" sz="1400" dirty="0"/>
              <a:t>from </a:t>
            </a:r>
            <a:r>
              <a:rPr lang="en-ZA" sz="1400" dirty="0" smtClean="0"/>
              <a:t>all forms of violence. </a:t>
            </a:r>
          </a:p>
          <a:p>
            <a:pPr algn="just">
              <a:buFont typeface="Wingdings" panose="05000000000000000000" pitchFamily="2" charset="2"/>
              <a:buChar char="ü"/>
            </a:pPr>
            <a:r>
              <a:rPr lang="en-ZA" sz="1400" dirty="0" smtClean="0"/>
              <a:t>Screening </a:t>
            </a:r>
            <a:r>
              <a:rPr lang="en-ZA" sz="1400" dirty="0"/>
              <a:t>of ALL school staff to ensure they are good to work with </a:t>
            </a:r>
            <a:r>
              <a:rPr lang="en-ZA" sz="1400" dirty="0" smtClean="0"/>
              <a:t>children.</a:t>
            </a:r>
          </a:p>
          <a:p>
            <a:pPr algn="just">
              <a:buFont typeface="Wingdings" panose="05000000000000000000" pitchFamily="2" charset="2"/>
              <a:buChar char="ü"/>
            </a:pPr>
            <a:r>
              <a:rPr lang="en-ZA" sz="1400" dirty="0" smtClean="0"/>
              <a:t>Providing safe, accessible</a:t>
            </a:r>
            <a:r>
              <a:rPr lang="en-ZA" sz="1400" dirty="0"/>
              <a:t>, child-sensitive, confidential reporting </a:t>
            </a:r>
            <a:r>
              <a:rPr lang="en-ZA" sz="1400" dirty="0" smtClean="0"/>
              <a:t>mechanisms.</a:t>
            </a:r>
          </a:p>
          <a:p>
            <a:pPr algn="just">
              <a:buFont typeface="Wingdings" panose="05000000000000000000" pitchFamily="2" charset="2"/>
              <a:buChar char="ü"/>
            </a:pPr>
            <a:r>
              <a:rPr lang="en-ZA" sz="1400" dirty="0"/>
              <a:t>R</a:t>
            </a:r>
            <a:r>
              <a:rPr lang="en-ZA" sz="1400" dirty="0" smtClean="0"/>
              <a:t>eporting violations promptly and consistently following-up to ensure effective consequence management.</a:t>
            </a:r>
          </a:p>
          <a:p>
            <a:pPr algn="just">
              <a:buFont typeface="Wingdings" panose="05000000000000000000" pitchFamily="2" charset="2"/>
              <a:buChar char="ü"/>
            </a:pPr>
            <a:r>
              <a:rPr lang="en-ZA" sz="1400" dirty="0" smtClean="0"/>
              <a:t>Taking active measures to prevent secondary victimisation, break the culture of silence and dislodge complicit behaviours.</a:t>
            </a:r>
          </a:p>
          <a:p>
            <a:pPr algn="just">
              <a:buFont typeface="Wingdings" panose="05000000000000000000" pitchFamily="2" charset="2"/>
              <a:buChar char="ü"/>
            </a:pPr>
            <a:r>
              <a:rPr lang="en-ZA" sz="1400" dirty="0" smtClean="0"/>
              <a:t>Supporting referrals </a:t>
            </a:r>
            <a:r>
              <a:rPr lang="en-ZA" sz="1400" dirty="0"/>
              <a:t>to </a:t>
            </a:r>
            <a:r>
              <a:rPr lang="en-ZA" sz="1400" dirty="0" smtClean="0"/>
              <a:t>SAP, health, social development </a:t>
            </a:r>
            <a:r>
              <a:rPr lang="en-ZA" sz="1400" dirty="0"/>
              <a:t>and other </a:t>
            </a:r>
            <a:r>
              <a:rPr lang="en-ZA" sz="1400" dirty="0" smtClean="0"/>
              <a:t>services, while also ensuring easy-access </a:t>
            </a:r>
            <a:r>
              <a:rPr lang="en-ZA" sz="1400" dirty="0"/>
              <a:t>to counselling and </a:t>
            </a:r>
            <a:r>
              <a:rPr lang="en-ZA" sz="1400" dirty="0" smtClean="0"/>
              <a:t>support at school.</a:t>
            </a:r>
          </a:p>
          <a:p>
            <a:pPr algn="just">
              <a:buFont typeface="Wingdings" panose="05000000000000000000" pitchFamily="2" charset="2"/>
              <a:buChar char="ü"/>
            </a:pPr>
            <a:r>
              <a:rPr lang="en-ZA" sz="1400" dirty="0" smtClean="0"/>
              <a:t>Working with SACE, Social Development and Justice to ensure perpetrators are removed from the education system.</a:t>
            </a:r>
          </a:p>
          <a:p>
            <a:pPr marL="0" lvl="1" indent="0" algn="r">
              <a:buNone/>
            </a:pPr>
            <a:r>
              <a:rPr lang="en-ZA" sz="1200" dirty="0">
                <a:solidFill>
                  <a:schemeClr val="accent6">
                    <a:lumMod val="75000"/>
                  </a:schemeClr>
                </a:solidFill>
              </a:rPr>
              <a:t>This multi-sectoral </a:t>
            </a:r>
            <a:r>
              <a:rPr lang="en-ZA" sz="1200" dirty="0" smtClean="0">
                <a:solidFill>
                  <a:schemeClr val="accent6">
                    <a:lumMod val="75000"/>
                  </a:schemeClr>
                </a:solidFill>
              </a:rPr>
              <a:t>and multi-pronged approach </a:t>
            </a:r>
            <a:r>
              <a:rPr lang="en-ZA" sz="1200" dirty="0">
                <a:solidFill>
                  <a:schemeClr val="accent6">
                    <a:lumMod val="75000"/>
                  </a:schemeClr>
                </a:solidFill>
              </a:rPr>
              <a:t>can secure positive learning outcomes – </a:t>
            </a:r>
            <a:endParaRPr lang="en-ZA" sz="1200" dirty="0" smtClean="0">
              <a:solidFill>
                <a:schemeClr val="accent6">
                  <a:lumMod val="75000"/>
                </a:schemeClr>
              </a:solidFill>
            </a:endParaRPr>
          </a:p>
          <a:p>
            <a:pPr marL="0" lvl="1" indent="0" algn="r">
              <a:buNone/>
            </a:pPr>
            <a:r>
              <a:rPr lang="en-ZA" sz="1200" dirty="0" smtClean="0">
                <a:solidFill>
                  <a:schemeClr val="accent6">
                    <a:lumMod val="75000"/>
                  </a:schemeClr>
                </a:solidFill>
              </a:rPr>
              <a:t>transforming  </a:t>
            </a:r>
            <a:r>
              <a:rPr lang="en-ZA" sz="1200" b="1" dirty="0">
                <a:solidFill>
                  <a:schemeClr val="accent6">
                    <a:lumMod val="75000"/>
                  </a:schemeClr>
                </a:solidFill>
              </a:rPr>
              <a:t>‘unsafe schools’ </a:t>
            </a:r>
            <a:r>
              <a:rPr lang="en-ZA" sz="1200" dirty="0">
                <a:solidFill>
                  <a:schemeClr val="accent6">
                    <a:lumMod val="75000"/>
                  </a:schemeClr>
                </a:solidFill>
              </a:rPr>
              <a:t>into</a:t>
            </a:r>
            <a:r>
              <a:rPr lang="en-ZA" sz="1200" b="1" dirty="0">
                <a:solidFill>
                  <a:schemeClr val="accent6">
                    <a:lumMod val="75000"/>
                  </a:schemeClr>
                </a:solidFill>
              </a:rPr>
              <a:t> ‘model schools of choice’</a:t>
            </a:r>
          </a:p>
          <a:p>
            <a:pPr>
              <a:buFont typeface="Wingdings" panose="05000000000000000000" pitchFamily="2" charset="2"/>
              <a:buChar char="ü"/>
            </a:pPr>
            <a:endParaRPr lang="en-ZA" sz="1200" dirty="0"/>
          </a:p>
          <a:p>
            <a:pPr algn="just">
              <a:buFont typeface="Wingdings" panose="05000000000000000000" pitchFamily="2" charset="2"/>
              <a:buChar char="ü"/>
            </a:pPr>
            <a:endParaRPr lang="en-ZA" sz="1400" dirty="0"/>
          </a:p>
        </p:txBody>
      </p:sp>
      <p:pic>
        <p:nvPicPr>
          <p:cNvPr id="4" name="Picture 3"/>
          <p:cNvPicPr>
            <a:picLocks noChangeAspect="1"/>
          </p:cNvPicPr>
          <p:nvPr/>
        </p:nvPicPr>
        <p:blipFill>
          <a:blip r:embed="rId2" cstate="print"/>
          <a:stretch>
            <a:fillRect/>
          </a:stretch>
        </p:blipFill>
        <p:spPr>
          <a:xfrm>
            <a:off x="0" y="6021288"/>
            <a:ext cx="2743200" cy="836712"/>
          </a:xfrm>
          <a:prstGeom prst="rect">
            <a:avLst/>
          </a:prstGeom>
        </p:spPr>
      </p:pic>
      <p:sp>
        <p:nvSpPr>
          <p:cNvPr id="5" name="Slide Number Placeholder 3"/>
          <p:cNvSpPr txBox="1">
            <a:spLocks/>
          </p:cNvSpPr>
          <p:nvPr/>
        </p:nvSpPr>
        <p:spPr>
          <a:xfrm>
            <a:off x="8737600" y="6356360"/>
            <a:ext cx="284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solidFill>
                  <a:prstClr val="black">
                    <a:tint val="75000"/>
                  </a:prstClr>
                </a:solidFill>
              </a:rPr>
              <a:t>15</a:t>
            </a:r>
            <a:endParaRPr lang="en-ZA" dirty="0">
              <a:solidFill>
                <a:prstClr val="black">
                  <a:tint val="75000"/>
                </a:prstClr>
              </a:solidFill>
            </a:endParaRPr>
          </a:p>
        </p:txBody>
      </p:sp>
    </p:spTree>
    <p:extLst>
      <p:ext uri="{BB962C8B-B14F-4D97-AF65-F5344CB8AC3E}">
        <p14:creationId xmlns:p14="http://schemas.microsoft.com/office/powerpoint/2010/main" xmlns="" val="345382477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0" y="6021288"/>
            <a:ext cx="2128838" cy="836712"/>
          </a:xfrm>
          <a:prstGeom prst="rect">
            <a:avLst/>
          </a:prstGeom>
        </p:spPr>
      </p:pic>
    </p:spTree>
    <p:extLst>
      <p:ext uri="{BB962C8B-B14F-4D97-AF65-F5344CB8AC3E}">
        <p14:creationId xmlns:p14="http://schemas.microsoft.com/office/powerpoint/2010/main" xmlns="" val="133581554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90114"/>
            <a:ext cx="10972800" cy="5530788"/>
          </a:xfrm>
        </p:spPr>
        <p:txBody>
          <a:bodyPr>
            <a:normAutofit fontScale="25000" lnSpcReduction="20000"/>
          </a:bodyPr>
          <a:lstStyle/>
          <a:p>
            <a:pPr indent="0">
              <a:buNone/>
            </a:pPr>
            <a:endParaRPr lang="en-ZA" sz="6400" dirty="0"/>
          </a:p>
          <a:p>
            <a:pPr marL="355600" indent="-355600">
              <a:lnSpc>
                <a:spcPct val="120000"/>
              </a:lnSpc>
              <a:tabLst>
                <a:tab pos="0" algn="l"/>
              </a:tabLst>
            </a:pPr>
            <a:r>
              <a:rPr lang="en-ZA" sz="8000" dirty="0" smtClean="0"/>
              <a:t>Overview</a:t>
            </a:r>
          </a:p>
          <a:p>
            <a:pPr marL="0" indent="0">
              <a:lnSpc>
                <a:spcPct val="120000"/>
              </a:lnSpc>
              <a:buNone/>
              <a:tabLst>
                <a:tab pos="0" algn="l"/>
              </a:tabLst>
            </a:pPr>
            <a:endParaRPr lang="en-ZA" sz="8000" dirty="0" smtClean="0"/>
          </a:p>
          <a:p>
            <a:pPr marL="355600" indent="-355600">
              <a:lnSpc>
                <a:spcPct val="120000"/>
              </a:lnSpc>
              <a:tabLst>
                <a:tab pos="0" algn="l"/>
              </a:tabLst>
            </a:pPr>
            <a:r>
              <a:rPr lang="en-ZA" sz="8000" dirty="0" smtClean="0"/>
              <a:t>Reflecting on the prevalence of violence in schools and communities</a:t>
            </a:r>
          </a:p>
          <a:p>
            <a:pPr marL="355600" indent="-355600">
              <a:lnSpc>
                <a:spcPct val="120000"/>
              </a:lnSpc>
              <a:tabLst>
                <a:tab pos="0" algn="l"/>
              </a:tabLst>
            </a:pPr>
            <a:endParaRPr lang="en-ZA" sz="8000" dirty="0"/>
          </a:p>
          <a:p>
            <a:pPr marL="355600" indent="-355600">
              <a:lnSpc>
                <a:spcPct val="120000"/>
              </a:lnSpc>
              <a:tabLst>
                <a:tab pos="0" algn="l"/>
              </a:tabLst>
            </a:pPr>
            <a:r>
              <a:rPr lang="en-ZA" sz="8000" dirty="0" smtClean="0"/>
              <a:t>CSTL and the National School Safety Frameworks</a:t>
            </a:r>
          </a:p>
          <a:p>
            <a:pPr marL="355600" indent="-355600">
              <a:lnSpc>
                <a:spcPct val="120000"/>
              </a:lnSpc>
              <a:tabLst>
                <a:tab pos="0" algn="l"/>
              </a:tabLst>
            </a:pPr>
            <a:endParaRPr lang="en-ZA" sz="8000" dirty="0"/>
          </a:p>
          <a:p>
            <a:pPr marL="355600" indent="-355600">
              <a:lnSpc>
                <a:spcPct val="120000"/>
              </a:lnSpc>
              <a:tabLst>
                <a:tab pos="0" algn="l"/>
              </a:tabLst>
            </a:pPr>
            <a:r>
              <a:rPr lang="en-ZA" sz="8000" dirty="0" smtClean="0"/>
              <a:t>Priorities for the Prevention and Management of Violence in Schools</a:t>
            </a:r>
          </a:p>
          <a:p>
            <a:pPr marL="355600" indent="-355600">
              <a:lnSpc>
                <a:spcPct val="120000"/>
              </a:lnSpc>
              <a:tabLst>
                <a:tab pos="0" algn="l"/>
              </a:tabLst>
            </a:pPr>
            <a:endParaRPr lang="en-ZA" sz="8000" dirty="0"/>
          </a:p>
          <a:p>
            <a:pPr marL="355600" indent="-355600">
              <a:lnSpc>
                <a:spcPct val="120000"/>
              </a:lnSpc>
              <a:tabLst>
                <a:tab pos="0" algn="l"/>
              </a:tabLst>
            </a:pPr>
            <a:r>
              <a:rPr lang="en-ZA" sz="8000" dirty="0" smtClean="0"/>
              <a:t>Introducing the protocols</a:t>
            </a:r>
          </a:p>
          <a:p>
            <a:pPr marL="355600" indent="-355600">
              <a:lnSpc>
                <a:spcPct val="120000"/>
              </a:lnSpc>
              <a:tabLst>
                <a:tab pos="0" algn="l"/>
              </a:tabLst>
            </a:pPr>
            <a:endParaRPr lang="en-ZA" sz="8000" dirty="0"/>
          </a:p>
          <a:p>
            <a:pPr marL="355600" indent="-355600">
              <a:lnSpc>
                <a:spcPct val="120000"/>
              </a:lnSpc>
              <a:tabLst>
                <a:tab pos="0" algn="l"/>
              </a:tabLst>
            </a:pPr>
            <a:r>
              <a:rPr lang="en-ZA" sz="8000" dirty="0" smtClean="0"/>
              <a:t>Safe, Inclusive and Supportive Schools rely on</a:t>
            </a:r>
          </a:p>
          <a:p>
            <a:pPr marL="755650" lvl="1" indent="-355600">
              <a:lnSpc>
                <a:spcPct val="120000"/>
              </a:lnSpc>
              <a:tabLst>
                <a:tab pos="0" algn="l"/>
              </a:tabLst>
            </a:pPr>
            <a:r>
              <a:rPr lang="en-ZA" sz="8000" dirty="0" smtClean="0"/>
              <a:t>Inter-sectoral collaboration</a:t>
            </a:r>
          </a:p>
          <a:p>
            <a:pPr marL="755650" lvl="1" indent="-355600">
              <a:lnSpc>
                <a:spcPct val="120000"/>
              </a:lnSpc>
              <a:tabLst>
                <a:tab pos="0" algn="l"/>
              </a:tabLst>
            </a:pPr>
            <a:r>
              <a:rPr lang="en-ZA" sz="8000" dirty="0" smtClean="0"/>
              <a:t>Creating and maintaining a safe school climate</a:t>
            </a:r>
          </a:p>
          <a:p>
            <a:pPr marL="755650" lvl="1" indent="-355600">
              <a:lnSpc>
                <a:spcPct val="120000"/>
              </a:lnSpc>
              <a:tabLst>
                <a:tab pos="0" algn="l"/>
              </a:tabLst>
            </a:pPr>
            <a:r>
              <a:rPr lang="en-ZA" sz="8000" dirty="0" smtClean="0"/>
              <a:t>Committed school leaders</a:t>
            </a:r>
          </a:p>
          <a:p>
            <a:pPr marL="355600" indent="-355600">
              <a:lnSpc>
                <a:spcPct val="120000"/>
              </a:lnSpc>
              <a:tabLst>
                <a:tab pos="0" algn="l"/>
              </a:tabLst>
            </a:pPr>
            <a:endParaRPr lang="en-ZA" sz="6400" b="1" dirty="0"/>
          </a:p>
          <a:p>
            <a:pPr marL="0" indent="0">
              <a:buNone/>
            </a:pPr>
            <a:endParaRPr lang="en-ZA" dirty="0"/>
          </a:p>
        </p:txBody>
      </p:sp>
      <p:sp>
        <p:nvSpPr>
          <p:cNvPr id="4" name="Title 3"/>
          <p:cNvSpPr>
            <a:spLocks noGrp="1"/>
          </p:cNvSpPr>
          <p:nvPr>
            <p:ph type="title"/>
          </p:nvPr>
        </p:nvSpPr>
        <p:spPr>
          <a:xfrm>
            <a:off x="609600" y="1"/>
            <a:ext cx="10972800" cy="790114"/>
          </a:xfrm>
        </p:spPr>
        <p:txBody>
          <a:bodyPr>
            <a:normAutofit/>
          </a:bodyPr>
          <a:lstStyle/>
          <a:p>
            <a:r>
              <a:rPr lang="en-ZA" b="1" dirty="0" smtClean="0">
                <a:solidFill>
                  <a:schemeClr val="accent2">
                    <a:lumMod val="75000"/>
                  </a:schemeClr>
                </a:solidFill>
              </a:rPr>
              <a:t>PRESENTATION OUTLINE</a:t>
            </a:r>
            <a:endParaRPr lang="en-ZA" b="1" dirty="0">
              <a:solidFill>
                <a:schemeClr val="accent2">
                  <a:lumMod val="75000"/>
                </a:schemeClr>
              </a:solidFill>
            </a:endParaRPr>
          </a:p>
        </p:txBody>
      </p:sp>
      <p:pic>
        <p:nvPicPr>
          <p:cNvPr id="5" name="Picture 4"/>
          <p:cNvPicPr>
            <a:picLocks noChangeAspect="1"/>
          </p:cNvPicPr>
          <p:nvPr/>
        </p:nvPicPr>
        <p:blipFill>
          <a:blip r:embed="rId2" cstate="print"/>
          <a:stretch>
            <a:fillRect/>
          </a:stretch>
        </p:blipFill>
        <p:spPr>
          <a:xfrm>
            <a:off x="0" y="6320902"/>
            <a:ext cx="2243138" cy="537098"/>
          </a:xfrm>
          <a:prstGeom prst="rect">
            <a:avLst/>
          </a:prstGeom>
        </p:spPr>
      </p:pic>
      <p:sp>
        <p:nvSpPr>
          <p:cNvPr id="6" name="Slide Number Placeholder 3"/>
          <p:cNvSpPr>
            <a:spLocks noGrp="1"/>
          </p:cNvSpPr>
          <p:nvPr>
            <p:ph type="sldNum" sz="quarter" idx="12"/>
          </p:nvPr>
        </p:nvSpPr>
        <p:spPr>
          <a:xfrm>
            <a:off x="8737600" y="6356360"/>
            <a:ext cx="2844800" cy="365125"/>
          </a:xfrm>
        </p:spPr>
        <p:txBody>
          <a:bodyPr/>
          <a:lstStyle/>
          <a:p>
            <a:r>
              <a:rPr lang="en-ZA" dirty="0" smtClean="0">
                <a:solidFill>
                  <a:prstClr val="black">
                    <a:tint val="75000"/>
                  </a:prstClr>
                </a:solidFill>
              </a:rPr>
              <a:t>2</a:t>
            </a:r>
            <a:endParaRPr lang="en-ZA" dirty="0">
              <a:solidFill>
                <a:prstClr val="black">
                  <a:tint val="75000"/>
                </a:prstClr>
              </a:solidFill>
            </a:endParaRPr>
          </a:p>
        </p:txBody>
      </p:sp>
    </p:spTree>
    <p:extLst>
      <p:ext uri="{BB962C8B-B14F-4D97-AF65-F5344CB8AC3E}">
        <p14:creationId xmlns:p14="http://schemas.microsoft.com/office/powerpoint/2010/main" xmlns="" val="245453091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229600" cy="864096"/>
          </a:xfrm>
        </p:spPr>
        <p:txBody>
          <a:bodyPr>
            <a:noAutofit/>
          </a:bodyPr>
          <a:lstStyle/>
          <a:p>
            <a:r>
              <a:rPr lang="en-ZA" sz="5400" b="1" dirty="0">
                <a:solidFill>
                  <a:schemeClr val="accent2">
                    <a:lumMod val="75000"/>
                  </a:schemeClr>
                </a:solidFill>
                <a:latin typeface="Arial" panose="020B0604020202020204" pitchFamily="34" charset="0"/>
                <a:cs typeface="Arial" panose="020B0604020202020204" pitchFamily="34" charset="0"/>
              </a:rPr>
              <a:t>SCHOOL SAFETY</a:t>
            </a:r>
          </a:p>
        </p:txBody>
      </p:sp>
      <p:sp>
        <p:nvSpPr>
          <p:cNvPr id="3" name="Content Placeholder 2"/>
          <p:cNvSpPr>
            <a:spLocks noGrp="1"/>
          </p:cNvSpPr>
          <p:nvPr>
            <p:ph idx="1"/>
          </p:nvPr>
        </p:nvSpPr>
        <p:spPr>
          <a:xfrm>
            <a:off x="1703512" y="908721"/>
            <a:ext cx="8712968" cy="5217443"/>
          </a:xfrm>
        </p:spPr>
        <p:txBody>
          <a:bodyPr>
            <a:noAutofit/>
          </a:bodyPr>
          <a:lstStyle/>
          <a:p>
            <a:pPr marL="0" indent="0" algn="just">
              <a:buNone/>
            </a:pPr>
            <a:r>
              <a:rPr lang="en-ZA" sz="6600" i="1" dirty="0"/>
              <a:t>“Take </a:t>
            </a:r>
            <a:r>
              <a:rPr lang="en-ZA" sz="6600" b="1" i="1" dirty="0"/>
              <a:t>learner safety </a:t>
            </a:r>
            <a:r>
              <a:rPr lang="en-ZA" sz="6600" i="1" dirty="0"/>
              <a:t>into account when planning infrastructure.”</a:t>
            </a:r>
          </a:p>
          <a:p>
            <a:pPr marL="0" indent="0" algn="just">
              <a:buNone/>
            </a:pPr>
            <a:endParaRPr lang="en-ZA" sz="6600" dirty="0"/>
          </a:p>
          <a:p>
            <a:pPr marL="0" indent="0" algn="r">
              <a:spcBef>
                <a:spcPts val="0"/>
              </a:spcBef>
              <a:buNone/>
            </a:pPr>
            <a:r>
              <a:rPr lang="en-ZA" altLang="en-US" sz="1500" b="1" i="1" dirty="0">
                <a:solidFill>
                  <a:srgbClr val="000000"/>
                </a:solidFill>
              </a:rPr>
              <a:t>National Planning Commission: National Development Plan, November 2011)</a:t>
            </a:r>
          </a:p>
          <a:p>
            <a:pPr marL="0" indent="0" algn="just">
              <a:buNone/>
            </a:pPr>
            <a:endParaRPr lang="en-ZA" sz="6600" dirty="0"/>
          </a:p>
        </p:txBody>
      </p:sp>
      <p:pic>
        <p:nvPicPr>
          <p:cNvPr id="4" name="Picture 3"/>
          <p:cNvPicPr>
            <a:picLocks noChangeAspect="1"/>
          </p:cNvPicPr>
          <p:nvPr/>
        </p:nvPicPr>
        <p:blipFill>
          <a:blip r:embed="rId2" cstate="print"/>
          <a:stretch>
            <a:fillRect/>
          </a:stretch>
        </p:blipFill>
        <p:spPr>
          <a:xfrm>
            <a:off x="0" y="6021288"/>
            <a:ext cx="2171700" cy="836712"/>
          </a:xfrm>
          <a:prstGeom prst="rect">
            <a:avLst/>
          </a:prstGeom>
        </p:spPr>
      </p:pic>
      <p:sp>
        <p:nvSpPr>
          <p:cNvPr id="5" name="Slide Number Placeholder 3"/>
          <p:cNvSpPr>
            <a:spLocks noGrp="1"/>
          </p:cNvSpPr>
          <p:nvPr>
            <p:ph type="sldNum" sz="quarter" idx="12"/>
          </p:nvPr>
        </p:nvSpPr>
        <p:spPr>
          <a:xfrm>
            <a:off x="8737600" y="6356360"/>
            <a:ext cx="2844800" cy="365125"/>
          </a:xfrm>
        </p:spPr>
        <p:txBody>
          <a:bodyPr/>
          <a:lstStyle/>
          <a:p>
            <a:r>
              <a:rPr lang="en-ZA" dirty="0" smtClean="0">
                <a:solidFill>
                  <a:prstClr val="black">
                    <a:tint val="75000"/>
                  </a:prstClr>
                </a:solidFill>
              </a:rPr>
              <a:t>3</a:t>
            </a:r>
            <a:endParaRPr lang="en-ZA" dirty="0">
              <a:solidFill>
                <a:prstClr val="black">
                  <a:tint val="75000"/>
                </a:prstClr>
              </a:solidFill>
            </a:endParaRPr>
          </a:p>
        </p:txBody>
      </p:sp>
    </p:spTree>
    <p:extLst>
      <p:ext uri="{BB962C8B-B14F-4D97-AF65-F5344CB8AC3E}">
        <p14:creationId xmlns:p14="http://schemas.microsoft.com/office/powerpoint/2010/main" xmlns="" val="3590385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2"/>
            <a:ext cx="10972800" cy="574447"/>
          </a:xfrm>
        </p:spPr>
        <p:txBody>
          <a:bodyPr>
            <a:noAutofit/>
          </a:bodyPr>
          <a:lstStyle/>
          <a:p>
            <a:r>
              <a:rPr lang="en-ZA" b="1" dirty="0" smtClean="0">
                <a:solidFill>
                  <a:schemeClr val="accent2">
                    <a:lumMod val="75000"/>
                  </a:schemeClr>
                </a:solidFill>
              </a:rPr>
              <a:t>OVERVIEW</a:t>
            </a:r>
            <a:endParaRPr lang="en-ZA" b="1" dirty="0">
              <a:solidFill>
                <a:schemeClr val="accent2">
                  <a:lumMod val="75000"/>
                </a:schemeClr>
              </a:solidFill>
            </a:endParaRPr>
          </a:p>
        </p:txBody>
      </p:sp>
      <p:sp>
        <p:nvSpPr>
          <p:cNvPr id="3" name="Content Placeholder 2"/>
          <p:cNvSpPr>
            <a:spLocks noGrp="1"/>
          </p:cNvSpPr>
          <p:nvPr>
            <p:ph idx="1"/>
          </p:nvPr>
        </p:nvSpPr>
        <p:spPr>
          <a:xfrm>
            <a:off x="609600" y="1053194"/>
            <a:ext cx="11312769" cy="5072972"/>
          </a:xfrm>
        </p:spPr>
        <p:txBody>
          <a:bodyPr>
            <a:normAutofit fontScale="77500" lnSpcReduction="20000"/>
          </a:bodyPr>
          <a:lstStyle/>
          <a:p>
            <a:pPr marL="0" indent="0" algn="just">
              <a:lnSpc>
                <a:spcPct val="150000"/>
              </a:lnSpc>
              <a:buNone/>
            </a:pPr>
            <a:r>
              <a:rPr lang="en-ZA" sz="1800" dirty="0" smtClean="0">
                <a:latin typeface="Arial" panose="020B0604020202020204" pitchFamily="34" charset="0"/>
                <a:cs typeface="Arial" panose="020B0604020202020204" pitchFamily="34" charset="0"/>
              </a:rPr>
              <a:t>The education sector’s approach to school </a:t>
            </a:r>
            <a:r>
              <a:rPr lang="en-ZA" sz="1800" dirty="0">
                <a:latin typeface="Arial" panose="020B0604020202020204" pitchFamily="34" charset="0"/>
                <a:cs typeface="Arial" panose="020B0604020202020204" pitchFamily="34" charset="0"/>
              </a:rPr>
              <a:t>safety is aligned </a:t>
            </a:r>
            <a:r>
              <a:rPr lang="en-ZA" sz="1800" dirty="0" smtClean="0">
                <a:latin typeface="Arial" panose="020B0604020202020204" pitchFamily="34" charset="0"/>
                <a:cs typeface="Arial" panose="020B0604020202020204" pitchFamily="34" charset="0"/>
              </a:rPr>
              <a:t>with the </a:t>
            </a:r>
            <a:r>
              <a:rPr lang="en-ZA" sz="1800" dirty="0">
                <a:latin typeface="Arial" panose="020B0604020202020204" pitchFamily="34" charset="0"/>
                <a:cs typeface="Arial" panose="020B0604020202020204" pitchFamily="34" charset="0"/>
              </a:rPr>
              <a:t>National Development Plan (NDP), Chapter 12: </a:t>
            </a:r>
            <a:r>
              <a:rPr lang="en-ZA" sz="1800" b="1" dirty="0">
                <a:latin typeface="Arial" panose="020B0604020202020204" pitchFamily="34" charset="0"/>
                <a:cs typeface="Arial" panose="020B0604020202020204" pitchFamily="34" charset="0"/>
              </a:rPr>
              <a:t>Building safer communities </a:t>
            </a:r>
            <a:r>
              <a:rPr lang="en-ZA" sz="1800" dirty="0" smtClean="0">
                <a:latin typeface="Arial" panose="020B0604020202020204" pitchFamily="34" charset="0"/>
                <a:cs typeface="Arial" panose="020B0604020202020204" pitchFamily="34" charset="0"/>
              </a:rPr>
              <a:t>and the Medium </a:t>
            </a:r>
            <a:r>
              <a:rPr lang="en-ZA" sz="1800" dirty="0">
                <a:latin typeface="Arial" panose="020B0604020202020204" pitchFamily="34" charset="0"/>
                <a:cs typeface="Arial" panose="020B0604020202020204" pitchFamily="34" charset="0"/>
              </a:rPr>
              <a:t>Term Strategic Framework:   </a:t>
            </a:r>
            <a:r>
              <a:rPr lang="en-ZA" sz="1800" b="1" dirty="0">
                <a:latin typeface="Arial" panose="020B0604020202020204" pitchFamily="34" charset="0"/>
                <a:cs typeface="Arial" panose="020B0604020202020204" pitchFamily="34" charset="0"/>
              </a:rPr>
              <a:t>All people in South Africa are </a:t>
            </a:r>
            <a:r>
              <a:rPr lang="en-ZA" sz="1800" b="1" dirty="0" smtClean="0">
                <a:latin typeface="Arial" panose="020B0604020202020204" pitchFamily="34" charset="0"/>
                <a:cs typeface="Arial" panose="020B0604020202020204" pitchFamily="34" charset="0"/>
              </a:rPr>
              <a:t>protected and </a:t>
            </a:r>
            <a:r>
              <a:rPr lang="en-ZA" sz="1800" b="1" dirty="0">
                <a:latin typeface="Arial" panose="020B0604020202020204" pitchFamily="34" charset="0"/>
                <a:cs typeface="Arial" panose="020B0604020202020204" pitchFamily="34" charset="0"/>
              </a:rPr>
              <a:t>feel safe </a:t>
            </a:r>
            <a:r>
              <a:rPr lang="en-ZA" sz="1800" dirty="0">
                <a:latin typeface="Arial" panose="020B0604020202020204" pitchFamily="34" charset="0"/>
                <a:cs typeface="Arial" panose="020B0604020202020204" pitchFamily="34" charset="0"/>
              </a:rPr>
              <a:t>(Outcome 3</a:t>
            </a:r>
            <a:r>
              <a:rPr lang="en-ZA" sz="1800" dirty="0" smtClean="0">
                <a:latin typeface="Arial" panose="020B0604020202020204" pitchFamily="34" charset="0"/>
                <a:cs typeface="Arial" panose="020B0604020202020204" pitchFamily="34" charset="0"/>
              </a:rPr>
              <a:t>). </a:t>
            </a:r>
          </a:p>
          <a:p>
            <a:pPr marL="0" indent="0" algn="just">
              <a:lnSpc>
                <a:spcPct val="150000"/>
              </a:lnSpc>
              <a:buNone/>
            </a:pPr>
            <a:endParaRPr lang="en-ZA" sz="1800" dirty="0" smtClean="0">
              <a:latin typeface="Arial" panose="020B0604020202020204" pitchFamily="34" charset="0"/>
              <a:cs typeface="Arial" panose="020B0604020202020204" pitchFamily="34" charset="0"/>
            </a:endParaRPr>
          </a:p>
          <a:p>
            <a:pPr algn="just">
              <a:lnSpc>
                <a:spcPct val="150000"/>
              </a:lnSpc>
            </a:pPr>
            <a:r>
              <a:rPr lang="en-ZA" sz="1800" b="1" dirty="0">
                <a:latin typeface="Arial" panose="020B0604020202020204" pitchFamily="34" charset="0"/>
                <a:cs typeface="Arial" panose="020B0604020202020204" pitchFamily="34" charset="0"/>
              </a:rPr>
              <a:t>Schools are a reflection of the communities </a:t>
            </a:r>
            <a:r>
              <a:rPr lang="en-ZA" sz="1800" b="1" dirty="0" smtClean="0">
                <a:latin typeface="Arial" panose="020B0604020202020204" pitchFamily="34" charset="0"/>
                <a:cs typeface="Arial" panose="020B0604020202020204" pitchFamily="34" charset="0"/>
              </a:rPr>
              <a:t>in which they reside</a:t>
            </a:r>
            <a:r>
              <a:rPr lang="en-ZA" sz="1800" dirty="0" smtClean="0">
                <a:latin typeface="Arial" panose="020B0604020202020204" pitchFamily="34" charset="0"/>
                <a:cs typeface="Arial" panose="020B0604020202020204" pitchFamily="34" charset="0"/>
              </a:rPr>
              <a:t>. </a:t>
            </a:r>
            <a:r>
              <a:rPr lang="en-ZA" sz="1800" dirty="0">
                <a:latin typeface="Arial" panose="020B0604020202020204" pitchFamily="34" charset="0"/>
                <a:cs typeface="Arial" panose="020B0604020202020204" pitchFamily="34" charset="0"/>
              </a:rPr>
              <a:t>Violence and bullying in the </a:t>
            </a:r>
            <a:r>
              <a:rPr lang="en-ZA" sz="1800" dirty="0" smtClean="0">
                <a:latin typeface="Arial" panose="020B0604020202020204" pitchFamily="34" charset="0"/>
                <a:cs typeface="Arial" panose="020B0604020202020204" pitchFamily="34" charset="0"/>
              </a:rPr>
              <a:t>home/community </a:t>
            </a:r>
            <a:r>
              <a:rPr lang="en-ZA" sz="1800" dirty="0">
                <a:latin typeface="Arial" panose="020B0604020202020204" pitchFamily="34" charset="0"/>
                <a:cs typeface="Arial" panose="020B0604020202020204" pitchFamily="34" charset="0"/>
              </a:rPr>
              <a:t>negatively impacts schools, especially where there is a prevalence of </a:t>
            </a:r>
            <a:r>
              <a:rPr lang="en-ZA" sz="1800" dirty="0" smtClean="0">
                <a:latin typeface="Arial" panose="020B0604020202020204" pitchFamily="34" charset="0"/>
                <a:cs typeface="Arial" panose="020B0604020202020204" pitchFamily="34" charset="0"/>
              </a:rPr>
              <a:t>E.G. hyper-masculinity</a:t>
            </a:r>
            <a:r>
              <a:rPr lang="en-ZA" sz="1800" dirty="0">
                <a:latin typeface="Arial" panose="020B0604020202020204" pitchFamily="34" charset="0"/>
                <a:cs typeface="Arial" panose="020B0604020202020204" pitchFamily="34" charset="0"/>
              </a:rPr>
              <a:t>, gender-based violence, </a:t>
            </a:r>
            <a:r>
              <a:rPr lang="en-ZA" sz="1800" dirty="0" smtClean="0">
                <a:latin typeface="Arial" panose="020B0604020202020204" pitchFamily="34" charset="0"/>
                <a:cs typeface="Arial" panose="020B0604020202020204" pitchFamily="34" charset="0"/>
              </a:rPr>
              <a:t>crime</a:t>
            </a:r>
            <a:r>
              <a:rPr lang="en-ZA" sz="1800" dirty="0">
                <a:latin typeface="Arial" panose="020B0604020202020204" pitchFamily="34" charset="0"/>
                <a:cs typeface="Arial" panose="020B0604020202020204" pitchFamily="34" charset="0"/>
              </a:rPr>
              <a:t>, </a:t>
            </a:r>
            <a:r>
              <a:rPr lang="en-ZA" sz="1800" dirty="0" err="1">
                <a:latin typeface="Arial" panose="020B0604020202020204" pitchFamily="34" charset="0"/>
                <a:cs typeface="Arial" panose="020B0604020202020204" pitchFamily="34" charset="0"/>
              </a:rPr>
              <a:t>femicide</a:t>
            </a: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child abuse, gangs</a:t>
            </a:r>
            <a:r>
              <a:rPr lang="en-ZA" sz="1800" dirty="0">
                <a:latin typeface="Arial" panose="020B0604020202020204" pitchFamily="34" charset="0"/>
                <a:cs typeface="Arial" panose="020B0604020202020204" pitchFamily="34" charset="0"/>
              </a:rPr>
              <a:t>, alcohol and drug abuse, </a:t>
            </a:r>
            <a:r>
              <a:rPr lang="en-ZA" sz="1800" dirty="0" smtClean="0">
                <a:latin typeface="Arial" panose="020B0604020202020204" pitchFamily="34" charset="0"/>
                <a:cs typeface="Arial" panose="020B0604020202020204" pitchFamily="34" charset="0"/>
              </a:rPr>
              <a:t>pornography,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online-exploitation.</a:t>
            </a:r>
            <a:endParaRPr lang="en-ZA" sz="1800" dirty="0">
              <a:latin typeface="Arial" panose="020B0604020202020204" pitchFamily="34" charset="0"/>
              <a:cs typeface="Arial" panose="020B0604020202020204" pitchFamily="34" charset="0"/>
            </a:endParaRPr>
          </a:p>
          <a:p>
            <a:pPr marL="0" indent="0" algn="just">
              <a:lnSpc>
                <a:spcPct val="150000"/>
              </a:lnSpc>
              <a:buNone/>
            </a:pPr>
            <a:endParaRPr lang="en-ZA" sz="1800" dirty="0">
              <a:latin typeface="Arial" panose="020B0604020202020204" pitchFamily="34" charset="0"/>
              <a:cs typeface="Arial" panose="020B0604020202020204" pitchFamily="34" charset="0"/>
            </a:endParaRPr>
          </a:p>
          <a:p>
            <a:pPr algn="just">
              <a:lnSpc>
                <a:spcPct val="150000"/>
              </a:lnSpc>
            </a:pPr>
            <a:r>
              <a:rPr lang="en-ZA" sz="1800" dirty="0" smtClean="0">
                <a:latin typeface="Arial" panose="020B0604020202020204" pitchFamily="34" charset="0"/>
                <a:cs typeface="Arial" panose="020B0604020202020204" pitchFamily="34" charset="0"/>
              </a:rPr>
              <a:t>According to the Centre for Justice and Crime Prevention (CJCP), </a:t>
            </a:r>
            <a:r>
              <a:rPr lang="en-ZA" sz="1800" b="1" dirty="0" smtClean="0">
                <a:latin typeface="Arial" panose="020B0604020202020204" pitchFamily="34" charset="0"/>
                <a:cs typeface="Arial" panose="020B0604020202020204" pitchFamily="34" charset="0"/>
              </a:rPr>
              <a:t>violence at school is mostly perpetrated by members of the school community</a:t>
            </a:r>
            <a:r>
              <a:rPr lang="en-ZA" sz="1800" dirty="0" smtClean="0">
                <a:latin typeface="Arial" panose="020B0604020202020204" pitchFamily="34" charset="0"/>
                <a:cs typeface="Arial" panose="020B0604020202020204" pitchFamily="34" charset="0"/>
              </a:rPr>
              <a:t>… i.e. it arises from within the school; and </a:t>
            </a:r>
            <a:r>
              <a:rPr lang="en-ZA" sz="1800" b="1" dirty="0" smtClean="0">
                <a:latin typeface="Arial" panose="020B0604020202020204" pitchFamily="34" charset="0"/>
                <a:cs typeface="Arial" panose="020B0604020202020204" pitchFamily="34" charset="0"/>
              </a:rPr>
              <a:t>learner-on-learner violence is more likely to occur if a teacher is not in class, not on play ground duty and not supervising co-curricula activities.</a:t>
            </a:r>
          </a:p>
          <a:p>
            <a:pPr marL="0" indent="0" algn="just">
              <a:lnSpc>
                <a:spcPct val="150000"/>
              </a:lnSpc>
              <a:buNone/>
            </a:pPr>
            <a:endParaRPr lang="en-ZA" sz="1800" dirty="0" smtClean="0">
              <a:latin typeface="Arial" panose="020B0604020202020204" pitchFamily="34" charset="0"/>
              <a:cs typeface="Arial" panose="020B0604020202020204" pitchFamily="34" charset="0"/>
            </a:endParaRPr>
          </a:p>
          <a:p>
            <a:pPr>
              <a:lnSpc>
                <a:spcPct val="150000"/>
              </a:lnSpc>
            </a:pPr>
            <a:r>
              <a:rPr lang="en-ZA" sz="1800" dirty="0" smtClean="0">
                <a:latin typeface="Arial" panose="020B0604020202020204" pitchFamily="34" charset="0"/>
                <a:cs typeface="Arial" panose="020B0604020202020204" pitchFamily="34" charset="0"/>
              </a:rPr>
              <a:t>There is no evidence to support claims that school violence in South Africa is escalating; however awareness of incidences is more readily available through </a:t>
            </a:r>
            <a:r>
              <a:rPr lang="en-ZA" sz="1800" b="1" dirty="0" smtClean="0">
                <a:latin typeface="Arial" panose="020B0604020202020204" pitchFamily="34" charset="0"/>
                <a:cs typeface="Arial" panose="020B0604020202020204" pitchFamily="34" charset="0"/>
              </a:rPr>
              <a:t>social media and the viral dissemination </a:t>
            </a:r>
            <a:r>
              <a:rPr lang="en-ZA" sz="1800" dirty="0" smtClean="0">
                <a:latin typeface="Arial" panose="020B0604020202020204" pitchFamily="34" charset="0"/>
                <a:cs typeface="Arial" panose="020B0604020202020204" pitchFamily="34" charset="0"/>
              </a:rPr>
              <a:t>of brazen acts of violence.</a:t>
            </a:r>
          </a:p>
          <a:p>
            <a:pPr marL="0" indent="0">
              <a:lnSpc>
                <a:spcPct val="150000"/>
              </a:lnSpc>
              <a:buNone/>
            </a:pPr>
            <a:endParaRPr lang="en-ZA" sz="1800" dirty="0" smtClean="0">
              <a:latin typeface="Arial" panose="020B0604020202020204" pitchFamily="34" charset="0"/>
              <a:cs typeface="Arial" panose="020B0604020202020204" pitchFamily="34" charset="0"/>
            </a:endParaRPr>
          </a:p>
          <a:p>
            <a:pPr marL="0" indent="0" algn="r">
              <a:lnSpc>
                <a:spcPct val="150000"/>
              </a:lnSpc>
              <a:buNone/>
            </a:pPr>
            <a:r>
              <a:rPr lang="en-ZA" sz="1800" dirty="0" smtClean="0">
                <a:latin typeface="Arial" panose="020B0604020202020204" pitchFamily="34" charset="0"/>
                <a:cs typeface="Arial" panose="020B0604020202020204" pitchFamily="34" charset="0"/>
              </a:rPr>
              <a:t>The </a:t>
            </a:r>
            <a:r>
              <a:rPr lang="en-ZA" sz="1800" b="1" dirty="0" smtClean="0">
                <a:latin typeface="Arial" panose="020B0604020202020204" pitchFamily="34" charset="0"/>
                <a:cs typeface="Arial" panose="020B0604020202020204" pitchFamily="34" charset="0"/>
              </a:rPr>
              <a:t>General Household Survey </a:t>
            </a:r>
            <a:r>
              <a:rPr lang="en-ZA" sz="1800" dirty="0" smtClean="0">
                <a:latin typeface="Arial" panose="020B0604020202020204" pitchFamily="34" charset="0"/>
                <a:cs typeface="Arial" panose="020B0604020202020204" pitchFamily="34" charset="0"/>
              </a:rPr>
              <a:t>(2016) asks whether learners have experienced</a:t>
            </a:r>
          </a:p>
          <a:p>
            <a:pPr marL="0" indent="0" algn="r">
              <a:lnSpc>
                <a:spcPct val="150000"/>
              </a:lnSpc>
              <a:buNone/>
            </a:pPr>
            <a:r>
              <a:rPr lang="en-ZA" sz="1800" b="1" dirty="0" smtClean="0">
                <a:latin typeface="Arial" panose="020B0604020202020204" pitchFamily="34" charset="0"/>
                <a:cs typeface="Arial" panose="020B0604020202020204" pitchFamily="34" charset="0"/>
              </a:rPr>
              <a:t>any form of violence, corporal punishment or verbal abuse at school </a:t>
            </a:r>
            <a:r>
              <a:rPr lang="en-ZA" sz="1800" dirty="0" smtClean="0">
                <a:latin typeface="Arial" panose="020B0604020202020204" pitchFamily="34" charset="0"/>
                <a:cs typeface="Arial" panose="020B0604020202020204" pitchFamily="34" charset="0"/>
              </a:rPr>
              <a:t>during the preceding three months… </a:t>
            </a:r>
          </a:p>
          <a:p>
            <a:pPr marL="0" indent="0">
              <a:lnSpc>
                <a:spcPct val="150000"/>
              </a:lnSpc>
              <a:buNone/>
            </a:pPr>
            <a:endParaRPr lang="en-ZA" sz="14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1" y="6021288"/>
            <a:ext cx="2386013" cy="836712"/>
          </a:xfrm>
          <a:prstGeom prst="rect">
            <a:avLst/>
          </a:prstGeom>
        </p:spPr>
      </p:pic>
      <p:sp>
        <p:nvSpPr>
          <p:cNvPr id="5" name="Slide Number Placeholder 3"/>
          <p:cNvSpPr txBox="1">
            <a:spLocks/>
          </p:cNvSpPr>
          <p:nvPr/>
        </p:nvSpPr>
        <p:spPr>
          <a:xfrm>
            <a:off x="8737600" y="6356360"/>
            <a:ext cx="284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solidFill>
                  <a:prstClr val="black">
                    <a:tint val="75000"/>
                  </a:prstClr>
                </a:solidFill>
              </a:rPr>
              <a:t>4</a:t>
            </a:r>
            <a:endParaRPr lang="en-ZA" dirty="0">
              <a:solidFill>
                <a:prstClr val="black">
                  <a:tint val="75000"/>
                </a:prstClr>
              </a:solidFill>
            </a:endParaRPr>
          </a:p>
        </p:txBody>
      </p:sp>
    </p:spTree>
    <p:extLst>
      <p:ext uri="{BB962C8B-B14F-4D97-AF65-F5344CB8AC3E}">
        <p14:creationId xmlns:p14="http://schemas.microsoft.com/office/powerpoint/2010/main" xmlns="" val="924472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0"/>
            <a:ext cx="11441723" cy="980728"/>
          </a:xfrm>
        </p:spPr>
        <p:txBody>
          <a:bodyPr>
            <a:noAutofit/>
          </a:bodyPr>
          <a:lstStyle/>
          <a:p>
            <a:r>
              <a:rPr lang="en-ZA" sz="2800" b="1" dirty="0" smtClean="0">
                <a:solidFill>
                  <a:schemeClr val="accent2">
                    <a:lumMod val="75000"/>
                  </a:schemeClr>
                </a:solidFill>
                <a:latin typeface="Calibri Light" panose="020F0302020204030204" pitchFamily="34" charset="0"/>
              </a:rPr>
              <a:t>PERCENTAGE OF LEARNERS WHO EXPERIENCED ANY FORM OF</a:t>
            </a:r>
            <a:br>
              <a:rPr lang="en-ZA" sz="2800" b="1" dirty="0" smtClean="0">
                <a:solidFill>
                  <a:schemeClr val="accent2">
                    <a:lumMod val="75000"/>
                  </a:schemeClr>
                </a:solidFill>
                <a:latin typeface="Calibri Light" panose="020F0302020204030204" pitchFamily="34" charset="0"/>
              </a:rPr>
            </a:br>
            <a:r>
              <a:rPr lang="en-ZA" sz="2800" b="1" dirty="0" smtClean="0">
                <a:solidFill>
                  <a:schemeClr val="accent2">
                    <a:lumMod val="75000"/>
                  </a:schemeClr>
                </a:solidFill>
                <a:latin typeface="Calibri Light" panose="020F0302020204030204" pitchFamily="34" charset="0"/>
              </a:rPr>
              <a:t>VIOLENCE, CORPORAL PUNISHMENT OR VERBAL ABUSE</a:t>
            </a:r>
            <a:endParaRPr lang="en-GB" sz="2800" b="1" dirty="0">
              <a:solidFill>
                <a:schemeClr val="accent2">
                  <a:lumMod val="75000"/>
                </a:schemeClr>
              </a:solidFill>
              <a:latin typeface="Calibri Light" panose="020F03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321567446"/>
              </p:ext>
            </p:extLst>
          </p:nvPr>
        </p:nvGraphicFramePr>
        <p:xfrm>
          <a:off x="281354" y="980728"/>
          <a:ext cx="11535508" cy="5184576"/>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p:cNvPicPr>
          <p:nvPr/>
        </p:nvPicPr>
        <p:blipFill>
          <a:blip r:embed="rId3" cstate="print"/>
          <a:stretch>
            <a:fillRect/>
          </a:stretch>
        </p:blipFill>
        <p:spPr>
          <a:xfrm>
            <a:off x="0" y="6165304"/>
            <a:ext cx="2414588" cy="692696"/>
          </a:xfrm>
          <a:prstGeom prst="rect">
            <a:avLst/>
          </a:prstGeom>
        </p:spPr>
      </p:pic>
      <p:sp>
        <p:nvSpPr>
          <p:cNvPr id="5" name="Slide Number Placeholder 3"/>
          <p:cNvSpPr txBox="1">
            <a:spLocks/>
          </p:cNvSpPr>
          <p:nvPr/>
        </p:nvSpPr>
        <p:spPr>
          <a:xfrm>
            <a:off x="8737600" y="6356360"/>
            <a:ext cx="284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solidFill>
                  <a:prstClr val="black">
                    <a:tint val="75000"/>
                  </a:prstClr>
                </a:solidFill>
              </a:rPr>
              <a:t>5</a:t>
            </a:r>
            <a:endParaRPr lang="en-ZA" dirty="0">
              <a:solidFill>
                <a:prstClr val="black">
                  <a:tint val="75000"/>
                </a:prstClr>
              </a:solidFill>
            </a:endParaRPr>
          </a:p>
        </p:txBody>
      </p:sp>
    </p:spTree>
    <p:extLst>
      <p:ext uri="{BB962C8B-B14F-4D97-AF65-F5344CB8AC3E}">
        <p14:creationId xmlns:p14="http://schemas.microsoft.com/office/powerpoint/2010/main" xmlns="" val="376651605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ZA" dirty="0" smtClean="0"/>
              <a:t> </a:t>
            </a:r>
            <a:endParaRPr lang="en-ZA" dirty="0"/>
          </a:p>
        </p:txBody>
      </p:sp>
      <p:graphicFrame>
        <p:nvGraphicFramePr>
          <p:cNvPr id="5" name="Chart 4"/>
          <p:cNvGraphicFramePr>
            <a:graphicFrameLocks/>
          </p:cNvGraphicFramePr>
          <p:nvPr>
            <p:extLst>
              <p:ext uri="{D42A27DB-BD31-4B8C-83A1-F6EECF244321}">
                <p14:modId xmlns:p14="http://schemas.microsoft.com/office/powerpoint/2010/main" xmlns="" val="1520738806"/>
              </p:ext>
            </p:extLst>
          </p:nvPr>
        </p:nvGraphicFramePr>
        <p:xfrm>
          <a:off x="158261" y="1013599"/>
          <a:ext cx="11875477"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1524000" y="0"/>
            <a:ext cx="9144000" cy="9807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solidFill>
                  <a:schemeClr val="accent2">
                    <a:lumMod val="75000"/>
                  </a:schemeClr>
                </a:solidFill>
                <a:latin typeface="Calibri Light" panose="020F0302020204030204" pitchFamily="34" charset="0"/>
              </a:rPr>
              <a:t>PERCENTAGE OF LEARNERS WHO EXPERIENCED ANY FORM OF</a:t>
            </a:r>
            <a:br>
              <a:rPr lang="en-ZA" sz="2800" b="1" dirty="0" smtClean="0">
                <a:solidFill>
                  <a:schemeClr val="accent2">
                    <a:lumMod val="75000"/>
                  </a:schemeClr>
                </a:solidFill>
                <a:latin typeface="Calibri Light" panose="020F0302020204030204" pitchFamily="34" charset="0"/>
              </a:rPr>
            </a:br>
            <a:r>
              <a:rPr lang="en-ZA" sz="2800" b="1" dirty="0" smtClean="0">
                <a:solidFill>
                  <a:schemeClr val="accent2">
                    <a:lumMod val="75000"/>
                  </a:schemeClr>
                </a:solidFill>
                <a:latin typeface="Calibri Light" panose="020F0302020204030204" pitchFamily="34" charset="0"/>
              </a:rPr>
              <a:t>VIOLENCE, CORPORAL PUNISHMENT OR VERBAL ABUSE</a:t>
            </a:r>
            <a:endParaRPr lang="en-GB" sz="2800" b="1" dirty="0">
              <a:solidFill>
                <a:schemeClr val="accent2">
                  <a:lumMod val="75000"/>
                </a:schemeClr>
              </a:solidFill>
              <a:latin typeface="Calibri Light" panose="020F0302020204030204" pitchFamily="34" charset="0"/>
            </a:endParaRPr>
          </a:p>
        </p:txBody>
      </p:sp>
      <p:sp>
        <p:nvSpPr>
          <p:cNvPr id="7" name="TextBox 6"/>
          <p:cNvSpPr txBox="1"/>
          <p:nvPr/>
        </p:nvSpPr>
        <p:spPr>
          <a:xfrm>
            <a:off x="4511824" y="1916833"/>
            <a:ext cx="3888432" cy="830997"/>
          </a:xfrm>
          <a:prstGeom prst="rect">
            <a:avLst/>
          </a:prstGeom>
          <a:solidFill>
            <a:schemeClr val="tx1">
              <a:lumMod val="50000"/>
              <a:lumOff val="50000"/>
            </a:schemeClr>
          </a:solidFill>
          <a:ln>
            <a:solidFill>
              <a:schemeClr val="tx1"/>
            </a:solidFill>
          </a:ln>
        </p:spPr>
        <p:txBody>
          <a:bodyPr wrap="square" rtlCol="0">
            <a:spAutoFit/>
          </a:bodyPr>
          <a:lstStyle/>
          <a:p>
            <a:pPr algn="ctr"/>
            <a:r>
              <a:rPr lang="en-ZA" sz="2400" dirty="0">
                <a:solidFill>
                  <a:schemeClr val="bg1"/>
                </a:solidFill>
              </a:rPr>
              <a:t>No significant gender differences in abuse reported</a:t>
            </a:r>
          </a:p>
        </p:txBody>
      </p:sp>
      <p:pic>
        <p:nvPicPr>
          <p:cNvPr id="8" name="Picture 7"/>
          <p:cNvPicPr>
            <a:picLocks noChangeAspect="1"/>
          </p:cNvPicPr>
          <p:nvPr/>
        </p:nvPicPr>
        <p:blipFill>
          <a:blip r:embed="rId3" cstate="print"/>
          <a:stretch>
            <a:fillRect/>
          </a:stretch>
        </p:blipFill>
        <p:spPr>
          <a:xfrm>
            <a:off x="0" y="6237312"/>
            <a:ext cx="2457450" cy="620688"/>
          </a:xfrm>
          <a:prstGeom prst="rect">
            <a:avLst/>
          </a:prstGeom>
        </p:spPr>
      </p:pic>
      <p:sp>
        <p:nvSpPr>
          <p:cNvPr id="9" name="Slide Number Placeholder 3"/>
          <p:cNvSpPr txBox="1">
            <a:spLocks/>
          </p:cNvSpPr>
          <p:nvPr/>
        </p:nvSpPr>
        <p:spPr>
          <a:xfrm>
            <a:off x="8737600" y="6356360"/>
            <a:ext cx="284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solidFill>
                  <a:prstClr val="black">
                    <a:tint val="75000"/>
                  </a:prstClr>
                </a:solidFill>
              </a:rPr>
              <a:t>6</a:t>
            </a:r>
            <a:endParaRPr lang="en-ZA" dirty="0">
              <a:solidFill>
                <a:prstClr val="black">
                  <a:tint val="75000"/>
                </a:prstClr>
              </a:solidFill>
            </a:endParaRPr>
          </a:p>
        </p:txBody>
      </p:sp>
    </p:spTree>
    <p:extLst>
      <p:ext uri="{BB962C8B-B14F-4D97-AF65-F5344CB8AC3E}">
        <p14:creationId xmlns:p14="http://schemas.microsoft.com/office/powerpoint/2010/main" xmlns="" val="267275307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ZA" dirty="0" smtClean="0"/>
              <a:t> </a:t>
            </a:r>
            <a:endParaRPr lang="en-ZA" dirty="0"/>
          </a:p>
        </p:txBody>
      </p:sp>
      <p:graphicFrame>
        <p:nvGraphicFramePr>
          <p:cNvPr id="6" name="Chart 5"/>
          <p:cNvGraphicFramePr>
            <a:graphicFrameLocks/>
          </p:cNvGraphicFramePr>
          <p:nvPr>
            <p:extLst>
              <p:ext uri="{D42A27DB-BD31-4B8C-83A1-F6EECF244321}">
                <p14:modId xmlns:p14="http://schemas.microsoft.com/office/powerpoint/2010/main" xmlns="" val="3203577890"/>
              </p:ext>
            </p:extLst>
          </p:nvPr>
        </p:nvGraphicFramePr>
        <p:xfrm>
          <a:off x="363415" y="980728"/>
          <a:ext cx="11629293" cy="5145439"/>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txBox="1">
            <a:spLocks/>
          </p:cNvSpPr>
          <p:nvPr/>
        </p:nvSpPr>
        <p:spPr>
          <a:xfrm>
            <a:off x="1524000" y="0"/>
            <a:ext cx="9144000" cy="9807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solidFill>
                  <a:schemeClr val="accent2">
                    <a:lumMod val="75000"/>
                  </a:schemeClr>
                </a:solidFill>
                <a:latin typeface="Calibri Light" panose="020F0302020204030204" pitchFamily="34" charset="0"/>
              </a:rPr>
              <a:t>PERCENTAGE OF LEARNERS WHO EXPERIENCED ANY FORM OF</a:t>
            </a:r>
            <a:br>
              <a:rPr lang="en-ZA" sz="2800" b="1" dirty="0" smtClean="0">
                <a:solidFill>
                  <a:schemeClr val="accent2">
                    <a:lumMod val="75000"/>
                  </a:schemeClr>
                </a:solidFill>
                <a:latin typeface="Calibri Light" panose="020F0302020204030204" pitchFamily="34" charset="0"/>
              </a:rPr>
            </a:br>
            <a:r>
              <a:rPr lang="en-ZA" sz="2800" b="1" dirty="0" smtClean="0">
                <a:solidFill>
                  <a:schemeClr val="accent2">
                    <a:lumMod val="75000"/>
                  </a:schemeClr>
                </a:solidFill>
                <a:latin typeface="Calibri Light" panose="020F0302020204030204" pitchFamily="34" charset="0"/>
              </a:rPr>
              <a:t>VIOLENCE, CORPORAL PUNISHMENT OR VERBAL ABUSE</a:t>
            </a:r>
            <a:endParaRPr lang="en-GB" sz="2800" b="1" dirty="0">
              <a:solidFill>
                <a:schemeClr val="accent2">
                  <a:lumMod val="75000"/>
                </a:schemeClr>
              </a:solidFill>
              <a:latin typeface="Calibri Light" panose="020F0302020204030204" pitchFamily="34" charset="0"/>
            </a:endParaRPr>
          </a:p>
        </p:txBody>
      </p:sp>
      <p:sp>
        <p:nvSpPr>
          <p:cNvPr id="8" name="TextBox 7"/>
          <p:cNvSpPr txBox="1"/>
          <p:nvPr/>
        </p:nvSpPr>
        <p:spPr>
          <a:xfrm>
            <a:off x="4511824" y="1916833"/>
            <a:ext cx="3888432" cy="830997"/>
          </a:xfrm>
          <a:prstGeom prst="rect">
            <a:avLst/>
          </a:prstGeom>
          <a:solidFill>
            <a:schemeClr val="tx1">
              <a:lumMod val="50000"/>
              <a:lumOff val="50000"/>
            </a:schemeClr>
          </a:solidFill>
          <a:ln>
            <a:solidFill>
              <a:schemeClr val="tx1"/>
            </a:solidFill>
          </a:ln>
        </p:spPr>
        <p:txBody>
          <a:bodyPr wrap="square" rtlCol="0">
            <a:spAutoFit/>
          </a:bodyPr>
          <a:lstStyle/>
          <a:p>
            <a:pPr algn="ctr"/>
            <a:r>
              <a:rPr lang="en-ZA" sz="2400" dirty="0">
                <a:solidFill>
                  <a:schemeClr val="bg1"/>
                </a:solidFill>
              </a:rPr>
              <a:t>No significant age trends in abuse reported</a:t>
            </a:r>
          </a:p>
        </p:txBody>
      </p:sp>
      <p:pic>
        <p:nvPicPr>
          <p:cNvPr id="9" name="Picture 8"/>
          <p:cNvPicPr>
            <a:picLocks noChangeAspect="1"/>
          </p:cNvPicPr>
          <p:nvPr/>
        </p:nvPicPr>
        <p:blipFill>
          <a:blip r:embed="rId3" cstate="print"/>
          <a:stretch>
            <a:fillRect/>
          </a:stretch>
        </p:blipFill>
        <p:spPr>
          <a:xfrm>
            <a:off x="200025" y="6126167"/>
            <a:ext cx="2101255" cy="731833"/>
          </a:xfrm>
          <a:prstGeom prst="rect">
            <a:avLst/>
          </a:prstGeom>
        </p:spPr>
      </p:pic>
      <p:sp>
        <p:nvSpPr>
          <p:cNvPr id="10" name="Slide Number Placeholder 3"/>
          <p:cNvSpPr txBox="1">
            <a:spLocks/>
          </p:cNvSpPr>
          <p:nvPr/>
        </p:nvSpPr>
        <p:spPr>
          <a:xfrm>
            <a:off x="8737600" y="6356360"/>
            <a:ext cx="284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solidFill>
                  <a:prstClr val="black">
                    <a:tint val="75000"/>
                  </a:prstClr>
                </a:solidFill>
              </a:rPr>
              <a:t>7</a:t>
            </a:r>
            <a:endParaRPr lang="en-ZA" dirty="0">
              <a:solidFill>
                <a:prstClr val="black">
                  <a:tint val="75000"/>
                </a:prstClr>
              </a:solidFill>
            </a:endParaRPr>
          </a:p>
        </p:txBody>
      </p:sp>
    </p:spTree>
    <p:extLst>
      <p:ext uri="{BB962C8B-B14F-4D97-AF65-F5344CB8AC3E}">
        <p14:creationId xmlns:p14="http://schemas.microsoft.com/office/powerpoint/2010/main" xmlns="" val="316426179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494482"/>
          </a:xfrm>
        </p:spPr>
        <p:txBody>
          <a:bodyPr>
            <a:noAutofit/>
          </a:bodyPr>
          <a:lstStyle/>
          <a:p>
            <a:r>
              <a:rPr lang="en-ZA" sz="2800" b="1" dirty="0" smtClean="0">
                <a:solidFill>
                  <a:schemeClr val="accent2">
                    <a:lumMod val="75000"/>
                  </a:schemeClr>
                </a:solidFill>
              </a:rPr>
              <a:t>THE PREVALENCE AND IMPACT OF  BULLYING AT SCHOOL</a:t>
            </a:r>
            <a:endParaRPr lang="en-ZA" sz="3600" b="1" dirty="0">
              <a:solidFill>
                <a:schemeClr val="accent2">
                  <a:lumMod val="75000"/>
                </a:schemeClr>
              </a:solidFill>
            </a:endParaRPr>
          </a:p>
        </p:txBody>
      </p:sp>
      <p:sp>
        <p:nvSpPr>
          <p:cNvPr id="3" name="Content Placeholder 2"/>
          <p:cNvSpPr>
            <a:spLocks noGrp="1"/>
          </p:cNvSpPr>
          <p:nvPr>
            <p:ph idx="1"/>
          </p:nvPr>
        </p:nvSpPr>
        <p:spPr>
          <a:xfrm>
            <a:off x="609599" y="837488"/>
            <a:ext cx="10499933" cy="5288677"/>
          </a:xfrm>
        </p:spPr>
        <p:txBody>
          <a:bodyPr>
            <a:noAutofit/>
          </a:bodyPr>
          <a:lstStyle/>
          <a:p>
            <a:pPr marL="0" indent="0" algn="ctr">
              <a:lnSpc>
                <a:spcPct val="150000"/>
              </a:lnSpc>
              <a:buNone/>
            </a:pPr>
            <a:r>
              <a:rPr lang="en-ZA" sz="1200" b="1" dirty="0">
                <a:solidFill>
                  <a:schemeClr val="accent6">
                    <a:lumMod val="75000"/>
                  </a:schemeClr>
                </a:solidFill>
                <a:cs typeface="Arial" panose="020B0604020202020204" pitchFamily="34" charset="0"/>
              </a:rPr>
              <a:t>V</a:t>
            </a:r>
            <a:r>
              <a:rPr lang="en-ZA" sz="1200" b="1" dirty="0" smtClean="0">
                <a:solidFill>
                  <a:schemeClr val="accent6">
                    <a:lumMod val="75000"/>
                  </a:schemeClr>
                </a:solidFill>
                <a:cs typeface="Arial" panose="020B0604020202020204" pitchFamily="34" charset="0"/>
              </a:rPr>
              <a:t>iolence encompasses physical violence, corporal punishment, psychological violence, verbal abuse</a:t>
            </a:r>
            <a:r>
              <a:rPr lang="en-ZA" sz="1200" b="1" dirty="0">
                <a:solidFill>
                  <a:schemeClr val="accent6">
                    <a:lumMod val="75000"/>
                  </a:schemeClr>
                </a:solidFill>
                <a:cs typeface="Arial" panose="020B0604020202020204" pitchFamily="34" charset="0"/>
              </a:rPr>
              <a:t>, </a:t>
            </a:r>
            <a:r>
              <a:rPr lang="en-ZA" sz="1600" b="1" dirty="0">
                <a:solidFill>
                  <a:schemeClr val="accent6">
                    <a:lumMod val="75000"/>
                  </a:schemeClr>
                </a:solidFill>
                <a:cs typeface="Arial" panose="020B0604020202020204" pitchFamily="34" charset="0"/>
              </a:rPr>
              <a:t>bullying</a:t>
            </a:r>
            <a:r>
              <a:rPr lang="en-ZA" sz="1200" b="1" dirty="0">
                <a:solidFill>
                  <a:schemeClr val="accent6">
                    <a:lumMod val="75000"/>
                  </a:schemeClr>
                </a:solidFill>
                <a:cs typeface="Arial" panose="020B0604020202020204" pitchFamily="34" charset="0"/>
              </a:rPr>
              <a:t>, </a:t>
            </a:r>
            <a:r>
              <a:rPr lang="en-ZA" sz="1200" b="1" dirty="0" smtClean="0">
                <a:solidFill>
                  <a:schemeClr val="accent6">
                    <a:lumMod val="75000"/>
                  </a:schemeClr>
                </a:solidFill>
                <a:cs typeface="Arial" panose="020B0604020202020204" pitchFamily="34" charset="0"/>
              </a:rPr>
              <a:t>cyberbullying, sexual abuse and harassment…</a:t>
            </a:r>
          </a:p>
          <a:p>
            <a:pPr marL="0" indent="0" algn="just">
              <a:lnSpc>
                <a:spcPct val="150000"/>
              </a:lnSpc>
              <a:buNone/>
            </a:pPr>
            <a:r>
              <a:rPr lang="en-ZA" sz="1600" b="1" dirty="0" smtClean="0">
                <a:solidFill>
                  <a:srgbClr val="000000"/>
                </a:solidFill>
                <a:cs typeface="Arial" panose="020B0604020202020204" pitchFamily="34" charset="0"/>
              </a:rPr>
              <a:t>Bullying</a:t>
            </a:r>
            <a:r>
              <a:rPr lang="en-ZA" sz="1600" dirty="0" smtClean="0">
                <a:solidFill>
                  <a:srgbClr val="000000"/>
                </a:solidFill>
                <a:cs typeface="Arial" panose="020B0604020202020204" pitchFamily="34" charset="0"/>
              </a:rPr>
              <a:t> is an aggressive pattern of behaviour (not an isolated event), involving a real </a:t>
            </a:r>
            <a:r>
              <a:rPr lang="en-ZA" sz="1600" dirty="0">
                <a:solidFill>
                  <a:srgbClr val="000000"/>
                </a:solidFill>
                <a:cs typeface="Arial" panose="020B0604020202020204" pitchFamily="34" charset="0"/>
              </a:rPr>
              <a:t>or perceived imbalance of </a:t>
            </a:r>
            <a:r>
              <a:rPr lang="en-ZA" sz="1600" dirty="0" smtClean="0">
                <a:solidFill>
                  <a:srgbClr val="000000"/>
                </a:solidFill>
                <a:cs typeface="Arial" panose="020B0604020202020204" pitchFamily="34" charset="0"/>
              </a:rPr>
              <a:t>power, and has an adverse impact on the victims, bystanders and bullies.</a:t>
            </a:r>
            <a:r>
              <a:rPr lang="en-ZA" sz="1600" dirty="0">
                <a:solidFill>
                  <a:srgbClr val="000000"/>
                </a:solidFill>
                <a:cs typeface="Arial" panose="020B0604020202020204" pitchFamily="34" charset="0"/>
              </a:rPr>
              <a:t> </a:t>
            </a:r>
            <a:r>
              <a:rPr lang="en-ZA" sz="1600" dirty="0" smtClean="0">
                <a:solidFill>
                  <a:srgbClr val="000000"/>
                </a:solidFill>
                <a:cs typeface="Arial" panose="020B0604020202020204" pitchFamily="34" charset="0"/>
              </a:rPr>
              <a:t>The </a:t>
            </a:r>
            <a:r>
              <a:rPr lang="en-ZA" sz="1600" dirty="0">
                <a:solidFill>
                  <a:srgbClr val="000000"/>
                </a:solidFill>
                <a:cs typeface="Arial" panose="020B0604020202020204" pitchFamily="34" charset="0"/>
              </a:rPr>
              <a:t>most vulnerable </a:t>
            </a:r>
            <a:r>
              <a:rPr lang="en-ZA" sz="1600" dirty="0" smtClean="0">
                <a:solidFill>
                  <a:srgbClr val="000000"/>
                </a:solidFill>
                <a:cs typeface="Arial" panose="020B0604020202020204" pitchFamily="34" charset="0"/>
              </a:rPr>
              <a:t>learners that are at a higher risk of being bullied attend no-fee schools, are gender non-conforming and/or have one or more disability.</a:t>
            </a:r>
          </a:p>
          <a:p>
            <a:pPr marL="0" indent="0" algn="just">
              <a:lnSpc>
                <a:spcPct val="150000"/>
              </a:lnSpc>
              <a:buNone/>
            </a:pPr>
            <a:r>
              <a:rPr lang="en-ZA" sz="1600" b="1" dirty="0" smtClean="0">
                <a:solidFill>
                  <a:srgbClr val="000000"/>
                </a:solidFill>
                <a:cs typeface="Arial" panose="020B0604020202020204" pitchFamily="34" charset="0"/>
              </a:rPr>
              <a:t>TIMMS 2015 reported:</a:t>
            </a:r>
          </a:p>
          <a:p>
            <a:pPr algn="just">
              <a:lnSpc>
                <a:spcPct val="150000"/>
              </a:lnSpc>
            </a:pPr>
            <a:r>
              <a:rPr lang="en-ZA" sz="1600" dirty="0">
                <a:solidFill>
                  <a:srgbClr val="000000"/>
                </a:solidFill>
                <a:cs typeface="Arial" panose="020B0604020202020204" pitchFamily="34" charset="0"/>
              </a:rPr>
              <a:t>Bullying is far more common in </a:t>
            </a:r>
            <a:r>
              <a:rPr lang="en-ZA" sz="1600" b="1" dirty="0">
                <a:solidFill>
                  <a:srgbClr val="000000"/>
                </a:solidFill>
                <a:cs typeface="Arial" panose="020B0604020202020204" pitchFamily="34" charset="0"/>
              </a:rPr>
              <a:t>no-fee public schools </a:t>
            </a:r>
            <a:r>
              <a:rPr lang="en-ZA" sz="1600" dirty="0">
                <a:solidFill>
                  <a:srgbClr val="000000"/>
                </a:solidFill>
                <a:cs typeface="Arial" panose="020B0604020202020204" pitchFamily="34" charset="0"/>
              </a:rPr>
              <a:t>- almost half (48%) of learners reporting being bullied on a weekly basis, compared with just a quarter of those in independent schools</a:t>
            </a:r>
            <a:r>
              <a:rPr lang="en-ZA" sz="1600" dirty="0" smtClean="0">
                <a:solidFill>
                  <a:srgbClr val="000000"/>
                </a:solidFill>
                <a:cs typeface="Arial" panose="020B0604020202020204" pitchFamily="34" charset="0"/>
              </a:rPr>
              <a:t>.</a:t>
            </a:r>
          </a:p>
          <a:p>
            <a:pPr algn="just">
              <a:lnSpc>
                <a:spcPct val="150000"/>
              </a:lnSpc>
            </a:pPr>
            <a:r>
              <a:rPr lang="en-ZA" sz="1600" b="1" dirty="0">
                <a:solidFill>
                  <a:srgbClr val="000000"/>
                </a:solidFill>
                <a:cs typeface="Arial" panose="020B0604020202020204" pitchFamily="34" charset="0"/>
              </a:rPr>
              <a:t>Boys (47%) are more likely to be bullied than girls (40%) on a weekly basis</a:t>
            </a:r>
            <a:r>
              <a:rPr lang="en-ZA" sz="1600" dirty="0">
                <a:solidFill>
                  <a:srgbClr val="000000"/>
                </a:solidFill>
                <a:cs typeface="Arial" panose="020B0604020202020204" pitchFamily="34" charset="0"/>
              </a:rPr>
              <a:t>.</a:t>
            </a:r>
          </a:p>
          <a:p>
            <a:pPr algn="just">
              <a:lnSpc>
                <a:spcPct val="150000"/>
              </a:lnSpc>
            </a:pPr>
            <a:r>
              <a:rPr lang="en-ZA" sz="1600" dirty="0" smtClean="0">
                <a:solidFill>
                  <a:srgbClr val="000000"/>
                </a:solidFill>
                <a:cs typeface="Arial" panose="020B0604020202020204" pitchFamily="34" charset="0"/>
              </a:rPr>
              <a:t>Nearly one-quarter (23%) of all Grade 5 </a:t>
            </a:r>
            <a:r>
              <a:rPr lang="en-ZA" sz="1600" b="1" dirty="0" smtClean="0">
                <a:solidFill>
                  <a:srgbClr val="000000"/>
                </a:solidFill>
                <a:cs typeface="Arial" panose="020B0604020202020204" pitchFamily="34" charset="0"/>
              </a:rPr>
              <a:t>learners who report experiencing bullying on a weekly basis underperform</a:t>
            </a:r>
            <a:r>
              <a:rPr lang="en-ZA" sz="1600" dirty="0" smtClean="0">
                <a:solidFill>
                  <a:srgbClr val="000000"/>
                </a:solidFill>
                <a:cs typeface="Arial" panose="020B0604020202020204" pitchFamily="34" charset="0"/>
              </a:rPr>
              <a:t>, as compared to  those who almost never experience bullying scoring on average 72 points higher than those who were bullied weekly. </a:t>
            </a:r>
          </a:p>
          <a:p>
            <a:pPr marL="0" indent="0" algn="r">
              <a:lnSpc>
                <a:spcPct val="150000"/>
              </a:lnSpc>
              <a:buNone/>
            </a:pPr>
            <a:r>
              <a:rPr lang="en-ZA" sz="1600" dirty="0" smtClean="0">
                <a:cs typeface="Arial" panose="020B0604020202020204" pitchFamily="34" charset="0"/>
              </a:rPr>
              <a:t>TIMMS (2015) recommends the importance of </a:t>
            </a:r>
            <a:r>
              <a:rPr lang="en-ZA" sz="1600" b="1" dirty="0" smtClean="0">
                <a:cs typeface="Arial" panose="020B0604020202020204" pitchFamily="34" charset="0"/>
              </a:rPr>
              <a:t>self-regulatory, socio-emotional skills and positive self-concept</a:t>
            </a:r>
            <a:r>
              <a:rPr lang="en-ZA" sz="1600" dirty="0" smtClean="0">
                <a:cs typeface="Arial" panose="020B0604020202020204" pitchFamily="34" charset="0"/>
              </a:rPr>
              <a:t>, along side academic achievement, to improve learners’ performance and their experiences of learning.</a:t>
            </a:r>
          </a:p>
        </p:txBody>
      </p:sp>
      <p:pic>
        <p:nvPicPr>
          <p:cNvPr id="4" name="Picture 3"/>
          <p:cNvPicPr>
            <a:picLocks noChangeAspect="1"/>
          </p:cNvPicPr>
          <p:nvPr/>
        </p:nvPicPr>
        <p:blipFill>
          <a:blip r:embed="rId2" cstate="print"/>
          <a:stretch>
            <a:fillRect/>
          </a:stretch>
        </p:blipFill>
        <p:spPr>
          <a:xfrm>
            <a:off x="-1" y="6021288"/>
            <a:ext cx="2326341" cy="836712"/>
          </a:xfrm>
          <a:prstGeom prst="rect">
            <a:avLst/>
          </a:prstGeom>
        </p:spPr>
      </p:pic>
      <p:sp>
        <p:nvSpPr>
          <p:cNvPr id="5" name="Slide Number Placeholder 3"/>
          <p:cNvSpPr>
            <a:spLocks noGrp="1"/>
          </p:cNvSpPr>
          <p:nvPr>
            <p:ph type="sldNum" sz="quarter" idx="12"/>
          </p:nvPr>
        </p:nvSpPr>
        <p:spPr>
          <a:xfrm>
            <a:off x="8737600" y="6356360"/>
            <a:ext cx="2844800" cy="365125"/>
          </a:xfrm>
        </p:spPr>
        <p:txBody>
          <a:bodyPr/>
          <a:lstStyle/>
          <a:p>
            <a:r>
              <a:rPr lang="en-ZA" dirty="0" smtClean="0">
                <a:solidFill>
                  <a:prstClr val="black">
                    <a:tint val="75000"/>
                  </a:prstClr>
                </a:solidFill>
              </a:rPr>
              <a:t>8</a:t>
            </a:r>
            <a:endParaRPr lang="en-ZA" dirty="0">
              <a:solidFill>
                <a:prstClr val="black">
                  <a:tint val="75000"/>
                </a:prstClr>
              </a:solidFill>
            </a:endParaRPr>
          </a:p>
        </p:txBody>
      </p:sp>
    </p:spTree>
    <p:extLst>
      <p:ext uri="{BB962C8B-B14F-4D97-AF65-F5344CB8AC3E}">
        <p14:creationId xmlns:p14="http://schemas.microsoft.com/office/powerpoint/2010/main" xmlns="" val="362022691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9"/>
            <a:ext cx="12063046" cy="494482"/>
          </a:xfrm>
        </p:spPr>
        <p:txBody>
          <a:bodyPr>
            <a:noAutofit/>
          </a:bodyPr>
          <a:lstStyle/>
          <a:p>
            <a:r>
              <a:rPr lang="en-ZA" sz="2800" b="1" dirty="0" smtClean="0">
                <a:solidFill>
                  <a:schemeClr val="accent2">
                    <a:lumMod val="75000"/>
                  </a:schemeClr>
                </a:solidFill>
              </a:rPr>
              <a:t>THE PREVALENCE AND IMPACT OF  SEXUAL ABUSE AND HARASSMENT AT SCHOOL</a:t>
            </a:r>
            <a:endParaRPr lang="en-ZA" sz="3600" b="1" dirty="0">
              <a:solidFill>
                <a:schemeClr val="accent2">
                  <a:lumMod val="75000"/>
                </a:schemeClr>
              </a:solidFill>
            </a:endParaRPr>
          </a:p>
        </p:txBody>
      </p:sp>
      <p:sp>
        <p:nvSpPr>
          <p:cNvPr id="3" name="Content Placeholder 2"/>
          <p:cNvSpPr>
            <a:spLocks noGrp="1"/>
          </p:cNvSpPr>
          <p:nvPr>
            <p:ph idx="1"/>
          </p:nvPr>
        </p:nvSpPr>
        <p:spPr>
          <a:xfrm>
            <a:off x="609599" y="1033670"/>
            <a:ext cx="10499933" cy="5092495"/>
          </a:xfrm>
        </p:spPr>
        <p:txBody>
          <a:bodyPr>
            <a:noAutofit/>
          </a:bodyPr>
          <a:lstStyle/>
          <a:p>
            <a:pPr marL="0" indent="0" algn="ctr">
              <a:lnSpc>
                <a:spcPct val="150000"/>
              </a:lnSpc>
              <a:buNone/>
            </a:pPr>
            <a:r>
              <a:rPr lang="en-ZA" sz="1200" b="1" dirty="0">
                <a:solidFill>
                  <a:schemeClr val="accent6">
                    <a:lumMod val="75000"/>
                  </a:schemeClr>
                </a:solidFill>
                <a:cs typeface="Arial" panose="020B0604020202020204" pitchFamily="34" charset="0"/>
              </a:rPr>
              <a:t>V</a:t>
            </a:r>
            <a:r>
              <a:rPr lang="en-ZA" sz="1200" b="1" dirty="0" smtClean="0">
                <a:solidFill>
                  <a:schemeClr val="accent6">
                    <a:lumMod val="75000"/>
                  </a:schemeClr>
                </a:solidFill>
                <a:cs typeface="Arial" panose="020B0604020202020204" pitchFamily="34" charset="0"/>
              </a:rPr>
              <a:t>iolence encompasses physical violence, corporal punishment, psychological violence, verbal abuse</a:t>
            </a:r>
            <a:r>
              <a:rPr lang="en-ZA" sz="1200" b="1" dirty="0">
                <a:solidFill>
                  <a:schemeClr val="accent6">
                    <a:lumMod val="75000"/>
                  </a:schemeClr>
                </a:solidFill>
                <a:cs typeface="Arial" panose="020B0604020202020204" pitchFamily="34" charset="0"/>
              </a:rPr>
              <a:t>, bullying, </a:t>
            </a:r>
            <a:r>
              <a:rPr lang="en-ZA" sz="1200" b="1" dirty="0" smtClean="0">
                <a:solidFill>
                  <a:schemeClr val="accent6">
                    <a:lumMod val="75000"/>
                  </a:schemeClr>
                </a:solidFill>
                <a:cs typeface="Arial" panose="020B0604020202020204" pitchFamily="34" charset="0"/>
              </a:rPr>
              <a:t>cyberbullying, </a:t>
            </a:r>
            <a:r>
              <a:rPr lang="en-ZA" sz="1400" b="1" dirty="0" smtClean="0">
                <a:solidFill>
                  <a:schemeClr val="accent6">
                    <a:lumMod val="75000"/>
                  </a:schemeClr>
                </a:solidFill>
                <a:cs typeface="Arial" panose="020B0604020202020204" pitchFamily="34" charset="0"/>
              </a:rPr>
              <a:t>sexual abuse and harassment</a:t>
            </a:r>
            <a:r>
              <a:rPr lang="en-ZA" sz="1200" b="1" dirty="0" smtClean="0">
                <a:solidFill>
                  <a:schemeClr val="accent6">
                    <a:lumMod val="75000"/>
                  </a:schemeClr>
                </a:solidFill>
                <a:cs typeface="Arial" panose="020B0604020202020204" pitchFamily="34" charset="0"/>
              </a:rPr>
              <a:t>…</a:t>
            </a:r>
          </a:p>
          <a:p>
            <a:pPr marL="0" indent="0" algn="just">
              <a:lnSpc>
                <a:spcPct val="150000"/>
              </a:lnSpc>
              <a:buNone/>
            </a:pPr>
            <a:r>
              <a:rPr lang="en-ZA" sz="1600" b="1" dirty="0" smtClean="0">
                <a:solidFill>
                  <a:srgbClr val="000000"/>
                </a:solidFill>
                <a:cs typeface="Arial" panose="020B0604020202020204" pitchFamily="34" charset="0"/>
              </a:rPr>
              <a:t>Sexual abuse and harassment </a:t>
            </a:r>
            <a:r>
              <a:rPr lang="en-ZA" sz="1600" dirty="0" smtClean="0">
                <a:solidFill>
                  <a:srgbClr val="000000"/>
                </a:solidFill>
                <a:cs typeface="Arial" panose="020B0604020202020204" pitchFamily="34" charset="0"/>
              </a:rPr>
              <a:t>causes enormous suffering, academic underperformance and carries considerable health related costs. Despite this we know very little of the scope, form and context of sexual victimisation.</a:t>
            </a:r>
          </a:p>
          <a:p>
            <a:pPr marL="0" indent="0" algn="just">
              <a:lnSpc>
                <a:spcPct val="150000"/>
              </a:lnSpc>
              <a:buNone/>
            </a:pPr>
            <a:r>
              <a:rPr lang="en-ZA" sz="1600" b="1" dirty="0" smtClean="0">
                <a:solidFill>
                  <a:srgbClr val="000000"/>
                </a:solidFill>
                <a:cs typeface="Arial" panose="020B0604020202020204" pitchFamily="34" charset="0"/>
              </a:rPr>
              <a:t>The Optimus Study South Africa </a:t>
            </a:r>
            <a:r>
              <a:rPr lang="en-ZA" sz="1600" b="1" dirty="0">
                <a:solidFill>
                  <a:srgbClr val="000000"/>
                </a:solidFill>
                <a:cs typeface="Arial" panose="020B0604020202020204" pitchFamily="34" charset="0"/>
              </a:rPr>
              <a:t>(</a:t>
            </a:r>
            <a:r>
              <a:rPr lang="en-ZA" sz="1600" b="1" dirty="0" smtClean="0">
                <a:solidFill>
                  <a:srgbClr val="000000"/>
                </a:solidFill>
                <a:cs typeface="Arial" panose="020B0604020202020204" pitchFamily="34" charset="0"/>
              </a:rPr>
              <a:t>May 2016)</a:t>
            </a:r>
            <a:r>
              <a:rPr lang="en-ZA" sz="1600" dirty="0" smtClean="0">
                <a:solidFill>
                  <a:srgbClr val="000000"/>
                </a:solidFill>
                <a:cs typeface="Arial" panose="020B0604020202020204" pitchFamily="34" charset="0"/>
              </a:rPr>
              <a:t> is an attempt to shed light on the subject:</a:t>
            </a:r>
          </a:p>
          <a:p>
            <a:pPr algn="just">
              <a:lnSpc>
                <a:spcPct val="150000"/>
              </a:lnSpc>
            </a:pPr>
            <a:r>
              <a:rPr lang="en-ZA" sz="1600" dirty="0" smtClean="0">
                <a:solidFill>
                  <a:srgbClr val="000000"/>
                </a:solidFill>
                <a:cs typeface="Arial" panose="020B0604020202020204" pitchFamily="34" charset="0"/>
              </a:rPr>
              <a:t>Annually SA’s police statistics (2013/14) account for between </a:t>
            </a:r>
            <a:r>
              <a:rPr lang="en-ZA" sz="1600" b="1" dirty="0" smtClean="0">
                <a:solidFill>
                  <a:srgbClr val="000000"/>
                </a:solidFill>
                <a:cs typeface="Arial" panose="020B0604020202020204" pitchFamily="34" charset="0"/>
              </a:rPr>
              <a:t>18000 to 20,000 child sexual abuse cases</a:t>
            </a:r>
            <a:r>
              <a:rPr lang="en-ZA" sz="1600" dirty="0" smtClean="0">
                <a:solidFill>
                  <a:srgbClr val="000000"/>
                </a:solidFill>
                <a:cs typeface="Arial" panose="020B0604020202020204" pitchFamily="34" charset="0"/>
              </a:rPr>
              <a:t>; and estimates of under-reporting range from between 1-in-9 to 1-in-13.</a:t>
            </a:r>
          </a:p>
          <a:p>
            <a:pPr algn="just">
              <a:lnSpc>
                <a:spcPct val="150000"/>
              </a:lnSpc>
            </a:pPr>
            <a:r>
              <a:rPr lang="en-ZA" sz="1600" dirty="0" smtClean="0">
                <a:solidFill>
                  <a:srgbClr val="000000"/>
                </a:solidFill>
                <a:cs typeface="Arial" panose="020B0604020202020204" pitchFamily="34" charset="0"/>
              </a:rPr>
              <a:t>In the general population of children and adolescents (between the ages of 15 to 17) over one third of young people reported having been exposed to some form of sexual abuse. </a:t>
            </a:r>
            <a:r>
              <a:rPr lang="en-ZA" sz="1600" b="1" dirty="0" smtClean="0">
                <a:solidFill>
                  <a:srgbClr val="000000"/>
                </a:solidFill>
                <a:cs typeface="Arial" panose="020B0604020202020204" pitchFamily="34" charset="0"/>
              </a:rPr>
              <a:t>In other words in a class size of 40 children, approximately 12 of those children would have experienced some form of child abuse and maltreatment.</a:t>
            </a:r>
          </a:p>
          <a:p>
            <a:pPr algn="just">
              <a:lnSpc>
                <a:spcPct val="150000"/>
              </a:lnSpc>
            </a:pPr>
            <a:r>
              <a:rPr lang="en-ZA" sz="1600" dirty="0" smtClean="0">
                <a:solidFill>
                  <a:srgbClr val="000000"/>
                </a:solidFill>
                <a:cs typeface="Arial" panose="020B0604020202020204" pitchFamily="34" charset="0"/>
              </a:rPr>
              <a:t>Reporting of </a:t>
            </a:r>
            <a:r>
              <a:rPr lang="en-ZA" sz="1600" b="1" dirty="0" smtClean="0">
                <a:solidFill>
                  <a:srgbClr val="000000"/>
                </a:solidFill>
                <a:cs typeface="Arial" panose="020B0604020202020204" pitchFamily="34" charset="0"/>
              </a:rPr>
              <a:t>sexual abuse of boys is on the rise</a:t>
            </a:r>
            <a:r>
              <a:rPr lang="en-ZA" sz="1600" dirty="0" smtClean="0">
                <a:solidFill>
                  <a:srgbClr val="000000"/>
                </a:solidFill>
                <a:cs typeface="Arial" panose="020B0604020202020204" pitchFamily="34" charset="0"/>
              </a:rPr>
              <a:t>, especially younger, pre-adolescent boys.</a:t>
            </a:r>
          </a:p>
          <a:p>
            <a:pPr marL="0" indent="0" algn="just">
              <a:lnSpc>
                <a:spcPct val="150000"/>
              </a:lnSpc>
              <a:buNone/>
            </a:pPr>
            <a:endParaRPr lang="en-ZA" sz="1600" dirty="0" smtClean="0">
              <a:solidFill>
                <a:srgbClr val="000000"/>
              </a:solidFill>
              <a:cs typeface="Arial" panose="020B0604020202020204" pitchFamily="34" charset="0"/>
            </a:endParaRPr>
          </a:p>
          <a:p>
            <a:pPr marL="0" indent="0" algn="r">
              <a:lnSpc>
                <a:spcPct val="150000"/>
              </a:lnSpc>
              <a:buNone/>
            </a:pPr>
            <a:r>
              <a:rPr lang="en-ZA" sz="1600" dirty="0" smtClean="0">
                <a:solidFill>
                  <a:srgbClr val="000000"/>
                </a:solidFill>
                <a:cs typeface="Arial" panose="020B0604020202020204" pitchFamily="34" charset="0"/>
              </a:rPr>
              <a:t>The enormity of the impact on the education system raises the importance of </a:t>
            </a:r>
          </a:p>
          <a:p>
            <a:pPr marL="0" indent="0" algn="r">
              <a:lnSpc>
                <a:spcPct val="150000"/>
              </a:lnSpc>
              <a:buNone/>
            </a:pPr>
            <a:r>
              <a:rPr lang="en-ZA" sz="1600" b="1" dirty="0" smtClean="0">
                <a:solidFill>
                  <a:srgbClr val="000000"/>
                </a:solidFill>
                <a:cs typeface="Arial" panose="020B0604020202020204" pitchFamily="34" charset="0"/>
              </a:rPr>
              <a:t>schools’ preparedness to manage and deal with sexual abuse and harassment at school</a:t>
            </a:r>
            <a:r>
              <a:rPr lang="en-ZA" sz="1600" dirty="0" smtClean="0">
                <a:solidFill>
                  <a:srgbClr val="000000"/>
                </a:solidFill>
                <a:cs typeface="Arial" panose="020B0604020202020204" pitchFamily="34" charset="0"/>
              </a:rPr>
              <a:t>.</a:t>
            </a:r>
          </a:p>
          <a:p>
            <a:pPr marL="0" indent="0" algn="just">
              <a:lnSpc>
                <a:spcPct val="150000"/>
              </a:lnSpc>
              <a:buNone/>
            </a:pPr>
            <a:endParaRPr lang="en-ZA" sz="1600" b="1" dirty="0" smtClean="0">
              <a:solidFill>
                <a:srgbClr val="000000"/>
              </a:solidFill>
              <a:cs typeface="Arial" panose="020B0604020202020204" pitchFamily="34" charset="0"/>
            </a:endParaRPr>
          </a:p>
          <a:p>
            <a:pPr marL="0" indent="0" algn="just">
              <a:lnSpc>
                <a:spcPct val="150000"/>
              </a:lnSpc>
              <a:buNone/>
            </a:pPr>
            <a:endParaRPr lang="en-ZA" sz="1600" dirty="0" smtClean="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0" y="6021288"/>
            <a:ext cx="2286000" cy="836712"/>
          </a:xfrm>
          <a:prstGeom prst="rect">
            <a:avLst/>
          </a:prstGeom>
        </p:spPr>
      </p:pic>
      <p:sp>
        <p:nvSpPr>
          <p:cNvPr id="5" name="Slide Number Placeholder 3"/>
          <p:cNvSpPr>
            <a:spLocks noGrp="1"/>
          </p:cNvSpPr>
          <p:nvPr>
            <p:ph type="sldNum" sz="quarter" idx="12"/>
          </p:nvPr>
        </p:nvSpPr>
        <p:spPr>
          <a:xfrm>
            <a:off x="8737600" y="6356360"/>
            <a:ext cx="2844800" cy="365125"/>
          </a:xfrm>
        </p:spPr>
        <p:txBody>
          <a:bodyPr/>
          <a:lstStyle/>
          <a:p>
            <a:r>
              <a:rPr lang="en-ZA" dirty="0" smtClean="0">
                <a:solidFill>
                  <a:prstClr val="black">
                    <a:tint val="75000"/>
                  </a:prstClr>
                </a:solidFill>
              </a:rPr>
              <a:t>9</a:t>
            </a:r>
            <a:endParaRPr lang="en-ZA" dirty="0">
              <a:solidFill>
                <a:prstClr val="black">
                  <a:tint val="75000"/>
                </a:prstClr>
              </a:solidFill>
            </a:endParaRPr>
          </a:p>
        </p:txBody>
      </p:sp>
    </p:spTree>
    <p:extLst>
      <p:ext uri="{BB962C8B-B14F-4D97-AF65-F5344CB8AC3E}">
        <p14:creationId xmlns:p14="http://schemas.microsoft.com/office/powerpoint/2010/main" xmlns="" val="89314464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2944</TotalTime>
  <Words>2293</Words>
  <Application>Microsoft Office PowerPoint</Application>
  <PresentationFormat>Custom</PresentationFormat>
  <Paragraphs>159</Paragraphs>
  <Slides>16</Slides>
  <Notes>0</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New DBE Presentation template</vt:lpstr>
      <vt:lpstr>2_New DBE Presentation template</vt:lpstr>
      <vt:lpstr>4_New DBE Presentation template</vt:lpstr>
      <vt:lpstr>DEPARTMENT OF BASIC EDUCATION</vt:lpstr>
      <vt:lpstr>PRESENTATION OUTLINE</vt:lpstr>
      <vt:lpstr>SCHOOL SAFETY</vt:lpstr>
      <vt:lpstr>OVERVIEW</vt:lpstr>
      <vt:lpstr>PERCENTAGE OF LEARNERS WHO EXPERIENCED ANY FORM OF VIOLENCE, CORPORAL PUNISHMENT OR VERBAL ABUSE</vt:lpstr>
      <vt:lpstr>Slide 6</vt:lpstr>
      <vt:lpstr>Slide 7</vt:lpstr>
      <vt:lpstr>THE PREVALENCE AND IMPACT OF  BULLYING AT SCHOOL</vt:lpstr>
      <vt:lpstr>THE PREVALENCE AND IMPACT OF  SEXUAL ABUSE AND HARASSMENT AT SCHOOL</vt:lpstr>
      <vt:lpstr>PREVALENCE OF SUBSTANCE ABUSE, CRIME AND VIOLENCE IN SOCIETY</vt:lpstr>
      <vt:lpstr>SCHOOL SAFETY PRIORITIES</vt:lpstr>
      <vt:lpstr>PRIORITIES FOR THE PREVENTION AND MANAGEMENT OF VIOLENCE IN SCHOOLS </vt:lpstr>
      <vt:lpstr>… THE TWO PROTOCOLS SUPPORT CONSEQUENCE MANAGEMENT IN SCHOOLS</vt:lpstr>
      <vt:lpstr>SCHOOL SAFETY IS A COLLECTIVE INTER-SECTORAL RESPONSIBILITY</vt:lpstr>
      <vt:lpstr>… CREATING AND MAINTAINING SAFE, INCLUSIVE AND SUPPORTIVE SCHOOLS ALSO RELY ON…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5</dc:title>
  <dc:creator>Njobe, Paseka</dc:creator>
  <cp:lastModifiedBy>PUMZA</cp:lastModifiedBy>
  <cp:revision>179</cp:revision>
  <cp:lastPrinted>2018-05-21T05:24:55Z</cp:lastPrinted>
  <dcterms:created xsi:type="dcterms:W3CDTF">2017-09-18T07:07:54Z</dcterms:created>
  <dcterms:modified xsi:type="dcterms:W3CDTF">2018-05-23T08:19:03Z</dcterms:modified>
</cp:coreProperties>
</file>