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87"/>
  </p:notesMasterIdLst>
  <p:handoutMasterIdLst>
    <p:handoutMasterId r:id="rId88"/>
  </p:handoutMasterIdLst>
  <p:sldIdLst>
    <p:sldId id="279" r:id="rId3"/>
    <p:sldId id="395" r:id="rId4"/>
    <p:sldId id="562" r:id="rId5"/>
    <p:sldId id="516" r:id="rId6"/>
    <p:sldId id="578" r:id="rId7"/>
    <p:sldId id="564" r:id="rId8"/>
    <p:sldId id="565" r:id="rId9"/>
    <p:sldId id="464" r:id="rId10"/>
    <p:sldId id="560" r:id="rId11"/>
    <p:sldId id="563" r:id="rId12"/>
    <p:sldId id="566" r:id="rId13"/>
    <p:sldId id="630" r:id="rId14"/>
    <p:sldId id="612" r:id="rId15"/>
    <p:sldId id="520" r:id="rId16"/>
    <p:sldId id="547" r:id="rId17"/>
    <p:sldId id="549" r:id="rId18"/>
    <p:sldId id="481" r:id="rId19"/>
    <p:sldId id="480" r:id="rId20"/>
    <p:sldId id="522" r:id="rId21"/>
    <p:sldId id="581" r:id="rId22"/>
    <p:sldId id="582" r:id="rId23"/>
    <p:sldId id="482" r:id="rId24"/>
    <p:sldId id="483" r:id="rId25"/>
    <p:sldId id="583" r:id="rId26"/>
    <p:sldId id="484" r:id="rId27"/>
    <p:sldId id="488" r:id="rId28"/>
    <p:sldId id="550" r:id="rId29"/>
    <p:sldId id="614" r:id="rId30"/>
    <p:sldId id="615" r:id="rId31"/>
    <p:sldId id="616" r:id="rId32"/>
    <p:sldId id="617" r:id="rId33"/>
    <p:sldId id="618" r:id="rId34"/>
    <p:sldId id="619" r:id="rId35"/>
    <p:sldId id="642" r:id="rId36"/>
    <p:sldId id="620" r:id="rId37"/>
    <p:sldId id="622" r:id="rId38"/>
    <p:sldId id="623" r:id="rId39"/>
    <p:sldId id="486" r:id="rId40"/>
    <p:sldId id="551" r:id="rId41"/>
    <p:sldId id="552" r:id="rId42"/>
    <p:sldId id="493" r:id="rId43"/>
    <p:sldId id="495" r:id="rId44"/>
    <p:sldId id="591" r:id="rId45"/>
    <p:sldId id="593" r:id="rId46"/>
    <p:sldId id="497" r:id="rId47"/>
    <p:sldId id="594" r:id="rId48"/>
    <p:sldId id="595" r:id="rId49"/>
    <p:sldId id="596" r:id="rId50"/>
    <p:sldId id="597" r:id="rId51"/>
    <p:sldId id="598" r:id="rId52"/>
    <p:sldId id="500" r:id="rId53"/>
    <p:sldId id="501" r:id="rId54"/>
    <p:sldId id="531" r:id="rId55"/>
    <p:sldId id="502" r:id="rId56"/>
    <p:sldId id="599" r:id="rId57"/>
    <p:sldId id="503" r:id="rId58"/>
    <p:sldId id="600" r:id="rId59"/>
    <p:sldId id="631" r:id="rId60"/>
    <p:sldId id="632" r:id="rId61"/>
    <p:sldId id="633" r:id="rId62"/>
    <p:sldId id="634" r:id="rId63"/>
    <p:sldId id="635" r:id="rId64"/>
    <p:sldId id="636" r:id="rId65"/>
    <p:sldId id="637" r:id="rId66"/>
    <p:sldId id="638" r:id="rId67"/>
    <p:sldId id="639" r:id="rId68"/>
    <p:sldId id="640" r:id="rId69"/>
    <p:sldId id="641" r:id="rId70"/>
    <p:sldId id="567" r:id="rId71"/>
    <p:sldId id="601" r:id="rId72"/>
    <p:sldId id="602" r:id="rId73"/>
    <p:sldId id="603" r:id="rId74"/>
    <p:sldId id="604" r:id="rId75"/>
    <p:sldId id="605" r:id="rId76"/>
    <p:sldId id="606" r:id="rId77"/>
    <p:sldId id="607" r:id="rId78"/>
    <p:sldId id="608" r:id="rId79"/>
    <p:sldId id="609" r:id="rId80"/>
    <p:sldId id="610" r:id="rId81"/>
    <p:sldId id="626" r:id="rId82"/>
    <p:sldId id="627" r:id="rId83"/>
    <p:sldId id="628" r:id="rId84"/>
    <p:sldId id="629" r:id="rId85"/>
    <p:sldId id="350"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userId="PvanNiekerk" providerId="None"/>
      </p:ext>
    </p:extLst>
  </p:cmAuthor>
  <p:cmAuthor id="2" name="lkwinika" initials="l" lastIdx="1" clrIdx="1">
    <p:extLst>
      <p:ext uri="{19B8F6BF-5375-455C-9EA6-DF929625EA0E}">
        <p15:presenceInfo xmlns:p15="http://schemas.microsoft.com/office/powerpoint/2012/main" userId="lkwin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000"/>
    <a:srgbClr val="F4AB83"/>
    <a:srgbClr val="F26522"/>
    <a:srgbClr val="F26500"/>
    <a:srgbClr val="ED7D31"/>
    <a:srgbClr val="FCE8ED"/>
    <a:srgbClr val="FCECE8"/>
    <a:srgbClr val="F1995D"/>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2" autoAdjust="0"/>
    <p:restoredTop sz="96733" autoAdjust="0"/>
  </p:normalViewPr>
  <p:slideViewPr>
    <p:cSldViewPr snapToGrid="0">
      <p:cViewPr varScale="1">
        <p:scale>
          <a:sx n="66" d="100"/>
          <a:sy n="66" d="100"/>
        </p:scale>
        <p:origin x="13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7E0AE-3BC3-4AC1-B9F9-233F3F9100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6697A9-2E55-41E1-866B-332F298DAE04}">
      <dgm:prSet custT="1"/>
      <dgm:spPr/>
      <dgm:t>
        <a:bodyPr/>
        <a:lstStyle/>
        <a:p>
          <a:pPr rtl="0"/>
          <a:r>
            <a:rPr lang="en-ZA" sz="1400" b="1" dirty="0" smtClean="0">
              <a:latin typeface="Gill Sans MT" panose="020B0502020104020203" pitchFamily="34" charset="0"/>
            </a:rPr>
            <a:t>POLICY</a:t>
          </a:r>
          <a:endParaRPr lang="en-ZA" sz="1400" b="1" dirty="0">
            <a:latin typeface="Gill Sans MT" panose="020B0502020104020203" pitchFamily="34" charset="0"/>
          </a:endParaRPr>
        </a:p>
      </dgm:t>
    </dgm:pt>
    <dgm:pt modelId="{335F9A17-E944-45A0-9D23-E8390615623E}" type="parTrans" cxnId="{3927DC03-AD35-4E08-8F28-958A1115A95A}">
      <dgm:prSet/>
      <dgm:spPr/>
      <dgm:t>
        <a:bodyPr/>
        <a:lstStyle/>
        <a:p>
          <a:endParaRPr lang="en-US"/>
        </a:p>
      </dgm:t>
    </dgm:pt>
    <dgm:pt modelId="{1B03E995-AD56-4DB4-8331-0BCD9BD6FB8E}" type="sibTrans" cxnId="{3927DC03-AD35-4E08-8F28-958A1115A95A}">
      <dgm:prSet/>
      <dgm:spPr/>
      <dgm:t>
        <a:bodyPr/>
        <a:lstStyle/>
        <a:p>
          <a:endParaRPr lang="en-US"/>
        </a:p>
      </dgm:t>
    </dgm:pt>
    <dgm:pt modelId="{1A5C923A-6F36-4F74-AB12-23B1FACF6DB9}">
      <dgm:prSet/>
      <dgm:spPr/>
      <dgm:t>
        <a:bodyPr/>
        <a:lstStyle/>
        <a:p>
          <a:pPr algn="just" rtl="0"/>
          <a:r>
            <a:rPr lang="en-ZA" sz="1300" dirty="0" smtClean="0">
              <a:latin typeface="Gill Sans MT" panose="020B0502020104020203" pitchFamily="34" charset="0"/>
            </a:rPr>
            <a:t>Levelling the playing field through creating an enabling policy environment – reviewing of the Tourism Act and Publishing National Tourism Act.</a:t>
          </a:r>
          <a:endParaRPr lang="en-ZA" sz="1300" dirty="0">
            <a:latin typeface="Gill Sans MT" panose="020B0502020104020203" pitchFamily="34" charset="0"/>
          </a:endParaRPr>
        </a:p>
      </dgm:t>
    </dgm:pt>
    <dgm:pt modelId="{C8E23146-604E-4577-9503-9B93DFDE1D3F}" type="parTrans" cxnId="{5E5C8124-63B6-423B-8DF6-37A91B01037E}">
      <dgm:prSet/>
      <dgm:spPr/>
      <dgm:t>
        <a:bodyPr/>
        <a:lstStyle/>
        <a:p>
          <a:endParaRPr lang="en-US"/>
        </a:p>
      </dgm:t>
    </dgm:pt>
    <dgm:pt modelId="{50F765B9-6338-4EA0-BF4C-099DC37886C4}" type="sibTrans" cxnId="{5E5C8124-63B6-423B-8DF6-37A91B01037E}">
      <dgm:prSet/>
      <dgm:spPr/>
      <dgm:t>
        <a:bodyPr/>
        <a:lstStyle/>
        <a:p>
          <a:endParaRPr lang="en-US"/>
        </a:p>
      </dgm:t>
    </dgm:pt>
    <dgm:pt modelId="{445D73D1-AF4A-4543-B771-C546BE9635B4}">
      <dgm:prSet/>
      <dgm:spPr/>
      <dgm:t>
        <a:bodyPr/>
        <a:lstStyle/>
        <a:p>
          <a:pPr algn="just" rtl="0"/>
          <a:r>
            <a:rPr lang="en-ZA" sz="1300" dirty="0" smtClean="0">
              <a:latin typeface="Gill Sans MT" panose="020B0502020104020203" pitchFamily="34" charset="0"/>
            </a:rPr>
            <a:t>Extracting the data that allows for targeted interventions that will contribute towards informed policy and regulatory instruments to support radical economic transformation.</a:t>
          </a:r>
          <a:endParaRPr lang="en-ZA" sz="1300" dirty="0">
            <a:latin typeface="Gill Sans MT" panose="020B0502020104020203" pitchFamily="34" charset="0"/>
          </a:endParaRPr>
        </a:p>
      </dgm:t>
    </dgm:pt>
    <dgm:pt modelId="{3C92410E-75BD-4F58-AF63-5214F43E915D}" type="parTrans" cxnId="{85BB1636-20AE-448C-AAA5-CCDB9826CEFF}">
      <dgm:prSet/>
      <dgm:spPr/>
      <dgm:t>
        <a:bodyPr/>
        <a:lstStyle/>
        <a:p>
          <a:endParaRPr lang="en-US"/>
        </a:p>
      </dgm:t>
    </dgm:pt>
    <dgm:pt modelId="{2F5DFF8B-5EC2-47F6-9EF8-5A4E05F9AA6E}" type="sibTrans" cxnId="{85BB1636-20AE-448C-AAA5-CCDB9826CEFF}">
      <dgm:prSet/>
      <dgm:spPr/>
      <dgm:t>
        <a:bodyPr/>
        <a:lstStyle/>
        <a:p>
          <a:endParaRPr lang="en-US"/>
        </a:p>
      </dgm:t>
    </dgm:pt>
    <dgm:pt modelId="{331C754F-740E-47AC-9D58-5F370D5EB08E}">
      <dgm:prSet custT="1"/>
      <dgm:spPr/>
      <dgm:t>
        <a:bodyPr/>
        <a:lstStyle/>
        <a:p>
          <a:pPr algn="just" rtl="0"/>
          <a:r>
            <a:rPr lang="en-ZA" sz="1300" dirty="0" smtClean="0">
              <a:latin typeface="Gill Sans MT" panose="020B0502020104020203" pitchFamily="34" charset="0"/>
            </a:rPr>
            <a:t>Strengthening M&amp;E mechanisms to monitor progress, measure the effect and impact of programmes on individuals, communities</a:t>
          </a:r>
          <a:r>
            <a:rPr lang="en-ZA" sz="1400" dirty="0" smtClean="0">
              <a:latin typeface="Gill Sans MT" panose="020B0502020104020203" pitchFamily="34" charset="0"/>
            </a:rPr>
            <a:t>,  </a:t>
          </a:r>
          <a:r>
            <a:rPr lang="en-ZA" sz="1300" dirty="0" smtClean="0">
              <a:latin typeface="Gill Sans MT" panose="020B0502020104020203" pitchFamily="34" charset="0"/>
            </a:rPr>
            <a:t>enterprises, society and the economy.</a:t>
          </a:r>
          <a:endParaRPr lang="en-ZA" sz="1300" dirty="0">
            <a:latin typeface="Gill Sans MT" panose="020B0502020104020203" pitchFamily="34" charset="0"/>
          </a:endParaRPr>
        </a:p>
      </dgm:t>
    </dgm:pt>
    <dgm:pt modelId="{DABE0BB8-22CA-4935-8CD6-A745AFF2BE72}" type="parTrans" cxnId="{5367D8CE-A943-496E-BFA0-92AE39180EBD}">
      <dgm:prSet/>
      <dgm:spPr/>
      <dgm:t>
        <a:bodyPr/>
        <a:lstStyle/>
        <a:p>
          <a:endParaRPr lang="en-US"/>
        </a:p>
      </dgm:t>
    </dgm:pt>
    <dgm:pt modelId="{448F7267-A559-40B4-A691-7E331632B291}" type="sibTrans" cxnId="{5367D8CE-A943-496E-BFA0-92AE39180EBD}">
      <dgm:prSet/>
      <dgm:spPr/>
      <dgm:t>
        <a:bodyPr/>
        <a:lstStyle/>
        <a:p>
          <a:endParaRPr lang="en-US"/>
        </a:p>
      </dgm:t>
    </dgm:pt>
    <dgm:pt modelId="{4D657762-2CC2-4715-B201-E52B56D08B67}">
      <dgm:prSet custT="1"/>
      <dgm:spPr/>
      <dgm:t>
        <a:bodyPr/>
        <a:lstStyle/>
        <a:p>
          <a:pPr rtl="0"/>
          <a:r>
            <a:rPr lang="en-ZA" sz="1400" b="1" dirty="0" smtClean="0">
              <a:latin typeface="Gill Sans MT" panose="020B0502020104020203" pitchFamily="34" charset="0"/>
            </a:rPr>
            <a:t>PEOPLE</a:t>
          </a:r>
          <a:endParaRPr lang="en-ZA" sz="1400" b="1" dirty="0">
            <a:latin typeface="Gill Sans MT" panose="020B0502020104020203" pitchFamily="34" charset="0"/>
          </a:endParaRPr>
        </a:p>
      </dgm:t>
    </dgm:pt>
    <dgm:pt modelId="{FBA8D7D8-92DB-46F0-BB79-60EDEFA92593}" type="parTrans" cxnId="{527EF24A-60D3-43A2-A968-6F65ED42B3CC}">
      <dgm:prSet/>
      <dgm:spPr/>
      <dgm:t>
        <a:bodyPr/>
        <a:lstStyle/>
        <a:p>
          <a:endParaRPr lang="en-US"/>
        </a:p>
      </dgm:t>
    </dgm:pt>
    <dgm:pt modelId="{13B78457-B16E-4A12-BC27-D8EF3B846B12}" type="sibTrans" cxnId="{527EF24A-60D3-43A2-A968-6F65ED42B3CC}">
      <dgm:prSet/>
      <dgm:spPr/>
      <dgm:t>
        <a:bodyPr/>
        <a:lstStyle/>
        <a:p>
          <a:endParaRPr lang="en-US"/>
        </a:p>
      </dgm:t>
    </dgm:pt>
    <dgm:pt modelId="{7FFB2E9E-7283-4295-AA46-28C7A113EFAA}">
      <dgm:prSet custT="1"/>
      <dgm:spPr/>
      <dgm:t>
        <a:bodyPr/>
        <a:lstStyle/>
        <a:p>
          <a:pPr algn="just" rtl="0"/>
          <a:r>
            <a:rPr lang="en-ZA" sz="1300" dirty="0" smtClean="0">
              <a:latin typeface="Gill Sans MT" panose="020B0502020104020203" pitchFamily="34" charset="0"/>
            </a:rPr>
            <a:t>Enterprise Development and Transformation (30 % Women Representation Campaign,</a:t>
          </a:r>
          <a:endParaRPr lang="en-ZA" sz="1300" dirty="0">
            <a:latin typeface="Gill Sans MT" panose="020B0502020104020203" pitchFamily="34" charset="0"/>
          </a:endParaRPr>
        </a:p>
      </dgm:t>
    </dgm:pt>
    <dgm:pt modelId="{A8732670-6E72-4868-8E3D-266DEDFBA518}" type="parTrans" cxnId="{F11688FE-3CC0-40A7-A62F-1DB9578814F6}">
      <dgm:prSet/>
      <dgm:spPr/>
      <dgm:t>
        <a:bodyPr/>
        <a:lstStyle/>
        <a:p>
          <a:endParaRPr lang="en-US"/>
        </a:p>
      </dgm:t>
    </dgm:pt>
    <dgm:pt modelId="{509136E4-7C36-46AB-B236-F6EEBDB135F3}" type="sibTrans" cxnId="{F11688FE-3CC0-40A7-A62F-1DB9578814F6}">
      <dgm:prSet/>
      <dgm:spPr/>
      <dgm:t>
        <a:bodyPr/>
        <a:lstStyle/>
        <a:p>
          <a:endParaRPr lang="en-US"/>
        </a:p>
      </dgm:t>
    </dgm:pt>
    <dgm:pt modelId="{7A167F30-A608-4E01-A3F4-9DBC06B2DEF4}">
      <dgm:prSet custT="1"/>
      <dgm:spPr/>
      <dgm:t>
        <a:bodyPr/>
        <a:lstStyle/>
        <a:p>
          <a:pPr algn="just" rtl="0"/>
          <a:r>
            <a:rPr lang="en-ZA" sz="1300" dirty="0" smtClean="0">
              <a:latin typeface="Gill Sans MT" panose="020B0502020104020203" pitchFamily="34" charset="0"/>
            </a:rPr>
            <a:t>HRD – Expanding EPWP Skills Development Programme and also Initiating the RPL Programme.</a:t>
          </a:r>
          <a:endParaRPr lang="en-ZA" sz="1300" dirty="0">
            <a:latin typeface="Gill Sans MT" panose="020B0502020104020203" pitchFamily="34" charset="0"/>
          </a:endParaRPr>
        </a:p>
      </dgm:t>
    </dgm:pt>
    <dgm:pt modelId="{529B4F44-1B65-4D8E-93C9-565AE3109792}" type="parTrans" cxnId="{56B428CE-7288-41C5-AFB2-421FDA889FC5}">
      <dgm:prSet/>
      <dgm:spPr/>
      <dgm:t>
        <a:bodyPr/>
        <a:lstStyle/>
        <a:p>
          <a:endParaRPr lang="en-US"/>
        </a:p>
      </dgm:t>
    </dgm:pt>
    <dgm:pt modelId="{210A8019-B089-4346-9646-D7D661630795}" type="sibTrans" cxnId="{56B428CE-7288-41C5-AFB2-421FDA889FC5}">
      <dgm:prSet/>
      <dgm:spPr/>
      <dgm:t>
        <a:bodyPr/>
        <a:lstStyle/>
        <a:p>
          <a:endParaRPr lang="en-US"/>
        </a:p>
      </dgm:t>
    </dgm:pt>
    <dgm:pt modelId="{4B26448F-9A98-42CB-BAB4-BCA113D83CAF}">
      <dgm:prSet custT="1"/>
      <dgm:spPr/>
      <dgm:t>
        <a:bodyPr/>
        <a:lstStyle/>
        <a:p>
          <a:pPr rtl="0"/>
          <a:r>
            <a:rPr lang="en-ZA" sz="1400" b="1" dirty="0" smtClean="0">
              <a:latin typeface="Gill Sans MT" panose="020B0502020104020203" pitchFamily="34" charset="0"/>
            </a:rPr>
            <a:t>PLACES</a:t>
          </a:r>
          <a:endParaRPr lang="en-ZA" sz="1400" b="1" dirty="0">
            <a:latin typeface="Gill Sans MT" panose="020B0502020104020203" pitchFamily="34" charset="0"/>
          </a:endParaRPr>
        </a:p>
      </dgm:t>
    </dgm:pt>
    <dgm:pt modelId="{76862155-65D5-49E7-B8BA-5D9763F05CE7}" type="parTrans" cxnId="{54749D95-94AB-42F6-A1E0-E244706AD992}">
      <dgm:prSet/>
      <dgm:spPr/>
      <dgm:t>
        <a:bodyPr/>
        <a:lstStyle/>
        <a:p>
          <a:endParaRPr lang="en-US"/>
        </a:p>
      </dgm:t>
    </dgm:pt>
    <dgm:pt modelId="{781F38A3-7D71-4253-880E-EBAD90F33A55}" type="sibTrans" cxnId="{54749D95-94AB-42F6-A1E0-E244706AD992}">
      <dgm:prSet/>
      <dgm:spPr/>
      <dgm:t>
        <a:bodyPr/>
        <a:lstStyle/>
        <a:p>
          <a:endParaRPr lang="en-US"/>
        </a:p>
      </dgm:t>
    </dgm:pt>
    <dgm:pt modelId="{1ADD30D8-23EE-4791-BD6D-1F23E2E6D537}">
      <dgm:prSet custT="1"/>
      <dgm:spPr/>
      <dgm:t>
        <a:bodyPr/>
        <a:lstStyle/>
        <a:p>
          <a:pPr algn="just" rtl="0"/>
          <a:r>
            <a:rPr lang="en-ZA" sz="1300" dirty="0" smtClean="0">
              <a:latin typeface="Gill Sans MT" panose="020B0502020104020203" pitchFamily="34" charset="0"/>
            </a:rPr>
            <a:t>Spatial Planning with a focus on township tourism, rural nodes and the oceans economy.</a:t>
          </a:r>
          <a:endParaRPr lang="en-ZA" sz="1300" dirty="0">
            <a:solidFill>
              <a:schemeClr val="tx1"/>
            </a:solidFill>
            <a:latin typeface="Gill Sans MT" panose="020B0502020104020203" pitchFamily="34" charset="0"/>
          </a:endParaRPr>
        </a:p>
      </dgm:t>
    </dgm:pt>
    <dgm:pt modelId="{13AFB700-47C6-4E6B-8FF0-AE26E1F34A2C}" type="parTrans" cxnId="{465EB80B-699C-4D96-A427-603DD968F37A}">
      <dgm:prSet/>
      <dgm:spPr/>
      <dgm:t>
        <a:bodyPr/>
        <a:lstStyle/>
        <a:p>
          <a:endParaRPr lang="en-US"/>
        </a:p>
      </dgm:t>
    </dgm:pt>
    <dgm:pt modelId="{9BFE7316-4714-41C7-914E-B50002406A09}" type="sibTrans" cxnId="{465EB80B-699C-4D96-A427-603DD968F37A}">
      <dgm:prSet/>
      <dgm:spPr/>
      <dgm:t>
        <a:bodyPr/>
        <a:lstStyle/>
        <a:p>
          <a:endParaRPr lang="en-US"/>
        </a:p>
      </dgm:t>
    </dgm:pt>
    <dgm:pt modelId="{54D1A54E-87FE-401B-B2B5-4679604C6037}">
      <dgm:prSet custT="1"/>
      <dgm:spPr/>
      <dgm:t>
        <a:bodyPr/>
        <a:lstStyle/>
        <a:p>
          <a:pPr algn="just" rtl="0"/>
          <a:r>
            <a:rPr lang="en-ZA" sz="1300" dirty="0" smtClean="0">
              <a:latin typeface="Gill Sans MT" panose="020B0502020104020203" pitchFamily="34" charset="0"/>
            </a:rPr>
            <a:t>Investment facilitation, utilisation of state owned assets to leverage transformation.</a:t>
          </a:r>
          <a:endParaRPr lang="en-ZA" sz="1300" dirty="0">
            <a:latin typeface="Gill Sans MT" panose="020B0502020104020203" pitchFamily="34" charset="0"/>
          </a:endParaRPr>
        </a:p>
      </dgm:t>
    </dgm:pt>
    <dgm:pt modelId="{36DE3FFF-92C7-4094-ACAB-85D69959C5CA}" type="parTrans" cxnId="{3A90516C-9A60-4B4F-B485-7F1707DC2CAC}">
      <dgm:prSet/>
      <dgm:spPr/>
      <dgm:t>
        <a:bodyPr/>
        <a:lstStyle/>
        <a:p>
          <a:endParaRPr lang="en-US"/>
        </a:p>
      </dgm:t>
    </dgm:pt>
    <dgm:pt modelId="{6D717A53-CECC-448D-9313-16ABEB3F4EF8}" type="sibTrans" cxnId="{3A90516C-9A60-4B4F-B485-7F1707DC2CAC}">
      <dgm:prSet/>
      <dgm:spPr/>
      <dgm:t>
        <a:bodyPr/>
        <a:lstStyle/>
        <a:p>
          <a:endParaRPr lang="en-US"/>
        </a:p>
      </dgm:t>
    </dgm:pt>
    <dgm:pt modelId="{80306CC9-2814-4ADF-B833-4DA369AC5338}">
      <dgm:prSet custT="1"/>
      <dgm:spPr/>
      <dgm:t>
        <a:bodyPr/>
        <a:lstStyle/>
        <a:p>
          <a:pPr algn="just" rtl="0"/>
          <a:r>
            <a:rPr lang="en-ZA" sz="1300" dirty="0" smtClean="0">
              <a:solidFill>
                <a:schemeClr val="tx1"/>
              </a:solidFill>
              <a:latin typeface="Gill Sans MT" panose="020B0502020104020203" pitchFamily="34" charset="0"/>
            </a:rPr>
            <a:t>Establishment of a Tourism Transformation Fund.</a:t>
          </a:r>
          <a:endParaRPr lang="en-ZA" sz="1300" dirty="0">
            <a:solidFill>
              <a:schemeClr val="tx1"/>
            </a:solidFill>
            <a:latin typeface="Gill Sans MT" panose="020B0502020104020203" pitchFamily="34" charset="0"/>
          </a:endParaRPr>
        </a:p>
      </dgm:t>
    </dgm:pt>
    <dgm:pt modelId="{C6871763-D6DB-4B86-840F-C1C42911FC8E}" type="parTrans" cxnId="{9213F9EC-AA85-4CF2-BEB4-A27A56921359}">
      <dgm:prSet/>
      <dgm:spPr/>
      <dgm:t>
        <a:bodyPr/>
        <a:lstStyle/>
        <a:p>
          <a:endParaRPr lang="en-US"/>
        </a:p>
      </dgm:t>
    </dgm:pt>
    <dgm:pt modelId="{C26EADE7-4C15-426E-9A22-CBF1E1FA8C6E}" type="sibTrans" cxnId="{9213F9EC-AA85-4CF2-BEB4-A27A56921359}">
      <dgm:prSet/>
      <dgm:spPr/>
      <dgm:t>
        <a:bodyPr/>
        <a:lstStyle/>
        <a:p>
          <a:endParaRPr lang="en-US"/>
        </a:p>
      </dgm:t>
    </dgm:pt>
    <dgm:pt modelId="{8E9316B8-F2DE-41AB-A26C-AF8B40738FA8}">
      <dgm:prSet custT="1"/>
      <dgm:spPr/>
      <dgm:t>
        <a:bodyPr/>
        <a:lstStyle/>
        <a:p>
          <a:pPr algn="just" rtl="0"/>
          <a:r>
            <a:rPr lang="en-ZA" sz="1300" dirty="0" smtClean="0">
              <a:solidFill>
                <a:schemeClr val="tx1"/>
              </a:solidFill>
              <a:latin typeface="Gill Sans MT" panose="020B0502020104020203" pitchFamily="34" charset="0"/>
            </a:rPr>
            <a:t>Tourism Incentive Programme.</a:t>
          </a:r>
          <a:endParaRPr lang="en-ZA" sz="1300" dirty="0">
            <a:solidFill>
              <a:schemeClr val="tx1"/>
            </a:solidFill>
            <a:latin typeface="Gill Sans MT" panose="020B0502020104020203" pitchFamily="34" charset="0"/>
          </a:endParaRPr>
        </a:p>
      </dgm:t>
    </dgm:pt>
    <dgm:pt modelId="{2CD54A54-C21F-4FF6-8F83-FB369D7E25E7}" type="parTrans" cxnId="{68033ADD-47B6-4EC0-8B99-BD8C53E54D30}">
      <dgm:prSet/>
      <dgm:spPr/>
      <dgm:t>
        <a:bodyPr/>
        <a:lstStyle/>
        <a:p>
          <a:endParaRPr lang="en-US"/>
        </a:p>
      </dgm:t>
    </dgm:pt>
    <dgm:pt modelId="{655F65D0-AAEE-4F7A-945A-B367D53D8C08}" type="sibTrans" cxnId="{68033ADD-47B6-4EC0-8B99-BD8C53E54D30}">
      <dgm:prSet/>
      <dgm:spPr/>
      <dgm:t>
        <a:bodyPr/>
        <a:lstStyle/>
        <a:p>
          <a:endParaRPr lang="en-US"/>
        </a:p>
      </dgm:t>
    </dgm:pt>
    <dgm:pt modelId="{393F70DC-945C-4930-A6A2-27CF04983D96}">
      <dgm:prSet custT="1"/>
      <dgm:spPr/>
      <dgm:t>
        <a:bodyPr/>
        <a:lstStyle/>
        <a:p>
          <a:pPr algn="just" rtl="0"/>
          <a:r>
            <a:rPr lang="en-ZA" sz="1300" dirty="0" smtClean="0">
              <a:latin typeface="Gill Sans MT" panose="020B0502020104020203" pitchFamily="34" charset="0"/>
            </a:rPr>
            <a:t> Training of Tour Operators to stimulate domestic consumption demand,</a:t>
          </a:r>
          <a:endParaRPr lang="en-ZA" sz="1300" dirty="0">
            <a:latin typeface="Gill Sans MT" panose="020B0502020104020203" pitchFamily="34" charset="0"/>
          </a:endParaRPr>
        </a:p>
      </dgm:t>
    </dgm:pt>
    <dgm:pt modelId="{E87B7446-0997-4F45-BE6D-89BC06F94F86}" type="parTrans" cxnId="{21D57A46-571E-4668-8FF7-5D4948E04630}">
      <dgm:prSet/>
      <dgm:spPr/>
      <dgm:t>
        <a:bodyPr/>
        <a:lstStyle/>
        <a:p>
          <a:endParaRPr lang="en-US"/>
        </a:p>
      </dgm:t>
    </dgm:pt>
    <dgm:pt modelId="{9E82117A-F80F-4AE5-B6B2-D7B327783A2F}" type="sibTrans" cxnId="{21D57A46-571E-4668-8FF7-5D4948E04630}">
      <dgm:prSet/>
      <dgm:spPr/>
      <dgm:t>
        <a:bodyPr/>
        <a:lstStyle/>
        <a:p>
          <a:endParaRPr lang="en-US"/>
        </a:p>
      </dgm:t>
    </dgm:pt>
    <dgm:pt modelId="{22B3DDE7-85A6-49BF-BC6C-8FF7C2E88FD4}">
      <dgm:prSet custT="1"/>
      <dgm:spPr/>
      <dgm:t>
        <a:bodyPr/>
        <a:lstStyle/>
        <a:p>
          <a:pPr algn="just" rtl="0"/>
          <a:r>
            <a:rPr lang="en-ZA" sz="1300" dirty="0" smtClean="0">
              <a:latin typeface="Gill Sans MT" panose="020B0502020104020203" pitchFamily="34" charset="0"/>
            </a:rPr>
            <a:t> Enterprise Development Incubator Programme focussed on townships, villages and rural nodes).</a:t>
          </a:r>
          <a:endParaRPr lang="en-ZA" sz="1300" dirty="0">
            <a:latin typeface="Gill Sans MT" panose="020B0502020104020203" pitchFamily="34" charset="0"/>
          </a:endParaRPr>
        </a:p>
      </dgm:t>
    </dgm:pt>
    <dgm:pt modelId="{172FFE4E-4D3E-4448-AF10-91AFE7EE30F7}" type="parTrans" cxnId="{68587730-AA76-49C0-B05E-C276F51782ED}">
      <dgm:prSet/>
      <dgm:spPr/>
      <dgm:t>
        <a:bodyPr/>
        <a:lstStyle/>
        <a:p>
          <a:endParaRPr lang="en-US"/>
        </a:p>
      </dgm:t>
    </dgm:pt>
    <dgm:pt modelId="{AFB46525-6C5A-4E66-81CA-F2A6CE417E8D}" type="sibTrans" cxnId="{68587730-AA76-49C0-B05E-C276F51782ED}">
      <dgm:prSet/>
      <dgm:spPr/>
      <dgm:t>
        <a:bodyPr/>
        <a:lstStyle/>
        <a:p>
          <a:endParaRPr lang="en-US"/>
        </a:p>
      </dgm:t>
    </dgm:pt>
    <dgm:pt modelId="{B6BAE718-EE4E-4CFC-AFF0-DA100088866F}" type="pres">
      <dgm:prSet presAssocID="{1EF7E0AE-3BC3-4AC1-B9F9-233F3F9100CE}" presName="Name0" presStyleCnt="0">
        <dgm:presLayoutVars>
          <dgm:dir/>
          <dgm:animLvl val="lvl"/>
          <dgm:resizeHandles val="exact"/>
        </dgm:presLayoutVars>
      </dgm:prSet>
      <dgm:spPr/>
      <dgm:t>
        <a:bodyPr/>
        <a:lstStyle/>
        <a:p>
          <a:endParaRPr lang="en-ZA"/>
        </a:p>
      </dgm:t>
    </dgm:pt>
    <dgm:pt modelId="{5E5279B1-70C7-4D5A-AF32-072CA2419756}" type="pres">
      <dgm:prSet presAssocID="{C86697A9-2E55-41E1-866B-332F298DAE04}" presName="composite" presStyleCnt="0"/>
      <dgm:spPr/>
    </dgm:pt>
    <dgm:pt modelId="{5E847150-6FE3-4B7F-A774-CFCC14BD0868}" type="pres">
      <dgm:prSet presAssocID="{C86697A9-2E55-41E1-866B-332F298DAE04}" presName="parTx" presStyleLbl="alignNode1" presStyleIdx="0" presStyleCnt="3" custLinFactY="-13713" custLinFactNeighborX="-103" custLinFactNeighborY="-100000">
        <dgm:presLayoutVars>
          <dgm:chMax val="0"/>
          <dgm:chPref val="0"/>
          <dgm:bulletEnabled val="1"/>
        </dgm:presLayoutVars>
      </dgm:prSet>
      <dgm:spPr/>
      <dgm:t>
        <a:bodyPr/>
        <a:lstStyle/>
        <a:p>
          <a:endParaRPr lang="en-ZA"/>
        </a:p>
      </dgm:t>
    </dgm:pt>
    <dgm:pt modelId="{2D2327E6-5ADA-438B-BE19-C142F00BD3A3}" type="pres">
      <dgm:prSet presAssocID="{C86697A9-2E55-41E1-866B-332F298DAE04}" presName="desTx" presStyleLbl="alignAccFollowNode1" presStyleIdx="0" presStyleCnt="3" custLinFactNeighborX="-103" custLinFactNeighborY="-1504">
        <dgm:presLayoutVars>
          <dgm:bulletEnabled val="1"/>
        </dgm:presLayoutVars>
      </dgm:prSet>
      <dgm:spPr/>
      <dgm:t>
        <a:bodyPr/>
        <a:lstStyle/>
        <a:p>
          <a:endParaRPr lang="en-ZA"/>
        </a:p>
      </dgm:t>
    </dgm:pt>
    <dgm:pt modelId="{BCB02425-133A-4FEB-A3C0-7F5243230643}" type="pres">
      <dgm:prSet presAssocID="{1B03E995-AD56-4DB4-8331-0BCD9BD6FB8E}" presName="space" presStyleCnt="0"/>
      <dgm:spPr/>
    </dgm:pt>
    <dgm:pt modelId="{34172A9F-F391-4C80-B4A9-04E984333004}" type="pres">
      <dgm:prSet presAssocID="{4D657762-2CC2-4715-B201-E52B56D08B67}" presName="composite" presStyleCnt="0"/>
      <dgm:spPr/>
    </dgm:pt>
    <dgm:pt modelId="{98A626C7-8993-47ED-BCDB-702C1A71F097}" type="pres">
      <dgm:prSet presAssocID="{4D657762-2CC2-4715-B201-E52B56D08B67}" presName="parTx" presStyleLbl="alignNode1" presStyleIdx="1" presStyleCnt="3" custLinFactY="-13713" custLinFactNeighborX="0" custLinFactNeighborY="-100000">
        <dgm:presLayoutVars>
          <dgm:chMax val="0"/>
          <dgm:chPref val="0"/>
          <dgm:bulletEnabled val="1"/>
        </dgm:presLayoutVars>
      </dgm:prSet>
      <dgm:spPr/>
      <dgm:t>
        <a:bodyPr/>
        <a:lstStyle/>
        <a:p>
          <a:endParaRPr lang="en-ZA"/>
        </a:p>
      </dgm:t>
    </dgm:pt>
    <dgm:pt modelId="{65AAC8ED-0EFE-4A78-A46E-A7AA6E957934}" type="pres">
      <dgm:prSet presAssocID="{4D657762-2CC2-4715-B201-E52B56D08B67}" presName="desTx" presStyleLbl="alignAccFollowNode1" presStyleIdx="1" presStyleCnt="3" custLinFactNeighborX="0" custLinFactNeighborY="-1504">
        <dgm:presLayoutVars>
          <dgm:bulletEnabled val="1"/>
        </dgm:presLayoutVars>
      </dgm:prSet>
      <dgm:spPr/>
      <dgm:t>
        <a:bodyPr/>
        <a:lstStyle/>
        <a:p>
          <a:endParaRPr lang="en-ZA"/>
        </a:p>
      </dgm:t>
    </dgm:pt>
    <dgm:pt modelId="{3C2667DD-05BF-4C56-8A7E-30DD081D274D}" type="pres">
      <dgm:prSet presAssocID="{13B78457-B16E-4A12-BC27-D8EF3B846B12}" presName="space" presStyleCnt="0"/>
      <dgm:spPr/>
    </dgm:pt>
    <dgm:pt modelId="{04324BAC-3586-4DC7-9381-A3775E60E6D4}" type="pres">
      <dgm:prSet presAssocID="{4B26448F-9A98-42CB-BAB4-BCA113D83CAF}" presName="composite" presStyleCnt="0"/>
      <dgm:spPr/>
    </dgm:pt>
    <dgm:pt modelId="{A4B3EF5E-3C54-404E-B813-EEA3E399DBDF}" type="pres">
      <dgm:prSet presAssocID="{4B26448F-9A98-42CB-BAB4-BCA113D83CAF}" presName="parTx" presStyleLbl="alignNode1" presStyleIdx="2" presStyleCnt="3" custLinFactY="-13713" custLinFactNeighborX="103" custLinFactNeighborY="-100000">
        <dgm:presLayoutVars>
          <dgm:chMax val="0"/>
          <dgm:chPref val="0"/>
          <dgm:bulletEnabled val="1"/>
        </dgm:presLayoutVars>
      </dgm:prSet>
      <dgm:spPr/>
      <dgm:t>
        <a:bodyPr/>
        <a:lstStyle/>
        <a:p>
          <a:endParaRPr lang="en-ZA"/>
        </a:p>
      </dgm:t>
    </dgm:pt>
    <dgm:pt modelId="{434CC05F-69CD-4B9F-89E4-BC59C287A589}" type="pres">
      <dgm:prSet presAssocID="{4B26448F-9A98-42CB-BAB4-BCA113D83CAF}" presName="desTx" presStyleLbl="alignAccFollowNode1" presStyleIdx="2" presStyleCnt="3" custLinFactNeighborX="103" custLinFactNeighborY="-1874">
        <dgm:presLayoutVars>
          <dgm:bulletEnabled val="1"/>
        </dgm:presLayoutVars>
      </dgm:prSet>
      <dgm:spPr/>
      <dgm:t>
        <a:bodyPr/>
        <a:lstStyle/>
        <a:p>
          <a:endParaRPr lang="en-ZA"/>
        </a:p>
      </dgm:t>
    </dgm:pt>
  </dgm:ptLst>
  <dgm:cxnLst>
    <dgm:cxn modelId="{3341D3B7-7350-4D19-9936-2345325F7CD8}" type="presOf" srcId="{1ADD30D8-23EE-4791-BD6D-1F23E2E6D537}" destId="{434CC05F-69CD-4B9F-89E4-BC59C287A589}" srcOrd="0" destOrd="0" presId="urn:microsoft.com/office/officeart/2005/8/layout/hList1"/>
    <dgm:cxn modelId="{D70DD952-B08D-420E-A962-8DEE26ABF99E}" type="presOf" srcId="{445D73D1-AF4A-4543-B771-C546BE9635B4}" destId="{2D2327E6-5ADA-438B-BE19-C142F00BD3A3}" srcOrd="0" destOrd="1" presId="urn:microsoft.com/office/officeart/2005/8/layout/hList1"/>
    <dgm:cxn modelId="{F4B2C90A-08BE-46DE-971C-E8E18AF728FB}" type="presOf" srcId="{1A5C923A-6F36-4F74-AB12-23B1FACF6DB9}" destId="{2D2327E6-5ADA-438B-BE19-C142F00BD3A3}" srcOrd="0" destOrd="0" presId="urn:microsoft.com/office/officeart/2005/8/layout/hList1"/>
    <dgm:cxn modelId="{C12EBC3F-34A1-4ECD-86E8-10F5308DC96F}" type="presOf" srcId="{22B3DDE7-85A6-49BF-BC6C-8FF7C2E88FD4}" destId="{65AAC8ED-0EFE-4A78-A46E-A7AA6E957934}" srcOrd="0" destOrd="2" presId="urn:microsoft.com/office/officeart/2005/8/layout/hList1"/>
    <dgm:cxn modelId="{9F00EFD2-C2F8-4FA4-9C48-91B5762D7EA6}" type="presOf" srcId="{4B26448F-9A98-42CB-BAB4-BCA113D83CAF}" destId="{A4B3EF5E-3C54-404E-B813-EEA3E399DBDF}" srcOrd="0" destOrd="0" presId="urn:microsoft.com/office/officeart/2005/8/layout/hList1"/>
    <dgm:cxn modelId="{3D5FEEFB-56BF-4DE4-AA13-3A4795716C72}" type="presOf" srcId="{7FFB2E9E-7283-4295-AA46-28C7A113EFAA}" destId="{65AAC8ED-0EFE-4A78-A46E-A7AA6E957934}" srcOrd="0" destOrd="0" presId="urn:microsoft.com/office/officeart/2005/8/layout/hList1"/>
    <dgm:cxn modelId="{54749D95-94AB-42F6-A1E0-E244706AD992}" srcId="{1EF7E0AE-3BC3-4AC1-B9F9-233F3F9100CE}" destId="{4B26448F-9A98-42CB-BAB4-BCA113D83CAF}" srcOrd="2" destOrd="0" parTransId="{76862155-65D5-49E7-B8BA-5D9763F05CE7}" sibTransId="{781F38A3-7D71-4253-880E-EBAD90F33A55}"/>
    <dgm:cxn modelId="{056293D6-826A-4293-9E1B-F0769FFA1475}" type="presOf" srcId="{C86697A9-2E55-41E1-866B-332F298DAE04}" destId="{5E847150-6FE3-4B7F-A774-CFCC14BD0868}" srcOrd="0" destOrd="0" presId="urn:microsoft.com/office/officeart/2005/8/layout/hList1"/>
    <dgm:cxn modelId="{B0E4EFAC-704B-4DB7-B3DF-5D56D8D21724}" type="presOf" srcId="{54D1A54E-87FE-401B-B2B5-4679604C6037}" destId="{434CC05F-69CD-4B9F-89E4-BC59C287A589}" srcOrd="0" destOrd="1" presId="urn:microsoft.com/office/officeart/2005/8/layout/hList1"/>
    <dgm:cxn modelId="{3A90516C-9A60-4B4F-B485-7F1707DC2CAC}" srcId="{4B26448F-9A98-42CB-BAB4-BCA113D83CAF}" destId="{54D1A54E-87FE-401B-B2B5-4679604C6037}" srcOrd="1" destOrd="0" parTransId="{36DE3FFF-92C7-4094-ACAB-85D69959C5CA}" sibTransId="{6D717A53-CECC-448D-9313-16ABEB3F4EF8}"/>
    <dgm:cxn modelId="{68033ADD-47B6-4EC0-8B99-BD8C53E54D30}" srcId="{4D657762-2CC2-4715-B201-E52B56D08B67}" destId="{8E9316B8-F2DE-41AB-A26C-AF8B40738FA8}" srcOrd="5" destOrd="0" parTransId="{2CD54A54-C21F-4FF6-8F83-FB369D7E25E7}" sibTransId="{655F65D0-AAEE-4F7A-945A-B367D53D8C08}"/>
    <dgm:cxn modelId="{68587730-AA76-49C0-B05E-C276F51782ED}" srcId="{4D657762-2CC2-4715-B201-E52B56D08B67}" destId="{22B3DDE7-85A6-49BF-BC6C-8FF7C2E88FD4}" srcOrd="2" destOrd="0" parTransId="{172FFE4E-4D3E-4448-AF10-91AFE7EE30F7}" sibTransId="{AFB46525-6C5A-4E66-81CA-F2A6CE417E8D}"/>
    <dgm:cxn modelId="{465EB80B-699C-4D96-A427-603DD968F37A}" srcId="{4B26448F-9A98-42CB-BAB4-BCA113D83CAF}" destId="{1ADD30D8-23EE-4791-BD6D-1F23E2E6D537}" srcOrd="0" destOrd="0" parTransId="{13AFB700-47C6-4E6B-8FF0-AE26E1F34A2C}" sibTransId="{9BFE7316-4714-41C7-914E-B50002406A09}"/>
    <dgm:cxn modelId="{9213F9EC-AA85-4CF2-BEB4-A27A56921359}" srcId="{4D657762-2CC2-4715-B201-E52B56D08B67}" destId="{80306CC9-2814-4ADF-B833-4DA369AC5338}" srcOrd="4" destOrd="0" parTransId="{C6871763-D6DB-4B86-840F-C1C42911FC8E}" sibTransId="{C26EADE7-4C15-426E-9A22-CBF1E1FA8C6E}"/>
    <dgm:cxn modelId="{21D57A46-571E-4668-8FF7-5D4948E04630}" srcId="{4D657762-2CC2-4715-B201-E52B56D08B67}" destId="{393F70DC-945C-4930-A6A2-27CF04983D96}" srcOrd="1" destOrd="0" parTransId="{E87B7446-0997-4F45-BE6D-89BC06F94F86}" sibTransId="{9E82117A-F80F-4AE5-B6B2-D7B327783A2F}"/>
    <dgm:cxn modelId="{56B428CE-7288-41C5-AFB2-421FDA889FC5}" srcId="{4D657762-2CC2-4715-B201-E52B56D08B67}" destId="{7A167F30-A608-4E01-A3F4-9DBC06B2DEF4}" srcOrd="3" destOrd="0" parTransId="{529B4F44-1B65-4D8E-93C9-565AE3109792}" sibTransId="{210A8019-B089-4346-9646-D7D661630795}"/>
    <dgm:cxn modelId="{BB70AB58-3EDC-4423-8874-B697DB9AAF62}" type="presOf" srcId="{331C754F-740E-47AC-9D58-5F370D5EB08E}" destId="{2D2327E6-5ADA-438B-BE19-C142F00BD3A3}" srcOrd="0" destOrd="2" presId="urn:microsoft.com/office/officeart/2005/8/layout/hList1"/>
    <dgm:cxn modelId="{74915D5C-6970-4831-8A6F-E91813C25EF3}" type="presOf" srcId="{80306CC9-2814-4ADF-B833-4DA369AC5338}" destId="{65AAC8ED-0EFE-4A78-A46E-A7AA6E957934}" srcOrd="0" destOrd="4" presId="urn:microsoft.com/office/officeart/2005/8/layout/hList1"/>
    <dgm:cxn modelId="{F4FBF02A-EFDD-4283-850B-F816625B4C82}" type="presOf" srcId="{1EF7E0AE-3BC3-4AC1-B9F9-233F3F9100CE}" destId="{B6BAE718-EE4E-4CFC-AFF0-DA100088866F}" srcOrd="0" destOrd="0" presId="urn:microsoft.com/office/officeart/2005/8/layout/hList1"/>
    <dgm:cxn modelId="{F11688FE-3CC0-40A7-A62F-1DB9578814F6}" srcId="{4D657762-2CC2-4715-B201-E52B56D08B67}" destId="{7FFB2E9E-7283-4295-AA46-28C7A113EFAA}" srcOrd="0" destOrd="0" parTransId="{A8732670-6E72-4868-8E3D-266DEDFBA518}" sibTransId="{509136E4-7C36-46AB-B236-F6EEBDB135F3}"/>
    <dgm:cxn modelId="{6B3F671D-58DC-41A2-B675-32EB892253E8}" type="presOf" srcId="{8E9316B8-F2DE-41AB-A26C-AF8B40738FA8}" destId="{65AAC8ED-0EFE-4A78-A46E-A7AA6E957934}" srcOrd="0" destOrd="5" presId="urn:microsoft.com/office/officeart/2005/8/layout/hList1"/>
    <dgm:cxn modelId="{3927DC03-AD35-4E08-8F28-958A1115A95A}" srcId="{1EF7E0AE-3BC3-4AC1-B9F9-233F3F9100CE}" destId="{C86697A9-2E55-41E1-866B-332F298DAE04}" srcOrd="0" destOrd="0" parTransId="{335F9A17-E944-45A0-9D23-E8390615623E}" sibTransId="{1B03E995-AD56-4DB4-8331-0BCD9BD6FB8E}"/>
    <dgm:cxn modelId="{85BB1636-20AE-448C-AAA5-CCDB9826CEFF}" srcId="{C86697A9-2E55-41E1-866B-332F298DAE04}" destId="{445D73D1-AF4A-4543-B771-C546BE9635B4}" srcOrd="1" destOrd="0" parTransId="{3C92410E-75BD-4F58-AF63-5214F43E915D}" sibTransId="{2F5DFF8B-5EC2-47F6-9EF8-5A4E05F9AA6E}"/>
    <dgm:cxn modelId="{5367D8CE-A943-496E-BFA0-92AE39180EBD}" srcId="{C86697A9-2E55-41E1-866B-332F298DAE04}" destId="{331C754F-740E-47AC-9D58-5F370D5EB08E}" srcOrd="2" destOrd="0" parTransId="{DABE0BB8-22CA-4935-8CD6-A745AFF2BE72}" sibTransId="{448F7267-A559-40B4-A691-7E331632B291}"/>
    <dgm:cxn modelId="{5E5C8124-63B6-423B-8DF6-37A91B01037E}" srcId="{C86697A9-2E55-41E1-866B-332F298DAE04}" destId="{1A5C923A-6F36-4F74-AB12-23B1FACF6DB9}" srcOrd="0" destOrd="0" parTransId="{C8E23146-604E-4577-9503-9B93DFDE1D3F}" sibTransId="{50F765B9-6338-4EA0-BF4C-099DC37886C4}"/>
    <dgm:cxn modelId="{527EF24A-60D3-43A2-A968-6F65ED42B3CC}" srcId="{1EF7E0AE-3BC3-4AC1-B9F9-233F3F9100CE}" destId="{4D657762-2CC2-4715-B201-E52B56D08B67}" srcOrd="1" destOrd="0" parTransId="{FBA8D7D8-92DB-46F0-BB79-60EDEFA92593}" sibTransId="{13B78457-B16E-4A12-BC27-D8EF3B846B12}"/>
    <dgm:cxn modelId="{E8AF3997-E652-40DC-AFDA-C64EC41ECD75}" type="presOf" srcId="{4D657762-2CC2-4715-B201-E52B56D08B67}" destId="{98A626C7-8993-47ED-BCDB-702C1A71F097}" srcOrd="0" destOrd="0" presId="urn:microsoft.com/office/officeart/2005/8/layout/hList1"/>
    <dgm:cxn modelId="{1FCE3F97-1939-44A9-A930-FC470483A327}" type="presOf" srcId="{393F70DC-945C-4930-A6A2-27CF04983D96}" destId="{65AAC8ED-0EFE-4A78-A46E-A7AA6E957934}" srcOrd="0" destOrd="1" presId="urn:microsoft.com/office/officeart/2005/8/layout/hList1"/>
    <dgm:cxn modelId="{9C748613-49E1-4BA5-9393-A5D8F5E1A1C1}" type="presOf" srcId="{7A167F30-A608-4E01-A3F4-9DBC06B2DEF4}" destId="{65AAC8ED-0EFE-4A78-A46E-A7AA6E957934}" srcOrd="0" destOrd="3" presId="urn:microsoft.com/office/officeart/2005/8/layout/hList1"/>
    <dgm:cxn modelId="{6C3A8828-3537-4E1D-908A-EBA1580229BA}" type="presParOf" srcId="{B6BAE718-EE4E-4CFC-AFF0-DA100088866F}" destId="{5E5279B1-70C7-4D5A-AF32-072CA2419756}" srcOrd="0" destOrd="0" presId="urn:microsoft.com/office/officeart/2005/8/layout/hList1"/>
    <dgm:cxn modelId="{A6D5ABFF-7240-40C8-B0F4-7F31032B2728}" type="presParOf" srcId="{5E5279B1-70C7-4D5A-AF32-072CA2419756}" destId="{5E847150-6FE3-4B7F-A774-CFCC14BD0868}" srcOrd="0" destOrd="0" presId="urn:microsoft.com/office/officeart/2005/8/layout/hList1"/>
    <dgm:cxn modelId="{C0B2D6E9-AA58-4B25-BC44-E843D8D35B80}" type="presParOf" srcId="{5E5279B1-70C7-4D5A-AF32-072CA2419756}" destId="{2D2327E6-5ADA-438B-BE19-C142F00BD3A3}" srcOrd="1" destOrd="0" presId="urn:microsoft.com/office/officeart/2005/8/layout/hList1"/>
    <dgm:cxn modelId="{4AA52A1B-C1BD-4187-8037-76A52A5FA4AD}" type="presParOf" srcId="{B6BAE718-EE4E-4CFC-AFF0-DA100088866F}" destId="{BCB02425-133A-4FEB-A3C0-7F5243230643}" srcOrd="1" destOrd="0" presId="urn:microsoft.com/office/officeart/2005/8/layout/hList1"/>
    <dgm:cxn modelId="{7905D1BC-6E01-4B62-82F0-4D961FF07C7F}" type="presParOf" srcId="{B6BAE718-EE4E-4CFC-AFF0-DA100088866F}" destId="{34172A9F-F391-4C80-B4A9-04E984333004}" srcOrd="2" destOrd="0" presId="urn:microsoft.com/office/officeart/2005/8/layout/hList1"/>
    <dgm:cxn modelId="{0DD13F18-72A2-4698-801A-4AF829916220}" type="presParOf" srcId="{34172A9F-F391-4C80-B4A9-04E984333004}" destId="{98A626C7-8993-47ED-BCDB-702C1A71F097}" srcOrd="0" destOrd="0" presId="urn:microsoft.com/office/officeart/2005/8/layout/hList1"/>
    <dgm:cxn modelId="{B05ADCC5-F009-41D8-8A83-A2B2619C80EA}" type="presParOf" srcId="{34172A9F-F391-4C80-B4A9-04E984333004}" destId="{65AAC8ED-0EFE-4A78-A46E-A7AA6E957934}" srcOrd="1" destOrd="0" presId="urn:microsoft.com/office/officeart/2005/8/layout/hList1"/>
    <dgm:cxn modelId="{9575B6F6-E3C6-4236-B08E-29C7A6E8BDC5}" type="presParOf" srcId="{B6BAE718-EE4E-4CFC-AFF0-DA100088866F}" destId="{3C2667DD-05BF-4C56-8A7E-30DD081D274D}" srcOrd="3" destOrd="0" presId="urn:microsoft.com/office/officeart/2005/8/layout/hList1"/>
    <dgm:cxn modelId="{F5F5F18C-A7ED-46E3-A829-BE6EC116458F}" type="presParOf" srcId="{B6BAE718-EE4E-4CFC-AFF0-DA100088866F}" destId="{04324BAC-3586-4DC7-9381-A3775E60E6D4}" srcOrd="4" destOrd="0" presId="urn:microsoft.com/office/officeart/2005/8/layout/hList1"/>
    <dgm:cxn modelId="{8D109B20-29B2-4732-8C69-B8EF7F56B251}" type="presParOf" srcId="{04324BAC-3586-4DC7-9381-A3775E60E6D4}" destId="{A4B3EF5E-3C54-404E-B813-EEA3E399DBDF}" srcOrd="0" destOrd="0" presId="urn:microsoft.com/office/officeart/2005/8/layout/hList1"/>
    <dgm:cxn modelId="{6608CA02-4F55-44E4-9636-6CCEA917D192}" type="presParOf" srcId="{04324BAC-3586-4DC7-9381-A3775E60E6D4}" destId="{434CC05F-69CD-4B9F-89E4-BC59C287A5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A0FAD-CCDE-4F7C-A4E1-A3E8A02F046E}" type="doc">
      <dgm:prSet loTypeId="urn:diagrams.loki3.com/BracketList" loCatId="list" qsTypeId="urn:microsoft.com/office/officeart/2005/8/quickstyle/simple4" qsCatId="simple" csTypeId="urn:microsoft.com/office/officeart/2005/8/colors/accent2_1" csCatId="accent2" phldr="1"/>
      <dgm:spPr/>
      <dgm:t>
        <a:bodyPr/>
        <a:lstStyle/>
        <a:p>
          <a:endParaRPr lang="en-US"/>
        </a:p>
      </dgm:t>
    </dgm:pt>
    <dgm:pt modelId="{BF0D9460-3781-4C45-B13F-82935ABE913D}">
      <dgm:prSet custT="1"/>
      <dgm:spPr/>
      <dgm:t>
        <a:bodyPr/>
        <a:lstStyle/>
        <a:p>
          <a:pPr rtl="0"/>
          <a:r>
            <a:rPr lang="en-ZA" sz="2800" dirty="0" smtClean="0">
              <a:latin typeface="Gill Sans MT" panose="020B0502020104020203" pitchFamily="34" charset="0"/>
            </a:rPr>
            <a:t>Inclusive and Quality Growth of the South African Tourism Economy</a:t>
          </a:r>
          <a:endParaRPr lang="en-ZA" sz="2800" dirty="0">
            <a:latin typeface="Gill Sans MT" panose="020B0502020104020203" pitchFamily="34" charset="0"/>
          </a:endParaRPr>
        </a:p>
      </dgm:t>
    </dgm:pt>
    <dgm:pt modelId="{C1FAEAA9-35B2-4868-944B-DB5D7785EC0F}" type="parTrans" cxnId="{95B9F5AC-5FB8-44D0-BAD4-1D5F2144FFB2}">
      <dgm:prSet/>
      <dgm:spPr/>
      <dgm:t>
        <a:bodyPr/>
        <a:lstStyle/>
        <a:p>
          <a:endParaRPr lang="en-US"/>
        </a:p>
      </dgm:t>
    </dgm:pt>
    <dgm:pt modelId="{B4C1544F-E015-4343-A7F5-38EABC6C4EEA}" type="sibTrans" cxnId="{95B9F5AC-5FB8-44D0-BAD4-1D5F2144FFB2}">
      <dgm:prSet/>
      <dgm:spPr/>
      <dgm:t>
        <a:bodyPr/>
        <a:lstStyle/>
        <a:p>
          <a:endParaRPr lang="en-US"/>
        </a:p>
      </dgm:t>
    </dgm:pt>
    <dgm:pt modelId="{CA521FFE-BBC9-431D-9CA1-F4D3E72EB197}">
      <dgm:prSet custT="1"/>
      <dgm:spPr/>
      <dgm:t>
        <a:bodyPr/>
        <a:lstStyle/>
        <a:p>
          <a:pPr rtl="0"/>
          <a:r>
            <a:rPr lang="en-ZA" sz="2800" dirty="0" smtClean="0">
              <a:latin typeface="Gill Sans MT" panose="020B0502020104020203" pitchFamily="34" charset="0"/>
            </a:rPr>
            <a:t>Facilitating Ease of Access</a:t>
          </a:r>
          <a:endParaRPr lang="en-ZA" sz="2800" dirty="0">
            <a:latin typeface="Gill Sans MT" panose="020B0502020104020203" pitchFamily="34" charset="0"/>
          </a:endParaRPr>
        </a:p>
      </dgm:t>
    </dgm:pt>
    <dgm:pt modelId="{65F56F82-342C-4B4A-BB11-70FF2D76C5A0}" type="parTrans" cxnId="{4C578872-C2E0-4A09-9234-4FC6FAA9440D}">
      <dgm:prSet/>
      <dgm:spPr/>
      <dgm:t>
        <a:bodyPr/>
        <a:lstStyle/>
        <a:p>
          <a:endParaRPr lang="en-US"/>
        </a:p>
      </dgm:t>
    </dgm:pt>
    <dgm:pt modelId="{9F23116F-C75B-4A9A-93F8-5010F474A79E}" type="sibTrans" cxnId="{4C578872-C2E0-4A09-9234-4FC6FAA9440D}">
      <dgm:prSet/>
      <dgm:spPr/>
      <dgm:t>
        <a:bodyPr/>
        <a:lstStyle/>
        <a:p>
          <a:endParaRPr lang="en-US"/>
        </a:p>
      </dgm:t>
    </dgm:pt>
    <dgm:pt modelId="{E79F657F-0C75-4A80-BE83-079F91E9FBB0}">
      <dgm:prSet custT="1"/>
      <dgm:spPr/>
      <dgm:t>
        <a:bodyPr/>
        <a:lstStyle/>
        <a:p>
          <a:pPr rtl="0"/>
          <a:r>
            <a:rPr lang="en-ZA" sz="2800" dirty="0" smtClean="0">
              <a:latin typeface="Gill Sans MT" panose="020B0502020104020203" pitchFamily="34" charset="0"/>
            </a:rPr>
            <a:t>The Visitor Experience </a:t>
          </a:r>
          <a:endParaRPr lang="en-ZA" sz="2800" dirty="0">
            <a:latin typeface="Gill Sans MT" panose="020B0502020104020203" pitchFamily="34" charset="0"/>
          </a:endParaRPr>
        </a:p>
      </dgm:t>
    </dgm:pt>
    <dgm:pt modelId="{564F61C9-3A5D-43BC-A887-B1F9E4CB10A7}" type="parTrans" cxnId="{9D205978-CBD3-41F7-8990-E6A8B51C51AB}">
      <dgm:prSet/>
      <dgm:spPr/>
      <dgm:t>
        <a:bodyPr/>
        <a:lstStyle/>
        <a:p>
          <a:endParaRPr lang="en-US"/>
        </a:p>
      </dgm:t>
    </dgm:pt>
    <dgm:pt modelId="{AA15FF87-03BD-4274-8768-03A474B936F7}" type="sibTrans" cxnId="{9D205978-CBD3-41F7-8990-E6A8B51C51AB}">
      <dgm:prSet/>
      <dgm:spPr/>
      <dgm:t>
        <a:bodyPr/>
        <a:lstStyle/>
        <a:p>
          <a:endParaRPr lang="en-US"/>
        </a:p>
      </dgm:t>
    </dgm:pt>
    <dgm:pt modelId="{70651E1D-EA61-4589-B668-0908322385AC}">
      <dgm:prSet custT="1"/>
      <dgm:spPr/>
      <dgm:t>
        <a:bodyPr/>
        <a:lstStyle/>
        <a:p>
          <a:pPr rtl="0"/>
          <a:r>
            <a:rPr lang="en-ZA" sz="2800" dirty="0" smtClean="0">
              <a:latin typeface="Gill Sans MT" panose="020B0502020104020203" pitchFamily="34" charset="0"/>
            </a:rPr>
            <a:t>Destination Management</a:t>
          </a:r>
          <a:endParaRPr lang="en-ZA" sz="2800" dirty="0">
            <a:latin typeface="Gill Sans MT" panose="020B0502020104020203" pitchFamily="34" charset="0"/>
          </a:endParaRPr>
        </a:p>
      </dgm:t>
    </dgm:pt>
    <dgm:pt modelId="{3742DD97-8024-4DB8-B3A4-5648AC58269E}" type="parTrans" cxnId="{668E873C-C632-4CC1-A755-277FCFC158DE}">
      <dgm:prSet/>
      <dgm:spPr/>
      <dgm:t>
        <a:bodyPr/>
        <a:lstStyle/>
        <a:p>
          <a:endParaRPr lang="en-US"/>
        </a:p>
      </dgm:t>
    </dgm:pt>
    <dgm:pt modelId="{3083179D-DB71-4C50-AC4A-C580B518095F}" type="sibTrans" cxnId="{668E873C-C632-4CC1-A755-277FCFC158DE}">
      <dgm:prSet/>
      <dgm:spPr/>
      <dgm:t>
        <a:bodyPr/>
        <a:lstStyle/>
        <a:p>
          <a:endParaRPr lang="en-US"/>
        </a:p>
      </dgm:t>
    </dgm:pt>
    <dgm:pt modelId="{40155606-27D8-4E82-BB70-A1FBE429EEAD}">
      <dgm:prSet custT="1"/>
      <dgm:spPr/>
      <dgm:t>
        <a:bodyPr/>
        <a:lstStyle/>
        <a:p>
          <a:r>
            <a:rPr lang="en-ZA" sz="2800" dirty="0" smtClean="0">
              <a:latin typeface="Gill Sans MT" panose="020B0502020104020203" pitchFamily="34" charset="0"/>
            </a:rPr>
            <a:t>Effective Marketing</a:t>
          </a:r>
          <a:endParaRPr lang="en-ZA" sz="2800" dirty="0">
            <a:latin typeface="Gill Sans MT" panose="020B0502020104020203" pitchFamily="34" charset="0"/>
          </a:endParaRPr>
        </a:p>
      </dgm:t>
    </dgm:pt>
    <dgm:pt modelId="{6C2F6E2A-670F-4D13-A843-675B6728FEC1}" type="parTrans" cxnId="{85126496-48AA-4EFF-B10A-136042A3A3D1}">
      <dgm:prSet/>
      <dgm:spPr/>
      <dgm:t>
        <a:bodyPr/>
        <a:lstStyle/>
        <a:p>
          <a:endParaRPr lang="en-US"/>
        </a:p>
      </dgm:t>
    </dgm:pt>
    <dgm:pt modelId="{DFDABBF1-D4A5-4ED8-A218-939B7C340069}" type="sibTrans" cxnId="{85126496-48AA-4EFF-B10A-136042A3A3D1}">
      <dgm:prSet/>
      <dgm:spPr/>
      <dgm:t>
        <a:bodyPr/>
        <a:lstStyle/>
        <a:p>
          <a:endParaRPr lang="en-US"/>
        </a:p>
      </dgm:t>
    </dgm:pt>
    <dgm:pt modelId="{F3A64DD6-40D9-4C47-94C6-F1DBA7AFE937}">
      <dgm:prSet custT="1"/>
      <dgm:spPr/>
      <dgm:t>
        <a:bodyPr/>
        <a:lstStyle/>
        <a:p>
          <a:pPr rtl="0"/>
          <a:r>
            <a:rPr lang="en-ZA" sz="2800" dirty="0" smtClean="0">
              <a:latin typeface="Gill Sans MT" panose="020B0502020104020203" pitchFamily="34" charset="0"/>
            </a:rPr>
            <a:t>Broad Based Benefits</a:t>
          </a:r>
          <a:endParaRPr lang="en-ZA" sz="2800" dirty="0">
            <a:latin typeface="Gill Sans MT" panose="020B0502020104020203" pitchFamily="34" charset="0"/>
          </a:endParaRPr>
        </a:p>
      </dgm:t>
    </dgm:pt>
    <dgm:pt modelId="{A1A2844C-137F-42F2-804E-4F33A1F74720}" type="parTrans" cxnId="{120725B7-4959-40C0-BECD-280174DCB194}">
      <dgm:prSet/>
      <dgm:spPr/>
      <dgm:t>
        <a:bodyPr/>
        <a:lstStyle/>
        <a:p>
          <a:endParaRPr lang="en-US"/>
        </a:p>
      </dgm:t>
    </dgm:pt>
    <dgm:pt modelId="{C90DAFAC-68C7-4424-B171-958DCF118460}" type="sibTrans" cxnId="{120725B7-4959-40C0-BECD-280174DCB194}">
      <dgm:prSet/>
      <dgm:spPr/>
      <dgm:t>
        <a:bodyPr/>
        <a:lstStyle/>
        <a:p>
          <a:endParaRPr lang="en-US"/>
        </a:p>
      </dgm:t>
    </dgm:pt>
    <dgm:pt modelId="{7957398B-2FC3-485D-88EC-E79D596E649E}" type="pres">
      <dgm:prSet presAssocID="{737A0FAD-CCDE-4F7C-A4E1-A3E8A02F046E}" presName="Name0" presStyleCnt="0">
        <dgm:presLayoutVars>
          <dgm:dir/>
          <dgm:animLvl val="lvl"/>
          <dgm:resizeHandles val="exact"/>
        </dgm:presLayoutVars>
      </dgm:prSet>
      <dgm:spPr/>
      <dgm:t>
        <a:bodyPr/>
        <a:lstStyle/>
        <a:p>
          <a:endParaRPr lang="en-US"/>
        </a:p>
      </dgm:t>
    </dgm:pt>
    <dgm:pt modelId="{7AA92C91-8A0C-4F71-9D61-942425576C4F}" type="pres">
      <dgm:prSet presAssocID="{BF0D9460-3781-4C45-B13F-82935ABE913D}" presName="linNode" presStyleCnt="0"/>
      <dgm:spPr/>
    </dgm:pt>
    <dgm:pt modelId="{650D1703-967C-468C-A7DF-F17205B8A82E}" type="pres">
      <dgm:prSet presAssocID="{BF0D9460-3781-4C45-B13F-82935ABE913D}" presName="parTx" presStyleLbl="revTx" presStyleIdx="0" presStyleCnt="1">
        <dgm:presLayoutVars>
          <dgm:chMax val="1"/>
          <dgm:bulletEnabled val="1"/>
        </dgm:presLayoutVars>
      </dgm:prSet>
      <dgm:spPr/>
      <dgm:t>
        <a:bodyPr/>
        <a:lstStyle/>
        <a:p>
          <a:endParaRPr lang="en-US"/>
        </a:p>
      </dgm:t>
    </dgm:pt>
    <dgm:pt modelId="{858149C2-F4C2-40F1-88E9-D6AD7230C8DD}" type="pres">
      <dgm:prSet presAssocID="{BF0D9460-3781-4C45-B13F-82935ABE913D}" presName="bracket" presStyleLbl="parChTrans1D1" presStyleIdx="0" presStyleCnt="1"/>
      <dgm:spPr/>
    </dgm:pt>
    <dgm:pt modelId="{1B4BF4F7-4E28-45BD-A718-0504A6B1DBA5}" type="pres">
      <dgm:prSet presAssocID="{BF0D9460-3781-4C45-B13F-82935ABE913D}" presName="spH" presStyleCnt="0"/>
      <dgm:spPr/>
    </dgm:pt>
    <dgm:pt modelId="{FAFC53FB-CA2B-4EF2-B26B-82F3A6EFBA69}" type="pres">
      <dgm:prSet presAssocID="{BF0D9460-3781-4C45-B13F-82935ABE913D}" presName="desTx" presStyleLbl="node1" presStyleIdx="0" presStyleCnt="1">
        <dgm:presLayoutVars>
          <dgm:bulletEnabled val="1"/>
        </dgm:presLayoutVars>
      </dgm:prSet>
      <dgm:spPr/>
      <dgm:t>
        <a:bodyPr/>
        <a:lstStyle/>
        <a:p>
          <a:endParaRPr lang="en-US"/>
        </a:p>
      </dgm:t>
    </dgm:pt>
  </dgm:ptLst>
  <dgm:cxnLst>
    <dgm:cxn modelId="{95B9F5AC-5FB8-44D0-BAD4-1D5F2144FFB2}" srcId="{737A0FAD-CCDE-4F7C-A4E1-A3E8A02F046E}" destId="{BF0D9460-3781-4C45-B13F-82935ABE913D}" srcOrd="0" destOrd="0" parTransId="{C1FAEAA9-35B2-4868-944B-DB5D7785EC0F}" sibTransId="{B4C1544F-E015-4343-A7F5-38EABC6C4EEA}"/>
    <dgm:cxn modelId="{43DFB792-B52E-4704-905D-AA5696C1BF93}" type="presOf" srcId="{70651E1D-EA61-4589-B668-0908322385AC}" destId="{FAFC53FB-CA2B-4EF2-B26B-82F3A6EFBA69}" srcOrd="0" destOrd="3" presId="urn:diagrams.loki3.com/BracketList"/>
    <dgm:cxn modelId="{4C578872-C2E0-4A09-9234-4FC6FAA9440D}" srcId="{BF0D9460-3781-4C45-B13F-82935ABE913D}" destId="{CA521FFE-BBC9-431D-9CA1-F4D3E72EB197}" srcOrd="1" destOrd="0" parTransId="{65F56F82-342C-4B4A-BB11-70FF2D76C5A0}" sibTransId="{9F23116F-C75B-4A9A-93F8-5010F474A79E}"/>
    <dgm:cxn modelId="{668E873C-C632-4CC1-A755-277FCFC158DE}" srcId="{BF0D9460-3781-4C45-B13F-82935ABE913D}" destId="{70651E1D-EA61-4589-B668-0908322385AC}" srcOrd="3" destOrd="0" parTransId="{3742DD97-8024-4DB8-B3A4-5648AC58269E}" sibTransId="{3083179D-DB71-4C50-AC4A-C580B518095F}"/>
    <dgm:cxn modelId="{9D205978-CBD3-41F7-8990-E6A8B51C51AB}" srcId="{BF0D9460-3781-4C45-B13F-82935ABE913D}" destId="{E79F657F-0C75-4A80-BE83-079F91E9FBB0}" srcOrd="2" destOrd="0" parTransId="{564F61C9-3A5D-43BC-A887-B1F9E4CB10A7}" sibTransId="{AA15FF87-03BD-4274-8768-03A474B936F7}"/>
    <dgm:cxn modelId="{5FE65B29-4875-496D-BD3A-64104CEB173C}" type="presOf" srcId="{F3A64DD6-40D9-4C47-94C6-F1DBA7AFE937}" destId="{FAFC53FB-CA2B-4EF2-B26B-82F3A6EFBA69}" srcOrd="0" destOrd="4" presId="urn:diagrams.loki3.com/BracketList"/>
    <dgm:cxn modelId="{373AC20D-DDAD-4525-B246-FF2C93FD1789}" type="presOf" srcId="{40155606-27D8-4E82-BB70-A1FBE429EEAD}" destId="{FAFC53FB-CA2B-4EF2-B26B-82F3A6EFBA69}" srcOrd="0" destOrd="0" presId="urn:diagrams.loki3.com/BracketList"/>
    <dgm:cxn modelId="{C0A64C3A-32C4-4E8D-BA89-5B51A66C3B92}" type="presOf" srcId="{E79F657F-0C75-4A80-BE83-079F91E9FBB0}" destId="{FAFC53FB-CA2B-4EF2-B26B-82F3A6EFBA69}" srcOrd="0" destOrd="2" presId="urn:diagrams.loki3.com/BracketList"/>
    <dgm:cxn modelId="{E684DE68-F5E5-4449-BB98-D41DF13649D4}" type="presOf" srcId="{CA521FFE-BBC9-431D-9CA1-F4D3E72EB197}" destId="{FAFC53FB-CA2B-4EF2-B26B-82F3A6EFBA69}" srcOrd="0" destOrd="1" presId="urn:diagrams.loki3.com/BracketList"/>
    <dgm:cxn modelId="{4492BDED-9BAD-4DDB-8659-967A255A9E00}" type="presOf" srcId="{BF0D9460-3781-4C45-B13F-82935ABE913D}" destId="{650D1703-967C-468C-A7DF-F17205B8A82E}" srcOrd="0" destOrd="0" presId="urn:diagrams.loki3.com/BracketList"/>
    <dgm:cxn modelId="{85126496-48AA-4EFF-B10A-136042A3A3D1}" srcId="{BF0D9460-3781-4C45-B13F-82935ABE913D}" destId="{40155606-27D8-4E82-BB70-A1FBE429EEAD}" srcOrd="0" destOrd="0" parTransId="{6C2F6E2A-670F-4D13-A843-675B6728FEC1}" sibTransId="{DFDABBF1-D4A5-4ED8-A218-939B7C340069}"/>
    <dgm:cxn modelId="{120725B7-4959-40C0-BECD-280174DCB194}" srcId="{BF0D9460-3781-4C45-B13F-82935ABE913D}" destId="{F3A64DD6-40D9-4C47-94C6-F1DBA7AFE937}" srcOrd="4" destOrd="0" parTransId="{A1A2844C-137F-42F2-804E-4F33A1F74720}" sibTransId="{C90DAFAC-68C7-4424-B171-958DCF118460}"/>
    <dgm:cxn modelId="{BBD2779C-6F12-494F-8D91-08AD4D4B01C5}" type="presOf" srcId="{737A0FAD-CCDE-4F7C-A4E1-A3E8A02F046E}" destId="{7957398B-2FC3-485D-88EC-E79D596E649E}" srcOrd="0" destOrd="0" presId="urn:diagrams.loki3.com/BracketList"/>
    <dgm:cxn modelId="{B7EB1485-0D3A-49FE-9D02-96425F6F0197}" type="presParOf" srcId="{7957398B-2FC3-485D-88EC-E79D596E649E}" destId="{7AA92C91-8A0C-4F71-9D61-942425576C4F}" srcOrd="0" destOrd="0" presId="urn:diagrams.loki3.com/BracketList"/>
    <dgm:cxn modelId="{5A4277B9-BEB7-44A0-AD9D-2010365FC2E5}" type="presParOf" srcId="{7AA92C91-8A0C-4F71-9D61-942425576C4F}" destId="{650D1703-967C-468C-A7DF-F17205B8A82E}" srcOrd="0" destOrd="0" presId="urn:diagrams.loki3.com/BracketList"/>
    <dgm:cxn modelId="{F4DAF584-4801-4E10-9D83-90CD94615E6F}" type="presParOf" srcId="{7AA92C91-8A0C-4F71-9D61-942425576C4F}" destId="{858149C2-F4C2-40F1-88E9-D6AD7230C8DD}" srcOrd="1" destOrd="0" presId="urn:diagrams.loki3.com/BracketList"/>
    <dgm:cxn modelId="{901C9751-3DC7-4D9F-8B06-3B149336C3B8}" type="presParOf" srcId="{7AA92C91-8A0C-4F71-9D61-942425576C4F}" destId="{1B4BF4F7-4E28-45BD-A718-0504A6B1DBA5}" srcOrd="2" destOrd="0" presId="urn:diagrams.loki3.com/BracketList"/>
    <dgm:cxn modelId="{A0689208-C07D-4A56-8935-FFB35EDD10CB}" type="presParOf" srcId="{7AA92C91-8A0C-4F71-9D61-942425576C4F}" destId="{FAFC53FB-CA2B-4EF2-B26B-82F3A6EFBA6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1187C5-4770-4616-A41C-C96E443A379C}"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C403B36-E9BA-4AE4-B9DA-0FB8FEB4B157}">
      <dgm:prSet/>
      <dgm:spPr/>
      <dgm:t>
        <a:bodyPr/>
        <a:lstStyle/>
        <a:p>
          <a:pPr rtl="0"/>
          <a:r>
            <a:rPr lang="en-ZA" b="1" smtClean="0"/>
            <a:t>Stage 0:  Project Initiation</a:t>
          </a:r>
          <a:endParaRPr lang="en-ZA"/>
        </a:p>
      </dgm:t>
    </dgm:pt>
    <dgm:pt modelId="{77D5F94F-1CA3-49EE-AAEC-9ED2FC6D23B9}" type="parTrans" cxnId="{8B1C3BD6-3E56-4919-A39A-E9EB9A2D8359}">
      <dgm:prSet/>
      <dgm:spPr/>
      <dgm:t>
        <a:bodyPr/>
        <a:lstStyle/>
        <a:p>
          <a:endParaRPr lang="en-US"/>
        </a:p>
      </dgm:t>
    </dgm:pt>
    <dgm:pt modelId="{AD3C14A3-005B-4F7D-8531-942207C28370}" type="sibTrans" cxnId="{8B1C3BD6-3E56-4919-A39A-E9EB9A2D8359}">
      <dgm:prSet/>
      <dgm:spPr/>
      <dgm:t>
        <a:bodyPr/>
        <a:lstStyle/>
        <a:p>
          <a:endParaRPr lang="en-US"/>
        </a:p>
      </dgm:t>
    </dgm:pt>
    <dgm:pt modelId="{FAC77F10-9EE3-4D88-B686-BEFB51FDE0DA}">
      <dgm:prSet/>
      <dgm:spPr/>
      <dgm:t>
        <a:bodyPr/>
        <a:lstStyle/>
        <a:p>
          <a:pPr rtl="0"/>
          <a:r>
            <a:rPr lang="en-ZA" dirty="0" smtClean="0"/>
            <a:t>Project initiation report outlining high level business case and an estimated cost and project schedule</a:t>
          </a:r>
          <a:endParaRPr lang="en-ZA" dirty="0"/>
        </a:p>
      </dgm:t>
    </dgm:pt>
    <dgm:pt modelId="{895680EE-9047-4C7A-9649-DD4302AAC0DE}" type="parTrans" cxnId="{342145E7-E126-41E7-B2E1-CAF68D1926F9}">
      <dgm:prSet/>
      <dgm:spPr/>
      <dgm:t>
        <a:bodyPr/>
        <a:lstStyle/>
        <a:p>
          <a:endParaRPr lang="en-US"/>
        </a:p>
      </dgm:t>
    </dgm:pt>
    <dgm:pt modelId="{057D2093-5833-42D2-B45C-D1DDCD59004A}" type="sibTrans" cxnId="{342145E7-E126-41E7-B2E1-CAF68D1926F9}">
      <dgm:prSet/>
      <dgm:spPr/>
      <dgm:t>
        <a:bodyPr/>
        <a:lstStyle/>
        <a:p>
          <a:endParaRPr lang="en-US"/>
        </a:p>
      </dgm:t>
    </dgm:pt>
    <dgm:pt modelId="{01BC4C83-3525-4541-B62C-A7CBB588BC9E}">
      <dgm:prSet/>
      <dgm:spPr/>
      <dgm:t>
        <a:bodyPr/>
        <a:lstStyle/>
        <a:p>
          <a:pPr rtl="0"/>
          <a:r>
            <a:rPr lang="en-ZA" b="1" smtClean="0"/>
            <a:t>Stage 1:  Infrastructure Planning</a:t>
          </a:r>
          <a:endParaRPr lang="en-ZA"/>
        </a:p>
      </dgm:t>
    </dgm:pt>
    <dgm:pt modelId="{F80AC0CC-60AC-482E-B90B-EDFDBFF985A7}" type="parTrans" cxnId="{8C0DC4E3-0221-49D2-9834-117CE5248D52}">
      <dgm:prSet/>
      <dgm:spPr/>
      <dgm:t>
        <a:bodyPr/>
        <a:lstStyle/>
        <a:p>
          <a:endParaRPr lang="en-US"/>
        </a:p>
      </dgm:t>
    </dgm:pt>
    <dgm:pt modelId="{AF37C51D-EA08-4456-BB65-1E24B06F6E2F}" type="sibTrans" cxnId="{8C0DC4E3-0221-49D2-9834-117CE5248D52}">
      <dgm:prSet/>
      <dgm:spPr/>
      <dgm:t>
        <a:bodyPr/>
        <a:lstStyle/>
        <a:p>
          <a:endParaRPr lang="en-US"/>
        </a:p>
      </dgm:t>
    </dgm:pt>
    <dgm:pt modelId="{87A2F87A-058C-4730-9418-A33BED26ABF1}">
      <dgm:prSet/>
      <dgm:spPr/>
      <dgm:t>
        <a:bodyPr/>
        <a:lstStyle/>
        <a:p>
          <a:pPr rtl="0"/>
          <a:r>
            <a:rPr lang="en-ZA" smtClean="0"/>
            <a:t>Infrastructure plan identifies long term needs  and prioritised needs to a forecasted budget</a:t>
          </a:r>
          <a:endParaRPr lang="en-ZA"/>
        </a:p>
      </dgm:t>
    </dgm:pt>
    <dgm:pt modelId="{BE3374F7-0F88-4344-A68D-5325748DABD2}" type="parTrans" cxnId="{C589A508-34D9-467A-A643-AFDAD188CEEC}">
      <dgm:prSet/>
      <dgm:spPr/>
      <dgm:t>
        <a:bodyPr/>
        <a:lstStyle/>
        <a:p>
          <a:endParaRPr lang="en-US"/>
        </a:p>
      </dgm:t>
    </dgm:pt>
    <dgm:pt modelId="{2AC496F7-7183-4517-8587-EFE39D156FD6}" type="sibTrans" cxnId="{C589A508-34D9-467A-A643-AFDAD188CEEC}">
      <dgm:prSet/>
      <dgm:spPr/>
      <dgm:t>
        <a:bodyPr/>
        <a:lstStyle/>
        <a:p>
          <a:endParaRPr lang="en-US"/>
        </a:p>
      </dgm:t>
    </dgm:pt>
    <dgm:pt modelId="{1460DD95-D490-4857-8CFA-FA8BC5532A4E}">
      <dgm:prSet/>
      <dgm:spPr/>
      <dgm:t>
        <a:bodyPr/>
        <a:lstStyle/>
        <a:p>
          <a:pPr rtl="0"/>
          <a:r>
            <a:rPr lang="en-ZA" b="1" smtClean="0"/>
            <a:t>Stage 2:  Strategic Resourcing</a:t>
          </a:r>
          <a:endParaRPr lang="en-ZA"/>
        </a:p>
      </dgm:t>
    </dgm:pt>
    <dgm:pt modelId="{96836833-1ADD-48DB-B6E0-EA3EFBB2A452}" type="parTrans" cxnId="{69E5F639-4BA2-4F7E-AEC3-E535AE99A9E8}">
      <dgm:prSet/>
      <dgm:spPr/>
      <dgm:t>
        <a:bodyPr/>
        <a:lstStyle/>
        <a:p>
          <a:endParaRPr lang="en-US"/>
        </a:p>
      </dgm:t>
    </dgm:pt>
    <dgm:pt modelId="{1CB375AF-652A-4671-A6D1-5EBB12CEC6A9}" type="sibTrans" cxnId="{69E5F639-4BA2-4F7E-AEC3-E535AE99A9E8}">
      <dgm:prSet/>
      <dgm:spPr/>
      <dgm:t>
        <a:bodyPr/>
        <a:lstStyle/>
        <a:p>
          <a:endParaRPr lang="en-US"/>
        </a:p>
      </dgm:t>
    </dgm:pt>
    <dgm:pt modelId="{3DCC7D83-4D66-4B1E-965E-D18D454F72EC}">
      <dgm:prSet/>
      <dgm:spPr/>
      <dgm:t>
        <a:bodyPr/>
        <a:lstStyle/>
        <a:p>
          <a:pPr rtl="0"/>
          <a:r>
            <a:rPr lang="en-ZA" smtClean="0"/>
            <a:t>Procurement strategy to implement medium term infrastructure plan via packages</a:t>
          </a:r>
          <a:endParaRPr lang="en-ZA"/>
        </a:p>
      </dgm:t>
    </dgm:pt>
    <dgm:pt modelId="{422DFEB5-FBB7-49DD-9174-E5CB7E2A2345}" type="parTrans" cxnId="{7296D91F-32CD-4C7E-93C9-F58EFFB7E664}">
      <dgm:prSet/>
      <dgm:spPr/>
      <dgm:t>
        <a:bodyPr/>
        <a:lstStyle/>
        <a:p>
          <a:endParaRPr lang="en-US"/>
        </a:p>
      </dgm:t>
    </dgm:pt>
    <dgm:pt modelId="{F2281CED-E698-4718-89A7-06C93C900385}" type="sibTrans" cxnId="{7296D91F-32CD-4C7E-93C9-F58EFFB7E664}">
      <dgm:prSet/>
      <dgm:spPr/>
      <dgm:t>
        <a:bodyPr/>
        <a:lstStyle/>
        <a:p>
          <a:endParaRPr lang="en-US"/>
        </a:p>
      </dgm:t>
    </dgm:pt>
    <dgm:pt modelId="{B10FE8A1-A69B-4FE9-9556-9A6352871899}">
      <dgm:prSet/>
      <dgm:spPr/>
      <dgm:t>
        <a:bodyPr/>
        <a:lstStyle/>
        <a:p>
          <a:pPr rtl="0"/>
          <a:r>
            <a:rPr lang="en-ZA" b="1" smtClean="0"/>
            <a:t>Stage 3:  Pre-feasibility (Preparation and Briefing)</a:t>
          </a:r>
          <a:endParaRPr lang="en-ZA"/>
        </a:p>
      </dgm:t>
    </dgm:pt>
    <dgm:pt modelId="{4BB4021B-AE41-464F-AA06-19532372E032}" type="parTrans" cxnId="{A7434C7C-CD3C-4551-9C6D-0242CF9C5DD4}">
      <dgm:prSet/>
      <dgm:spPr/>
      <dgm:t>
        <a:bodyPr/>
        <a:lstStyle/>
        <a:p>
          <a:endParaRPr lang="en-US"/>
        </a:p>
      </dgm:t>
    </dgm:pt>
    <dgm:pt modelId="{C2CEDFC1-D44C-4EE0-8447-FE2825F9B4E3}" type="sibTrans" cxnId="{A7434C7C-CD3C-4551-9C6D-0242CF9C5DD4}">
      <dgm:prSet/>
      <dgm:spPr/>
      <dgm:t>
        <a:bodyPr/>
        <a:lstStyle/>
        <a:p>
          <a:endParaRPr lang="en-US"/>
        </a:p>
      </dgm:t>
    </dgm:pt>
    <dgm:pt modelId="{23C4AFF0-6D9B-443A-9B6B-096CB8463F7D}">
      <dgm:prSet/>
      <dgm:spPr/>
      <dgm:t>
        <a:bodyPr/>
        <a:lstStyle/>
        <a:p>
          <a:pPr rtl="0"/>
          <a:r>
            <a:rPr lang="en-ZA" smtClean="0"/>
            <a:t>The Strategic Brief which contains the package information, the schedule of statutory permissions, funding requirements and utility approvals, as relevant, that are to be obtained as the work proceeds and the procurement strategy.</a:t>
          </a:r>
          <a:endParaRPr lang="en-ZA"/>
        </a:p>
      </dgm:t>
    </dgm:pt>
    <dgm:pt modelId="{083B787C-69B2-410F-B670-EB6E6B3BC3C1}" type="parTrans" cxnId="{9C0C0EFF-79A3-4567-9A8B-6EC01BE0C68F}">
      <dgm:prSet/>
      <dgm:spPr/>
      <dgm:t>
        <a:bodyPr/>
        <a:lstStyle/>
        <a:p>
          <a:endParaRPr lang="en-US"/>
        </a:p>
      </dgm:t>
    </dgm:pt>
    <dgm:pt modelId="{B8BC71B1-84C6-4B43-9948-5AFADE22F85B}" type="sibTrans" cxnId="{9C0C0EFF-79A3-4567-9A8B-6EC01BE0C68F}">
      <dgm:prSet/>
      <dgm:spPr/>
      <dgm:t>
        <a:bodyPr/>
        <a:lstStyle/>
        <a:p>
          <a:endParaRPr lang="en-US"/>
        </a:p>
      </dgm:t>
    </dgm:pt>
    <dgm:pt modelId="{6D05E07D-9C4A-4313-8D5E-213187C1FDF7}">
      <dgm:prSet/>
      <dgm:spPr/>
      <dgm:t>
        <a:bodyPr/>
        <a:lstStyle/>
        <a:p>
          <a:pPr rtl="0"/>
          <a:r>
            <a:rPr lang="en-ZA" b="1" smtClean="0"/>
            <a:t>Stage 4:  Feasibility (Concept and Viability)</a:t>
          </a:r>
          <a:endParaRPr lang="en-ZA"/>
        </a:p>
      </dgm:t>
    </dgm:pt>
    <dgm:pt modelId="{98B64E88-B009-4E50-9AC7-7A75FF2E30A4}" type="parTrans" cxnId="{C0833176-C897-41A1-8DA7-2B421263A71F}">
      <dgm:prSet/>
      <dgm:spPr/>
      <dgm:t>
        <a:bodyPr/>
        <a:lstStyle/>
        <a:p>
          <a:endParaRPr lang="en-US"/>
        </a:p>
      </dgm:t>
    </dgm:pt>
    <dgm:pt modelId="{91441EDA-40EA-4F40-9C5A-D0FEB9D3CA10}" type="sibTrans" cxnId="{C0833176-C897-41A1-8DA7-2B421263A71F}">
      <dgm:prSet/>
      <dgm:spPr/>
      <dgm:t>
        <a:bodyPr/>
        <a:lstStyle/>
        <a:p>
          <a:endParaRPr lang="en-US"/>
        </a:p>
      </dgm:t>
    </dgm:pt>
    <dgm:pt modelId="{73DF508B-711C-4F0B-B1F7-A0BD7BD9E6B7}">
      <dgm:prSet/>
      <dgm:spPr/>
      <dgm:t>
        <a:bodyPr/>
        <a:lstStyle/>
        <a:p>
          <a:pPr rtl="0"/>
          <a:r>
            <a:rPr lang="en-ZA" smtClean="0"/>
            <a:t>The Concept Report will contain the package information which sets out the integrated concept for the works, any statutory permissions and funding or utility approvals granted and a risk report, and a logistic support plan.</a:t>
          </a:r>
          <a:endParaRPr lang="en-ZA"/>
        </a:p>
      </dgm:t>
    </dgm:pt>
    <dgm:pt modelId="{CE5E18A2-56EC-49B5-B9A5-9271F1846669}" type="parTrans" cxnId="{96BDF86B-36AC-40AD-8217-BDD3CFE72CF9}">
      <dgm:prSet/>
      <dgm:spPr/>
      <dgm:t>
        <a:bodyPr/>
        <a:lstStyle/>
        <a:p>
          <a:endParaRPr lang="en-US"/>
        </a:p>
      </dgm:t>
    </dgm:pt>
    <dgm:pt modelId="{ED34A9B8-64A0-4E96-9E04-C38173C7E259}" type="sibTrans" cxnId="{96BDF86B-36AC-40AD-8217-BDD3CFE72CF9}">
      <dgm:prSet/>
      <dgm:spPr/>
      <dgm:t>
        <a:bodyPr/>
        <a:lstStyle/>
        <a:p>
          <a:endParaRPr lang="en-US"/>
        </a:p>
      </dgm:t>
    </dgm:pt>
    <dgm:pt modelId="{C71F996C-F6B0-4480-930D-C7B86EB09066}">
      <dgm:prSet/>
      <dgm:spPr/>
      <dgm:t>
        <a:bodyPr/>
        <a:lstStyle/>
        <a:p>
          <a:pPr rtl="0"/>
          <a:r>
            <a:rPr lang="en-ZA" b="1" smtClean="0"/>
            <a:t>Stage 5:  Design Development</a:t>
          </a:r>
          <a:endParaRPr lang="en-ZA"/>
        </a:p>
      </dgm:t>
    </dgm:pt>
    <dgm:pt modelId="{6660E946-9610-4B6F-9263-538A295EA652}" type="parTrans" cxnId="{FC78B588-5D14-4C05-9D0C-8B205CF31FB0}">
      <dgm:prSet/>
      <dgm:spPr/>
      <dgm:t>
        <a:bodyPr/>
        <a:lstStyle/>
        <a:p>
          <a:endParaRPr lang="en-US"/>
        </a:p>
      </dgm:t>
    </dgm:pt>
    <dgm:pt modelId="{3B35E8DC-4F97-4F77-8150-1710869C1F19}" type="sibTrans" cxnId="{FC78B588-5D14-4C05-9D0C-8B205CF31FB0}">
      <dgm:prSet/>
      <dgm:spPr/>
      <dgm:t>
        <a:bodyPr/>
        <a:lstStyle/>
        <a:p>
          <a:endParaRPr lang="en-US"/>
        </a:p>
      </dgm:t>
    </dgm:pt>
    <dgm:pt modelId="{52842B10-8C60-4D77-8AEE-AF0D352FB956}">
      <dgm:prSet/>
      <dgm:spPr/>
      <dgm:t>
        <a:bodyPr/>
        <a:lstStyle/>
        <a:p>
          <a:pPr rtl="0"/>
          <a:r>
            <a:rPr lang="en-ZA" smtClean="0"/>
            <a:t>The Design Development Report which contains the package information sets out the integrated developed design of the works for a package and forms the basis for the development of the production information, any statutory permissions and utility approvals granted, a risk and maintenance report</a:t>
          </a:r>
          <a:endParaRPr lang="en-ZA"/>
        </a:p>
      </dgm:t>
    </dgm:pt>
    <dgm:pt modelId="{0E0378E3-38ED-4D25-9119-86492936E60E}" type="parTrans" cxnId="{EEC8650D-D436-4F15-ABCD-29AC559C9EAB}">
      <dgm:prSet/>
      <dgm:spPr/>
      <dgm:t>
        <a:bodyPr/>
        <a:lstStyle/>
        <a:p>
          <a:endParaRPr lang="en-US"/>
        </a:p>
      </dgm:t>
    </dgm:pt>
    <dgm:pt modelId="{0D63B72E-AFDE-4A3F-B219-92B4ACE8D71A}" type="sibTrans" cxnId="{EEC8650D-D436-4F15-ABCD-29AC559C9EAB}">
      <dgm:prSet/>
      <dgm:spPr/>
      <dgm:t>
        <a:bodyPr/>
        <a:lstStyle/>
        <a:p>
          <a:endParaRPr lang="en-US"/>
        </a:p>
      </dgm:t>
    </dgm:pt>
    <dgm:pt modelId="{AA0B5D18-5AF0-42B1-9EAE-BBA8EF81CCD3}">
      <dgm:prSet/>
      <dgm:spPr/>
      <dgm:t>
        <a:bodyPr/>
        <a:lstStyle/>
        <a:p>
          <a:pPr rtl="0"/>
          <a:r>
            <a:rPr lang="en-ZA" b="1" dirty="0" smtClean="0"/>
            <a:t>Stage 6:  Design Documentation</a:t>
          </a:r>
          <a:endParaRPr lang="en-ZA" dirty="0"/>
        </a:p>
      </dgm:t>
    </dgm:pt>
    <dgm:pt modelId="{EA80E383-D806-4472-81B2-8D0A60AEBBA7}" type="parTrans" cxnId="{54B3E822-1FE7-4F8B-AAE1-FFC8D5061263}">
      <dgm:prSet/>
      <dgm:spPr/>
      <dgm:t>
        <a:bodyPr/>
        <a:lstStyle/>
        <a:p>
          <a:endParaRPr lang="en-US"/>
        </a:p>
      </dgm:t>
    </dgm:pt>
    <dgm:pt modelId="{C481D0A1-8A87-4057-A035-9A34113DA338}" type="sibTrans" cxnId="{54B3E822-1FE7-4F8B-AAE1-FFC8D5061263}">
      <dgm:prSet/>
      <dgm:spPr/>
      <dgm:t>
        <a:bodyPr/>
        <a:lstStyle/>
        <a:p>
          <a:endParaRPr lang="en-US"/>
        </a:p>
      </dgm:t>
    </dgm:pt>
    <dgm:pt modelId="{1F4C84EE-7732-4CED-B48B-DC196B4AFE59}">
      <dgm:prSet/>
      <dgm:spPr/>
      <dgm:t>
        <a:bodyPr/>
        <a:lstStyle/>
        <a:p>
          <a:pPr rtl="0"/>
          <a:r>
            <a:rPr lang="en-ZA" smtClean="0"/>
            <a:t>6A – Production Information detailing performance definition, specifications, sizing and position of all systems and components enabling either construction (where the contractor is able to build directly from the information prepared) or production of manufacturing and installation information for construction.  </a:t>
          </a:r>
          <a:endParaRPr lang="en-ZA"/>
        </a:p>
      </dgm:t>
    </dgm:pt>
    <dgm:pt modelId="{B3C0C0BB-01B7-4FF2-9B4C-AF8F6F3EA4F5}" type="parTrans" cxnId="{93B3798E-95F0-4260-952F-5B5EAFBA5764}">
      <dgm:prSet/>
      <dgm:spPr/>
      <dgm:t>
        <a:bodyPr/>
        <a:lstStyle/>
        <a:p>
          <a:endParaRPr lang="en-US"/>
        </a:p>
      </dgm:t>
    </dgm:pt>
    <dgm:pt modelId="{E44AD116-DCEF-44E3-B375-606C4EEEB098}" type="sibTrans" cxnId="{93B3798E-95F0-4260-952F-5B5EAFBA5764}">
      <dgm:prSet/>
      <dgm:spPr/>
      <dgm:t>
        <a:bodyPr/>
        <a:lstStyle/>
        <a:p>
          <a:endParaRPr lang="en-US"/>
        </a:p>
      </dgm:t>
    </dgm:pt>
    <dgm:pt modelId="{F4EAF4F7-A1E6-41C0-872D-BA084678B1E3}">
      <dgm:prSet/>
      <dgm:spPr/>
      <dgm:t>
        <a:bodyPr/>
        <a:lstStyle/>
        <a:p>
          <a:pPr rtl="0"/>
          <a:r>
            <a:rPr lang="en-ZA" smtClean="0"/>
            <a:t>6B – Output Manufacture, fabrication and construction information which is produced by or on behalf of the contractor, based on the production information provided for a package which enables manufacture, fabrication or construction to take place</a:t>
          </a:r>
          <a:endParaRPr lang="en-ZA"/>
        </a:p>
      </dgm:t>
    </dgm:pt>
    <dgm:pt modelId="{6CE4CDA1-9FC0-4DCF-93D1-85A6747F30FA}" type="parTrans" cxnId="{E5E17F37-8F59-4D21-A0EC-E1176B753F3F}">
      <dgm:prSet/>
      <dgm:spPr/>
      <dgm:t>
        <a:bodyPr/>
        <a:lstStyle/>
        <a:p>
          <a:endParaRPr lang="en-US"/>
        </a:p>
      </dgm:t>
    </dgm:pt>
    <dgm:pt modelId="{BF744618-CD75-4DF7-9061-DB0280112F52}" type="sibTrans" cxnId="{E5E17F37-8F59-4D21-A0EC-E1176B753F3F}">
      <dgm:prSet/>
      <dgm:spPr/>
      <dgm:t>
        <a:bodyPr/>
        <a:lstStyle/>
        <a:p>
          <a:endParaRPr lang="en-US"/>
        </a:p>
      </dgm:t>
    </dgm:pt>
    <dgm:pt modelId="{722C468E-CEDF-4C4A-81EE-74E2EF6EA27B}">
      <dgm:prSet/>
      <dgm:spPr/>
      <dgm:t>
        <a:bodyPr/>
        <a:lstStyle/>
        <a:p>
          <a:pPr rtl="0"/>
          <a:r>
            <a:rPr lang="en-ZA" b="1" smtClean="0"/>
            <a:t>Stage 7:  Works  </a:t>
          </a:r>
          <a:endParaRPr lang="en-ZA"/>
        </a:p>
      </dgm:t>
    </dgm:pt>
    <dgm:pt modelId="{8530C95C-B3AF-4801-A040-1A67DB54269E}" type="parTrans" cxnId="{762DA82A-0B03-4290-B7AA-970166F284F0}">
      <dgm:prSet/>
      <dgm:spPr/>
      <dgm:t>
        <a:bodyPr/>
        <a:lstStyle/>
        <a:p>
          <a:endParaRPr lang="en-US"/>
        </a:p>
      </dgm:t>
    </dgm:pt>
    <dgm:pt modelId="{0FED15A7-569C-4643-BF84-DC17F8133A5C}" type="sibTrans" cxnId="{762DA82A-0B03-4290-B7AA-970166F284F0}">
      <dgm:prSet/>
      <dgm:spPr/>
      <dgm:t>
        <a:bodyPr/>
        <a:lstStyle/>
        <a:p>
          <a:endParaRPr lang="en-US"/>
        </a:p>
      </dgm:t>
    </dgm:pt>
    <dgm:pt modelId="{01418761-BCDC-42F8-91E2-497BBC64D2B6}">
      <dgm:prSet/>
      <dgm:spPr/>
      <dgm:t>
        <a:bodyPr/>
        <a:lstStyle/>
        <a:p>
          <a:pPr rtl="0"/>
          <a:r>
            <a:rPr lang="en-ZA" smtClean="0"/>
            <a:t>The output here is the completed works</a:t>
          </a:r>
          <a:endParaRPr lang="en-ZA"/>
        </a:p>
      </dgm:t>
    </dgm:pt>
    <dgm:pt modelId="{5EB058A6-E3F1-4B76-886E-6DB28F6D7D80}" type="parTrans" cxnId="{1CF3A227-E6BA-4133-B931-9900724A9954}">
      <dgm:prSet/>
      <dgm:spPr/>
      <dgm:t>
        <a:bodyPr/>
        <a:lstStyle/>
        <a:p>
          <a:endParaRPr lang="en-US"/>
        </a:p>
      </dgm:t>
    </dgm:pt>
    <dgm:pt modelId="{504398AD-79CB-4399-85DD-3FFA4484ECDA}" type="sibTrans" cxnId="{1CF3A227-E6BA-4133-B931-9900724A9954}">
      <dgm:prSet/>
      <dgm:spPr/>
      <dgm:t>
        <a:bodyPr/>
        <a:lstStyle/>
        <a:p>
          <a:endParaRPr lang="en-US"/>
        </a:p>
      </dgm:t>
    </dgm:pt>
    <dgm:pt modelId="{086AFF4D-5348-4F8C-9280-8946E267958F}">
      <dgm:prSet/>
      <dgm:spPr/>
      <dgm:t>
        <a:bodyPr/>
        <a:lstStyle/>
        <a:p>
          <a:pPr rtl="0"/>
          <a:r>
            <a:rPr lang="en-ZA" b="1" smtClean="0"/>
            <a:t>Stage 8:  Handover</a:t>
          </a:r>
          <a:endParaRPr lang="en-ZA"/>
        </a:p>
      </dgm:t>
    </dgm:pt>
    <dgm:pt modelId="{7F53A645-A066-41AB-AC2B-D5226E1E4C5A}" type="parTrans" cxnId="{54D0C896-8A33-4459-A7FE-380648EB8618}">
      <dgm:prSet/>
      <dgm:spPr/>
      <dgm:t>
        <a:bodyPr/>
        <a:lstStyle/>
        <a:p>
          <a:endParaRPr lang="en-US"/>
        </a:p>
      </dgm:t>
    </dgm:pt>
    <dgm:pt modelId="{0D697646-1597-4CA4-88B2-1FACC5B7DC59}" type="sibTrans" cxnId="{54D0C896-8A33-4459-A7FE-380648EB8618}">
      <dgm:prSet/>
      <dgm:spPr/>
      <dgm:t>
        <a:bodyPr/>
        <a:lstStyle/>
        <a:p>
          <a:endParaRPr lang="en-US"/>
        </a:p>
      </dgm:t>
    </dgm:pt>
    <dgm:pt modelId="{593DBB73-AF5E-4EAC-A5E4-3AA30BBF1490}">
      <dgm:prSet/>
      <dgm:spPr/>
      <dgm:t>
        <a:bodyPr/>
        <a:lstStyle/>
        <a:p>
          <a:pPr rtl="0"/>
          <a:r>
            <a:rPr lang="en-ZA" smtClean="0"/>
            <a:t>Works taken over with record information</a:t>
          </a:r>
          <a:endParaRPr lang="en-ZA"/>
        </a:p>
      </dgm:t>
    </dgm:pt>
    <dgm:pt modelId="{F7F27905-1C3A-46A5-8A0F-A2844BAC7888}" type="parTrans" cxnId="{5AAE5DD8-5803-4EAE-A4B7-714556D54EEC}">
      <dgm:prSet/>
      <dgm:spPr/>
      <dgm:t>
        <a:bodyPr/>
        <a:lstStyle/>
        <a:p>
          <a:endParaRPr lang="en-US"/>
        </a:p>
      </dgm:t>
    </dgm:pt>
    <dgm:pt modelId="{7B6B55DB-203F-45A6-929D-D40F53340671}" type="sibTrans" cxnId="{5AAE5DD8-5803-4EAE-A4B7-714556D54EEC}">
      <dgm:prSet/>
      <dgm:spPr/>
      <dgm:t>
        <a:bodyPr/>
        <a:lstStyle/>
        <a:p>
          <a:endParaRPr lang="en-US"/>
        </a:p>
      </dgm:t>
    </dgm:pt>
    <dgm:pt modelId="{905CC0DA-6AF1-444D-9392-C5135813DC40}">
      <dgm:prSet/>
      <dgm:spPr/>
      <dgm:t>
        <a:bodyPr/>
        <a:lstStyle/>
        <a:p>
          <a:pPr rtl="0"/>
          <a:r>
            <a:rPr lang="en-ZA" b="1" smtClean="0"/>
            <a:t>Stage 9:  Closeout</a:t>
          </a:r>
          <a:endParaRPr lang="en-ZA"/>
        </a:p>
      </dgm:t>
    </dgm:pt>
    <dgm:pt modelId="{770D1E08-1060-49F0-94FC-DBE69C1F5822}" type="parTrans" cxnId="{4338F00A-8641-40BF-A415-D11F9BFEC4FA}">
      <dgm:prSet/>
      <dgm:spPr/>
      <dgm:t>
        <a:bodyPr/>
        <a:lstStyle/>
        <a:p>
          <a:endParaRPr lang="en-US"/>
        </a:p>
      </dgm:t>
    </dgm:pt>
    <dgm:pt modelId="{A611A599-F38B-4F5D-869E-41578E34DA4B}" type="sibTrans" cxnId="{4338F00A-8641-40BF-A415-D11F9BFEC4FA}">
      <dgm:prSet/>
      <dgm:spPr/>
      <dgm:t>
        <a:bodyPr/>
        <a:lstStyle/>
        <a:p>
          <a:endParaRPr lang="en-US"/>
        </a:p>
      </dgm:t>
    </dgm:pt>
    <dgm:pt modelId="{A92F4559-0507-469E-9D3E-58275CE11E86}">
      <dgm:prSet/>
      <dgm:spPr/>
      <dgm:t>
        <a:bodyPr/>
        <a:lstStyle/>
        <a:p>
          <a:pPr rtl="0"/>
          <a:r>
            <a:rPr lang="en-ZA" smtClean="0"/>
            <a:t>9A Asset data on register</a:t>
          </a:r>
          <a:endParaRPr lang="en-ZA"/>
        </a:p>
      </dgm:t>
    </dgm:pt>
    <dgm:pt modelId="{F0D11DE3-01AA-4869-994D-C28DC470625D}" type="parTrans" cxnId="{2E394215-B1F3-46DC-9CD8-E91B17AF22B7}">
      <dgm:prSet/>
      <dgm:spPr/>
      <dgm:t>
        <a:bodyPr/>
        <a:lstStyle/>
        <a:p>
          <a:endParaRPr lang="en-US"/>
        </a:p>
      </dgm:t>
    </dgm:pt>
    <dgm:pt modelId="{5D18878A-2EDF-4E36-832F-41A898267DD6}" type="sibTrans" cxnId="{2E394215-B1F3-46DC-9CD8-E91B17AF22B7}">
      <dgm:prSet/>
      <dgm:spPr/>
      <dgm:t>
        <a:bodyPr/>
        <a:lstStyle/>
        <a:p>
          <a:endParaRPr lang="en-US"/>
        </a:p>
      </dgm:t>
    </dgm:pt>
    <dgm:pt modelId="{81A70920-1452-4075-9F8E-FBDA375B14B2}">
      <dgm:prSet/>
      <dgm:spPr/>
      <dgm:t>
        <a:bodyPr/>
        <a:lstStyle/>
        <a:p>
          <a:pPr rtl="0"/>
          <a:r>
            <a:rPr lang="en-ZA" smtClean="0"/>
            <a:t>9B Completed package</a:t>
          </a:r>
          <a:endParaRPr lang="en-ZA"/>
        </a:p>
      </dgm:t>
    </dgm:pt>
    <dgm:pt modelId="{3C148A7C-A3E5-4281-998F-14AD555C8E6A}" type="parTrans" cxnId="{25E46538-A8CC-480E-9AB6-62C56984E744}">
      <dgm:prSet/>
      <dgm:spPr/>
      <dgm:t>
        <a:bodyPr/>
        <a:lstStyle/>
        <a:p>
          <a:endParaRPr lang="en-US"/>
        </a:p>
      </dgm:t>
    </dgm:pt>
    <dgm:pt modelId="{4EAAB49F-389C-45C7-B449-0D82725DC14A}" type="sibTrans" cxnId="{25E46538-A8CC-480E-9AB6-62C56984E744}">
      <dgm:prSet/>
      <dgm:spPr/>
      <dgm:t>
        <a:bodyPr/>
        <a:lstStyle/>
        <a:p>
          <a:endParaRPr lang="en-US"/>
        </a:p>
      </dgm:t>
    </dgm:pt>
    <dgm:pt modelId="{173ED807-C955-439D-A730-D800BB39E781}" type="pres">
      <dgm:prSet presAssocID="{AF1187C5-4770-4616-A41C-C96E443A379C}" presName="Name0" presStyleCnt="0">
        <dgm:presLayoutVars>
          <dgm:dir/>
          <dgm:animLvl val="lvl"/>
          <dgm:resizeHandles val="exact"/>
        </dgm:presLayoutVars>
      </dgm:prSet>
      <dgm:spPr/>
      <dgm:t>
        <a:bodyPr/>
        <a:lstStyle/>
        <a:p>
          <a:endParaRPr lang="en-US"/>
        </a:p>
      </dgm:t>
    </dgm:pt>
    <dgm:pt modelId="{C3F86B59-339D-44E6-8E07-EB2E6FE8B383}" type="pres">
      <dgm:prSet presAssocID="{EC403B36-E9BA-4AE4-B9DA-0FB8FEB4B157}" presName="linNode" presStyleCnt="0"/>
      <dgm:spPr/>
    </dgm:pt>
    <dgm:pt modelId="{2D1E27DA-059E-4FEB-98F4-4200CD5C3664}" type="pres">
      <dgm:prSet presAssocID="{EC403B36-E9BA-4AE4-B9DA-0FB8FEB4B157}" presName="parTx" presStyleLbl="revTx" presStyleIdx="0" presStyleCnt="10">
        <dgm:presLayoutVars>
          <dgm:chMax val="1"/>
          <dgm:bulletEnabled val="1"/>
        </dgm:presLayoutVars>
      </dgm:prSet>
      <dgm:spPr/>
      <dgm:t>
        <a:bodyPr/>
        <a:lstStyle/>
        <a:p>
          <a:endParaRPr lang="en-US"/>
        </a:p>
      </dgm:t>
    </dgm:pt>
    <dgm:pt modelId="{16C52043-0C23-491B-ACEC-886A5D7EA3E7}" type="pres">
      <dgm:prSet presAssocID="{EC403B36-E9BA-4AE4-B9DA-0FB8FEB4B157}" presName="bracket" presStyleLbl="parChTrans1D1" presStyleIdx="0" presStyleCnt="10"/>
      <dgm:spPr/>
    </dgm:pt>
    <dgm:pt modelId="{D291C7E5-FE7A-475B-B211-A2C44065555E}" type="pres">
      <dgm:prSet presAssocID="{EC403B36-E9BA-4AE4-B9DA-0FB8FEB4B157}" presName="spH" presStyleCnt="0"/>
      <dgm:spPr/>
    </dgm:pt>
    <dgm:pt modelId="{08900719-EA34-4BDE-87B5-02338A89887B}" type="pres">
      <dgm:prSet presAssocID="{EC403B36-E9BA-4AE4-B9DA-0FB8FEB4B157}" presName="desTx" presStyleLbl="node1" presStyleIdx="0" presStyleCnt="10">
        <dgm:presLayoutVars>
          <dgm:bulletEnabled val="1"/>
        </dgm:presLayoutVars>
      </dgm:prSet>
      <dgm:spPr/>
      <dgm:t>
        <a:bodyPr/>
        <a:lstStyle/>
        <a:p>
          <a:endParaRPr lang="en-US"/>
        </a:p>
      </dgm:t>
    </dgm:pt>
    <dgm:pt modelId="{3C53AE3D-7E1D-4C26-8621-7F09A2D019E1}" type="pres">
      <dgm:prSet presAssocID="{AD3C14A3-005B-4F7D-8531-942207C28370}" presName="spV" presStyleCnt="0"/>
      <dgm:spPr/>
    </dgm:pt>
    <dgm:pt modelId="{7F163AEB-E437-4132-A518-40FC4DB4DAAC}" type="pres">
      <dgm:prSet presAssocID="{01BC4C83-3525-4541-B62C-A7CBB588BC9E}" presName="linNode" presStyleCnt="0"/>
      <dgm:spPr/>
    </dgm:pt>
    <dgm:pt modelId="{93E2FC34-0F4D-49B7-A17F-B71B1AC76580}" type="pres">
      <dgm:prSet presAssocID="{01BC4C83-3525-4541-B62C-A7CBB588BC9E}" presName="parTx" presStyleLbl="revTx" presStyleIdx="1" presStyleCnt="10">
        <dgm:presLayoutVars>
          <dgm:chMax val="1"/>
          <dgm:bulletEnabled val="1"/>
        </dgm:presLayoutVars>
      </dgm:prSet>
      <dgm:spPr/>
      <dgm:t>
        <a:bodyPr/>
        <a:lstStyle/>
        <a:p>
          <a:endParaRPr lang="en-US"/>
        </a:p>
      </dgm:t>
    </dgm:pt>
    <dgm:pt modelId="{67F68A26-A34C-4AD7-8946-E184AE155FAD}" type="pres">
      <dgm:prSet presAssocID="{01BC4C83-3525-4541-B62C-A7CBB588BC9E}" presName="bracket" presStyleLbl="parChTrans1D1" presStyleIdx="1" presStyleCnt="10"/>
      <dgm:spPr/>
    </dgm:pt>
    <dgm:pt modelId="{81A02F3C-8C33-446C-9863-4D3E54F6EE67}" type="pres">
      <dgm:prSet presAssocID="{01BC4C83-3525-4541-B62C-A7CBB588BC9E}" presName="spH" presStyleCnt="0"/>
      <dgm:spPr/>
    </dgm:pt>
    <dgm:pt modelId="{D259B9DD-A4FB-42B0-B3F5-C37CA87116A4}" type="pres">
      <dgm:prSet presAssocID="{01BC4C83-3525-4541-B62C-A7CBB588BC9E}" presName="desTx" presStyleLbl="node1" presStyleIdx="1" presStyleCnt="10">
        <dgm:presLayoutVars>
          <dgm:bulletEnabled val="1"/>
        </dgm:presLayoutVars>
      </dgm:prSet>
      <dgm:spPr/>
      <dgm:t>
        <a:bodyPr/>
        <a:lstStyle/>
        <a:p>
          <a:endParaRPr lang="en-US"/>
        </a:p>
      </dgm:t>
    </dgm:pt>
    <dgm:pt modelId="{F4CFA8BB-4140-4C81-896D-35218D0F2F2A}" type="pres">
      <dgm:prSet presAssocID="{AF37C51D-EA08-4456-BB65-1E24B06F6E2F}" presName="spV" presStyleCnt="0"/>
      <dgm:spPr/>
    </dgm:pt>
    <dgm:pt modelId="{156413A0-5987-47CC-BAD0-153A3413EE38}" type="pres">
      <dgm:prSet presAssocID="{1460DD95-D490-4857-8CFA-FA8BC5532A4E}" presName="linNode" presStyleCnt="0"/>
      <dgm:spPr/>
    </dgm:pt>
    <dgm:pt modelId="{17F401DF-29B9-4745-8A58-E0D9EABFF454}" type="pres">
      <dgm:prSet presAssocID="{1460DD95-D490-4857-8CFA-FA8BC5532A4E}" presName="parTx" presStyleLbl="revTx" presStyleIdx="2" presStyleCnt="10">
        <dgm:presLayoutVars>
          <dgm:chMax val="1"/>
          <dgm:bulletEnabled val="1"/>
        </dgm:presLayoutVars>
      </dgm:prSet>
      <dgm:spPr/>
      <dgm:t>
        <a:bodyPr/>
        <a:lstStyle/>
        <a:p>
          <a:endParaRPr lang="en-US"/>
        </a:p>
      </dgm:t>
    </dgm:pt>
    <dgm:pt modelId="{9B689862-F37D-4322-BE96-0D0B4C0F28A6}" type="pres">
      <dgm:prSet presAssocID="{1460DD95-D490-4857-8CFA-FA8BC5532A4E}" presName="bracket" presStyleLbl="parChTrans1D1" presStyleIdx="2" presStyleCnt="10"/>
      <dgm:spPr/>
    </dgm:pt>
    <dgm:pt modelId="{02BCE996-1046-479A-80BA-AB10629DE9DF}" type="pres">
      <dgm:prSet presAssocID="{1460DD95-D490-4857-8CFA-FA8BC5532A4E}" presName="spH" presStyleCnt="0"/>
      <dgm:spPr/>
    </dgm:pt>
    <dgm:pt modelId="{73607931-2E58-472A-89E3-19781F2567D4}" type="pres">
      <dgm:prSet presAssocID="{1460DD95-D490-4857-8CFA-FA8BC5532A4E}" presName="desTx" presStyleLbl="node1" presStyleIdx="2" presStyleCnt="10">
        <dgm:presLayoutVars>
          <dgm:bulletEnabled val="1"/>
        </dgm:presLayoutVars>
      </dgm:prSet>
      <dgm:spPr/>
      <dgm:t>
        <a:bodyPr/>
        <a:lstStyle/>
        <a:p>
          <a:endParaRPr lang="en-US"/>
        </a:p>
      </dgm:t>
    </dgm:pt>
    <dgm:pt modelId="{3BF9BC19-9759-4031-B198-A78F6F766D08}" type="pres">
      <dgm:prSet presAssocID="{1CB375AF-652A-4671-A6D1-5EBB12CEC6A9}" presName="spV" presStyleCnt="0"/>
      <dgm:spPr/>
    </dgm:pt>
    <dgm:pt modelId="{7DC84D05-0C10-49AA-BABB-4098CA3FBE85}" type="pres">
      <dgm:prSet presAssocID="{B10FE8A1-A69B-4FE9-9556-9A6352871899}" presName="linNode" presStyleCnt="0"/>
      <dgm:spPr/>
    </dgm:pt>
    <dgm:pt modelId="{4932B19B-C729-4B53-89E7-70642E94A44D}" type="pres">
      <dgm:prSet presAssocID="{B10FE8A1-A69B-4FE9-9556-9A6352871899}" presName="parTx" presStyleLbl="revTx" presStyleIdx="3" presStyleCnt="10">
        <dgm:presLayoutVars>
          <dgm:chMax val="1"/>
          <dgm:bulletEnabled val="1"/>
        </dgm:presLayoutVars>
      </dgm:prSet>
      <dgm:spPr/>
      <dgm:t>
        <a:bodyPr/>
        <a:lstStyle/>
        <a:p>
          <a:endParaRPr lang="en-US"/>
        </a:p>
      </dgm:t>
    </dgm:pt>
    <dgm:pt modelId="{55EAC080-356B-44CF-9DE9-FA34D4EC349C}" type="pres">
      <dgm:prSet presAssocID="{B10FE8A1-A69B-4FE9-9556-9A6352871899}" presName="bracket" presStyleLbl="parChTrans1D1" presStyleIdx="3" presStyleCnt="10"/>
      <dgm:spPr/>
    </dgm:pt>
    <dgm:pt modelId="{CF17326D-1A91-4B49-995D-00CD900DD5C5}" type="pres">
      <dgm:prSet presAssocID="{B10FE8A1-A69B-4FE9-9556-9A6352871899}" presName="spH" presStyleCnt="0"/>
      <dgm:spPr/>
    </dgm:pt>
    <dgm:pt modelId="{46692BEA-15AF-4F15-AED3-4F9797614FEC}" type="pres">
      <dgm:prSet presAssocID="{B10FE8A1-A69B-4FE9-9556-9A6352871899}" presName="desTx" presStyleLbl="node1" presStyleIdx="3" presStyleCnt="10">
        <dgm:presLayoutVars>
          <dgm:bulletEnabled val="1"/>
        </dgm:presLayoutVars>
      </dgm:prSet>
      <dgm:spPr/>
      <dgm:t>
        <a:bodyPr/>
        <a:lstStyle/>
        <a:p>
          <a:endParaRPr lang="en-US"/>
        </a:p>
      </dgm:t>
    </dgm:pt>
    <dgm:pt modelId="{271128A0-7647-4073-BA26-664DF2B7714E}" type="pres">
      <dgm:prSet presAssocID="{C2CEDFC1-D44C-4EE0-8447-FE2825F9B4E3}" presName="spV" presStyleCnt="0"/>
      <dgm:spPr/>
    </dgm:pt>
    <dgm:pt modelId="{1E070B5F-56EE-4142-9C80-C4DF91E7DE11}" type="pres">
      <dgm:prSet presAssocID="{6D05E07D-9C4A-4313-8D5E-213187C1FDF7}" presName="linNode" presStyleCnt="0"/>
      <dgm:spPr/>
    </dgm:pt>
    <dgm:pt modelId="{B1C31337-E197-42BE-AD89-D9C0D4162620}" type="pres">
      <dgm:prSet presAssocID="{6D05E07D-9C4A-4313-8D5E-213187C1FDF7}" presName="parTx" presStyleLbl="revTx" presStyleIdx="4" presStyleCnt="10">
        <dgm:presLayoutVars>
          <dgm:chMax val="1"/>
          <dgm:bulletEnabled val="1"/>
        </dgm:presLayoutVars>
      </dgm:prSet>
      <dgm:spPr/>
      <dgm:t>
        <a:bodyPr/>
        <a:lstStyle/>
        <a:p>
          <a:endParaRPr lang="en-US"/>
        </a:p>
      </dgm:t>
    </dgm:pt>
    <dgm:pt modelId="{92484A5E-121A-47F2-B5E1-46C725061A02}" type="pres">
      <dgm:prSet presAssocID="{6D05E07D-9C4A-4313-8D5E-213187C1FDF7}" presName="bracket" presStyleLbl="parChTrans1D1" presStyleIdx="4" presStyleCnt="10"/>
      <dgm:spPr/>
    </dgm:pt>
    <dgm:pt modelId="{F864EF1D-4D26-4A84-9B07-B59F03116AEB}" type="pres">
      <dgm:prSet presAssocID="{6D05E07D-9C4A-4313-8D5E-213187C1FDF7}" presName="spH" presStyleCnt="0"/>
      <dgm:spPr/>
    </dgm:pt>
    <dgm:pt modelId="{497ADB2E-B37C-4F05-BBDE-0C7E97680DE1}" type="pres">
      <dgm:prSet presAssocID="{6D05E07D-9C4A-4313-8D5E-213187C1FDF7}" presName="desTx" presStyleLbl="node1" presStyleIdx="4" presStyleCnt="10">
        <dgm:presLayoutVars>
          <dgm:bulletEnabled val="1"/>
        </dgm:presLayoutVars>
      </dgm:prSet>
      <dgm:spPr/>
      <dgm:t>
        <a:bodyPr/>
        <a:lstStyle/>
        <a:p>
          <a:endParaRPr lang="en-US"/>
        </a:p>
      </dgm:t>
    </dgm:pt>
    <dgm:pt modelId="{A913354A-0905-4248-A5E9-8F7F25856FD1}" type="pres">
      <dgm:prSet presAssocID="{91441EDA-40EA-4F40-9C5A-D0FEB9D3CA10}" presName="spV" presStyleCnt="0"/>
      <dgm:spPr/>
    </dgm:pt>
    <dgm:pt modelId="{BEE70798-B2FA-4E54-B029-75DC15D5178C}" type="pres">
      <dgm:prSet presAssocID="{C71F996C-F6B0-4480-930D-C7B86EB09066}" presName="linNode" presStyleCnt="0"/>
      <dgm:spPr/>
    </dgm:pt>
    <dgm:pt modelId="{952C2324-2BD2-44B8-9B2C-221ADB4CC0B9}" type="pres">
      <dgm:prSet presAssocID="{C71F996C-F6B0-4480-930D-C7B86EB09066}" presName="parTx" presStyleLbl="revTx" presStyleIdx="5" presStyleCnt="10">
        <dgm:presLayoutVars>
          <dgm:chMax val="1"/>
          <dgm:bulletEnabled val="1"/>
        </dgm:presLayoutVars>
      </dgm:prSet>
      <dgm:spPr/>
      <dgm:t>
        <a:bodyPr/>
        <a:lstStyle/>
        <a:p>
          <a:endParaRPr lang="en-US"/>
        </a:p>
      </dgm:t>
    </dgm:pt>
    <dgm:pt modelId="{DBA2E23C-C3AD-4D24-8154-CF3C884B561E}" type="pres">
      <dgm:prSet presAssocID="{C71F996C-F6B0-4480-930D-C7B86EB09066}" presName="bracket" presStyleLbl="parChTrans1D1" presStyleIdx="5" presStyleCnt="10"/>
      <dgm:spPr/>
    </dgm:pt>
    <dgm:pt modelId="{A7D41393-8C7F-49F8-AD05-67B1CD9A1396}" type="pres">
      <dgm:prSet presAssocID="{C71F996C-F6B0-4480-930D-C7B86EB09066}" presName="spH" presStyleCnt="0"/>
      <dgm:spPr/>
    </dgm:pt>
    <dgm:pt modelId="{34F1DF03-9180-404C-A413-0FFAAC174074}" type="pres">
      <dgm:prSet presAssocID="{C71F996C-F6B0-4480-930D-C7B86EB09066}" presName="desTx" presStyleLbl="node1" presStyleIdx="5" presStyleCnt="10">
        <dgm:presLayoutVars>
          <dgm:bulletEnabled val="1"/>
        </dgm:presLayoutVars>
      </dgm:prSet>
      <dgm:spPr/>
      <dgm:t>
        <a:bodyPr/>
        <a:lstStyle/>
        <a:p>
          <a:endParaRPr lang="en-US"/>
        </a:p>
      </dgm:t>
    </dgm:pt>
    <dgm:pt modelId="{51779F89-0BC0-4DA9-9ACA-F24394D61184}" type="pres">
      <dgm:prSet presAssocID="{3B35E8DC-4F97-4F77-8150-1710869C1F19}" presName="spV" presStyleCnt="0"/>
      <dgm:spPr/>
    </dgm:pt>
    <dgm:pt modelId="{17266872-6BF4-45DD-8ABE-5D7E3BE99513}" type="pres">
      <dgm:prSet presAssocID="{AA0B5D18-5AF0-42B1-9EAE-BBA8EF81CCD3}" presName="linNode" presStyleCnt="0"/>
      <dgm:spPr/>
    </dgm:pt>
    <dgm:pt modelId="{FC7CBE0F-F14C-430F-B25B-117DB40C44A9}" type="pres">
      <dgm:prSet presAssocID="{AA0B5D18-5AF0-42B1-9EAE-BBA8EF81CCD3}" presName="parTx" presStyleLbl="revTx" presStyleIdx="6" presStyleCnt="10">
        <dgm:presLayoutVars>
          <dgm:chMax val="1"/>
          <dgm:bulletEnabled val="1"/>
        </dgm:presLayoutVars>
      </dgm:prSet>
      <dgm:spPr/>
      <dgm:t>
        <a:bodyPr/>
        <a:lstStyle/>
        <a:p>
          <a:endParaRPr lang="en-US"/>
        </a:p>
      </dgm:t>
    </dgm:pt>
    <dgm:pt modelId="{DBB88D90-AA6E-4648-A1EA-C7F8401E5B60}" type="pres">
      <dgm:prSet presAssocID="{AA0B5D18-5AF0-42B1-9EAE-BBA8EF81CCD3}" presName="bracket" presStyleLbl="parChTrans1D1" presStyleIdx="6" presStyleCnt="10"/>
      <dgm:spPr/>
    </dgm:pt>
    <dgm:pt modelId="{9AAC634D-56DD-46D1-9476-E83CC1472344}" type="pres">
      <dgm:prSet presAssocID="{AA0B5D18-5AF0-42B1-9EAE-BBA8EF81CCD3}" presName="spH" presStyleCnt="0"/>
      <dgm:spPr/>
    </dgm:pt>
    <dgm:pt modelId="{794F574A-DB1C-4712-96BE-534080B2ACFD}" type="pres">
      <dgm:prSet presAssocID="{AA0B5D18-5AF0-42B1-9EAE-BBA8EF81CCD3}" presName="desTx" presStyleLbl="node1" presStyleIdx="6" presStyleCnt="10">
        <dgm:presLayoutVars>
          <dgm:bulletEnabled val="1"/>
        </dgm:presLayoutVars>
      </dgm:prSet>
      <dgm:spPr/>
      <dgm:t>
        <a:bodyPr/>
        <a:lstStyle/>
        <a:p>
          <a:endParaRPr lang="en-US"/>
        </a:p>
      </dgm:t>
    </dgm:pt>
    <dgm:pt modelId="{4E82224E-6549-416A-BDEC-4333474A133B}" type="pres">
      <dgm:prSet presAssocID="{C481D0A1-8A87-4057-A035-9A34113DA338}" presName="spV" presStyleCnt="0"/>
      <dgm:spPr/>
    </dgm:pt>
    <dgm:pt modelId="{CF9A216C-8A14-448C-9C5D-6F875ECE1714}" type="pres">
      <dgm:prSet presAssocID="{722C468E-CEDF-4C4A-81EE-74E2EF6EA27B}" presName="linNode" presStyleCnt="0"/>
      <dgm:spPr/>
    </dgm:pt>
    <dgm:pt modelId="{84554DDB-5F64-49A9-A92F-F8B9FC362D03}" type="pres">
      <dgm:prSet presAssocID="{722C468E-CEDF-4C4A-81EE-74E2EF6EA27B}" presName="parTx" presStyleLbl="revTx" presStyleIdx="7" presStyleCnt="10">
        <dgm:presLayoutVars>
          <dgm:chMax val="1"/>
          <dgm:bulletEnabled val="1"/>
        </dgm:presLayoutVars>
      </dgm:prSet>
      <dgm:spPr/>
      <dgm:t>
        <a:bodyPr/>
        <a:lstStyle/>
        <a:p>
          <a:endParaRPr lang="en-US"/>
        </a:p>
      </dgm:t>
    </dgm:pt>
    <dgm:pt modelId="{6D2FB482-875C-48BE-BC57-47B4E8B88068}" type="pres">
      <dgm:prSet presAssocID="{722C468E-CEDF-4C4A-81EE-74E2EF6EA27B}" presName="bracket" presStyleLbl="parChTrans1D1" presStyleIdx="7" presStyleCnt="10"/>
      <dgm:spPr/>
    </dgm:pt>
    <dgm:pt modelId="{FD17364B-0068-4FC4-A3F3-2A5D6BFF3436}" type="pres">
      <dgm:prSet presAssocID="{722C468E-CEDF-4C4A-81EE-74E2EF6EA27B}" presName="spH" presStyleCnt="0"/>
      <dgm:spPr/>
    </dgm:pt>
    <dgm:pt modelId="{3BC399FA-96C5-46D3-9BED-171EF8478686}" type="pres">
      <dgm:prSet presAssocID="{722C468E-CEDF-4C4A-81EE-74E2EF6EA27B}" presName="desTx" presStyleLbl="node1" presStyleIdx="7" presStyleCnt="10">
        <dgm:presLayoutVars>
          <dgm:bulletEnabled val="1"/>
        </dgm:presLayoutVars>
      </dgm:prSet>
      <dgm:spPr/>
      <dgm:t>
        <a:bodyPr/>
        <a:lstStyle/>
        <a:p>
          <a:endParaRPr lang="en-US"/>
        </a:p>
      </dgm:t>
    </dgm:pt>
    <dgm:pt modelId="{5D18390B-81EE-4F7D-95F9-004B83AEC189}" type="pres">
      <dgm:prSet presAssocID="{0FED15A7-569C-4643-BF84-DC17F8133A5C}" presName="spV" presStyleCnt="0"/>
      <dgm:spPr/>
    </dgm:pt>
    <dgm:pt modelId="{64373119-F2BC-4AE7-BCE3-A7FDE3AD11F3}" type="pres">
      <dgm:prSet presAssocID="{086AFF4D-5348-4F8C-9280-8946E267958F}" presName="linNode" presStyleCnt="0"/>
      <dgm:spPr/>
    </dgm:pt>
    <dgm:pt modelId="{ECF7ECAC-7863-43A9-8AF9-163C70328C02}" type="pres">
      <dgm:prSet presAssocID="{086AFF4D-5348-4F8C-9280-8946E267958F}" presName="parTx" presStyleLbl="revTx" presStyleIdx="8" presStyleCnt="10">
        <dgm:presLayoutVars>
          <dgm:chMax val="1"/>
          <dgm:bulletEnabled val="1"/>
        </dgm:presLayoutVars>
      </dgm:prSet>
      <dgm:spPr/>
      <dgm:t>
        <a:bodyPr/>
        <a:lstStyle/>
        <a:p>
          <a:endParaRPr lang="en-US"/>
        </a:p>
      </dgm:t>
    </dgm:pt>
    <dgm:pt modelId="{9748C292-AFF9-4483-9685-2AAF26B1242E}" type="pres">
      <dgm:prSet presAssocID="{086AFF4D-5348-4F8C-9280-8946E267958F}" presName="bracket" presStyleLbl="parChTrans1D1" presStyleIdx="8" presStyleCnt="10"/>
      <dgm:spPr/>
    </dgm:pt>
    <dgm:pt modelId="{0E68E8ED-EB50-4851-9E11-F59F33FD7B31}" type="pres">
      <dgm:prSet presAssocID="{086AFF4D-5348-4F8C-9280-8946E267958F}" presName="spH" presStyleCnt="0"/>
      <dgm:spPr/>
    </dgm:pt>
    <dgm:pt modelId="{CF5BCEB5-62FC-4762-A126-427166751306}" type="pres">
      <dgm:prSet presAssocID="{086AFF4D-5348-4F8C-9280-8946E267958F}" presName="desTx" presStyleLbl="node1" presStyleIdx="8" presStyleCnt="10">
        <dgm:presLayoutVars>
          <dgm:bulletEnabled val="1"/>
        </dgm:presLayoutVars>
      </dgm:prSet>
      <dgm:spPr/>
      <dgm:t>
        <a:bodyPr/>
        <a:lstStyle/>
        <a:p>
          <a:endParaRPr lang="en-US"/>
        </a:p>
      </dgm:t>
    </dgm:pt>
    <dgm:pt modelId="{0A14321F-5D46-4601-BBED-20FC9B0335D1}" type="pres">
      <dgm:prSet presAssocID="{0D697646-1597-4CA4-88B2-1FACC5B7DC59}" presName="spV" presStyleCnt="0"/>
      <dgm:spPr/>
    </dgm:pt>
    <dgm:pt modelId="{477C4469-210A-4981-9BC4-6CDB858AA770}" type="pres">
      <dgm:prSet presAssocID="{905CC0DA-6AF1-444D-9392-C5135813DC40}" presName="linNode" presStyleCnt="0"/>
      <dgm:spPr/>
    </dgm:pt>
    <dgm:pt modelId="{320B336D-F97C-4F55-BA90-35F177CC4A4A}" type="pres">
      <dgm:prSet presAssocID="{905CC0DA-6AF1-444D-9392-C5135813DC40}" presName="parTx" presStyleLbl="revTx" presStyleIdx="9" presStyleCnt="10">
        <dgm:presLayoutVars>
          <dgm:chMax val="1"/>
          <dgm:bulletEnabled val="1"/>
        </dgm:presLayoutVars>
      </dgm:prSet>
      <dgm:spPr/>
      <dgm:t>
        <a:bodyPr/>
        <a:lstStyle/>
        <a:p>
          <a:endParaRPr lang="en-US"/>
        </a:p>
      </dgm:t>
    </dgm:pt>
    <dgm:pt modelId="{58A8AA47-C772-4136-AD48-AEE4CBA81F37}" type="pres">
      <dgm:prSet presAssocID="{905CC0DA-6AF1-444D-9392-C5135813DC40}" presName="bracket" presStyleLbl="parChTrans1D1" presStyleIdx="9" presStyleCnt="10"/>
      <dgm:spPr/>
    </dgm:pt>
    <dgm:pt modelId="{F950BE1F-4009-4BC7-8A1A-E89EF39A0C96}" type="pres">
      <dgm:prSet presAssocID="{905CC0DA-6AF1-444D-9392-C5135813DC40}" presName="spH" presStyleCnt="0"/>
      <dgm:spPr/>
    </dgm:pt>
    <dgm:pt modelId="{682C8831-A656-408E-A0F7-C4D800856417}" type="pres">
      <dgm:prSet presAssocID="{905CC0DA-6AF1-444D-9392-C5135813DC40}" presName="desTx" presStyleLbl="node1" presStyleIdx="9" presStyleCnt="10">
        <dgm:presLayoutVars>
          <dgm:bulletEnabled val="1"/>
        </dgm:presLayoutVars>
      </dgm:prSet>
      <dgm:spPr/>
      <dgm:t>
        <a:bodyPr/>
        <a:lstStyle/>
        <a:p>
          <a:endParaRPr lang="en-US"/>
        </a:p>
      </dgm:t>
    </dgm:pt>
  </dgm:ptLst>
  <dgm:cxnLst>
    <dgm:cxn modelId="{1CF3A227-E6BA-4133-B931-9900724A9954}" srcId="{722C468E-CEDF-4C4A-81EE-74E2EF6EA27B}" destId="{01418761-BCDC-42F8-91E2-497BBC64D2B6}" srcOrd="0" destOrd="0" parTransId="{5EB058A6-E3F1-4B76-886E-6DB28F6D7D80}" sibTransId="{504398AD-79CB-4399-85DD-3FFA4484ECDA}"/>
    <dgm:cxn modelId="{E5E17F37-8F59-4D21-A0EC-E1176B753F3F}" srcId="{AA0B5D18-5AF0-42B1-9EAE-BBA8EF81CCD3}" destId="{F4EAF4F7-A1E6-41C0-872D-BA084678B1E3}" srcOrd="1" destOrd="0" parTransId="{6CE4CDA1-9FC0-4DCF-93D1-85A6747F30FA}" sibTransId="{BF744618-CD75-4DF7-9061-DB0280112F52}"/>
    <dgm:cxn modelId="{159E8BE8-D3A5-41C7-A8B6-F215F53D28BD}" type="presOf" srcId="{F4EAF4F7-A1E6-41C0-872D-BA084678B1E3}" destId="{794F574A-DB1C-4712-96BE-534080B2ACFD}" srcOrd="0" destOrd="1" presId="urn:diagrams.loki3.com/BracketList"/>
    <dgm:cxn modelId="{762DA82A-0B03-4290-B7AA-970166F284F0}" srcId="{AF1187C5-4770-4616-A41C-C96E443A379C}" destId="{722C468E-CEDF-4C4A-81EE-74E2EF6EA27B}" srcOrd="7" destOrd="0" parTransId="{8530C95C-B3AF-4801-A040-1A67DB54269E}" sibTransId="{0FED15A7-569C-4643-BF84-DC17F8133A5C}"/>
    <dgm:cxn modelId="{18012A34-9212-4ADE-AF3D-90026BC143DA}" type="presOf" srcId="{593DBB73-AF5E-4EAC-A5E4-3AA30BBF1490}" destId="{CF5BCEB5-62FC-4762-A126-427166751306}" srcOrd="0" destOrd="0" presId="urn:diagrams.loki3.com/BracketList"/>
    <dgm:cxn modelId="{050600B7-ED04-4E04-8D19-E3CEB5D0E449}" type="presOf" srcId="{C71F996C-F6B0-4480-930D-C7B86EB09066}" destId="{952C2324-2BD2-44B8-9B2C-221ADB4CC0B9}" srcOrd="0" destOrd="0" presId="urn:diagrams.loki3.com/BracketList"/>
    <dgm:cxn modelId="{EEC8650D-D436-4F15-ABCD-29AC559C9EAB}" srcId="{C71F996C-F6B0-4480-930D-C7B86EB09066}" destId="{52842B10-8C60-4D77-8AEE-AF0D352FB956}" srcOrd="0" destOrd="0" parTransId="{0E0378E3-38ED-4D25-9119-86492936E60E}" sibTransId="{0D63B72E-AFDE-4A3F-B219-92B4ACE8D71A}"/>
    <dgm:cxn modelId="{58547B69-79ED-49E9-B66F-F638FE04ED39}" type="presOf" srcId="{01BC4C83-3525-4541-B62C-A7CBB588BC9E}" destId="{93E2FC34-0F4D-49B7-A17F-B71B1AC76580}" srcOrd="0" destOrd="0" presId="urn:diagrams.loki3.com/BracketList"/>
    <dgm:cxn modelId="{31059F12-2AE7-4000-AA0C-55955D2FD9C5}" type="presOf" srcId="{73DF508B-711C-4F0B-B1F7-A0BD7BD9E6B7}" destId="{497ADB2E-B37C-4F05-BBDE-0C7E97680DE1}" srcOrd="0" destOrd="0" presId="urn:diagrams.loki3.com/BracketList"/>
    <dgm:cxn modelId="{9B8010E8-2C80-407A-B2CF-4A8CD56A86F0}" type="presOf" srcId="{EC403B36-E9BA-4AE4-B9DA-0FB8FEB4B157}" destId="{2D1E27DA-059E-4FEB-98F4-4200CD5C3664}" srcOrd="0" destOrd="0" presId="urn:diagrams.loki3.com/BracketList"/>
    <dgm:cxn modelId="{2D9B6DAA-2EAA-48A0-8006-36C74437CC6C}" type="presOf" srcId="{87A2F87A-058C-4730-9418-A33BED26ABF1}" destId="{D259B9DD-A4FB-42B0-B3F5-C37CA87116A4}" srcOrd="0" destOrd="0" presId="urn:diagrams.loki3.com/BracketList"/>
    <dgm:cxn modelId="{EDB3C3A2-44CF-4B6A-9928-5240D760C442}" type="presOf" srcId="{A92F4559-0507-469E-9D3E-58275CE11E86}" destId="{682C8831-A656-408E-A0F7-C4D800856417}" srcOrd="0" destOrd="0" presId="urn:diagrams.loki3.com/BracketList"/>
    <dgm:cxn modelId="{D4E6CC22-5AC3-4352-B916-EC3597CF1D2A}" type="presOf" srcId="{AF1187C5-4770-4616-A41C-C96E443A379C}" destId="{173ED807-C955-439D-A730-D800BB39E781}" srcOrd="0" destOrd="0" presId="urn:diagrams.loki3.com/BracketList"/>
    <dgm:cxn modelId="{69E5F639-4BA2-4F7E-AEC3-E535AE99A9E8}" srcId="{AF1187C5-4770-4616-A41C-C96E443A379C}" destId="{1460DD95-D490-4857-8CFA-FA8BC5532A4E}" srcOrd="2" destOrd="0" parTransId="{96836833-1ADD-48DB-B6E0-EA3EFBB2A452}" sibTransId="{1CB375AF-652A-4671-A6D1-5EBB12CEC6A9}"/>
    <dgm:cxn modelId="{93EA9B3D-D411-430C-B4FA-02432319B76C}" type="presOf" srcId="{905CC0DA-6AF1-444D-9392-C5135813DC40}" destId="{320B336D-F97C-4F55-BA90-35F177CC4A4A}" srcOrd="0" destOrd="0" presId="urn:diagrams.loki3.com/BracketList"/>
    <dgm:cxn modelId="{5082CCC4-3E64-4F5F-88D3-18D2B742DD0C}" type="presOf" srcId="{81A70920-1452-4075-9F8E-FBDA375B14B2}" destId="{682C8831-A656-408E-A0F7-C4D800856417}" srcOrd="0" destOrd="1" presId="urn:diagrams.loki3.com/BracketList"/>
    <dgm:cxn modelId="{54B3E822-1FE7-4F8B-AAE1-FFC8D5061263}" srcId="{AF1187C5-4770-4616-A41C-C96E443A379C}" destId="{AA0B5D18-5AF0-42B1-9EAE-BBA8EF81CCD3}" srcOrd="6" destOrd="0" parTransId="{EA80E383-D806-4472-81B2-8D0A60AEBBA7}" sibTransId="{C481D0A1-8A87-4057-A035-9A34113DA338}"/>
    <dgm:cxn modelId="{3C95DE30-5AEB-48E3-9EE2-318557647D29}" type="presOf" srcId="{3DCC7D83-4D66-4B1E-965E-D18D454F72EC}" destId="{73607931-2E58-472A-89E3-19781F2567D4}" srcOrd="0" destOrd="0" presId="urn:diagrams.loki3.com/BracketList"/>
    <dgm:cxn modelId="{C3AED890-72F2-4FC7-BF11-D04FCF948ED5}" type="presOf" srcId="{FAC77F10-9EE3-4D88-B686-BEFB51FDE0DA}" destId="{08900719-EA34-4BDE-87B5-02338A89887B}" srcOrd="0" destOrd="0" presId="urn:diagrams.loki3.com/BracketList"/>
    <dgm:cxn modelId="{FC78B588-5D14-4C05-9D0C-8B205CF31FB0}" srcId="{AF1187C5-4770-4616-A41C-C96E443A379C}" destId="{C71F996C-F6B0-4480-930D-C7B86EB09066}" srcOrd="5" destOrd="0" parTransId="{6660E946-9610-4B6F-9263-538A295EA652}" sibTransId="{3B35E8DC-4F97-4F77-8150-1710869C1F19}"/>
    <dgm:cxn modelId="{E1FFC7B2-137F-455B-8F9F-BF5FE19B9685}" type="presOf" srcId="{6D05E07D-9C4A-4313-8D5E-213187C1FDF7}" destId="{B1C31337-E197-42BE-AD89-D9C0D4162620}" srcOrd="0" destOrd="0" presId="urn:diagrams.loki3.com/BracketList"/>
    <dgm:cxn modelId="{96DD59DC-8B54-4886-B9E3-EB3CEF95BF11}" type="presOf" srcId="{1F4C84EE-7732-4CED-B48B-DC196B4AFE59}" destId="{794F574A-DB1C-4712-96BE-534080B2ACFD}" srcOrd="0" destOrd="0" presId="urn:diagrams.loki3.com/BracketList"/>
    <dgm:cxn modelId="{7296D91F-32CD-4C7E-93C9-F58EFFB7E664}" srcId="{1460DD95-D490-4857-8CFA-FA8BC5532A4E}" destId="{3DCC7D83-4D66-4B1E-965E-D18D454F72EC}" srcOrd="0" destOrd="0" parTransId="{422DFEB5-FBB7-49DD-9174-E5CB7E2A2345}" sibTransId="{F2281CED-E698-4718-89A7-06C93C900385}"/>
    <dgm:cxn modelId="{C0833176-C897-41A1-8DA7-2B421263A71F}" srcId="{AF1187C5-4770-4616-A41C-C96E443A379C}" destId="{6D05E07D-9C4A-4313-8D5E-213187C1FDF7}" srcOrd="4" destOrd="0" parTransId="{98B64E88-B009-4E50-9AC7-7A75FF2E30A4}" sibTransId="{91441EDA-40EA-4F40-9C5A-D0FEB9D3CA10}"/>
    <dgm:cxn modelId="{A7434C7C-CD3C-4551-9C6D-0242CF9C5DD4}" srcId="{AF1187C5-4770-4616-A41C-C96E443A379C}" destId="{B10FE8A1-A69B-4FE9-9556-9A6352871899}" srcOrd="3" destOrd="0" parTransId="{4BB4021B-AE41-464F-AA06-19532372E032}" sibTransId="{C2CEDFC1-D44C-4EE0-8447-FE2825F9B4E3}"/>
    <dgm:cxn modelId="{2168C6C4-60F0-4FEE-ADFC-2CE4AE2EEB55}" type="presOf" srcId="{B10FE8A1-A69B-4FE9-9556-9A6352871899}" destId="{4932B19B-C729-4B53-89E7-70642E94A44D}" srcOrd="0" destOrd="0" presId="urn:diagrams.loki3.com/BracketList"/>
    <dgm:cxn modelId="{9B2D2571-CBC4-4072-9484-BAA9A55BED0A}" type="presOf" srcId="{52842B10-8C60-4D77-8AEE-AF0D352FB956}" destId="{34F1DF03-9180-404C-A413-0FFAAC174074}" srcOrd="0" destOrd="0" presId="urn:diagrams.loki3.com/BracketList"/>
    <dgm:cxn modelId="{BE25989D-5B15-4962-B814-F6120E6B49F0}" type="presOf" srcId="{23C4AFF0-6D9B-443A-9B6B-096CB8463F7D}" destId="{46692BEA-15AF-4F15-AED3-4F9797614FEC}" srcOrd="0" destOrd="0" presId="urn:diagrams.loki3.com/BracketList"/>
    <dgm:cxn modelId="{4338F00A-8641-40BF-A415-D11F9BFEC4FA}" srcId="{AF1187C5-4770-4616-A41C-C96E443A379C}" destId="{905CC0DA-6AF1-444D-9392-C5135813DC40}" srcOrd="9" destOrd="0" parTransId="{770D1E08-1060-49F0-94FC-DBE69C1F5822}" sibTransId="{A611A599-F38B-4F5D-869E-41578E34DA4B}"/>
    <dgm:cxn modelId="{498965FD-417D-49AA-9A1C-1CEB28607AC3}" type="presOf" srcId="{01418761-BCDC-42F8-91E2-497BBC64D2B6}" destId="{3BC399FA-96C5-46D3-9BED-171EF8478686}" srcOrd="0" destOrd="0" presId="urn:diagrams.loki3.com/BracketList"/>
    <dgm:cxn modelId="{73108825-7611-48B6-AC85-4925E75570CD}" type="presOf" srcId="{722C468E-CEDF-4C4A-81EE-74E2EF6EA27B}" destId="{84554DDB-5F64-49A9-A92F-F8B9FC362D03}" srcOrd="0" destOrd="0" presId="urn:diagrams.loki3.com/BracketList"/>
    <dgm:cxn modelId="{96BDF86B-36AC-40AD-8217-BDD3CFE72CF9}" srcId="{6D05E07D-9C4A-4313-8D5E-213187C1FDF7}" destId="{73DF508B-711C-4F0B-B1F7-A0BD7BD9E6B7}" srcOrd="0" destOrd="0" parTransId="{CE5E18A2-56EC-49B5-B9A5-9271F1846669}" sibTransId="{ED34A9B8-64A0-4E96-9E04-C38173C7E259}"/>
    <dgm:cxn modelId="{A4C27B15-D06E-4E55-8C9D-B31BAFE13E5B}" type="presOf" srcId="{AA0B5D18-5AF0-42B1-9EAE-BBA8EF81CCD3}" destId="{FC7CBE0F-F14C-430F-B25B-117DB40C44A9}" srcOrd="0" destOrd="0" presId="urn:diagrams.loki3.com/BracketList"/>
    <dgm:cxn modelId="{C589A508-34D9-467A-A643-AFDAD188CEEC}" srcId="{01BC4C83-3525-4541-B62C-A7CBB588BC9E}" destId="{87A2F87A-058C-4730-9418-A33BED26ABF1}" srcOrd="0" destOrd="0" parTransId="{BE3374F7-0F88-4344-A68D-5325748DABD2}" sibTransId="{2AC496F7-7183-4517-8587-EFE39D156FD6}"/>
    <dgm:cxn modelId="{2E394215-B1F3-46DC-9CD8-E91B17AF22B7}" srcId="{905CC0DA-6AF1-444D-9392-C5135813DC40}" destId="{A92F4559-0507-469E-9D3E-58275CE11E86}" srcOrd="0" destOrd="0" parTransId="{F0D11DE3-01AA-4869-994D-C28DC470625D}" sibTransId="{5D18878A-2EDF-4E36-832F-41A898267DD6}"/>
    <dgm:cxn modelId="{54D0C896-8A33-4459-A7FE-380648EB8618}" srcId="{AF1187C5-4770-4616-A41C-C96E443A379C}" destId="{086AFF4D-5348-4F8C-9280-8946E267958F}" srcOrd="8" destOrd="0" parTransId="{7F53A645-A066-41AB-AC2B-D5226E1E4C5A}" sibTransId="{0D697646-1597-4CA4-88B2-1FACC5B7DC59}"/>
    <dgm:cxn modelId="{5AAE5DD8-5803-4EAE-A4B7-714556D54EEC}" srcId="{086AFF4D-5348-4F8C-9280-8946E267958F}" destId="{593DBB73-AF5E-4EAC-A5E4-3AA30BBF1490}" srcOrd="0" destOrd="0" parTransId="{F7F27905-1C3A-46A5-8A0F-A2844BAC7888}" sibTransId="{7B6B55DB-203F-45A6-929D-D40F53340671}"/>
    <dgm:cxn modelId="{9C0C0EFF-79A3-4567-9A8B-6EC01BE0C68F}" srcId="{B10FE8A1-A69B-4FE9-9556-9A6352871899}" destId="{23C4AFF0-6D9B-443A-9B6B-096CB8463F7D}" srcOrd="0" destOrd="0" parTransId="{083B787C-69B2-410F-B670-EB6E6B3BC3C1}" sibTransId="{B8BC71B1-84C6-4B43-9948-5AFADE22F85B}"/>
    <dgm:cxn modelId="{8C0DC4E3-0221-49D2-9834-117CE5248D52}" srcId="{AF1187C5-4770-4616-A41C-C96E443A379C}" destId="{01BC4C83-3525-4541-B62C-A7CBB588BC9E}" srcOrd="1" destOrd="0" parTransId="{F80AC0CC-60AC-482E-B90B-EDFDBFF985A7}" sibTransId="{AF37C51D-EA08-4456-BB65-1E24B06F6E2F}"/>
    <dgm:cxn modelId="{8A5700AF-C159-47F7-B44C-7A672CB9692A}" type="presOf" srcId="{086AFF4D-5348-4F8C-9280-8946E267958F}" destId="{ECF7ECAC-7863-43A9-8AF9-163C70328C02}" srcOrd="0" destOrd="0" presId="urn:diagrams.loki3.com/BracketList"/>
    <dgm:cxn modelId="{93B3798E-95F0-4260-952F-5B5EAFBA5764}" srcId="{AA0B5D18-5AF0-42B1-9EAE-BBA8EF81CCD3}" destId="{1F4C84EE-7732-4CED-B48B-DC196B4AFE59}" srcOrd="0" destOrd="0" parTransId="{B3C0C0BB-01B7-4FF2-9B4C-AF8F6F3EA4F5}" sibTransId="{E44AD116-DCEF-44E3-B375-606C4EEEB098}"/>
    <dgm:cxn modelId="{25E46538-A8CC-480E-9AB6-62C56984E744}" srcId="{905CC0DA-6AF1-444D-9392-C5135813DC40}" destId="{81A70920-1452-4075-9F8E-FBDA375B14B2}" srcOrd="1" destOrd="0" parTransId="{3C148A7C-A3E5-4281-998F-14AD555C8E6A}" sibTransId="{4EAAB49F-389C-45C7-B449-0D82725DC14A}"/>
    <dgm:cxn modelId="{8B1C3BD6-3E56-4919-A39A-E9EB9A2D8359}" srcId="{AF1187C5-4770-4616-A41C-C96E443A379C}" destId="{EC403B36-E9BA-4AE4-B9DA-0FB8FEB4B157}" srcOrd="0" destOrd="0" parTransId="{77D5F94F-1CA3-49EE-AAEC-9ED2FC6D23B9}" sibTransId="{AD3C14A3-005B-4F7D-8531-942207C28370}"/>
    <dgm:cxn modelId="{342145E7-E126-41E7-B2E1-CAF68D1926F9}" srcId="{EC403B36-E9BA-4AE4-B9DA-0FB8FEB4B157}" destId="{FAC77F10-9EE3-4D88-B686-BEFB51FDE0DA}" srcOrd="0" destOrd="0" parTransId="{895680EE-9047-4C7A-9649-DD4302AAC0DE}" sibTransId="{057D2093-5833-42D2-B45C-D1DDCD59004A}"/>
    <dgm:cxn modelId="{8DE9BCE8-2E43-43CD-B207-697E172D4505}" type="presOf" srcId="{1460DD95-D490-4857-8CFA-FA8BC5532A4E}" destId="{17F401DF-29B9-4745-8A58-E0D9EABFF454}" srcOrd="0" destOrd="0" presId="urn:diagrams.loki3.com/BracketList"/>
    <dgm:cxn modelId="{BAE38FA3-9A62-4D50-BB6F-6436BAEC0DE1}" type="presParOf" srcId="{173ED807-C955-439D-A730-D800BB39E781}" destId="{C3F86B59-339D-44E6-8E07-EB2E6FE8B383}" srcOrd="0" destOrd="0" presId="urn:diagrams.loki3.com/BracketList"/>
    <dgm:cxn modelId="{7C24B45F-A50A-4919-9671-F0EDA33AA333}" type="presParOf" srcId="{C3F86B59-339D-44E6-8E07-EB2E6FE8B383}" destId="{2D1E27DA-059E-4FEB-98F4-4200CD5C3664}" srcOrd="0" destOrd="0" presId="urn:diagrams.loki3.com/BracketList"/>
    <dgm:cxn modelId="{D761888C-C302-4623-9E1C-53DF61C4A065}" type="presParOf" srcId="{C3F86B59-339D-44E6-8E07-EB2E6FE8B383}" destId="{16C52043-0C23-491B-ACEC-886A5D7EA3E7}" srcOrd="1" destOrd="0" presId="urn:diagrams.loki3.com/BracketList"/>
    <dgm:cxn modelId="{70AE051C-06CE-4941-90F3-8B1FADD92214}" type="presParOf" srcId="{C3F86B59-339D-44E6-8E07-EB2E6FE8B383}" destId="{D291C7E5-FE7A-475B-B211-A2C44065555E}" srcOrd="2" destOrd="0" presId="urn:diagrams.loki3.com/BracketList"/>
    <dgm:cxn modelId="{D31089E2-66FB-4066-BF81-5EB4E37CFF4E}" type="presParOf" srcId="{C3F86B59-339D-44E6-8E07-EB2E6FE8B383}" destId="{08900719-EA34-4BDE-87B5-02338A89887B}" srcOrd="3" destOrd="0" presId="urn:diagrams.loki3.com/BracketList"/>
    <dgm:cxn modelId="{CF9DECB9-5E3B-4757-8C22-40A17D52E053}" type="presParOf" srcId="{173ED807-C955-439D-A730-D800BB39E781}" destId="{3C53AE3D-7E1D-4C26-8621-7F09A2D019E1}" srcOrd="1" destOrd="0" presId="urn:diagrams.loki3.com/BracketList"/>
    <dgm:cxn modelId="{2ABFC6DF-3E14-46F3-8A89-42470F2804E3}" type="presParOf" srcId="{173ED807-C955-439D-A730-D800BB39E781}" destId="{7F163AEB-E437-4132-A518-40FC4DB4DAAC}" srcOrd="2" destOrd="0" presId="urn:diagrams.loki3.com/BracketList"/>
    <dgm:cxn modelId="{0759FCF3-0E8A-42BE-B9E1-25541CC77D39}" type="presParOf" srcId="{7F163AEB-E437-4132-A518-40FC4DB4DAAC}" destId="{93E2FC34-0F4D-49B7-A17F-B71B1AC76580}" srcOrd="0" destOrd="0" presId="urn:diagrams.loki3.com/BracketList"/>
    <dgm:cxn modelId="{FE69A548-00B8-4D25-B225-2E1E591D4DED}" type="presParOf" srcId="{7F163AEB-E437-4132-A518-40FC4DB4DAAC}" destId="{67F68A26-A34C-4AD7-8946-E184AE155FAD}" srcOrd="1" destOrd="0" presId="urn:diagrams.loki3.com/BracketList"/>
    <dgm:cxn modelId="{4EA1397C-87F3-4A0B-8181-FE3C66003916}" type="presParOf" srcId="{7F163AEB-E437-4132-A518-40FC4DB4DAAC}" destId="{81A02F3C-8C33-446C-9863-4D3E54F6EE67}" srcOrd="2" destOrd="0" presId="urn:diagrams.loki3.com/BracketList"/>
    <dgm:cxn modelId="{8BE310F0-ADD8-44ED-9163-FA2D9EA39538}" type="presParOf" srcId="{7F163AEB-E437-4132-A518-40FC4DB4DAAC}" destId="{D259B9DD-A4FB-42B0-B3F5-C37CA87116A4}" srcOrd="3" destOrd="0" presId="urn:diagrams.loki3.com/BracketList"/>
    <dgm:cxn modelId="{0A0FBAFB-19E3-49C1-8ECB-F569EDC1DD5B}" type="presParOf" srcId="{173ED807-C955-439D-A730-D800BB39E781}" destId="{F4CFA8BB-4140-4C81-896D-35218D0F2F2A}" srcOrd="3" destOrd="0" presId="urn:diagrams.loki3.com/BracketList"/>
    <dgm:cxn modelId="{B104ED2F-1919-4B05-A9A8-4C8AADB1CAD1}" type="presParOf" srcId="{173ED807-C955-439D-A730-D800BB39E781}" destId="{156413A0-5987-47CC-BAD0-153A3413EE38}" srcOrd="4" destOrd="0" presId="urn:diagrams.loki3.com/BracketList"/>
    <dgm:cxn modelId="{63D40A20-A7D2-4938-B819-92154154CAE7}" type="presParOf" srcId="{156413A0-5987-47CC-BAD0-153A3413EE38}" destId="{17F401DF-29B9-4745-8A58-E0D9EABFF454}" srcOrd="0" destOrd="0" presId="urn:diagrams.loki3.com/BracketList"/>
    <dgm:cxn modelId="{D12AE8AD-D66A-4A4A-B2EA-17B7A5BEAA0A}" type="presParOf" srcId="{156413A0-5987-47CC-BAD0-153A3413EE38}" destId="{9B689862-F37D-4322-BE96-0D0B4C0F28A6}" srcOrd="1" destOrd="0" presId="urn:diagrams.loki3.com/BracketList"/>
    <dgm:cxn modelId="{791ABAC7-B9B5-402C-B338-B040C3C782F5}" type="presParOf" srcId="{156413A0-5987-47CC-BAD0-153A3413EE38}" destId="{02BCE996-1046-479A-80BA-AB10629DE9DF}" srcOrd="2" destOrd="0" presId="urn:diagrams.loki3.com/BracketList"/>
    <dgm:cxn modelId="{4B6509F0-8B88-432D-9E9A-F4FFFA07C567}" type="presParOf" srcId="{156413A0-5987-47CC-BAD0-153A3413EE38}" destId="{73607931-2E58-472A-89E3-19781F2567D4}" srcOrd="3" destOrd="0" presId="urn:diagrams.loki3.com/BracketList"/>
    <dgm:cxn modelId="{1DA4D518-6C94-4B9E-9BA4-941EBDCD6948}" type="presParOf" srcId="{173ED807-C955-439D-A730-D800BB39E781}" destId="{3BF9BC19-9759-4031-B198-A78F6F766D08}" srcOrd="5" destOrd="0" presId="urn:diagrams.loki3.com/BracketList"/>
    <dgm:cxn modelId="{59D50616-9493-4859-A805-282D305BF702}" type="presParOf" srcId="{173ED807-C955-439D-A730-D800BB39E781}" destId="{7DC84D05-0C10-49AA-BABB-4098CA3FBE85}" srcOrd="6" destOrd="0" presId="urn:diagrams.loki3.com/BracketList"/>
    <dgm:cxn modelId="{B990D5D4-70F3-4687-B6E0-A3A7BE58AA66}" type="presParOf" srcId="{7DC84D05-0C10-49AA-BABB-4098CA3FBE85}" destId="{4932B19B-C729-4B53-89E7-70642E94A44D}" srcOrd="0" destOrd="0" presId="urn:diagrams.loki3.com/BracketList"/>
    <dgm:cxn modelId="{D37E051D-1D57-4989-863A-2DA89963EC1F}" type="presParOf" srcId="{7DC84D05-0C10-49AA-BABB-4098CA3FBE85}" destId="{55EAC080-356B-44CF-9DE9-FA34D4EC349C}" srcOrd="1" destOrd="0" presId="urn:diagrams.loki3.com/BracketList"/>
    <dgm:cxn modelId="{02919A80-3D87-4C59-81A3-7024B593A743}" type="presParOf" srcId="{7DC84D05-0C10-49AA-BABB-4098CA3FBE85}" destId="{CF17326D-1A91-4B49-995D-00CD900DD5C5}" srcOrd="2" destOrd="0" presId="urn:diagrams.loki3.com/BracketList"/>
    <dgm:cxn modelId="{EB20AF25-1DAE-418B-9E36-4F9AD2C22162}" type="presParOf" srcId="{7DC84D05-0C10-49AA-BABB-4098CA3FBE85}" destId="{46692BEA-15AF-4F15-AED3-4F9797614FEC}" srcOrd="3" destOrd="0" presId="urn:diagrams.loki3.com/BracketList"/>
    <dgm:cxn modelId="{8A17F78F-96D1-4A0E-87F7-5DC31D104AB7}" type="presParOf" srcId="{173ED807-C955-439D-A730-D800BB39E781}" destId="{271128A0-7647-4073-BA26-664DF2B7714E}" srcOrd="7" destOrd="0" presId="urn:diagrams.loki3.com/BracketList"/>
    <dgm:cxn modelId="{4A1A75F9-CD7A-4B37-B01A-973406CFC0F2}" type="presParOf" srcId="{173ED807-C955-439D-A730-D800BB39E781}" destId="{1E070B5F-56EE-4142-9C80-C4DF91E7DE11}" srcOrd="8" destOrd="0" presId="urn:diagrams.loki3.com/BracketList"/>
    <dgm:cxn modelId="{15B60613-FC5C-457E-84FC-FCD3E09558D9}" type="presParOf" srcId="{1E070B5F-56EE-4142-9C80-C4DF91E7DE11}" destId="{B1C31337-E197-42BE-AD89-D9C0D4162620}" srcOrd="0" destOrd="0" presId="urn:diagrams.loki3.com/BracketList"/>
    <dgm:cxn modelId="{2C6E5385-88CA-4E6C-89D4-C93537FED0D5}" type="presParOf" srcId="{1E070B5F-56EE-4142-9C80-C4DF91E7DE11}" destId="{92484A5E-121A-47F2-B5E1-46C725061A02}" srcOrd="1" destOrd="0" presId="urn:diagrams.loki3.com/BracketList"/>
    <dgm:cxn modelId="{B159D8FC-16F7-4B50-89C3-A8FDF587D44D}" type="presParOf" srcId="{1E070B5F-56EE-4142-9C80-C4DF91E7DE11}" destId="{F864EF1D-4D26-4A84-9B07-B59F03116AEB}" srcOrd="2" destOrd="0" presId="urn:diagrams.loki3.com/BracketList"/>
    <dgm:cxn modelId="{E1896DF8-2487-4619-83F7-A4084B81873B}" type="presParOf" srcId="{1E070B5F-56EE-4142-9C80-C4DF91E7DE11}" destId="{497ADB2E-B37C-4F05-BBDE-0C7E97680DE1}" srcOrd="3" destOrd="0" presId="urn:diagrams.loki3.com/BracketList"/>
    <dgm:cxn modelId="{82ABA4F4-C4B5-40D4-8EC1-36C00EE50712}" type="presParOf" srcId="{173ED807-C955-439D-A730-D800BB39E781}" destId="{A913354A-0905-4248-A5E9-8F7F25856FD1}" srcOrd="9" destOrd="0" presId="urn:diagrams.loki3.com/BracketList"/>
    <dgm:cxn modelId="{950E6838-94B9-4529-B9D8-5AE21F2A42A6}" type="presParOf" srcId="{173ED807-C955-439D-A730-D800BB39E781}" destId="{BEE70798-B2FA-4E54-B029-75DC15D5178C}" srcOrd="10" destOrd="0" presId="urn:diagrams.loki3.com/BracketList"/>
    <dgm:cxn modelId="{F5505C90-7ECC-4E7C-BF35-A156A0EA3B3A}" type="presParOf" srcId="{BEE70798-B2FA-4E54-B029-75DC15D5178C}" destId="{952C2324-2BD2-44B8-9B2C-221ADB4CC0B9}" srcOrd="0" destOrd="0" presId="urn:diagrams.loki3.com/BracketList"/>
    <dgm:cxn modelId="{511CAD3D-BC21-4233-8368-04099A46B55F}" type="presParOf" srcId="{BEE70798-B2FA-4E54-B029-75DC15D5178C}" destId="{DBA2E23C-C3AD-4D24-8154-CF3C884B561E}" srcOrd="1" destOrd="0" presId="urn:diagrams.loki3.com/BracketList"/>
    <dgm:cxn modelId="{ABB9BEE2-76A2-4CC2-9BD0-AEF7CD7BBD29}" type="presParOf" srcId="{BEE70798-B2FA-4E54-B029-75DC15D5178C}" destId="{A7D41393-8C7F-49F8-AD05-67B1CD9A1396}" srcOrd="2" destOrd="0" presId="urn:diagrams.loki3.com/BracketList"/>
    <dgm:cxn modelId="{C200215B-9729-44C0-8908-B96D4345B1BE}" type="presParOf" srcId="{BEE70798-B2FA-4E54-B029-75DC15D5178C}" destId="{34F1DF03-9180-404C-A413-0FFAAC174074}" srcOrd="3" destOrd="0" presId="urn:diagrams.loki3.com/BracketList"/>
    <dgm:cxn modelId="{38ABC73B-940E-4D69-A4D3-8EB3A371BFEB}" type="presParOf" srcId="{173ED807-C955-439D-A730-D800BB39E781}" destId="{51779F89-0BC0-4DA9-9ACA-F24394D61184}" srcOrd="11" destOrd="0" presId="urn:diagrams.loki3.com/BracketList"/>
    <dgm:cxn modelId="{A987862A-AA56-4973-BB83-83D2D993D1F2}" type="presParOf" srcId="{173ED807-C955-439D-A730-D800BB39E781}" destId="{17266872-6BF4-45DD-8ABE-5D7E3BE99513}" srcOrd="12" destOrd="0" presId="urn:diagrams.loki3.com/BracketList"/>
    <dgm:cxn modelId="{963F8944-0CE4-4BEF-B6AB-AF235269B441}" type="presParOf" srcId="{17266872-6BF4-45DD-8ABE-5D7E3BE99513}" destId="{FC7CBE0F-F14C-430F-B25B-117DB40C44A9}" srcOrd="0" destOrd="0" presId="urn:diagrams.loki3.com/BracketList"/>
    <dgm:cxn modelId="{BA02BAC1-92AB-4E1A-A469-B76BCE3EB1CF}" type="presParOf" srcId="{17266872-6BF4-45DD-8ABE-5D7E3BE99513}" destId="{DBB88D90-AA6E-4648-A1EA-C7F8401E5B60}" srcOrd="1" destOrd="0" presId="urn:diagrams.loki3.com/BracketList"/>
    <dgm:cxn modelId="{E4687C73-71DF-4E62-974C-36F0C3FC8B38}" type="presParOf" srcId="{17266872-6BF4-45DD-8ABE-5D7E3BE99513}" destId="{9AAC634D-56DD-46D1-9476-E83CC1472344}" srcOrd="2" destOrd="0" presId="urn:diagrams.loki3.com/BracketList"/>
    <dgm:cxn modelId="{9844EB02-1FAB-4760-9107-9C345BD19E7D}" type="presParOf" srcId="{17266872-6BF4-45DD-8ABE-5D7E3BE99513}" destId="{794F574A-DB1C-4712-96BE-534080B2ACFD}" srcOrd="3" destOrd="0" presId="urn:diagrams.loki3.com/BracketList"/>
    <dgm:cxn modelId="{322FB8DC-0F3C-4F1C-B694-B280C5809F9F}" type="presParOf" srcId="{173ED807-C955-439D-A730-D800BB39E781}" destId="{4E82224E-6549-416A-BDEC-4333474A133B}" srcOrd="13" destOrd="0" presId="urn:diagrams.loki3.com/BracketList"/>
    <dgm:cxn modelId="{8F802546-2C82-488B-8E95-44B731C2B7D8}" type="presParOf" srcId="{173ED807-C955-439D-A730-D800BB39E781}" destId="{CF9A216C-8A14-448C-9C5D-6F875ECE1714}" srcOrd="14" destOrd="0" presId="urn:diagrams.loki3.com/BracketList"/>
    <dgm:cxn modelId="{2E42879B-697C-449C-853E-6104FA923E66}" type="presParOf" srcId="{CF9A216C-8A14-448C-9C5D-6F875ECE1714}" destId="{84554DDB-5F64-49A9-A92F-F8B9FC362D03}" srcOrd="0" destOrd="0" presId="urn:diagrams.loki3.com/BracketList"/>
    <dgm:cxn modelId="{F25A2B63-2BA4-46B7-9A57-F4770E6B1D0F}" type="presParOf" srcId="{CF9A216C-8A14-448C-9C5D-6F875ECE1714}" destId="{6D2FB482-875C-48BE-BC57-47B4E8B88068}" srcOrd="1" destOrd="0" presId="urn:diagrams.loki3.com/BracketList"/>
    <dgm:cxn modelId="{F49AE881-1B6A-4088-922B-1C03289F028F}" type="presParOf" srcId="{CF9A216C-8A14-448C-9C5D-6F875ECE1714}" destId="{FD17364B-0068-4FC4-A3F3-2A5D6BFF3436}" srcOrd="2" destOrd="0" presId="urn:diagrams.loki3.com/BracketList"/>
    <dgm:cxn modelId="{3640A09F-AC22-446E-8EDE-A4D50281CC5C}" type="presParOf" srcId="{CF9A216C-8A14-448C-9C5D-6F875ECE1714}" destId="{3BC399FA-96C5-46D3-9BED-171EF8478686}" srcOrd="3" destOrd="0" presId="urn:diagrams.loki3.com/BracketList"/>
    <dgm:cxn modelId="{79144EEE-D6FF-416E-AE7A-AAB9AC9485D0}" type="presParOf" srcId="{173ED807-C955-439D-A730-D800BB39E781}" destId="{5D18390B-81EE-4F7D-95F9-004B83AEC189}" srcOrd="15" destOrd="0" presId="urn:diagrams.loki3.com/BracketList"/>
    <dgm:cxn modelId="{B80D5F29-5634-454C-9E62-A1E4124D5E34}" type="presParOf" srcId="{173ED807-C955-439D-A730-D800BB39E781}" destId="{64373119-F2BC-4AE7-BCE3-A7FDE3AD11F3}" srcOrd="16" destOrd="0" presId="urn:diagrams.loki3.com/BracketList"/>
    <dgm:cxn modelId="{46B9A4C7-92DC-4AD8-9FFB-EC7A2894DAD8}" type="presParOf" srcId="{64373119-F2BC-4AE7-BCE3-A7FDE3AD11F3}" destId="{ECF7ECAC-7863-43A9-8AF9-163C70328C02}" srcOrd="0" destOrd="0" presId="urn:diagrams.loki3.com/BracketList"/>
    <dgm:cxn modelId="{2EADED0F-C4CC-4002-A092-66780CA1506C}" type="presParOf" srcId="{64373119-F2BC-4AE7-BCE3-A7FDE3AD11F3}" destId="{9748C292-AFF9-4483-9685-2AAF26B1242E}" srcOrd="1" destOrd="0" presId="urn:diagrams.loki3.com/BracketList"/>
    <dgm:cxn modelId="{FDCF7E30-5926-48BA-839B-03EB6BCAE3A2}" type="presParOf" srcId="{64373119-F2BC-4AE7-BCE3-A7FDE3AD11F3}" destId="{0E68E8ED-EB50-4851-9E11-F59F33FD7B31}" srcOrd="2" destOrd="0" presId="urn:diagrams.loki3.com/BracketList"/>
    <dgm:cxn modelId="{D5A046CC-1ADD-4C14-9F0A-FCC979BE853E}" type="presParOf" srcId="{64373119-F2BC-4AE7-BCE3-A7FDE3AD11F3}" destId="{CF5BCEB5-62FC-4762-A126-427166751306}" srcOrd="3" destOrd="0" presId="urn:diagrams.loki3.com/BracketList"/>
    <dgm:cxn modelId="{204613AC-1EED-4FE3-B1CB-FB245788AE0F}" type="presParOf" srcId="{173ED807-C955-439D-A730-D800BB39E781}" destId="{0A14321F-5D46-4601-BBED-20FC9B0335D1}" srcOrd="17" destOrd="0" presId="urn:diagrams.loki3.com/BracketList"/>
    <dgm:cxn modelId="{5C8C0CCA-485C-4234-9A44-152E31C5F532}" type="presParOf" srcId="{173ED807-C955-439D-A730-D800BB39E781}" destId="{477C4469-210A-4981-9BC4-6CDB858AA770}" srcOrd="18" destOrd="0" presId="urn:diagrams.loki3.com/BracketList"/>
    <dgm:cxn modelId="{F520543E-6FD8-4D96-96A1-5AEF5A4C3018}" type="presParOf" srcId="{477C4469-210A-4981-9BC4-6CDB858AA770}" destId="{320B336D-F97C-4F55-BA90-35F177CC4A4A}" srcOrd="0" destOrd="0" presId="urn:diagrams.loki3.com/BracketList"/>
    <dgm:cxn modelId="{71968E0D-9C4B-48D5-8E22-540E01FC92AB}" type="presParOf" srcId="{477C4469-210A-4981-9BC4-6CDB858AA770}" destId="{58A8AA47-C772-4136-AD48-AEE4CBA81F37}" srcOrd="1" destOrd="0" presId="urn:diagrams.loki3.com/BracketList"/>
    <dgm:cxn modelId="{1547CF78-B8BB-4A17-AF05-6388F9F23468}" type="presParOf" srcId="{477C4469-210A-4981-9BC4-6CDB858AA770}" destId="{F950BE1F-4009-4BC7-8A1A-E89EF39A0C96}" srcOrd="2" destOrd="0" presId="urn:diagrams.loki3.com/BracketList"/>
    <dgm:cxn modelId="{4281035D-F60B-4090-9514-EE3EF25AFEA2}" type="presParOf" srcId="{477C4469-210A-4981-9BC4-6CDB858AA770}" destId="{682C8831-A656-408E-A0F7-C4D80085641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604" cy="46639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60" y="0"/>
            <a:ext cx="3038604" cy="466390"/>
          </a:xfrm>
          <a:prstGeom prst="rect">
            <a:avLst/>
          </a:prstGeom>
        </p:spPr>
        <p:txBody>
          <a:bodyPr vert="horz" lIns="91440" tIns="45720" rIns="91440" bIns="45720" rtlCol="0"/>
          <a:lstStyle>
            <a:lvl1pPr algn="r">
              <a:defRPr sz="1200"/>
            </a:lvl1pPr>
          </a:lstStyle>
          <a:p>
            <a:fld id="{0DB4B226-A223-44AF-A5DE-7972580B7E0F}" type="datetimeFigureOut">
              <a:rPr lang="en-ZA" smtClean="0"/>
              <a:t>2018/05/16</a:t>
            </a:fld>
            <a:endParaRPr lang="en-ZA"/>
          </a:p>
        </p:txBody>
      </p:sp>
      <p:sp>
        <p:nvSpPr>
          <p:cNvPr id="4" name="Footer Placeholder 3"/>
          <p:cNvSpPr>
            <a:spLocks noGrp="1"/>
          </p:cNvSpPr>
          <p:nvPr>
            <p:ph type="ftr" sz="quarter" idx="2"/>
          </p:nvPr>
        </p:nvSpPr>
        <p:spPr>
          <a:xfrm>
            <a:off x="3" y="8830010"/>
            <a:ext cx="3038604" cy="46639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60" y="8830010"/>
            <a:ext cx="3038604" cy="466390"/>
          </a:xfrm>
          <a:prstGeom prst="rect">
            <a:avLst/>
          </a:prstGeom>
        </p:spPr>
        <p:txBody>
          <a:bodyPr vert="horz" lIns="91440" tIns="45720" rIns="91440" bIns="45720" rtlCol="0" anchor="b"/>
          <a:lstStyle>
            <a:lvl1pPr algn="r">
              <a:defRPr sz="1200"/>
            </a:lvl1pPr>
          </a:lstStyle>
          <a:p>
            <a:fld id="{BA92FF64-19F6-4D56-B77D-1A9A61A7DE10}" type="slidenum">
              <a:rPr lang="en-ZA" smtClean="0"/>
              <a:t>‹#›</a:t>
            </a:fld>
            <a:endParaRPr lang="en-ZA"/>
          </a:p>
        </p:txBody>
      </p:sp>
    </p:spTree>
    <p:extLst>
      <p:ext uri="{BB962C8B-B14F-4D97-AF65-F5344CB8AC3E}">
        <p14:creationId xmlns:p14="http://schemas.microsoft.com/office/powerpoint/2010/main" val="223821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7840" cy="4664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41" y="2"/>
            <a:ext cx="3037840" cy="466435"/>
          </a:xfrm>
          <a:prstGeom prst="rect">
            <a:avLst/>
          </a:prstGeom>
        </p:spPr>
        <p:txBody>
          <a:bodyPr vert="horz" lIns="91440" tIns="45720" rIns="91440" bIns="45720" rtlCol="0"/>
          <a:lstStyle>
            <a:lvl1pPr algn="r">
              <a:defRPr sz="1200"/>
            </a:lvl1pPr>
          </a:lstStyle>
          <a:p>
            <a:fld id="{63597F0C-5600-4E51-AFA2-926859C0B40D}" type="datetimeFigureOut">
              <a:rPr lang="en-ZA" smtClean="0"/>
              <a:t>2018/05/16</a:t>
            </a:fld>
            <a:endParaRPr lang="en-ZA" dirty="0"/>
          </a:p>
        </p:txBody>
      </p:sp>
      <p:sp>
        <p:nvSpPr>
          <p:cNvPr id="4" name="Slide Image Placeholder 3"/>
          <p:cNvSpPr>
            <a:spLocks noGrp="1" noRot="1" noChangeAspect="1"/>
          </p:cNvSpPr>
          <p:nvPr>
            <p:ph type="sldImg" idx="2"/>
          </p:nvPr>
        </p:nvSpPr>
        <p:spPr>
          <a:xfrm>
            <a:off x="1412875" y="1160463"/>
            <a:ext cx="4184650" cy="31384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73896"/>
            <a:ext cx="5608320" cy="36604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5" y="8829972"/>
            <a:ext cx="3037840" cy="46643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41" y="8829972"/>
            <a:ext cx="3037840" cy="466434"/>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2</a:t>
            </a:fld>
            <a:endParaRPr lang="en-ZA" dirty="0"/>
          </a:p>
        </p:txBody>
      </p:sp>
    </p:spTree>
    <p:extLst>
      <p:ext uri="{BB962C8B-B14F-4D97-AF65-F5344CB8AC3E}">
        <p14:creationId xmlns:p14="http://schemas.microsoft.com/office/powerpoint/2010/main" val="148673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70</a:t>
            </a:fld>
            <a:endParaRPr lang="en-ZA" dirty="0"/>
          </a:p>
        </p:txBody>
      </p:sp>
    </p:spTree>
    <p:extLst>
      <p:ext uri="{BB962C8B-B14F-4D97-AF65-F5344CB8AC3E}">
        <p14:creationId xmlns:p14="http://schemas.microsoft.com/office/powerpoint/2010/main" val="337613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dirty="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NDT 2018/19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smtClean="0"/>
              <a:t>NDT 2018/19  APP</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smtClean="0"/>
              <a:t>NDT 2018/19  APP</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NDT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NDT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NDT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NDT 2018/19  APP</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NDT 2018/19  APP</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NDT 2018/19  APP</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NDT 2018/19  APP</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NDT 2018/19  APP</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NDT 2018/19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NDT 2018/19  APP</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NDT 2018/19  APP</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NDT 2018/19  APP</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NDT 2018/19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t>NDT 2018/19  APP</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smtClean="0"/>
              <a:t>NDT 2018/19  APP</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smtClean="0"/>
              <a:t>NDT 2018/19  APP</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smtClean="0"/>
              <a:t>NDT 2018/19  APP</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t>NDT 2018/19  APP</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t>NDT 2018/19  APP</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NDT 2018/19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NDT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5"/>
          <p:cNvSpPr txBox="1">
            <a:spLocks/>
          </p:cNvSpPr>
          <p:nvPr/>
        </p:nvSpPr>
        <p:spPr bwMode="auto">
          <a:xfrm>
            <a:off x="0" y="0"/>
            <a:ext cx="9034817" cy="43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n-ZA" sz="3200" b="1" dirty="0" smtClean="0">
                <a:solidFill>
                  <a:srgbClr val="ED7D31"/>
                </a:solidFill>
                <a:latin typeface="Gill Sans MT" panose="020B0502020104020203" pitchFamily="34" charset="0"/>
              </a:rPr>
              <a:t>Briefing </a:t>
            </a:r>
            <a:r>
              <a:rPr lang="en-ZA" sz="3200" b="1" dirty="0">
                <a:solidFill>
                  <a:srgbClr val="ED7D31"/>
                </a:solidFill>
                <a:latin typeface="Gill Sans MT" panose="020B0502020104020203" pitchFamily="34" charset="0"/>
              </a:rPr>
              <a:t>to the </a:t>
            </a:r>
            <a:endParaRPr lang="en-ZA" sz="3200" b="1" strike="sngStrike" dirty="0" smtClean="0">
              <a:solidFill>
                <a:srgbClr val="ED7D31"/>
              </a:solidFill>
              <a:latin typeface="Gill Sans MT" panose="020B0502020104020203" pitchFamily="34" charset="0"/>
            </a:endParaRPr>
          </a:p>
          <a:p>
            <a:pPr lvl="0"/>
            <a:r>
              <a:rPr lang="en-ZA" sz="3200" b="1" dirty="0" smtClean="0">
                <a:solidFill>
                  <a:srgbClr val="ED7D31"/>
                </a:solidFill>
                <a:latin typeface="Gill Sans MT" panose="020B0502020104020203" pitchFamily="34" charset="0"/>
              </a:rPr>
              <a:t>Select Committee on trade and </a:t>
            </a:r>
          </a:p>
          <a:p>
            <a:pPr lvl="0"/>
            <a:r>
              <a:rPr lang="en-ZA" sz="3200" b="1" dirty="0" smtClean="0">
                <a:solidFill>
                  <a:srgbClr val="ED7D31"/>
                </a:solidFill>
                <a:latin typeface="Gill Sans MT" panose="020B0502020104020203" pitchFamily="34" charset="0"/>
              </a:rPr>
              <a:t>International Relations</a:t>
            </a:r>
            <a:endParaRPr lang="en-ZA" sz="3200" b="1" dirty="0">
              <a:solidFill>
                <a:srgbClr val="ED7D31"/>
              </a:solidFill>
              <a:latin typeface="Gill Sans MT" panose="020B0502020104020203" pitchFamily="34" charset="0"/>
            </a:endParaRPr>
          </a:p>
          <a:p>
            <a:pPr lvl="0"/>
            <a:endParaRPr lang="en-US" sz="3600" b="1" dirty="0">
              <a:solidFill>
                <a:srgbClr val="ED7D31"/>
              </a:solidFill>
              <a:latin typeface="Gill Sans MT" panose="020B0502020104020203" pitchFamily="34" charset="0"/>
            </a:endParaRPr>
          </a:p>
          <a:p>
            <a:r>
              <a:rPr lang="en-ZA" sz="3200" b="1" dirty="0" smtClean="0">
                <a:solidFill>
                  <a:srgbClr val="ED7D31"/>
                </a:solidFill>
                <a:latin typeface="Gill Sans MT" panose="020B0502020104020203" pitchFamily="34" charset="0"/>
              </a:rPr>
              <a:t>Annual </a:t>
            </a:r>
            <a:r>
              <a:rPr lang="en-ZA" sz="3200" b="1" dirty="0">
                <a:solidFill>
                  <a:srgbClr val="ED7D31"/>
                </a:solidFill>
                <a:latin typeface="Gill Sans MT" panose="020B0502020104020203" pitchFamily="34" charset="0"/>
              </a:rPr>
              <a:t>Performance </a:t>
            </a:r>
            <a:r>
              <a:rPr lang="en-ZA" sz="3200" b="1" dirty="0" smtClean="0">
                <a:solidFill>
                  <a:srgbClr val="ED7D31"/>
                </a:solidFill>
                <a:latin typeface="Gill Sans MT" panose="020B0502020104020203" pitchFamily="34" charset="0"/>
              </a:rPr>
              <a:t>Plan </a:t>
            </a:r>
          </a:p>
          <a:p>
            <a:r>
              <a:rPr lang="en-ZA" sz="3200" b="1" dirty="0" smtClean="0">
                <a:solidFill>
                  <a:srgbClr val="ED7D31"/>
                </a:solidFill>
                <a:latin typeface="Gill Sans MT" panose="020B0502020104020203" pitchFamily="34" charset="0"/>
              </a:rPr>
              <a:t>and Budget for 2018/19</a:t>
            </a:r>
          </a:p>
          <a:p>
            <a:endParaRPr lang="en-ZA" sz="3200" b="1" dirty="0" smtClean="0">
              <a:solidFill>
                <a:srgbClr val="ED7D31"/>
              </a:solidFill>
              <a:latin typeface="Gill Sans MT" panose="020B0502020104020203" pitchFamily="34" charset="0"/>
            </a:endParaRPr>
          </a:p>
          <a:p>
            <a:r>
              <a:rPr lang="en-ZA" sz="3600" b="1" dirty="0" smtClean="0">
                <a:solidFill>
                  <a:srgbClr val="ED7D31"/>
                </a:solidFill>
                <a:latin typeface="Gill Sans MT" panose="020B0502020104020203" pitchFamily="34" charset="0"/>
              </a:rPr>
              <a:t>16 May 2018</a:t>
            </a:r>
            <a:endParaRPr lang="en-ZA" sz="3600" b="1" dirty="0">
              <a:solidFill>
                <a:srgbClr val="ED7D31"/>
              </a:solidFill>
              <a:latin typeface="Gill Sans MT" panose="020B0502020104020203" pitchFamily="34" charset="0"/>
            </a:endParaRPr>
          </a:p>
          <a:p>
            <a:pPr lvl="0"/>
            <a:endParaRPr lang="en-US" sz="2400" b="1" dirty="0">
              <a:solidFill>
                <a:prstClr val="black"/>
              </a:solidFill>
              <a:latin typeface="Gill Sans MT" panose="020B0502020104020203" pitchFamily="34" charset="0"/>
            </a:endParaRPr>
          </a:p>
        </p:txBody>
      </p:sp>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0040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7886700" cy="755461"/>
          </a:xfrm>
          <a:solidFill>
            <a:schemeClr val="bg1"/>
          </a:solidFill>
        </p:spPr>
        <p:txBody>
          <a:bodyPr>
            <a:normAutofit/>
          </a:bodyPr>
          <a:lstStyle/>
          <a:p>
            <a:pPr algn="ctr"/>
            <a:r>
              <a:rPr lang="en-ZA" sz="2400" dirty="0" smtClean="0">
                <a:solidFill>
                  <a:srgbClr val="F26522"/>
                </a:solidFill>
              </a:rPr>
              <a:t>Departmental Focus  Areas </a:t>
            </a:r>
            <a:endParaRPr lang="en-ZA" sz="2400" dirty="0">
              <a:solidFill>
                <a:srgbClr val="F26522"/>
              </a:solidFill>
            </a:endParaRPr>
          </a:p>
        </p:txBody>
      </p:sp>
      <p:sp>
        <p:nvSpPr>
          <p:cNvPr id="5" name="Content Placeholder 4"/>
          <p:cNvSpPr>
            <a:spLocks noGrp="1"/>
          </p:cNvSpPr>
          <p:nvPr>
            <p:ph idx="1"/>
          </p:nvPr>
        </p:nvSpPr>
        <p:spPr>
          <a:xfrm>
            <a:off x="628649" y="1120588"/>
            <a:ext cx="7886700" cy="4752989"/>
          </a:xfrm>
          <a:solidFill>
            <a:schemeClr val="bg1"/>
          </a:solidFill>
        </p:spPr>
        <p:txBody>
          <a:bodyPr>
            <a:normAutofit/>
          </a:bodyPr>
          <a:lstStyle/>
          <a:p>
            <a:pPr algn="just">
              <a:lnSpc>
                <a:spcPct val="100000"/>
              </a:lnSpc>
              <a:spcBef>
                <a:spcPts val="0"/>
              </a:spcBef>
              <a:buFont typeface="Wingdings" panose="05000000000000000000" pitchFamily="2" charset="2"/>
              <a:buChar char="q"/>
              <a:defRPr/>
            </a:pPr>
            <a:r>
              <a:rPr lang="en-ZA" sz="2000" b="1" dirty="0">
                <a:solidFill>
                  <a:sysClr val="windowText" lastClr="000000"/>
                </a:solidFill>
              </a:rPr>
              <a:t>Sector </a:t>
            </a:r>
            <a:r>
              <a:rPr lang="en-ZA" sz="2000" b="1" dirty="0" smtClean="0">
                <a:solidFill>
                  <a:sysClr val="windowText" lastClr="000000"/>
                </a:solidFill>
              </a:rPr>
              <a:t>Transformation - </a:t>
            </a:r>
            <a:r>
              <a:rPr lang="en-ZA" sz="2000" dirty="0">
                <a:solidFill>
                  <a:sysClr val="windowText" lastClr="000000"/>
                </a:solidFill>
              </a:rPr>
              <a:t>Improve levels of transformation in the sector, promoting inclusivity.</a:t>
            </a:r>
          </a:p>
          <a:p>
            <a:pPr lvl="0" algn="just">
              <a:lnSpc>
                <a:spcPct val="100000"/>
              </a:lnSpc>
              <a:spcBef>
                <a:spcPts val="0"/>
              </a:spcBef>
              <a:buFont typeface="Wingdings" panose="05000000000000000000" pitchFamily="2" charset="2"/>
              <a:buChar char="q"/>
              <a:defRPr/>
            </a:pPr>
            <a:r>
              <a:rPr lang="en-ZA" sz="2000" b="1" dirty="0">
                <a:solidFill>
                  <a:sysClr val="windowText" lastClr="000000"/>
                </a:solidFill>
              </a:rPr>
              <a:t>Research and Knowledge </a:t>
            </a:r>
            <a:r>
              <a:rPr lang="en-ZA" sz="2000" b="1" dirty="0" smtClean="0">
                <a:solidFill>
                  <a:sysClr val="windowText" lastClr="000000"/>
                </a:solidFill>
              </a:rPr>
              <a:t>Management - </a:t>
            </a:r>
            <a:r>
              <a:rPr lang="en-ZA" sz="2000" dirty="0">
                <a:solidFill>
                  <a:sysClr val="windowText" lastClr="000000"/>
                </a:solidFill>
              </a:rPr>
              <a:t>enhanced decision making and availability of information for various </a:t>
            </a:r>
            <a:r>
              <a:rPr lang="en-ZA" sz="2000" dirty="0" smtClean="0">
                <a:solidFill>
                  <a:sysClr val="windowText" lastClr="000000"/>
                </a:solidFill>
              </a:rPr>
              <a:t>users.</a:t>
            </a:r>
            <a:endParaRPr lang="en-ZA" sz="2000" dirty="0">
              <a:solidFill>
                <a:sysClr val="windowText" lastClr="000000"/>
              </a:solidFill>
            </a:endParaRPr>
          </a:p>
          <a:p>
            <a:pPr lvl="0" algn="just">
              <a:lnSpc>
                <a:spcPct val="100000"/>
              </a:lnSpc>
              <a:spcBef>
                <a:spcPts val="0"/>
              </a:spcBef>
              <a:buFont typeface="Wingdings" panose="05000000000000000000" pitchFamily="2" charset="2"/>
              <a:buChar char="q"/>
              <a:defRPr/>
            </a:pPr>
            <a:r>
              <a:rPr lang="en-ZA" sz="2000" b="1" dirty="0">
                <a:solidFill>
                  <a:sysClr val="windowText" lastClr="000000"/>
                </a:solidFill>
              </a:rPr>
              <a:t>Skills Development for the sector- </a:t>
            </a:r>
            <a:r>
              <a:rPr lang="en-ZA" sz="2000" dirty="0">
                <a:solidFill>
                  <a:sysClr val="windowText" lastClr="000000"/>
                </a:solidFill>
              </a:rPr>
              <a:t>improve supply of required levels of skills in the </a:t>
            </a:r>
            <a:r>
              <a:rPr lang="en-ZA" sz="2000" dirty="0" smtClean="0">
                <a:solidFill>
                  <a:sysClr val="windowText" lastClr="000000"/>
                </a:solidFill>
              </a:rPr>
              <a:t>sector.</a:t>
            </a:r>
            <a:endParaRPr lang="en-ZA" sz="2000" dirty="0">
              <a:solidFill>
                <a:sysClr val="windowText" lastClr="000000"/>
              </a:solidFill>
            </a:endParaRPr>
          </a:p>
          <a:p>
            <a:pPr lvl="0" algn="just">
              <a:lnSpc>
                <a:spcPct val="100000"/>
              </a:lnSpc>
              <a:spcBef>
                <a:spcPts val="0"/>
              </a:spcBef>
              <a:buFont typeface="Wingdings" panose="05000000000000000000" pitchFamily="2" charset="2"/>
              <a:buChar char="q"/>
              <a:defRPr/>
            </a:pPr>
            <a:r>
              <a:rPr lang="en-ZA" sz="2000" b="1" dirty="0">
                <a:solidFill>
                  <a:sysClr val="windowText" lastClr="000000"/>
                </a:solidFill>
              </a:rPr>
              <a:t>Destination Development incl Coastal and </a:t>
            </a:r>
            <a:r>
              <a:rPr lang="en-ZA" sz="2000" b="1" dirty="0" smtClean="0">
                <a:solidFill>
                  <a:sysClr val="windowText" lastClr="000000"/>
                </a:solidFill>
              </a:rPr>
              <a:t>Marine - </a:t>
            </a:r>
            <a:r>
              <a:rPr lang="en-ZA" sz="2000" dirty="0">
                <a:solidFill>
                  <a:sysClr val="windowText" lastClr="000000"/>
                </a:solidFill>
              </a:rPr>
              <a:t>enhance and diversity </a:t>
            </a:r>
            <a:r>
              <a:rPr lang="en-ZA" sz="2000" dirty="0" smtClean="0">
                <a:solidFill>
                  <a:sysClr val="windowText" lastClr="000000"/>
                </a:solidFill>
              </a:rPr>
              <a:t>offering.</a:t>
            </a:r>
            <a:endParaRPr lang="en-ZA" sz="2000" dirty="0">
              <a:solidFill>
                <a:sysClr val="windowText" lastClr="000000"/>
              </a:solidFill>
            </a:endParaRPr>
          </a:p>
          <a:p>
            <a:pPr algn="just">
              <a:lnSpc>
                <a:spcPct val="100000"/>
              </a:lnSpc>
              <a:spcBef>
                <a:spcPts val="0"/>
              </a:spcBef>
              <a:buFont typeface="Wingdings" panose="05000000000000000000" pitchFamily="2" charset="2"/>
              <a:buChar char="q"/>
              <a:defRPr/>
            </a:pPr>
            <a:r>
              <a:rPr lang="en-ZA" sz="2000" b="1" dirty="0">
                <a:solidFill>
                  <a:sysClr val="windowText" lastClr="000000"/>
                </a:solidFill>
              </a:rPr>
              <a:t>Enterprise </a:t>
            </a:r>
            <a:r>
              <a:rPr lang="en-ZA" sz="2000" b="1" dirty="0" smtClean="0">
                <a:solidFill>
                  <a:sysClr val="windowText" lastClr="000000"/>
                </a:solidFill>
              </a:rPr>
              <a:t>Development - </a:t>
            </a:r>
            <a:r>
              <a:rPr lang="en-ZA" sz="2000" dirty="0">
                <a:solidFill>
                  <a:sysClr val="windowText" lastClr="000000"/>
                </a:solidFill>
              </a:rPr>
              <a:t>expand participation and </a:t>
            </a:r>
            <a:r>
              <a:rPr lang="en-ZA" sz="2000" dirty="0" smtClean="0"/>
              <a:t>benefit </a:t>
            </a:r>
            <a:r>
              <a:rPr lang="en-ZA" sz="2000" dirty="0"/>
              <a:t>by SMMEs for transformation of the </a:t>
            </a:r>
            <a:r>
              <a:rPr lang="en-ZA" sz="2000" dirty="0" smtClean="0"/>
              <a:t>sector.</a:t>
            </a:r>
            <a:endParaRPr lang="en-ZA" sz="2000" dirty="0"/>
          </a:p>
          <a:p>
            <a:pPr lvl="0" algn="just">
              <a:lnSpc>
                <a:spcPct val="100000"/>
              </a:lnSpc>
              <a:spcBef>
                <a:spcPts val="0"/>
              </a:spcBef>
              <a:buFont typeface="Wingdings" panose="05000000000000000000" pitchFamily="2" charset="2"/>
              <a:buChar char="q"/>
              <a:defRPr/>
            </a:pPr>
            <a:r>
              <a:rPr lang="en-ZA" sz="2000" b="1" dirty="0" smtClean="0">
                <a:solidFill>
                  <a:sysClr val="windowText" lastClr="000000"/>
                </a:solidFill>
              </a:rPr>
              <a:t>Responsible Tourism - </a:t>
            </a:r>
            <a:r>
              <a:rPr lang="en-ZA" sz="2000" dirty="0">
                <a:solidFill>
                  <a:sysClr val="windowText" lastClr="000000"/>
                </a:solidFill>
              </a:rPr>
              <a:t>promote principles of responsible tourism and </a:t>
            </a:r>
            <a:r>
              <a:rPr lang="en-ZA" sz="2000" dirty="0" smtClean="0">
                <a:solidFill>
                  <a:sysClr val="windowText" lastClr="000000"/>
                </a:solidFill>
              </a:rPr>
              <a:t>sustainability. </a:t>
            </a:r>
            <a:endParaRPr lang="en-ZA" sz="2000" dirty="0">
              <a:solidFill>
                <a:sysClr val="windowText" lastClr="000000"/>
              </a:solidFill>
            </a:endParaRPr>
          </a:p>
          <a:p>
            <a:pPr lvl="0" algn="just">
              <a:lnSpc>
                <a:spcPct val="100000"/>
              </a:lnSpc>
              <a:spcBef>
                <a:spcPts val="0"/>
              </a:spcBef>
              <a:buFont typeface="Wingdings" panose="05000000000000000000" pitchFamily="2" charset="2"/>
              <a:buChar char="q"/>
              <a:defRPr/>
            </a:pPr>
            <a:r>
              <a:rPr lang="en-ZA" sz="2000" b="1" dirty="0">
                <a:solidFill>
                  <a:sysClr val="windowText" lastClr="000000"/>
                </a:solidFill>
              </a:rPr>
              <a:t>Regulatory </a:t>
            </a:r>
            <a:r>
              <a:rPr lang="en-ZA" sz="2000" b="1" dirty="0" smtClean="0">
                <a:solidFill>
                  <a:sysClr val="windowText" lastClr="000000"/>
                </a:solidFill>
              </a:rPr>
              <a:t>Interventions - </a:t>
            </a:r>
            <a:r>
              <a:rPr lang="en-ZA" sz="2000" dirty="0">
                <a:solidFill>
                  <a:sysClr val="windowText" lastClr="000000"/>
                </a:solidFill>
              </a:rPr>
              <a:t>create an enabling regulatory environment for the sector and promote policy harmonisation and integration.   </a:t>
            </a:r>
          </a:p>
          <a:p>
            <a:pPr algn="just"/>
            <a:endParaRPr lang="en-ZA" sz="1200" dirty="0">
              <a:latin typeface="Arial Narrow" panose="020B0606020202030204" pitchFamily="34" charset="0"/>
            </a:endParaRPr>
          </a:p>
          <a:p>
            <a:pPr algn="just">
              <a:spcAft>
                <a:spcPts val="0"/>
              </a:spcAft>
            </a:pPr>
            <a:endParaRPr lang="en-ZA" sz="1200" dirty="0">
              <a:latin typeface="Arial Narrow" panose="020B0606020202030204" pitchFamily="34" charset="0"/>
            </a:endParaRPr>
          </a:p>
        </p:txBody>
      </p:sp>
      <p:sp>
        <p:nvSpPr>
          <p:cNvPr id="6"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527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7886700" cy="601031"/>
          </a:xfrm>
          <a:solidFill>
            <a:schemeClr val="bg1"/>
          </a:solidFill>
        </p:spPr>
        <p:txBody>
          <a:bodyPr>
            <a:normAutofit/>
          </a:bodyPr>
          <a:lstStyle/>
          <a:p>
            <a:pPr algn="ctr"/>
            <a:r>
              <a:rPr lang="en-ZA" sz="2400" dirty="0" smtClean="0">
                <a:solidFill>
                  <a:srgbClr val="F26522"/>
                </a:solidFill>
              </a:rPr>
              <a:t>Departmental Planned Policy Initiatives</a:t>
            </a:r>
            <a:endParaRPr lang="en-ZA" sz="2400" dirty="0">
              <a:solidFill>
                <a:srgbClr val="F2652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9125667"/>
              </p:ext>
            </p:extLst>
          </p:nvPr>
        </p:nvGraphicFramePr>
        <p:xfrm>
          <a:off x="628650" y="1244506"/>
          <a:ext cx="7886700" cy="2629619"/>
        </p:xfrm>
        <a:graphic>
          <a:graphicData uri="http://schemas.openxmlformats.org/drawingml/2006/table">
            <a:tbl>
              <a:tblPr firstRow="1" bandRow="1">
                <a:tableStyleId>{21E4AEA4-8DFA-4A89-87EB-49C32662AFE0}</a:tableStyleId>
              </a:tblPr>
              <a:tblGrid>
                <a:gridCol w="556970">
                  <a:extLst>
                    <a:ext uri="{9D8B030D-6E8A-4147-A177-3AD203B41FA5}">
                      <a16:colId xmlns="" xmlns:a16="http://schemas.microsoft.com/office/drawing/2014/main" val="20000"/>
                    </a:ext>
                  </a:extLst>
                </a:gridCol>
                <a:gridCol w="3874577">
                  <a:extLst>
                    <a:ext uri="{9D8B030D-6E8A-4147-A177-3AD203B41FA5}">
                      <a16:colId xmlns="" xmlns:a16="http://schemas.microsoft.com/office/drawing/2014/main" val="20001"/>
                    </a:ext>
                  </a:extLst>
                </a:gridCol>
                <a:gridCol w="3455153">
                  <a:extLst>
                    <a:ext uri="{9D8B030D-6E8A-4147-A177-3AD203B41FA5}">
                      <a16:colId xmlns="" xmlns:a16="http://schemas.microsoft.com/office/drawing/2014/main" val="20002"/>
                    </a:ext>
                  </a:extLst>
                </a:gridCol>
              </a:tblGrid>
              <a:tr h="268853">
                <a:tc>
                  <a:txBody>
                    <a:bodyPr/>
                    <a:lstStyle/>
                    <a:p>
                      <a:pPr algn="ctr">
                        <a:lnSpc>
                          <a:spcPct val="100000"/>
                        </a:lnSpc>
                        <a:spcBef>
                          <a:spcPts val="600"/>
                        </a:spcBef>
                        <a:spcAft>
                          <a:spcPts val="600"/>
                        </a:spcAft>
                      </a:pPr>
                      <a:r>
                        <a:rPr lang="en-GB" sz="16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NO.</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algn="ctr">
                        <a:lnSpc>
                          <a:spcPts val="1800"/>
                        </a:lnSpc>
                        <a:spcBef>
                          <a:spcPts val="600"/>
                        </a:spcBef>
                        <a:spcAft>
                          <a:spcPts val="600"/>
                        </a:spcAft>
                      </a:pPr>
                      <a:r>
                        <a:rPr lang="en-GB" sz="16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PROGRAMME</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algn="ctr">
                        <a:lnSpc>
                          <a:spcPts val="1800"/>
                        </a:lnSpc>
                        <a:spcBef>
                          <a:spcPts val="600"/>
                        </a:spcBef>
                        <a:spcAft>
                          <a:spcPts val="600"/>
                        </a:spcAft>
                      </a:pPr>
                      <a:r>
                        <a:rPr lang="en-GB" sz="16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PLANNED POLICY INITIATIVES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 xmlns:a16="http://schemas.microsoft.com/office/drawing/2014/main" val="10000"/>
                  </a:ext>
                </a:extLst>
              </a:tr>
              <a:tr h="322947">
                <a:tc>
                  <a:txBody>
                    <a:bodyPr/>
                    <a:lstStyle/>
                    <a:p>
                      <a:pPr algn="ctr">
                        <a:lnSpc>
                          <a:spcPct val="100000"/>
                        </a:lnSpc>
                        <a:spcAft>
                          <a:spcPts val="0"/>
                        </a:spcAft>
                      </a:pPr>
                      <a:r>
                        <a:rPr lang="en-GB" sz="1800" b="0" dirty="0">
                          <a:effectLst/>
                          <a:latin typeface="Gill Sans MT" panose="020B0502020104020203" pitchFamily="34" charset="0"/>
                          <a:ea typeface="Times New Roman" panose="02020603050405020304" pitchFamily="18" charset="0"/>
                          <a:cs typeface="Times New Roman" panose="02020603050405020304" pitchFamily="18" charset="0"/>
                        </a:rPr>
                        <a:t>1.</a:t>
                      </a:r>
                      <a:endParaRPr lang="en-ZA" sz="18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800" dirty="0" smtClean="0">
                          <a:effectLst/>
                          <a:latin typeface="Gill Sans MT" panose="020B0502020104020203" pitchFamily="34" charset="0"/>
                          <a:ea typeface="Times New Roman" panose="02020603050405020304" pitchFamily="18" charset="0"/>
                          <a:cs typeface="Times New Roman" panose="02020603050405020304" pitchFamily="18" charset="0"/>
                        </a:rPr>
                        <a:t>Corporate</a:t>
                      </a:r>
                      <a:r>
                        <a:rPr lang="en-GB" sz="18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Management</a:t>
                      </a:r>
                    </a:p>
                    <a:p>
                      <a:pPr algn="just">
                        <a:lnSpc>
                          <a:spcPct val="100000"/>
                        </a:lnSpc>
                        <a:spcAft>
                          <a:spcPts val="0"/>
                        </a:spcAft>
                      </a:pPr>
                      <a:endParaRPr lang="en-GB" sz="18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lvl="0" indent="0" algn="just">
                        <a:lnSpc>
                          <a:spcPct val="100000"/>
                        </a:lnSpc>
                        <a:spcAft>
                          <a:spcPts val="0"/>
                        </a:spcAft>
                        <a:buFont typeface="Arial" panose="020B0604020202020204" pitchFamily="34" charset="0"/>
                        <a:buNone/>
                        <a:tabLst>
                          <a:tab pos="201295" algn="l"/>
                        </a:tabLst>
                      </a:pPr>
                      <a:endParaRPr lang="en-GB" sz="18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0" lvl="0" indent="0" algn="just">
                        <a:lnSpc>
                          <a:spcPct val="100000"/>
                        </a:lnSpc>
                        <a:spcAft>
                          <a:spcPts val="0"/>
                        </a:spcAft>
                        <a:buFont typeface="Arial" panose="020B0604020202020204" pitchFamily="34" charset="0"/>
                        <a:buNone/>
                        <a:tabLst>
                          <a:tab pos="201295" algn="l"/>
                        </a:tabLst>
                      </a:pPr>
                      <a:endParaRPr lang="en-GB" sz="18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0" lvl="0" indent="0" algn="l">
                        <a:lnSpc>
                          <a:spcPct val="100000"/>
                        </a:lnSpc>
                        <a:spcAft>
                          <a:spcPts val="0"/>
                        </a:spcAft>
                        <a:buFont typeface="Arial" panose="020B0604020202020204" pitchFamily="34" charset="0"/>
                        <a:buNone/>
                        <a:tabLst>
                          <a:tab pos="201295" algn="l"/>
                        </a:tabLst>
                      </a:pPr>
                      <a:r>
                        <a:rPr lang="en-GB" sz="1800" dirty="0" smtClean="0">
                          <a:effectLst/>
                          <a:latin typeface="Gill Sans MT" panose="020B0502020104020203" pitchFamily="34" charset="0"/>
                          <a:ea typeface="Times New Roman" panose="02020603050405020304" pitchFamily="18" charset="0"/>
                          <a:cs typeface="Times New Roman" panose="02020603050405020304" pitchFamily="18" charset="0"/>
                        </a:rPr>
                        <a:t>None</a:t>
                      </a:r>
                      <a:endParaRPr lang="en-ZA"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52412">
                <a:tc>
                  <a:txBody>
                    <a:bodyPr/>
                    <a:lstStyle/>
                    <a:p>
                      <a:pPr algn="ctr">
                        <a:lnSpc>
                          <a:spcPct val="100000"/>
                        </a:lnSpc>
                        <a:spcAft>
                          <a:spcPts val="0"/>
                        </a:spcAft>
                      </a:pPr>
                      <a:r>
                        <a:rPr lang="en-GB" sz="1800" b="0" dirty="0">
                          <a:effectLst/>
                          <a:latin typeface="Gill Sans MT" panose="020B0502020104020203" pitchFamily="34" charset="0"/>
                          <a:ea typeface="Times New Roman" panose="02020603050405020304" pitchFamily="18" charset="0"/>
                          <a:cs typeface="Times New Roman" panose="02020603050405020304" pitchFamily="18" charset="0"/>
                        </a:rPr>
                        <a:t>2.</a:t>
                      </a:r>
                      <a:endParaRPr lang="en-ZA" sz="18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800" dirty="0" smtClean="0">
                          <a:effectLst/>
                          <a:latin typeface="Gill Sans MT" panose="020B0502020104020203" pitchFamily="34" charset="0"/>
                          <a:ea typeface="Times New Roman" panose="02020603050405020304" pitchFamily="18" charset="0"/>
                          <a:cs typeface="Arial" panose="020B0604020202020204" pitchFamily="34" charset="0"/>
                        </a:rPr>
                        <a:t>Tourism Research,</a:t>
                      </a:r>
                      <a:r>
                        <a:rPr lang="en-GB" sz="1800" baseline="0" dirty="0" smtClean="0">
                          <a:effectLst/>
                          <a:latin typeface="Gill Sans MT" panose="020B0502020104020203" pitchFamily="34" charset="0"/>
                          <a:ea typeface="Times New Roman" panose="02020603050405020304" pitchFamily="18" charset="0"/>
                          <a:cs typeface="Arial" panose="020B0604020202020204" pitchFamily="34" charset="0"/>
                        </a:rPr>
                        <a:t> Policy and International Relations</a:t>
                      </a:r>
                    </a:p>
                    <a:p>
                      <a:pPr algn="just">
                        <a:lnSpc>
                          <a:spcPct val="100000"/>
                        </a:lnSpc>
                        <a:spcAft>
                          <a:spcPts val="0"/>
                        </a:spcAft>
                      </a:pPr>
                      <a:endParaRPr lang="en-ZA"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lvl="0" indent="0" algn="just" defTabSz="914400" rtl="0" eaLnBrk="1" fontAlgn="base" latinLnBrk="0" hangingPunct="1">
                        <a:lnSpc>
                          <a:spcPct val="90000"/>
                        </a:lnSpc>
                        <a:spcAft>
                          <a:spcPts val="0"/>
                        </a:spcAft>
                        <a:buClr>
                          <a:srgbClr val="000000"/>
                        </a:buClr>
                        <a:buSzPts val="1100"/>
                        <a:buFont typeface="Arial" panose="020B0604020202020204" pitchFamily="34" charset="0"/>
                        <a:buNone/>
                        <a:tabLst>
                          <a:tab pos="199390" algn="l"/>
                          <a:tab pos="228600" algn="l"/>
                        </a:tabLst>
                      </a:pPr>
                      <a:endParaRPr lang="en-ZA" sz="18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38038">
                <a:tc>
                  <a:txBody>
                    <a:bodyPr/>
                    <a:lstStyle/>
                    <a:p>
                      <a:pPr algn="ctr">
                        <a:lnSpc>
                          <a:spcPct val="100000"/>
                        </a:lnSpc>
                        <a:spcAft>
                          <a:spcPts val="0"/>
                        </a:spcAft>
                      </a:pPr>
                      <a:r>
                        <a:rPr lang="en-GB" sz="1800" b="0" dirty="0">
                          <a:effectLst/>
                          <a:latin typeface="Gill Sans MT" panose="020B0502020104020203" pitchFamily="34" charset="0"/>
                          <a:ea typeface="Times New Roman" panose="02020603050405020304" pitchFamily="18" charset="0"/>
                          <a:cs typeface="Times New Roman" panose="02020603050405020304" pitchFamily="18" charset="0"/>
                        </a:rPr>
                        <a:t>3.</a:t>
                      </a:r>
                      <a:endParaRPr lang="en-ZA" sz="18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800" dirty="0" smtClean="0">
                          <a:effectLst/>
                          <a:latin typeface="Gill Sans MT" panose="020B0502020104020203" pitchFamily="34" charset="0"/>
                          <a:ea typeface="Times New Roman" panose="02020603050405020304" pitchFamily="18" charset="0"/>
                          <a:cs typeface="Times New Roman" panose="02020603050405020304" pitchFamily="18" charset="0"/>
                        </a:rPr>
                        <a:t>Destination Development</a:t>
                      </a:r>
                    </a:p>
                    <a:p>
                      <a:pPr algn="just">
                        <a:lnSpc>
                          <a:spcPct val="100000"/>
                        </a:lnSpc>
                        <a:spcAft>
                          <a:spcPts val="0"/>
                        </a:spcAft>
                      </a:pPr>
                      <a:r>
                        <a:rPr lang="en-GB" sz="1800" dirty="0" smtClean="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lvl="0" indent="0" algn="just">
                        <a:lnSpc>
                          <a:spcPct val="100000"/>
                        </a:lnSpc>
                        <a:spcAft>
                          <a:spcPts val="0"/>
                        </a:spcAft>
                        <a:buFont typeface="Arial" panose="020B0604020202020204" pitchFamily="34" charset="0"/>
                        <a:buNone/>
                      </a:pPr>
                      <a:endParaRPr lang="en-ZA"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40526">
                <a:tc>
                  <a:txBody>
                    <a:bodyPr/>
                    <a:lstStyle/>
                    <a:p>
                      <a:pPr algn="ctr">
                        <a:lnSpc>
                          <a:spcPct val="100000"/>
                        </a:lnSpc>
                        <a:spcAft>
                          <a:spcPts val="0"/>
                        </a:spcAft>
                      </a:pPr>
                      <a:r>
                        <a:rPr lang="en-GB" sz="1800" b="0" dirty="0">
                          <a:effectLst/>
                          <a:latin typeface="Gill Sans MT" panose="020B0502020104020203" pitchFamily="34" charset="0"/>
                          <a:ea typeface="Times New Roman" panose="02020603050405020304" pitchFamily="18" charset="0"/>
                          <a:cs typeface="Times New Roman" panose="02020603050405020304" pitchFamily="18" charset="0"/>
                        </a:rPr>
                        <a:t>4.</a:t>
                      </a:r>
                      <a:endParaRPr lang="en-ZA" sz="18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800" dirty="0" smtClean="0">
                          <a:effectLst/>
                          <a:latin typeface="Gill Sans MT" panose="020B0502020104020203" pitchFamily="34" charset="0"/>
                          <a:ea typeface="Times New Roman" panose="02020603050405020304" pitchFamily="18" charset="0"/>
                          <a:cs typeface="Times New Roman" panose="02020603050405020304" pitchFamily="18" charset="0"/>
                        </a:rPr>
                        <a:t>Tourism Sector Support Services</a:t>
                      </a:r>
                      <a:endParaRPr lang="en-ZA"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lvl="0" indent="0" algn="just">
                        <a:lnSpc>
                          <a:spcPct val="100000"/>
                        </a:lnSpc>
                        <a:spcAft>
                          <a:spcPts val="0"/>
                        </a:spcAft>
                        <a:buFont typeface="Arial" panose="020B0604020202020204" pitchFamily="34" charset="0"/>
                        <a:buNone/>
                      </a:pPr>
                      <a:endParaRPr lang="en-ZA"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6"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723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441702"/>
            <a:ext cx="7886700" cy="1064835"/>
          </a:xfrm>
        </p:spPr>
        <p:txBody>
          <a:bodyPr>
            <a:normAutofit/>
          </a:bodyPr>
          <a:lstStyle/>
          <a:p>
            <a:pPr algn="ctr"/>
            <a:r>
              <a:rPr lang="en-ZA" dirty="0" smtClean="0"/>
              <a:t>Overarching Goal and Five Strategic NTSS Pillars</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5856071"/>
              </p:ext>
            </p:extLst>
          </p:nvPr>
        </p:nvGraphicFramePr>
        <p:xfrm>
          <a:off x="628650" y="1825625"/>
          <a:ext cx="7886700" cy="389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923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77371" y="187134"/>
            <a:ext cx="8189260" cy="610537"/>
          </a:xfrm>
        </p:spPr>
        <p:txBody>
          <a:bodyPr>
            <a:noAutofit/>
          </a:bodyPr>
          <a:lstStyle/>
          <a:p>
            <a:pPr algn="ctr"/>
            <a:r>
              <a:rPr lang="en-ZA" sz="2800" dirty="0" smtClean="0"/>
              <a:t>Revised NTSS Targets</a:t>
            </a:r>
            <a:endParaRPr lang="en-ZA"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76991364"/>
              </p:ext>
            </p:extLst>
          </p:nvPr>
        </p:nvGraphicFramePr>
        <p:xfrm>
          <a:off x="477371" y="1219200"/>
          <a:ext cx="8189260" cy="4294094"/>
        </p:xfrm>
        <a:graphic>
          <a:graphicData uri="http://schemas.openxmlformats.org/drawingml/2006/table">
            <a:tbl>
              <a:tblPr firstRow="1" bandRow="1">
                <a:tableStyleId>{21E4AEA4-8DFA-4A89-87EB-49C32662AFE0}</a:tableStyleId>
              </a:tblPr>
              <a:tblGrid>
                <a:gridCol w="4182118">
                  <a:extLst>
                    <a:ext uri="{9D8B030D-6E8A-4147-A177-3AD203B41FA5}">
                      <a16:colId xmlns="" xmlns:a16="http://schemas.microsoft.com/office/drawing/2014/main" val="2489042761"/>
                    </a:ext>
                  </a:extLst>
                </a:gridCol>
                <a:gridCol w="1930210">
                  <a:extLst>
                    <a:ext uri="{9D8B030D-6E8A-4147-A177-3AD203B41FA5}">
                      <a16:colId xmlns="" xmlns:a16="http://schemas.microsoft.com/office/drawing/2014/main" val="1648703688"/>
                    </a:ext>
                  </a:extLst>
                </a:gridCol>
                <a:gridCol w="2076932">
                  <a:extLst>
                    <a:ext uri="{9D8B030D-6E8A-4147-A177-3AD203B41FA5}">
                      <a16:colId xmlns="" xmlns:a16="http://schemas.microsoft.com/office/drawing/2014/main" val="572184071"/>
                    </a:ext>
                  </a:extLst>
                </a:gridCol>
              </a:tblGrid>
              <a:tr h="687538">
                <a:tc>
                  <a:txBody>
                    <a:bodyPr/>
                    <a:lstStyle/>
                    <a:p>
                      <a:pPr marL="0" marR="0" indent="0" algn="just" defTabSz="914400" rtl="0" eaLnBrk="1" fontAlgn="auto" latinLnBrk="0" hangingPunct="1">
                        <a:lnSpc>
                          <a:spcPct val="80000"/>
                        </a:lnSpc>
                        <a:spcBef>
                          <a:spcPts val="1000"/>
                        </a:spcBef>
                        <a:spcAft>
                          <a:spcPts val="0"/>
                        </a:spcAft>
                        <a:buClrTx/>
                        <a:buSzTx/>
                        <a:buFontTx/>
                        <a:buNone/>
                        <a:tabLst/>
                        <a:defRPr/>
                      </a:pPr>
                      <a:r>
                        <a:rPr lang="en-US"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Indicators / Measure of Performance</a:t>
                      </a:r>
                      <a:endParaRPr lang="en-ZA"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a:tc>
                <a:tc>
                  <a:txBody>
                    <a:bodyPr/>
                    <a:lstStyle/>
                    <a:p>
                      <a:pPr algn="just">
                        <a:lnSpc>
                          <a:spcPct val="80000"/>
                        </a:lnSpc>
                        <a:spcBef>
                          <a:spcPts val="1000"/>
                        </a:spcBef>
                      </a:pPr>
                      <a:r>
                        <a:rPr lang="en-ZA"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2015</a:t>
                      </a:r>
                      <a:endParaRPr lang="en-ZA" sz="20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tc>
                  <a:txBody>
                    <a:bodyPr/>
                    <a:lstStyle/>
                    <a:p>
                      <a:pPr algn="just">
                        <a:lnSpc>
                          <a:spcPct val="80000"/>
                        </a:lnSpc>
                        <a:spcBef>
                          <a:spcPts val="1000"/>
                        </a:spcBef>
                      </a:pPr>
                      <a:r>
                        <a:rPr lang="en-ZA"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2026</a:t>
                      </a:r>
                      <a:r>
                        <a:rPr lang="en-ZA" sz="2000" b="1" cap="none" spc="0" baseline="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 Targets (Est.)</a:t>
                      </a:r>
                      <a:endParaRPr lang="en-ZA" sz="20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extLst>
                  <a:ext uri="{0D108BD9-81ED-4DB2-BD59-A6C34878D82A}">
                    <a16:rowId xmlns="" xmlns:a16="http://schemas.microsoft.com/office/drawing/2014/main" val="2386392504"/>
                  </a:ext>
                </a:extLst>
              </a:tr>
              <a:tr h="440265">
                <a:tc>
                  <a:txBody>
                    <a:bodyPr/>
                    <a:lstStyle/>
                    <a:p>
                      <a:pPr algn="just">
                        <a:lnSpc>
                          <a:spcPct val="80000"/>
                        </a:lnSpc>
                        <a:spcBef>
                          <a:spcPts val="100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Direct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contribution to National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GDP</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R118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R302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4037781548"/>
                  </a:ext>
                </a:extLst>
              </a:tr>
              <a:tr h="440265">
                <a:tc>
                  <a:txBody>
                    <a:bodyPr/>
                    <a:lstStyle/>
                    <a:p>
                      <a:pPr algn="just">
                        <a:lnSpc>
                          <a:spcPct val="80000"/>
                        </a:lnSpc>
                        <a:spcBef>
                          <a:spcPts val="100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Total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contribution to National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GDP</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R375.502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R941.222 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798202748"/>
                  </a:ext>
                </a:extLst>
              </a:tr>
              <a:tr h="578979">
                <a:tc>
                  <a:txBody>
                    <a:bodyPr/>
                    <a:lstStyle/>
                    <a:p>
                      <a:pPr algn="just">
                        <a:lnSpc>
                          <a:spcPct val="80000"/>
                        </a:lnSpc>
                        <a:spcBef>
                          <a:spcPts val="100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Number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of direct jobs supported by the sector</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702 824</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ZA"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1 mil</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2682867658"/>
                  </a:ext>
                </a:extLst>
              </a:tr>
              <a:tr h="578979">
                <a:tc>
                  <a:txBody>
                    <a:bodyPr/>
                    <a:lstStyle/>
                    <a:p>
                      <a:pPr algn="just">
                        <a:lnSpc>
                          <a:spcPct val="80000"/>
                        </a:lnSpc>
                        <a:spcBef>
                          <a:spcPts val="100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Number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of total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jobs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supported by the sector</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1 551 200</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2 260 380</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761679638"/>
                  </a:ext>
                </a:extLst>
              </a:tr>
              <a:tr h="440265">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Increase tourism export earnings</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R115 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R359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843906758"/>
                  </a:ext>
                </a:extLst>
              </a:tr>
              <a:tr h="440265">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Increase in capital investment</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R64 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80000"/>
                        </a:lnSpc>
                        <a:spcBef>
                          <a:spcPts val="100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R148.681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3060447151"/>
                  </a:ext>
                </a:extLst>
              </a:tr>
              <a:tr h="687538">
                <a:tc>
                  <a:txBody>
                    <a:bodyPr/>
                    <a:lstStyle/>
                    <a:p>
                      <a:pPr marL="0" marR="0" indent="0" algn="just" defTabSz="914400" rtl="0" eaLnBrk="1" fontAlgn="auto" latinLnBrk="0" hangingPunct="1">
                        <a:lnSpc>
                          <a:spcPct val="80000"/>
                        </a:lnSpc>
                        <a:spcBef>
                          <a:spcPts val="1000"/>
                        </a:spcBef>
                        <a:spcAft>
                          <a:spcPts val="0"/>
                        </a:spcAft>
                        <a:buClrTx/>
                        <a:buSzTx/>
                        <a:buFontTx/>
                        <a:buNone/>
                        <a:tabLst/>
                        <a:defRPr/>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Indicators / Measure of Performance</a:t>
                      </a:r>
                      <a:endParaRPr lang="en-ZA"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a:tc>
                <a:tc>
                  <a:txBody>
                    <a:bodyPr/>
                    <a:lstStyle/>
                    <a:p>
                      <a:pPr algn="just">
                        <a:lnSpc>
                          <a:spcPct val="80000"/>
                        </a:lnSpc>
                        <a:spcBef>
                          <a:spcPts val="1000"/>
                        </a:spcBef>
                      </a:pPr>
                      <a:r>
                        <a:rPr lang="en-ZA"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2015</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tc>
                  <a:txBody>
                    <a:bodyPr/>
                    <a:lstStyle/>
                    <a:p>
                      <a:pPr algn="just">
                        <a:lnSpc>
                          <a:spcPct val="80000"/>
                        </a:lnSpc>
                        <a:spcBef>
                          <a:spcPts val="1000"/>
                        </a:spcBef>
                      </a:pPr>
                      <a:r>
                        <a:rPr lang="en-ZA"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2026</a:t>
                      </a:r>
                      <a:r>
                        <a:rPr lang="en-ZA" sz="2000" b="0" cap="none" spc="0" baseline="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 Targets (Est.)</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extLst>
                  <a:ext uri="{0D108BD9-81ED-4DB2-BD59-A6C34878D82A}">
                    <a16:rowId xmlns="" xmlns:a16="http://schemas.microsoft.com/office/drawing/2014/main" val="2166387676"/>
                  </a:ext>
                </a:extLst>
              </a:tr>
            </a:tbl>
          </a:graphicData>
        </a:graphic>
      </p:graphicFrame>
      <p:sp>
        <p:nvSpPr>
          <p:cNvPr id="6" name="Footer Placeholder 1"/>
          <p:cNvSpPr>
            <a:spLocks noGrp="1"/>
          </p:cNvSpPr>
          <p:nvPr>
            <p:ph type="ftr" sz="quarter" idx="11"/>
          </p:nvPr>
        </p:nvSpPr>
        <p:spPr>
          <a:xfrm>
            <a:off x="628651"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49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56460"/>
            <a:ext cx="7886700" cy="1284081"/>
          </a:xfrm>
        </p:spPr>
        <p:txBody>
          <a:bodyPr>
            <a:noAutofit/>
          </a:bodyPr>
          <a:lstStyle/>
          <a:p>
            <a:pPr algn="ctr"/>
            <a:r>
              <a:rPr lang="en-ZA" sz="2200" dirty="0" smtClean="0"/>
              <a:t>Programme 2:  Tourism </a:t>
            </a:r>
            <a:r>
              <a:rPr lang="en-ZA" sz="2200" dirty="0"/>
              <a:t>R</a:t>
            </a:r>
            <a:r>
              <a:rPr lang="en-ZA" sz="2200" dirty="0" smtClean="0"/>
              <a:t>esearch,  Policy and</a:t>
            </a:r>
            <a:br>
              <a:rPr lang="en-ZA" sz="2200" dirty="0" smtClean="0"/>
            </a:br>
            <a:r>
              <a:rPr lang="en-ZA" sz="2200" dirty="0" smtClean="0"/>
              <a:t> International </a:t>
            </a:r>
            <a:r>
              <a:rPr lang="en-ZA" sz="2200" dirty="0"/>
              <a:t>R</a:t>
            </a:r>
            <a:r>
              <a:rPr lang="en-ZA" sz="2200" dirty="0" smtClean="0"/>
              <a:t>elations </a:t>
            </a:r>
            <a:endParaRPr lang="en-ZA" sz="2200" dirty="0"/>
          </a:p>
        </p:txBody>
      </p:sp>
      <p:sp>
        <p:nvSpPr>
          <p:cNvPr id="5" name="Content Placeholder 4"/>
          <p:cNvSpPr>
            <a:spLocks noGrp="1"/>
          </p:cNvSpPr>
          <p:nvPr>
            <p:ph idx="1"/>
          </p:nvPr>
        </p:nvSpPr>
        <p:spPr>
          <a:xfrm>
            <a:off x="628649" y="2024352"/>
            <a:ext cx="7886700" cy="3287236"/>
          </a:xfrm>
        </p:spPr>
        <p:txBody>
          <a:bodyPr>
            <a:normAutofit/>
          </a:bodyPr>
          <a:lstStyle/>
          <a:p>
            <a:pPr marL="0" indent="0" algn="just">
              <a:spcBef>
                <a:spcPts val="0"/>
              </a:spcBef>
              <a:buNone/>
            </a:pPr>
            <a:r>
              <a:rPr lang="en-ZA" b="1" dirty="0"/>
              <a:t>Purpose: </a:t>
            </a:r>
            <a:endParaRPr lang="en-ZA" b="1" dirty="0" smtClean="0"/>
          </a:p>
          <a:p>
            <a:pPr marL="0" indent="0" algn="just">
              <a:spcBef>
                <a:spcPts val="0"/>
              </a:spcBef>
              <a:buNone/>
            </a:pPr>
            <a:endParaRPr lang="en-ZA" b="1" dirty="0" smtClean="0"/>
          </a:p>
          <a:p>
            <a:pPr marL="0" indent="0" algn="just">
              <a:spcBef>
                <a:spcPts val="0"/>
              </a:spcBef>
              <a:buNone/>
            </a:pPr>
            <a:r>
              <a:rPr lang="en-ZA" dirty="0" smtClean="0"/>
              <a:t>Enhance strategic policy environment, monitor the tourism sector’s performance and enable stakeholder relations.</a:t>
            </a:r>
          </a:p>
          <a:p>
            <a:pPr marL="0" indent="0" algn="just">
              <a:spcBef>
                <a:spcPts val="0"/>
              </a:spcBef>
              <a:buNone/>
            </a:pPr>
            <a:endParaRPr lang="en-ZA" b="1" dirty="0"/>
          </a:p>
          <a:p>
            <a:pPr marL="0" indent="0" algn="just">
              <a:spcBef>
                <a:spcPts val="0"/>
              </a:spcBef>
              <a:buNone/>
            </a:pPr>
            <a:endParaRPr lang="en-ZA" dirty="0"/>
          </a:p>
          <a:p>
            <a:pPr marL="0" indent="0" algn="just">
              <a:spcBef>
                <a:spcPts val="0"/>
              </a:spcBef>
              <a:buNone/>
            </a:pPr>
            <a:r>
              <a:rPr lang="en-US" b="1" dirty="0" smtClean="0"/>
              <a:t>Strategic Outcome-oriented goal: </a:t>
            </a:r>
          </a:p>
          <a:p>
            <a:pPr marL="0" indent="0" algn="just">
              <a:spcBef>
                <a:spcPts val="0"/>
              </a:spcBef>
              <a:buNone/>
            </a:pPr>
            <a:endParaRPr lang="en-US" b="1" dirty="0"/>
          </a:p>
          <a:p>
            <a:pPr marL="0" indent="0" algn="just">
              <a:spcBef>
                <a:spcPts val="0"/>
              </a:spcBef>
              <a:buNone/>
            </a:pPr>
            <a:r>
              <a:rPr lang="en-US" dirty="0" smtClean="0"/>
              <a:t>Achieve good corporate and cooperative governance.  </a:t>
            </a:r>
          </a:p>
          <a:p>
            <a:pPr marL="0" indent="0" algn="just">
              <a:spcBef>
                <a:spcPts val="0"/>
              </a:spcBef>
              <a:buNone/>
            </a:pPr>
            <a:endParaRPr lang="en-ZA" dirty="0"/>
          </a:p>
        </p:txBody>
      </p:sp>
      <p:sp>
        <p:nvSpPr>
          <p:cNvPr id="6"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846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29701" y="147919"/>
            <a:ext cx="8283515" cy="708752"/>
          </a:xfrm>
        </p:spPr>
        <p:txBody>
          <a:bodyPr>
            <a:noAutofit/>
          </a:bodyPr>
          <a:lstStyle/>
          <a:p>
            <a:pPr algn="ctr"/>
            <a:r>
              <a:rPr lang="en-ZA" sz="2000" dirty="0" smtClean="0"/>
              <a:t>Tourism Research, Policy and International Relations:  Links on Strategic Objectives, Objective Statements and Programme Performance Indicators  </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val="101589736"/>
              </p:ext>
            </p:extLst>
          </p:nvPr>
        </p:nvGraphicFramePr>
        <p:xfrm>
          <a:off x="429701" y="1014156"/>
          <a:ext cx="8283515" cy="3983640"/>
        </p:xfrm>
        <a:graphic>
          <a:graphicData uri="http://schemas.openxmlformats.org/drawingml/2006/table">
            <a:tbl>
              <a:tblPr firstRow="1" bandRow="1">
                <a:tableStyleId>{21E4AEA4-8DFA-4A89-87EB-49C32662AFE0}</a:tableStyleId>
              </a:tblPr>
              <a:tblGrid>
                <a:gridCol w="3469977">
                  <a:extLst>
                    <a:ext uri="{9D8B030D-6E8A-4147-A177-3AD203B41FA5}">
                      <a16:colId xmlns="" xmlns:a16="http://schemas.microsoft.com/office/drawing/2014/main" val="20000"/>
                    </a:ext>
                  </a:extLst>
                </a:gridCol>
                <a:gridCol w="4813538">
                  <a:extLst>
                    <a:ext uri="{9D8B030D-6E8A-4147-A177-3AD203B41FA5}">
                      <a16:colId xmlns="" xmlns:a16="http://schemas.microsoft.com/office/drawing/2014/main" val="20001"/>
                    </a:ext>
                  </a:extLst>
                </a:gridCol>
              </a:tblGrid>
              <a:tr h="480774">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3:</a:t>
                      </a:r>
                      <a:r>
                        <a:rPr lang="en-ZA" sz="1600" b="1" baseline="0" dirty="0" smtClean="0">
                          <a:solidFill>
                            <a:schemeClr val="tx1"/>
                          </a:solidFill>
                          <a:latin typeface="Gill Sans MT" panose="020B0502020104020203" pitchFamily="34" charset="0"/>
                        </a:rPr>
                        <a:t>  </a:t>
                      </a:r>
                      <a:r>
                        <a:rPr lang="en-ZA" sz="1600" b="1" kern="1200" dirty="0" smtClean="0">
                          <a:solidFill>
                            <a:schemeClr val="dk1"/>
                          </a:solidFill>
                          <a:effectLst/>
                          <a:latin typeface="Gill Sans MT" panose="020B0502020104020203" pitchFamily="34" charset="0"/>
                          <a:ea typeface="+mn-ea"/>
                          <a:cs typeface="+mn-cs"/>
                        </a:rPr>
                        <a:t>To create an enabling legislative and regulatory environment for tourism development and growth</a:t>
                      </a:r>
                      <a:endParaRPr lang="en-ZA" sz="1600" b="1" baseline="0"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0"/>
                  </a:ext>
                </a:extLst>
              </a:tr>
              <a:tr h="284094">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Programme</a:t>
                      </a:r>
                      <a:r>
                        <a:rPr lang="en-ZA" sz="1500" b="1" baseline="0" dirty="0" smtClean="0">
                          <a:solidFill>
                            <a:schemeClr val="tx1"/>
                          </a:solidFill>
                          <a:latin typeface="Gill Sans MT" panose="020B0502020104020203" pitchFamily="34" charset="0"/>
                        </a:rPr>
                        <a:t> Performance Indicator (PPI)</a:t>
                      </a:r>
                      <a:endParaRPr lang="en-ZA" sz="15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 xmlns:a16="http://schemas.microsoft.com/office/drawing/2014/main" val="10001"/>
                  </a:ext>
                </a:extLst>
              </a:tr>
              <a:tr h="480774">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To develop national policies and legislative tools to guide a harmonised approach to growth and development of tourism across the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country.</a:t>
                      </a:r>
                    </a:p>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PPI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1:</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Number of policy development initiatives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undertaken.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80774">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9:</a:t>
                      </a:r>
                      <a:r>
                        <a:rPr lang="en-ZA" sz="1600" b="1" baseline="0" dirty="0" smtClean="0">
                          <a:solidFill>
                            <a:schemeClr val="tx1"/>
                          </a:solidFill>
                          <a:latin typeface="Gill Sans MT" panose="020B0502020104020203" pitchFamily="34" charset="0"/>
                        </a:rPr>
                        <a:t>  </a:t>
                      </a:r>
                      <a:r>
                        <a:rPr lang="en-ZA" sz="1600" b="1" kern="1200" dirty="0" smtClean="0">
                          <a:solidFill>
                            <a:schemeClr val="tx1"/>
                          </a:solidFill>
                          <a:effectLst/>
                          <a:latin typeface="Gill Sans MT" panose="020B0502020104020203" pitchFamily="34" charset="0"/>
                          <a:ea typeface="+mn-ea"/>
                          <a:cs typeface="+mn-cs"/>
                        </a:rPr>
                        <a:t>To provide knowledge services to inform policy, planning and decision making</a:t>
                      </a:r>
                      <a:endParaRPr lang="en-ZA" sz="1600" b="1" baseline="0" dirty="0" smtClean="0">
                        <a:solidFill>
                          <a:schemeClr val="tx1"/>
                        </a:solidFill>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80774">
                <a:tc rowSpan="3">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500" kern="1200" dirty="0" smtClean="0">
                          <a:solidFill>
                            <a:schemeClr val="dk1"/>
                          </a:solidFill>
                          <a:effectLst/>
                          <a:latin typeface="Gill Sans MT" panose="020B0502020104020203" pitchFamily="34" charset="0"/>
                          <a:ea typeface="+mn-ea"/>
                          <a:cs typeface="+mn-cs"/>
                        </a:rPr>
                        <a:t>To develop and maintain knowledge management systems and ensure effective monitoring and evaluation of sector programmes.</a:t>
                      </a: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90000"/>
                        </a:lnSpc>
                        <a:spcAft>
                          <a:spcPts val="0"/>
                        </a:spcAft>
                      </a:pP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2:</a:t>
                      </a:r>
                      <a:r>
                        <a:rPr lang="en-ZA" sz="15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Number of information dissemination platforms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80774">
                <a:tc vMerge="1">
                  <a:txBody>
                    <a:bodyPr/>
                    <a:lstStyle/>
                    <a:p>
                      <a:pPr>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3</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Number of tourism</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monitoring and evaluation reports developed.</a:t>
                      </a:r>
                    </a:p>
                    <a:p>
                      <a:pPr algn="just">
                        <a:lnSpc>
                          <a:spcPct val="9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480774">
                <a:tc vMerge="1">
                  <a:txBody>
                    <a:bodyPr/>
                    <a:lstStyle/>
                    <a:p>
                      <a:pPr>
                        <a:lnSpc>
                          <a:spcPct val="90000"/>
                        </a:lnSpc>
                        <a:spcAft>
                          <a:spcPts val="0"/>
                        </a:spcAft>
                      </a:pP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4:</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Number of information systems</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developed and maintained.</a:t>
                      </a:r>
                    </a:p>
                    <a:p>
                      <a:pPr algn="just">
                        <a:lnSpc>
                          <a:spcPct val="9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15533710"/>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405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224286"/>
            <a:ext cx="8256558" cy="974785"/>
          </a:xfrm>
        </p:spPr>
        <p:txBody>
          <a:bodyPr>
            <a:noAutofit/>
          </a:bodyPr>
          <a:lstStyle/>
          <a:p>
            <a:pPr algn="ctr"/>
            <a:r>
              <a:rPr lang="en-ZA" sz="2000" dirty="0" smtClean="0"/>
              <a:t>Tourism Research, Policy and International </a:t>
            </a:r>
            <a:r>
              <a:rPr lang="en-ZA" sz="2000" dirty="0"/>
              <a:t>R</a:t>
            </a:r>
            <a:r>
              <a:rPr lang="en-ZA" sz="2000" dirty="0" smtClean="0"/>
              <a:t>elations: Links on Strategic Objectives, Objective Statements and Programme Performance Indicators … Continued</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val="164005080"/>
              </p:ext>
            </p:extLst>
          </p:nvPr>
        </p:nvGraphicFramePr>
        <p:xfrm>
          <a:off x="517268" y="1404382"/>
          <a:ext cx="8273811" cy="2610675"/>
        </p:xfrm>
        <a:graphic>
          <a:graphicData uri="http://schemas.openxmlformats.org/drawingml/2006/table">
            <a:tbl>
              <a:tblPr firstRow="1" bandRow="1">
                <a:tableStyleId>{21E4AEA4-8DFA-4A89-87EB-49C32662AFE0}</a:tableStyleId>
              </a:tblPr>
              <a:tblGrid>
                <a:gridCol w="3465912">
                  <a:extLst>
                    <a:ext uri="{9D8B030D-6E8A-4147-A177-3AD203B41FA5}">
                      <a16:colId xmlns="" xmlns:a16="http://schemas.microsoft.com/office/drawing/2014/main" val="20000"/>
                    </a:ext>
                  </a:extLst>
                </a:gridCol>
                <a:gridCol w="4807899">
                  <a:extLst>
                    <a:ext uri="{9D8B030D-6E8A-4147-A177-3AD203B41FA5}">
                      <a16:colId xmlns="" xmlns:a16="http://schemas.microsoft.com/office/drawing/2014/main" val="20001"/>
                    </a:ext>
                  </a:extLst>
                </a:gridCol>
              </a:tblGrid>
              <a:tr h="332938">
                <a:tc grid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Strategic Objective 11:</a:t>
                      </a:r>
                      <a:r>
                        <a:rPr lang="en-ZA" sz="1400" b="1" baseline="0" dirty="0" smtClean="0">
                          <a:solidFill>
                            <a:schemeClr val="tx1"/>
                          </a:solidFill>
                          <a:latin typeface="Gill Sans MT" panose="020B0502020104020203" pitchFamily="34" charset="0"/>
                        </a:rPr>
                        <a:t>   </a:t>
                      </a:r>
                      <a:r>
                        <a:rPr lang="en-ZA" sz="1400" kern="1200" dirty="0" smtClean="0">
                          <a:solidFill>
                            <a:schemeClr val="dk1"/>
                          </a:solidFill>
                          <a:effectLst/>
                          <a:latin typeface="Gill Sans MT" panose="020B0502020104020203" pitchFamily="34" charset="0"/>
                          <a:ea typeface="+mn-ea"/>
                          <a:cs typeface="+mn-cs"/>
                        </a:rPr>
                        <a:t>To enhance regional tourism integration</a:t>
                      </a:r>
                      <a:endParaRPr lang="en-ZA" sz="1400" b="1" baseline="0"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0"/>
                  </a:ext>
                </a:extLst>
              </a:tr>
              <a:tr h="1032921">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kern="1200" dirty="0" smtClean="0">
                          <a:solidFill>
                            <a:schemeClr val="dk1"/>
                          </a:solidFill>
                          <a:effectLst/>
                          <a:latin typeface="Gill Sans MT" panose="020B0502020104020203" pitchFamily="34" charset="0"/>
                          <a:ea typeface="+mn-ea"/>
                          <a:cs typeface="+mn-cs"/>
                        </a:rPr>
                        <a:t>To implement programmes aimed at strengthening regional cooperation for sustainable tourism growth and development within SADC and across the African continent.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5</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initiatives facilitated in multilateral</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fora and bilateral cooperation and regional integration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44307">
                <a:tc grid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Strategic Objective 7:</a:t>
                      </a:r>
                      <a:r>
                        <a:rPr lang="en-ZA" sz="1400" b="1" baseline="0" dirty="0" smtClean="0">
                          <a:solidFill>
                            <a:schemeClr val="tx1"/>
                          </a:solidFill>
                          <a:latin typeface="Gill Sans MT" panose="020B0502020104020203" pitchFamily="34" charset="0"/>
                        </a:rPr>
                        <a:t>  </a:t>
                      </a:r>
                      <a:r>
                        <a:rPr lang="en-ZA" sz="1400" b="1" kern="1200" dirty="0" smtClean="0">
                          <a:solidFill>
                            <a:schemeClr val="dk1"/>
                          </a:solidFill>
                          <a:effectLst/>
                          <a:latin typeface="Gill Sans MT" panose="020B0502020104020203" pitchFamily="34" charset="0"/>
                          <a:ea typeface="+mn-ea"/>
                          <a:cs typeface="+mn-cs"/>
                        </a:rPr>
                        <a:t>To</a:t>
                      </a:r>
                      <a:r>
                        <a:rPr lang="en-ZA" sz="1400" b="1" kern="1200" baseline="0" dirty="0" smtClean="0">
                          <a:solidFill>
                            <a:schemeClr val="dk1"/>
                          </a:solidFill>
                          <a:effectLst/>
                          <a:latin typeface="Gill Sans MT" panose="020B0502020104020203" pitchFamily="34" charset="0"/>
                          <a:ea typeface="+mn-ea"/>
                          <a:cs typeface="+mn-cs"/>
                        </a:rPr>
                        <a:t> facilitate tourism capacity-building programme </a:t>
                      </a:r>
                      <a:endParaRPr lang="en-ZA" sz="1400" b="1" baseline="0" dirty="0" smtClean="0">
                        <a:solidFill>
                          <a:schemeClr val="tx1"/>
                        </a:solidFill>
                        <a:latin typeface="Gill Sans MT" panose="020B0502020104020203" pitchFamily="34" charset="0"/>
                      </a:endParaRPr>
                    </a:p>
                    <a:p>
                      <a:pPr algn="just">
                        <a:lnSpc>
                          <a:spcPct val="90000"/>
                        </a:lnSpc>
                        <a:spcAft>
                          <a:spcPts val="0"/>
                        </a:spcAft>
                      </a:pPr>
                      <a:endPar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7056126"/>
                  </a:ext>
                </a:extLst>
              </a:tr>
              <a:tr h="860768">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To implement prioritised</a:t>
                      </a:r>
                      <a:r>
                        <a:rPr lang="en-ZA" sz="1400" baseline="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programme that present opportunities for training and development for the growth of the sector.</a:t>
                      </a:r>
                      <a:endPar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6</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capacity-building programmes</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implemented </a:t>
                      </a:r>
                      <a:endParaRPr lang="en-ZA" sz="140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lgn="just"/>
                      <a:endParaRPr lang="en-ZA"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83240949"/>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140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15559"/>
            <a:ext cx="8462126" cy="725735"/>
          </a:xfrm>
        </p:spPr>
        <p:txBody>
          <a:bodyPr>
            <a:noAutofit/>
          </a:bodyPr>
          <a:lstStyle/>
          <a:p>
            <a:pPr algn="ctr"/>
            <a:r>
              <a:rPr lang="en-ZA" sz="2100" dirty="0" smtClean="0"/>
              <a:t>Programme 2: Tourism </a:t>
            </a:r>
            <a:r>
              <a:rPr lang="en-ZA" sz="2100" dirty="0"/>
              <a:t>R</a:t>
            </a:r>
            <a:r>
              <a:rPr lang="en-ZA" sz="2100" dirty="0" smtClean="0"/>
              <a:t>esearch,  Policy and                                     International Relations Annual 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2753816"/>
              </p:ext>
            </p:extLst>
          </p:nvPr>
        </p:nvGraphicFramePr>
        <p:xfrm>
          <a:off x="258793" y="1092633"/>
          <a:ext cx="8462126" cy="4653429"/>
        </p:xfrm>
        <a:graphic>
          <a:graphicData uri="http://schemas.openxmlformats.org/drawingml/2006/table">
            <a:tbl>
              <a:tblPr firstRow="1" bandRow="1">
                <a:tableStyleId>{21E4AEA4-8DFA-4A89-87EB-49C32662AFE0}</a:tableStyleId>
              </a:tblPr>
              <a:tblGrid>
                <a:gridCol w="1324347">
                  <a:extLst>
                    <a:ext uri="{9D8B030D-6E8A-4147-A177-3AD203B41FA5}">
                      <a16:colId xmlns="" xmlns:a16="http://schemas.microsoft.com/office/drawing/2014/main" val="20000"/>
                    </a:ext>
                  </a:extLst>
                </a:gridCol>
                <a:gridCol w="1364776">
                  <a:extLst>
                    <a:ext uri="{9D8B030D-6E8A-4147-A177-3AD203B41FA5}">
                      <a16:colId xmlns="" xmlns:a16="http://schemas.microsoft.com/office/drawing/2014/main" val="20001"/>
                    </a:ext>
                  </a:extLst>
                </a:gridCol>
                <a:gridCol w="1493455">
                  <a:extLst>
                    <a:ext uri="{9D8B030D-6E8A-4147-A177-3AD203B41FA5}">
                      <a16:colId xmlns="" xmlns:a16="http://schemas.microsoft.com/office/drawing/2014/main" val="20002"/>
                    </a:ext>
                  </a:extLst>
                </a:gridCol>
                <a:gridCol w="1518558">
                  <a:extLst>
                    <a:ext uri="{9D8B030D-6E8A-4147-A177-3AD203B41FA5}">
                      <a16:colId xmlns="" xmlns:a16="http://schemas.microsoft.com/office/drawing/2014/main" val="2209766174"/>
                    </a:ext>
                  </a:extLst>
                </a:gridCol>
                <a:gridCol w="1300680">
                  <a:extLst>
                    <a:ext uri="{9D8B030D-6E8A-4147-A177-3AD203B41FA5}">
                      <a16:colId xmlns="" xmlns:a16="http://schemas.microsoft.com/office/drawing/2014/main" val="2277793781"/>
                    </a:ext>
                  </a:extLst>
                </a:gridCol>
                <a:gridCol w="1460310">
                  <a:extLst>
                    <a:ext uri="{9D8B030D-6E8A-4147-A177-3AD203B41FA5}">
                      <a16:colId xmlns="" xmlns:a16="http://schemas.microsoft.com/office/drawing/2014/main" val="20005"/>
                    </a:ext>
                  </a:extLst>
                </a:gridCol>
              </a:tblGrid>
              <a:tr h="293469">
                <a:tc rowSpan="2">
                  <a:txBody>
                    <a:bodyPr/>
                    <a:lstStyle/>
                    <a:p>
                      <a:pPr algn="just">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 xmlns:a16="http://schemas.microsoft.com/office/drawing/2014/main" val="10000"/>
                  </a:ext>
                </a:extLst>
              </a:tr>
              <a:tr h="397604">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78736">
                <a:tc rowSpan="3">
                  <a:txBody>
                    <a:bodyPr/>
                    <a:lstStyle/>
                    <a:p>
                      <a:pPr algn="just">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1: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Number of policy development initiatives undertaken.</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just">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Two tourism facilitation initiatives: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lgn="just">
                        <a:lnSpc>
                          <a:spcPct val="90000"/>
                        </a:lnSpc>
                        <a:spcAft>
                          <a:spcPts val="0"/>
                        </a:spcAft>
                      </a:pP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590415">
                <a:tc v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just" defTabSz="914400" rtl="0" eaLnBrk="1" latinLnBrk="0" hangingPunct="1">
                        <a:lnSpc>
                          <a:spcPct val="90000"/>
                        </a:lnSpc>
                        <a:spcAft>
                          <a:spcPts val="0"/>
                        </a:spcAft>
                      </a:pPr>
                      <a:r>
                        <a:rPr lang="en-GB" sz="1400" dirty="0" smtClean="0">
                          <a:effectLst/>
                          <a:latin typeface="Gill Sans MT" panose="020B0502020104020203" pitchFamily="34" charset="0"/>
                          <a:ea typeface="Calibri" panose="020F0502020204030204" pitchFamily="34" charset="0"/>
                          <a:cs typeface="Times New Roman" panose="02020603050405020304" pitchFamily="18" charset="0"/>
                        </a:rPr>
                        <a:t>Quarterly analysis reports on airlift developed to inform stakeholder engagements.</a:t>
                      </a:r>
                      <a:endParaRPr lang="en-ZA" sz="1400"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Analysis </a:t>
                      </a:r>
                      <a:r>
                        <a:rPr lang="en-GB" sz="1400" dirty="0">
                          <a:effectLst/>
                          <a:latin typeface="Gill Sans MT" panose="020B0502020104020203" pitchFamily="34" charset="0"/>
                          <a:ea typeface="Calibri" panose="020F0502020204030204" pitchFamily="34" charset="0"/>
                          <a:cs typeface="Calibri" panose="020F0502020204030204" pitchFamily="34" charset="0"/>
                        </a:rPr>
                        <a:t>report on airlift developed to inform stakeholder </a:t>
                      </a:r>
                      <a:r>
                        <a:rPr lang="en-GB" sz="1400" dirty="0" smtClean="0">
                          <a:effectLst/>
                          <a:latin typeface="Gill Sans MT" panose="020B0502020104020203" pitchFamily="34" charset="0"/>
                          <a:ea typeface="Calibri" panose="020F0502020204030204" pitchFamily="34" charset="0"/>
                          <a:cs typeface="Calibri" panose="020F0502020204030204" pitchFamily="34"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Analysis </a:t>
                      </a:r>
                      <a:r>
                        <a:rPr lang="en-GB" sz="1400" dirty="0">
                          <a:effectLst/>
                          <a:latin typeface="Gill Sans MT" panose="020B0502020104020203" pitchFamily="34" charset="0"/>
                          <a:ea typeface="Calibri" panose="020F0502020204030204" pitchFamily="34" charset="0"/>
                          <a:cs typeface="Calibri" panose="020F0502020204030204" pitchFamily="34" charset="0"/>
                        </a:rPr>
                        <a:t>report on airlift developed to inform stakeholder </a:t>
                      </a:r>
                      <a:r>
                        <a:rPr lang="en-GB" sz="1400" dirty="0" smtClean="0">
                          <a:effectLst/>
                          <a:latin typeface="Gill Sans MT" panose="020B0502020104020203" pitchFamily="34" charset="0"/>
                          <a:ea typeface="Calibri" panose="020F0502020204030204" pitchFamily="34" charset="0"/>
                          <a:cs typeface="Calibri" panose="020F0502020204030204" pitchFamily="34"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Analysis </a:t>
                      </a:r>
                      <a:r>
                        <a:rPr lang="en-GB" sz="1400" dirty="0">
                          <a:effectLst/>
                          <a:latin typeface="Gill Sans MT" panose="020B0502020104020203" pitchFamily="34" charset="0"/>
                          <a:ea typeface="Calibri" panose="020F0502020204030204" pitchFamily="34" charset="0"/>
                          <a:cs typeface="Calibri" panose="020F0502020204030204" pitchFamily="34" charset="0"/>
                        </a:rPr>
                        <a:t>report on airlift developed to inform stakeholder </a:t>
                      </a:r>
                      <a:r>
                        <a:rPr lang="en-GB" sz="1400" dirty="0" smtClean="0">
                          <a:effectLst/>
                          <a:latin typeface="Gill Sans MT" panose="020B0502020104020203" pitchFamily="34" charset="0"/>
                          <a:ea typeface="Calibri" panose="020F0502020204030204" pitchFamily="34" charset="0"/>
                          <a:cs typeface="Calibri" panose="020F0502020204030204" pitchFamily="34"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Analysis </a:t>
                      </a:r>
                      <a:r>
                        <a:rPr lang="en-GB" sz="1400" dirty="0">
                          <a:effectLst/>
                          <a:latin typeface="Gill Sans MT" panose="020B0502020104020203" pitchFamily="34" charset="0"/>
                          <a:ea typeface="Calibri" panose="020F0502020204030204" pitchFamily="34" charset="0"/>
                          <a:cs typeface="Calibri" panose="020F0502020204030204" pitchFamily="34" charset="0"/>
                        </a:rPr>
                        <a:t>report on airlift developed to inform stakeholder </a:t>
                      </a:r>
                      <a:r>
                        <a:rPr lang="en-GB" sz="1400" dirty="0" smtClean="0">
                          <a:effectLst/>
                          <a:latin typeface="Gill Sans MT" panose="020B0502020104020203" pitchFamily="34" charset="0"/>
                          <a:ea typeface="Calibri" panose="020F0502020204030204" pitchFamily="34" charset="0"/>
                          <a:cs typeface="Calibri" panose="020F0502020204030204" pitchFamily="34"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093205">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Quarterly analysis reports on visa requirements developed to inform </a:t>
                      </a:r>
                      <a:r>
                        <a:rPr lang="en-GB" sz="1400" dirty="0">
                          <a:effectLst/>
                          <a:latin typeface="Gill Sans MT" panose="020B0502020104020203" pitchFamily="34" charset="0"/>
                          <a:ea typeface="Calibri" panose="020F0502020204030204" pitchFamily="34" charset="0"/>
                          <a:cs typeface="Calibri" panose="020F0502020204030204" pitchFamily="34" charset="0"/>
                        </a:rPr>
                        <a:t>stakeholder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Analysis report on visa requirements developed to inform </a:t>
                      </a:r>
                      <a:r>
                        <a:rPr lang="en-GB" sz="1400" dirty="0">
                          <a:effectLst/>
                          <a:latin typeface="Gill Sans MT" panose="020B0502020104020203" pitchFamily="34" charset="0"/>
                          <a:ea typeface="Calibri" panose="020F0502020204030204" pitchFamily="34" charset="0"/>
                          <a:cs typeface="Calibri" panose="020F0502020204030204" pitchFamily="34" charset="0"/>
                        </a:rPr>
                        <a:t>stakeholder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Analysis report on visa requirements developed to inform </a:t>
                      </a:r>
                      <a:r>
                        <a:rPr lang="en-GB" sz="1400" dirty="0">
                          <a:effectLst/>
                          <a:latin typeface="Gill Sans MT" panose="020B0502020104020203" pitchFamily="34" charset="0"/>
                          <a:ea typeface="Calibri" panose="020F0502020204030204" pitchFamily="34" charset="0"/>
                          <a:cs typeface="Calibri" panose="020F0502020204030204" pitchFamily="34" charset="0"/>
                        </a:rPr>
                        <a:t>stakeholder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Analysis report on visa requirements developed to inform </a:t>
                      </a:r>
                      <a:r>
                        <a:rPr lang="en-GB" sz="1400" dirty="0">
                          <a:effectLst/>
                          <a:latin typeface="Gill Sans MT" panose="020B0502020104020203" pitchFamily="34" charset="0"/>
                          <a:ea typeface="Calibri" panose="020F0502020204030204" pitchFamily="34" charset="0"/>
                          <a:cs typeface="Calibri" panose="020F0502020204030204" pitchFamily="34" charset="0"/>
                        </a:rPr>
                        <a:t>stakeholder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Analysis report on visa requirements developed to inform </a:t>
                      </a:r>
                      <a:r>
                        <a:rPr lang="en-GB" sz="1400" dirty="0">
                          <a:effectLst/>
                          <a:latin typeface="Gill Sans MT" panose="020B0502020104020203" pitchFamily="34" charset="0"/>
                          <a:ea typeface="Calibri" panose="020F0502020204030204" pitchFamily="34" charset="0"/>
                          <a:cs typeface="Calibri" panose="020F0502020204030204" pitchFamily="34" charset="0"/>
                        </a:rPr>
                        <a:t>stakeholder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engagements.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23695928"/>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845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46649"/>
            <a:ext cx="8704052" cy="595223"/>
          </a:xfrm>
        </p:spPr>
        <p:txBody>
          <a:bodyPr>
            <a:noAutofit/>
          </a:bodyPr>
          <a:lstStyle/>
          <a:p>
            <a:pPr algn="ctr"/>
            <a:r>
              <a:rPr lang="en-ZA" sz="2200" dirty="0" smtClean="0"/>
              <a:t>Programme 2:  Tourism Research,  Policy and  </a:t>
            </a:r>
            <a:br>
              <a:rPr lang="en-ZA" sz="2200" dirty="0" smtClean="0"/>
            </a:br>
            <a:r>
              <a:rPr lang="en-ZA" sz="2200" dirty="0" smtClean="0"/>
              <a:t>                    International Relations  annual targets … continued </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8185001"/>
              </p:ext>
            </p:extLst>
          </p:nvPr>
        </p:nvGraphicFramePr>
        <p:xfrm>
          <a:off x="245853" y="914035"/>
          <a:ext cx="8729932" cy="4892040"/>
        </p:xfrm>
        <a:graphic>
          <a:graphicData uri="http://schemas.openxmlformats.org/drawingml/2006/table">
            <a:tbl>
              <a:tblPr firstRow="1" bandRow="1">
                <a:tableStyleId>{21E4AEA4-8DFA-4A89-87EB-49C32662AFE0}</a:tableStyleId>
              </a:tblPr>
              <a:tblGrid>
                <a:gridCol w="1548089">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313424">
                  <a:extLst>
                    <a:ext uri="{9D8B030D-6E8A-4147-A177-3AD203B41FA5}">
                      <a16:colId xmlns="" xmlns:a16="http://schemas.microsoft.com/office/drawing/2014/main" val="20002"/>
                    </a:ext>
                  </a:extLst>
                </a:gridCol>
                <a:gridCol w="1730828">
                  <a:extLst>
                    <a:ext uri="{9D8B030D-6E8A-4147-A177-3AD203B41FA5}">
                      <a16:colId xmlns="" xmlns:a16="http://schemas.microsoft.com/office/drawing/2014/main" val="2740738182"/>
                    </a:ext>
                  </a:extLst>
                </a:gridCol>
                <a:gridCol w="1320715">
                  <a:extLst>
                    <a:ext uri="{9D8B030D-6E8A-4147-A177-3AD203B41FA5}">
                      <a16:colId xmlns="" xmlns:a16="http://schemas.microsoft.com/office/drawing/2014/main" val="2447380956"/>
                    </a:ext>
                  </a:extLst>
                </a:gridCol>
                <a:gridCol w="1454989">
                  <a:extLst>
                    <a:ext uri="{9D8B030D-6E8A-4147-A177-3AD203B41FA5}">
                      <a16:colId xmlns="" xmlns:a16="http://schemas.microsoft.com/office/drawing/2014/main" val="20005"/>
                    </a:ext>
                  </a:extLst>
                </a:gridCol>
              </a:tblGrid>
              <a:tr h="277408">
                <a:tc rowSpan="2">
                  <a:txBody>
                    <a:bodyPr/>
                    <a:lstStyle/>
                    <a:p>
                      <a:pPr algn="just">
                        <a:lnSpc>
                          <a:spcPct val="90000"/>
                        </a:lnSpc>
                        <a:spcBef>
                          <a:spcPts val="0"/>
                        </a:spcBef>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Bef>
                          <a:spcPts val="0"/>
                        </a:spcBef>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 xmlns:a16="http://schemas.microsoft.com/office/drawing/2014/main" val="10000"/>
                  </a:ext>
                </a:extLst>
              </a:tr>
              <a:tr h="375843">
                <a:tc vMerge="1">
                  <a:txBody>
                    <a:bodyPr/>
                    <a:lstStyle/>
                    <a:p>
                      <a:endParaRPr lang="en-ZA" dirty="0"/>
                    </a:p>
                  </a:txBody>
                  <a:tcPr/>
                </a:tc>
                <a:tc vMerge="1">
                  <a:txBody>
                    <a:bodyPr/>
                    <a:lstStyle/>
                    <a:p>
                      <a:endParaRPr lang="en-ZA" dirty="0"/>
                    </a:p>
                  </a:txBody>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7921">
                <a:tc rowSpan="3">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2:</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information</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dissemination platforms hosted.</a:t>
                      </a:r>
                      <a:endParaRPr lang="en-ZA" sz="140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90000"/>
                        </a:lnSpc>
                        <a:spcBef>
                          <a:spcPts val="0"/>
                        </a:spcBef>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indent="0" algn="just" defTabSz="914400" rtl="0" eaLnBrk="1" latinLnBrk="0" hangingPunct="1">
                        <a:lnSpc>
                          <a:spcPct val="90000"/>
                        </a:lnSpc>
                        <a:spcBef>
                          <a:spcPts val="0"/>
                        </a:spcBef>
                        <a:spcAft>
                          <a:spcPts val="0"/>
                        </a:spcAft>
                        <a:buFont typeface="+mj-lt"/>
                        <a:buNone/>
                        <a:tabLst>
                          <a:tab pos="179388" algn="l"/>
                        </a:tabLst>
                      </a:pPr>
                      <a:r>
                        <a:rPr lang="en-ZA" sz="14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Two </a:t>
                      </a:r>
                      <a:r>
                        <a:rPr lang="en-ZA" sz="1400" b="1"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platforms </a:t>
                      </a:r>
                      <a:r>
                        <a:rPr lang="en-ZA" sz="14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255055">
                <a:tc vMerge="1">
                  <a:txBody>
                    <a:bodyPr/>
                    <a:lstStyle/>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marR="0" indent="-179388" algn="just" defTabSz="914400" rtl="0" eaLnBrk="1" fontAlgn="auto" latinLnBrk="0" hangingPunct="1">
                        <a:lnSpc>
                          <a:spcPct val="90000"/>
                        </a:lnSpc>
                        <a:spcBef>
                          <a:spcPts val="0"/>
                        </a:spcBef>
                        <a:spcAft>
                          <a:spcPts val="0"/>
                        </a:spcAft>
                        <a:buClrTx/>
                        <a:buSzTx/>
                        <a:buFont typeface="+mj-lt"/>
                        <a:buNone/>
                        <a:tabLst/>
                        <a:defRPr/>
                      </a:pPr>
                      <a:r>
                        <a:rPr lang="en-ZA" sz="1400"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1. Tourism Public Lecture hosted.</a:t>
                      </a:r>
                    </a:p>
                    <a:p>
                      <a:pPr marL="179388" indent="-179388" algn="just" defTabSz="914400" rtl="0" eaLnBrk="1" latinLnBrk="0" hangingPunct="1">
                        <a:lnSpc>
                          <a:spcPct val="90000"/>
                        </a:lnSpc>
                        <a:spcBef>
                          <a:spcPts val="0"/>
                        </a:spcBef>
                        <a:spcAft>
                          <a:spcPts val="0"/>
                        </a:spcAft>
                        <a:buFont typeface="+mj-lt"/>
                        <a:buNone/>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Bef>
                          <a:spcPts val="0"/>
                        </a:spcBef>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Concept document  for the </a:t>
                      </a: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Tourism Public </a:t>
                      </a:r>
                      <a:r>
                        <a:rPr lang="en-ZA" sz="1400" kern="1200" dirty="0">
                          <a:effectLst/>
                          <a:latin typeface="Gill Sans MT" panose="020B0502020104020203" pitchFamily="34" charset="0"/>
                          <a:ea typeface="Calibri" panose="020F0502020204030204" pitchFamily="34" charset="0"/>
                          <a:cs typeface="Calibri" panose="020F0502020204030204" pitchFamily="34" charset="0"/>
                        </a:rPr>
                        <a:t>L</a:t>
                      </a: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ecture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a:lnSpc>
                          <a:spcPct val="90000"/>
                        </a:lnSpc>
                        <a:spcBef>
                          <a:spcPts val="0"/>
                        </a:spcBef>
                        <a:spcAft>
                          <a:spcPts val="0"/>
                        </a:spcAft>
                        <a:buFont typeface="Arial" panose="020B0604020202020204" pitchFamily="34" charset="0"/>
                        <a:buChar char="•"/>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Planning  for the </a:t>
                      </a:r>
                      <a:r>
                        <a:rPr lang="en-ZA" sz="1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Tourism Public. </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a:t>
                      </a:r>
                      <a:r>
                        <a:rPr lang="en-ZA" sz="1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ecture completed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179388" lvl="0" indent="-179388" algn="just">
                        <a:lnSpc>
                          <a:spcPct val="90000"/>
                        </a:lnSpc>
                        <a:spcBef>
                          <a:spcPts val="0"/>
                        </a:spcBef>
                        <a:spcAft>
                          <a:spcPts val="0"/>
                        </a:spcAft>
                        <a:buFont typeface="Arial" panose="020B0604020202020204" pitchFamily="34" charset="0"/>
                        <a:buChar char="•"/>
                      </a:pPr>
                      <a:r>
                        <a:rPr lang="en-ZA" sz="1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Tourism</a:t>
                      </a:r>
                      <a:r>
                        <a:rPr lang="en-ZA" sz="1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Public </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lecture </a:t>
                      </a:r>
                      <a:r>
                        <a:rPr lang="en-ZA" sz="1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hosted</a:t>
                      </a:r>
                      <a:r>
                        <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Bef>
                          <a:spcPts val="0"/>
                        </a:spcBef>
                        <a:spcAft>
                          <a:spcPts val="0"/>
                        </a:spcAft>
                      </a:pP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Proceedings report for the Tourism</a:t>
                      </a:r>
                      <a:r>
                        <a:rPr lang="en-ZA" sz="1400" kern="1200" baseline="0" dirty="0" smtClean="0">
                          <a:effectLst/>
                          <a:latin typeface="Gill Sans MT" panose="020B0502020104020203" pitchFamily="34" charset="0"/>
                          <a:ea typeface="Calibri" panose="020F0502020204030204" pitchFamily="34" charset="0"/>
                          <a:cs typeface="Calibri" panose="020F0502020204030204" pitchFamily="34" charset="0"/>
                        </a:rPr>
                        <a:t> Public L</a:t>
                      </a: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ecture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defTabSz="914400" rtl="0" eaLnBrk="1" latinLnBrk="0" hangingPunct="1">
                        <a:lnSpc>
                          <a:spcPct val="90000"/>
                        </a:lnSpc>
                        <a:spcBef>
                          <a:spcPts val="0"/>
                        </a:spcBef>
                        <a:spcAft>
                          <a:spcPts val="0"/>
                        </a:spcAft>
                        <a:buFont typeface="Arial" panose="020B0604020202020204" pitchFamily="34" charset="0"/>
                        <a:buChar char="•"/>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Concept document  for the </a:t>
                      </a:r>
                      <a:r>
                        <a:rPr lang="en-ZA"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2019/20 Tourism Public </a:t>
                      </a: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a:t>
                      </a:r>
                      <a:r>
                        <a:rPr lang="en-ZA"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ecture developed. </a:t>
                      </a:r>
                    </a:p>
                    <a:p>
                      <a:pPr marL="179388" lvl="0" indent="-179388" algn="just" defTabSz="914400" rtl="0" eaLnBrk="1" latinLnBrk="0" hangingPunct="1">
                        <a:lnSpc>
                          <a:spcPct val="90000"/>
                        </a:lnSpc>
                        <a:spcBef>
                          <a:spcPts val="0"/>
                        </a:spcBef>
                        <a:spcAft>
                          <a:spcPts val="0"/>
                        </a:spcAft>
                        <a:buFont typeface="Arial" panose="020B0604020202020204" pitchFamily="34" charset="0"/>
                        <a:buChar char="•"/>
                      </a:pPr>
                      <a:r>
                        <a:rPr lang="en-ZA"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plan for the 2019/20 tourism public lecture developed.</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691291">
                <a:tc vMerge="1">
                  <a:txBody>
                    <a:bodyPr/>
                    <a:lstStyle/>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90000"/>
                        </a:lnSpc>
                        <a:spcBef>
                          <a:spcPts val="0"/>
                        </a:spcBef>
                        <a:spcAft>
                          <a:spcPts val="0"/>
                        </a:spcAft>
                        <a:buFont typeface="+mj-lt"/>
                        <a:buNone/>
                        <a:tabLst>
                          <a:tab pos="177800" algn="l"/>
                        </a:tabLst>
                      </a:pPr>
                      <a:r>
                        <a:rPr lang="en-ZA" sz="1400"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2. Tourism Research Seminar hosted.</a:t>
                      </a:r>
                      <a:endPar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Bef>
                          <a:spcPts val="0"/>
                        </a:spcBef>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Report on the </a:t>
                      </a: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2017/18</a:t>
                      </a:r>
                      <a:r>
                        <a:rPr lang="en-ZA" sz="1400" kern="1200" baseline="0" dirty="0" smtClean="0">
                          <a:effectLst/>
                          <a:latin typeface="Gill Sans MT" panose="020B0502020104020203" pitchFamily="34" charset="0"/>
                          <a:ea typeface="Calibri" panose="020F0502020204030204" pitchFamily="34" charset="0"/>
                          <a:cs typeface="Calibri" panose="020F0502020204030204" pitchFamily="34" charset="0"/>
                        </a:rPr>
                        <a: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Tourism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Research Seminar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defTabSz="914400" rtl="0" eaLnBrk="1" latinLnBrk="0" hangingPunct="1">
                        <a:lnSpc>
                          <a:spcPct val="90000"/>
                        </a:lnSpc>
                        <a:spcBef>
                          <a:spcPts val="0"/>
                        </a:spcBef>
                        <a:spcAft>
                          <a:spcPts val="0"/>
                        </a:spcAft>
                        <a:buFont typeface="Arial" panose="020B0604020202020204" pitchFamily="34" charset="0"/>
                        <a:buChar char="•"/>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Concept document on the </a:t>
                      </a:r>
                      <a:r>
                        <a:rPr lang="en-ZA"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2018/19 Tourism </a:t>
                      </a: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Research Seminar </a:t>
                      </a:r>
                      <a:r>
                        <a:rPr lang="en-ZA"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developed.</a:t>
                      </a:r>
                    </a:p>
                    <a:p>
                      <a:pPr marL="179388" lvl="0" indent="-179388" algn="just" defTabSz="914400" rtl="0" eaLnBrk="1" latinLnBrk="0" hangingPunct="1">
                        <a:lnSpc>
                          <a:spcPct val="90000"/>
                        </a:lnSpc>
                        <a:spcBef>
                          <a:spcPts val="0"/>
                        </a:spcBef>
                        <a:spcAft>
                          <a:spcPts val="0"/>
                        </a:spcAft>
                        <a:buFont typeface="Arial" panose="020B0604020202020204" pitchFamily="34" charset="0"/>
                        <a:buChar char="•"/>
                      </a:pPr>
                      <a:r>
                        <a:rPr lang="en-ZA"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plan for the 2018/19 Tourism Research </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hosted.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90000"/>
                        </a:lnSpc>
                        <a:spcBef>
                          <a:spcPts val="0"/>
                        </a:spcBef>
                        <a:spcAft>
                          <a:spcPts val="0"/>
                        </a:spcAft>
                      </a:pPr>
                      <a:r>
                        <a:rPr lang="en-ZA" sz="1400" i="1" kern="1200" dirty="0">
                          <a:solidFill>
                            <a:srgbClr val="000000"/>
                          </a:solidFill>
                          <a:effectLst/>
                          <a:latin typeface="Gill Sans MT" panose="020B0502020104020203" pitchFamily="34" charset="0"/>
                          <a:ea typeface="MS Gothic" panose="020B0609070205080204" pitchFamily="49" charset="-128"/>
                          <a:cs typeface="Calibri" panose="020F0502020204030204" pitchFamily="34"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Bef>
                          <a:spcPts val="0"/>
                        </a:spcBef>
                        <a:spcAft>
                          <a:spcPts val="0"/>
                        </a:spcAft>
                      </a:pP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Implementation plan for the 2018/19 Tourism</a:t>
                      </a:r>
                      <a:r>
                        <a:rPr lang="en-ZA" sz="1400" kern="1200" baseline="0" dirty="0" smtClean="0">
                          <a:effectLst/>
                          <a:latin typeface="Gill Sans MT" panose="020B0502020104020203" pitchFamily="34" charset="0"/>
                          <a:ea typeface="Calibri" panose="020F0502020204030204" pitchFamily="34" charset="0"/>
                          <a:cs typeface="Calibri" panose="020F0502020204030204" pitchFamily="34" charset="0"/>
                        </a:rPr>
                        <a:t> Research Seminar executed.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Bef>
                          <a:spcPts val="0"/>
                        </a:spcBef>
                        <a:spcAft>
                          <a:spcPts val="0"/>
                        </a:spcAft>
                      </a:pP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2018/19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Tourism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Research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Seminar hosted.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992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96253"/>
            <a:ext cx="8704052" cy="733926"/>
          </a:xfrm>
        </p:spPr>
        <p:txBody>
          <a:bodyPr>
            <a:noAutofit/>
          </a:bodyPr>
          <a:lstStyle/>
          <a:p>
            <a:pPr algn="ctr"/>
            <a:r>
              <a:rPr lang="en-ZA" sz="2200" dirty="0" smtClean="0"/>
              <a:t>Programme 2: Tourism </a:t>
            </a:r>
            <a:r>
              <a:rPr lang="en-ZA" sz="2200" dirty="0"/>
              <a:t>R</a:t>
            </a:r>
            <a:r>
              <a:rPr lang="en-ZA" sz="2200" dirty="0" smtClean="0"/>
              <a:t>esearch,  Policy and                                    International Relations Annual Targets … Continued </a:t>
            </a:r>
            <a:r>
              <a:rPr lang="en-ZA" sz="2200" dirty="0" smtClean="0">
                <a:cs typeface="Arial" pitchFamily="34" charset="0"/>
              </a:rPr>
              <a:t> </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0291084"/>
              </p:ext>
            </p:extLst>
          </p:nvPr>
        </p:nvGraphicFramePr>
        <p:xfrm>
          <a:off x="258793" y="830179"/>
          <a:ext cx="8582990" cy="5126736"/>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478758">
                  <a:extLst>
                    <a:ext uri="{9D8B030D-6E8A-4147-A177-3AD203B41FA5}">
                      <a16:colId xmlns="" xmlns:a16="http://schemas.microsoft.com/office/drawing/2014/main" val="20001"/>
                    </a:ext>
                  </a:extLst>
                </a:gridCol>
                <a:gridCol w="1338118">
                  <a:extLst>
                    <a:ext uri="{9D8B030D-6E8A-4147-A177-3AD203B41FA5}">
                      <a16:colId xmlns="" xmlns:a16="http://schemas.microsoft.com/office/drawing/2014/main" val="2407656956"/>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308046">
                  <a:extLst>
                    <a:ext uri="{9D8B030D-6E8A-4147-A177-3AD203B41FA5}">
                      <a16:colId xmlns="" xmlns:a16="http://schemas.microsoft.com/office/drawing/2014/main" val="20005"/>
                    </a:ext>
                  </a:extLst>
                </a:gridCol>
              </a:tblGrid>
              <a:tr h="276880">
                <a:tc rowSpan="2">
                  <a:txBody>
                    <a:bodyPr/>
                    <a:lstStyle/>
                    <a:p>
                      <a:pPr algn="just">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29488">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4435">
                <a:tc rowSpan="5">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PPI 3: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Number of Tourism Monitoring and Evaluation Reports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just">
                        <a:lnSpc>
                          <a:spcPct val="90000"/>
                        </a:lnSpc>
                        <a:spcAft>
                          <a:spcPts val="0"/>
                        </a:spcAft>
                      </a:pP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Twenty-two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reports:</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99390" algn="just">
                        <a:lnSpc>
                          <a:spcPct val="90000"/>
                        </a:lnSpc>
                        <a:spcAft>
                          <a:spcPts val="0"/>
                        </a:spcAft>
                      </a:pP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62898">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a:spcAft>
                          <a:spcPts val="0"/>
                        </a:spcAft>
                        <a:buFont typeface="+mj-lt"/>
                        <a:buAutoNum type="arabicPeriod"/>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2017/18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NTSS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Implementation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Report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Review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the framework for the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2017/18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NTSS Implementation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Report.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Data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collection and drafting of the NTSS Implementation Report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initiated.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Consultation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on the draft NTSS Implementation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Report.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2017/18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NTSS Implementation Report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969082">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defTabSz="914400" rtl="0" eaLnBrk="1" latinLnBrk="0" hangingPunct="1">
                        <a:spcAft>
                          <a:spcPts val="0"/>
                        </a:spcAft>
                        <a:buFont typeface="+mj-lt"/>
                        <a:buNone/>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Draft</a:t>
                      </a:r>
                      <a:r>
                        <a:rPr lang="en-US" sz="1400" kern="1200" baseline="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2017/18 STR.</a:t>
                      </a:r>
                      <a:endPar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Publish the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2016/17 STR.</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Consultations on the reviewed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2017/18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STR framework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undertaken.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Data collection for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2017/18 STR.</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Draft 2017/18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STR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692937">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defTabSz="914400" rtl="0" eaLnBrk="1" latinLnBrk="0" hangingPunct="1">
                        <a:spcAft>
                          <a:spcPts val="0"/>
                        </a:spcAft>
                        <a:buFont typeface="+mj-lt"/>
                        <a:buNone/>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3.</a:t>
                      </a:r>
                      <a:r>
                        <a:rPr lang="en-US" sz="1400" kern="1200" baseline="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Quarterly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Tourism</a:t>
                      </a:r>
                      <a:r>
                        <a:rPr lang="en-US" sz="1400" kern="1200" baseline="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Fact Sheets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rPr>
                        <a:t>Quarterly Tourism Fact sheet developed.</a:t>
                      </a:r>
                      <a:endPar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Quarterly Tourism Fact sheet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Quarterly Tourism Fact Sheet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updated.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Quarterly Tourism Fact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Sheet updated.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34910057"/>
                  </a:ext>
                </a:extLst>
              </a:tr>
              <a:tr h="888540">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mj-lt"/>
                        <a:buNone/>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4. Monthly reports on the analysis of tourism arrivals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Monthly reports on the analysis of tourist arrivals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Monthly reports on the analysis of tourist arrivals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Monthly reports on the analysis of tourist arrivals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Monthly reports on the analysis of tourist arrivals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48566345"/>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5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9" y="126678"/>
            <a:ext cx="7886700" cy="317169"/>
          </a:xfrm>
          <a:solidFill>
            <a:schemeClr val="bg1"/>
          </a:solidFill>
        </p:spPr>
        <p:txBody>
          <a:bodyPr>
            <a:normAutofit fontScale="90000"/>
          </a:bodyPr>
          <a:lstStyle/>
          <a:p>
            <a:pPr algn="ctr"/>
            <a:r>
              <a:rPr lang="en-ZA" sz="2400" dirty="0" smtClean="0"/>
              <a:t>Contents</a:t>
            </a:r>
            <a:endParaRPr lang="en-ZA" sz="2400" dirty="0"/>
          </a:p>
        </p:txBody>
      </p:sp>
      <p:sp>
        <p:nvSpPr>
          <p:cNvPr id="5" name="Content Placeholder 4"/>
          <p:cNvSpPr>
            <a:spLocks noGrp="1"/>
          </p:cNvSpPr>
          <p:nvPr>
            <p:ph idx="1"/>
          </p:nvPr>
        </p:nvSpPr>
        <p:spPr>
          <a:xfrm>
            <a:off x="737137" y="443846"/>
            <a:ext cx="7886700" cy="5738013"/>
          </a:xfrm>
          <a:solidFill>
            <a:schemeClr val="bg1"/>
          </a:solidFill>
        </p:spPr>
        <p:txBody>
          <a:bodyPr>
            <a:noAutofit/>
          </a:bodyPr>
          <a:lstStyle/>
          <a:p>
            <a:pPr algn="just">
              <a:spcBef>
                <a:spcPts val="0"/>
              </a:spcBef>
              <a:buFont typeface="Wingdings" panose="05000000000000000000" pitchFamily="2" charset="2"/>
              <a:buChar char="q"/>
            </a:pPr>
            <a:r>
              <a:rPr lang="en-ZA" sz="2000" dirty="0" smtClean="0"/>
              <a:t>  Vision and Mission </a:t>
            </a:r>
            <a:endParaRPr lang="en-ZA" sz="2000" dirty="0"/>
          </a:p>
          <a:p>
            <a:pPr algn="just">
              <a:spcBef>
                <a:spcPts val="0"/>
              </a:spcBef>
              <a:buFont typeface="Wingdings" panose="05000000000000000000" pitchFamily="2" charset="2"/>
              <a:buChar char="q"/>
            </a:pPr>
            <a:r>
              <a:rPr lang="en-ZA" sz="2000" dirty="0" smtClean="0"/>
              <a:t>  Legislative </a:t>
            </a:r>
            <a:r>
              <a:rPr lang="en-ZA" sz="2000" dirty="0"/>
              <a:t>and Policy </a:t>
            </a:r>
            <a:r>
              <a:rPr lang="en-ZA" sz="2000" dirty="0" smtClean="0"/>
              <a:t>Mandate</a:t>
            </a:r>
          </a:p>
          <a:p>
            <a:pPr algn="just">
              <a:spcBef>
                <a:spcPts val="0"/>
              </a:spcBef>
              <a:buFont typeface="Wingdings" panose="05000000000000000000" pitchFamily="2" charset="2"/>
              <a:buChar char="q"/>
            </a:pPr>
            <a:r>
              <a:rPr lang="en-ZA" sz="2000" dirty="0"/>
              <a:t> </a:t>
            </a:r>
            <a:r>
              <a:rPr lang="en-ZA" sz="2000" dirty="0" smtClean="0"/>
              <a:t> </a:t>
            </a:r>
            <a:r>
              <a:rPr lang="en-ZA" sz="1800" dirty="0" smtClean="0"/>
              <a:t>Key Strategies for Radical Economic Transformation to achieve inclusive growth</a:t>
            </a:r>
            <a:endParaRPr lang="en-ZA" sz="1800" dirty="0"/>
          </a:p>
          <a:p>
            <a:pPr algn="just">
              <a:spcBef>
                <a:spcPts val="0"/>
              </a:spcBef>
              <a:buFont typeface="Wingdings" panose="05000000000000000000" pitchFamily="2" charset="2"/>
              <a:buChar char="q"/>
            </a:pPr>
            <a:r>
              <a:rPr lang="en-ZA" sz="2000" dirty="0" smtClean="0"/>
              <a:t>  Organisational </a:t>
            </a:r>
            <a:r>
              <a:rPr lang="en-ZA" sz="2000" dirty="0"/>
              <a:t>S</a:t>
            </a:r>
            <a:r>
              <a:rPr lang="en-ZA" sz="2000" dirty="0" smtClean="0"/>
              <a:t>trategic </a:t>
            </a:r>
            <a:r>
              <a:rPr lang="en-ZA" sz="2000" dirty="0"/>
              <a:t>G</a:t>
            </a:r>
            <a:r>
              <a:rPr lang="en-ZA" sz="2000" dirty="0" smtClean="0"/>
              <a:t>oals</a:t>
            </a:r>
            <a:endParaRPr lang="en-ZA" sz="2000" dirty="0"/>
          </a:p>
          <a:p>
            <a:pPr algn="just">
              <a:spcBef>
                <a:spcPts val="0"/>
              </a:spcBef>
              <a:buFont typeface="Wingdings" panose="05000000000000000000" pitchFamily="2" charset="2"/>
              <a:buChar char="q"/>
            </a:pPr>
            <a:r>
              <a:rPr lang="en-ZA" sz="2000" dirty="0" smtClean="0"/>
              <a:t>  Organisational Strategic Objectives</a:t>
            </a:r>
          </a:p>
          <a:p>
            <a:pPr algn="just">
              <a:spcBef>
                <a:spcPts val="0"/>
              </a:spcBef>
              <a:buFont typeface="Wingdings" panose="05000000000000000000" pitchFamily="2" charset="2"/>
              <a:buChar char="q"/>
            </a:pPr>
            <a:r>
              <a:rPr lang="en-ZA" sz="2000" dirty="0" smtClean="0"/>
              <a:t>  Departmental </a:t>
            </a:r>
            <a:r>
              <a:rPr lang="en-ZA" sz="2000" dirty="0"/>
              <a:t>Strategic Focus </a:t>
            </a:r>
            <a:r>
              <a:rPr lang="en-ZA" sz="2000" dirty="0" smtClean="0"/>
              <a:t>Areas</a:t>
            </a:r>
          </a:p>
          <a:p>
            <a:pPr algn="just">
              <a:spcBef>
                <a:spcPts val="0"/>
              </a:spcBef>
              <a:buFont typeface="Wingdings" panose="05000000000000000000" pitchFamily="2" charset="2"/>
              <a:buChar char="q"/>
            </a:pPr>
            <a:r>
              <a:rPr lang="en-ZA" sz="2000" dirty="0"/>
              <a:t> </a:t>
            </a:r>
            <a:r>
              <a:rPr lang="en-ZA" sz="2000" dirty="0" smtClean="0"/>
              <a:t> Departmental Policy Initiatives</a:t>
            </a:r>
            <a:endParaRPr lang="en-ZA" sz="2000" dirty="0"/>
          </a:p>
          <a:p>
            <a:pPr algn="just">
              <a:spcBef>
                <a:spcPts val="0"/>
              </a:spcBef>
              <a:buFont typeface="Wingdings" panose="05000000000000000000" pitchFamily="2" charset="2"/>
              <a:buChar char="q"/>
            </a:pPr>
            <a:r>
              <a:rPr lang="en-ZA" sz="2000" dirty="0" smtClean="0"/>
              <a:t>  NTSS Five Pillars </a:t>
            </a:r>
          </a:p>
          <a:p>
            <a:pPr algn="just">
              <a:spcBef>
                <a:spcPts val="0"/>
              </a:spcBef>
              <a:buFont typeface="Wingdings" panose="05000000000000000000" pitchFamily="2" charset="2"/>
              <a:buChar char="q"/>
            </a:pPr>
            <a:r>
              <a:rPr lang="en-ZA" sz="2000" dirty="0"/>
              <a:t> </a:t>
            </a:r>
            <a:r>
              <a:rPr lang="en-ZA" sz="2000" dirty="0" smtClean="0"/>
              <a:t> Revised NTSS Targets</a:t>
            </a:r>
          </a:p>
          <a:p>
            <a:pPr marL="357188" indent="-357188" algn="just">
              <a:spcBef>
                <a:spcPts val="0"/>
              </a:spcBef>
              <a:buFont typeface="Wingdings" panose="05000000000000000000" pitchFamily="2" charset="2"/>
              <a:buChar char="q"/>
            </a:pPr>
            <a:r>
              <a:rPr lang="en-ZA" sz="2000" u="sng" dirty="0" smtClean="0"/>
              <a:t>Programmes</a:t>
            </a:r>
          </a:p>
          <a:p>
            <a:pPr lvl="1" algn="just">
              <a:spcBef>
                <a:spcPts val="0"/>
              </a:spcBef>
              <a:buFont typeface="Wingdings" panose="05000000000000000000" pitchFamily="2" charset="2"/>
              <a:buChar char="§"/>
            </a:pPr>
            <a:r>
              <a:rPr lang="en-ZA" dirty="0" smtClean="0"/>
              <a:t>Programme </a:t>
            </a:r>
            <a:r>
              <a:rPr lang="en-ZA" dirty="0"/>
              <a:t>2: </a:t>
            </a:r>
            <a:r>
              <a:rPr lang="en-ZA" dirty="0" smtClean="0"/>
              <a:t>Tourism Research, Policy and International Relations</a:t>
            </a:r>
            <a:endParaRPr lang="en-ZA" dirty="0"/>
          </a:p>
          <a:p>
            <a:pPr lvl="1" algn="just">
              <a:spcBef>
                <a:spcPts val="0"/>
              </a:spcBef>
              <a:buFont typeface="Wingdings" panose="05000000000000000000" pitchFamily="2" charset="2"/>
              <a:buChar char="§"/>
            </a:pPr>
            <a:r>
              <a:rPr lang="en-ZA" dirty="0"/>
              <a:t>Programme 3: </a:t>
            </a:r>
            <a:r>
              <a:rPr lang="en-ZA" dirty="0" smtClean="0"/>
              <a:t>Destination Development </a:t>
            </a:r>
            <a:endParaRPr lang="en-ZA" dirty="0"/>
          </a:p>
          <a:p>
            <a:pPr lvl="1" algn="just">
              <a:spcBef>
                <a:spcPts val="0"/>
              </a:spcBef>
              <a:buFont typeface="Wingdings" panose="05000000000000000000" pitchFamily="2" charset="2"/>
              <a:buChar char="§"/>
            </a:pPr>
            <a:r>
              <a:rPr lang="en-ZA" dirty="0"/>
              <a:t>Programme 4: </a:t>
            </a:r>
            <a:r>
              <a:rPr lang="en-ZA" dirty="0" smtClean="0"/>
              <a:t>Tourism Sector Support Services </a:t>
            </a:r>
          </a:p>
          <a:p>
            <a:pPr lvl="1" algn="just">
              <a:spcBef>
                <a:spcPts val="0"/>
              </a:spcBef>
              <a:buFont typeface="Wingdings" panose="05000000000000000000" pitchFamily="2" charset="2"/>
              <a:buChar char="§"/>
            </a:pPr>
            <a:r>
              <a:rPr lang="en-ZA" dirty="0"/>
              <a:t>Programme 1: Corporate Management </a:t>
            </a:r>
            <a:endParaRPr lang="en-ZA" dirty="0" smtClean="0"/>
          </a:p>
          <a:p>
            <a:pPr algn="just">
              <a:spcBef>
                <a:spcPts val="600"/>
              </a:spcBef>
              <a:buFont typeface="Wingdings" panose="05000000000000000000" pitchFamily="2" charset="2"/>
              <a:buChar char="q"/>
            </a:pPr>
            <a:r>
              <a:rPr lang="en-ZA" sz="2000" dirty="0" smtClean="0"/>
              <a:t>  </a:t>
            </a:r>
            <a:r>
              <a:rPr lang="en-ZA" sz="2000" u="sng" dirty="0" smtClean="0"/>
              <a:t>Estimates of National Expenditure: Details Per Programme</a:t>
            </a:r>
          </a:p>
          <a:p>
            <a:pPr marL="701675" indent="-342900" algn="just">
              <a:spcBef>
                <a:spcPts val="0"/>
              </a:spcBef>
              <a:buFont typeface="Wingdings" panose="05000000000000000000" pitchFamily="2" charset="2"/>
              <a:buChar char="§"/>
            </a:pPr>
            <a:r>
              <a:rPr lang="en-ZA" sz="2000" dirty="0" smtClean="0"/>
              <a:t>Programme 1: Corporate Management </a:t>
            </a:r>
            <a:endParaRPr lang="en-ZA" sz="2000" dirty="0"/>
          </a:p>
          <a:p>
            <a:pPr marL="701675" indent="-342900">
              <a:spcBef>
                <a:spcPts val="0"/>
              </a:spcBef>
              <a:buFont typeface="Wingdings" panose="05000000000000000000" pitchFamily="2" charset="2"/>
              <a:buChar char="§"/>
            </a:pPr>
            <a:r>
              <a:rPr lang="en-ZA" sz="2000" dirty="0" smtClean="0"/>
              <a:t>Programme </a:t>
            </a:r>
            <a:r>
              <a:rPr lang="en-ZA" sz="2000" dirty="0"/>
              <a:t>2</a:t>
            </a:r>
            <a:r>
              <a:rPr lang="en-ZA" sz="2000" dirty="0" smtClean="0"/>
              <a:t>: Tourism Research, Policy and International Relations </a:t>
            </a:r>
            <a:endParaRPr lang="en-ZA" sz="2000" dirty="0"/>
          </a:p>
          <a:p>
            <a:pPr marL="701675" indent="-342900" algn="just">
              <a:spcBef>
                <a:spcPts val="0"/>
              </a:spcBef>
              <a:buFont typeface="Wingdings" panose="05000000000000000000" pitchFamily="2" charset="2"/>
              <a:buChar char="§"/>
            </a:pPr>
            <a:r>
              <a:rPr lang="en-ZA" sz="2000" dirty="0" smtClean="0"/>
              <a:t>Programme </a:t>
            </a:r>
            <a:r>
              <a:rPr lang="en-ZA" sz="2000" dirty="0"/>
              <a:t>3: </a:t>
            </a:r>
            <a:r>
              <a:rPr lang="en-ZA" sz="2000" dirty="0" smtClean="0"/>
              <a:t>Destination Development </a:t>
            </a:r>
          </a:p>
          <a:p>
            <a:pPr marL="701675" indent="-342900" algn="just">
              <a:spcBef>
                <a:spcPts val="0"/>
              </a:spcBef>
              <a:buFont typeface="Wingdings" panose="05000000000000000000" pitchFamily="2" charset="2"/>
              <a:buChar char="§"/>
            </a:pPr>
            <a:r>
              <a:rPr lang="en-ZA" sz="2000" dirty="0" smtClean="0"/>
              <a:t>Programme 4: Tourism Sector Support Services</a:t>
            </a:r>
          </a:p>
          <a:p>
            <a:pPr algn="just">
              <a:spcBef>
                <a:spcPts val="0"/>
              </a:spcBef>
              <a:buFont typeface="Wingdings" panose="05000000000000000000" pitchFamily="2" charset="2"/>
              <a:buChar char="q"/>
            </a:pPr>
            <a:r>
              <a:rPr lang="en-ZA" sz="2000" dirty="0"/>
              <a:t>List of </a:t>
            </a:r>
            <a:r>
              <a:rPr lang="en-ZA" sz="2000" dirty="0" smtClean="0"/>
              <a:t>acronyms/abbreviations  </a:t>
            </a:r>
            <a:endParaRPr lang="en-ZA" sz="2000" dirty="0"/>
          </a:p>
          <a:p>
            <a:pPr marL="358775" indent="0" algn="just">
              <a:spcBef>
                <a:spcPts val="0"/>
              </a:spcBef>
              <a:buNone/>
            </a:pPr>
            <a:endParaRPr lang="en-ZA" sz="20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740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96253"/>
            <a:ext cx="8704052" cy="733926"/>
          </a:xfrm>
        </p:spPr>
        <p:txBody>
          <a:bodyPr>
            <a:noAutofit/>
          </a:bodyPr>
          <a:lstStyle/>
          <a:p>
            <a:pPr algn="ctr"/>
            <a:r>
              <a:rPr lang="en-ZA" sz="2200" dirty="0" smtClean="0"/>
              <a:t>Programme 2: Tourism </a:t>
            </a:r>
            <a:r>
              <a:rPr lang="en-ZA" sz="2200" dirty="0"/>
              <a:t>R</a:t>
            </a:r>
            <a:r>
              <a:rPr lang="en-ZA" sz="2200" dirty="0" smtClean="0"/>
              <a:t>esearch,  Policy and                                   International Relations Annual Targets … Continued </a:t>
            </a:r>
            <a:r>
              <a:rPr lang="en-ZA" sz="2200" dirty="0" smtClean="0">
                <a:cs typeface="Arial" pitchFamily="34" charset="0"/>
              </a:rPr>
              <a:t> </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683697"/>
              </p:ext>
            </p:extLst>
          </p:nvPr>
        </p:nvGraphicFramePr>
        <p:xfrm>
          <a:off x="258793" y="830179"/>
          <a:ext cx="8729933" cy="4747714"/>
        </p:xfrm>
        <a:graphic>
          <a:graphicData uri="http://schemas.openxmlformats.org/drawingml/2006/table">
            <a:tbl>
              <a:tblPr firstRow="1" bandRow="1">
                <a:tableStyleId>{21E4AEA4-8DFA-4A89-87EB-49C32662AFE0}</a:tableStyleId>
              </a:tblPr>
              <a:tblGrid>
                <a:gridCol w="1405415">
                  <a:extLst>
                    <a:ext uri="{9D8B030D-6E8A-4147-A177-3AD203B41FA5}">
                      <a16:colId xmlns="" xmlns:a16="http://schemas.microsoft.com/office/drawing/2014/main" val="20000"/>
                    </a:ext>
                  </a:extLst>
                </a:gridCol>
                <a:gridCol w="1504562">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562552">
                  <a:extLst>
                    <a:ext uri="{9D8B030D-6E8A-4147-A177-3AD203B41FA5}">
                      <a16:colId xmlns="" xmlns:a16="http://schemas.microsoft.com/office/drawing/2014/main" val="20003"/>
                    </a:ext>
                  </a:extLst>
                </a:gridCol>
                <a:gridCol w="198160">
                  <a:extLst>
                    <a:ext uri="{9D8B030D-6E8A-4147-A177-3AD203B41FA5}">
                      <a16:colId xmlns="" xmlns:a16="http://schemas.microsoft.com/office/drawing/2014/main" val="1038125875"/>
                    </a:ext>
                  </a:extLst>
                </a:gridCol>
                <a:gridCol w="1149266">
                  <a:extLst>
                    <a:ext uri="{9D8B030D-6E8A-4147-A177-3AD203B41FA5}">
                      <a16:colId xmlns="" xmlns:a16="http://schemas.microsoft.com/office/drawing/2014/main" val="2362624868"/>
                    </a:ext>
                  </a:extLst>
                </a:gridCol>
                <a:gridCol w="1454989">
                  <a:extLst>
                    <a:ext uri="{9D8B030D-6E8A-4147-A177-3AD203B41FA5}">
                      <a16:colId xmlns="" xmlns:a16="http://schemas.microsoft.com/office/drawing/2014/main" val="20005"/>
                    </a:ext>
                  </a:extLst>
                </a:gridCol>
              </a:tblGrid>
              <a:tr h="281891">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5">
                  <a:txBody>
                    <a:bodyPr/>
                    <a:lstStyle/>
                    <a:p>
                      <a:pPr algn="ct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 xmlns:a16="http://schemas.microsoft.com/office/drawing/2014/main" val="10000"/>
                  </a:ext>
                </a:extLst>
              </a:tr>
              <a:tr h="335450">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7591">
                <a:tc rowSpan="3">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PPI 3:</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Number of Tourism Monitoring and Evaluation Reports developed.</a:t>
                      </a:r>
                    </a:p>
                    <a:p>
                      <a:pPr algn="just">
                        <a:lnSpc>
                          <a:spcPct val="90000"/>
                        </a:lnSpc>
                        <a:spcAft>
                          <a:spcPts val="0"/>
                        </a:spcAft>
                      </a:pPr>
                      <a:endParaRPr lang="en-ZA" sz="14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algn="just">
                        <a:lnSpc>
                          <a:spcPct val="90000"/>
                        </a:lnSpc>
                        <a:spcAft>
                          <a:spcPts val="0"/>
                        </a:spcAft>
                      </a:pP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Twenty-two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reports:</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973238">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defTabSz="914400" rtl="0" eaLnBrk="1" latinLnBrk="0" hangingPunct="1">
                        <a:spcAft>
                          <a:spcPts val="0"/>
                        </a:spcAft>
                        <a:buFont typeface="+mj-lt"/>
                        <a:buNone/>
                        <a:tabLst>
                          <a:tab pos="177800" algn="l"/>
                        </a:tabLst>
                      </a:pPr>
                      <a:r>
                        <a:rPr lang="en-US" sz="1400" strike="noStrike"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5</a:t>
                      </a:r>
                      <a:r>
                        <a:rPr lang="en-US" sz="1400" strike="noStrike"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 </a:t>
                      </a:r>
                      <a:r>
                        <a:rPr lang="en-ZA" sz="1400" strike="noStrike"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Report on the implementation of the monitoring plan for capacity building projects. </a:t>
                      </a:r>
                      <a:endParaRPr lang="en-ZA" sz="1400" strike="noStrike"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tabLst>
                          <a:tab pos="152400" algn="l"/>
                        </a:tabLst>
                      </a:pPr>
                      <a:r>
                        <a:rPr lang="en-ZA"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Analysis of concept documents for </a:t>
                      </a: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capacity building projects in the </a:t>
                      </a:r>
                      <a:r>
                        <a:rPr lang="en-US"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nodes.</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tabLst>
                          <a:tab pos="152400" algn="l"/>
                        </a:tabLst>
                      </a:pP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defTabSz="914400" rtl="0" eaLnBrk="1" latinLnBrk="0" hangingPunct="1">
                        <a:lnSpc>
                          <a:spcPct val="90000"/>
                        </a:lnSpc>
                        <a:spcBef>
                          <a:spcPts val="0"/>
                        </a:spcBef>
                        <a:spcAft>
                          <a:spcPts val="0"/>
                        </a:spcAft>
                        <a:buFont typeface="Arial" panose="020B0604020202020204" pitchFamily="34" charset="0"/>
                        <a:buChar char="•"/>
                        <a:tabLst>
                          <a:tab pos="228600" algn="l"/>
                        </a:tabLst>
                      </a:pPr>
                      <a:r>
                        <a:rPr lang="en-US"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tools for capacity building projects developed and consulted</a:t>
                      </a:r>
                      <a:endPar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179388" lvl="0" indent="-179388" algn="just" defTabSz="914400" rtl="0" eaLnBrk="1" latinLnBrk="0" hangingPunct="1">
                        <a:lnSpc>
                          <a:spcPct val="90000"/>
                        </a:lnSpc>
                        <a:spcBef>
                          <a:spcPts val="0"/>
                        </a:spcBef>
                        <a:spcAft>
                          <a:spcPts val="0"/>
                        </a:spcAft>
                        <a:buFont typeface="Arial" panose="020B0604020202020204" pitchFamily="34" charset="0"/>
                        <a:buChar char="•"/>
                        <a:tabLst>
                          <a:tab pos="228600" algn="l"/>
                        </a:tabLst>
                      </a:pPr>
                      <a:r>
                        <a:rPr lang="en-US"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plan for capacity building projects in the nodes developed and </a:t>
                      </a:r>
                      <a:r>
                        <a:rPr lang="en-US" sz="1400" kern="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consulted</a:t>
                      </a:r>
                      <a:endPar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spcAft>
                          <a:spcPts val="0"/>
                        </a:spcAft>
                      </a:pP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Report on the </a:t>
                      </a:r>
                      <a:r>
                        <a:rPr lang="en-US"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 </a:t>
                      </a: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monitoring plan for capacity building projects in the </a:t>
                      </a:r>
                      <a:r>
                        <a:rPr lang="en-US"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nodes.</a:t>
                      </a:r>
                    </a:p>
                    <a:p>
                      <a:pPr algn="just">
                        <a:spcAft>
                          <a:spcPts val="0"/>
                        </a:spcAft>
                      </a:pP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spcAft>
                          <a:spcPts val="0"/>
                        </a:spcAft>
                      </a:pP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Report on </a:t>
                      </a:r>
                      <a:r>
                        <a:rPr lang="en-US"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the </a:t>
                      </a: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monitoring plan for capacity building projects in the </a:t>
                      </a:r>
                      <a:r>
                        <a:rPr lang="en-US"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nodes.</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775914">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spcAft>
                          <a:spcPts val="0"/>
                        </a:spcAft>
                        <a:buFont typeface="+mj-lt"/>
                        <a:buAutoNum type="arabicPeriod" startAt="6"/>
                      </a:pPr>
                      <a:r>
                        <a:rPr lang="en-ZA"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Impact evaluation report on departmental capacity building programmes commenced.</a:t>
                      </a:r>
                    </a:p>
                    <a:p>
                      <a:pPr marL="342900" lvl="0" indent="-342900" algn="l" defTabSz="914400" rtl="0" eaLnBrk="1" latinLnBrk="0" hangingPunct="1">
                        <a:spcAft>
                          <a:spcPts val="0"/>
                        </a:spcAft>
                        <a:buFont typeface="+mj-lt"/>
                        <a:buAutoNum type="arabicPeriod" startAt="6"/>
                      </a:pPr>
                      <a:endParaRPr lang="en-ZA"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spcAft>
                          <a:spcPts val="0"/>
                        </a:spcAft>
                      </a:pPr>
                      <a:r>
                        <a:rPr lang="en-ZA" sz="1400" b="0" baseline="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Proposal for  the impact evaluation of departmental capacity building programmes developed.</a:t>
                      </a:r>
                    </a:p>
                    <a:p>
                      <a:pPr algn="just" fontAlgn="base">
                        <a:spcAft>
                          <a:spcPts val="0"/>
                        </a:spcAft>
                      </a:pPr>
                      <a:endParaRPr lang="en-ZA" sz="1400" b="0" baseline="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marR="0" lvl="0" indent="-182563"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ZA" sz="1400" b="0" kern="1200" baseline="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Data collection tools developed</a:t>
                      </a:r>
                    </a:p>
                    <a:p>
                      <a:pPr marL="182563" marR="0" lvl="0" indent="-182563"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ZA" sz="1400" b="0" kern="1200" baseline="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Data collection commenced.</a:t>
                      </a:r>
                      <a:endParaRPr lang="en-ZA" sz="1400" b="0" kern="1200" baseline="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ZA" sz="1400" b="0" baseline="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Data collection continued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82563" marR="0" lvl="0" indent="-182563"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ZA" sz="1400" b="0" baseline="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baseline="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Draft report on the impact evaluation of departmental capacity building programmes</a:t>
                      </a:r>
                      <a:endParaRPr lang="en-ZA" sz="1400" b="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258793" y="620427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080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96252"/>
            <a:ext cx="8704052" cy="737465"/>
          </a:xfrm>
        </p:spPr>
        <p:txBody>
          <a:bodyPr>
            <a:noAutofit/>
          </a:bodyPr>
          <a:lstStyle/>
          <a:p>
            <a:pPr algn="ctr"/>
            <a:r>
              <a:rPr lang="en-ZA" sz="2200" dirty="0" smtClean="0"/>
              <a:t>Programme 2: Tourism </a:t>
            </a:r>
            <a:r>
              <a:rPr lang="en-ZA" sz="2200" dirty="0"/>
              <a:t>R</a:t>
            </a:r>
            <a:r>
              <a:rPr lang="en-ZA" sz="2200" dirty="0" smtClean="0"/>
              <a:t>esearch,  Policy and                                    International Relations Annual </a:t>
            </a:r>
            <a:r>
              <a:rPr lang="en-ZA" sz="2200" dirty="0"/>
              <a:t>T</a:t>
            </a:r>
            <a:r>
              <a:rPr lang="en-ZA" sz="2200" dirty="0" smtClean="0"/>
              <a:t>argets … Continued </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7123685"/>
              </p:ext>
            </p:extLst>
          </p:nvPr>
        </p:nvGraphicFramePr>
        <p:xfrm>
          <a:off x="258793" y="973935"/>
          <a:ext cx="8733602" cy="5283971"/>
        </p:xfrm>
        <a:graphic>
          <a:graphicData uri="http://schemas.openxmlformats.org/drawingml/2006/table">
            <a:tbl>
              <a:tblPr firstRow="1" bandRow="1">
                <a:tableStyleId>{21E4AEA4-8DFA-4A89-87EB-49C32662AFE0}</a:tableStyleId>
              </a:tblPr>
              <a:tblGrid>
                <a:gridCol w="1407275">
                  <a:extLst>
                    <a:ext uri="{9D8B030D-6E8A-4147-A177-3AD203B41FA5}">
                      <a16:colId xmlns="" xmlns:a16="http://schemas.microsoft.com/office/drawing/2014/main" val="20000"/>
                    </a:ext>
                  </a:extLst>
                </a:gridCol>
                <a:gridCol w="1502702">
                  <a:extLst>
                    <a:ext uri="{9D8B030D-6E8A-4147-A177-3AD203B41FA5}">
                      <a16:colId xmlns="" xmlns:a16="http://schemas.microsoft.com/office/drawing/2014/main" val="20001"/>
                    </a:ext>
                  </a:extLst>
                </a:gridCol>
                <a:gridCol w="1811444">
                  <a:extLst>
                    <a:ext uri="{9D8B030D-6E8A-4147-A177-3AD203B41FA5}">
                      <a16:colId xmlns="" xmlns:a16="http://schemas.microsoft.com/office/drawing/2014/main" val="20002"/>
                    </a:ext>
                  </a:extLst>
                </a:gridCol>
                <a:gridCol w="1431875">
                  <a:extLst>
                    <a:ext uri="{9D8B030D-6E8A-4147-A177-3AD203B41FA5}">
                      <a16:colId xmlns="" xmlns:a16="http://schemas.microsoft.com/office/drawing/2014/main" val="3425347556"/>
                    </a:ext>
                  </a:extLst>
                </a:gridCol>
                <a:gridCol w="1301891">
                  <a:extLst>
                    <a:ext uri="{9D8B030D-6E8A-4147-A177-3AD203B41FA5}">
                      <a16:colId xmlns="" xmlns:a16="http://schemas.microsoft.com/office/drawing/2014/main" val="2859590162"/>
                    </a:ext>
                  </a:extLst>
                </a:gridCol>
                <a:gridCol w="1278415">
                  <a:extLst>
                    <a:ext uri="{9D8B030D-6E8A-4147-A177-3AD203B41FA5}">
                      <a16:colId xmlns="" xmlns:a16="http://schemas.microsoft.com/office/drawing/2014/main" val="2907744346"/>
                    </a:ext>
                  </a:extLst>
                </a:gridCol>
              </a:tblGrid>
              <a:tr h="275396">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27721">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99907">
                <a:tc rowSpan="3">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3:</a:t>
                      </a:r>
                      <a:r>
                        <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Number of Tourism Monitoring and Evaluation Reports developed.</a:t>
                      </a:r>
                    </a:p>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just">
                        <a:lnSpc>
                          <a:spcPct val="90000"/>
                        </a:lnSpc>
                        <a:spcAft>
                          <a:spcPts val="0"/>
                        </a:spcAft>
                      </a:pP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Twenty-two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reports:</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2"/>
                  </a:ext>
                </a:extLst>
              </a:tr>
              <a:tr h="1734995">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a:spcAft>
                          <a:spcPts val="0"/>
                        </a:spcAft>
                        <a:buFont typeface="+mj-lt"/>
                        <a:buNone/>
                        <a:tabLst>
                          <a:tab pos="177800" algn="l"/>
                        </a:tabLst>
                      </a:pPr>
                      <a:r>
                        <a:rPr lang="en-US" sz="14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7.  Report </a:t>
                      </a:r>
                      <a:r>
                        <a:rPr lang="en-US" sz="14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on the implementation of the monitoring plan for infrastructure </a:t>
                      </a:r>
                      <a:r>
                        <a:rPr lang="en-US" sz="14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projects</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tabLst>
                          <a:tab pos="152400" algn="l"/>
                        </a:tabLst>
                      </a:pPr>
                      <a:r>
                        <a:rPr lang="en-ZA"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Analysis of concept documents for infrastructure </a:t>
                      </a:r>
                      <a:r>
                        <a:rPr lang="en-ZA"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projects.</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defTabSz="914400" rtl="0" eaLnBrk="1" latinLnBrk="0" hangingPunct="1">
                        <a:lnSpc>
                          <a:spcPct val="90000"/>
                        </a:lnSpc>
                        <a:spcBef>
                          <a:spcPts val="0"/>
                        </a:spcBef>
                        <a:spcAft>
                          <a:spcPts val="0"/>
                        </a:spcAft>
                        <a:buFont typeface="Arial" panose="020B0604020202020204" pitchFamily="34" charset="0"/>
                        <a:buChar char="•"/>
                      </a:pPr>
                      <a:r>
                        <a:rPr lang="en-US"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tools for infrastructure projects developed and </a:t>
                      </a:r>
                      <a:r>
                        <a:rPr lang="en-US" sz="1400" kern="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consulted.</a:t>
                      </a:r>
                      <a:endPar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179388" lvl="0" indent="-179388" algn="just" defTabSz="914400" rtl="0" eaLnBrk="1" latinLnBrk="0" hangingPunct="1">
                        <a:lnSpc>
                          <a:spcPct val="90000"/>
                        </a:lnSpc>
                        <a:spcBef>
                          <a:spcPts val="0"/>
                        </a:spcBef>
                        <a:spcAft>
                          <a:spcPts val="0"/>
                        </a:spcAft>
                        <a:buFont typeface="Arial" panose="020B0604020202020204" pitchFamily="34" charset="0"/>
                        <a:buChar char="•"/>
                      </a:pPr>
                      <a:r>
                        <a:rPr lang="en-US"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plan for infrastructure projects developed and </a:t>
                      </a:r>
                      <a:r>
                        <a:rPr lang="en-US" sz="1400" kern="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consulted.</a:t>
                      </a:r>
                      <a:endPar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Report on the </a:t>
                      </a:r>
                      <a:r>
                        <a:rPr lang="en-US"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monitoring </a:t>
                      </a: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plan for  infrastructure </a:t>
                      </a:r>
                      <a:r>
                        <a:rPr lang="en-US"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projects.</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Report on the monitoring plan for  infrastructure projects.</a:t>
                      </a:r>
                      <a:endParaRPr lang="en-ZA"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34910057"/>
                  </a:ext>
                </a:extLst>
              </a:tr>
              <a:tr h="2111415">
                <a:tc vMerge="1">
                  <a:txBody>
                    <a:bodyPr/>
                    <a:lstStyle/>
                    <a:p>
                      <a:pPr algn="just">
                        <a:lnSpc>
                          <a:spcPct val="90000"/>
                        </a:lnSpc>
                        <a:spcAft>
                          <a:spcPts val="0"/>
                        </a:spcAft>
                      </a:pP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spcAft>
                          <a:spcPts val="0"/>
                        </a:spcAft>
                        <a:buFont typeface="+mj-lt"/>
                        <a:buNone/>
                        <a:tabLst>
                          <a:tab pos="85725" algn="l"/>
                          <a:tab pos="177800" algn="l"/>
                          <a:tab pos="357188" algn="l"/>
                          <a:tab pos="449263" algn="l"/>
                          <a:tab pos="534988" algn="l"/>
                        </a:tabLst>
                      </a:pPr>
                      <a:r>
                        <a:rPr lang="en-ZA"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8.  Annual </a:t>
                      </a:r>
                      <a:r>
                        <a:rPr lang="en-ZA"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report on the implementation of </a:t>
                      </a:r>
                      <a:r>
                        <a:rPr lang="en-US" sz="14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signed</a:t>
                      </a:r>
                      <a:r>
                        <a:rPr lang="en-US"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 </a:t>
                      </a:r>
                      <a:r>
                        <a:rPr lang="en-ZA"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bilateral </a:t>
                      </a:r>
                      <a:r>
                        <a:rPr lang="en-ZA"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agreements.</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defTabSz="914400" rtl="0" eaLnBrk="1" latinLnBrk="0" hangingPunct="1">
                        <a:lnSpc>
                          <a:spcPct val="90000"/>
                        </a:lnSpc>
                        <a:spcBef>
                          <a:spcPts val="0"/>
                        </a:spcBef>
                        <a:spcAft>
                          <a:spcPts val="0"/>
                        </a:spcAft>
                        <a:buFont typeface="Arial" panose="020B0604020202020204" pitchFamily="34" charset="0"/>
                        <a:buChar char="•"/>
                        <a:tabLst>
                          <a:tab pos="228600" algn="l"/>
                        </a:tabLst>
                      </a:pPr>
                      <a:r>
                        <a:rPr lang="en-GB"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Implementation plan for signed bilateral agreements </a:t>
                      </a:r>
                      <a:r>
                        <a:rPr lang="en-GB" sz="1400" kern="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developed.</a:t>
                      </a:r>
                      <a:endPar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179388" lvl="0" indent="-179388" algn="just" defTabSz="914400" rtl="0" eaLnBrk="1" latinLnBrk="0" hangingPunct="1">
                        <a:lnSpc>
                          <a:spcPct val="90000"/>
                        </a:lnSpc>
                        <a:spcBef>
                          <a:spcPts val="0"/>
                        </a:spcBef>
                        <a:spcAft>
                          <a:spcPts val="0"/>
                        </a:spcAft>
                        <a:buFont typeface="Arial" panose="020B0604020202020204" pitchFamily="34" charset="0"/>
                        <a:buChar char="•"/>
                        <a:tabLst>
                          <a:tab pos="228600" algn="l"/>
                        </a:tabLst>
                      </a:pPr>
                      <a:r>
                        <a:rPr lang="en-US"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Report on the stakeholder consultation on implementation of signed bilateral agreements </a:t>
                      </a:r>
                      <a:r>
                        <a:rPr lang="en-US" sz="1400" kern="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developed</a:t>
                      </a:r>
                      <a:r>
                        <a:rPr lang="en-GB" sz="1400" kern="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Report on the </a:t>
                      </a:r>
                      <a:r>
                        <a:rPr lang="en-GB"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implementation </a:t>
                      </a:r>
                      <a:r>
                        <a:rPr lang="en-GB"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of signed bilateral agreements </a:t>
                      </a:r>
                      <a:r>
                        <a:rPr lang="en-GB"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GB"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defRPr/>
                      </a:pPr>
                      <a:r>
                        <a:rPr lang="en-GB"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Report on the implementation of signed bilateral agreements developed.</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800"/>
                        </a:spcAft>
                      </a:pP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Annual report on the implementation of signed bilateral </a:t>
                      </a:r>
                      <a:r>
                        <a:rPr lang="en-ZA" sz="1400" kern="12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agreements.</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08281791"/>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102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20316"/>
            <a:ext cx="8704052" cy="757989"/>
          </a:xfrm>
        </p:spPr>
        <p:txBody>
          <a:bodyPr>
            <a:noAutofit/>
          </a:bodyPr>
          <a:lstStyle/>
          <a:p>
            <a:pPr algn="ctr"/>
            <a:r>
              <a:rPr lang="en-ZA" sz="2200" dirty="0" smtClean="0"/>
              <a:t>Programme 2: Tourism </a:t>
            </a:r>
            <a:r>
              <a:rPr lang="en-ZA" sz="2200" dirty="0"/>
              <a:t>R</a:t>
            </a:r>
            <a:r>
              <a:rPr lang="en-ZA" sz="2200" dirty="0" smtClean="0"/>
              <a:t>esearch,  Policy and                                  International Relations Annual Targets …C</a:t>
            </a:r>
            <a:r>
              <a:rPr lang="en-ZA" sz="2200" dirty="0" smtClean="0">
                <a:cs typeface="Arial" pitchFamily="34" charset="0"/>
              </a:rPr>
              <a:t>ontinued</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3319407"/>
              </p:ext>
            </p:extLst>
          </p:nvPr>
        </p:nvGraphicFramePr>
        <p:xfrm>
          <a:off x="258793" y="992038"/>
          <a:ext cx="8729933" cy="4845900"/>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63799">
                <a:tc rowSpan="2">
                  <a:txBody>
                    <a:bodyPr/>
                    <a:lstStyle/>
                    <a:p>
                      <a:pPr algn="just">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57404">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98558">
                <a:tc rowSpan="4">
                  <a:txBody>
                    <a:bodyPr/>
                    <a:lstStyle/>
                    <a:p>
                      <a:pPr algn="just">
                        <a:lnSpc>
                          <a:spcPct val="90000"/>
                        </a:lnSpc>
                        <a:spcAft>
                          <a:spcPts val="0"/>
                        </a:spcAft>
                      </a:pPr>
                      <a:r>
                        <a:rPr lang="en-US" sz="1400" b="1" kern="1200" dirty="0" smtClean="0">
                          <a:solidFill>
                            <a:schemeClr val="dk1"/>
                          </a:solidFill>
                          <a:effectLst/>
                          <a:latin typeface="Gill Sans MT" panose="020B0502020104020203" pitchFamily="34" charset="0"/>
                          <a:ea typeface="+mn-ea"/>
                          <a:cs typeface="+mn-cs"/>
                        </a:rPr>
                        <a:t>PPI 4:</a:t>
                      </a:r>
                      <a:r>
                        <a:rPr lang="en-US" sz="1400" kern="1200" dirty="0" smtClean="0">
                          <a:solidFill>
                            <a:schemeClr val="dk1"/>
                          </a:solidFill>
                          <a:effectLst/>
                          <a:latin typeface="Gill Sans MT" panose="020B0502020104020203" pitchFamily="34" charset="0"/>
                          <a:ea typeface="+mn-ea"/>
                          <a:cs typeface="+mn-cs"/>
                        </a:rPr>
                        <a:t> Number of information systems developed and maintained.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r>
                        <a:rPr lang="en-ZA" sz="1400" b="1" dirty="0" smtClean="0">
                          <a:latin typeface="Gill Sans MT" panose="020B0502020104020203" pitchFamily="34" charset="0"/>
                        </a:rPr>
                        <a:t>Three information systems:</a:t>
                      </a:r>
                      <a:r>
                        <a:rPr lang="en-ZA" sz="1400" b="1" baseline="0" dirty="0" smtClean="0">
                          <a:latin typeface="Gill Sans MT" panose="020B0502020104020203" pitchFamily="34" charset="0"/>
                        </a:rPr>
                        <a:t> </a:t>
                      </a:r>
                      <a:endParaRPr lang="en-ZA" sz="1400" b="1" dirty="0">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001651">
                <a:tc v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lgn="l">
                        <a:spcAft>
                          <a:spcPts val="0"/>
                        </a:spcAft>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1. Development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the NTIMS: supply side database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prioritised.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Design of the NTIMS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initiated.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28600" algn="just">
                        <a:spcAft>
                          <a:spcPts val="800"/>
                        </a:spcAft>
                      </a:pP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Design of the NTIMS </a:t>
                      </a:r>
                      <a:r>
                        <a:rPr lang="en-GB"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28600" algn="just">
                        <a:spcAft>
                          <a:spcPts val="800"/>
                        </a:spcAft>
                      </a:pP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Development of the NTIMS </a:t>
                      </a:r>
                      <a:r>
                        <a:rPr lang="en-GB"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initiated.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Development of the NTIMS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28600"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191348">
                <a:tc v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lgn="l">
                        <a:spcAft>
                          <a:spcPts val="0"/>
                        </a:spcAft>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 Development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database of </a:t>
                      </a: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black-owned products and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services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Design of database of black-owned products and services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initiated.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Design of database of black-owned products and services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Development of database of black-owned products and services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initiated.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Development of database of black-owned products and services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40217797"/>
                  </a:ext>
                </a:extLst>
              </a:tr>
              <a:tr h="1249127">
                <a:tc v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lgn="l">
                        <a:spcAft>
                          <a:spcPts val="0"/>
                        </a:spcAft>
                      </a:pP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3. Development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a biometric time and attendance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system for tourism EPWP projects.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Design of a biometric time and attendance system </a:t>
                      </a:r>
                      <a:r>
                        <a:rPr kumimoji="0" lang="en-ZA" sz="140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rPr>
                        <a:t>for tourism EPWP projects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initiated.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Design of a biometric time and attendance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system</a:t>
                      </a:r>
                      <a:r>
                        <a:rPr kumimoji="0" lang="en-ZA" sz="140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rPr>
                        <a:t>for tourism EPWP projects</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Development of a biometric time and attendance system </a:t>
                      </a:r>
                      <a:r>
                        <a:rPr kumimoji="0" lang="en-ZA" sz="140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rPr>
                        <a:t>for tourism EPWP projects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initiated.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Development of a biometric time and attendance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system</a:t>
                      </a:r>
                      <a:r>
                        <a:rPr kumimoji="0" lang="en-ZA" sz="140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rPr>
                        <a:t>for tourism EPWP projects</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64600376"/>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962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56410"/>
            <a:ext cx="8440039" cy="811777"/>
          </a:xfrm>
        </p:spPr>
        <p:txBody>
          <a:bodyPr>
            <a:noAutofit/>
          </a:bodyPr>
          <a:lstStyle/>
          <a:p>
            <a:pPr algn="ctr"/>
            <a:r>
              <a:rPr lang="en-ZA" sz="2200" dirty="0" smtClean="0"/>
              <a:t>Programme 2: Tourism </a:t>
            </a:r>
            <a:r>
              <a:rPr lang="en-ZA" sz="2200" dirty="0"/>
              <a:t>R</a:t>
            </a:r>
            <a:r>
              <a:rPr lang="en-ZA" sz="2200" dirty="0" smtClean="0"/>
              <a:t>esearch,  Policy and                                     International Relations Annual Targets ... C</a:t>
            </a:r>
            <a:r>
              <a:rPr lang="en-ZA" sz="2200" dirty="0" smtClean="0">
                <a:cs typeface="Arial" pitchFamily="34" charset="0"/>
              </a:rPr>
              <a:t>ontinued</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0873947"/>
              </p:ext>
            </p:extLst>
          </p:nvPr>
        </p:nvGraphicFramePr>
        <p:xfrm>
          <a:off x="258793" y="1070810"/>
          <a:ext cx="8440039" cy="4680195"/>
        </p:xfrm>
        <a:graphic>
          <a:graphicData uri="http://schemas.openxmlformats.org/drawingml/2006/table">
            <a:tbl>
              <a:tblPr firstRow="1" bandRow="1">
                <a:tableStyleId>{21E4AEA4-8DFA-4A89-87EB-49C32662AFE0}</a:tableStyleId>
              </a:tblPr>
              <a:tblGrid>
                <a:gridCol w="1293281">
                  <a:extLst>
                    <a:ext uri="{9D8B030D-6E8A-4147-A177-3AD203B41FA5}">
                      <a16:colId xmlns="" xmlns:a16="http://schemas.microsoft.com/office/drawing/2014/main" val="20000"/>
                    </a:ext>
                  </a:extLst>
                </a:gridCol>
                <a:gridCol w="1395663">
                  <a:extLst>
                    <a:ext uri="{9D8B030D-6E8A-4147-A177-3AD203B41FA5}">
                      <a16:colId xmlns="" xmlns:a16="http://schemas.microsoft.com/office/drawing/2014/main" val="20001"/>
                    </a:ext>
                  </a:extLst>
                </a:gridCol>
                <a:gridCol w="1347537">
                  <a:extLst>
                    <a:ext uri="{9D8B030D-6E8A-4147-A177-3AD203B41FA5}">
                      <a16:colId xmlns="" xmlns:a16="http://schemas.microsoft.com/office/drawing/2014/main" val="20002"/>
                    </a:ext>
                  </a:extLst>
                </a:gridCol>
                <a:gridCol w="1263315">
                  <a:extLst>
                    <a:ext uri="{9D8B030D-6E8A-4147-A177-3AD203B41FA5}">
                      <a16:colId xmlns="" xmlns:a16="http://schemas.microsoft.com/office/drawing/2014/main" val="20003"/>
                    </a:ext>
                  </a:extLst>
                </a:gridCol>
                <a:gridCol w="1407695">
                  <a:extLst>
                    <a:ext uri="{9D8B030D-6E8A-4147-A177-3AD203B41FA5}">
                      <a16:colId xmlns="" xmlns:a16="http://schemas.microsoft.com/office/drawing/2014/main" val="20004"/>
                    </a:ext>
                  </a:extLst>
                </a:gridCol>
                <a:gridCol w="1732548">
                  <a:extLst>
                    <a:ext uri="{9D8B030D-6E8A-4147-A177-3AD203B41FA5}">
                      <a16:colId xmlns="" xmlns:a16="http://schemas.microsoft.com/office/drawing/2014/main" val="20005"/>
                    </a:ext>
                  </a:extLst>
                </a:gridCol>
              </a:tblGrid>
              <a:tr h="261486">
                <a:tc rowSpan="2">
                  <a:txBody>
                    <a:bodyPr/>
                    <a:lstStyle/>
                    <a:p>
                      <a:pPr algn="just">
                        <a:lnSpc>
                          <a:spcPct val="90000"/>
                        </a:lnSpc>
                        <a:spcBef>
                          <a:spcPts val="0"/>
                        </a:spcBef>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Bef>
                          <a:spcPts val="0"/>
                        </a:spcBef>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54272">
                <a:tc vMerge="1">
                  <a:txBody>
                    <a:bodyPr/>
                    <a:lstStyle/>
                    <a:p>
                      <a:endParaRPr lang="en-ZA" dirty="0"/>
                    </a:p>
                  </a:txBody>
                  <a:tcPr/>
                </a:tc>
                <a:tc vMerge="1">
                  <a:txBody>
                    <a:bodyPr/>
                    <a:lstStyle/>
                    <a:p>
                      <a:endParaRPr lang="en-ZA" dirty="0"/>
                    </a:p>
                  </a:txBody>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96432">
                <a:tc rowSpan="4">
                  <a:txBody>
                    <a:bodyPr/>
                    <a:lstStyle/>
                    <a:p>
                      <a:pPr algn="just">
                        <a:lnSpc>
                          <a:spcPct val="90000"/>
                        </a:lnSpc>
                        <a:spcBef>
                          <a:spcPts val="0"/>
                        </a:spcBef>
                        <a:spcAft>
                          <a:spcPts val="0"/>
                        </a:spcAft>
                      </a:pPr>
                      <a:r>
                        <a:rPr lang="en-ZA" sz="1400" b="1" kern="1200" dirty="0" smtClean="0">
                          <a:solidFill>
                            <a:schemeClr val="dk1"/>
                          </a:solidFill>
                          <a:effectLst/>
                          <a:latin typeface="Gill Sans MT" panose="020B0502020104020203" pitchFamily="34" charset="0"/>
                          <a:ea typeface="+mn-ea"/>
                          <a:cs typeface="+mn-cs"/>
                        </a:rPr>
                        <a:t>PPI 5: </a:t>
                      </a:r>
                      <a:r>
                        <a:rPr lang="en-ZA" sz="1400" kern="1200" dirty="0" smtClean="0">
                          <a:solidFill>
                            <a:schemeClr val="dk1"/>
                          </a:solidFill>
                          <a:effectLst/>
                          <a:latin typeface="Gill Sans MT" panose="020B0502020104020203" pitchFamily="34" charset="0"/>
                          <a:ea typeface="+mn-ea"/>
                          <a:cs typeface="+mn-cs"/>
                        </a:rPr>
                        <a:t>Number of initiatives facilitated in multilateral fora and bilateral cooperation and regional integration.</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3175" marR="0" indent="0" algn="just" defTabSz="914400" rtl="0" eaLnBrk="1" fontAlgn="auto" latinLnBrk="0" hangingPunct="1">
                        <a:lnSpc>
                          <a:spcPct val="90000"/>
                        </a:lnSpc>
                        <a:spcBef>
                          <a:spcPts val="0"/>
                        </a:spcBef>
                        <a:spcAft>
                          <a:spcPts val="0"/>
                        </a:spcAft>
                        <a:buClrTx/>
                        <a:buSzTx/>
                        <a:buFontTx/>
                        <a:buNone/>
                        <a:tabLst/>
                        <a:defRPr/>
                      </a:pPr>
                      <a:r>
                        <a:rPr lang="en-US" sz="1400" b="1" kern="1200" dirty="0" smtClean="0">
                          <a:solidFill>
                            <a:schemeClr val="dk1"/>
                          </a:solidFill>
                          <a:effectLst/>
                          <a:latin typeface="Gill Sans MT" panose="020B0502020104020203" pitchFamily="34" charset="0"/>
                          <a:ea typeface="+mn-ea"/>
                          <a:cs typeface="+mn-cs"/>
                        </a:rPr>
                        <a:t>Five initiatives:</a:t>
                      </a:r>
                      <a:endParaRPr lang="en-ZA" sz="1400" kern="1200" dirty="0" smtClean="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175"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175"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175"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175"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80906">
                <a:tc v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a:spcAft>
                          <a:spcPts val="0"/>
                        </a:spcAft>
                        <a:buFont typeface="+mj-lt"/>
                        <a:buNone/>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1. Hosting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IORA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workshop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on Coastal and Marine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Tourism.</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Hosting </a:t>
                      </a: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IORA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workshop </a:t>
                      </a: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on Coastal and Marine Tourism.</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Report </a:t>
                      </a: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on IORA </a:t>
                      </a:r>
                      <a:r>
                        <a:rPr lang="en-GB"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workshop </a:t>
                      </a: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on Coastal and Marine </a:t>
                      </a:r>
                      <a:r>
                        <a:rPr lang="en-GB"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Tourism.</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0815"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993544">
                <a:tc vMerge="1">
                  <a:txBody>
                    <a:bodyPr/>
                    <a:lstStyle/>
                    <a:p>
                      <a:pPr algn="just">
                        <a:lnSpc>
                          <a:spcPct val="90000"/>
                        </a:lnSpc>
                        <a:spcBef>
                          <a:spcPts val="0"/>
                        </a:spcBef>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a:spcAft>
                          <a:spcPts val="0"/>
                        </a:spcAft>
                        <a:buFont typeface="+mj-lt"/>
                        <a:buNone/>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 Hosting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IORA Tourism Experts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meeting.</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latinLnBrk="0" hangingPunct="1">
                        <a:spcAft>
                          <a:spcPts val="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Hosting </a:t>
                      </a: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IORA Tourism Experts </a:t>
                      </a:r>
                      <a:r>
                        <a:rPr lang="en-GB"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meeting</a:t>
                      </a: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a:t>
                      </a:r>
                      <a:endPar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IORA Tourism Experts </a:t>
                      </a:r>
                      <a:r>
                        <a:rPr lang="en-GB"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report </a:t>
                      </a: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Bef>
                          <a:spcPts val="0"/>
                        </a:spcBef>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469291">
                <a:tc vMerge="1">
                  <a:txBody>
                    <a:bodyPr/>
                    <a:lstStyle/>
                    <a:p>
                      <a:pPr algn="just">
                        <a:lnSpc>
                          <a:spcPct val="90000"/>
                        </a:lnSpc>
                        <a:spcBef>
                          <a:spcPts val="0"/>
                        </a:spcBef>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spcAft>
                          <a:spcPts val="0"/>
                        </a:spcAft>
                        <a:buFont typeface="+mj-lt"/>
                        <a:buNone/>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3. Hosting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the IORA Tourism Ministers’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meeting</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Preparation</a:t>
                      </a:r>
                      <a:r>
                        <a:rPr lang="en-US" sz="1400" kern="1200" baseline="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for the hosting of the IORA Tourism Minister’s Meeting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GB"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Hosting of the IORA Tourism Ministers’ </a:t>
                      </a:r>
                      <a:r>
                        <a:rPr lang="en-GB"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Meeting</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Report of the IORA Tourism Ministers’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Meeting </a:t>
                      </a: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12827268"/>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665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56411"/>
            <a:ext cx="8440039" cy="771436"/>
          </a:xfrm>
        </p:spPr>
        <p:txBody>
          <a:bodyPr>
            <a:noAutofit/>
          </a:bodyPr>
          <a:lstStyle/>
          <a:p>
            <a:pPr algn="ctr"/>
            <a:r>
              <a:rPr lang="en-ZA" sz="2200" dirty="0" smtClean="0"/>
              <a:t>Programme 2: Tourism </a:t>
            </a:r>
            <a:r>
              <a:rPr lang="en-ZA" sz="2200" dirty="0"/>
              <a:t>R</a:t>
            </a:r>
            <a:r>
              <a:rPr lang="en-ZA" sz="2200" dirty="0" smtClean="0"/>
              <a:t>esearch,  Policy and                                     International Relations ... C</a:t>
            </a:r>
            <a:r>
              <a:rPr lang="en-ZA" sz="2200" dirty="0" smtClean="0">
                <a:cs typeface="Arial" pitchFamily="34" charset="0"/>
              </a:rPr>
              <a:t>ontinued</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2059043"/>
              </p:ext>
            </p:extLst>
          </p:nvPr>
        </p:nvGraphicFramePr>
        <p:xfrm>
          <a:off x="258793" y="1070810"/>
          <a:ext cx="8440039" cy="4091104"/>
        </p:xfrm>
        <a:graphic>
          <a:graphicData uri="http://schemas.openxmlformats.org/drawingml/2006/table">
            <a:tbl>
              <a:tblPr firstRow="1" bandRow="1">
                <a:tableStyleId>{21E4AEA4-8DFA-4A89-87EB-49C32662AFE0}</a:tableStyleId>
              </a:tblPr>
              <a:tblGrid>
                <a:gridCol w="1293281">
                  <a:extLst>
                    <a:ext uri="{9D8B030D-6E8A-4147-A177-3AD203B41FA5}">
                      <a16:colId xmlns="" xmlns:a16="http://schemas.microsoft.com/office/drawing/2014/main" val="20000"/>
                    </a:ext>
                  </a:extLst>
                </a:gridCol>
                <a:gridCol w="1395663">
                  <a:extLst>
                    <a:ext uri="{9D8B030D-6E8A-4147-A177-3AD203B41FA5}">
                      <a16:colId xmlns="" xmlns:a16="http://schemas.microsoft.com/office/drawing/2014/main" val="20001"/>
                    </a:ext>
                  </a:extLst>
                </a:gridCol>
                <a:gridCol w="1347537">
                  <a:extLst>
                    <a:ext uri="{9D8B030D-6E8A-4147-A177-3AD203B41FA5}">
                      <a16:colId xmlns="" xmlns:a16="http://schemas.microsoft.com/office/drawing/2014/main" val="20002"/>
                    </a:ext>
                  </a:extLst>
                </a:gridCol>
                <a:gridCol w="1263315">
                  <a:extLst>
                    <a:ext uri="{9D8B030D-6E8A-4147-A177-3AD203B41FA5}">
                      <a16:colId xmlns="" xmlns:a16="http://schemas.microsoft.com/office/drawing/2014/main" val="20003"/>
                    </a:ext>
                  </a:extLst>
                </a:gridCol>
                <a:gridCol w="1407695">
                  <a:extLst>
                    <a:ext uri="{9D8B030D-6E8A-4147-A177-3AD203B41FA5}">
                      <a16:colId xmlns="" xmlns:a16="http://schemas.microsoft.com/office/drawing/2014/main" val="20004"/>
                    </a:ext>
                  </a:extLst>
                </a:gridCol>
                <a:gridCol w="1732548">
                  <a:extLst>
                    <a:ext uri="{9D8B030D-6E8A-4147-A177-3AD203B41FA5}">
                      <a16:colId xmlns="" xmlns:a16="http://schemas.microsoft.com/office/drawing/2014/main" val="20005"/>
                    </a:ext>
                  </a:extLst>
                </a:gridCol>
              </a:tblGrid>
              <a:tr h="275566">
                <a:tc rowSpan="2">
                  <a:txBody>
                    <a:bodyPr/>
                    <a:lstStyle/>
                    <a:p>
                      <a:pPr algn="just">
                        <a:lnSpc>
                          <a:spcPct val="90000"/>
                        </a:lnSpc>
                        <a:spcBef>
                          <a:spcPts val="0"/>
                        </a:spcBef>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Bef>
                          <a:spcPts val="0"/>
                        </a:spcBef>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73347">
                <a:tc vMerge="1">
                  <a:txBody>
                    <a:bodyPr/>
                    <a:lstStyle/>
                    <a:p>
                      <a:endParaRPr lang="en-ZA" dirty="0"/>
                    </a:p>
                  </a:txBody>
                  <a:tcPr/>
                </a:tc>
                <a:tc vMerge="1">
                  <a:txBody>
                    <a:bodyPr/>
                    <a:lstStyle/>
                    <a:p>
                      <a:endParaRPr lang="en-ZA" dirty="0"/>
                    </a:p>
                  </a:txBody>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0"/>
                        </a:spcBef>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12942">
                <a:tc rowSpan="3">
                  <a:txBody>
                    <a:bodyPr/>
                    <a:lstStyle/>
                    <a:p>
                      <a:pPr algn="just">
                        <a:lnSpc>
                          <a:spcPct val="90000"/>
                        </a:lnSpc>
                        <a:spcBef>
                          <a:spcPts val="0"/>
                        </a:spcBef>
                        <a:spcAft>
                          <a:spcPts val="0"/>
                        </a:spcAft>
                      </a:pPr>
                      <a:r>
                        <a:rPr lang="en-ZA" sz="1400" b="1" kern="1200" dirty="0" smtClean="0">
                          <a:solidFill>
                            <a:schemeClr val="dk1"/>
                          </a:solidFill>
                          <a:effectLst/>
                          <a:latin typeface="Gill Sans MT" panose="020B0502020104020203" pitchFamily="34" charset="0"/>
                          <a:ea typeface="+mn-ea"/>
                          <a:cs typeface="+mn-cs"/>
                        </a:rPr>
                        <a:t>PPI 5: </a:t>
                      </a:r>
                      <a:r>
                        <a:rPr lang="en-ZA" sz="1400" kern="1200" dirty="0" smtClean="0">
                          <a:solidFill>
                            <a:schemeClr val="dk1"/>
                          </a:solidFill>
                          <a:effectLst/>
                          <a:latin typeface="Gill Sans MT" panose="020B0502020104020203" pitchFamily="34" charset="0"/>
                          <a:ea typeface="+mn-ea"/>
                          <a:cs typeface="+mn-cs"/>
                        </a:rPr>
                        <a:t>Number of initiatives facilitated in multilateral fora and bilateral cooperation and regional integration.</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3175" marR="0" indent="0" algn="just" defTabSz="914400" rtl="0" eaLnBrk="1" fontAlgn="auto" latinLnBrk="0" hangingPunct="1">
                        <a:lnSpc>
                          <a:spcPct val="90000"/>
                        </a:lnSpc>
                        <a:spcBef>
                          <a:spcPts val="0"/>
                        </a:spcBef>
                        <a:spcAft>
                          <a:spcPts val="0"/>
                        </a:spcAft>
                        <a:buClrTx/>
                        <a:buSzTx/>
                        <a:buFontTx/>
                        <a:buNone/>
                        <a:tabLst/>
                        <a:defRPr/>
                      </a:pPr>
                      <a:r>
                        <a:rPr lang="en-US" sz="1400" b="1" kern="1200" dirty="0" smtClean="0">
                          <a:solidFill>
                            <a:schemeClr val="dk1"/>
                          </a:solidFill>
                          <a:effectLst/>
                          <a:latin typeface="Gill Sans MT" panose="020B0502020104020203" pitchFamily="34" charset="0"/>
                          <a:ea typeface="+mn-ea"/>
                          <a:cs typeface="+mn-cs"/>
                        </a:rPr>
                        <a:t>Five initiatives:</a:t>
                      </a:r>
                      <a:endParaRPr lang="en-ZA" sz="1400" kern="1200" dirty="0" smtClean="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175"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175"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175"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175" algn="just">
                        <a:lnSpc>
                          <a:spcPct val="9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20042">
                <a:tc v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spcAft>
                          <a:spcPts val="0"/>
                        </a:spcAft>
                        <a:buFont typeface="+mj-lt"/>
                        <a:buNone/>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4. Sharing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of Best Practices Workshop targeted at African countries with whom SA signed tourism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agreements</a:t>
                      </a:r>
                      <a:r>
                        <a:rPr lang="en-US" sz="1400" baseline="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hosted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Stakeholder engagement in preparation for the 2019 workshop </a:t>
                      </a:r>
                      <a:r>
                        <a:rPr lang="en-GB"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conducted.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Concept document for the sharing of Best Practices Workshop 2019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r>
                        <a:rPr lang="en-ZA" sz="1400" i="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Project / Implementation plan for the hosting of the sharing of Best Practices Workshop 2019 </a:t>
                      </a:r>
                      <a:r>
                        <a:rPr lang="en-GB"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Sharing of Best Practices Workshop 2019 </a:t>
                      </a:r>
                      <a:r>
                        <a:rPr lang="en-GB"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hosted.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077050">
                <a:tc vMerge="1">
                  <a:txBody>
                    <a:bodyPr/>
                    <a:lstStyle/>
                    <a:p>
                      <a:pPr algn="just">
                        <a:lnSpc>
                          <a:spcPct val="90000"/>
                        </a:lnSpc>
                        <a:spcBef>
                          <a:spcPts val="0"/>
                        </a:spcBef>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a:spcAft>
                          <a:spcPts val="0"/>
                        </a:spcAft>
                        <a:buFont typeface="+mj-lt"/>
                        <a:buNone/>
                      </a:pP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5. Indaba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Ministerial Session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hosted.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Ministerial Session at the 2018 Tourism Indaba </a:t>
                      </a:r>
                      <a:r>
                        <a:rPr lang="en-GB"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hosted.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Draft Proposal for the Ministerial Session 2019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Implementation Plan for the Indaba Ministerial Session 2019 </a:t>
                      </a:r>
                      <a:r>
                        <a:rPr lang="en-GB"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Final concept document for the 2019 Indaba Ministerial Session </a:t>
                      </a:r>
                      <a:r>
                        <a:rPr lang="en-GB"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542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754218"/>
          </a:xfrm>
        </p:spPr>
        <p:txBody>
          <a:bodyPr>
            <a:noAutofit/>
          </a:bodyPr>
          <a:lstStyle/>
          <a:p>
            <a:pPr algn="ctr"/>
            <a:r>
              <a:rPr lang="en-ZA" sz="2200" dirty="0" smtClean="0"/>
              <a:t>Programme 2:  Tourism </a:t>
            </a:r>
            <a:r>
              <a:rPr lang="en-ZA" sz="2200" dirty="0"/>
              <a:t>R</a:t>
            </a:r>
            <a:r>
              <a:rPr lang="en-ZA" sz="2200" dirty="0" smtClean="0"/>
              <a:t>esearch,  Policy and                                     International Relations … C</a:t>
            </a:r>
            <a:r>
              <a:rPr lang="en-ZA" sz="2200" dirty="0" smtClean="0">
                <a:cs typeface="Arial" pitchFamily="34" charset="0"/>
              </a:rPr>
              <a:t>ontinued </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7746767"/>
              </p:ext>
            </p:extLst>
          </p:nvPr>
        </p:nvGraphicFramePr>
        <p:xfrm>
          <a:off x="258793" y="1161943"/>
          <a:ext cx="8729933" cy="2132883"/>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84558">
                <a:tc rowSpan="2">
                  <a:txBody>
                    <a:bodyPr/>
                    <a:lstStyle/>
                    <a:p>
                      <a:pPr algn="just">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98382">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449943">
                <a:tc>
                  <a:txBody>
                    <a:bodyPr/>
                    <a:lstStyle/>
                    <a:p>
                      <a:pPr algn="just">
                        <a:lnSpc>
                          <a:spcPct val="90000"/>
                        </a:lnSpc>
                        <a:spcAft>
                          <a:spcPts val="0"/>
                        </a:spcAft>
                      </a:pPr>
                      <a:r>
                        <a:rPr lang="en-GB" sz="1400" b="1" kern="1200" dirty="0" smtClean="0">
                          <a:solidFill>
                            <a:schemeClr val="dk1"/>
                          </a:solidFill>
                          <a:effectLst/>
                          <a:latin typeface="Gill Sans MT" panose="020B0502020104020203" pitchFamily="34" charset="0"/>
                          <a:ea typeface="+mn-ea"/>
                          <a:cs typeface="+mn-cs"/>
                        </a:rPr>
                        <a:t>PPI 6</a:t>
                      </a:r>
                      <a:r>
                        <a:rPr lang="en-GB" sz="1400" kern="1200" dirty="0" smtClean="0">
                          <a:solidFill>
                            <a:schemeClr val="dk1"/>
                          </a:solidFill>
                          <a:effectLst/>
                          <a:latin typeface="Gill Sans MT" panose="020B0502020104020203" pitchFamily="34" charset="0"/>
                          <a:ea typeface="+mn-ea"/>
                          <a:cs typeface="+mn-cs"/>
                        </a:rPr>
                        <a:t>: Number of capacity-building programmes implemented.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600 trained youth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placed for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the NTIMS data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collection.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defTabSz="914400" rtl="0" eaLnBrk="1" latinLnBrk="0" hangingPunct="1">
                        <a:lnSpc>
                          <a:spcPct val="90000"/>
                        </a:lnSpc>
                        <a:spcBef>
                          <a:spcPts val="0"/>
                        </a:spcBef>
                        <a:spcAft>
                          <a:spcPts val="0"/>
                        </a:spcAft>
                        <a:buFont typeface="Arial" panose="020B0604020202020204" pitchFamily="34" charset="0"/>
                        <a:buChar char="•"/>
                        <a:tabLst>
                          <a:tab pos="228600" algn="l"/>
                        </a:tabLst>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600 trained youth </a:t>
                      </a:r>
                      <a:r>
                        <a:rPr lang="en-ZA"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placed  </a:t>
                      </a: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for the NTIMS data </a:t>
                      </a:r>
                      <a:r>
                        <a:rPr lang="en-ZA"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collection. </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9388" lvl="0" indent="-179388" algn="just" defTabSz="914400" rtl="0" eaLnBrk="1" latinLnBrk="0" hangingPunct="1">
                        <a:lnSpc>
                          <a:spcPct val="90000"/>
                        </a:lnSpc>
                        <a:spcBef>
                          <a:spcPts val="0"/>
                        </a:spcBef>
                        <a:spcAft>
                          <a:spcPts val="0"/>
                        </a:spcAft>
                        <a:buFont typeface="Arial" panose="020B0604020202020204" pitchFamily="34" charset="0"/>
                        <a:buChar char="•"/>
                        <a:tabLst>
                          <a:tab pos="228600" algn="l"/>
                        </a:tabLst>
                      </a:pPr>
                      <a:r>
                        <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Data collection for the NTIMS </a:t>
                      </a:r>
                      <a:r>
                        <a:rPr lang="en-US"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commenced. </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defTabSz="914400" rtl="0" eaLnBrk="1" latinLnBrk="0" hangingPunct="1">
                        <a:lnSpc>
                          <a:spcPct val="90000"/>
                        </a:lnSpc>
                        <a:spcBef>
                          <a:spcPts val="0"/>
                        </a:spcBef>
                        <a:spcAft>
                          <a:spcPts val="0"/>
                        </a:spcAft>
                        <a:buFont typeface="Arial" panose="020B0604020202020204" pitchFamily="34" charset="0"/>
                        <a:buNone/>
                        <a:tabLst>
                          <a:tab pos="228600" algn="l"/>
                        </a:tabLst>
                      </a:pPr>
                      <a:r>
                        <a:rPr lang="en-US"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Data </a:t>
                      </a:r>
                      <a:r>
                        <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collection and verification for the NTIMS </a:t>
                      </a:r>
                      <a:r>
                        <a:rPr lang="en-US"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continued.</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tab pos="228600" algn="l"/>
                        </a:tabLst>
                        <a:defRPr/>
                      </a:pPr>
                      <a:r>
                        <a:rPr kumimoji="0" lang="en-US" sz="140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Data collection and verification for the NTIMS continued.</a:t>
                      </a:r>
                      <a:endParaRPr kumimoji="0" lang="en-ZA" sz="14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tab pos="228600" algn="l"/>
                        </a:tabLst>
                        <a:defRPr/>
                      </a:pPr>
                      <a:r>
                        <a:rPr kumimoji="0" lang="en-US" sz="140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Data collection and verification for the NTIMS continued.</a:t>
                      </a:r>
                      <a:endParaRPr kumimoji="0" lang="en-ZA" sz="14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900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7886700" cy="934284"/>
          </a:xfrm>
        </p:spPr>
        <p:txBody>
          <a:bodyPr>
            <a:noAutofit/>
          </a:bodyPr>
          <a:lstStyle/>
          <a:p>
            <a:pPr algn="ctr"/>
            <a:r>
              <a:rPr lang="en-ZA" sz="2200" dirty="0" smtClean="0"/>
              <a:t>Programme 3: Destination </a:t>
            </a:r>
            <a:r>
              <a:rPr lang="en-ZA" sz="2200" dirty="0"/>
              <a:t>D</a:t>
            </a:r>
            <a:r>
              <a:rPr lang="en-ZA" sz="2200" dirty="0" smtClean="0"/>
              <a:t>evelopment </a:t>
            </a:r>
            <a:endParaRPr lang="en-ZA" sz="2200" dirty="0"/>
          </a:p>
        </p:txBody>
      </p:sp>
      <p:sp>
        <p:nvSpPr>
          <p:cNvPr id="5" name="Content Placeholder 4"/>
          <p:cNvSpPr>
            <a:spLocks noGrp="1"/>
          </p:cNvSpPr>
          <p:nvPr>
            <p:ph idx="1"/>
          </p:nvPr>
        </p:nvSpPr>
        <p:spPr>
          <a:xfrm>
            <a:off x="628650" y="1600200"/>
            <a:ext cx="7886700" cy="3872753"/>
          </a:xfrm>
        </p:spPr>
        <p:txBody>
          <a:bodyPr>
            <a:normAutofit/>
          </a:bodyPr>
          <a:lstStyle/>
          <a:p>
            <a:pPr marL="0" indent="0" algn="just">
              <a:spcBef>
                <a:spcPts val="0"/>
              </a:spcBef>
              <a:buNone/>
            </a:pPr>
            <a:r>
              <a:rPr lang="en-ZA" sz="2800" b="1" dirty="0"/>
              <a:t>Purpose: </a:t>
            </a:r>
            <a:endParaRPr lang="en-ZA" sz="2800" b="1" dirty="0" smtClean="0"/>
          </a:p>
          <a:p>
            <a:pPr marL="0" indent="0" algn="just">
              <a:spcBef>
                <a:spcPts val="0"/>
              </a:spcBef>
              <a:buNone/>
            </a:pPr>
            <a:endParaRPr lang="en-ZA" sz="2800" b="1" dirty="0"/>
          </a:p>
          <a:p>
            <a:pPr marL="0" indent="0" algn="just">
              <a:spcBef>
                <a:spcPts val="0"/>
              </a:spcBef>
              <a:buNone/>
            </a:pPr>
            <a:r>
              <a:rPr lang="en-US" sz="2800" dirty="0" smtClean="0"/>
              <a:t>Facilitate </a:t>
            </a:r>
            <a:r>
              <a:rPr lang="en-US" sz="2800" dirty="0"/>
              <a:t>and coordinate tourism destination </a:t>
            </a:r>
            <a:r>
              <a:rPr lang="en-US" sz="2800" dirty="0" smtClean="0"/>
              <a:t>development.</a:t>
            </a:r>
          </a:p>
          <a:p>
            <a:pPr marL="0" indent="0" algn="just">
              <a:spcBef>
                <a:spcPts val="0"/>
              </a:spcBef>
              <a:buNone/>
            </a:pPr>
            <a:endParaRPr lang="en-ZA" sz="2800" b="1" dirty="0" smtClean="0"/>
          </a:p>
          <a:p>
            <a:pPr marL="0" indent="0" algn="just">
              <a:spcBef>
                <a:spcPts val="0"/>
              </a:spcBef>
              <a:buNone/>
            </a:pPr>
            <a:r>
              <a:rPr lang="en-ZA" sz="2800" b="1" dirty="0" smtClean="0"/>
              <a:t>Strategic </a:t>
            </a:r>
            <a:r>
              <a:rPr lang="en-ZA" sz="2800" b="1" dirty="0"/>
              <a:t>Outcome-oriented goal</a:t>
            </a:r>
            <a:r>
              <a:rPr lang="en-ZA" sz="2800" b="1" dirty="0" smtClean="0"/>
              <a:t>:</a:t>
            </a:r>
          </a:p>
          <a:p>
            <a:pPr marL="0" indent="0" algn="just">
              <a:spcBef>
                <a:spcPts val="0"/>
              </a:spcBef>
              <a:buNone/>
            </a:pPr>
            <a:endParaRPr lang="en-ZA" sz="2800" b="1" dirty="0"/>
          </a:p>
          <a:p>
            <a:pPr marL="0" indent="0" algn="just">
              <a:spcBef>
                <a:spcPts val="0"/>
              </a:spcBef>
              <a:buNone/>
            </a:pPr>
            <a:r>
              <a:rPr lang="en-ZA" sz="2800" dirty="0" smtClean="0"/>
              <a:t>Increase the tourism sector’s contribution to inclusive economic growth. </a:t>
            </a:r>
          </a:p>
          <a:p>
            <a:pPr marL="0" indent="0" algn="just">
              <a:spcBef>
                <a:spcPts val="0"/>
              </a:spcBef>
              <a:buNone/>
            </a:pPr>
            <a:endParaRPr lang="en-ZA" sz="2800" dirty="0" smtClean="0"/>
          </a:p>
          <a:p>
            <a:pPr marL="0" indent="0" algn="just">
              <a:buNone/>
            </a:pPr>
            <a:endParaRPr lang="en-ZA" sz="2800" dirty="0"/>
          </a:p>
        </p:txBody>
      </p:sp>
      <p:sp>
        <p:nvSpPr>
          <p:cNvPr id="6"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572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224287"/>
            <a:ext cx="7885620" cy="638356"/>
          </a:xfrm>
        </p:spPr>
        <p:txBody>
          <a:bodyPr>
            <a:noAutofit/>
          </a:bodyPr>
          <a:lstStyle/>
          <a:p>
            <a:pPr algn="ctr"/>
            <a:r>
              <a:rPr lang="en-ZA" sz="2000" dirty="0" smtClean="0"/>
              <a:t>Destination Development:  Link on Strategic Objectives, Objective Statements and Programme Performance Indicators  </a:t>
            </a:r>
            <a:endParaRPr lang="en-ZA" sz="2000" dirty="0"/>
          </a:p>
        </p:txBody>
      </p:sp>
      <p:sp>
        <p:nvSpPr>
          <p:cNvPr id="5" name="Content Placeholder 4"/>
          <p:cNvSpPr>
            <a:spLocks noGrp="1"/>
          </p:cNvSpPr>
          <p:nvPr>
            <p:ph idx="1"/>
          </p:nvPr>
        </p:nvSpPr>
        <p:spPr>
          <a:xfrm>
            <a:off x="628649" y="1486893"/>
            <a:ext cx="7885621" cy="3517293"/>
          </a:xfrm>
        </p:spPr>
        <p:txBody>
          <a:bodyPr>
            <a:normAutofit/>
          </a:bodyPr>
          <a:lstStyle/>
          <a:p>
            <a:pPr marL="0" indent="0">
              <a:buNone/>
            </a:pP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val="192363900"/>
              </p:ext>
            </p:extLst>
          </p:nvPr>
        </p:nvGraphicFramePr>
        <p:xfrm>
          <a:off x="628649" y="1276551"/>
          <a:ext cx="7885621" cy="3842766"/>
        </p:xfrm>
        <a:graphic>
          <a:graphicData uri="http://schemas.openxmlformats.org/drawingml/2006/table">
            <a:tbl>
              <a:tblPr firstRow="1" bandRow="1">
                <a:tableStyleId>{21E4AEA4-8DFA-4A89-87EB-49C32662AFE0}</a:tableStyleId>
              </a:tblPr>
              <a:tblGrid>
                <a:gridCol w="3541448">
                  <a:extLst>
                    <a:ext uri="{9D8B030D-6E8A-4147-A177-3AD203B41FA5}">
                      <a16:colId xmlns="" xmlns:a16="http://schemas.microsoft.com/office/drawing/2014/main" val="20000"/>
                    </a:ext>
                  </a:extLst>
                </a:gridCol>
                <a:gridCol w="4344173">
                  <a:extLst>
                    <a:ext uri="{9D8B030D-6E8A-4147-A177-3AD203B41FA5}">
                      <a16:colId xmlns="" xmlns:a16="http://schemas.microsoft.com/office/drawing/2014/main" val="20001"/>
                    </a:ext>
                  </a:extLst>
                </a:gridCol>
              </a:tblGrid>
              <a:tr h="404331">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8:</a:t>
                      </a:r>
                      <a:r>
                        <a:rPr lang="en-ZA" sz="1600" b="1" baseline="0" dirty="0" smtClean="0">
                          <a:solidFill>
                            <a:schemeClr val="tx1"/>
                          </a:solidFill>
                          <a:latin typeface="Gill Sans MT" panose="020B0502020104020203" pitchFamily="34" charset="0"/>
                        </a:rPr>
                        <a:t>  </a:t>
                      </a:r>
                      <a:r>
                        <a:rPr lang="en-ZA" sz="1600" b="1" kern="1200" dirty="0" smtClean="0">
                          <a:solidFill>
                            <a:schemeClr val="tx1"/>
                          </a:solidFill>
                          <a:effectLst/>
                          <a:latin typeface="+mn-lt"/>
                          <a:ea typeface="+mn-ea"/>
                          <a:cs typeface="+mn-cs"/>
                        </a:rPr>
                        <a:t>To diversify and enhance tourism offerings</a:t>
                      </a:r>
                      <a:endParaRPr lang="en-ZA" sz="1600" b="1" baseline="0"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0"/>
                  </a:ext>
                </a:extLst>
              </a:tr>
              <a:tr h="353549">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Programme</a:t>
                      </a:r>
                      <a:r>
                        <a:rPr lang="en-ZA" sz="1600" b="1" baseline="0" dirty="0" smtClean="0">
                          <a:solidFill>
                            <a:schemeClr val="tx1"/>
                          </a:solidFill>
                          <a:latin typeface="Gill Sans MT" panose="020B0502020104020203" pitchFamily="34" charset="0"/>
                        </a:rPr>
                        <a:t> Performance Indicator (PPI)</a:t>
                      </a:r>
                      <a:endParaRPr lang="en-ZA" sz="16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 xmlns:a16="http://schemas.microsoft.com/office/drawing/2014/main" val="10001"/>
                  </a:ext>
                </a:extLst>
              </a:tr>
              <a:tr h="456894">
                <a:tc rowSpan="2">
                  <a:txBody>
                    <a:bodyPr/>
                    <a:lstStyle/>
                    <a:p>
                      <a:pPr algn="just">
                        <a:lnSpc>
                          <a:spcPct val="107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Implement destination enhancement and route development projects to diversify product offering and enhance visitor experience in identified priority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areas.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b="1" kern="1200" dirty="0" smtClean="0">
                          <a:solidFill>
                            <a:schemeClr val="dk1"/>
                          </a:solidFill>
                          <a:effectLst/>
                          <a:latin typeface="Gill Sans MT" panose="020B0502020104020203" pitchFamily="34" charset="0"/>
                          <a:ea typeface="+mn-ea"/>
                          <a:cs typeface="+mn-cs"/>
                        </a:rPr>
                        <a:t>PPI 1: </a:t>
                      </a:r>
                      <a:r>
                        <a:rPr lang="en-US" sz="1600" kern="1200" dirty="0" smtClean="0">
                          <a:solidFill>
                            <a:schemeClr val="dk1"/>
                          </a:solidFill>
                          <a:effectLst/>
                          <a:latin typeface="Gill Sans MT" panose="020B0502020104020203" pitchFamily="34" charset="0"/>
                          <a:ea typeface="+mn-ea"/>
                          <a:cs typeface="+mn-cs"/>
                        </a:rPr>
                        <a:t>Number of destination planning initiatives undertaken.</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685341">
                <a:tc vMerge="1">
                  <a:txBody>
                    <a:bodyPr/>
                    <a:lstStyle/>
                    <a:p>
                      <a:endParaRPr lang="en-ZA"/>
                    </a:p>
                  </a:txBody>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PPI 2: </a:t>
                      </a:r>
                      <a:r>
                        <a:rPr lang="en-GB" sz="1600" b="0" kern="1200" dirty="0" smtClean="0">
                          <a:solidFill>
                            <a:schemeClr val="dk1"/>
                          </a:solidFill>
                          <a:effectLst/>
                          <a:latin typeface="Gill Sans MT" panose="020B0502020104020203" pitchFamily="34" charset="0"/>
                          <a:ea typeface="+mn-ea"/>
                          <a:cs typeface="+mn-cs"/>
                        </a:rPr>
                        <a:t>Number of destination enhancement initiatives </a:t>
                      </a:r>
                      <a:r>
                        <a:rPr lang="en-ZA" sz="1600" b="0" kern="1200" dirty="0" smtClean="0">
                          <a:solidFill>
                            <a:schemeClr val="dk1"/>
                          </a:solidFill>
                          <a:effectLst/>
                          <a:latin typeface="Gill Sans MT" panose="020B0502020104020203" pitchFamily="34" charset="0"/>
                          <a:ea typeface="+mn-ea"/>
                          <a:cs typeface="+mn-cs"/>
                        </a:rPr>
                        <a:t>supported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10437817"/>
                  </a:ext>
                </a:extLst>
              </a:tr>
              <a:tr h="571968">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12</a:t>
                      </a:r>
                      <a:r>
                        <a:rPr lang="en-ZA" sz="1600" b="1" baseline="0" dirty="0" smtClean="0">
                          <a:solidFill>
                            <a:schemeClr val="tx1"/>
                          </a:solidFill>
                          <a:latin typeface="Gill Sans MT" panose="020B0502020104020203" pitchFamily="34" charset="0"/>
                        </a:rPr>
                        <a:t>:  </a:t>
                      </a:r>
                      <a:r>
                        <a:rPr lang="en-ZA" sz="1600" b="1" kern="1200" dirty="0" smtClean="0">
                          <a:solidFill>
                            <a:schemeClr val="dk1"/>
                          </a:solidFill>
                          <a:effectLst/>
                          <a:latin typeface="Gill Sans MT" panose="020B0502020104020203" pitchFamily="34" charset="0"/>
                          <a:ea typeface="+mn-ea"/>
                          <a:cs typeface="+mn-cs"/>
                        </a:rPr>
                        <a:t>To create employment opportunities by implementing tourism projects.</a:t>
                      </a:r>
                      <a:endParaRPr lang="en-ZA" sz="1600" b="1" baseline="0" dirty="0" smtClean="0">
                        <a:solidFill>
                          <a:schemeClr val="tx1"/>
                        </a:solidFill>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3"/>
                  </a:ext>
                </a:extLst>
              </a:tr>
              <a:tr h="1370683">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Implement expanded public works programmes (EPWP) funded projects intended to improve product offering and visitor experience as well as creating full time equivalent job opportunities.</a:t>
                      </a:r>
                    </a:p>
                    <a:p>
                      <a:pPr>
                        <a:lnSpc>
                          <a:spcPct val="90000"/>
                        </a:lnSpc>
                        <a:spcAft>
                          <a:spcPts val="0"/>
                        </a:spcAft>
                      </a:pP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600" b="1" kern="1200" dirty="0" smtClean="0">
                          <a:solidFill>
                            <a:schemeClr val="dk1"/>
                          </a:solidFill>
                          <a:effectLst/>
                          <a:latin typeface="Gill Sans MT" panose="020B0502020104020203" pitchFamily="34" charset="0"/>
                          <a:ea typeface="+mn-ea"/>
                          <a:cs typeface="+mn-cs"/>
                        </a:rPr>
                        <a:t>PPI</a:t>
                      </a:r>
                      <a:r>
                        <a:rPr lang="en-ZA" sz="1600" b="1" kern="1200" baseline="0" dirty="0" smtClean="0">
                          <a:solidFill>
                            <a:schemeClr val="dk1"/>
                          </a:solidFill>
                          <a:effectLst/>
                          <a:latin typeface="Gill Sans MT" panose="020B0502020104020203" pitchFamily="34" charset="0"/>
                          <a:ea typeface="+mn-ea"/>
                          <a:cs typeface="+mn-cs"/>
                        </a:rPr>
                        <a:t> 3: </a:t>
                      </a:r>
                      <a:r>
                        <a:rPr lang="en-ZA" sz="1600" b="0" kern="1200" baseline="0" dirty="0" smtClean="0">
                          <a:solidFill>
                            <a:schemeClr val="dk1"/>
                          </a:solidFill>
                          <a:effectLst/>
                          <a:latin typeface="Gill Sans MT" panose="020B0502020104020203" pitchFamily="34" charset="0"/>
                          <a:ea typeface="+mn-ea"/>
                          <a:cs typeface="+mn-cs"/>
                        </a:rPr>
                        <a:t>Number of full time equivalent (FTEs) jobs created through Working for Tourism projects on the EPWP</a:t>
                      </a:r>
                      <a:endParaRPr lang="en-ZA" sz="16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514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28</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208634358"/>
              </p:ext>
            </p:extLst>
          </p:nvPr>
        </p:nvGraphicFramePr>
        <p:xfrm>
          <a:off x="347021" y="291727"/>
          <a:ext cx="8480642" cy="556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47021" y="5858809"/>
            <a:ext cx="5353665" cy="430887"/>
          </a:xfrm>
          <a:prstGeom prst="rect">
            <a:avLst/>
          </a:prstGeom>
          <a:noFill/>
        </p:spPr>
        <p:txBody>
          <a:bodyPr wrap="square" rtlCol="0">
            <a:spAutoFit/>
          </a:bodyPr>
          <a:lstStyle/>
          <a:p>
            <a:r>
              <a:rPr lang="en-ZA" sz="1100" b="1" dirty="0" smtClean="0"/>
              <a:t>Standard for Infrastructure Procurement and Delivery Management (SIPDM – National Treasury – October 2015)  Note:  These stages are utilised in the quarterly targets</a:t>
            </a:r>
            <a:endParaRPr lang="en-ZA" b="1" dirty="0"/>
          </a:p>
        </p:txBody>
      </p:sp>
    </p:spTree>
    <p:extLst>
      <p:ext uri="{BB962C8B-B14F-4D97-AF65-F5344CB8AC3E}">
        <p14:creationId xmlns:p14="http://schemas.microsoft.com/office/powerpoint/2010/main" val="1820930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55276"/>
            <a:ext cx="8704052" cy="543972"/>
          </a:xfrm>
        </p:spPr>
        <p:txBody>
          <a:bodyPr>
            <a:noAutofit/>
          </a:bodyPr>
          <a:lstStyle/>
          <a:p>
            <a:pPr algn="ctr"/>
            <a:r>
              <a:rPr lang="en-ZA" sz="2100" dirty="0" smtClean="0"/>
              <a:t>Programme 3: Destination </a:t>
            </a:r>
            <a:r>
              <a:rPr lang="en-ZA" sz="2100" dirty="0"/>
              <a:t>D</a:t>
            </a:r>
            <a:r>
              <a:rPr lang="en-ZA" sz="2100" dirty="0" smtClean="0"/>
              <a:t>evelopment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9094283"/>
              </p:ext>
            </p:extLst>
          </p:nvPr>
        </p:nvGraphicFramePr>
        <p:xfrm>
          <a:off x="232912" y="826869"/>
          <a:ext cx="8729933" cy="4892040"/>
        </p:xfrm>
        <a:graphic>
          <a:graphicData uri="http://schemas.openxmlformats.org/drawingml/2006/table">
            <a:tbl>
              <a:tblPr firstRow="1" bandRow="1">
                <a:tableStyleId>{21E4AEA4-8DFA-4A89-87EB-49C32662AFE0}</a:tableStyleId>
              </a:tblPr>
              <a:tblGrid>
                <a:gridCol w="1275809">
                  <a:extLst>
                    <a:ext uri="{9D8B030D-6E8A-4147-A177-3AD203B41FA5}">
                      <a16:colId xmlns="" xmlns:a16="http://schemas.microsoft.com/office/drawing/2014/main" val="20000"/>
                    </a:ext>
                  </a:extLst>
                </a:gridCol>
                <a:gridCol w="1634168">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99538">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 (PPI)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528597">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5009">
                <a:tc rowSpan="2">
                  <a:txBody>
                    <a:bodyPr/>
                    <a:lstStyle/>
                    <a:p>
                      <a:pPr algn="just">
                        <a:lnSpc>
                          <a:spcPct val="115000"/>
                        </a:lnSpc>
                        <a:spcAft>
                          <a:spcPts val="0"/>
                        </a:spcAft>
                      </a:pPr>
                      <a:r>
                        <a:rPr lang="en-GB" sz="1400" b="1" dirty="0">
                          <a:effectLst/>
                          <a:latin typeface="Gill Sans MT" panose="020B0502020104020203" pitchFamily="34" charset="0"/>
                          <a:ea typeface="Times New Roman" panose="02020603050405020304" pitchFamily="18" charset="0"/>
                          <a:cs typeface="Times New Roman" panose="02020603050405020304" pitchFamily="18" charset="0"/>
                        </a:rPr>
                        <a:t>PPI </a:t>
                      </a:r>
                      <a:r>
                        <a:rPr lang="en-GB"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1</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Number of destination planning initiatives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undertaken.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kern="1200" dirty="0" smtClean="0">
                          <a:solidFill>
                            <a:schemeClr val="dk1"/>
                          </a:solidFill>
                          <a:effectLst/>
                          <a:latin typeface="Gill Sans MT" panose="020B0502020104020203" pitchFamily="34" charset="0"/>
                          <a:ea typeface="+mn-ea"/>
                          <a:cs typeface="+mn-cs"/>
                        </a:rPr>
                        <a:t>Eleven</a:t>
                      </a:r>
                      <a:r>
                        <a:rPr lang="en-ZA" sz="1400" b="1" kern="1200" baseline="0" dirty="0" smtClean="0">
                          <a:solidFill>
                            <a:schemeClr val="dk1"/>
                          </a:solidFill>
                          <a:effectLst/>
                          <a:latin typeface="Gill Sans MT" panose="020B0502020104020203" pitchFamily="34" charset="0"/>
                          <a:ea typeface="+mn-ea"/>
                          <a:cs typeface="+mn-cs"/>
                        </a:rPr>
                        <a:t> destination </a:t>
                      </a:r>
                      <a:r>
                        <a:rPr lang="en-ZA" sz="1400" b="1" kern="1200" dirty="0" smtClean="0">
                          <a:solidFill>
                            <a:schemeClr val="dk1"/>
                          </a:solidFill>
                          <a:effectLst/>
                          <a:latin typeface="Gill Sans MT" panose="020B0502020104020203" pitchFamily="34" charset="0"/>
                          <a:ea typeface="+mn-ea"/>
                          <a:cs typeface="+mn-cs"/>
                        </a:rPr>
                        <a:t>planning initiatives developed:</a:t>
                      </a:r>
                      <a:endParaRPr lang="en-ZA" sz="1400" kern="1200" dirty="0" smtClean="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just" defTabSz="914400" rtl="0" eaLnBrk="1" latinLnBrk="0" hangingPunct="1">
                        <a:lnSpc>
                          <a:spcPct val="90000"/>
                        </a:lnSpc>
                        <a:spcAft>
                          <a:spcPts val="0"/>
                        </a:spcAft>
                      </a:pPr>
                      <a:endPar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lvl="0" indent="-171450" algn="just" defTabSz="914400" rtl="0" eaLnBrk="1" latinLnBrk="0" hangingPunct="1">
                        <a:lnSpc>
                          <a:spcPct val="90000"/>
                        </a:lnSpc>
                        <a:spcAft>
                          <a:spcPts val="0"/>
                        </a:spcAft>
                        <a:buFont typeface="Arial" panose="020B0604020202020204" pitchFamily="34" charset="0"/>
                        <a:buChar char="•"/>
                      </a:pPr>
                      <a:endPar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just" defTabSz="914400" rtl="0" eaLnBrk="1" latinLnBrk="0" hangingPunct="1">
                        <a:lnSpc>
                          <a:spcPct val="90000"/>
                        </a:lnSpc>
                        <a:spcAft>
                          <a:spcPts val="0"/>
                        </a:spcAft>
                      </a:pPr>
                      <a:endPar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just" defTabSz="914400" rtl="0" eaLnBrk="1" latinLnBrk="0" hangingPunct="1">
                        <a:lnSpc>
                          <a:spcPct val="90000"/>
                        </a:lnSpc>
                        <a:spcAft>
                          <a:spcPts val="0"/>
                        </a:spcAft>
                      </a:pPr>
                      <a:endPar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850088">
                <a:tc vMerge="1">
                  <a:txBody>
                    <a:bodyPr/>
                    <a:lstStyle/>
                    <a:p>
                      <a:endParaRPr lang="en-ZA"/>
                    </a:p>
                  </a:txBody>
                  <a:tcPr/>
                </a:tc>
                <a:tc>
                  <a:txBody>
                    <a:bodyPr/>
                    <a:lstStyle/>
                    <a:p>
                      <a:pPr marL="182563" lvl="0" indent="-182563" algn="just">
                        <a:spcAft>
                          <a:spcPts val="0"/>
                        </a:spcAft>
                        <a:buFont typeface="+mj-lt"/>
                        <a:buAutoNum type="arabicPeriod"/>
                      </a:pP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Two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facilitation sessions hosted in each of the nine provinces, as a platform to </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implement planning manual as a planning tool.</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Finalise procurement of facilitators</a:t>
                      </a:r>
                      <a:r>
                        <a:rPr lang="en-ZA"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for provincial sessions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One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facilitation session hosted in each of the nine provinces (as a platform to facilitate the implementation of the manual as a planning tool</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Review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of practical implementation exercises allocated at provincial facilitation sessions.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One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facilitation session hosted in each of the nine provinces (as a platform to facilitate the implementation of the manual as a planning tool</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94255281"/>
                  </a:ext>
                </a:extLst>
              </a:tr>
              <a:tr h="1850088">
                <a:tc>
                  <a:txBody>
                    <a:bodyPr/>
                    <a:lstStyle/>
                    <a:p>
                      <a:pPr algn="just">
                        <a:lnSpc>
                          <a:spcPct val="90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a:spcAft>
                          <a:spcPts val="0"/>
                        </a:spcAft>
                        <a:buFont typeface="+mj-lt"/>
                        <a:buNone/>
                        <a:tabLst>
                          <a:tab pos="182563" algn="l"/>
                        </a:tabLst>
                      </a:pP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2. Township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(Khayelitsha)</a:t>
                      </a:r>
                      <a:r>
                        <a:rPr lang="en-GB" sz="1400" b="1"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precinct plan </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developed.</a:t>
                      </a:r>
                    </a:p>
                    <a:p>
                      <a:pPr marL="182563" marR="0" lvl="0" indent="-182563" algn="just" defTabSz="914400" rtl="0" eaLnBrk="1" fontAlgn="auto" latinLnBrk="0" hangingPunct="1">
                        <a:lnSpc>
                          <a:spcPct val="100000"/>
                        </a:lnSpc>
                        <a:spcBef>
                          <a:spcPts val="0"/>
                        </a:spcBef>
                        <a:spcAft>
                          <a:spcPts val="0"/>
                        </a:spcAft>
                        <a:buClrTx/>
                        <a:buSzTx/>
                        <a:buFont typeface="+mj-lt"/>
                        <a:buNone/>
                        <a:tabLst/>
                        <a:defRPr/>
                      </a:pP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3. Karoo region precinct plan developed.</a:t>
                      </a:r>
                      <a:endPar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182563" lvl="0" indent="-182563" algn="just">
                        <a:spcAft>
                          <a:spcPts val="0"/>
                        </a:spcAft>
                        <a:buFont typeface="+mj-lt"/>
                        <a:buNone/>
                        <a:tabLst>
                          <a:tab pos="182563" algn="l"/>
                        </a:tabLst>
                      </a:pPr>
                      <a:endPar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182563" indent="0"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Finalise procurement for the development of two tourism precinct plans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Precinct concept for two sites (Karoo region and Township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(Khayelitsha</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completed.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Stakeholder consultations on precinct concept for two sites (Karoo region and Township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Khayelitsha</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completed</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Precinct plans for two sites (Karoo region and Township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(Khayelitsha</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completed.</a:t>
                      </a:r>
                    </a:p>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732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206904"/>
            <a:ext cx="7886700" cy="549273"/>
          </a:xfrm>
          <a:solidFill>
            <a:schemeClr val="bg1"/>
          </a:solidFill>
          <a:ln>
            <a:solidFill>
              <a:schemeClr val="bg1"/>
            </a:solidFill>
          </a:ln>
        </p:spPr>
        <p:txBody>
          <a:bodyPr>
            <a:normAutofit/>
          </a:bodyPr>
          <a:lstStyle/>
          <a:p>
            <a:pPr algn="ctr"/>
            <a:r>
              <a:rPr lang="en-ZA" sz="2400" dirty="0" smtClean="0">
                <a:solidFill>
                  <a:srgbClr val="F26522"/>
                </a:solidFill>
              </a:rPr>
              <a:t>Vision </a:t>
            </a:r>
            <a:r>
              <a:rPr lang="en-ZA" sz="2400" dirty="0">
                <a:solidFill>
                  <a:srgbClr val="F26522"/>
                </a:solidFill>
              </a:rPr>
              <a:t>a</a:t>
            </a:r>
            <a:r>
              <a:rPr lang="en-ZA" sz="2400" dirty="0" smtClean="0">
                <a:solidFill>
                  <a:srgbClr val="F26522"/>
                </a:solidFill>
              </a:rPr>
              <a:t>nd Mission </a:t>
            </a:r>
            <a:endParaRPr lang="en-ZA" sz="2400" dirty="0">
              <a:solidFill>
                <a:srgbClr val="F26522"/>
              </a:solidFill>
            </a:endParaRPr>
          </a:p>
        </p:txBody>
      </p:sp>
      <p:sp>
        <p:nvSpPr>
          <p:cNvPr id="5" name="Content Placeholder 4"/>
          <p:cNvSpPr>
            <a:spLocks noGrp="1"/>
          </p:cNvSpPr>
          <p:nvPr>
            <p:ph idx="1"/>
          </p:nvPr>
        </p:nvSpPr>
        <p:spPr>
          <a:xfrm>
            <a:off x="628650" y="756176"/>
            <a:ext cx="8119566" cy="4757117"/>
          </a:xfrm>
          <a:solidFill>
            <a:schemeClr val="bg1"/>
          </a:solidFill>
        </p:spPr>
        <p:txBody>
          <a:bodyPr>
            <a:noAutofit/>
          </a:bodyPr>
          <a:lstStyle/>
          <a:p>
            <a:pPr marL="0" indent="0" algn="just">
              <a:lnSpc>
                <a:spcPct val="100000"/>
              </a:lnSpc>
              <a:spcAft>
                <a:spcPts val="0"/>
              </a:spcAft>
              <a:buNone/>
            </a:pPr>
            <a:r>
              <a:rPr lang="en-ZA" sz="2000" b="1" dirty="0"/>
              <a:t>Vision:</a:t>
            </a:r>
            <a:r>
              <a:rPr lang="en-ZA" sz="2000" dirty="0"/>
              <a:t> </a:t>
            </a:r>
          </a:p>
          <a:p>
            <a:pPr marL="0" indent="0" algn="just">
              <a:lnSpc>
                <a:spcPct val="100000"/>
              </a:lnSpc>
              <a:spcAft>
                <a:spcPts val="0"/>
              </a:spcAft>
              <a:buNone/>
            </a:pPr>
            <a:r>
              <a:rPr lang="en-ZA" sz="2000" dirty="0" smtClean="0"/>
              <a:t>Leading </a:t>
            </a:r>
            <a:r>
              <a:rPr lang="en-ZA" sz="2000" dirty="0"/>
              <a:t>sustainable tourism development for </a:t>
            </a:r>
            <a:r>
              <a:rPr lang="en-ZA" sz="2000" dirty="0" smtClean="0"/>
              <a:t>inclusive economic </a:t>
            </a:r>
            <a:r>
              <a:rPr lang="en-ZA" sz="2000" dirty="0"/>
              <a:t>growth in South </a:t>
            </a:r>
            <a:r>
              <a:rPr lang="en-ZA" sz="2000" dirty="0" smtClean="0"/>
              <a:t>Africa.</a:t>
            </a:r>
          </a:p>
          <a:p>
            <a:pPr marL="0" indent="0" algn="just">
              <a:lnSpc>
                <a:spcPct val="100000"/>
              </a:lnSpc>
              <a:spcAft>
                <a:spcPts val="0"/>
              </a:spcAft>
              <a:buNone/>
            </a:pPr>
            <a:endParaRPr lang="en-ZA" sz="2000" dirty="0"/>
          </a:p>
          <a:p>
            <a:pPr marL="0" indent="0" algn="just">
              <a:lnSpc>
                <a:spcPct val="100000"/>
              </a:lnSpc>
              <a:spcAft>
                <a:spcPts val="0"/>
              </a:spcAft>
              <a:buNone/>
            </a:pPr>
            <a:r>
              <a:rPr lang="en-ZA" sz="2000" b="1" dirty="0" smtClean="0"/>
              <a:t>Mission:</a:t>
            </a:r>
            <a:r>
              <a:rPr lang="en-ZA" sz="2000" dirty="0" smtClean="0"/>
              <a:t> </a:t>
            </a:r>
            <a:endParaRPr lang="en-ZA" sz="2000" dirty="0"/>
          </a:p>
          <a:p>
            <a:pPr marL="0" indent="0" algn="just">
              <a:lnSpc>
                <a:spcPct val="100000"/>
              </a:lnSpc>
              <a:spcAft>
                <a:spcPts val="0"/>
              </a:spcAft>
              <a:buNone/>
            </a:pPr>
            <a:r>
              <a:rPr lang="en-ZA" sz="2000" dirty="0" smtClean="0"/>
              <a:t>To grow an inclusive and sustainable tourism economy through</a:t>
            </a:r>
            <a:r>
              <a:rPr lang="en-ZA" sz="2000" dirty="0"/>
              <a:t>: </a:t>
            </a:r>
            <a:endParaRPr lang="en-ZA" sz="2000" dirty="0" smtClean="0"/>
          </a:p>
          <a:p>
            <a:pPr marL="269875" lvl="0" indent="-269875" algn="just">
              <a:lnSpc>
                <a:spcPct val="100000"/>
              </a:lnSpc>
              <a:buFont typeface="Symbol" panose="05050102010706020507" pitchFamily="18" charset="2"/>
              <a:buChar char=""/>
            </a:pPr>
            <a:r>
              <a:rPr lang="en-GB" sz="2000" dirty="0" smtClean="0">
                <a:ea typeface="Times New Roman" panose="02020603050405020304" pitchFamily="18" charset="0"/>
                <a:cs typeface="Times New Roman" panose="02020603050405020304" pitchFamily="18" charset="0"/>
              </a:rPr>
              <a:t>Good </a:t>
            </a:r>
            <a:r>
              <a:rPr lang="en-GB" sz="2000" dirty="0">
                <a:ea typeface="Times New Roman" panose="02020603050405020304" pitchFamily="18" charset="0"/>
                <a:cs typeface="Times New Roman" panose="02020603050405020304" pitchFamily="18" charset="0"/>
              </a:rPr>
              <a:t>corporate and cooperative governance.</a:t>
            </a:r>
            <a:endParaRPr lang="en-ZA" sz="2000" dirty="0">
              <a:ea typeface="Times New Roman" panose="02020603050405020304" pitchFamily="18" charset="0"/>
              <a:cs typeface="Times New Roman" panose="02020603050405020304" pitchFamily="18" charset="0"/>
            </a:endParaRPr>
          </a:p>
          <a:p>
            <a:pPr marL="269875" lvl="0" indent="-269875" algn="just">
              <a:lnSpc>
                <a:spcPct val="100000"/>
              </a:lnSpc>
              <a:buFont typeface="Symbol" panose="05050102010706020507" pitchFamily="18" charset="2"/>
              <a:buChar char=""/>
            </a:pPr>
            <a:r>
              <a:rPr lang="en-GB" sz="2000" dirty="0">
                <a:ea typeface="Times New Roman" panose="02020603050405020304" pitchFamily="18" charset="0"/>
                <a:cs typeface="Times New Roman" panose="02020603050405020304" pitchFamily="18" charset="0"/>
              </a:rPr>
              <a:t>Strategic partnerships and collaboration.</a:t>
            </a:r>
            <a:endParaRPr lang="en-ZA" sz="2000" dirty="0">
              <a:ea typeface="Times New Roman" panose="02020603050405020304" pitchFamily="18" charset="0"/>
              <a:cs typeface="Times New Roman" panose="02020603050405020304" pitchFamily="18" charset="0"/>
            </a:endParaRPr>
          </a:p>
          <a:p>
            <a:pPr marL="269875" lvl="0" indent="-269875" algn="just">
              <a:lnSpc>
                <a:spcPct val="100000"/>
              </a:lnSpc>
              <a:buFont typeface="Symbol" panose="05050102010706020507" pitchFamily="18" charset="2"/>
              <a:buChar char=""/>
            </a:pPr>
            <a:r>
              <a:rPr lang="en-GB" sz="2000" dirty="0">
                <a:ea typeface="Times New Roman" panose="02020603050405020304" pitchFamily="18" charset="0"/>
                <a:cs typeface="Times New Roman" panose="02020603050405020304" pitchFamily="18" charset="0"/>
              </a:rPr>
              <a:t>Innovation and knowledge management.</a:t>
            </a:r>
            <a:endParaRPr lang="en-ZA" sz="2000" dirty="0">
              <a:ea typeface="Times New Roman" panose="02020603050405020304" pitchFamily="18" charset="0"/>
              <a:cs typeface="Times New Roman" panose="02020603050405020304" pitchFamily="18" charset="0"/>
            </a:endParaRPr>
          </a:p>
          <a:p>
            <a:pPr marL="269875" lvl="0" indent="-269875" algn="just">
              <a:lnSpc>
                <a:spcPct val="100000"/>
              </a:lnSpc>
              <a:buFont typeface="Symbol" panose="05050102010706020507" pitchFamily="18" charset="2"/>
              <a:buChar char=""/>
            </a:pPr>
            <a:r>
              <a:rPr lang="en-GB" sz="2000" dirty="0">
                <a:solidFill>
                  <a:srgbClr val="000000"/>
                </a:solidFill>
                <a:ea typeface="Times New Roman" panose="02020603050405020304" pitchFamily="18" charset="0"/>
                <a:cs typeface="Times New Roman" panose="02020603050405020304" pitchFamily="18" charset="0"/>
              </a:rPr>
              <a:t>Effective stakeholder communication.</a:t>
            </a:r>
            <a:endParaRPr lang="en-ZA" sz="2000" dirty="0">
              <a:ea typeface="Times New Roman" panose="02020603050405020304" pitchFamily="18" charset="0"/>
              <a:cs typeface="Times New Roman" panose="02020603050405020304" pitchFamily="18" charset="0"/>
            </a:endParaRPr>
          </a:p>
          <a:p>
            <a:pPr marL="0" indent="0">
              <a:lnSpc>
                <a:spcPct val="100000"/>
              </a:lnSpc>
              <a:buNone/>
            </a:pPr>
            <a:endParaRPr lang="en-ZA" sz="2000" dirty="0">
              <a:latin typeface="Arial Narrow" panose="020B0606020202030204" pitchFamily="34" charset="0"/>
            </a:endParaRPr>
          </a:p>
          <a:p>
            <a:pPr marL="0" indent="0" algn="just">
              <a:lnSpc>
                <a:spcPct val="100000"/>
              </a:lnSpc>
              <a:spcAft>
                <a:spcPts val="0"/>
              </a:spcAft>
              <a:buNone/>
            </a:pPr>
            <a:endParaRPr lang="en-ZA" sz="2000" dirty="0">
              <a:latin typeface="Arial Narrow" panose="020B0606020202030204" pitchFamily="34" charset="0"/>
            </a:endParaRPr>
          </a:p>
        </p:txBody>
      </p:sp>
      <p:sp>
        <p:nvSpPr>
          <p:cNvPr id="6" name="Footer Placeholder 1"/>
          <p:cNvSpPr txBox="1">
            <a:spLocks/>
          </p:cNvSpPr>
          <p:nvPr/>
        </p:nvSpPr>
        <p:spPr>
          <a:xfrm>
            <a:off x="722780" y="5923989"/>
            <a:ext cx="2464174" cy="3651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691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55275"/>
            <a:ext cx="8704052" cy="557419"/>
          </a:xfrm>
        </p:spPr>
        <p:txBody>
          <a:bodyPr>
            <a:noAutofit/>
          </a:bodyPr>
          <a:lstStyle/>
          <a:p>
            <a:pPr algn="ctr"/>
            <a:r>
              <a:rPr lang="en-ZA" sz="2100" dirty="0" smtClean="0"/>
              <a:t>Programme 3: Destination Development </a:t>
            </a:r>
            <a:br>
              <a:rPr lang="en-ZA" sz="2100" dirty="0" smtClean="0"/>
            </a:br>
            <a:r>
              <a:rPr lang="en-ZA" sz="2100" dirty="0" smtClean="0"/>
              <a:t>Annual targets …C</a:t>
            </a:r>
            <a:r>
              <a:rPr lang="en-ZA" sz="2100" dirty="0" smtClean="0">
                <a:cs typeface="Arial" pitchFamily="34" charset="0"/>
              </a:rPr>
              <a:t>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6340604"/>
              </p:ext>
            </p:extLst>
          </p:nvPr>
        </p:nvGraphicFramePr>
        <p:xfrm>
          <a:off x="258793" y="974786"/>
          <a:ext cx="8729933" cy="4507992"/>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68464">
                <a:tc rowSpan="2">
                  <a:txBody>
                    <a:bodyPr/>
                    <a:lstStyle/>
                    <a:p>
                      <a:pPr algn="just">
                        <a:lnSpc>
                          <a:spcPct val="90000"/>
                        </a:lnSpc>
                        <a:spcAft>
                          <a:spcPts val="0"/>
                        </a:spcAft>
                      </a:pPr>
                      <a:r>
                        <a:rPr lang="en-ZA" sz="1400" dirty="0" smtClean="0">
                          <a:solidFill>
                            <a:schemeClr val="tx1"/>
                          </a:solidFill>
                          <a:latin typeface="Gill Sans MT" panose="020B0502020104020203" pitchFamily="34" charset="0"/>
                        </a:rPr>
                        <a:t>Programme Performance Indicators (PPI)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38577">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579307">
                <a:tc>
                  <a:txBody>
                    <a:bodyPr/>
                    <a:lstStyle/>
                    <a:p>
                      <a:pPr algn="just">
                        <a:lnSpc>
                          <a:spcPct val="115000"/>
                        </a:lnSpc>
                        <a:spcAft>
                          <a:spcPts val="0"/>
                        </a:spcAft>
                      </a:pPr>
                      <a:r>
                        <a:rPr lang="en-GB" sz="1400" b="1" dirty="0">
                          <a:effectLst/>
                          <a:latin typeface="Gill Sans MT" panose="020B0502020104020203" pitchFamily="34" charset="0"/>
                          <a:ea typeface="Times New Roman" panose="02020603050405020304" pitchFamily="18" charset="0"/>
                          <a:cs typeface="Times New Roman" panose="02020603050405020304" pitchFamily="18" charset="0"/>
                        </a:rPr>
                        <a:t>PPI </a:t>
                      </a:r>
                      <a:r>
                        <a:rPr lang="en-GB"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1</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Number of destination planning initiatives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undertaken.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a:spcAft>
                          <a:spcPts val="0"/>
                        </a:spcAft>
                        <a:buFont typeface="+mj-lt"/>
                        <a:buNone/>
                        <a:tabLst>
                          <a:tab pos="182563" algn="l"/>
                        </a:tabLs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4.	Sutherland to Carnarvon/SKA master plan developed.</a:t>
                      </a:r>
                    </a:p>
                    <a:p>
                      <a:pPr marL="182563" lvl="0" indent="-182563" algn="l">
                        <a:spcAft>
                          <a:spcPts val="0"/>
                        </a:spcAft>
                        <a:buFont typeface="+mj-lt"/>
                        <a:buNone/>
                        <a:tabLst>
                          <a:tab pos="182563" algn="l"/>
                        </a:tabLs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5.	Hondeklipbaai to Port Nolloth master plan developed.</a:t>
                      </a:r>
                    </a:p>
                    <a:p>
                      <a:pPr marL="182563" lvl="0" indent="-182563" algn="l">
                        <a:spcAft>
                          <a:spcPts val="0"/>
                        </a:spcAft>
                        <a:buFont typeface="+mj-lt"/>
                        <a:buNone/>
                        <a:tabLst>
                          <a:tab pos="182563" algn="l"/>
                        </a:tabLs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6.	Port St Johns to Coffee Bay draft master plan developed.</a:t>
                      </a:r>
                    </a:p>
                    <a:p>
                      <a:pPr marL="182563" lvl="0" indent="-182563" algn="l">
                        <a:spcAft>
                          <a:spcPts val="0"/>
                        </a:spcAft>
                        <a:buFont typeface="+mj-lt"/>
                        <a:buNone/>
                        <a:tabLst>
                          <a:tab pos="182563" algn="l"/>
                        </a:tabLs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7.	Orange River Mouth draft  master plan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Finalise procurement for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the development of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four draft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M</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aster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plans.</a:t>
                      </a:r>
                    </a:p>
                    <a:p>
                      <a:pPr algn="just">
                        <a:spcAft>
                          <a:spcPts val="0"/>
                        </a:spcAft>
                      </a:pPr>
                      <a:r>
                        <a:rPr lang="en-ZA" sz="12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Master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Plan frameworks</a:t>
                      </a:r>
                      <a:r>
                        <a:rPr lang="en-ZA"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completed for: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defTabSz="914400" rtl="0" eaLnBrk="1" latinLnBrk="0" hangingPunct="1">
                        <a:spcAft>
                          <a:spcPts val="0"/>
                        </a:spcAft>
                        <a:buFont typeface="+mj-lt"/>
                        <a:buAutoNum type="arabicPeriod"/>
                        <a:tabLst>
                          <a:tab pos="271463" algn="l"/>
                        </a:tabLst>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Sutherland to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Carnarvon/ SKA.</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a:spcAft>
                          <a:spcPts val="0"/>
                        </a:spcAft>
                        <a:buFont typeface="+mj-lt"/>
                        <a:buAutoNum type="arabicPeriod"/>
                        <a:tabLst>
                          <a:tab pos="271463" algn="l"/>
                        </a:tabLs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Hondeklipbaai to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Port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Nolloth.</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defTabSz="914400" rtl="0" eaLnBrk="1" latinLnBrk="0" hangingPunct="1">
                        <a:spcAft>
                          <a:spcPts val="0"/>
                        </a:spcAft>
                        <a:buFont typeface="+mj-lt"/>
                        <a:buAutoNum type="arabicPeriod"/>
                        <a:tabLst>
                          <a:tab pos="271463" algn="l"/>
                        </a:tabLst>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Port St Johns to Coffee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Bay.</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defTabSz="914400" rtl="0" eaLnBrk="1" latinLnBrk="0" hangingPunct="1">
                        <a:spcAft>
                          <a:spcPts val="0"/>
                        </a:spcAft>
                        <a:buFont typeface="+mj-lt"/>
                        <a:buAutoNum type="arabicPeriod"/>
                        <a:tabLst>
                          <a:tab pos="271463" algn="l"/>
                        </a:tabLst>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Orange River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Mouth.</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gn="just"/>
                      <a:r>
                        <a:rPr lang="en-ZA" sz="1000" dirty="0">
                          <a:effectLst/>
                          <a:latin typeface="Gill Sans MT" panose="020B0502020104020203"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Gill Sans MT" panose="020B0502020104020203" pitchFamily="34" charset="0"/>
                        </a:rPr>
                        <a:t>Stakeholder consultation sessions </a:t>
                      </a:r>
                      <a:r>
                        <a:rPr lang="en-ZA" sz="1400" dirty="0" smtClean="0">
                          <a:effectLst/>
                          <a:latin typeface="Gill Sans MT" panose="020B0502020104020203" pitchFamily="34" charset="0"/>
                        </a:rPr>
                        <a:t>completed for the Master Plan frameworks for: </a:t>
                      </a:r>
                      <a:endParaRPr lang="en-ZA" sz="1400" dirty="0">
                        <a:effectLst/>
                        <a:latin typeface="Gill Sans MT" panose="020B0502020104020203" pitchFamily="34" charset="0"/>
                      </a:endParaRPr>
                    </a:p>
                    <a:p>
                      <a:pPr marL="271463" lvl="0" indent="-271463" algn="just">
                        <a:buFont typeface="+mj-lt"/>
                        <a:buAutoNum type="arabicPeriod"/>
                        <a:tabLst>
                          <a:tab pos="200025" algn="l"/>
                        </a:tabLst>
                      </a:pPr>
                      <a:r>
                        <a:rPr lang="en-US"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Sutherland to </a:t>
                      </a:r>
                      <a:r>
                        <a:rPr lang="en-US"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Carnarvon/ SKA.</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a:buFont typeface="+mj-lt"/>
                        <a:buAutoNum type="arabicPeriod"/>
                        <a:tabLst>
                          <a:tab pos="200025" algn="l"/>
                        </a:tabLst>
                      </a:pPr>
                      <a:r>
                        <a:rPr lang="en-US"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Hondeklipbaai </a:t>
                      </a:r>
                      <a:r>
                        <a:rPr lang="en-US"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to Port </a:t>
                      </a:r>
                      <a:r>
                        <a:rPr lang="en-US"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Nolloth. </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a:buFont typeface="+mj-lt"/>
                        <a:buAutoNum type="arabicPeriod"/>
                        <a:tabLst>
                          <a:tab pos="200025" algn="l"/>
                        </a:tabLst>
                      </a:pPr>
                      <a:r>
                        <a:rPr lang="en-US"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Port St Johns to Coffee </a:t>
                      </a:r>
                      <a:r>
                        <a:rPr lang="en-US"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Bay.</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a:buFont typeface="+mj-lt"/>
                        <a:buAutoNum type="arabicPeriod"/>
                        <a:tabLst>
                          <a:tab pos="200025" algn="l"/>
                        </a:tabLst>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Orange River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Mouth. </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2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Four draft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Master Plans completed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for: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a:spcAft>
                          <a:spcPts val="0"/>
                        </a:spcAft>
                        <a:buFont typeface="+mj-lt"/>
                        <a:buAutoNum type="arabicPeriod"/>
                        <a:tabLst>
                          <a:tab pos="228600" algn="l"/>
                        </a:tabLst>
                      </a:pP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Sutherland to </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Carnarvon/ SKA.</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a:spcAft>
                          <a:spcPts val="0"/>
                        </a:spcAft>
                        <a:buFont typeface="+mj-lt"/>
                        <a:buAutoNum type="arabicPeriod"/>
                        <a:tabLst>
                          <a:tab pos="228600" algn="l"/>
                        </a:tabLst>
                      </a:pP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Hondeklipbaai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to Port Nolloth</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a:spcAft>
                          <a:spcPts val="0"/>
                        </a:spcAft>
                        <a:buFont typeface="+mj-lt"/>
                        <a:buAutoNum type="arabicPeriod"/>
                        <a:tabLst>
                          <a:tab pos="228600" algn="l"/>
                        </a:tabLst>
                      </a:pP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Port St Johns to Coffee </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Bay.</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71463" lvl="0" indent="-271463" algn="just">
                        <a:spcAft>
                          <a:spcPts val="0"/>
                        </a:spcAft>
                        <a:buFont typeface="+mj-lt"/>
                        <a:buAutoNum type="arabicPeriod"/>
                        <a:tabLst>
                          <a:tab pos="228600" algn="l"/>
                        </a:tabLs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Orange River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Mouth.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01930"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082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55275"/>
            <a:ext cx="8704052" cy="427747"/>
          </a:xfrm>
        </p:spPr>
        <p:txBody>
          <a:bodyPr>
            <a:noAutofit/>
          </a:bodyPr>
          <a:lstStyle/>
          <a:p>
            <a:pPr algn="ctr"/>
            <a:r>
              <a:rPr lang="en-ZA" sz="2100" dirty="0" smtClean="0"/>
              <a:t>Programme 3: Destination </a:t>
            </a:r>
            <a:r>
              <a:rPr lang="en-ZA" sz="2100" dirty="0"/>
              <a:t>D</a:t>
            </a:r>
            <a:r>
              <a:rPr lang="en-ZA" sz="2100" dirty="0" smtClean="0"/>
              <a:t>evelopment </a:t>
            </a:r>
            <a:br>
              <a:rPr lang="en-ZA" sz="2100" dirty="0" smtClean="0"/>
            </a:br>
            <a:r>
              <a:rPr lang="en-ZA" sz="2100" dirty="0" smtClean="0"/>
              <a:t>Annual Targets …C</a:t>
            </a:r>
            <a:r>
              <a:rPr lang="en-ZA" sz="2100" dirty="0" smtClean="0">
                <a:cs typeface="Arial" pitchFamily="34" charset="0"/>
              </a:rPr>
              <a:t>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9116322"/>
              </p:ext>
            </p:extLst>
          </p:nvPr>
        </p:nvGraphicFramePr>
        <p:xfrm>
          <a:off x="232912" y="728893"/>
          <a:ext cx="8729933" cy="5185397"/>
        </p:xfrm>
        <a:graphic>
          <a:graphicData uri="http://schemas.openxmlformats.org/drawingml/2006/table">
            <a:tbl>
              <a:tblPr firstRow="1" bandRow="1">
                <a:tableStyleId>{21E4AEA4-8DFA-4A89-87EB-49C32662AFE0}</a:tableStyleId>
              </a:tblPr>
              <a:tblGrid>
                <a:gridCol w="1292388">
                  <a:extLst>
                    <a:ext uri="{9D8B030D-6E8A-4147-A177-3AD203B41FA5}">
                      <a16:colId xmlns="" xmlns:a16="http://schemas.microsoft.com/office/drawing/2014/main" val="20000"/>
                    </a:ext>
                  </a:extLst>
                </a:gridCol>
                <a:gridCol w="1608878">
                  <a:extLst>
                    <a:ext uri="{9D8B030D-6E8A-4147-A177-3AD203B41FA5}">
                      <a16:colId xmlns="" xmlns:a16="http://schemas.microsoft.com/office/drawing/2014/main" val="20001"/>
                    </a:ext>
                  </a:extLst>
                </a:gridCol>
                <a:gridCol w="1398494">
                  <a:extLst>
                    <a:ext uri="{9D8B030D-6E8A-4147-A177-3AD203B41FA5}">
                      <a16:colId xmlns="" xmlns:a16="http://schemas.microsoft.com/office/drawing/2014/main" val="20002"/>
                    </a:ext>
                  </a:extLst>
                </a:gridCol>
                <a:gridCol w="1229997">
                  <a:extLst>
                    <a:ext uri="{9D8B030D-6E8A-4147-A177-3AD203B41FA5}">
                      <a16:colId xmlns="" xmlns:a16="http://schemas.microsoft.com/office/drawing/2014/main" val="20003"/>
                    </a:ext>
                  </a:extLst>
                </a:gridCol>
                <a:gridCol w="1298050">
                  <a:extLst>
                    <a:ext uri="{9D8B030D-6E8A-4147-A177-3AD203B41FA5}">
                      <a16:colId xmlns="" xmlns:a16="http://schemas.microsoft.com/office/drawing/2014/main" val="20004"/>
                    </a:ext>
                  </a:extLst>
                </a:gridCol>
                <a:gridCol w="1902126">
                  <a:extLst>
                    <a:ext uri="{9D8B030D-6E8A-4147-A177-3AD203B41FA5}">
                      <a16:colId xmlns="" xmlns:a16="http://schemas.microsoft.com/office/drawing/2014/main" val="20005"/>
                    </a:ext>
                  </a:extLst>
                </a:gridCol>
              </a:tblGrid>
              <a:tr h="273513">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 (PPI)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482669">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77047">
                <a:tc rowSpan="3">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PPI 1</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 Number of destination planning initiatives undertaken.</a:t>
                      </a:r>
                      <a:endPar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ZA"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spcAft>
                          <a:spcPts val="0"/>
                        </a:spcAft>
                        <a:buFont typeface="+mj-lt"/>
                        <a:buNone/>
                      </a:pPr>
                      <a:r>
                        <a:rPr lang="en-US"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8. Kleinzee </a:t>
                      </a:r>
                      <a:r>
                        <a:rPr lang="en-US"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Beach </a:t>
                      </a: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Precinct Development concept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developed.</a:t>
                      </a:r>
                    </a:p>
                    <a:p>
                      <a:pPr marL="182563" lvl="0" indent="-182563" algn="l" defTabSz="914400" rtl="0" eaLnBrk="1" latinLnBrk="0" hangingPunct="1">
                        <a:spcAft>
                          <a:spcPts val="0"/>
                        </a:spcAft>
                        <a:buFont typeface="+mj-lt"/>
                        <a:buNone/>
                      </a:pP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9.</a:t>
                      </a:r>
                      <a:r>
                        <a:rPr lang="en-ZA" sz="1400" kern="1200" baseline="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Hondeklipbaai </a:t>
                      </a: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and McDougalls Bay Campsites</a:t>
                      </a:r>
                      <a:r>
                        <a:rPr lang="en-US"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 concept developed</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Finalise procurement</a:t>
                      </a:r>
                      <a:r>
                        <a:rPr lang="en-ZA"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for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the development of two concepts.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Two concept frameworks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completed.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Stakeholder consultations with CMT partners on concept frameworks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completed.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Two concepts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completed.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46423270"/>
                  </a:ext>
                </a:extLst>
              </a:tr>
              <a:tr h="1126228">
                <a:tc vMerge="1">
                  <a:txBody>
                    <a:bodyPr/>
                    <a:lstStyle/>
                    <a:p>
                      <a:pPr algn="just">
                        <a:lnSpc>
                          <a:spcPct val="115000"/>
                        </a:lnSpc>
                        <a:spcAft>
                          <a:spcPts val="0"/>
                        </a:spcAft>
                      </a:pPr>
                      <a:endParaRPr lang="en-ZA"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71463" lvl="0" indent="-271463" algn="just">
                        <a:spcAft>
                          <a:spcPts val="0"/>
                        </a:spcAft>
                        <a:buFont typeface="+mj-lt"/>
                        <a:buNone/>
                      </a:pPr>
                      <a:r>
                        <a:rPr lang="en-ZA" sz="1400" kern="1200" dirty="0" smtClean="0">
                          <a:solidFill>
                            <a:schemeClr val="tx1"/>
                          </a:solidFill>
                          <a:effectLst/>
                          <a:latin typeface="Gill Sans MT" panose="020B0502020104020203" pitchFamily="34" charset="0"/>
                          <a:ea typeface="MS PGothic" panose="020B0600070205080204" pitchFamily="34" charset="-128"/>
                          <a:cs typeface="+mn-cs"/>
                        </a:rPr>
                        <a:t>10.</a:t>
                      </a:r>
                      <a:r>
                        <a:rPr lang="en-ZA" sz="1400" kern="1200" baseline="0" dirty="0" smtClean="0">
                          <a:solidFill>
                            <a:schemeClr val="tx1"/>
                          </a:solidFill>
                          <a:effectLst/>
                          <a:latin typeface="Gill Sans MT" panose="020B0502020104020203" pitchFamily="34" charset="0"/>
                          <a:ea typeface="MS PGothic" panose="020B0600070205080204" pitchFamily="34" charset="-128"/>
                          <a:cs typeface="+mn-cs"/>
                        </a:rPr>
                        <a:t> Develop and promote a pipeline of prioritised tourism investment projects and opportunities</a:t>
                      </a:r>
                      <a:endParaRPr lang="en-ZA" sz="1400" kern="1200" dirty="0" smtClean="0">
                        <a:solidFill>
                          <a:schemeClr val="tx1"/>
                        </a:solidFill>
                        <a:effectLst/>
                        <a:latin typeface="Gill Sans MT" panose="020B0502020104020203" pitchFamily="34" charset="0"/>
                        <a:ea typeface="MS PGothic" panose="020B0600070205080204" pitchFamily="34"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spcAft>
                          <a:spcPts val="0"/>
                        </a:spcAft>
                      </a:pPr>
                      <a:r>
                        <a:rPr lang="en-ZA" sz="1400" kern="1200" dirty="0" smtClean="0">
                          <a:effectLst/>
                          <a:latin typeface="Gill Sans MT" panose="020B0502020104020203" pitchFamily="34" charset="0"/>
                          <a:ea typeface="MS PGothic" panose="020B0600070205080204" pitchFamily="34" charset="-128"/>
                          <a:cs typeface="+mn-cs"/>
                        </a:rPr>
                        <a:t>Finalise list of prioritised tourism investment projects and opportunities. </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fontAlgn="base">
                        <a:spcAft>
                          <a:spcPts val="0"/>
                        </a:spcAft>
                      </a:pPr>
                      <a:r>
                        <a:rPr lang="en-ZA" sz="1400" kern="1200" dirty="0" smtClean="0">
                          <a:effectLst/>
                          <a:latin typeface="Gill Sans MT" panose="020B0502020104020203" pitchFamily="34" charset="0"/>
                          <a:ea typeface="MS PGothic" panose="020B0600070205080204" pitchFamily="34" charset="-128"/>
                          <a:cs typeface="+mn-cs"/>
                        </a:rPr>
                        <a:t>Report on preparation or attendance at promotion platforms outlined in the concept.</a:t>
                      </a:r>
                      <a:endParaRPr lang="en-ZA" sz="1400" dirty="0" smtClean="0">
                        <a:effectLst/>
                        <a:latin typeface="Gill Sans MT" panose="020B0502020104020203" pitchFamily="34" charset="0"/>
                        <a:ea typeface="Times New Roman" panose="02020603050405020304" pitchFamily="18" charset="0"/>
                      </a:endParaRPr>
                    </a:p>
                    <a:p>
                      <a:pPr algn="just" fontAlgn="base">
                        <a:spcAft>
                          <a:spcPts val="0"/>
                        </a:spcAft>
                      </a:pP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fontAlgn="base">
                        <a:spcAft>
                          <a:spcPts val="0"/>
                        </a:spcAft>
                      </a:pPr>
                      <a:r>
                        <a:rPr lang="en-ZA" sz="1400" kern="1200" dirty="0" smtClean="0">
                          <a:effectLst/>
                          <a:latin typeface="Gill Sans MT" panose="020B0502020104020203" pitchFamily="34" charset="0"/>
                          <a:ea typeface="MS PGothic" panose="020B0600070205080204" pitchFamily="34" charset="-128"/>
                          <a:cs typeface="+mn-cs"/>
                        </a:rPr>
                        <a:t>Report on preparation or attendance at promotion platforms outlined in the concept.</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lvl="0" indent="0" algn="just" fontAlgn="base">
                        <a:spcAft>
                          <a:spcPts val="0"/>
                        </a:spcAft>
                        <a:buFont typeface="Symbol" panose="05050102010706020507" pitchFamily="18" charset="2"/>
                        <a:buNone/>
                      </a:pPr>
                      <a:r>
                        <a:rPr lang="en-ZA" sz="1400" kern="1200" dirty="0" smtClean="0">
                          <a:effectLst/>
                          <a:latin typeface="Gill Sans MT" panose="020B0502020104020203" pitchFamily="34" charset="0"/>
                          <a:ea typeface="MS PGothic" panose="020B0600070205080204" pitchFamily="34" charset="-128"/>
                          <a:cs typeface="+mn-cs"/>
                        </a:rPr>
                        <a:t>Report on preparation or attendance at promotion platforms outlined in the concept.</a:t>
                      </a:r>
                      <a:endParaRPr lang="en-ZA" sz="1400" kern="1200" dirty="0" smtClean="0">
                        <a:solidFill>
                          <a:schemeClr val="tx1"/>
                        </a:solidFill>
                        <a:effectLst/>
                        <a:latin typeface="Gill Sans MT" panose="020B0502020104020203"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65864509"/>
                  </a:ext>
                </a:extLst>
              </a:tr>
              <a:tr h="912101">
                <a:tc vMerge="1">
                  <a:txBody>
                    <a:bodyPr/>
                    <a:lstStyle/>
                    <a:p>
                      <a:endParaRPr lang="en-ZA"/>
                    </a:p>
                  </a:txBody>
                  <a:tcPr/>
                </a:tc>
                <a:tc vMerge="1">
                  <a:txBody>
                    <a:bodyPr/>
                    <a:lstStyle/>
                    <a:p>
                      <a:pPr marL="271463" lvl="0" indent="-271463" algn="just">
                        <a:spcAft>
                          <a:spcPts val="0"/>
                        </a:spcAft>
                        <a:buFont typeface="+mj-lt"/>
                        <a:buNone/>
                      </a:pPr>
                      <a:endParaRPr lang="en-ZA" sz="1400" kern="1200" dirty="0" smtClean="0">
                        <a:solidFill>
                          <a:schemeClr val="tx1"/>
                        </a:solidFill>
                        <a:effectLst/>
                        <a:latin typeface="Gill Sans MT" panose="020B0502020104020203" pitchFamily="34" charset="0"/>
                        <a:ea typeface="MS PGothic" panose="020B0600070205080204" pitchFamily="34"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spcAft>
                          <a:spcPts val="0"/>
                        </a:spcAft>
                      </a:pPr>
                      <a:r>
                        <a:rPr lang="en-ZA" sz="1400" kern="1200" dirty="0" smtClean="0">
                          <a:effectLst/>
                          <a:latin typeface="Gill Sans MT" panose="020B0502020104020203" pitchFamily="34" charset="0"/>
                          <a:ea typeface="MS PGothic" panose="020B0600070205080204" pitchFamily="34" charset="-128"/>
                          <a:cs typeface="+mn-cs"/>
                        </a:rPr>
                        <a:t>A concept for promotion platforms completed.</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ZA" dirty="0"/>
                    </a:p>
                  </a:txBody>
                  <a:tcPr/>
                </a:tc>
                <a:tc vMerge="1">
                  <a:txBody>
                    <a:bodyPr/>
                    <a:lstStyle/>
                    <a:p>
                      <a:endParaRPr lang="en-ZA"/>
                    </a:p>
                  </a:txBody>
                  <a:tcPr/>
                </a:tc>
                <a:tc vMerge="1">
                  <a:txBody>
                    <a:bodyPr/>
                    <a:lstStyle/>
                    <a:p>
                      <a:endParaRPr lang="en-ZA"/>
                    </a:p>
                  </a:txBody>
                  <a:tcPr/>
                </a:tc>
                <a:extLst>
                  <a:ext uri="{0D108BD9-81ED-4DB2-BD59-A6C34878D82A}">
                    <a16:rowId xmlns="" xmlns:a16="http://schemas.microsoft.com/office/drawing/2014/main" val="746645000"/>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879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55493"/>
            <a:ext cx="8704052" cy="497541"/>
          </a:xfrm>
        </p:spPr>
        <p:txBody>
          <a:bodyPr>
            <a:noAutofit/>
          </a:bodyPr>
          <a:lstStyle/>
          <a:p>
            <a:pPr algn="ctr"/>
            <a:r>
              <a:rPr lang="en-ZA" sz="2000" dirty="0" smtClean="0"/>
              <a:t>Programme 3: Destination Development</a:t>
            </a:r>
            <a:br>
              <a:rPr lang="en-ZA" sz="2000" dirty="0" smtClean="0"/>
            </a:br>
            <a:r>
              <a:rPr lang="en-ZA" sz="2000" dirty="0" smtClean="0"/>
              <a:t>Annual Targets …C</a:t>
            </a:r>
            <a:r>
              <a:rPr lang="en-ZA" sz="2000" dirty="0" smtClean="0">
                <a:cs typeface="Arial" pitchFamily="34" charset="0"/>
              </a:rPr>
              <a:t>ontinued</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8621522"/>
              </p:ext>
            </p:extLst>
          </p:nvPr>
        </p:nvGraphicFramePr>
        <p:xfrm>
          <a:off x="232912" y="1084858"/>
          <a:ext cx="8729933" cy="2454755"/>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64767">
                <a:tc rowSpan="2">
                  <a:txBody>
                    <a:bodyPr/>
                    <a:lstStyle/>
                    <a:p>
                      <a:pPr algn="ctr">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15073">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87243">
                <a:tc>
                  <a:txBody>
                    <a:bodyPr/>
                    <a:lstStyle/>
                    <a:p>
                      <a:pPr algn="just">
                        <a:lnSpc>
                          <a:spcPct val="115000"/>
                        </a:lnSpc>
                        <a:spcAft>
                          <a:spcPts val="0"/>
                        </a:spcAft>
                      </a:pPr>
                      <a:r>
                        <a:rPr lang="en-US" sz="1400" b="1" dirty="0">
                          <a:effectLst/>
                          <a:latin typeface="Gill Sans MT" panose="020B0502020104020203" pitchFamily="34" charset="0"/>
                          <a:ea typeface="Calibri" panose="020F0502020204030204" pitchFamily="34" charset="0"/>
                          <a:cs typeface="Calibri" panose="020F0502020204030204" pitchFamily="34" charset="0"/>
                        </a:rPr>
                        <a:t>PPI </a:t>
                      </a:r>
                      <a:r>
                        <a:rPr lang="en-US" sz="1400" b="1" dirty="0" smtClean="0">
                          <a:effectLst/>
                          <a:latin typeface="Gill Sans MT" panose="020B0502020104020203" pitchFamily="34" charset="0"/>
                          <a:ea typeface="Calibri" panose="020F0502020204030204" pitchFamily="34" charset="0"/>
                          <a:cs typeface="Calibri" panose="020F0502020204030204" pitchFamily="34" charset="0"/>
                        </a:rPr>
                        <a:t>1</a:t>
                      </a:r>
                      <a:r>
                        <a:rPr lang="en-US" sz="1400" dirty="0" smtClean="0">
                          <a:effectLst/>
                          <a:latin typeface="Gill Sans MT" panose="020B0502020104020203" pitchFamily="34" charset="0"/>
                          <a:ea typeface="Calibri" panose="020F0502020204030204" pitchFamily="34" charset="0"/>
                          <a:cs typeface="Calibri" panose="020F0502020204030204" pitchFamily="34" charset="0"/>
                        </a:rPr>
                        <a:t>: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Number of destination planning initiatives undertaken.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11. </a:t>
                      </a:r>
                      <a:r>
                        <a:rPr lang="en-ZA" sz="1400" dirty="0" smtClean="0">
                          <a:effectLst/>
                          <a:latin typeface="Gill Sans MT" panose="020B0502020104020203" pitchFamily="34" charset="0"/>
                          <a:ea typeface="Calibri" panose="020F0502020204030204" pitchFamily="34" charset="0"/>
                          <a:cs typeface="Calibri" panose="020F0502020204030204" pitchFamily="34" charset="0"/>
                        </a:rPr>
                        <a:t>Develop an ownership and operational model for the budget resorts.</a:t>
                      </a: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Finalise procurement for the development of an ownership and operational model for budget resorts.</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Framework for the ownership and operational model for budget resorts completed.</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Stakeholder consultations on the draft ownership and operational model for budget resorts.</a:t>
                      </a:r>
                      <a:endParaRPr lang="en-ZA" sz="1400" dirty="0">
                        <a:effectLst/>
                        <a:latin typeface="Gill Sans MT" panose="020B0502020104020203" pitchFamily="34" charset="0"/>
                        <a:ea typeface="Times New Roman" panose="02020603050405020304" pitchFamily="18" charset="0"/>
                      </a:endParaRPr>
                    </a:p>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Final model for the ownership and operational model for budget resorts completed.</a:t>
                      </a:r>
                      <a:endParaRPr lang="en-ZA" sz="1400" dirty="0">
                        <a:effectLst/>
                        <a:latin typeface="Gill Sans MT" panose="020B0502020104020203" pitchFamily="34" charset="0"/>
                        <a:ea typeface="Times New Roman" panose="02020603050405020304" pitchFamily="18" charset="0"/>
                      </a:endParaRPr>
                    </a:p>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824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67420" y="172528"/>
            <a:ext cx="8704052" cy="513272"/>
          </a:xfrm>
        </p:spPr>
        <p:txBody>
          <a:bodyPr>
            <a:noAutofit/>
          </a:bodyPr>
          <a:lstStyle/>
          <a:p>
            <a:pPr algn="ctr"/>
            <a:r>
              <a:rPr lang="en-ZA" sz="2100" dirty="0" smtClean="0"/>
              <a:t>Programme 3: Destination </a:t>
            </a:r>
            <a:r>
              <a:rPr lang="en-ZA" sz="2100" dirty="0"/>
              <a:t>D</a:t>
            </a:r>
            <a:r>
              <a:rPr lang="en-ZA" sz="2100" dirty="0" smtClean="0"/>
              <a:t>evelopment </a:t>
            </a:r>
            <a:br>
              <a:rPr lang="en-ZA" sz="2100" dirty="0" smtClean="0"/>
            </a:br>
            <a:r>
              <a:rPr lang="en-ZA" sz="2100" dirty="0" smtClean="0"/>
              <a:t>Annual Targets …C</a:t>
            </a:r>
            <a:r>
              <a:rPr lang="en-ZA" sz="2100" dirty="0" smtClean="0">
                <a:cs typeface="Arial" pitchFamily="34" charset="0"/>
              </a:rPr>
              <a:t>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2417070"/>
              </p:ext>
            </p:extLst>
          </p:nvPr>
        </p:nvGraphicFramePr>
        <p:xfrm>
          <a:off x="254479" y="744347"/>
          <a:ext cx="8729933" cy="2853460"/>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519361">
                  <a:extLst>
                    <a:ext uri="{9D8B030D-6E8A-4147-A177-3AD203B41FA5}">
                      <a16:colId xmlns="" xmlns:a16="http://schemas.microsoft.com/office/drawing/2014/main" val="20001"/>
                    </a:ext>
                  </a:extLst>
                </a:gridCol>
                <a:gridCol w="1297515">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97302">
                <a:tc rowSpan="2">
                  <a:txBody>
                    <a:bodyPr/>
                    <a:lstStyle/>
                    <a:p>
                      <a:pPr algn="just">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53789">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7300">
                <a:tc rowSpan="3">
                  <a:txBody>
                    <a:bodyPr/>
                    <a:lstStyle/>
                    <a:p>
                      <a:pPr algn="just">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2: </a:t>
                      </a:r>
                      <a:r>
                        <a:rPr lang="en-US" sz="1400" kern="1200" dirty="0" smtClean="0">
                          <a:solidFill>
                            <a:schemeClr val="dk1"/>
                          </a:solidFill>
                          <a:effectLst/>
                          <a:latin typeface="Gill Sans MT" panose="020B0502020104020203" pitchFamily="34" charset="0"/>
                          <a:ea typeface="+mn-ea"/>
                          <a:cs typeface="+mn-cs"/>
                        </a:rPr>
                        <a:t>Number of destination enhancement initiatives supported</a:t>
                      </a:r>
                      <a:endParaRPr lang="en-US" sz="1400" b="0" kern="1200" dirty="0" smtClean="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just" defTabSz="914400" rtl="0" eaLnBrk="1" fontAlgn="base" latinLnBrk="0" hangingPunct="1">
                        <a:lnSpc>
                          <a:spcPct val="90000"/>
                        </a:lnSpc>
                        <a:spcBef>
                          <a:spcPts val="0"/>
                        </a:spcBef>
                        <a:spcAft>
                          <a:spcPts val="0"/>
                        </a:spcAft>
                        <a:buClr>
                          <a:srgbClr val="000000"/>
                        </a:buClr>
                        <a:buSzPts val="1100"/>
                        <a:buFont typeface="Arial" panose="020B0604020202020204" pitchFamily="34" charset="0"/>
                        <a:buNone/>
                        <a:tabLst>
                          <a:tab pos="199390" algn="l"/>
                          <a:tab pos="228600" algn="l"/>
                        </a:tabLst>
                        <a:defRPr/>
                      </a:pPr>
                      <a:r>
                        <a:rPr lang="en-ZA" sz="1400" b="1"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Fifteen initiatives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2288623187"/>
                  </a:ext>
                </a:extLst>
              </a:tr>
              <a:tr h="139676">
                <a:tc vMerge="1">
                  <a:txBody>
                    <a:bodyPr/>
                    <a:lstStyle/>
                    <a:p>
                      <a:endParaRPr lang="en-ZA"/>
                    </a:p>
                  </a:txBody>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Gill Sans MT" panose="020B0502020104020203" pitchFamily="34" charset="0"/>
                          <a:ea typeface="+mn-ea"/>
                          <a:cs typeface="+mn-cs"/>
                        </a:rPr>
                        <a:t>Eight destination enhancement projects supported, namely: </a:t>
                      </a:r>
                      <a:endPar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07397390"/>
                  </a:ext>
                </a:extLst>
              </a:tr>
              <a:tr h="1780564">
                <a:tc vMerge="1">
                  <a:txBody>
                    <a:bodyPr/>
                    <a:lstStyle/>
                    <a:p>
                      <a:pPr algn="just">
                        <a:lnSpc>
                          <a:spcPct val="90000"/>
                        </a:lnSpc>
                        <a:spcAft>
                          <a:spcPts val="0"/>
                        </a:spcAft>
                      </a:pPr>
                      <a:endParaRPr lang="en-US" sz="1400" b="0" kern="1200" dirty="0" smtClean="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just">
                        <a:spcAft>
                          <a:spcPts val="0"/>
                        </a:spcAft>
                        <a:buFont typeface="+mj-lt"/>
                        <a:buAutoNum type="arabicPeriod"/>
                      </a:pPr>
                      <a:r>
                        <a:rPr lang="en-ZA" sz="1400" dirty="0" smtClean="0">
                          <a:effectLst/>
                          <a:latin typeface="Gill Sans MT" panose="020B0502020104020203" pitchFamily="34" charset="0"/>
                          <a:ea typeface="Calibri" panose="020F0502020204030204" pitchFamily="34" charset="0"/>
                          <a:cs typeface="MyriadPro-Regular"/>
                        </a:rPr>
                        <a:t>Shangoni </a:t>
                      </a:r>
                      <a:r>
                        <a:rPr lang="en-ZA" sz="1400" dirty="0">
                          <a:effectLst/>
                          <a:latin typeface="Gill Sans MT" panose="020B0502020104020203" pitchFamily="34" charset="0"/>
                          <a:ea typeface="Calibri" panose="020F0502020204030204" pitchFamily="34" charset="0"/>
                          <a:cs typeface="MyriadPro-Regular"/>
                        </a:rPr>
                        <a:t>Gate.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82563" lvl="0" indent="-182563" algn="just">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MyriadPro-Regular"/>
                        </a:rPr>
                        <a:t>Phalaborwa Wild Activity </a:t>
                      </a:r>
                      <a:r>
                        <a:rPr lang="en-ZA" sz="1400" dirty="0" smtClean="0">
                          <a:effectLst/>
                          <a:latin typeface="Gill Sans MT" panose="020B0502020104020203" pitchFamily="34" charset="0"/>
                          <a:ea typeface="Calibri" panose="020F0502020204030204" pitchFamily="34" charset="0"/>
                          <a:cs typeface="MyriadPro-Regular"/>
                        </a:rPr>
                        <a:t>Hub.</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Concept </a:t>
                      </a:r>
                      <a:r>
                        <a:rPr lang="en-ZA" sz="1400" dirty="0">
                          <a:effectLst/>
                          <a:latin typeface="Gill Sans MT" panose="020B0502020104020203" pitchFamily="34" charset="0"/>
                          <a:ea typeface="Calibri" panose="020F0502020204030204" pitchFamily="34" charset="0"/>
                          <a:cs typeface="Calibri" panose="020F0502020204030204" pitchFamily="34" charset="0"/>
                        </a:rPr>
                        <a:t>report completed for Shangoni Gate and Phalaborwa Wild Activity Hub.</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Design </a:t>
                      </a:r>
                      <a:r>
                        <a:rPr lang="en-ZA" sz="1400" dirty="0">
                          <a:effectLst/>
                          <a:latin typeface="Gill Sans MT" panose="020B0502020104020203" pitchFamily="34" charset="0"/>
                          <a:ea typeface="Calibri" panose="020F0502020204030204" pitchFamily="34" charset="0"/>
                          <a:cs typeface="Calibri" panose="020F0502020204030204" pitchFamily="34" charset="0"/>
                        </a:rPr>
                        <a:t>Development Report completed for Shangoni Gate and Phalaborwa Wild Activity Hub.</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Detailed </a:t>
                      </a:r>
                      <a:r>
                        <a:rPr lang="en-ZA" sz="1400" dirty="0">
                          <a:effectLst/>
                          <a:latin typeface="Gill Sans MT" panose="020B0502020104020203" pitchFamily="34" charset="0"/>
                          <a:ea typeface="Calibri" panose="020F0502020204030204" pitchFamily="34" charset="0"/>
                          <a:cs typeface="Calibri" panose="020F0502020204030204" pitchFamily="34" charset="0"/>
                        </a:rPr>
                        <a:t>Design Documentation completed for Shangoni Gate and Phalaborwa Wild Activity Hub.</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Appointment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of contractors for Shangoni Gate and Phalaborwa Wild Activity Hub.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83106658"/>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712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67420" y="172528"/>
            <a:ext cx="8704052" cy="513272"/>
          </a:xfrm>
        </p:spPr>
        <p:txBody>
          <a:bodyPr>
            <a:noAutofit/>
          </a:bodyPr>
          <a:lstStyle/>
          <a:p>
            <a:pPr algn="ctr"/>
            <a:r>
              <a:rPr lang="en-ZA" sz="2100" dirty="0" smtClean="0"/>
              <a:t>Programme 3: Destination </a:t>
            </a:r>
            <a:r>
              <a:rPr lang="en-ZA" sz="2100" dirty="0"/>
              <a:t>D</a:t>
            </a:r>
            <a:r>
              <a:rPr lang="en-ZA" sz="2100" dirty="0" smtClean="0"/>
              <a:t>evelopment </a:t>
            </a:r>
            <a:br>
              <a:rPr lang="en-ZA" sz="2100" dirty="0" smtClean="0"/>
            </a:br>
            <a:r>
              <a:rPr lang="en-ZA" sz="2100" dirty="0" smtClean="0"/>
              <a:t>Annual Targets …C</a:t>
            </a:r>
            <a:r>
              <a:rPr lang="en-ZA" sz="2100" dirty="0" smtClean="0">
                <a:cs typeface="Arial" pitchFamily="34" charset="0"/>
              </a:rPr>
              <a:t>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1914234"/>
              </p:ext>
            </p:extLst>
          </p:nvPr>
        </p:nvGraphicFramePr>
        <p:xfrm>
          <a:off x="254479" y="744347"/>
          <a:ext cx="8729933" cy="4081272"/>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519361">
                  <a:extLst>
                    <a:ext uri="{9D8B030D-6E8A-4147-A177-3AD203B41FA5}">
                      <a16:colId xmlns="" xmlns:a16="http://schemas.microsoft.com/office/drawing/2014/main" val="20001"/>
                    </a:ext>
                  </a:extLst>
                </a:gridCol>
                <a:gridCol w="1297515">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97302">
                <a:tc rowSpan="2">
                  <a:txBody>
                    <a:bodyPr/>
                    <a:lstStyle/>
                    <a:p>
                      <a:pPr algn="just">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53789">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39676">
                <a:tc rowSpan="2">
                  <a:txBody>
                    <a:bodyPr/>
                    <a:lstStyle/>
                    <a:p>
                      <a:pPr algn="just">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2: </a:t>
                      </a:r>
                      <a:r>
                        <a:rPr lang="en-US" sz="1400" kern="1200" dirty="0" smtClean="0">
                          <a:solidFill>
                            <a:schemeClr val="dk1"/>
                          </a:solidFill>
                          <a:effectLst/>
                          <a:latin typeface="Gill Sans MT" panose="020B0502020104020203" pitchFamily="34" charset="0"/>
                          <a:ea typeface="+mn-ea"/>
                          <a:cs typeface="+mn-cs"/>
                        </a:rPr>
                        <a:t>Number of destination enhancement initiatives supported</a:t>
                      </a:r>
                      <a:endParaRPr lang="en-US" sz="1400" b="0" kern="1200" dirty="0" smtClean="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Gill Sans MT" panose="020B0502020104020203" pitchFamily="34" charset="0"/>
                          <a:ea typeface="+mn-ea"/>
                          <a:cs typeface="+mn-cs"/>
                        </a:rPr>
                        <a:t>Eight destination enhancement projects supported, continued: </a:t>
                      </a:r>
                      <a:endPar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07397390"/>
                  </a:ext>
                </a:extLst>
              </a:tr>
              <a:tr h="1990279">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dirty="0" smtClean="0">
                          <a:effectLst/>
                          <a:latin typeface="Gill Sans MT" panose="020B0502020104020203" pitchFamily="34" charset="0"/>
                          <a:ea typeface="Calibri" panose="020F0502020204030204" pitchFamily="34" charset="0"/>
                          <a:cs typeface="MyriadPro-Regular"/>
                        </a:rPr>
                        <a:t>UA projects at:</a:t>
                      </a:r>
                      <a:endPar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tabLst>
                          <a:tab pos="177800" algn="l"/>
                        </a:tabLst>
                      </a:pPr>
                      <a:r>
                        <a:rPr lang="en-ZA" sz="1400" dirty="0" smtClean="0">
                          <a:effectLst/>
                          <a:latin typeface="Gill Sans MT" panose="020B0502020104020203" pitchFamily="34" charset="0"/>
                          <a:ea typeface="Calibri" panose="020F0502020204030204" pitchFamily="34" charset="0"/>
                          <a:cs typeface="MyriadPro-Regular"/>
                        </a:rPr>
                        <a:t>3.</a:t>
                      </a:r>
                      <a:r>
                        <a:rPr lang="en-ZA" sz="1400" baseline="0" dirty="0" smtClean="0">
                          <a:effectLst/>
                          <a:latin typeface="Gill Sans MT" panose="020B0502020104020203" pitchFamily="34" charset="0"/>
                          <a:ea typeface="Calibri" panose="020F0502020204030204" pitchFamily="34" charset="0"/>
                          <a:cs typeface="MyriadPro-Regular"/>
                        </a:rPr>
                        <a:t> </a:t>
                      </a:r>
                      <a:r>
                        <a:rPr lang="en-ZA" sz="1400" dirty="0" smtClean="0">
                          <a:effectLst/>
                          <a:latin typeface="Gill Sans MT" panose="020B0502020104020203" pitchFamily="34" charset="0"/>
                          <a:ea typeface="Calibri" panose="020F0502020204030204" pitchFamily="34" charset="0"/>
                          <a:cs typeface="MyriadPro-Regular"/>
                        </a:rPr>
                        <a:t>Blyde River Canyon Tourism Sites in Mpumalanga </a:t>
                      </a:r>
                    </a:p>
                    <a:p>
                      <a:pPr algn="just">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4.</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effectLst/>
                          <a:latin typeface="Gill Sans MT" panose="020B0502020104020203" pitchFamily="34" charset="0"/>
                          <a:ea typeface="Calibri" panose="020F0502020204030204" pitchFamily="34" charset="0"/>
                          <a:cs typeface="MyriadPro-Regular"/>
                        </a:rPr>
                        <a:t>Hilltop Rest Camp at Hluhluwe Game Reserve in KZN,</a:t>
                      </a:r>
                    </a:p>
                    <a:p>
                      <a:pPr algn="just">
                        <a:spcAft>
                          <a:spcPts val="0"/>
                        </a:spcAft>
                      </a:pPr>
                      <a:r>
                        <a:rPr lang="en-ZA" sz="1400" dirty="0" smtClean="0">
                          <a:effectLst/>
                          <a:latin typeface="Gill Sans MT" panose="020B0502020104020203" pitchFamily="34" charset="0"/>
                          <a:ea typeface="Calibri" panose="020F0502020204030204" pitchFamily="34" charset="0"/>
                          <a:cs typeface="MyriadPro-Regular"/>
                        </a:rPr>
                        <a:t>5.</a:t>
                      </a:r>
                      <a:r>
                        <a:rPr lang="en-ZA" sz="1400" baseline="0" dirty="0" smtClean="0">
                          <a:effectLst/>
                          <a:latin typeface="Gill Sans MT" panose="020B0502020104020203" pitchFamily="34" charset="0"/>
                          <a:ea typeface="Calibri" panose="020F0502020204030204" pitchFamily="34" charset="0"/>
                          <a:cs typeface="MyriadPro-Regular"/>
                        </a:rPr>
                        <a:t> </a:t>
                      </a:r>
                      <a:r>
                        <a:rPr lang="en-ZA" sz="1400" dirty="0" smtClean="0">
                          <a:effectLst/>
                          <a:latin typeface="Gill Sans MT" panose="020B0502020104020203" pitchFamily="34" charset="0"/>
                          <a:ea typeface="Calibri" panose="020F0502020204030204" pitchFamily="34" charset="0"/>
                          <a:cs typeface="MyriadPro-Regular"/>
                        </a:rPr>
                        <a:t>Gariep Dam Nature Reserve in Free State </a:t>
                      </a:r>
                    </a:p>
                    <a:p>
                      <a:pPr algn="just">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6.</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effectLst/>
                          <a:latin typeface="Gill Sans MT" panose="020B0502020104020203" pitchFamily="34" charset="0"/>
                          <a:ea typeface="Calibri" panose="020F0502020204030204" pitchFamily="34" charset="0"/>
                          <a:cs typeface="MyriadPro-Regular"/>
                        </a:rPr>
                        <a:t>Dwesa Cwebe Nature Reserve in Eastern Cape.  </a:t>
                      </a:r>
                      <a:endPar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A </a:t>
                      </a:r>
                      <a:r>
                        <a:rPr lang="en-ZA" sz="1400" dirty="0">
                          <a:effectLst/>
                          <a:latin typeface="Gill Sans MT" panose="020B0502020104020203" pitchFamily="34" charset="0"/>
                          <a:ea typeface="Calibri" panose="020F0502020204030204" pitchFamily="34" charset="0"/>
                          <a:cs typeface="Calibri" panose="020F0502020204030204" pitchFamily="34" charset="0"/>
                        </a:rPr>
                        <a:t>delivery and procurement strategy finalised for the four UA projects.</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Strategic </a:t>
                      </a:r>
                      <a:r>
                        <a:rPr lang="en-ZA" sz="1400" dirty="0">
                          <a:effectLst/>
                          <a:latin typeface="Gill Sans MT" panose="020B0502020104020203" pitchFamily="34" charset="0"/>
                          <a:ea typeface="Calibri" panose="020F0502020204030204" pitchFamily="34" charset="0"/>
                          <a:cs typeface="Calibri" panose="020F0502020204030204" pitchFamily="34" charset="0"/>
                        </a:rPr>
                        <a:t>Brief finalised for the four UA projects.</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Concept </a:t>
                      </a:r>
                      <a:r>
                        <a:rPr lang="en-ZA" sz="1400" dirty="0">
                          <a:effectLst/>
                          <a:latin typeface="Gill Sans MT" panose="020B0502020104020203" pitchFamily="34" charset="0"/>
                          <a:ea typeface="Calibri" panose="020F0502020204030204" pitchFamily="34" charset="0"/>
                          <a:cs typeface="Calibri" panose="020F0502020204030204" pitchFamily="34" charset="0"/>
                        </a:rPr>
                        <a:t>Report completed for the four UA projects.</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Design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Development Report  for the four UA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9848594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134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67420" y="172528"/>
            <a:ext cx="8704052" cy="508959"/>
          </a:xfrm>
        </p:spPr>
        <p:txBody>
          <a:bodyPr>
            <a:noAutofit/>
          </a:bodyPr>
          <a:lstStyle/>
          <a:p>
            <a:pPr algn="ctr"/>
            <a:r>
              <a:rPr lang="en-ZA" sz="2100" dirty="0" smtClean="0"/>
              <a:t>Programme 3: Destination </a:t>
            </a:r>
            <a:r>
              <a:rPr lang="en-ZA" sz="2100" dirty="0"/>
              <a:t>D</a:t>
            </a:r>
            <a:r>
              <a:rPr lang="en-ZA" sz="2100" dirty="0" smtClean="0"/>
              <a:t>evelopment </a:t>
            </a:r>
            <a:br>
              <a:rPr lang="en-ZA" sz="2100" dirty="0" smtClean="0"/>
            </a:br>
            <a:r>
              <a:rPr lang="en-ZA" sz="2100" dirty="0" smtClean="0"/>
              <a:t>Annual Targets …C</a:t>
            </a:r>
            <a:r>
              <a:rPr lang="en-ZA" sz="2100" dirty="0" smtClean="0">
                <a:cs typeface="Arial" pitchFamily="34" charset="0"/>
              </a:rPr>
              <a:t>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6617336"/>
              </p:ext>
            </p:extLst>
          </p:nvPr>
        </p:nvGraphicFramePr>
        <p:xfrm>
          <a:off x="267420" y="848465"/>
          <a:ext cx="8729933" cy="5620512"/>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613490">
                  <a:extLst>
                    <a:ext uri="{9D8B030D-6E8A-4147-A177-3AD203B41FA5}">
                      <a16:colId xmlns="" xmlns:a16="http://schemas.microsoft.com/office/drawing/2014/main" val="20001"/>
                    </a:ext>
                  </a:extLst>
                </a:gridCol>
                <a:gridCol w="1546412">
                  <a:extLst>
                    <a:ext uri="{9D8B030D-6E8A-4147-A177-3AD203B41FA5}">
                      <a16:colId xmlns="" xmlns:a16="http://schemas.microsoft.com/office/drawing/2014/main" val="20002"/>
                    </a:ext>
                  </a:extLst>
                </a:gridCol>
                <a:gridCol w="1210235">
                  <a:extLst>
                    <a:ext uri="{9D8B030D-6E8A-4147-A177-3AD203B41FA5}">
                      <a16:colId xmlns="" xmlns:a16="http://schemas.microsoft.com/office/drawing/2014/main" val="20003"/>
                    </a:ext>
                  </a:extLst>
                </a:gridCol>
                <a:gridCol w="1344706">
                  <a:extLst>
                    <a:ext uri="{9D8B030D-6E8A-4147-A177-3AD203B41FA5}">
                      <a16:colId xmlns="" xmlns:a16="http://schemas.microsoft.com/office/drawing/2014/main" val="20004"/>
                    </a:ext>
                  </a:extLst>
                </a:gridCol>
                <a:gridCol w="1467000">
                  <a:extLst>
                    <a:ext uri="{9D8B030D-6E8A-4147-A177-3AD203B41FA5}">
                      <a16:colId xmlns="" xmlns:a16="http://schemas.microsoft.com/office/drawing/2014/main" val="20005"/>
                    </a:ext>
                  </a:extLst>
                </a:gridCol>
              </a:tblGrid>
              <a:tr h="288867">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43751">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263188">
                <a:tc rowSpan="3">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2: </a:t>
                      </a:r>
                      <a:r>
                        <a:rPr lang="en-US" sz="1400" kern="1200" dirty="0" smtClean="0">
                          <a:solidFill>
                            <a:schemeClr val="dk1"/>
                          </a:solidFill>
                          <a:effectLst/>
                          <a:latin typeface="Gill Sans MT" panose="020B0502020104020203" pitchFamily="34" charset="0"/>
                          <a:ea typeface="+mn-ea"/>
                          <a:cs typeface="+mn-cs"/>
                        </a:rPr>
                        <a:t>Number of destination enhancement initiatives supported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a:spcAft>
                          <a:spcPts val="0"/>
                        </a:spcAft>
                        <a:buFont typeface="+mj-lt"/>
                        <a:buNone/>
                        <a:tabLst>
                          <a:tab pos="182563" algn="l"/>
                          <a:tab pos="628650" algn="l"/>
                        </a:tabLst>
                      </a:pPr>
                      <a:r>
                        <a:rPr lang="en-ZA" sz="1300" dirty="0" smtClean="0">
                          <a:effectLst/>
                          <a:latin typeface="Gill Sans MT" panose="020B0502020104020203" pitchFamily="34" charset="0"/>
                          <a:ea typeface="Calibri" panose="020F0502020204030204" pitchFamily="34" charset="0"/>
                          <a:cs typeface="MyriadPro-Regular"/>
                        </a:rPr>
                        <a:t>7.</a:t>
                      </a:r>
                      <a:r>
                        <a:rPr lang="en-ZA" sz="1300" baseline="0" dirty="0" smtClean="0">
                          <a:effectLst/>
                          <a:latin typeface="Gill Sans MT" panose="020B0502020104020203" pitchFamily="34" charset="0"/>
                          <a:ea typeface="Calibri" panose="020F0502020204030204" pitchFamily="34" charset="0"/>
                          <a:cs typeface="MyriadPro-Regular"/>
                        </a:rPr>
                        <a:t> </a:t>
                      </a:r>
                      <a:r>
                        <a:rPr lang="en-ZA" sz="1300" dirty="0" smtClean="0">
                          <a:effectLst/>
                          <a:latin typeface="Gill Sans MT" panose="020B0502020104020203" pitchFamily="34" charset="0"/>
                          <a:ea typeface="Calibri" panose="020F0502020204030204" pitchFamily="34" charset="0"/>
                          <a:cs typeface="MyriadPro-Regular"/>
                        </a:rPr>
                        <a:t>Dinosaur </a:t>
                      </a:r>
                      <a:r>
                        <a:rPr lang="en-ZA" sz="1300" dirty="0">
                          <a:effectLst/>
                          <a:latin typeface="Gill Sans MT" panose="020B0502020104020203" pitchFamily="34" charset="0"/>
                          <a:ea typeface="Calibri" panose="020F0502020204030204" pitchFamily="34" charset="0"/>
                          <a:cs typeface="MyriadPro-Regular"/>
                        </a:rPr>
                        <a:t>Interpretation Centre.</a:t>
                      </a:r>
                      <a:endParaRPr lang="en-ZA" sz="13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300" dirty="0">
                          <a:effectLst/>
                          <a:latin typeface="Gill Sans MT" panose="020B0502020104020203" pitchFamily="34" charset="0"/>
                          <a:ea typeface="Calibri" panose="020F0502020204030204" pitchFamily="34" charset="0"/>
                          <a:cs typeface="MyriadPro-Regular"/>
                        </a:rPr>
                        <a:t> </a:t>
                      </a:r>
                      <a:endParaRPr lang="en-ZA"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Design documentation completed for construction and the appointment of contractors by SanParks for the Dinosaur Interpretation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Construction works commenced for the Dinosaur Interpretation Centre.</a:t>
                      </a:r>
                    </a:p>
                    <a:p>
                      <a:pPr marL="137160" algn="just">
                        <a:spcAft>
                          <a:spcPts val="0"/>
                        </a:spcAft>
                      </a:pPr>
                      <a:r>
                        <a:rPr lang="en-ZA" sz="1300" dirty="0">
                          <a:effectLst/>
                          <a:latin typeface="Gill Sans MT" panose="020B0502020104020203" pitchFamily="34" charset="0"/>
                          <a:ea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Construction works continues for the Dinosaur Interpretation Centre.</a:t>
                      </a:r>
                    </a:p>
                    <a:p>
                      <a:pPr marL="137160" algn="just">
                        <a:spcAft>
                          <a:spcPts val="0"/>
                        </a:spcAft>
                      </a:pPr>
                      <a:r>
                        <a:rPr lang="en-ZA" sz="1300" dirty="0">
                          <a:effectLst/>
                          <a:latin typeface="Gill Sans MT" panose="020B0502020104020203" pitchFamily="34" charset="0"/>
                          <a:ea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Construction works continue for the Dinosaur Interpretation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95632814"/>
                  </a:ext>
                </a:extLst>
              </a:tr>
              <a:tr h="1263188">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7800" marR="0" lvl="0" indent="-177800" algn="just" defTabSz="914400" rtl="0" eaLnBrk="1" fontAlgn="auto" latinLnBrk="0" hangingPunct="1">
                        <a:lnSpc>
                          <a:spcPct val="100000"/>
                        </a:lnSpc>
                        <a:spcBef>
                          <a:spcPts val="0"/>
                        </a:spcBef>
                        <a:spcAft>
                          <a:spcPts val="0"/>
                        </a:spcAft>
                        <a:buClrTx/>
                        <a:buSzTx/>
                        <a:buFont typeface="+mj-lt"/>
                        <a:buNone/>
                        <a:tabLst/>
                        <a:defRPr/>
                      </a:pPr>
                      <a:r>
                        <a:rPr kumimoji="0" lang="en-ZA" sz="13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MyriadPro-Regular"/>
                        </a:rPr>
                        <a:t>8. Leopard Trail and Interpretation Centre at Baviaanskloof WHS.</a:t>
                      </a:r>
                    </a:p>
                    <a:p>
                      <a:endParaRPr lang="en-ZA" sz="1300" dirty="0">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A delivery and procurement strategy finalised for Leopard Trail (Appointment of professional services by ECPTA).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Concept Report finalised for the Leopard Trail.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Detailed Designs completed for the Leopard Trail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a:effectLst/>
                          <a:latin typeface="Gill Sans MT" panose="020B0502020104020203" pitchFamily="34" charset="0"/>
                          <a:ea typeface="Times New Roman" panose="02020603050405020304" pitchFamily="18" charset="0"/>
                        </a:rPr>
                        <a:t>Appointment of contractor by ECPTA for Leopard Trail.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94734213"/>
                  </a:ext>
                </a:extLst>
              </a:tr>
              <a:tr h="1263188">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a:effectLst/>
                          <a:latin typeface="Gill Sans MT" panose="020B0502020104020203" pitchFamily="34" charset="0"/>
                          <a:ea typeface="Times New Roman" panose="02020603050405020304" pitchFamily="18" charset="0"/>
                        </a:rPr>
                        <a:t>A delivery and procurement strategy finalised the Interpretation Centre (Appointment of professional services by ECPTA).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Strategic Brief finalised for the Interpretation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Concept Report finalised for the Interpretation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300" dirty="0">
                          <a:effectLst/>
                          <a:latin typeface="Gill Sans MT" panose="020B0502020104020203" pitchFamily="34" charset="0"/>
                          <a:ea typeface="Times New Roman" panose="02020603050405020304" pitchFamily="18" charset="0"/>
                        </a:rPr>
                        <a:t>Design Development Report completed for the Interpretation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34841301"/>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11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76046" y="146649"/>
            <a:ext cx="8704052" cy="458469"/>
          </a:xfrm>
        </p:spPr>
        <p:txBody>
          <a:bodyPr>
            <a:noAutofit/>
          </a:bodyPr>
          <a:lstStyle/>
          <a:p>
            <a:pPr algn="ctr"/>
            <a:r>
              <a:rPr lang="en-ZA" sz="2100" dirty="0" smtClean="0"/>
              <a:t>Programme 3: Destination Development </a:t>
            </a:r>
            <a:br>
              <a:rPr lang="en-ZA" sz="2100" dirty="0" smtClean="0"/>
            </a:br>
            <a:r>
              <a:rPr lang="en-ZA" sz="2100" dirty="0" smtClean="0"/>
              <a:t>Annual Targets … C</a:t>
            </a:r>
            <a:r>
              <a:rPr lang="en-ZA" sz="2100" dirty="0" smtClean="0">
                <a:cs typeface="Arial" pitchFamily="34" charset="0"/>
              </a:rPr>
              <a:t>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9173245"/>
              </p:ext>
            </p:extLst>
          </p:nvPr>
        </p:nvGraphicFramePr>
        <p:xfrm>
          <a:off x="243859" y="758487"/>
          <a:ext cx="8736239" cy="5574895"/>
        </p:xfrm>
        <a:graphic>
          <a:graphicData uri="http://schemas.openxmlformats.org/drawingml/2006/table">
            <a:tbl>
              <a:tblPr firstRow="1" bandRow="1">
                <a:tableStyleId>{21E4AEA4-8DFA-4A89-87EB-49C32662AFE0}</a:tableStyleId>
              </a:tblPr>
              <a:tblGrid>
                <a:gridCol w="1250604">
                  <a:extLst>
                    <a:ext uri="{9D8B030D-6E8A-4147-A177-3AD203B41FA5}">
                      <a16:colId xmlns="" xmlns:a16="http://schemas.microsoft.com/office/drawing/2014/main" val="20000"/>
                    </a:ext>
                  </a:extLst>
                </a:gridCol>
                <a:gridCol w="1761624">
                  <a:extLst>
                    <a:ext uri="{9D8B030D-6E8A-4147-A177-3AD203B41FA5}">
                      <a16:colId xmlns="" xmlns:a16="http://schemas.microsoft.com/office/drawing/2014/main" val="20001"/>
                    </a:ext>
                  </a:extLst>
                </a:gridCol>
                <a:gridCol w="1262125">
                  <a:extLst>
                    <a:ext uri="{9D8B030D-6E8A-4147-A177-3AD203B41FA5}">
                      <a16:colId xmlns="" xmlns:a16="http://schemas.microsoft.com/office/drawing/2014/main" val="4221481607"/>
                    </a:ext>
                  </a:extLst>
                </a:gridCol>
                <a:gridCol w="1371600">
                  <a:extLst>
                    <a:ext uri="{9D8B030D-6E8A-4147-A177-3AD203B41FA5}">
                      <a16:colId xmlns="" xmlns:a16="http://schemas.microsoft.com/office/drawing/2014/main" val="20003"/>
                    </a:ext>
                  </a:extLst>
                </a:gridCol>
                <a:gridCol w="1804949">
                  <a:extLst>
                    <a:ext uri="{9D8B030D-6E8A-4147-A177-3AD203B41FA5}">
                      <a16:colId xmlns="" xmlns:a16="http://schemas.microsoft.com/office/drawing/2014/main" val="20004"/>
                    </a:ext>
                  </a:extLst>
                </a:gridCol>
                <a:gridCol w="1285337">
                  <a:extLst>
                    <a:ext uri="{9D8B030D-6E8A-4147-A177-3AD203B41FA5}">
                      <a16:colId xmlns="" xmlns:a16="http://schemas.microsoft.com/office/drawing/2014/main" val="930873612"/>
                    </a:ext>
                  </a:extLst>
                </a:gridCol>
              </a:tblGrid>
              <a:tr h="290826">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33595">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62577">
                <a:tc rowSpan="4">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2: </a:t>
                      </a:r>
                      <a:r>
                        <a:rPr lang="en-US" sz="1400" kern="1200" dirty="0" smtClean="0">
                          <a:solidFill>
                            <a:schemeClr val="dk1"/>
                          </a:solidFill>
                          <a:effectLst/>
                          <a:latin typeface="Gill Sans MT" panose="020B0502020104020203" pitchFamily="34" charset="0"/>
                          <a:ea typeface="+mn-ea"/>
                          <a:cs typeface="+mn-cs"/>
                        </a:rPr>
                        <a:t>Number of destination enhancement initiatives supported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just">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Fifteen initiatives continued</a:t>
                      </a:r>
                      <a:r>
                        <a:rPr lang="en-ZA" sz="1400" b="1"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2"/>
                  </a:ext>
                </a:extLst>
              </a:tr>
              <a:tr h="234799">
                <a:tc vMerge="1">
                  <a:txBody>
                    <a:bodyPr/>
                    <a:lstStyle/>
                    <a:p>
                      <a:pPr marL="0" marR="0" indent="0" algn="just" defTabSz="914400" rtl="0" eaLnBrk="1" fontAlgn="auto" latinLnBrk="0" hangingPunct="1">
                        <a:lnSpc>
                          <a:spcPct val="90000"/>
                        </a:lnSpc>
                        <a:spcBef>
                          <a:spcPts val="0"/>
                        </a:spcBef>
                        <a:spcAft>
                          <a:spcPts val="0"/>
                        </a:spcAft>
                        <a:buClrTx/>
                        <a:buSzTx/>
                        <a:buFontTx/>
                        <a:buNone/>
                        <a:tabLst/>
                        <a:defRPr/>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just">
                        <a:spcAft>
                          <a:spcPts val="0"/>
                        </a:spcAft>
                      </a:pPr>
                      <a:r>
                        <a:rPr lang="en-ZA" sz="1400" b="1" dirty="0" smtClean="0">
                          <a:effectLst/>
                          <a:latin typeface="Gill Sans MT" panose="020B0502020104020203" pitchFamily="34" charset="0"/>
                          <a:ea typeface="Calibri" panose="020F0502020204030204" pitchFamily="34" charset="0"/>
                          <a:cs typeface="MyriadPro-Regular"/>
                        </a:rPr>
                        <a:t>Interpretative signage implemented in six national iconic sites: </a:t>
                      </a:r>
                      <a:endPar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404261643"/>
                  </a:ext>
                </a:extLst>
              </a:tr>
              <a:tr h="2195454">
                <a:tc vMerge="1">
                  <a:txBody>
                    <a:bodyPr/>
                    <a:lstStyle/>
                    <a:p>
                      <a:endParaRPr lang="en-ZA"/>
                    </a:p>
                  </a:txBody>
                  <a:tcPr/>
                </a:tc>
                <a:tc>
                  <a:txBody>
                    <a:bodyPr/>
                    <a:lstStyle/>
                    <a:p>
                      <a:pPr marL="180975" lvl="0" indent="-180975" algn="just">
                        <a:spcAft>
                          <a:spcPts val="0"/>
                        </a:spcAft>
                        <a:buFont typeface="+mj-lt"/>
                        <a:buAutoNum type="arabicPeriod"/>
                      </a:pPr>
                      <a:r>
                        <a:rPr lang="en-ZA" sz="1400" dirty="0" smtClean="0">
                          <a:effectLst/>
                          <a:latin typeface="Gill Sans MT" panose="020B0502020104020203" pitchFamily="34" charset="0"/>
                          <a:ea typeface="Calibri" panose="020F0502020204030204" pitchFamily="34" charset="0"/>
                          <a:cs typeface="MyriadPro-Regular"/>
                        </a:rPr>
                        <a:t>Hluhluwe </a:t>
                      </a:r>
                      <a:r>
                        <a:rPr lang="en-ZA" sz="1400" dirty="0">
                          <a:effectLst/>
                          <a:latin typeface="Gill Sans MT" panose="020B0502020104020203" pitchFamily="34" charset="0"/>
                          <a:ea typeface="Calibri" panose="020F0502020204030204" pitchFamily="34" charset="0"/>
                          <a:cs typeface="MyriadPro-Regular"/>
                        </a:rPr>
                        <a:t>Nature </a:t>
                      </a:r>
                      <a:r>
                        <a:rPr lang="en-ZA" sz="1400" dirty="0" smtClean="0">
                          <a:effectLst/>
                          <a:latin typeface="Gill Sans MT" panose="020B0502020104020203" pitchFamily="34" charset="0"/>
                          <a:ea typeface="Calibri" panose="020F0502020204030204" pitchFamily="34" charset="0"/>
                          <a:cs typeface="MyriadPro-Regular"/>
                        </a:rPr>
                        <a:t>Reserve.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80975" lvl="0" indent="-180975" algn="just">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MyriadPro-Regular"/>
                        </a:rPr>
                        <a:t>Mkambati Nature </a:t>
                      </a:r>
                      <a:r>
                        <a:rPr lang="en-ZA" sz="1400" dirty="0" smtClean="0">
                          <a:effectLst/>
                          <a:latin typeface="Gill Sans MT" panose="020B0502020104020203" pitchFamily="34" charset="0"/>
                          <a:ea typeface="Calibri" panose="020F0502020204030204" pitchFamily="34" charset="0"/>
                          <a:cs typeface="MyriadPro-Regular"/>
                        </a:rPr>
                        <a:t>Reserve.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80975" lvl="0" indent="-180975" algn="just">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MyriadPro-Regular"/>
                        </a:rPr>
                        <a:t>Dwesa Cwebe Nature </a:t>
                      </a:r>
                      <a:r>
                        <a:rPr lang="en-ZA" sz="1400" dirty="0" smtClean="0">
                          <a:effectLst/>
                          <a:latin typeface="Gill Sans MT" panose="020B0502020104020203" pitchFamily="34" charset="0"/>
                          <a:ea typeface="Calibri" panose="020F0502020204030204" pitchFamily="34" charset="0"/>
                          <a:cs typeface="MyriadPro-Regular"/>
                        </a:rPr>
                        <a:t>Reserve.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80975" lvl="0" indent="-180975" algn="just">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MyriadPro-Regular"/>
                        </a:rPr>
                        <a:t>Tsitsikamma National </a:t>
                      </a:r>
                      <a:r>
                        <a:rPr lang="en-ZA" sz="1400" dirty="0" smtClean="0">
                          <a:effectLst/>
                          <a:latin typeface="Gill Sans MT" panose="020B0502020104020203" pitchFamily="34" charset="0"/>
                          <a:ea typeface="Calibri" panose="020F0502020204030204" pitchFamily="34" charset="0"/>
                          <a:cs typeface="MyriadPro-Regular"/>
                        </a:rPr>
                        <a:t>Park.</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80975" lvl="0" indent="-180975" algn="just">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MyriadPro-Regular"/>
                        </a:rPr>
                        <a:t>Blyde River </a:t>
                      </a:r>
                      <a:r>
                        <a:rPr lang="en-ZA" sz="1400" dirty="0" smtClean="0">
                          <a:effectLst/>
                          <a:latin typeface="Gill Sans MT" panose="020B0502020104020203" pitchFamily="34" charset="0"/>
                          <a:ea typeface="Calibri" panose="020F0502020204030204" pitchFamily="34" charset="0"/>
                          <a:cs typeface="MyriadPro-Regular"/>
                        </a:rPr>
                        <a:t>Canyon.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80975" lvl="0" indent="-180975" algn="just">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MyriadPro-Regular"/>
                        </a:rPr>
                        <a:t>SKA Karoo </a:t>
                      </a:r>
                      <a:r>
                        <a:rPr lang="en-ZA" sz="1400" dirty="0" smtClean="0">
                          <a:effectLst/>
                          <a:latin typeface="Gill Sans MT" panose="020B0502020104020203" pitchFamily="34" charset="0"/>
                          <a:ea typeface="Calibri" panose="020F0502020204030204" pitchFamily="34" charset="0"/>
                          <a:cs typeface="MyriadPro-Regular"/>
                        </a:rPr>
                        <a:t>Node.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Quarterly report on the implementation of interpretative signage in six national iconic sites as per agreements completed.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Quarterly report on the implementation of interpretative signage in six national iconic sites as per agreements completed.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Quarterly report on the implementation of interpretative signage in six national iconic sites as per agreements completed.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Final report on the implementation of interpretative signage in six national iconic sites as per agreements completed.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27782214"/>
                  </a:ext>
                </a:extLst>
              </a:tr>
              <a:tr h="1975908">
                <a:tc vMerge="1">
                  <a:txBody>
                    <a:bodyPr/>
                    <a:lstStyle/>
                    <a:p>
                      <a:endParaRPr lang="en-ZA"/>
                    </a:p>
                  </a:txBody>
                  <a:tcPr/>
                </a:tc>
                <a:tc>
                  <a:txBody>
                    <a:bodyPr/>
                    <a:lstStyle/>
                    <a:p>
                      <a:pPr algn="just">
                        <a:spcAft>
                          <a:spcPts val="0"/>
                        </a:spcAft>
                      </a:pPr>
                      <a:r>
                        <a:rPr lang="en-GB" sz="1400" dirty="0">
                          <a:effectLst/>
                          <a:latin typeface="Gill Sans MT" panose="020B0502020104020203" pitchFamily="34" charset="0"/>
                          <a:ea typeface="Arial Narrow" panose="020B0606020202030204" pitchFamily="34" charset="0"/>
                          <a:cs typeface="Arial Narrow" panose="020B0606020202030204" pitchFamily="34" charset="0"/>
                        </a:rPr>
                        <a:t>One route development supported: Indi-Atlantic Route.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Support measures for product development for the Indi-Atlantic Route identified.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Support measures for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marketing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and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promotion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of the Indi-Atlantic Route identified.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lgn="just" defTabSz="914400" rtl="0" eaLnBrk="1" latinLnBrk="0" hangingPunct="1">
                        <a:lnSpc>
                          <a:spcPct val="90000"/>
                        </a:lnSpc>
                        <a:spcBef>
                          <a:spcPts val="0"/>
                        </a:spcBef>
                        <a:spcAft>
                          <a:spcPts val="0"/>
                        </a:spcAft>
                        <a:buFont typeface="Arial" panose="020B0604020202020204" pitchFamily="34" charset="0"/>
                        <a:buChar char="•"/>
                        <a:tabLst>
                          <a:tab pos="228600" algn="l"/>
                        </a:tabLst>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Four consultations with key stakeholders and their implementation roles identified. </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9388" lvl="0" indent="-179388" algn="just" defTabSz="914400" rtl="0" eaLnBrk="1" latinLnBrk="0" hangingPunct="1">
                        <a:lnSpc>
                          <a:spcPct val="90000"/>
                        </a:lnSpc>
                        <a:spcBef>
                          <a:spcPts val="0"/>
                        </a:spcBef>
                        <a:spcAft>
                          <a:spcPts val="0"/>
                        </a:spcAft>
                        <a:buFont typeface="Arial" panose="020B0604020202020204" pitchFamily="34" charset="0"/>
                        <a:buChar char="•"/>
                        <a:tabLst>
                          <a:tab pos="228600" algn="l"/>
                        </a:tabLst>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Memoranda of Understanding </a:t>
                      </a:r>
                      <a:r>
                        <a:rPr lang="en-GB" sz="1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with </a:t>
                      </a: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implementing stakeholders finalised</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Monitor and report on the implementation plans for the development of the Indi-Atlantic Route.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72555514"/>
                  </a:ext>
                </a:extLst>
              </a:tr>
            </a:tbl>
          </a:graphicData>
        </a:graphic>
      </p:graphicFrame>
      <p:sp>
        <p:nvSpPr>
          <p:cNvPr id="7" name="Footer Placeholder 1"/>
          <p:cNvSpPr>
            <a:spLocks noGrp="1"/>
          </p:cNvSpPr>
          <p:nvPr>
            <p:ph type="ftr" sz="quarter" idx="11"/>
          </p:nvPr>
        </p:nvSpPr>
        <p:spPr>
          <a:xfrm>
            <a:off x="276046" y="6356350"/>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013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520122"/>
          </a:xfrm>
        </p:spPr>
        <p:txBody>
          <a:bodyPr>
            <a:noAutofit/>
          </a:bodyPr>
          <a:lstStyle/>
          <a:p>
            <a:pPr algn="ctr"/>
            <a:r>
              <a:rPr lang="en-ZA" sz="2200" dirty="0" smtClean="0"/>
              <a:t>Programme 3: Destination Development</a:t>
            </a:r>
            <a:br>
              <a:rPr lang="en-ZA" sz="2200" dirty="0" smtClean="0"/>
            </a:br>
            <a:r>
              <a:rPr lang="en-ZA" sz="2200" dirty="0" smtClean="0"/>
              <a:t>Annual Targets …C</a:t>
            </a:r>
            <a:r>
              <a:rPr lang="en-ZA" sz="2200" dirty="0" smtClean="0">
                <a:cs typeface="Arial" pitchFamily="34" charset="0"/>
              </a:rPr>
              <a:t>ontinued</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0956701"/>
              </p:ext>
            </p:extLst>
          </p:nvPr>
        </p:nvGraphicFramePr>
        <p:xfrm>
          <a:off x="232912" y="1084858"/>
          <a:ext cx="8729933" cy="2315337"/>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64767">
                <a:tc rowSpan="2">
                  <a:txBody>
                    <a:bodyPr/>
                    <a:lstStyle/>
                    <a:p>
                      <a:pPr algn="ctr">
                        <a:lnSpc>
                          <a:spcPct val="90000"/>
                        </a:lnSpc>
                      </a:pPr>
                      <a:r>
                        <a:rPr lang="en-ZA" sz="16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6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15073">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74028">
                <a:tc>
                  <a:txBody>
                    <a:bodyPr/>
                    <a:lstStyle/>
                    <a:p>
                      <a:pPr algn="just">
                        <a:lnSpc>
                          <a:spcPct val="107000"/>
                        </a:lnSpc>
                        <a:spcAft>
                          <a:spcPts val="0"/>
                        </a:spcAft>
                      </a:pPr>
                      <a:r>
                        <a:rPr lang="en-ZA" sz="1600" b="1" dirty="0">
                          <a:effectLst/>
                          <a:latin typeface="Gill Sans MT" panose="020B0502020104020203" pitchFamily="34" charset="0"/>
                          <a:ea typeface="Times New Roman" panose="02020603050405020304" pitchFamily="18" charset="0"/>
                          <a:cs typeface="Times New Roman" panose="02020603050405020304" pitchFamily="18" charset="0"/>
                        </a:rPr>
                        <a:t>PPI </a:t>
                      </a: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3: </a:t>
                      </a:r>
                      <a:r>
                        <a:rPr lang="en-ZA" sz="1600" b="0" kern="1200" baseline="0" dirty="0" smtClean="0">
                          <a:solidFill>
                            <a:schemeClr val="dk1"/>
                          </a:solidFill>
                          <a:effectLst/>
                          <a:latin typeface="Gill Sans MT" panose="020B0502020104020203" pitchFamily="34" charset="0"/>
                          <a:ea typeface="+mn-ea"/>
                          <a:cs typeface="+mn-cs"/>
                        </a:rPr>
                        <a:t>Number of FTE jobs created through Working for Tourism projects on the EPWP</a:t>
                      </a:r>
                      <a:endParaRPr lang="en-ZA" sz="16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b="0" dirty="0" smtClean="0">
                          <a:effectLst/>
                          <a:latin typeface="Gill Sans MT" panose="020B0502020104020203" pitchFamily="34" charset="0"/>
                          <a:ea typeface="Times New Roman" panose="02020603050405020304" pitchFamily="18" charset="0"/>
                          <a:cs typeface="Times New Roman" panose="02020603050405020304" pitchFamily="18" charset="0"/>
                        </a:rPr>
                        <a:t>6355 </a:t>
                      </a:r>
                      <a:r>
                        <a:rPr lang="en-ZA" sz="1600" dirty="0">
                          <a:effectLst/>
                          <a:latin typeface="Gill Sans MT" panose="020B0502020104020203" pitchFamily="34" charset="0"/>
                          <a:ea typeface="Times New Roman" panose="02020603050405020304" pitchFamily="18" charset="0"/>
                          <a:cs typeface="Times New Roman" panose="02020603050405020304" pitchFamily="18" charset="0"/>
                        </a:rPr>
                        <a:t>FTE jobs created through the Working for Tourism Programme.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500</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 </a:t>
                      </a:r>
                      <a:r>
                        <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300 </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 </a:t>
                      </a:r>
                      <a:r>
                        <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300</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Gill Sans MT" panose="020B0502020104020203" pitchFamily="34" charset="0"/>
                          <a:ea typeface="Times New Roman" panose="02020603050405020304" pitchFamily="18" charset="0"/>
                          <a:cs typeface="Times New Roman" panose="02020603050405020304" pitchFamily="18" charset="0"/>
                        </a:rPr>
                        <a:t>1 255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350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145772"/>
            <a:ext cx="7886700" cy="916546"/>
          </a:xfrm>
        </p:spPr>
        <p:txBody>
          <a:bodyPr>
            <a:noAutofit/>
          </a:bodyPr>
          <a:lstStyle/>
          <a:p>
            <a:pPr algn="ctr"/>
            <a:r>
              <a:rPr lang="en-ZA" sz="2200" dirty="0" smtClean="0"/>
              <a:t>Programme 4:  Tourism Sector </a:t>
            </a:r>
            <a:r>
              <a:rPr lang="en-ZA" sz="2200" dirty="0"/>
              <a:t>S</a:t>
            </a:r>
            <a:r>
              <a:rPr lang="en-ZA" sz="2200" dirty="0" smtClean="0"/>
              <a:t>upport  </a:t>
            </a:r>
            <a:r>
              <a:rPr lang="en-ZA" sz="2200" dirty="0"/>
              <a:t>S</a:t>
            </a:r>
            <a:r>
              <a:rPr lang="en-ZA" sz="2200" dirty="0" smtClean="0"/>
              <a:t>ervices </a:t>
            </a:r>
            <a:endParaRPr lang="en-ZA" sz="2200" dirty="0"/>
          </a:p>
        </p:txBody>
      </p:sp>
      <p:sp>
        <p:nvSpPr>
          <p:cNvPr id="5" name="Content Placeholder 4"/>
          <p:cNvSpPr>
            <a:spLocks noGrp="1"/>
          </p:cNvSpPr>
          <p:nvPr>
            <p:ph idx="1"/>
          </p:nvPr>
        </p:nvSpPr>
        <p:spPr>
          <a:xfrm>
            <a:off x="628649" y="1358153"/>
            <a:ext cx="7886700" cy="4117206"/>
          </a:xfrm>
        </p:spPr>
        <p:txBody>
          <a:bodyPr>
            <a:normAutofit/>
          </a:bodyPr>
          <a:lstStyle/>
          <a:p>
            <a:pPr marL="0" indent="0" algn="just">
              <a:spcBef>
                <a:spcPts val="0"/>
              </a:spcBef>
              <a:buNone/>
            </a:pPr>
            <a:r>
              <a:rPr lang="en-ZA" sz="2800" b="1" dirty="0"/>
              <a:t>Purpose</a:t>
            </a:r>
            <a:r>
              <a:rPr lang="en-ZA" sz="2800" b="1" dirty="0" smtClean="0"/>
              <a:t>: </a:t>
            </a:r>
          </a:p>
          <a:p>
            <a:pPr marL="0" indent="0" algn="just">
              <a:spcBef>
                <a:spcPts val="0"/>
              </a:spcBef>
              <a:buNone/>
            </a:pPr>
            <a:endParaRPr lang="en-ZA" sz="2800" b="1" dirty="0" smtClean="0"/>
          </a:p>
          <a:p>
            <a:pPr marL="0" indent="0" algn="just">
              <a:buNone/>
            </a:pPr>
            <a:r>
              <a:rPr lang="en-US" sz="2800" dirty="0" smtClean="0"/>
              <a:t>Enhance </a:t>
            </a:r>
            <a:r>
              <a:rPr lang="en-US" sz="2800" dirty="0"/>
              <a:t>transformation of the sector, increase skills levels and support development to ensure that South Africa is a competitive tourism </a:t>
            </a:r>
            <a:r>
              <a:rPr lang="en-US" sz="2800" dirty="0" smtClean="0"/>
              <a:t>destination.</a:t>
            </a:r>
            <a:endParaRPr lang="en-ZA" sz="2800" dirty="0"/>
          </a:p>
          <a:p>
            <a:pPr marL="0" indent="0" algn="just">
              <a:spcBef>
                <a:spcPts val="0"/>
              </a:spcBef>
              <a:buNone/>
            </a:pPr>
            <a:endParaRPr lang="en-ZA" sz="2800" dirty="0"/>
          </a:p>
          <a:p>
            <a:pPr marL="0" indent="0" algn="just">
              <a:spcBef>
                <a:spcPts val="0"/>
              </a:spcBef>
              <a:buNone/>
            </a:pPr>
            <a:r>
              <a:rPr lang="en-ZA" sz="2800" b="1" dirty="0" smtClean="0"/>
              <a:t>Strategic </a:t>
            </a:r>
            <a:r>
              <a:rPr lang="en-ZA" sz="2800" b="1" dirty="0"/>
              <a:t>Outcome-oriented goal: </a:t>
            </a:r>
            <a:endParaRPr lang="en-ZA" sz="2800" b="1" dirty="0" smtClean="0"/>
          </a:p>
          <a:p>
            <a:pPr marL="0" indent="0" algn="just">
              <a:spcBef>
                <a:spcPts val="0"/>
              </a:spcBef>
              <a:buNone/>
            </a:pPr>
            <a:endParaRPr lang="en-ZA" sz="2800" b="1" dirty="0" smtClean="0"/>
          </a:p>
          <a:p>
            <a:pPr marL="0" indent="0" algn="just">
              <a:spcBef>
                <a:spcPts val="0"/>
              </a:spcBef>
              <a:buNone/>
            </a:pPr>
            <a:r>
              <a:rPr lang="en-ZA" sz="2800" dirty="0" smtClean="0"/>
              <a:t>Increase </a:t>
            </a:r>
            <a:r>
              <a:rPr lang="en-ZA" sz="2800" dirty="0"/>
              <a:t>the tourism sector’s contribution to inclusive economic </a:t>
            </a:r>
            <a:r>
              <a:rPr lang="en-ZA" sz="2800" dirty="0" smtClean="0"/>
              <a:t>growth.</a:t>
            </a:r>
            <a:endParaRPr lang="en-ZA" sz="2800" dirty="0"/>
          </a:p>
          <a:p>
            <a:pPr marL="0" indent="0" algn="just">
              <a:buNone/>
            </a:pPr>
            <a:endParaRPr lang="en-ZA" sz="2800" dirty="0"/>
          </a:p>
        </p:txBody>
      </p:sp>
      <p:sp>
        <p:nvSpPr>
          <p:cNvPr id="6"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043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18944" y="228600"/>
            <a:ext cx="7895325" cy="781390"/>
          </a:xfrm>
        </p:spPr>
        <p:txBody>
          <a:bodyPr>
            <a:noAutofit/>
          </a:bodyPr>
          <a:lstStyle/>
          <a:p>
            <a:pPr algn="ctr"/>
            <a:r>
              <a:rPr lang="en-ZA" sz="2000" dirty="0" smtClean="0"/>
              <a:t>Tourism Sector Support Services: Links on Strategic Objectives, Objective Statements and Programme Performance Indicators</a:t>
            </a:r>
            <a:r>
              <a:rPr lang="en-ZA" sz="2200" dirty="0" smtClean="0"/>
              <a:t>  </a:t>
            </a:r>
            <a:endParaRPr lang="en-ZA" sz="2200" dirty="0"/>
          </a:p>
        </p:txBody>
      </p:sp>
      <p:graphicFrame>
        <p:nvGraphicFramePr>
          <p:cNvPr id="6" name="Table 5"/>
          <p:cNvGraphicFramePr>
            <a:graphicFrameLocks noGrp="1"/>
          </p:cNvGraphicFramePr>
          <p:nvPr>
            <p:extLst>
              <p:ext uri="{D42A27DB-BD31-4B8C-83A1-F6EECF244321}">
                <p14:modId xmlns:p14="http://schemas.microsoft.com/office/powerpoint/2010/main" val="840174941"/>
              </p:ext>
            </p:extLst>
          </p:nvPr>
        </p:nvGraphicFramePr>
        <p:xfrm>
          <a:off x="618944" y="1207700"/>
          <a:ext cx="7895325" cy="3963464"/>
        </p:xfrm>
        <a:graphic>
          <a:graphicData uri="http://schemas.openxmlformats.org/drawingml/2006/table">
            <a:tbl>
              <a:tblPr firstRow="1" bandRow="1">
                <a:tableStyleId>{21E4AEA4-8DFA-4A89-87EB-49C32662AFE0}</a:tableStyleId>
              </a:tblPr>
              <a:tblGrid>
                <a:gridCol w="3307364">
                  <a:extLst>
                    <a:ext uri="{9D8B030D-6E8A-4147-A177-3AD203B41FA5}">
                      <a16:colId xmlns="" xmlns:a16="http://schemas.microsoft.com/office/drawing/2014/main" val="20000"/>
                    </a:ext>
                  </a:extLst>
                </a:gridCol>
                <a:gridCol w="4587961">
                  <a:extLst>
                    <a:ext uri="{9D8B030D-6E8A-4147-A177-3AD203B41FA5}">
                      <a16:colId xmlns="" xmlns:a16="http://schemas.microsoft.com/office/drawing/2014/main" val="20001"/>
                    </a:ext>
                  </a:extLst>
                </a:gridCol>
              </a:tblGrid>
              <a:tr h="405947">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5:</a:t>
                      </a:r>
                      <a:r>
                        <a:rPr lang="en-ZA" sz="1600" b="1" baseline="0" dirty="0" smtClean="0">
                          <a:solidFill>
                            <a:schemeClr val="tx1"/>
                          </a:solidFill>
                          <a:latin typeface="Gill Sans MT" panose="020B0502020104020203" pitchFamily="34" charset="0"/>
                        </a:rPr>
                        <a:t>  </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To accelerate the transformation of the tourism 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0"/>
                  </a:ext>
                </a:extLst>
              </a:tr>
              <a:tr h="284094">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Programme</a:t>
                      </a:r>
                      <a:r>
                        <a:rPr lang="en-ZA" sz="1500" b="1" baseline="0" dirty="0" smtClean="0">
                          <a:solidFill>
                            <a:schemeClr val="tx1"/>
                          </a:solidFill>
                          <a:latin typeface="Gill Sans MT" panose="020B0502020104020203" pitchFamily="34" charset="0"/>
                        </a:rPr>
                        <a:t> Performance Indicator (PPI)</a:t>
                      </a:r>
                      <a:endParaRPr lang="en-ZA" sz="15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 xmlns:a16="http://schemas.microsoft.com/office/drawing/2014/main" val="10001"/>
                  </a:ext>
                </a:extLst>
              </a:tr>
              <a:tr h="583403">
                <a:tc rowSpan="2">
                  <a:txBody>
                    <a:bodyPr/>
                    <a:lstStyle/>
                    <a:p>
                      <a:pPr algn="just">
                        <a:lnSpc>
                          <a:spcPct val="90000"/>
                        </a:lnSpc>
                        <a:spcAft>
                          <a:spcPts val="0"/>
                        </a:spcAft>
                      </a:pPr>
                      <a:r>
                        <a:rPr lang="en-ZA" sz="1500" kern="1200" dirty="0" smtClean="0">
                          <a:solidFill>
                            <a:schemeClr val="dk1"/>
                          </a:solidFill>
                          <a:effectLst/>
                          <a:latin typeface="Gill Sans MT" panose="020B0502020104020203" pitchFamily="34" charset="0"/>
                          <a:ea typeface="+mn-ea"/>
                          <a:cs typeface="+mn-cs"/>
                        </a:rPr>
                        <a:t>To implement programmes aimed at the empowerment of marginalised enterprises and individuals to promote inclusive growth of the sector.</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PPI 1:</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Number of initiatives supported to promote B-BBEE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implementation.</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62588">
                <a:tc vMerge="1">
                  <a:txBody>
                    <a:bodyPr/>
                    <a:lstStyle/>
                    <a:p>
                      <a:pPr>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PPI 2:</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Number of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initiatives supported to stimulate domestic tourism</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80774">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6:</a:t>
                      </a:r>
                      <a:r>
                        <a:rPr lang="en-ZA" sz="1600" b="1" baseline="0" dirty="0" smtClean="0">
                          <a:solidFill>
                            <a:schemeClr val="tx1"/>
                          </a:solidFill>
                          <a:latin typeface="Gill Sans MT" panose="020B0502020104020203" pitchFamily="34" charset="0"/>
                        </a:rPr>
                        <a:t>  </a:t>
                      </a:r>
                      <a:r>
                        <a:rPr lang="en-ZA" sz="1600" b="1" kern="1200" dirty="0" smtClean="0">
                          <a:solidFill>
                            <a:schemeClr val="dk1"/>
                          </a:solidFill>
                          <a:effectLst/>
                          <a:latin typeface="Gill Sans MT" panose="020B0502020104020203" pitchFamily="34" charset="0"/>
                          <a:ea typeface="+mn-ea"/>
                          <a:cs typeface="+mn-cs"/>
                        </a:rPr>
                        <a:t>To facilitate the development and growth of tourism enterprises to contribute to inclusive economic growth and job creation.</a:t>
                      </a:r>
                      <a:endParaRPr lang="en-ZA" sz="1600" b="1" baseline="0" dirty="0" smtClean="0">
                        <a:solidFill>
                          <a:schemeClr val="tx1"/>
                        </a:solidFill>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80774">
                <a:tc rowSpan="4">
                  <a:txBody>
                    <a:bodyPr/>
                    <a:lstStyle/>
                    <a:p>
                      <a:pPr algn="just">
                        <a:lnSpc>
                          <a:spcPct val="90000"/>
                        </a:lnSpc>
                        <a:spcAft>
                          <a:spcPts val="0"/>
                        </a:spcAft>
                      </a:pPr>
                      <a:r>
                        <a:rPr lang="en-ZA" sz="1500" kern="1200" dirty="0" smtClean="0">
                          <a:solidFill>
                            <a:schemeClr val="dk1"/>
                          </a:solidFill>
                          <a:effectLst/>
                          <a:latin typeface="Gill Sans MT" panose="020B0502020104020203" pitchFamily="34" charset="0"/>
                          <a:ea typeface="+mn-ea"/>
                          <a:cs typeface="+mn-cs"/>
                        </a:rPr>
                        <a:t>To create an enabling environment for tourism enterprises to grow and contribute to job creation and the competitiveness of the destination, through the provision of business support services and tools.</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b="1" dirty="0">
                          <a:effectLst/>
                          <a:latin typeface="Gill Sans MT" panose="020B0502020104020203" pitchFamily="34" charset="0"/>
                          <a:ea typeface="Times New Roman" panose="02020603050405020304" pitchFamily="18" charset="0"/>
                          <a:cs typeface="Times New Roman" panose="02020603050405020304" pitchFamily="18" charset="0"/>
                        </a:rPr>
                        <a:t>PPI 3:</a:t>
                      </a: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Number of enterprises supported for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development.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64634">
                <a:tc vMerge="1">
                  <a:txBody>
                    <a:bodyPr/>
                    <a:lstStyle/>
                    <a:p>
                      <a:pPr>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PPI 4:</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Number of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incubators implemented.</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80774">
                <a:tc vMerge="1">
                  <a:txBody>
                    <a:bodyPr/>
                    <a:lstStyle/>
                    <a:p>
                      <a:pPr>
                        <a:lnSpc>
                          <a:spcPct val="90000"/>
                        </a:lnSpc>
                        <a:spcAft>
                          <a:spcPts val="0"/>
                        </a:spcAft>
                      </a:pP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PPI 5:</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Number of incentivised programme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implemented.</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480774">
                <a:tc vMerge="1">
                  <a:txBody>
                    <a:bodyPr/>
                    <a:lstStyle/>
                    <a:p>
                      <a:pPr>
                        <a:lnSpc>
                          <a:spcPct val="90000"/>
                        </a:lnSpc>
                        <a:spcAft>
                          <a:spcPts val="0"/>
                        </a:spcAft>
                      </a:pP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PPI 6:</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r>
                        <a:rPr lang="en-US" sz="15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Number of community tourism enterprises supported to enter </a:t>
                      </a:r>
                      <a:r>
                        <a:rPr lang="en-US" sz="15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the tourism </a:t>
                      </a:r>
                      <a:r>
                        <a:rPr lang="en-US" sz="15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value </a:t>
                      </a:r>
                      <a:r>
                        <a:rPr lang="en-US" sz="15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chain</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147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9" y="217677"/>
            <a:ext cx="7886700" cy="623414"/>
          </a:xfrm>
          <a:solidFill>
            <a:schemeClr val="bg1"/>
          </a:solidFill>
        </p:spPr>
        <p:txBody>
          <a:bodyPr>
            <a:normAutofit/>
          </a:bodyPr>
          <a:lstStyle/>
          <a:p>
            <a:pPr algn="ctr"/>
            <a:r>
              <a:rPr lang="en-ZA" sz="2400" dirty="0" smtClean="0">
                <a:solidFill>
                  <a:srgbClr val="F26522"/>
                </a:solidFill>
              </a:rPr>
              <a:t>Legislative and Policy </a:t>
            </a:r>
            <a:r>
              <a:rPr lang="en-ZA" sz="2400" dirty="0">
                <a:solidFill>
                  <a:srgbClr val="F26522"/>
                </a:solidFill>
              </a:rPr>
              <a:t>M</a:t>
            </a:r>
            <a:r>
              <a:rPr lang="en-ZA" sz="2400" dirty="0" smtClean="0">
                <a:solidFill>
                  <a:srgbClr val="F26522"/>
                </a:solidFill>
              </a:rPr>
              <a:t>andate</a:t>
            </a:r>
            <a:endParaRPr lang="en-ZA" sz="2400" dirty="0">
              <a:solidFill>
                <a:srgbClr val="F26522"/>
              </a:solidFill>
            </a:endParaRPr>
          </a:p>
        </p:txBody>
      </p:sp>
      <p:sp>
        <p:nvSpPr>
          <p:cNvPr id="5" name="Content Placeholder 4"/>
          <p:cNvSpPr>
            <a:spLocks noGrp="1"/>
          </p:cNvSpPr>
          <p:nvPr>
            <p:ph idx="1"/>
          </p:nvPr>
        </p:nvSpPr>
        <p:spPr>
          <a:xfrm>
            <a:off x="341194" y="957551"/>
            <a:ext cx="8174155" cy="4851578"/>
          </a:xfrm>
          <a:solidFill>
            <a:schemeClr val="bg1"/>
          </a:solidFill>
        </p:spPr>
        <p:txBody>
          <a:bodyPr>
            <a:normAutofit/>
          </a:bodyPr>
          <a:lstStyle/>
          <a:p>
            <a:pPr marL="0" indent="0" algn="just">
              <a:lnSpc>
                <a:spcPct val="70000"/>
              </a:lnSpc>
              <a:spcBef>
                <a:spcPts val="0"/>
              </a:spcBef>
              <a:spcAft>
                <a:spcPts val="0"/>
              </a:spcAft>
              <a:buNone/>
            </a:pPr>
            <a:r>
              <a:rPr lang="en-ZA" sz="2200" b="1" dirty="0"/>
              <a:t>Tourism Act, 2014 (Act No 3 of 2014</a:t>
            </a:r>
            <a:r>
              <a:rPr lang="en-ZA" sz="2200" b="1" dirty="0" smtClean="0"/>
              <a:t>):</a:t>
            </a:r>
          </a:p>
          <a:p>
            <a:pPr algn="just">
              <a:lnSpc>
                <a:spcPct val="70000"/>
              </a:lnSpc>
              <a:spcBef>
                <a:spcPts val="0"/>
              </a:spcBef>
              <a:spcAft>
                <a:spcPts val="0"/>
              </a:spcAft>
              <a:buFont typeface="Wingdings" panose="05000000000000000000" pitchFamily="2" charset="2"/>
              <a:buChar char="q"/>
            </a:pPr>
            <a:endParaRPr lang="en-ZA" sz="2200" b="1" dirty="0">
              <a:ea typeface="Times New Roman" panose="02020603050405020304" pitchFamily="18" charset="0"/>
              <a:cs typeface="Times New Roman" panose="02020603050405020304" pitchFamily="18" charset="0"/>
            </a:endParaRPr>
          </a:p>
          <a:p>
            <a:pPr marL="0" indent="0" algn="just">
              <a:lnSpc>
                <a:spcPct val="70000"/>
              </a:lnSpc>
              <a:spcBef>
                <a:spcPts val="0"/>
              </a:spcBef>
              <a:spcAft>
                <a:spcPts val="0"/>
              </a:spcAft>
              <a:buNone/>
            </a:pPr>
            <a:r>
              <a:rPr lang="en-ZA" sz="2000" dirty="0" smtClean="0">
                <a:ea typeface="Times New Roman" panose="02020603050405020304" pitchFamily="18" charset="0"/>
                <a:cs typeface="Times New Roman" panose="02020603050405020304" pitchFamily="18" charset="0"/>
              </a:rPr>
              <a:t>Aims </a:t>
            </a:r>
            <a:r>
              <a:rPr lang="en-ZA" sz="2000" dirty="0">
                <a:ea typeface="Times New Roman" panose="02020603050405020304" pitchFamily="18" charset="0"/>
                <a:cs typeface="Times New Roman" panose="02020603050405020304" pitchFamily="18" charset="0"/>
              </a:rPr>
              <a:t>to promote the practise of responsible tourism for the benefit of the Republic and for the enjoyment of all its residents and foreign visitors; provide for the effective domestic and international marketing of South Africa as a tourist destination; promote quality tourism products and services; promote growth in and development of the tourism sector; and enhance cooperation and coordination between all spheres of government in developing and managing tourism</a:t>
            </a:r>
            <a:r>
              <a:rPr lang="en-ZA" sz="2000" dirty="0" smtClean="0">
                <a:ea typeface="Times New Roman" panose="02020603050405020304" pitchFamily="18" charset="0"/>
                <a:cs typeface="Times New Roman" panose="02020603050405020304" pitchFamily="18" charset="0"/>
              </a:rPr>
              <a:t>.</a:t>
            </a:r>
          </a:p>
          <a:p>
            <a:pPr marL="269875" indent="0" algn="just">
              <a:spcBef>
                <a:spcPts val="0"/>
              </a:spcBef>
              <a:spcAft>
                <a:spcPts val="0"/>
              </a:spcAft>
              <a:buNone/>
            </a:pPr>
            <a:endParaRPr lang="en-ZA" sz="2200" dirty="0" smtClean="0">
              <a:ea typeface="Times New Roman" panose="02020603050405020304" pitchFamily="18" charset="0"/>
              <a:cs typeface="Times New Roman" panose="02020603050405020304" pitchFamily="18" charset="0"/>
            </a:endParaRPr>
          </a:p>
          <a:p>
            <a:pPr marL="269875" indent="0" algn="just">
              <a:spcBef>
                <a:spcPts val="0"/>
              </a:spcBef>
              <a:spcAft>
                <a:spcPts val="0"/>
              </a:spcAft>
              <a:buNone/>
            </a:pPr>
            <a:endParaRPr lang="en-ZA" sz="2200" dirty="0">
              <a:ea typeface="Times New Roman" panose="02020603050405020304" pitchFamily="18" charset="0"/>
              <a:cs typeface="Times New Roman" panose="02020603050405020304" pitchFamily="18" charset="0"/>
            </a:endParaRPr>
          </a:p>
          <a:p>
            <a:pPr marL="0" indent="0" algn="just">
              <a:lnSpc>
                <a:spcPct val="70000"/>
              </a:lnSpc>
              <a:spcBef>
                <a:spcPts val="0"/>
              </a:spcBef>
              <a:spcAft>
                <a:spcPts val="0"/>
              </a:spcAft>
              <a:buNone/>
            </a:pPr>
            <a:r>
              <a:rPr lang="en-ZA" sz="2200" b="1" dirty="0"/>
              <a:t>National Development Plan (</a:t>
            </a:r>
            <a:r>
              <a:rPr lang="en-ZA" sz="2200" b="1" dirty="0" smtClean="0"/>
              <a:t>NDP):</a:t>
            </a:r>
          </a:p>
          <a:p>
            <a:pPr marL="0" indent="0" algn="just">
              <a:lnSpc>
                <a:spcPct val="70000"/>
              </a:lnSpc>
              <a:spcBef>
                <a:spcPts val="0"/>
              </a:spcBef>
              <a:spcAft>
                <a:spcPts val="0"/>
              </a:spcAft>
              <a:buNone/>
            </a:pPr>
            <a:endParaRPr lang="en-ZA" sz="2200" b="1" dirty="0" smtClean="0">
              <a:cs typeface="Times New Roman" panose="02020603050405020304" pitchFamily="18" charset="0"/>
            </a:endParaRPr>
          </a:p>
          <a:p>
            <a:pPr marL="0" indent="0" algn="just">
              <a:lnSpc>
                <a:spcPct val="70000"/>
              </a:lnSpc>
              <a:spcBef>
                <a:spcPts val="0"/>
              </a:spcBef>
              <a:spcAft>
                <a:spcPts val="0"/>
              </a:spcAft>
              <a:buNone/>
            </a:pPr>
            <a:r>
              <a:rPr lang="en-ZA" sz="2000" dirty="0" smtClean="0">
                <a:cs typeface="Times New Roman" panose="02020603050405020304" pitchFamily="18" charset="0"/>
              </a:rPr>
              <a:t>I</a:t>
            </a:r>
            <a:r>
              <a:rPr lang="en-ZA" sz="2000" dirty="0" smtClean="0">
                <a:ea typeface="Times New Roman" panose="02020603050405020304" pitchFamily="18" charset="0"/>
                <a:cs typeface="Times New Roman" panose="02020603050405020304" pitchFamily="18" charset="0"/>
              </a:rPr>
              <a:t>s </a:t>
            </a:r>
            <a:r>
              <a:rPr lang="en-ZA" sz="2000" dirty="0">
                <a:ea typeface="Times New Roman" panose="02020603050405020304" pitchFamily="18" charset="0"/>
                <a:cs typeface="Times New Roman" panose="02020603050405020304" pitchFamily="18" charset="0"/>
              </a:rPr>
              <a:t>the 2030 vision for the country. It envisions rising employment, productivity and incomes as a way to ensure a long term solution to achieve reduction in inequality, an improvement in living standards and ensuring a dignified existence for all South Africans. The NDP recognises tourism as one of the main drivers of employment and economic growth.</a:t>
            </a:r>
          </a:p>
          <a:p>
            <a:pPr marL="0" indent="0" algn="just">
              <a:spcAft>
                <a:spcPts val="0"/>
              </a:spcAft>
              <a:buNone/>
            </a:pPr>
            <a:endParaRPr lang="en-ZA" sz="2200" dirty="0">
              <a:latin typeface="Arial Narrow" panose="020B0606020202030204" pitchFamily="34" charset="0"/>
            </a:endParaRPr>
          </a:p>
        </p:txBody>
      </p:sp>
      <p:sp>
        <p:nvSpPr>
          <p:cNvPr id="6" name="Footer Placeholder 1"/>
          <p:cNvSpPr>
            <a:spLocks noGrp="1"/>
          </p:cNvSpPr>
          <p:nvPr>
            <p:ph type="ftr" sz="quarter" idx="11"/>
          </p:nvPr>
        </p:nvSpPr>
        <p:spPr>
          <a:xfrm>
            <a:off x="628649"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97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224287"/>
            <a:ext cx="8256558" cy="822460"/>
          </a:xfrm>
        </p:spPr>
        <p:txBody>
          <a:bodyPr>
            <a:noAutofit/>
          </a:bodyPr>
          <a:lstStyle/>
          <a:p>
            <a:pPr algn="ctr"/>
            <a:r>
              <a:rPr lang="en-ZA" sz="2000" dirty="0" smtClean="0"/>
              <a:t>Tourism Sector Support Services: Links on Strategic Objectives, Objective Statements and Programme Performance Indicators</a:t>
            </a:r>
            <a:br>
              <a:rPr lang="en-ZA" sz="2000" dirty="0" smtClean="0"/>
            </a:br>
            <a:r>
              <a:rPr lang="en-ZA" sz="2000" dirty="0" smtClean="0"/>
              <a:t> … Continued</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val="4265093811"/>
              </p:ext>
            </p:extLst>
          </p:nvPr>
        </p:nvGraphicFramePr>
        <p:xfrm>
          <a:off x="618944" y="1207700"/>
          <a:ext cx="8283515" cy="2064707"/>
        </p:xfrm>
        <a:graphic>
          <a:graphicData uri="http://schemas.openxmlformats.org/drawingml/2006/table">
            <a:tbl>
              <a:tblPr firstRow="1" bandRow="1">
                <a:tableStyleId>{21E4AEA4-8DFA-4A89-87EB-49C32662AFE0}</a:tableStyleId>
              </a:tblPr>
              <a:tblGrid>
                <a:gridCol w="3469977">
                  <a:extLst>
                    <a:ext uri="{9D8B030D-6E8A-4147-A177-3AD203B41FA5}">
                      <a16:colId xmlns="" xmlns:a16="http://schemas.microsoft.com/office/drawing/2014/main" val="20000"/>
                    </a:ext>
                  </a:extLst>
                </a:gridCol>
                <a:gridCol w="4813538">
                  <a:extLst>
                    <a:ext uri="{9D8B030D-6E8A-4147-A177-3AD203B41FA5}">
                      <a16:colId xmlns="" xmlns:a16="http://schemas.microsoft.com/office/drawing/2014/main" val="20001"/>
                    </a:ext>
                  </a:extLst>
                </a:gridCol>
              </a:tblGrid>
              <a:tr h="446288">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7:</a:t>
                      </a:r>
                      <a:r>
                        <a:rPr lang="en-ZA" sz="1600" b="1" baseline="0" dirty="0" smtClean="0">
                          <a:solidFill>
                            <a:schemeClr val="tx1"/>
                          </a:solidFill>
                          <a:latin typeface="Gill Sans MT" panose="020B0502020104020203" pitchFamily="34" charset="0"/>
                        </a:rPr>
                        <a:t>  </a:t>
                      </a:r>
                      <a:r>
                        <a:rPr lang="en-ZA" sz="1600" b="1" kern="1200" dirty="0" smtClean="0">
                          <a:solidFill>
                            <a:schemeClr val="tx1"/>
                          </a:solidFill>
                          <a:effectLst/>
                          <a:latin typeface="+mn-lt"/>
                          <a:ea typeface="+mn-ea"/>
                          <a:cs typeface="+mn-cs"/>
                        </a:rPr>
                        <a:t>To facilitate tourism capacity-building programmes</a:t>
                      </a:r>
                      <a:endParaRPr lang="en-ZA" sz="1600" b="1" baseline="0"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0"/>
                  </a:ext>
                </a:extLst>
              </a:tr>
              <a:tr h="353622">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Programme</a:t>
                      </a:r>
                      <a:r>
                        <a:rPr lang="en-ZA" sz="1600" b="1" baseline="0" dirty="0" smtClean="0">
                          <a:solidFill>
                            <a:schemeClr val="tx1"/>
                          </a:solidFill>
                          <a:latin typeface="Gill Sans MT" panose="020B0502020104020203" pitchFamily="34" charset="0"/>
                        </a:rPr>
                        <a:t> Performance Indicator (PPI)</a:t>
                      </a:r>
                      <a:endParaRPr lang="en-ZA" sz="16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 xmlns:a16="http://schemas.microsoft.com/office/drawing/2014/main" val="10001"/>
                  </a:ext>
                </a:extLst>
              </a:tr>
              <a:tr h="473388">
                <a:tc rowSpan="2">
                  <a:txBody>
                    <a:bodyPr/>
                    <a:lstStyle/>
                    <a:p>
                      <a:pPr algn="just">
                        <a:lnSpc>
                          <a:spcPct val="90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 implement prioritised programmes that present opportunities for training and development for the growth of the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sector.</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PPI 7:</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 Number of initiatives for improving visitor services implemented.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75511765"/>
                  </a:ext>
                </a:extLst>
              </a:tr>
              <a:tr h="734445">
                <a:tc vMerge="1">
                  <a:txBody>
                    <a:bodyPr/>
                    <a:lstStyle/>
                    <a:p>
                      <a:pPr algn="just">
                        <a:lnSpc>
                          <a:spcPct val="9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PPI 8:</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 Number of capacity-building programmes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implemented.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643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27323"/>
            <a:ext cx="8704052" cy="614549"/>
          </a:xfrm>
        </p:spPr>
        <p:txBody>
          <a:bodyPr>
            <a:noAutofit/>
          </a:bodyPr>
          <a:lstStyle/>
          <a:p>
            <a:pPr algn="ctr"/>
            <a:r>
              <a:rPr lang="en-ZA" sz="2200" dirty="0" smtClean="0"/>
              <a:t>Programme 4:  Tourism Sector Support  Services Annual Targets  </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0958406"/>
              </p:ext>
            </p:extLst>
          </p:nvPr>
        </p:nvGraphicFramePr>
        <p:xfrm>
          <a:off x="304730" y="741872"/>
          <a:ext cx="8735629" cy="5835430"/>
        </p:xfrm>
        <a:graphic>
          <a:graphicData uri="http://schemas.openxmlformats.org/drawingml/2006/table">
            <a:tbl>
              <a:tblPr firstRow="1" bandRow="1">
                <a:tableStyleId>{21E4AEA4-8DFA-4A89-87EB-49C32662AFE0}</a:tableStyleId>
              </a:tblPr>
              <a:tblGrid>
                <a:gridCol w="1434540">
                  <a:extLst>
                    <a:ext uri="{9D8B030D-6E8A-4147-A177-3AD203B41FA5}">
                      <a16:colId xmlns="" xmlns:a16="http://schemas.microsoft.com/office/drawing/2014/main" val="20000"/>
                    </a:ext>
                  </a:extLst>
                </a:gridCol>
                <a:gridCol w="1600615">
                  <a:extLst>
                    <a:ext uri="{9D8B030D-6E8A-4147-A177-3AD203B41FA5}">
                      <a16:colId xmlns="" xmlns:a16="http://schemas.microsoft.com/office/drawing/2014/main" val="20001"/>
                    </a:ext>
                  </a:extLst>
                </a:gridCol>
                <a:gridCol w="1423791">
                  <a:extLst>
                    <a:ext uri="{9D8B030D-6E8A-4147-A177-3AD203B41FA5}">
                      <a16:colId xmlns="" xmlns:a16="http://schemas.microsoft.com/office/drawing/2014/main" val="3032733537"/>
                    </a:ext>
                  </a:extLst>
                </a:gridCol>
                <a:gridCol w="1472339">
                  <a:extLst>
                    <a:ext uri="{9D8B030D-6E8A-4147-A177-3AD203B41FA5}">
                      <a16:colId xmlns="" xmlns:a16="http://schemas.microsoft.com/office/drawing/2014/main" val="3054462228"/>
                    </a:ext>
                  </a:extLst>
                </a:gridCol>
                <a:gridCol w="1410345">
                  <a:extLst>
                    <a:ext uri="{9D8B030D-6E8A-4147-A177-3AD203B41FA5}">
                      <a16:colId xmlns="" xmlns:a16="http://schemas.microsoft.com/office/drawing/2014/main" val="3103669486"/>
                    </a:ext>
                  </a:extLst>
                </a:gridCol>
                <a:gridCol w="1393999">
                  <a:extLst>
                    <a:ext uri="{9D8B030D-6E8A-4147-A177-3AD203B41FA5}">
                      <a16:colId xmlns="" xmlns:a16="http://schemas.microsoft.com/office/drawing/2014/main" val="3615809753"/>
                    </a:ext>
                  </a:extLst>
                </a:gridCol>
              </a:tblGrid>
              <a:tr h="255992">
                <a:tc rowSpan="2">
                  <a:txBody>
                    <a:bodyPr/>
                    <a:lstStyle/>
                    <a:p>
                      <a:pPr algn="just">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30027">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1576">
                <a:tc rowSpan="4">
                  <a:txBody>
                    <a:bodyPr/>
                    <a:lstStyle/>
                    <a:p>
                      <a:pPr algn="just">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1: </a:t>
                      </a:r>
                      <a:r>
                        <a:rPr lang="en-ZA" sz="1400" b="0" dirty="0" smtClean="0">
                          <a:effectLst/>
                          <a:latin typeface="Gill Sans MT" panose="020B0502020104020203" pitchFamily="34" charset="0"/>
                          <a:ea typeface="Calibri" panose="020F0502020204030204" pitchFamily="34" charset="0"/>
                          <a:cs typeface="Times New Roman" panose="02020603050405020304" pitchFamily="18" charset="0"/>
                        </a:rPr>
                        <a:t>Number of initiatives supported to promote B-BBEE implementation.</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just">
                        <a:lnSpc>
                          <a:spcPct val="90000"/>
                        </a:lnSpc>
                        <a:spcAft>
                          <a:spcPts val="0"/>
                        </a:spcAft>
                      </a:pPr>
                      <a:r>
                        <a:rPr lang="en-GB" sz="1400" b="1" kern="1200" dirty="0" smtClean="0">
                          <a:solidFill>
                            <a:schemeClr val="dk1"/>
                          </a:solidFill>
                          <a:effectLst/>
                          <a:latin typeface="Gill Sans MT" panose="020B0502020104020203" pitchFamily="34" charset="0"/>
                          <a:ea typeface="+mn-ea"/>
                          <a:cs typeface="+mn-cs"/>
                        </a:rPr>
                        <a:t>Three initiatives supported to promote B-BBEE implementation: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2"/>
                  </a:ext>
                </a:extLst>
              </a:tr>
              <a:tr h="1574372">
                <a:tc vMerge="1">
                  <a:txBody>
                    <a:bodyPr/>
                    <a:lstStyle/>
                    <a:p>
                      <a:endParaRPr lang="en-ZA"/>
                    </a:p>
                  </a:txBody>
                  <a:tcPr/>
                </a:tc>
                <a:tc>
                  <a:txBody>
                    <a:bodyPr/>
                    <a:lstStyle/>
                    <a:p>
                      <a:pPr marL="177800" indent="-177800" algn="just">
                        <a:spcAft>
                          <a:spcPts val="0"/>
                        </a:spcAft>
                      </a:pP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1. Monitoring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of the implementation of the amended Tourism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         B-BBEE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Sector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Code.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The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service provider appointed to conduct the surveys on the implementation of the amended Tourism B-BBEE Sector Code.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Data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collection conducted on the implementation of the amended Tourism B-BBEE Sector Code.</a:t>
                      </a:r>
                    </a:p>
                    <a:p>
                      <a:pPr algn="just">
                        <a:spcAft>
                          <a:spcPts val="0"/>
                        </a:spcAft>
                      </a:pPr>
                      <a:r>
                        <a:rPr lang="en-GB" sz="1400" dirty="0">
                          <a:effectLst/>
                          <a:latin typeface="Gill Sans MT" panose="020B0502020104020203" pitchFamily="34" charset="0"/>
                          <a:ea typeface="Times New Roman" panose="02020603050405020304" pitchFamily="18" charset="0"/>
                          <a:cs typeface="Ayuthaya"/>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Ayuthaya"/>
                        </a:rPr>
                        <a:t>Draft </a:t>
                      </a:r>
                      <a:r>
                        <a:rPr lang="en-ZA" sz="1400" dirty="0">
                          <a:effectLst/>
                          <a:latin typeface="Gill Sans MT" panose="020B0502020104020203" pitchFamily="34" charset="0"/>
                          <a:ea typeface="Times New Roman" panose="02020603050405020304" pitchFamily="18" charset="0"/>
                          <a:cs typeface="Ayuthaya"/>
                        </a:rPr>
                        <a:t>monitoring report on the implementation of the amended Tourism </a:t>
                      </a:r>
                      <a:r>
                        <a:rPr lang="en-ZA" sz="1400" dirty="0" smtClean="0">
                          <a:effectLst/>
                          <a:latin typeface="Gill Sans MT" panose="020B0502020104020203" pitchFamily="34" charset="0"/>
                          <a:ea typeface="Times New Roman" panose="02020603050405020304" pitchFamily="18" charset="0"/>
                          <a:cs typeface="Ayuthaya"/>
                        </a:rPr>
                        <a:t>           B-BBEE </a:t>
                      </a:r>
                      <a:r>
                        <a:rPr lang="en-ZA" sz="1400" dirty="0">
                          <a:effectLst/>
                          <a:latin typeface="Gill Sans MT" panose="020B0502020104020203" pitchFamily="34" charset="0"/>
                          <a:ea typeface="Times New Roman" panose="02020603050405020304" pitchFamily="18" charset="0"/>
                          <a:cs typeface="Ayuthaya"/>
                        </a:rPr>
                        <a:t>Sector Code developed</a:t>
                      </a:r>
                      <a:r>
                        <a:rPr lang="en-ZA" sz="1400" b="1" dirty="0" smtClean="0">
                          <a:effectLst/>
                          <a:latin typeface="Gill Sans MT" panose="020B0502020104020203" pitchFamily="34" charset="0"/>
                          <a:ea typeface="Times New Roman" panose="02020603050405020304" pitchFamily="18" charset="0"/>
                          <a:cs typeface="Ayuthaya"/>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Ayuthaya"/>
                        </a:rPr>
                        <a:t>Final </a:t>
                      </a:r>
                      <a:r>
                        <a:rPr lang="en-ZA" sz="1400" dirty="0">
                          <a:effectLst/>
                          <a:latin typeface="Gill Sans MT" panose="020B0502020104020203" pitchFamily="34" charset="0"/>
                          <a:ea typeface="Times New Roman" panose="02020603050405020304" pitchFamily="18" charset="0"/>
                          <a:cs typeface="Ayuthaya"/>
                        </a:rPr>
                        <a:t>analysis report on the implementation of the amended Tourism B-BBEE Sector Code 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47101075"/>
                  </a:ext>
                </a:extLst>
              </a:tr>
              <a:tr h="1193546">
                <a:tc vMerge="1">
                  <a:txBody>
                    <a:bodyPr/>
                    <a:lstStyle/>
                    <a:p>
                      <a:pPr algn="just">
                        <a:lnSpc>
                          <a:spcPct val="107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lgn="l">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2. Secretariat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services to the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Tourism B-BBEE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Charter Council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provided.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One quarterly Council meeting facilitated.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One quarterly Council meeting facilitated.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One quarterly Council meeting facilitated.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lvl="0" indent="-180975" algn="just">
                        <a:spcAft>
                          <a:spcPts val="0"/>
                        </a:spcAft>
                        <a:buFont typeface="Symbol" panose="05050102010706020507" pitchFamily="18" charset="2"/>
                        <a:buChar char=""/>
                        <a:tabLst>
                          <a:tab pos="449263" algn="l"/>
                        </a:tabLs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One quarterly Council meeting facilitated.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80975" lvl="0" indent="-180975" algn="just">
                        <a:spcAft>
                          <a:spcPts val="0"/>
                        </a:spcAft>
                        <a:buFont typeface="Symbol" panose="05050102010706020507" pitchFamily="18" charset="2"/>
                        <a:buChar char=""/>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Annual report on the Council work, developed</a:t>
                      </a:r>
                      <a:r>
                        <a:rPr lang="en-ZA" sz="1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348774">
                <a:tc vMerge="1">
                  <a:txBody>
                    <a:bodyPr/>
                    <a:lstStyle/>
                    <a:p>
                      <a:endParaRPr lang="en-ZA"/>
                    </a:p>
                  </a:txBody>
                  <a:tcPr/>
                </a:tc>
                <a:tc>
                  <a:txBody>
                    <a:bodyPr/>
                    <a:lstStyle/>
                    <a:p>
                      <a:pPr marL="177800" indent="-177800" algn="just">
                        <a:spcAft>
                          <a:spcPts val="0"/>
                        </a:spcAft>
                        <a:tabLst>
                          <a:tab pos="177800" algn="l"/>
                        </a:tabLs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3.</a:t>
                      </a:r>
                      <a:r>
                        <a:rPr lang="en-ZA"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Women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in Tourism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empowerment initiatives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Network</a:t>
                      </a:r>
                      <a:r>
                        <a:rPr lang="en-ZA"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session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hosted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at Indaba.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Women’s Month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sessions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hosted, to create awareness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on</a:t>
                      </a:r>
                      <a:r>
                        <a:rPr lang="en-ZA"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empowerment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opportunities</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Women in Tourism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annual </a:t>
                      </a:r>
                      <a:r>
                        <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conference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Women in Tourism Chapters’ capacity building workshop </a:t>
                      </a:r>
                      <a:r>
                        <a:rPr lang="en-ZA" sz="1400" dirty="0" smtClean="0">
                          <a:effectLst/>
                          <a:latin typeface="Gill Sans MT" panose="020B0502020104020203" pitchFamily="34" charset="0"/>
                          <a:ea typeface="Calibri" panose="020F0502020204030204" pitchFamily="34" charset="0"/>
                          <a:cs typeface="Calibri" panose="020F0502020204030204" pitchFamily="34" charset="0"/>
                        </a:rPr>
                        <a:t>held.</a:t>
                      </a:r>
                    </a:p>
                    <a:p>
                      <a:pPr marL="228600" algn="just">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43941420"/>
                  </a:ext>
                </a:extLst>
              </a:tr>
            </a:tbl>
          </a:graphicData>
        </a:graphic>
      </p:graphicFrame>
      <p:sp>
        <p:nvSpPr>
          <p:cNvPr id="7" name="Footer Placeholder 1"/>
          <p:cNvSpPr>
            <a:spLocks noGrp="1"/>
          </p:cNvSpPr>
          <p:nvPr>
            <p:ph type="ftr" sz="quarter" idx="11"/>
          </p:nvPr>
        </p:nvSpPr>
        <p:spPr>
          <a:xfrm>
            <a:off x="419548" y="6136546"/>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242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163902"/>
            <a:ext cx="8704052" cy="638355"/>
          </a:xfrm>
        </p:spPr>
        <p:txBody>
          <a:bodyPr>
            <a:noAutofit/>
          </a:bodyPr>
          <a:lstStyle/>
          <a:p>
            <a:pPr algn="ctr"/>
            <a:r>
              <a:rPr lang="en-ZA" sz="2100" dirty="0" smtClean="0">
                <a:cs typeface="Arial" pitchFamily="34" charset="0"/>
              </a:rPr>
              <a:t/>
            </a:r>
            <a:br>
              <a:rPr lang="en-ZA" sz="2100" dirty="0" smtClean="0">
                <a:cs typeface="Arial" pitchFamily="34" charset="0"/>
              </a:rPr>
            </a:br>
            <a:r>
              <a:rPr lang="en-ZA" sz="2100" dirty="0" smtClean="0"/>
              <a:t>Programme 4:  Tourism Sector Support  Services </a:t>
            </a:r>
            <a:br>
              <a:rPr lang="en-ZA" sz="2100" dirty="0" smtClean="0"/>
            </a:br>
            <a:r>
              <a:rPr lang="en-ZA" sz="2100" dirty="0" smtClean="0"/>
              <a:t>Annual Targets …C</a:t>
            </a:r>
            <a:r>
              <a:rPr lang="en-ZA" sz="2100" dirty="0" smtClean="0">
                <a:cs typeface="Arial" pitchFamily="34" charset="0"/>
              </a:rPr>
              <a:t>ontinued</a:t>
            </a:r>
            <a:br>
              <a:rPr lang="en-ZA" sz="2100" dirty="0" smtClean="0">
                <a:cs typeface="Arial" pitchFamily="34" charset="0"/>
              </a:rPr>
            </a:b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7425524"/>
              </p:ext>
            </p:extLst>
          </p:nvPr>
        </p:nvGraphicFramePr>
        <p:xfrm>
          <a:off x="258795" y="802257"/>
          <a:ext cx="8704050" cy="5214764"/>
        </p:xfrm>
        <a:graphic>
          <a:graphicData uri="http://schemas.openxmlformats.org/drawingml/2006/table">
            <a:tbl>
              <a:tblPr firstRow="1" bandRow="1">
                <a:tableStyleId>{21E4AEA4-8DFA-4A89-87EB-49C32662AFE0}</a:tableStyleId>
              </a:tblPr>
              <a:tblGrid>
                <a:gridCol w="1289447">
                  <a:extLst>
                    <a:ext uri="{9D8B030D-6E8A-4147-A177-3AD203B41FA5}">
                      <a16:colId xmlns="" xmlns:a16="http://schemas.microsoft.com/office/drawing/2014/main" val="20000"/>
                    </a:ext>
                  </a:extLst>
                </a:gridCol>
                <a:gridCol w="1643439">
                  <a:extLst>
                    <a:ext uri="{9D8B030D-6E8A-4147-A177-3AD203B41FA5}">
                      <a16:colId xmlns="" xmlns:a16="http://schemas.microsoft.com/office/drawing/2014/main" val="20001"/>
                    </a:ext>
                  </a:extLst>
                </a:gridCol>
                <a:gridCol w="1499488">
                  <a:extLst>
                    <a:ext uri="{9D8B030D-6E8A-4147-A177-3AD203B41FA5}">
                      <a16:colId xmlns="" xmlns:a16="http://schemas.microsoft.com/office/drawing/2014/main" val="20002"/>
                    </a:ext>
                  </a:extLst>
                </a:gridCol>
                <a:gridCol w="1370326">
                  <a:extLst>
                    <a:ext uri="{9D8B030D-6E8A-4147-A177-3AD203B41FA5}">
                      <a16:colId xmlns="" xmlns:a16="http://schemas.microsoft.com/office/drawing/2014/main" val="20003"/>
                    </a:ext>
                  </a:extLst>
                </a:gridCol>
                <a:gridCol w="1450675">
                  <a:extLst>
                    <a:ext uri="{9D8B030D-6E8A-4147-A177-3AD203B41FA5}">
                      <a16:colId xmlns="" xmlns:a16="http://schemas.microsoft.com/office/drawing/2014/main" val="20004"/>
                    </a:ext>
                  </a:extLst>
                </a:gridCol>
                <a:gridCol w="1450675">
                  <a:extLst>
                    <a:ext uri="{9D8B030D-6E8A-4147-A177-3AD203B41FA5}">
                      <a16:colId xmlns="" xmlns:a16="http://schemas.microsoft.com/office/drawing/2014/main" val="20005"/>
                    </a:ext>
                  </a:extLst>
                </a:gridCol>
              </a:tblGrid>
              <a:tr h="283035">
                <a:tc rowSpan="2">
                  <a:txBody>
                    <a:bodyPr/>
                    <a:lstStyle/>
                    <a:p>
                      <a:pPr algn="ctr">
                        <a:lnSpc>
                          <a:spcPct val="90000"/>
                        </a:lnSpc>
                      </a:pPr>
                      <a:r>
                        <a:rPr lang="en-ZA" sz="12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2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2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83467">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2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2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2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2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81473">
                <a:tc rowSpan="3">
                  <a:txBody>
                    <a:bodyPr/>
                    <a:lstStyle/>
                    <a:p>
                      <a:pPr algn="just">
                        <a:lnSpc>
                          <a:spcPct val="90000"/>
                        </a:lnSpc>
                        <a:spcAft>
                          <a:spcPts val="0"/>
                        </a:spcAft>
                      </a:pPr>
                      <a:r>
                        <a:rPr lang="en-GB" sz="1400" b="1" kern="1200" dirty="0" smtClean="0">
                          <a:solidFill>
                            <a:schemeClr val="dk1"/>
                          </a:solidFill>
                          <a:effectLst/>
                          <a:latin typeface="Gill Sans MT" panose="020B0502020104020203" pitchFamily="34" charset="0"/>
                          <a:ea typeface="+mn-ea"/>
                          <a:cs typeface="+mn-cs"/>
                        </a:rPr>
                        <a:t>PPI 2:</a:t>
                      </a:r>
                      <a:r>
                        <a:rPr lang="en-GB" sz="1400" kern="1200" dirty="0" smtClean="0">
                          <a:solidFill>
                            <a:schemeClr val="dk1"/>
                          </a:solidFill>
                          <a:effectLst/>
                          <a:latin typeface="Gill Sans MT" panose="020B0502020104020203" pitchFamily="34" charset="0"/>
                          <a:ea typeface="+mn-ea"/>
                          <a:cs typeface="+mn-cs"/>
                        </a:rPr>
                        <a:t> Number of initiatives supported to stimulate domestic tourism.</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indent="0" algn="just" defTabSz="914400" rtl="0" eaLnBrk="1" fontAlgn="auto" latinLnBrk="0" hangingPunct="1">
                        <a:lnSpc>
                          <a:spcPct val="90000"/>
                        </a:lnSpc>
                        <a:spcBef>
                          <a:spcPts val="0"/>
                        </a:spcBef>
                        <a:spcAft>
                          <a:spcPts val="0"/>
                        </a:spcAft>
                        <a:buClrTx/>
                        <a:buSzTx/>
                        <a:buFont typeface="+mj-lt"/>
                        <a:buNone/>
                        <a:tabLst/>
                        <a:defRPr/>
                      </a:pPr>
                      <a:r>
                        <a:rPr lang="en-ZA" sz="1400" b="1" kern="1200" dirty="0" smtClean="0">
                          <a:solidFill>
                            <a:schemeClr val="dk1"/>
                          </a:solidFill>
                          <a:effectLst/>
                          <a:latin typeface="Gill Sans MT" panose="020B0502020104020203" pitchFamily="34" charset="0"/>
                          <a:ea typeface="+mn-ea"/>
                          <a:cs typeface="+mn-cs"/>
                        </a:rPr>
                        <a:t>Three domestic tourism initiatives supported:</a:t>
                      </a:r>
                      <a:endParaRPr lang="en-ZA" sz="1400" kern="1200" dirty="0" smtClean="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762696">
                <a:tc vMerge="1">
                  <a:txBody>
                    <a:bodyPr/>
                    <a:lstStyle/>
                    <a:p>
                      <a:pPr algn="just">
                        <a:lnSpc>
                          <a:spcPct val="107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lnSpc>
                          <a:spcPct val="107000"/>
                        </a:lnSpc>
                        <a:spcAft>
                          <a:spcPts val="0"/>
                        </a:spcAft>
                        <a:buFont typeface="+mj-lt"/>
                        <a:buAutoNum type="arabicPeriod"/>
                        <a:tabLst>
                          <a:tab pos="534988" algn="l"/>
                        </a:tabLst>
                      </a:pPr>
                      <a:r>
                        <a:rPr lang="en-ZA" sz="140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Framework </a:t>
                      </a: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for supporting tour operators to facilitate </a:t>
                      </a:r>
                      <a:r>
                        <a:rPr lang="en-ZA" sz="140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domestic  </a:t>
                      </a: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tourism </a:t>
                      </a:r>
                      <a:r>
                        <a:rPr lang="en-ZA" sz="140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Three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information workshops held for the finalisation of the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domestic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t</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ourism framework.</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Three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information workshops held for the finalisation of the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domestic tourism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framework.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Piloting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of the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Domestic Tourism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Scheme in  one node and one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township.</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Framework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for supporting tour operators to facilitate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domestic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Tourism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101685">
                <a:tc vMerge="1">
                  <a:txBody>
                    <a:bodyPr/>
                    <a:lstStyle/>
                    <a:p>
                      <a:endParaRPr lang="en-ZA"/>
                    </a:p>
                  </a:txBody>
                  <a:tcPr/>
                </a:tc>
                <a:tc>
                  <a:txBody>
                    <a:bodyPr/>
                    <a:lstStyle/>
                    <a:p>
                      <a:pPr marL="177800" lvl="0" indent="-177800" algn="l">
                        <a:lnSpc>
                          <a:spcPct val="107000"/>
                        </a:lnSpc>
                        <a:spcAft>
                          <a:spcPts val="0"/>
                        </a:spcAft>
                        <a:buFont typeface="+mj-lt"/>
                        <a:buNone/>
                        <a:tabLst>
                          <a:tab pos="177800" algn="l"/>
                          <a:tab pos="180975" algn="l"/>
                        </a:tabLst>
                      </a:pPr>
                      <a:r>
                        <a:rPr lang="en-ZA" sz="140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2. One domestic tourism scheme 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Draft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Domestic Tourism Scheme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produced.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Consultations on the draft Domestic Tourism Scheme facilitated.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Inputs from consultations with stakeholders consolidated.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Domestic Tourism Scheme 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94149794"/>
                  </a:ext>
                </a:extLst>
              </a:tr>
              <a:tr h="1402408">
                <a:tc>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77800" algn="l"/>
                        </a:tabLst>
                        <a:defRPr/>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3.Tours for designated groups supported (youth, the elderly and people with disabilities).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One event supported for the designated groups.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One event supported for the designated groups.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One event supported for the designated groups.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One event supported for the designated groups.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33919482"/>
                  </a:ext>
                </a:extLst>
              </a:tr>
            </a:tbl>
          </a:graphicData>
        </a:graphic>
      </p:graphicFrame>
      <p:sp>
        <p:nvSpPr>
          <p:cNvPr id="7" name="Footer Placeholder 1"/>
          <p:cNvSpPr>
            <a:spLocks noGrp="1"/>
          </p:cNvSpPr>
          <p:nvPr>
            <p:ph type="ftr" sz="quarter" idx="11"/>
          </p:nvPr>
        </p:nvSpPr>
        <p:spPr>
          <a:xfrm>
            <a:off x="258793" y="6220435"/>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617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629729"/>
          </a:xfrm>
        </p:spPr>
        <p:txBody>
          <a:bodyPr>
            <a:noAutofit/>
          </a:bodyPr>
          <a:lstStyle/>
          <a:p>
            <a:pPr algn="ctr"/>
            <a:r>
              <a:rPr lang="en-ZA" sz="2100" dirty="0" smtClean="0"/>
              <a:t>Programme 4:  Tourism Sector Support  Services </a:t>
            </a:r>
            <a:br>
              <a:rPr lang="en-ZA" sz="2100" dirty="0" smtClean="0"/>
            </a:br>
            <a:r>
              <a:rPr lang="en-ZA" sz="2100" dirty="0" smtClean="0"/>
              <a:t>Annual Target …C</a:t>
            </a:r>
            <a:r>
              <a:rPr lang="en-ZA" sz="2100" dirty="0" smtClean="0">
                <a:cs typeface="Arial" pitchFamily="34" charset="0"/>
              </a:rPr>
              <a:t>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3359569"/>
              </p:ext>
            </p:extLst>
          </p:nvPr>
        </p:nvGraphicFramePr>
        <p:xfrm>
          <a:off x="258792" y="1147314"/>
          <a:ext cx="8729933" cy="4351962"/>
        </p:xfrm>
        <a:graphic>
          <a:graphicData uri="http://schemas.openxmlformats.org/drawingml/2006/table">
            <a:tbl>
              <a:tblPr firstRow="1" bandRow="1">
                <a:tableStyleId>{21E4AEA4-8DFA-4A89-87EB-49C32662AFE0}</a:tableStyleId>
              </a:tblPr>
              <a:tblGrid>
                <a:gridCol w="1341408">
                  <a:extLst>
                    <a:ext uri="{9D8B030D-6E8A-4147-A177-3AD203B41FA5}">
                      <a16:colId xmlns="" xmlns:a16="http://schemas.microsoft.com/office/drawing/2014/main" val="20000"/>
                    </a:ext>
                  </a:extLst>
                </a:gridCol>
                <a:gridCol w="1568569">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95676">
                <a:tc rowSpan="2">
                  <a:txBody>
                    <a:bodyPr/>
                    <a:lstStyle/>
                    <a:p>
                      <a:pPr algn="ctr">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413946">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935392">
                <a:tc>
                  <a:txBody>
                    <a:bodyPr/>
                    <a:lstStyle/>
                    <a:p>
                      <a:pPr algn="just">
                        <a:spcAft>
                          <a:spcPts val="0"/>
                        </a:spcAft>
                      </a:pPr>
                      <a:r>
                        <a:rPr lang="en-GB" sz="1400" b="1" dirty="0">
                          <a:effectLst/>
                          <a:latin typeface="Gill Sans MT" panose="020B0502020104020203" pitchFamily="34" charset="0"/>
                          <a:ea typeface="Times New Roman" panose="02020603050405020304" pitchFamily="18" charset="0"/>
                          <a:cs typeface="Times New Roman" panose="02020603050405020304" pitchFamily="18" charset="0"/>
                        </a:rPr>
                        <a:t>PPI 3:</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Number of enterprises supported for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development.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Non-financial business development support provided to 400 SMMEs. </a:t>
                      </a:r>
                    </a:p>
                    <a:p>
                      <a:pPr marL="177800" lvl="0" indent="-177800" algn="just">
                        <a:spcAft>
                          <a:spcPts val="0"/>
                        </a:spcAft>
                        <a:buFont typeface="Symbol" panose="05050102010706020507" pitchFamily="18" charset="2"/>
                        <a:buChar char=""/>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Roll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out a national SMME financially literacy and management accounts and marketing skills and platforms development programme to 400 enterprises</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a:t>
                      </a:r>
                    </a:p>
                    <a:p>
                      <a:pPr marL="0" lvl="0" indent="0" algn="just">
                        <a:spcAft>
                          <a:spcPts val="0"/>
                        </a:spcAft>
                        <a:buFont typeface="Symbol" panose="05050102010706020507" pitchFamily="18" charset="2"/>
                        <a:buNone/>
                      </a:pP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Selection of 400 programme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beneficiaries. </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Appointment of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service providers to train and develop SMMEs. </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Enterprise Support Programme implemented in line with needs analysis of 400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SMMEs.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Enterprise Support Programme implemented in line with needs analysis of 400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SMMEs.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Annual progress report and programme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review on the</a:t>
                      </a:r>
                      <a:r>
                        <a:rPr lang="en-ZA"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implementation of enterprise support programmes of 400 SMMEs.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734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629729"/>
          </a:xfrm>
        </p:spPr>
        <p:txBody>
          <a:bodyPr>
            <a:noAutofit/>
          </a:bodyPr>
          <a:lstStyle/>
          <a:p>
            <a:pPr algn="ctr"/>
            <a:r>
              <a:rPr lang="en-ZA" sz="2100" dirty="0" smtClean="0"/>
              <a:t>Programme 4:  Tourism Sector Support  Services </a:t>
            </a:r>
            <a:br>
              <a:rPr lang="en-ZA" sz="2100" dirty="0" smtClean="0"/>
            </a:br>
            <a:r>
              <a:rPr lang="en-ZA" sz="2100" dirty="0" smtClean="0"/>
              <a:t>Annual Targets …C</a:t>
            </a:r>
            <a:r>
              <a:rPr lang="en-ZA" sz="2100" dirty="0" smtClean="0">
                <a:cs typeface="Arial" pitchFamily="34" charset="0"/>
              </a:rPr>
              <a:t>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7532804"/>
              </p:ext>
            </p:extLst>
          </p:nvPr>
        </p:nvGraphicFramePr>
        <p:xfrm>
          <a:off x="258792" y="1147314"/>
          <a:ext cx="8729933" cy="4316949"/>
        </p:xfrm>
        <a:graphic>
          <a:graphicData uri="http://schemas.openxmlformats.org/drawingml/2006/table">
            <a:tbl>
              <a:tblPr firstRow="1" bandRow="1">
                <a:tableStyleId>{21E4AEA4-8DFA-4A89-87EB-49C32662AFE0}</a:tableStyleId>
              </a:tblPr>
              <a:tblGrid>
                <a:gridCol w="1332264">
                  <a:extLst>
                    <a:ext uri="{9D8B030D-6E8A-4147-A177-3AD203B41FA5}">
                      <a16:colId xmlns="" xmlns:a16="http://schemas.microsoft.com/office/drawing/2014/main" val="20000"/>
                    </a:ext>
                  </a:extLst>
                </a:gridCol>
                <a:gridCol w="1577713">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360183">
                  <a:extLst>
                    <a:ext uri="{9D8B030D-6E8A-4147-A177-3AD203B41FA5}">
                      <a16:colId xmlns="" xmlns:a16="http://schemas.microsoft.com/office/drawing/2014/main" val="20003"/>
                    </a:ext>
                  </a:extLst>
                </a:gridCol>
                <a:gridCol w="1549795">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65888">
                <a:tc rowSpan="2">
                  <a:txBody>
                    <a:bodyPr/>
                    <a:lstStyle/>
                    <a:p>
                      <a:pPr algn="ctr">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54019">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6494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dk1"/>
                          </a:solidFill>
                          <a:effectLst/>
                          <a:latin typeface="Gill Sans MT" panose="020B0502020104020203" pitchFamily="34" charset="0"/>
                          <a:ea typeface="+mn-ea"/>
                          <a:cs typeface="+mn-cs"/>
                        </a:rPr>
                        <a:t>PPI 4:</a:t>
                      </a:r>
                      <a:r>
                        <a:rPr lang="en-GB" sz="1400" kern="1200" dirty="0" smtClean="0">
                          <a:solidFill>
                            <a:schemeClr val="dk1"/>
                          </a:solidFill>
                          <a:effectLst/>
                          <a:latin typeface="Gill Sans MT" panose="020B0502020104020203" pitchFamily="34" charset="0"/>
                          <a:ea typeface="+mn-ea"/>
                          <a:cs typeface="+mn-cs"/>
                        </a:rPr>
                        <a:t> Number of incubators implemented.</a:t>
                      </a:r>
                      <a:endParaRPr lang="en-ZA" sz="1400" kern="1200" dirty="0" smtClean="0">
                        <a:solidFill>
                          <a:schemeClr val="dk1"/>
                        </a:solidFill>
                        <a:effectLst/>
                        <a:latin typeface="Gill Sans MT" panose="020B0502020104020203" pitchFamily="34" charset="0"/>
                        <a:ea typeface="+mn-ea"/>
                        <a:cs typeface="+mn-cs"/>
                      </a:endParaRPr>
                    </a:p>
                    <a:p>
                      <a:pPr algn="just">
                        <a:spcAft>
                          <a:spcPts val="0"/>
                        </a:spcAft>
                      </a:pP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spcAft>
                          <a:spcPts val="0"/>
                        </a:spcAft>
                        <a:buFont typeface="Symbol" panose="05050102010706020507" pitchFamily="18" charset="2"/>
                        <a:buChar char=""/>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Three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existing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incubators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supported.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Symbol" panose="05050102010706020507" pitchFamily="18" charset="2"/>
                        <a:buChar char=""/>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Two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new incubators established.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Support the existing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incubators.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Support the existing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incubators.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28600" algn="just">
                        <a:spcAft>
                          <a:spcPts val="0"/>
                        </a:spcAft>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Support the existing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incubators.</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Select 100 beneficiaries at 2 incubation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hubs.</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Conduct needs analysis with the 100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incubates.</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Develop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three-year </a:t>
                      </a: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incubation plan for each business typology in the </a:t>
                      </a:r>
                      <a:r>
                        <a:rPr lang="en-ZA"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cluster. </a:t>
                      </a: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Launch two incubators.</a:t>
                      </a:r>
                    </a:p>
                    <a:p>
                      <a:pPr marL="177800" lvl="0" indent="-177800" algn="just" defTabSz="914400" rtl="0" eaLnBrk="1" latinLnBrk="0" hangingPunct="1">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Annual progress report on implementation of the existing incubators.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3652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508959"/>
          </a:xfrm>
        </p:spPr>
        <p:txBody>
          <a:bodyPr>
            <a:noAutofit/>
          </a:bodyPr>
          <a:lstStyle/>
          <a:p>
            <a:pPr algn="ctr"/>
            <a:r>
              <a:rPr lang="en-ZA" sz="2100" dirty="0" smtClean="0"/>
              <a:t>Programme 4:  Tourism Sector Support  Services</a:t>
            </a:r>
            <a:br>
              <a:rPr lang="en-ZA" sz="2100" dirty="0" smtClean="0"/>
            </a:br>
            <a:r>
              <a:rPr lang="en-ZA" sz="2100" dirty="0" smtClean="0"/>
              <a:t>Annual Targets …Continued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993157"/>
              </p:ext>
            </p:extLst>
          </p:nvPr>
        </p:nvGraphicFramePr>
        <p:xfrm>
          <a:off x="207812" y="903050"/>
          <a:ext cx="8746975" cy="5240401"/>
        </p:xfrm>
        <a:graphic>
          <a:graphicData uri="http://schemas.openxmlformats.org/drawingml/2006/table">
            <a:tbl>
              <a:tblPr firstRow="1" bandRow="1">
                <a:tableStyleId>{21E4AEA4-8DFA-4A89-87EB-49C32662AFE0}</a:tableStyleId>
              </a:tblPr>
              <a:tblGrid>
                <a:gridCol w="1240853">
                  <a:extLst>
                    <a:ext uri="{9D8B030D-6E8A-4147-A177-3AD203B41FA5}">
                      <a16:colId xmlns="" xmlns:a16="http://schemas.microsoft.com/office/drawing/2014/main" val="20000"/>
                    </a:ext>
                  </a:extLst>
                </a:gridCol>
                <a:gridCol w="1395877">
                  <a:extLst>
                    <a:ext uri="{9D8B030D-6E8A-4147-A177-3AD203B41FA5}">
                      <a16:colId xmlns="" xmlns:a16="http://schemas.microsoft.com/office/drawing/2014/main" val="20001"/>
                    </a:ext>
                  </a:extLst>
                </a:gridCol>
                <a:gridCol w="1704211">
                  <a:extLst>
                    <a:ext uri="{9D8B030D-6E8A-4147-A177-3AD203B41FA5}">
                      <a16:colId xmlns="" xmlns:a16="http://schemas.microsoft.com/office/drawing/2014/main" val="733731220"/>
                    </a:ext>
                  </a:extLst>
                </a:gridCol>
                <a:gridCol w="1466183">
                  <a:extLst>
                    <a:ext uri="{9D8B030D-6E8A-4147-A177-3AD203B41FA5}">
                      <a16:colId xmlns="" xmlns:a16="http://schemas.microsoft.com/office/drawing/2014/main" val="3227291013"/>
                    </a:ext>
                  </a:extLst>
                </a:gridCol>
                <a:gridCol w="1501742">
                  <a:extLst>
                    <a:ext uri="{9D8B030D-6E8A-4147-A177-3AD203B41FA5}">
                      <a16:colId xmlns="" xmlns:a16="http://schemas.microsoft.com/office/drawing/2014/main" val="3040123197"/>
                    </a:ext>
                  </a:extLst>
                </a:gridCol>
                <a:gridCol w="1438109">
                  <a:extLst>
                    <a:ext uri="{9D8B030D-6E8A-4147-A177-3AD203B41FA5}">
                      <a16:colId xmlns="" xmlns:a16="http://schemas.microsoft.com/office/drawing/2014/main" val="3573756038"/>
                    </a:ext>
                  </a:extLst>
                </a:gridCol>
              </a:tblGrid>
              <a:tr h="250425">
                <a:tc rowSpan="2">
                  <a:txBody>
                    <a:bodyPr/>
                    <a:lstStyle/>
                    <a:p>
                      <a:pPr algn="ctr">
                        <a:lnSpc>
                          <a:spcPct val="90000"/>
                        </a:lnSpc>
                        <a:spcAft>
                          <a:spcPts val="0"/>
                        </a:spcAft>
                      </a:pPr>
                      <a:r>
                        <a:rPr lang="en-ZA" sz="13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3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3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3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31070">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3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3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3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3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56358">
                <a:tc rowSpan="2">
                  <a:txBody>
                    <a:bodyPr/>
                    <a:lstStyle/>
                    <a:p>
                      <a:pPr algn="just">
                        <a:lnSpc>
                          <a:spcPct val="90000"/>
                        </a:lnSpc>
                        <a:spcAft>
                          <a:spcPts val="0"/>
                        </a:spcAft>
                      </a:pPr>
                      <a:r>
                        <a:rPr lang="en-ZA" sz="1300" b="1" dirty="0" smtClean="0">
                          <a:effectLst/>
                          <a:latin typeface="Gill Sans MT" panose="020B0502020104020203" pitchFamily="34" charset="0"/>
                          <a:ea typeface="Calibri" panose="020F0502020204030204" pitchFamily="34" charset="0"/>
                          <a:cs typeface="Times New Roman" panose="02020603050405020304" pitchFamily="18" charset="0"/>
                        </a:rPr>
                        <a:t>PPI 5: </a:t>
                      </a:r>
                      <a:r>
                        <a:rPr lang="en-ZA" sz="1300" b="0" dirty="0" smtClean="0">
                          <a:effectLst/>
                          <a:latin typeface="Gill Sans MT" panose="020B0502020104020203" pitchFamily="34" charset="0"/>
                          <a:ea typeface="Calibri" panose="020F0502020204030204" pitchFamily="34" charset="0"/>
                          <a:cs typeface="Times New Roman" panose="02020603050405020304" pitchFamily="18" charset="0"/>
                        </a:rPr>
                        <a:t>Number of incentivised programmes implemented.</a:t>
                      </a:r>
                      <a:endParaRPr lang="en-ZA" sz="13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l">
                        <a:spcAft>
                          <a:spcPts val="0"/>
                        </a:spcAft>
                      </a:pPr>
                      <a:r>
                        <a:rPr lang="en-US" sz="1300" b="1" dirty="0" smtClean="0">
                          <a:effectLst/>
                          <a:latin typeface="Gill Sans MT" panose="020B0502020104020203" pitchFamily="34" charset="0"/>
                          <a:ea typeface="Calibri" panose="020F0502020204030204" pitchFamily="34" charset="0"/>
                          <a:cs typeface="Calibri" panose="020F0502020204030204" pitchFamily="34" charset="0"/>
                        </a:rPr>
                        <a:t>Four incentive programmes </a:t>
                      </a:r>
                      <a:r>
                        <a:rPr lang="en-US" sz="1300" b="1"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implemented:</a:t>
                      </a:r>
                      <a:r>
                        <a:rPr lang="en-GB" sz="13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2"/>
                  </a:ext>
                </a:extLst>
              </a:tr>
              <a:tr h="4357679">
                <a:tc vMerge="1">
                  <a:txBody>
                    <a:bodyPr/>
                    <a:lstStyle/>
                    <a:p>
                      <a:pPr algn="just">
                        <a:lnSpc>
                          <a:spcPct val="90000"/>
                        </a:lnSpc>
                        <a:spcAft>
                          <a:spcPts val="0"/>
                        </a:spcAft>
                      </a:pPr>
                      <a:endParaRPr lang="en-ZA" sz="13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spcAft>
                          <a:spcPts val="0"/>
                        </a:spcAft>
                        <a:buFont typeface="+mj-lt"/>
                        <a:buAutoNum type="arabicPeriod"/>
                      </a:pPr>
                      <a:r>
                        <a:rPr lang="en-GB" sz="1300" dirty="0" smtClean="0">
                          <a:effectLst/>
                          <a:latin typeface="Gill Sans MT" panose="020B0502020104020203" pitchFamily="34" charset="0"/>
                          <a:ea typeface="Times New Roman" panose="02020603050405020304" pitchFamily="18" charset="0"/>
                          <a:cs typeface="Times New Roman" panose="02020603050405020304" pitchFamily="18" charset="0"/>
                        </a:rPr>
                        <a:t>Market Access Support Programme.</a:t>
                      </a:r>
                      <a:endParaRPr lang="en-ZA" sz="13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mj-lt"/>
                        <a:buAutoNum type="arabicPeriod"/>
                      </a:pPr>
                      <a:r>
                        <a:rPr lang="en-GB" sz="1300" dirty="0" smtClean="0">
                          <a:effectLst/>
                          <a:latin typeface="Gill Sans MT" panose="020B0502020104020203" pitchFamily="34" charset="0"/>
                          <a:ea typeface="Times New Roman" panose="02020603050405020304" pitchFamily="18" charset="0"/>
                          <a:cs typeface="Times New Roman" panose="02020603050405020304" pitchFamily="18" charset="0"/>
                        </a:rPr>
                        <a:t>Tourism Grading Support Programme.</a:t>
                      </a:r>
                      <a:endParaRPr lang="en-ZA" sz="13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mj-lt"/>
                        <a:buAutoNum type="arabicPeriod"/>
                      </a:pPr>
                      <a:r>
                        <a:rPr lang="en-GB" sz="1300" dirty="0" smtClean="0">
                          <a:effectLst/>
                          <a:latin typeface="Gill Sans MT" panose="020B0502020104020203" pitchFamily="34" charset="0"/>
                          <a:ea typeface="Times New Roman" panose="02020603050405020304" pitchFamily="18" charset="0"/>
                          <a:cs typeface="Times New Roman" panose="02020603050405020304" pitchFamily="18" charset="0"/>
                        </a:rPr>
                        <a:t>Energy Efficiency Green Tourism Incentive Programme.</a:t>
                      </a:r>
                      <a:endParaRPr lang="en-ZA" sz="13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mj-lt"/>
                        <a:buAutoNum type="arabicPeriod"/>
                      </a:pPr>
                      <a:r>
                        <a:rPr lang="en-GB" sz="1300" dirty="0" smtClean="0">
                          <a:effectLst/>
                          <a:latin typeface="Gill Sans MT" panose="020B0502020104020203" pitchFamily="34" charset="0"/>
                          <a:ea typeface="Times New Roman" panose="02020603050405020304" pitchFamily="18" charset="0"/>
                          <a:cs typeface="Times New Roman" panose="02020603050405020304" pitchFamily="18" charset="0"/>
                        </a:rPr>
                        <a:t>Sector Transformation (Tourism Transformation Fund).</a:t>
                      </a:r>
                      <a:endParaRPr lang="en-ZA" sz="13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199390" algn="just">
                        <a:spcAft>
                          <a:spcPts val="0"/>
                        </a:spcAft>
                      </a:pPr>
                      <a:endParaRPr lang="en-ZA"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spcAft>
                          <a:spcPts val="0"/>
                        </a:spcAft>
                        <a:buFont typeface="Symbol" panose="05050102010706020507" pitchFamily="18" charset="2"/>
                        <a:buChar char=""/>
                      </a:pP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Publish </a:t>
                      </a: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Calls for applications and receipt of applications for Market Access support programme.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Symbol" panose="05050102010706020507" pitchFamily="18" charset="2"/>
                        <a:buChar char=""/>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Tourism Grading discounts </a:t>
                      </a: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approved</a:t>
                      </a:r>
                    </a:p>
                    <a:p>
                      <a:pPr marL="177800" lvl="0" indent="-177800" algn="just">
                        <a:spcAft>
                          <a:spcPts val="0"/>
                        </a:spcAft>
                        <a:buFont typeface="Symbol" panose="05050102010706020507" pitchFamily="18" charset="2"/>
                        <a:buChar char=""/>
                      </a:pP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Enterprise and projects approved through Green</a:t>
                      </a:r>
                      <a:r>
                        <a:rPr lang="en-GB"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Tourism Incentive Programme (GTIP)</a:t>
                      </a:r>
                    </a:p>
                    <a:p>
                      <a:pPr marL="177800" lvl="0" indent="-177800" algn="just">
                        <a:spcAft>
                          <a:spcPts val="0"/>
                        </a:spcAft>
                        <a:buFont typeface="Symbol" panose="05050102010706020507" pitchFamily="18" charset="2"/>
                        <a:buChar char=""/>
                      </a:pPr>
                      <a:r>
                        <a:rPr lang="en-GB"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Enterprise and projects approved through Tourism Transformation Fund (TTF)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spcAft>
                          <a:spcPts val="0"/>
                        </a:spcAft>
                        <a:buFont typeface="Symbol" panose="05050102010706020507" pitchFamily="18" charset="2"/>
                        <a:buChar char=""/>
                      </a:pP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Publish Calls for applications and receipt of applications for Market Access support programme.</a:t>
                      </a:r>
                      <a:endPar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Symbol" panose="05050102010706020507" pitchFamily="18" charset="2"/>
                        <a:buChar char=""/>
                      </a:pP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Tourism Grading discounts approved</a:t>
                      </a:r>
                    </a:p>
                    <a:p>
                      <a:pPr marL="177800" lvl="0" indent="-177800" algn="just">
                        <a:spcAft>
                          <a:spcPts val="0"/>
                        </a:spcAft>
                        <a:buFont typeface="Symbol" panose="05050102010706020507" pitchFamily="18" charset="2"/>
                        <a:buChar char=""/>
                      </a:pPr>
                      <a:r>
                        <a:rPr lang="en-GB" sz="1400" dirty="0" smtClean="0">
                          <a:effectLst/>
                          <a:latin typeface="Gill Sans MT" panose="020B0502020104020203" pitchFamily="34" charset="0"/>
                          <a:ea typeface="Times New Roman" panose="02020603050405020304" pitchFamily="18" charset="0"/>
                          <a:cs typeface="Times New Roman" panose="02020603050405020304" pitchFamily="18" charset="0"/>
                        </a:rPr>
                        <a:t>Enterprise and projects approved through </a:t>
                      </a:r>
                      <a:r>
                        <a:rPr lang="en-GB"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GTIP</a:t>
                      </a:r>
                    </a:p>
                    <a:p>
                      <a:pPr marL="177800" lvl="0" indent="-177800" algn="just">
                        <a:spcAft>
                          <a:spcPts val="0"/>
                        </a:spcAft>
                        <a:buFont typeface="Symbol" panose="05050102010706020507" pitchFamily="18" charset="2"/>
                        <a:buChar char=""/>
                      </a:pPr>
                      <a:r>
                        <a:rPr lang="en-GB"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Enterprise and projects approved through TTF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Publish Calls for applications and receipt of applications for Market Access support programme.</a:t>
                      </a:r>
                      <a:endPar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Tourism Grading discounts approved</a:t>
                      </a:r>
                    </a:p>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Enterprise and projects approved through GTIP</a:t>
                      </a:r>
                    </a:p>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Enterprise and projects approved through TTF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Publish Calls for applications and receipt of applications for Market Access support programme.</a:t>
                      </a:r>
                      <a:endPar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Tourism Grading discounts approved</a:t>
                      </a:r>
                    </a:p>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Enterprise and projects approved through GTIP</a:t>
                      </a:r>
                    </a:p>
                    <a:p>
                      <a:pPr marL="177800" marR="0" lvl="0" indent="-1778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Enterprise and projects approved through TTF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01584518"/>
                  </a:ext>
                </a:extLst>
              </a:tr>
            </a:tbl>
          </a:graphicData>
        </a:graphic>
      </p:graphicFrame>
      <p:sp>
        <p:nvSpPr>
          <p:cNvPr id="7" name="Footer Placeholder 1"/>
          <p:cNvSpPr>
            <a:spLocks noGrp="1"/>
          </p:cNvSpPr>
          <p:nvPr>
            <p:ph type="ftr" sz="quarter" idx="11"/>
          </p:nvPr>
        </p:nvSpPr>
        <p:spPr>
          <a:xfrm>
            <a:off x="382972" y="5894441"/>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593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508959"/>
          </a:xfrm>
        </p:spPr>
        <p:txBody>
          <a:bodyPr>
            <a:noAutofit/>
          </a:bodyPr>
          <a:lstStyle/>
          <a:p>
            <a:pPr algn="ctr"/>
            <a:r>
              <a:rPr lang="en-ZA" sz="2100" dirty="0" smtClean="0"/>
              <a:t>Programme 4:  Tourism Sector Support  Services </a:t>
            </a:r>
            <a:br>
              <a:rPr lang="en-ZA" sz="2100" dirty="0" smtClean="0"/>
            </a:br>
            <a:r>
              <a:rPr lang="en-ZA" sz="2100" dirty="0" smtClean="0"/>
              <a:t>Annual Targets …C</a:t>
            </a:r>
            <a:r>
              <a:rPr lang="en-ZA" sz="2100" dirty="0" smtClean="0">
                <a:cs typeface="Arial" pitchFamily="34" charset="0"/>
              </a:rPr>
              <a:t>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1357091"/>
              </p:ext>
            </p:extLst>
          </p:nvPr>
        </p:nvGraphicFramePr>
        <p:xfrm>
          <a:off x="258793" y="957025"/>
          <a:ext cx="8729933" cy="4325503"/>
        </p:xfrm>
        <a:graphic>
          <a:graphicData uri="http://schemas.openxmlformats.org/drawingml/2006/table">
            <a:tbl>
              <a:tblPr firstRow="1" bandRow="1">
                <a:tableStyleId>{21E4AEA4-8DFA-4A89-87EB-49C32662AFE0}</a:tableStyleId>
              </a:tblPr>
              <a:tblGrid>
                <a:gridCol w="1314285">
                  <a:extLst>
                    <a:ext uri="{9D8B030D-6E8A-4147-A177-3AD203B41FA5}">
                      <a16:colId xmlns="" xmlns:a16="http://schemas.microsoft.com/office/drawing/2014/main" val="20000"/>
                    </a:ext>
                  </a:extLst>
                </a:gridCol>
                <a:gridCol w="1503336">
                  <a:extLst>
                    <a:ext uri="{9D8B030D-6E8A-4147-A177-3AD203B41FA5}">
                      <a16:colId xmlns="" xmlns:a16="http://schemas.microsoft.com/office/drawing/2014/main" val="20001"/>
                    </a:ext>
                  </a:extLst>
                </a:gridCol>
                <a:gridCol w="1529453">
                  <a:extLst>
                    <a:ext uri="{9D8B030D-6E8A-4147-A177-3AD203B41FA5}">
                      <a16:colId xmlns="" xmlns:a16="http://schemas.microsoft.com/office/drawing/2014/main" val="20002"/>
                    </a:ext>
                  </a:extLst>
                </a:gridCol>
                <a:gridCol w="1433689">
                  <a:extLst>
                    <a:ext uri="{9D8B030D-6E8A-4147-A177-3AD203B41FA5}">
                      <a16:colId xmlns="" xmlns:a16="http://schemas.microsoft.com/office/drawing/2014/main" val="20003"/>
                    </a:ext>
                  </a:extLst>
                </a:gridCol>
                <a:gridCol w="1422400">
                  <a:extLst>
                    <a:ext uri="{9D8B030D-6E8A-4147-A177-3AD203B41FA5}">
                      <a16:colId xmlns="" xmlns:a16="http://schemas.microsoft.com/office/drawing/2014/main" val="20004"/>
                    </a:ext>
                  </a:extLst>
                </a:gridCol>
                <a:gridCol w="1526770">
                  <a:extLst>
                    <a:ext uri="{9D8B030D-6E8A-4147-A177-3AD203B41FA5}">
                      <a16:colId xmlns="" xmlns:a16="http://schemas.microsoft.com/office/drawing/2014/main" val="20005"/>
                    </a:ext>
                  </a:extLst>
                </a:gridCol>
              </a:tblGrid>
              <a:tr h="242587">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278262">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657991">
                <a:tc>
                  <a:txBody>
                    <a:bodyPr/>
                    <a:lstStyle/>
                    <a:p>
                      <a:pPr algn="just">
                        <a:lnSpc>
                          <a:spcPct val="90000"/>
                        </a:lnSpc>
                        <a:spcAft>
                          <a:spcPts val="0"/>
                        </a:spcAft>
                      </a:pPr>
                      <a:r>
                        <a:rPr lang="en-US" sz="1400" b="1" kern="1200" dirty="0" smtClean="0">
                          <a:solidFill>
                            <a:schemeClr val="dk1"/>
                          </a:solidFill>
                          <a:effectLst/>
                          <a:latin typeface="Gill Sans MT" panose="020B0502020104020203" pitchFamily="34" charset="0"/>
                          <a:ea typeface="+mn-ea"/>
                          <a:cs typeface="+mn-cs"/>
                        </a:rPr>
                        <a:t>PPI 6:</a:t>
                      </a:r>
                      <a:r>
                        <a:rPr lang="en-US" sz="1400" kern="1200" dirty="0" smtClean="0">
                          <a:solidFill>
                            <a:schemeClr val="dk1"/>
                          </a:solidFill>
                          <a:effectLst/>
                          <a:latin typeface="Gill Sans MT" panose="020B0502020104020203" pitchFamily="34" charset="0"/>
                          <a:ea typeface="+mn-ea"/>
                          <a:cs typeface="+mn-cs"/>
                        </a:rPr>
                        <a:t> Number of community tourism enterprises supported to enter the tourism value chain.</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Community tourism enterprises developed to enter the tourism value chain in five communities: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buFont typeface="+mj-lt"/>
                        <a:buAutoNum type="arabicPeriod"/>
                      </a:pPr>
                      <a:r>
                        <a:rPr lang="en-GB" sz="1400" dirty="0">
                          <a:effectLst/>
                          <a:latin typeface="Gill Sans MT" panose="020B0502020104020203" pitchFamily="34" charset="0"/>
                          <a:ea typeface="Calibri" panose="020F0502020204030204" pitchFamily="34" charset="0"/>
                        </a:rPr>
                        <a:t>Free State – Witsieshoek</a:t>
                      </a:r>
                      <a:endParaRPr lang="en-ZA" sz="1400" dirty="0">
                        <a:effectLst/>
                        <a:latin typeface="Gill Sans MT" panose="020B0502020104020203" pitchFamily="34" charset="0"/>
                      </a:endParaRPr>
                    </a:p>
                    <a:p>
                      <a:pPr marL="177800" lvl="0" indent="-177800" algn="just">
                        <a:buFont typeface="+mj-lt"/>
                        <a:buAutoNum type="arabicPeriod"/>
                      </a:pPr>
                      <a:r>
                        <a:rPr lang="en-GB" sz="1400" dirty="0">
                          <a:effectLst/>
                          <a:latin typeface="Gill Sans MT" panose="020B0502020104020203" pitchFamily="34" charset="0"/>
                          <a:ea typeface="Calibri" panose="020F0502020204030204" pitchFamily="34" charset="0"/>
                        </a:rPr>
                        <a:t>KwaZulu- Natal – Khula Village</a:t>
                      </a:r>
                      <a:endParaRPr lang="en-ZA" sz="1400" dirty="0">
                        <a:effectLst/>
                        <a:latin typeface="Gill Sans MT" panose="020B0502020104020203" pitchFamily="34" charset="0"/>
                      </a:endParaRPr>
                    </a:p>
                    <a:p>
                      <a:pPr marL="177800" lvl="0" indent="-177800" algn="just">
                        <a:buFont typeface="+mj-lt"/>
                        <a:buAutoNum type="arabicPeriod"/>
                      </a:pPr>
                      <a:r>
                        <a:rPr lang="en-GB" sz="1400" dirty="0">
                          <a:effectLst/>
                          <a:latin typeface="Gill Sans MT" panose="020B0502020104020203" pitchFamily="34" charset="0"/>
                          <a:ea typeface="Calibri" panose="020F0502020204030204" pitchFamily="34" charset="0"/>
                        </a:rPr>
                        <a:t>KwaZulu-Natal – eMazizizni</a:t>
                      </a:r>
                      <a:endParaRPr lang="en-ZA" sz="1400" dirty="0">
                        <a:effectLst/>
                        <a:latin typeface="Gill Sans MT" panose="020B0502020104020203" pitchFamily="34" charset="0"/>
                      </a:endParaRPr>
                    </a:p>
                    <a:p>
                      <a:pPr marL="177800" lvl="0" indent="-177800" algn="just">
                        <a:buFont typeface="+mj-lt"/>
                        <a:buAutoNum type="arabicPeriod"/>
                      </a:pPr>
                      <a:r>
                        <a:rPr lang="en-GB" sz="1400" dirty="0">
                          <a:effectLst/>
                          <a:latin typeface="Gill Sans MT" panose="020B0502020104020203" pitchFamily="34" charset="0"/>
                          <a:ea typeface="Calibri" panose="020F0502020204030204" pitchFamily="34" charset="0"/>
                        </a:rPr>
                        <a:t>North West – Rampampa</a:t>
                      </a:r>
                      <a:endParaRPr lang="en-ZA" sz="1400" dirty="0">
                        <a:effectLst/>
                        <a:latin typeface="Gill Sans MT" panose="020B0502020104020203" pitchFamily="34" charset="0"/>
                      </a:endParaRPr>
                    </a:p>
                    <a:p>
                      <a:pPr marL="177800" lvl="0" indent="-177800" algn="just">
                        <a:buFont typeface="+mj-lt"/>
                        <a:buAutoNum type="arabicPeriod"/>
                      </a:pPr>
                      <a:r>
                        <a:rPr lang="en-GB" sz="1400" dirty="0">
                          <a:effectLst/>
                          <a:latin typeface="Gill Sans MT" panose="020B0502020104020203" pitchFamily="34" charset="0"/>
                          <a:ea typeface="Calibri" panose="020F0502020204030204" pitchFamily="34" charset="0"/>
                        </a:rPr>
                        <a:t>Gauteng – Vilakazi.</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spcAft>
                          <a:spcPts val="0"/>
                        </a:spcAft>
                        <a:buFont typeface="Symbol" panose="05050102010706020507" pitchFamily="18" charset="2"/>
                        <a:buChar char=""/>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Stakeholders consulted in five communities.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Symbol" panose="05050102010706020507" pitchFamily="18" charset="2"/>
                        <a:buChar char=""/>
                      </a:pPr>
                      <a:r>
                        <a:rPr lang="en-ZA" sz="1400" dirty="0">
                          <a:effectLst/>
                          <a:latin typeface="Gill Sans MT" panose="020B0502020104020203" pitchFamily="34" charset="0"/>
                          <a:ea typeface="Times New Roman" panose="02020603050405020304" pitchFamily="18" charset="0"/>
                          <a:cs typeface="Times New Roman" panose="02020603050405020304" pitchFamily="18" charset="0"/>
                        </a:rPr>
                        <a:t>Appointment of service provider.</a:t>
                      </a:r>
                    </a:p>
                    <a:p>
                      <a:pPr marL="199390" algn="just">
                        <a:spcAft>
                          <a:spcPts val="0"/>
                        </a:spcAft>
                      </a:pPr>
                      <a:r>
                        <a:rPr lang="en-GB" sz="1400" dirty="0">
                          <a:effectLst/>
                          <a:highlight>
                            <a:srgbClr val="FFFF00"/>
                          </a:highligh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Community tourism enterprises developed to enter the tourism value chain in five communities </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Progress report.</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Community tourism enterprises developed to enter the tourism value chain in five communities </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Progress report</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Report on development community tourism enterprise in five communities</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658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508959"/>
          </a:xfrm>
        </p:spPr>
        <p:txBody>
          <a:bodyPr>
            <a:noAutofit/>
          </a:bodyPr>
          <a:lstStyle/>
          <a:p>
            <a:pPr algn="ctr"/>
            <a:r>
              <a:rPr lang="en-ZA" sz="2200" dirty="0" smtClean="0"/>
              <a:t>Programme 4:  Tourism Sector Support  Services</a:t>
            </a:r>
            <a:br>
              <a:rPr lang="en-ZA" sz="2200" dirty="0" smtClean="0"/>
            </a:br>
            <a:r>
              <a:rPr lang="en-ZA" sz="2200" dirty="0" smtClean="0"/>
              <a:t>Annual Targets …</a:t>
            </a:r>
            <a:r>
              <a:rPr lang="en-ZA" sz="2200" dirty="0" smtClean="0">
                <a:cs typeface="Arial" pitchFamily="34" charset="0"/>
              </a:rPr>
              <a:t>Continued</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7164862"/>
              </p:ext>
            </p:extLst>
          </p:nvPr>
        </p:nvGraphicFramePr>
        <p:xfrm>
          <a:off x="258793" y="893496"/>
          <a:ext cx="8729933" cy="4325503"/>
        </p:xfrm>
        <a:graphic>
          <a:graphicData uri="http://schemas.openxmlformats.org/drawingml/2006/table">
            <a:tbl>
              <a:tblPr firstRow="1" bandRow="1">
                <a:tableStyleId>{21E4AEA4-8DFA-4A89-87EB-49C32662AFE0}</a:tableStyleId>
              </a:tblPr>
              <a:tblGrid>
                <a:gridCol w="1341407">
                  <a:extLst>
                    <a:ext uri="{9D8B030D-6E8A-4147-A177-3AD203B41FA5}">
                      <a16:colId xmlns="" xmlns:a16="http://schemas.microsoft.com/office/drawing/2014/main" val="20000"/>
                    </a:ext>
                  </a:extLst>
                </a:gridCol>
                <a:gridCol w="1748118">
                  <a:extLst>
                    <a:ext uri="{9D8B030D-6E8A-4147-A177-3AD203B41FA5}">
                      <a16:colId xmlns="" xmlns:a16="http://schemas.microsoft.com/office/drawing/2014/main" val="20001"/>
                    </a:ext>
                  </a:extLst>
                </a:gridCol>
                <a:gridCol w="1417411">
                  <a:extLst>
                    <a:ext uri="{9D8B030D-6E8A-4147-A177-3AD203B41FA5}">
                      <a16:colId xmlns="" xmlns:a16="http://schemas.microsoft.com/office/drawing/2014/main" val="20002"/>
                    </a:ext>
                  </a:extLst>
                </a:gridCol>
                <a:gridCol w="1456840">
                  <a:extLst>
                    <a:ext uri="{9D8B030D-6E8A-4147-A177-3AD203B41FA5}">
                      <a16:colId xmlns="" xmlns:a16="http://schemas.microsoft.com/office/drawing/2014/main" val="20003"/>
                    </a:ext>
                  </a:extLst>
                </a:gridCol>
                <a:gridCol w="1425845">
                  <a:extLst>
                    <a:ext uri="{9D8B030D-6E8A-4147-A177-3AD203B41FA5}">
                      <a16:colId xmlns="" xmlns:a16="http://schemas.microsoft.com/office/drawing/2014/main" val="20004"/>
                    </a:ext>
                  </a:extLst>
                </a:gridCol>
                <a:gridCol w="1340312">
                  <a:extLst>
                    <a:ext uri="{9D8B030D-6E8A-4147-A177-3AD203B41FA5}">
                      <a16:colId xmlns="" xmlns:a16="http://schemas.microsoft.com/office/drawing/2014/main" val="20005"/>
                    </a:ext>
                  </a:extLst>
                </a:gridCol>
              </a:tblGrid>
              <a:tr h="242587">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278262">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657991">
                <a:tc>
                  <a:txBody>
                    <a:bodyPr/>
                    <a:lstStyle/>
                    <a:p>
                      <a:pPr algn="just">
                        <a:lnSpc>
                          <a:spcPct val="90000"/>
                        </a:lnSpc>
                        <a:spcAft>
                          <a:spcPts val="0"/>
                        </a:spcAft>
                      </a:pPr>
                      <a:r>
                        <a:rPr lang="en-US" sz="1400" b="1" kern="1200" dirty="0" smtClean="0">
                          <a:solidFill>
                            <a:schemeClr val="dk1"/>
                          </a:solidFill>
                          <a:effectLst/>
                          <a:latin typeface="Gill Sans MT" panose="020B0502020104020203" pitchFamily="34" charset="0"/>
                          <a:ea typeface="+mn-ea"/>
                          <a:cs typeface="+mn-cs"/>
                        </a:rPr>
                        <a:t>PPI 7:</a:t>
                      </a:r>
                      <a:r>
                        <a:rPr lang="en-US" sz="1400" kern="1200" dirty="0" smtClean="0">
                          <a:solidFill>
                            <a:schemeClr val="dk1"/>
                          </a:solidFill>
                          <a:effectLst/>
                          <a:latin typeface="Gill Sans MT" panose="020B0502020104020203" pitchFamily="34" charset="0"/>
                          <a:ea typeface="+mn-ea"/>
                          <a:cs typeface="+mn-cs"/>
                        </a:rPr>
                        <a:t> Number of initiatives for improving visitor services implemented.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kern="1200" dirty="0">
                          <a:effectLst/>
                          <a:latin typeface="Gill Sans MT" panose="020B0502020104020203" pitchFamily="34" charset="0"/>
                          <a:ea typeface="Calibri" panose="020F0502020204030204" pitchFamily="34" charset="0"/>
                        </a:rPr>
                        <a:t>Application of Service Excellence Standard (SANS 1197) in </a:t>
                      </a:r>
                      <a:r>
                        <a:rPr lang="en-US" sz="1400" kern="1200" dirty="0" smtClean="0">
                          <a:effectLst/>
                          <a:latin typeface="Gill Sans MT" panose="020B0502020104020203" pitchFamily="34" charset="0"/>
                          <a:ea typeface="Calibri" panose="020F0502020204030204" pitchFamily="34" charset="0"/>
                        </a:rPr>
                        <a:t>three </a:t>
                      </a:r>
                      <a:r>
                        <a:rPr lang="en-US" sz="1400" kern="1200" dirty="0">
                          <a:effectLst/>
                          <a:latin typeface="Gill Sans MT" panose="020B0502020104020203" pitchFamily="34" charset="0"/>
                          <a:ea typeface="Calibri" panose="020F0502020204030204" pitchFamily="34" charset="0"/>
                        </a:rPr>
                        <a:t>Visitor Information centres located in three nodes:</a:t>
                      </a:r>
                      <a:endParaRPr lang="en-ZA" sz="1400" dirty="0">
                        <a:effectLst/>
                        <a:latin typeface="Gill Sans MT" panose="020B0502020104020203" pitchFamily="34" charset="0"/>
                      </a:endParaRPr>
                    </a:p>
                    <a:p>
                      <a:pPr marL="177800" lvl="0" indent="-177800" algn="just">
                        <a:spcAft>
                          <a:spcPts val="0"/>
                        </a:spcAft>
                        <a:buFont typeface="+mj-lt"/>
                        <a:buAutoNum type="arabicPeriod"/>
                      </a:pPr>
                      <a:r>
                        <a:rPr lang="en-US" sz="1400" dirty="0">
                          <a:effectLst/>
                          <a:latin typeface="Gill Sans MT" panose="020B0502020104020203" pitchFamily="34" charset="0"/>
                          <a:ea typeface="Calibri" panose="020F0502020204030204" pitchFamily="34" charset="0"/>
                          <a:cs typeface="Calibri" panose="020F0502020204030204" pitchFamily="34" charset="0"/>
                        </a:rPr>
                        <a:t>St Lucia (Khula Information Centre) in </a:t>
                      </a:r>
                      <a:r>
                        <a:rPr lang="en-US" sz="1400" dirty="0" smtClean="0">
                          <a:effectLst/>
                          <a:latin typeface="Gill Sans MT" panose="020B0502020104020203" pitchFamily="34" charset="0"/>
                          <a:ea typeface="Calibri" panose="020F0502020204030204" pitchFamily="34" charset="0"/>
                          <a:cs typeface="Calibri" panose="020F0502020204030204" pitchFamily="34" charset="0"/>
                        </a:rPr>
                        <a:t>KZN.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mj-lt"/>
                        <a:buAutoNum type="arabicPeriod"/>
                      </a:pPr>
                      <a:r>
                        <a:rPr lang="en-US" sz="1400" dirty="0">
                          <a:effectLst/>
                          <a:latin typeface="Gill Sans MT" panose="020B0502020104020203" pitchFamily="34" charset="0"/>
                          <a:ea typeface="Calibri" panose="020F0502020204030204" pitchFamily="34" charset="0"/>
                          <a:cs typeface="Calibri" panose="020F0502020204030204" pitchFamily="34" charset="0"/>
                        </a:rPr>
                        <a:t>Port St Johns Visitor Information Centre in </a:t>
                      </a:r>
                      <a:r>
                        <a:rPr lang="en-US" sz="1400" dirty="0" smtClean="0">
                          <a:effectLst/>
                          <a:latin typeface="Gill Sans MT" panose="020B0502020104020203" pitchFamily="34" charset="0"/>
                          <a:ea typeface="Calibri" panose="020F0502020204030204" pitchFamily="34" charset="0"/>
                          <a:cs typeface="Calibri" panose="020F0502020204030204" pitchFamily="34" charset="0"/>
                        </a:rPr>
                        <a:t>EC.</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mj-lt"/>
                        <a:buAutoNum type="arabicPeriod"/>
                      </a:pPr>
                      <a:r>
                        <a:rPr lang="en-US" sz="1400" kern="1200" dirty="0">
                          <a:effectLst/>
                          <a:latin typeface="Gill Sans MT" panose="020B0502020104020203" pitchFamily="34" charset="0"/>
                          <a:ea typeface="Calibri" panose="020F0502020204030204" pitchFamily="34" charset="0"/>
                          <a:cs typeface="Times New Roman" panose="02020603050405020304" pitchFamily="18" charset="0"/>
                        </a:rPr>
                        <a:t>Pilanesburg National Park Visitor Information Centre in North </a:t>
                      </a:r>
                      <a:r>
                        <a:rPr lang="en-US" sz="1400" kern="1200" dirty="0" smtClean="0">
                          <a:effectLst/>
                          <a:latin typeface="Gill Sans MT" panose="020B0502020104020203" pitchFamily="34" charset="0"/>
                          <a:ea typeface="Calibri" panose="020F0502020204030204" pitchFamily="34" charset="0"/>
                          <a:cs typeface="Times New Roman" panose="02020603050405020304" pitchFamily="18" charset="0"/>
                        </a:rPr>
                        <a:t>West.</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Report on the implementation of phase 1 of the standard (Endorsement and information sharing on service excellence concepts</a:t>
                      </a:r>
                      <a:r>
                        <a:rPr lang="en-US" sz="1400" kern="1200" dirty="0" smtClean="0">
                          <a:effectLst/>
                          <a:latin typeface="Gill Sans MT" panose="020B0502020104020203" pitchFamily="34" charset="0"/>
                          <a:ea typeface="Calibri" panose="020F0502020204030204" pitchFamily="34" charset="0"/>
                          <a:cs typeface="Calibri" panose="020F0502020204030204" pitchFamily="34"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Report on the implementation of phase 2 of the standard (Needs identification and establishment of the Service Excellence Legacy Team).</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Report on the implementation of phase 3 of the standard (Establishment of matrix teams and capacity building</a:t>
                      </a:r>
                      <a:r>
                        <a:rPr lang="en-US" sz="1400" kern="1200" dirty="0" smtClean="0">
                          <a:effectLst/>
                          <a:latin typeface="Gill Sans MT" panose="020B0502020104020203" pitchFamily="34" charset="0"/>
                          <a:ea typeface="Calibri" panose="020F0502020204030204" pitchFamily="34" charset="0"/>
                          <a:cs typeface="Calibri" panose="020F0502020204030204" pitchFamily="34"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Consolidated report on the application </a:t>
                      </a:r>
                      <a:r>
                        <a:rPr lang="en-US" sz="1400" kern="1200" dirty="0">
                          <a:effectLst/>
                          <a:latin typeface="Gill Sans MT" panose="020B0502020104020203" pitchFamily="34" charset="0"/>
                          <a:ea typeface="Calibri" panose="020F0502020204030204" pitchFamily="34" charset="0"/>
                          <a:cs typeface="Times New Roman" panose="02020603050405020304" pitchFamily="18" charset="0"/>
                        </a:rPr>
                        <a:t>of Service Excellence Standard (SANS 1197) in three (3) Visitor Information centres located in three nodes.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339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508959"/>
          </a:xfrm>
        </p:spPr>
        <p:txBody>
          <a:bodyPr>
            <a:noAutofit/>
          </a:bodyPr>
          <a:lstStyle/>
          <a:p>
            <a:pPr algn="ctr"/>
            <a:r>
              <a:rPr lang="en-ZA" sz="2100" dirty="0" smtClean="0"/>
              <a:t>Programme 4:  Tourism Sector Support  Services </a:t>
            </a:r>
            <a:br>
              <a:rPr lang="en-ZA" sz="2100" dirty="0" smtClean="0"/>
            </a:br>
            <a:r>
              <a:rPr lang="en-ZA" sz="2100" dirty="0" smtClean="0"/>
              <a:t>Annual Targets …C</a:t>
            </a:r>
            <a:r>
              <a:rPr lang="en-ZA" sz="2100" dirty="0" smtClean="0">
                <a:cs typeface="Arial" pitchFamily="34" charset="0"/>
              </a:rPr>
              <a:t>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4889755"/>
              </p:ext>
            </p:extLst>
          </p:nvPr>
        </p:nvGraphicFramePr>
        <p:xfrm>
          <a:off x="258793" y="903239"/>
          <a:ext cx="8729933" cy="4978343"/>
        </p:xfrm>
        <a:graphic>
          <a:graphicData uri="http://schemas.openxmlformats.org/drawingml/2006/table">
            <a:tbl>
              <a:tblPr firstRow="1" bandRow="1">
                <a:tableStyleId>{21E4AEA4-8DFA-4A89-87EB-49C32662AFE0}</a:tableStyleId>
              </a:tblPr>
              <a:tblGrid>
                <a:gridCol w="1304831">
                  <a:extLst>
                    <a:ext uri="{9D8B030D-6E8A-4147-A177-3AD203B41FA5}">
                      <a16:colId xmlns="" xmlns:a16="http://schemas.microsoft.com/office/drawing/2014/main" val="20000"/>
                    </a:ext>
                  </a:extLst>
                </a:gridCol>
                <a:gridCol w="1512790">
                  <a:extLst>
                    <a:ext uri="{9D8B030D-6E8A-4147-A177-3AD203B41FA5}">
                      <a16:colId xmlns="" xmlns:a16="http://schemas.microsoft.com/office/drawing/2014/main" val="20001"/>
                    </a:ext>
                  </a:extLst>
                </a:gridCol>
                <a:gridCol w="1689315">
                  <a:extLst>
                    <a:ext uri="{9D8B030D-6E8A-4147-A177-3AD203B41FA5}">
                      <a16:colId xmlns="" xmlns:a16="http://schemas.microsoft.com/office/drawing/2014/main" val="20002"/>
                    </a:ext>
                  </a:extLst>
                </a:gridCol>
                <a:gridCol w="1456840">
                  <a:extLst>
                    <a:ext uri="{9D8B030D-6E8A-4147-A177-3AD203B41FA5}">
                      <a16:colId xmlns="" xmlns:a16="http://schemas.microsoft.com/office/drawing/2014/main" val="20003"/>
                    </a:ext>
                  </a:extLst>
                </a:gridCol>
                <a:gridCol w="1425845">
                  <a:extLst>
                    <a:ext uri="{9D8B030D-6E8A-4147-A177-3AD203B41FA5}">
                      <a16:colId xmlns="" xmlns:a16="http://schemas.microsoft.com/office/drawing/2014/main" val="20004"/>
                    </a:ext>
                  </a:extLst>
                </a:gridCol>
                <a:gridCol w="1340312">
                  <a:extLst>
                    <a:ext uri="{9D8B030D-6E8A-4147-A177-3AD203B41FA5}">
                      <a16:colId xmlns="" xmlns:a16="http://schemas.microsoft.com/office/drawing/2014/main" val="20005"/>
                    </a:ext>
                  </a:extLst>
                </a:gridCol>
              </a:tblGrid>
              <a:tr h="298541">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42445">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43932">
                <a:tc rowSpan="3">
                  <a:txBody>
                    <a:bodyPr/>
                    <a:lstStyle/>
                    <a:p>
                      <a:pPr algn="just">
                        <a:lnSpc>
                          <a:spcPct val="90000"/>
                        </a:lnSpc>
                        <a:spcAft>
                          <a:spcPts val="0"/>
                        </a:spcAft>
                      </a:pPr>
                      <a:r>
                        <a:rPr lang="en-US" sz="1400" b="1" kern="1200" dirty="0" smtClean="0">
                          <a:solidFill>
                            <a:schemeClr val="dk1"/>
                          </a:solidFill>
                          <a:effectLst/>
                          <a:latin typeface="Gill Sans MT" panose="020B0502020104020203" pitchFamily="34" charset="0"/>
                          <a:ea typeface="+mn-ea"/>
                          <a:cs typeface="+mn-cs"/>
                        </a:rPr>
                        <a:t>PPI 7:</a:t>
                      </a:r>
                      <a:r>
                        <a:rPr lang="en-US" sz="1400" kern="1200" dirty="0" smtClean="0">
                          <a:solidFill>
                            <a:schemeClr val="dk1"/>
                          </a:solidFill>
                          <a:effectLst/>
                          <a:latin typeface="Gill Sans MT" panose="020B0502020104020203" pitchFamily="34" charset="0"/>
                          <a:ea typeface="+mn-ea"/>
                          <a:cs typeface="+mn-cs"/>
                        </a:rPr>
                        <a:t> Number of initiatives for improving visitor services implemented.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J2SE Programme in two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municipalities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as part of the small town revitalisation implemented: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spcAft>
                          <a:spcPts val="0"/>
                        </a:spcAft>
                        <a:buFont typeface="+mj-lt"/>
                        <a:buAutoNum type="arabicPeriod"/>
                      </a:pP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Jozini </a:t>
                      </a: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KZN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buFont typeface="+mj-lt"/>
                        <a:buAutoNum type="arabicPeriod"/>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Port St Johns - EC </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Stakeholder engagements on the J2SE Programme implemented.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a:effectLst/>
                          <a:latin typeface="Gill Sans MT" panose="020B0502020104020203" pitchFamily="34" charset="0"/>
                          <a:ea typeface="Times New Roman" panose="02020603050405020304" pitchFamily="18" charset="0"/>
                          <a:cs typeface="Times New Roman" panose="02020603050405020304" pitchFamily="18" charset="0"/>
                        </a:rPr>
                        <a:t>Needs analysis to identify service excellence gaps conducted.</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tabLst>
                          <a:tab pos="228600" algn="l"/>
                        </a:tabLst>
                      </a:pPr>
                      <a:r>
                        <a:rPr lang="en-GB" sz="14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a:effectLst/>
                          <a:latin typeface="Gill Sans MT" panose="020B0502020104020203" pitchFamily="34" charset="0"/>
                          <a:ea typeface="Times New Roman" panose="02020603050405020304" pitchFamily="18" charset="0"/>
                          <a:cs typeface="Times New Roman" panose="02020603050405020304" pitchFamily="18" charset="0"/>
                        </a:rPr>
                        <a:t>Capacity building on service excellence standard for tourism and non-tourism stakeholders conducted.</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tabLst>
                          <a:tab pos="228600" algn="l"/>
                        </a:tabLst>
                      </a:pPr>
                      <a:r>
                        <a:rPr lang="en-GB" sz="14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Launch of the legacy team and the service charter facilitated.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10431">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kern="1200" dirty="0">
                          <a:solidFill>
                            <a:srgbClr val="000000"/>
                          </a:solidFill>
                          <a:effectLst/>
                          <a:latin typeface="Gill Sans MT" panose="020B0502020104020203" pitchFamily="34" charset="0"/>
                          <a:ea typeface="Calibri" panose="020F0502020204030204" pitchFamily="34" charset="0"/>
                        </a:rPr>
                        <a:t>100% compliance with the service delivery charter in the management of </a:t>
                      </a:r>
                      <a:r>
                        <a:rPr lang="en-ZA" sz="1400" kern="1200" dirty="0" smtClean="0">
                          <a:solidFill>
                            <a:srgbClr val="000000"/>
                          </a:solidFill>
                          <a:effectLst/>
                          <a:latin typeface="Gill Sans MT" panose="020B0502020104020203" pitchFamily="34" charset="0"/>
                          <a:ea typeface="Calibri" panose="020F0502020204030204" pitchFamily="34" charset="0"/>
                        </a:rPr>
                        <a:t>tourists </a:t>
                      </a:r>
                      <a:r>
                        <a:rPr lang="en-ZA" sz="1400" kern="1200" dirty="0">
                          <a:solidFill>
                            <a:srgbClr val="000000"/>
                          </a:solidFill>
                          <a:effectLst/>
                          <a:latin typeface="Gill Sans MT" panose="020B0502020104020203" pitchFamily="34" charset="0"/>
                          <a:ea typeface="Calibri" panose="020F0502020204030204" pitchFamily="34" charset="0"/>
                        </a:rPr>
                        <a:t>complaints</a:t>
                      </a:r>
                      <a:r>
                        <a:rPr lang="en-US" sz="1400" kern="1200" dirty="0">
                          <a:solidFill>
                            <a:srgbClr val="000000"/>
                          </a:solidFill>
                          <a:effectLst/>
                          <a:latin typeface="Gill Sans MT" panose="020B0502020104020203" pitchFamily="34" charset="0"/>
                          <a:ea typeface="Calibri" panose="020F0502020204030204" pitchFamily="34" charset="0"/>
                        </a:rPr>
                        <a:t>.</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Progress report on tourists’ complaints managed.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228600" algn="l"/>
                        </a:tabLst>
                      </a:pPr>
                      <a:r>
                        <a:rPr lang="en-US" sz="1400" dirty="0">
                          <a:effectLst/>
                          <a:latin typeface="Gill Sans MT" panose="020B0502020104020203" pitchFamily="34" charset="0"/>
                          <a:ea typeface="Calibri" panose="020F0502020204030204" pitchFamily="34" charset="0"/>
                        </a:rPr>
                        <a:t>Progress report on tourists’ complaints </a:t>
                      </a:r>
                      <a:r>
                        <a:rPr lang="en-US" sz="1400" dirty="0" smtClean="0">
                          <a:effectLst/>
                          <a:latin typeface="Gill Sans MT" panose="020B0502020104020203" pitchFamily="34" charset="0"/>
                          <a:ea typeface="Calibri" panose="020F0502020204030204" pitchFamily="34" charset="0"/>
                        </a:rPr>
                        <a:t>managed.</a:t>
                      </a:r>
                      <a:endParaRPr lang="en-ZA" sz="1400" dirty="0">
                        <a:effectLst/>
                        <a:latin typeface="Gill Sans MT" panose="020B0502020104020203" pitchFamily="34" charset="0"/>
                      </a:endParaRPr>
                    </a:p>
                    <a:p>
                      <a:pPr algn="just">
                        <a:tabLst>
                          <a:tab pos="228600" algn="l"/>
                        </a:tabLst>
                      </a:pPr>
                      <a:r>
                        <a:rPr lang="en-US" sz="1400" dirty="0">
                          <a:effectLst/>
                          <a:latin typeface="Gill Sans MT" panose="020B0502020104020203" pitchFamily="34" charset="0"/>
                          <a:ea typeface="Calibri" panose="020F0502020204030204" pitchFamily="34" charset="0"/>
                        </a:rPr>
                        <a:t> </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228600" algn="l"/>
                        </a:tabLst>
                      </a:pPr>
                      <a:r>
                        <a:rPr lang="en-US" sz="1400" dirty="0">
                          <a:effectLst/>
                          <a:latin typeface="Gill Sans MT" panose="020B0502020104020203" pitchFamily="34" charset="0"/>
                          <a:ea typeface="Calibri" panose="020F0502020204030204" pitchFamily="34" charset="0"/>
                        </a:rPr>
                        <a:t>Progress report on tourists’ complaints </a:t>
                      </a:r>
                      <a:r>
                        <a:rPr lang="en-US" sz="1400" dirty="0" smtClean="0">
                          <a:effectLst/>
                          <a:latin typeface="Gill Sans MT" panose="020B0502020104020203" pitchFamily="34" charset="0"/>
                          <a:ea typeface="Calibri" panose="020F0502020204030204" pitchFamily="34" charset="0"/>
                        </a:rPr>
                        <a:t>managed.</a:t>
                      </a:r>
                      <a:endParaRPr lang="en-ZA" sz="1400" dirty="0">
                        <a:effectLst/>
                        <a:latin typeface="Gill Sans MT" panose="020B0502020104020203" pitchFamily="34" charset="0"/>
                      </a:endParaRPr>
                    </a:p>
                    <a:p>
                      <a:pPr algn="just">
                        <a:tabLst>
                          <a:tab pos="228600" algn="l"/>
                        </a:tabLst>
                      </a:pPr>
                      <a:r>
                        <a:rPr lang="en-US" sz="1400" dirty="0">
                          <a:effectLst/>
                          <a:latin typeface="Gill Sans MT" panose="020B0502020104020203" pitchFamily="34" charset="0"/>
                          <a:ea typeface="Calibri" panose="020F0502020204030204" pitchFamily="34" charset="0"/>
                        </a:rPr>
                        <a:t> </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Progress report on tourists’ complaints </a:t>
                      </a:r>
                      <a:r>
                        <a:rPr lang="en-US"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managed.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93008478"/>
                  </a:ext>
                </a:extLst>
              </a:tr>
              <a:tr h="1110431">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kern="1200" dirty="0">
                          <a:solidFill>
                            <a:schemeClr val="tx1"/>
                          </a:solidFill>
                          <a:effectLst/>
                          <a:latin typeface="Gill Sans MT" panose="020B0502020104020203" pitchFamily="34" charset="0"/>
                          <a:ea typeface="Calibri" panose="020F0502020204030204" pitchFamily="34" charset="0"/>
                        </a:rPr>
                        <a:t>Development of framework for accreditation of tourism schemes.</a:t>
                      </a:r>
                      <a:endParaRPr lang="en-ZA" sz="1400" dirty="0">
                        <a:solidFill>
                          <a:schemeClr val="tx1"/>
                        </a:solidFill>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Consultation with stakeholders on the draft framework.</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228600" algn="l"/>
                        </a:tabLst>
                      </a:pPr>
                      <a:r>
                        <a:rPr lang="en-US" sz="1400" dirty="0">
                          <a:effectLst/>
                          <a:latin typeface="Gill Sans MT" panose="020B0502020104020203" pitchFamily="34" charset="0"/>
                          <a:ea typeface="Calibri" panose="020F0502020204030204" pitchFamily="34" charset="0"/>
                        </a:rPr>
                        <a:t>Consultation with stakeholders on the draft framework.</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228600" algn="l"/>
                        </a:tabLst>
                      </a:pPr>
                      <a:r>
                        <a:rPr lang="en-GB" sz="1400">
                          <a:effectLst/>
                          <a:latin typeface="Gill Sans MT" panose="020B0502020104020203" pitchFamily="34" charset="0"/>
                          <a:ea typeface="Calibri" panose="020F0502020204030204" pitchFamily="34" charset="0"/>
                        </a:rPr>
                        <a:t>Consolidation of inputs into the draft framework.</a:t>
                      </a:r>
                      <a:endParaRPr lang="en-ZA" sz="1400">
                        <a:effectLst/>
                        <a:latin typeface="Gill Sans MT" panose="020B0502020104020203" pitchFamily="34" charset="0"/>
                      </a:endParaRPr>
                    </a:p>
                    <a:p>
                      <a:pPr algn="just">
                        <a:tabLst>
                          <a:tab pos="228600" algn="l"/>
                        </a:tabLst>
                      </a:pPr>
                      <a:r>
                        <a:rPr lang="en-US" sz="1400">
                          <a:effectLst/>
                          <a:latin typeface="Gill Sans MT" panose="020B0502020104020203" pitchFamily="34" charset="0"/>
                          <a:ea typeface="Calibri" panose="020F0502020204030204" pitchFamily="34" charset="0"/>
                        </a:rPr>
                        <a:t> </a:t>
                      </a:r>
                      <a:endParaRPr lang="en-ZA" sz="140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Framework developed.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87925595"/>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165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508959"/>
          </a:xfrm>
        </p:spPr>
        <p:txBody>
          <a:bodyPr>
            <a:noAutofit/>
          </a:bodyPr>
          <a:lstStyle/>
          <a:p>
            <a:pPr algn="ctr"/>
            <a:r>
              <a:rPr lang="en-ZA" sz="2100" dirty="0" smtClean="0"/>
              <a:t>Programme 4:  Tourism Sector Support  Services </a:t>
            </a:r>
            <a:br>
              <a:rPr lang="en-ZA" sz="2100" dirty="0" smtClean="0"/>
            </a:br>
            <a:r>
              <a:rPr lang="en-ZA" sz="2100" dirty="0" smtClean="0"/>
              <a:t>Annual Targets …</a:t>
            </a:r>
            <a:r>
              <a:rPr lang="en-ZA" sz="2100" dirty="0" smtClean="0">
                <a:cs typeface="Arial" pitchFamily="34" charset="0"/>
              </a:rPr>
              <a:t>(Continued)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564786"/>
              </p:ext>
            </p:extLst>
          </p:nvPr>
        </p:nvGraphicFramePr>
        <p:xfrm>
          <a:off x="258793" y="943580"/>
          <a:ext cx="8729933" cy="2173129"/>
        </p:xfrm>
        <a:graphic>
          <a:graphicData uri="http://schemas.openxmlformats.org/drawingml/2006/table">
            <a:tbl>
              <a:tblPr firstRow="1" bandRow="1">
                <a:tableStyleId>{21E4AEA4-8DFA-4A89-87EB-49C32662AFE0}</a:tableStyleId>
              </a:tblPr>
              <a:tblGrid>
                <a:gridCol w="1244543">
                  <a:extLst>
                    <a:ext uri="{9D8B030D-6E8A-4147-A177-3AD203B41FA5}">
                      <a16:colId xmlns="" xmlns:a16="http://schemas.microsoft.com/office/drawing/2014/main" val="20000"/>
                    </a:ext>
                  </a:extLst>
                </a:gridCol>
                <a:gridCol w="1573078">
                  <a:extLst>
                    <a:ext uri="{9D8B030D-6E8A-4147-A177-3AD203B41FA5}">
                      <a16:colId xmlns="" xmlns:a16="http://schemas.microsoft.com/office/drawing/2014/main" val="20001"/>
                    </a:ext>
                  </a:extLst>
                </a:gridCol>
                <a:gridCol w="1689315">
                  <a:extLst>
                    <a:ext uri="{9D8B030D-6E8A-4147-A177-3AD203B41FA5}">
                      <a16:colId xmlns="" xmlns:a16="http://schemas.microsoft.com/office/drawing/2014/main" val="20002"/>
                    </a:ext>
                  </a:extLst>
                </a:gridCol>
                <a:gridCol w="1456840">
                  <a:extLst>
                    <a:ext uri="{9D8B030D-6E8A-4147-A177-3AD203B41FA5}">
                      <a16:colId xmlns="" xmlns:a16="http://schemas.microsoft.com/office/drawing/2014/main" val="20003"/>
                    </a:ext>
                  </a:extLst>
                </a:gridCol>
                <a:gridCol w="1425845">
                  <a:extLst>
                    <a:ext uri="{9D8B030D-6E8A-4147-A177-3AD203B41FA5}">
                      <a16:colId xmlns="" xmlns:a16="http://schemas.microsoft.com/office/drawing/2014/main" val="20004"/>
                    </a:ext>
                  </a:extLst>
                </a:gridCol>
                <a:gridCol w="1340312">
                  <a:extLst>
                    <a:ext uri="{9D8B030D-6E8A-4147-A177-3AD203B41FA5}">
                      <a16:colId xmlns="" xmlns:a16="http://schemas.microsoft.com/office/drawing/2014/main" val="20005"/>
                    </a:ext>
                  </a:extLst>
                </a:gridCol>
              </a:tblGrid>
              <a:tr h="298541">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42445">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5457">
                <a:tc rowSpan="2">
                  <a:txBody>
                    <a:bodyPr/>
                    <a:lstStyle/>
                    <a:p>
                      <a:pPr algn="just">
                        <a:lnSpc>
                          <a:spcPct val="90000"/>
                        </a:lnSpc>
                        <a:spcAft>
                          <a:spcPts val="0"/>
                        </a:spcAft>
                      </a:pPr>
                      <a:r>
                        <a:rPr lang="en-US" sz="1400" b="1" kern="1200" dirty="0" smtClean="0">
                          <a:solidFill>
                            <a:schemeClr val="dk1"/>
                          </a:solidFill>
                          <a:effectLst/>
                          <a:latin typeface="Gill Sans MT" panose="020B0502020104020203" pitchFamily="34" charset="0"/>
                          <a:ea typeface="+mn-ea"/>
                          <a:cs typeface="+mn-cs"/>
                        </a:rPr>
                        <a:t>PPI 7:</a:t>
                      </a:r>
                      <a:r>
                        <a:rPr lang="en-US" sz="1400" kern="1200" dirty="0" smtClean="0">
                          <a:solidFill>
                            <a:schemeClr val="dk1"/>
                          </a:solidFill>
                          <a:effectLst/>
                          <a:latin typeface="Gill Sans MT" panose="020B0502020104020203" pitchFamily="34" charset="0"/>
                          <a:ea typeface="+mn-ea"/>
                          <a:cs typeface="+mn-cs"/>
                        </a:rPr>
                        <a:t> Number of initiatives for improving visitor services implemented.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r>
                        <a:rPr lang="en-ZA" sz="1400" b="1" dirty="0" smtClean="0">
                          <a:latin typeface="Gill Sans MT" panose="020B0502020104020203" pitchFamily="34" charset="0"/>
                        </a:rPr>
                        <a:t>Three</a:t>
                      </a:r>
                      <a:r>
                        <a:rPr lang="en-ZA" sz="1400" b="1" baseline="0" dirty="0" smtClean="0">
                          <a:latin typeface="Gill Sans MT" panose="020B0502020104020203" pitchFamily="34" charset="0"/>
                        </a:rPr>
                        <a:t> joint awareness campaigns implemented for: </a:t>
                      </a:r>
                      <a:endParaRPr lang="en-ZA" sz="1400" b="1" dirty="0">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868865">
                <a:tc vMerge="1">
                  <a:txBody>
                    <a:bodyPr/>
                    <a:lstStyle/>
                    <a:p>
                      <a:pPr algn="just">
                        <a:lnSpc>
                          <a:spcPct val="90000"/>
                        </a:lnSpc>
                        <a:spcAft>
                          <a:spcPts val="0"/>
                        </a:spcAft>
                      </a:pP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tabLst>
                          <a:tab pos="177800" algn="l"/>
                        </a:tabLst>
                      </a:pP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Complaints </a:t>
                      </a: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Management, </a:t>
                      </a:r>
                      <a:endPar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tabLst>
                          <a:tab pos="177800" algn="l"/>
                        </a:tabLst>
                      </a:pP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Service </a:t>
                      </a: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Excellence, </a:t>
                      </a:r>
                      <a:endPar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tabLst>
                          <a:tab pos="177800" algn="l"/>
                        </a:tabLst>
                      </a:pP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Tourist </a:t>
                      </a: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Guiding </a:t>
                      </a:r>
                      <a:endPar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tabLst>
                          <a:tab pos="177800" algn="l"/>
                        </a:tabLst>
                      </a:pP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Tourism Safety</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Stakeholder engagement</a:t>
                      </a:r>
                      <a:r>
                        <a:rPr lang="en-ZA" sz="1400" baseline="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on joint awareness campaigns plan 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defTabSz="914400" rtl="0" eaLnBrk="1" latinLnBrk="0" hangingPunct="1">
                        <a:spcAft>
                          <a:spcPts val="0"/>
                        </a:spcAft>
                        <a:buFont typeface="Symbol" panose="05050102010706020507" pitchFamily="18" charset="2"/>
                        <a:buNone/>
                        <a:tabLst>
                          <a:tab pos="177800" algn="l"/>
                        </a:tabLst>
                      </a:pP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One</a:t>
                      </a:r>
                      <a:r>
                        <a:rPr lang="en-GB" sz="1400" kern="1200" baseline="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joint </a:t>
                      </a: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awareness campaign held.</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gn="just">
                        <a:tabLst>
                          <a:tab pos="177800" algn="l"/>
                        </a:tabLst>
                      </a:pPr>
                      <a:r>
                        <a:rPr lang="en-US" sz="1400" dirty="0">
                          <a:effectLst/>
                          <a:latin typeface="Gill Sans MT" panose="020B0502020104020203" pitchFamily="34" charset="0"/>
                          <a:ea typeface="Calibri" panose="020F0502020204030204" pitchFamily="34" charset="0"/>
                        </a:rPr>
                        <a:t> </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Symbol" panose="05050102010706020507" pitchFamily="18" charset="2"/>
                        <a:buNone/>
                      </a:pP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One</a:t>
                      </a:r>
                      <a:r>
                        <a:rPr lang="en-GB" sz="1400" kern="1200" baseline="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joint awareness campaign held</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defTabSz="914400" rtl="0" eaLnBrk="1" latinLnBrk="0" hangingPunct="1">
                        <a:spcAft>
                          <a:spcPts val="0"/>
                        </a:spcAft>
                        <a:buFont typeface="Symbol" panose="05050102010706020507" pitchFamily="18" charset="2"/>
                        <a:buNone/>
                        <a:tabLst>
                          <a:tab pos="177800" algn="l"/>
                        </a:tabLst>
                      </a:pP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One</a:t>
                      </a:r>
                      <a:r>
                        <a:rPr lang="en-GB" sz="1400" kern="1200" baseline="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joint awareness campaign held.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4251430"/>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783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19919" y="231495"/>
            <a:ext cx="8576839" cy="803930"/>
          </a:xfrm>
        </p:spPr>
        <p:txBody>
          <a:bodyPr>
            <a:noAutofit/>
          </a:bodyPr>
          <a:lstStyle/>
          <a:p>
            <a:pPr algn="ctr"/>
            <a:r>
              <a:rPr lang="en-ZA" sz="2200" dirty="0" smtClean="0"/>
              <a:t>Key strategies for  </a:t>
            </a:r>
            <a:br>
              <a:rPr lang="en-ZA" sz="2200" dirty="0" smtClean="0"/>
            </a:br>
            <a:r>
              <a:rPr lang="en-ZA" sz="2200" dirty="0" smtClean="0"/>
              <a:t>Radical Economic Transformation to achieve inclusive growt</a:t>
            </a:r>
            <a:r>
              <a:rPr lang="en-ZA" sz="2400" dirty="0" smtClean="0"/>
              <a:t>h</a:t>
            </a:r>
            <a:endParaRPr lang="en-ZA"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8444846"/>
              </p:ext>
            </p:extLst>
          </p:nvPr>
        </p:nvGraphicFramePr>
        <p:xfrm>
          <a:off x="628650" y="1425390"/>
          <a:ext cx="7886700" cy="4437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489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97429" y="238622"/>
            <a:ext cx="8704052" cy="508959"/>
          </a:xfrm>
        </p:spPr>
        <p:txBody>
          <a:bodyPr>
            <a:noAutofit/>
          </a:bodyPr>
          <a:lstStyle/>
          <a:p>
            <a:pPr algn="ctr"/>
            <a:r>
              <a:rPr lang="en-ZA" sz="2100" dirty="0" smtClean="0"/>
              <a:t>Programme 4:  Tourism Sector Support  Services </a:t>
            </a:r>
            <a:br>
              <a:rPr lang="en-ZA" sz="2100" dirty="0" smtClean="0"/>
            </a:br>
            <a:r>
              <a:rPr lang="en-ZA" sz="2100" dirty="0" smtClean="0"/>
              <a:t>Annual Targets …</a:t>
            </a:r>
            <a:r>
              <a:rPr lang="en-ZA" sz="2100" dirty="0" smtClean="0">
                <a:cs typeface="Arial" pitchFamily="34" charset="0"/>
              </a:rPr>
              <a:t>Continued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3756469"/>
              </p:ext>
            </p:extLst>
          </p:nvPr>
        </p:nvGraphicFramePr>
        <p:xfrm>
          <a:off x="191558" y="1185626"/>
          <a:ext cx="8729933" cy="4439669"/>
        </p:xfrm>
        <a:graphic>
          <a:graphicData uri="http://schemas.openxmlformats.org/drawingml/2006/table">
            <a:tbl>
              <a:tblPr firstRow="1" bandRow="1">
                <a:tableStyleId>{21E4AEA4-8DFA-4A89-87EB-49C32662AFE0}</a:tableStyleId>
              </a:tblPr>
              <a:tblGrid>
                <a:gridCol w="1306536">
                  <a:extLst>
                    <a:ext uri="{9D8B030D-6E8A-4147-A177-3AD203B41FA5}">
                      <a16:colId xmlns="" xmlns:a16="http://schemas.microsoft.com/office/drawing/2014/main" val="20000"/>
                    </a:ext>
                  </a:extLst>
                </a:gridCol>
                <a:gridCol w="1511085">
                  <a:extLst>
                    <a:ext uri="{9D8B030D-6E8A-4147-A177-3AD203B41FA5}">
                      <a16:colId xmlns="" xmlns:a16="http://schemas.microsoft.com/office/drawing/2014/main" val="20001"/>
                    </a:ext>
                  </a:extLst>
                </a:gridCol>
                <a:gridCol w="1689315">
                  <a:extLst>
                    <a:ext uri="{9D8B030D-6E8A-4147-A177-3AD203B41FA5}">
                      <a16:colId xmlns="" xmlns:a16="http://schemas.microsoft.com/office/drawing/2014/main" val="20002"/>
                    </a:ext>
                  </a:extLst>
                </a:gridCol>
                <a:gridCol w="1456840">
                  <a:extLst>
                    <a:ext uri="{9D8B030D-6E8A-4147-A177-3AD203B41FA5}">
                      <a16:colId xmlns="" xmlns:a16="http://schemas.microsoft.com/office/drawing/2014/main" val="20003"/>
                    </a:ext>
                  </a:extLst>
                </a:gridCol>
                <a:gridCol w="1425845">
                  <a:extLst>
                    <a:ext uri="{9D8B030D-6E8A-4147-A177-3AD203B41FA5}">
                      <a16:colId xmlns="" xmlns:a16="http://schemas.microsoft.com/office/drawing/2014/main" val="20004"/>
                    </a:ext>
                  </a:extLst>
                </a:gridCol>
                <a:gridCol w="1340312">
                  <a:extLst>
                    <a:ext uri="{9D8B030D-6E8A-4147-A177-3AD203B41FA5}">
                      <a16:colId xmlns="" xmlns:a16="http://schemas.microsoft.com/office/drawing/2014/main" val="20005"/>
                    </a:ext>
                  </a:extLst>
                </a:gridCol>
              </a:tblGrid>
              <a:tr h="321395">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68660">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49614">
                <a:tc>
                  <a:txBody>
                    <a:bodyPr/>
                    <a:lstStyle/>
                    <a:p>
                      <a:pPr algn="just">
                        <a:lnSpc>
                          <a:spcPct val="90000"/>
                        </a:lnSpc>
                        <a:spcAft>
                          <a:spcPts val="0"/>
                        </a:spcAft>
                      </a:pPr>
                      <a:r>
                        <a:rPr lang="en-US" sz="1400" b="1" kern="1200" dirty="0" smtClean="0">
                          <a:solidFill>
                            <a:schemeClr val="dk1"/>
                          </a:solidFill>
                          <a:effectLst/>
                          <a:latin typeface="Gill Sans MT" panose="020B0502020104020203" pitchFamily="34" charset="0"/>
                          <a:ea typeface="+mn-ea"/>
                          <a:cs typeface="+mn-cs"/>
                        </a:rPr>
                        <a:t>PPI 7:</a:t>
                      </a:r>
                      <a:r>
                        <a:rPr lang="en-US" sz="1400" kern="1200" dirty="0" smtClean="0">
                          <a:solidFill>
                            <a:schemeClr val="dk1"/>
                          </a:solidFill>
                          <a:effectLst/>
                          <a:latin typeface="Gill Sans MT" panose="020B0502020104020203" pitchFamily="34" charset="0"/>
                          <a:ea typeface="+mn-ea"/>
                          <a:cs typeface="+mn-cs"/>
                        </a:rPr>
                        <a:t> Number of initiatives for improving visitor services implemented.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solidFill>
                            <a:schemeClr val="tx1"/>
                          </a:solidFill>
                          <a:effectLst/>
                          <a:latin typeface="Gill Sans MT" panose="020B0502020104020203" pitchFamily="34" charset="0"/>
                          <a:ea typeface="Calibri" panose="020F0502020204030204" pitchFamily="34" charset="0"/>
                          <a:cs typeface="Calibri" panose="020F0502020204030204" pitchFamily="34" charset="0"/>
                        </a:rPr>
                        <a:t>1450 </a:t>
                      </a:r>
                      <a:r>
                        <a:rPr lang="en-ZA" sz="14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Tourism Monitors enrolled: </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Gauteng (200)</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Mpumalanga (250</a:t>
                      </a:r>
                      <a:r>
                        <a:rPr lang="en-GB"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Eastern Cape (200)</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Western Cape (100) </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Kwazulu-Natal (250) </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Northern Cape (50) </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Free State (50) </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North West (100) </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buFont typeface="Arial Narrow" panose="020B0606020202030204" pitchFamily="34" charset="0"/>
                        <a:buChar char="-"/>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Limpopo (250) </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Gauteng Province:</a:t>
                      </a:r>
                    </a:p>
                    <a:p>
                      <a:pPr algn="just">
                        <a:spcAft>
                          <a:spcPts val="0"/>
                        </a:spcAft>
                      </a:pP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Tourism Monitors Training Programme implemented.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Tourism Monitors Training Programme </a:t>
                      </a:r>
                      <a:r>
                        <a:rPr lang="en-ZA" sz="14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implemented </a:t>
                      </a: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 nine provinces.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228600" algn="just">
                        <a:spcAft>
                          <a:spcPts val="0"/>
                        </a:spcAft>
                      </a:pP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Tourism Monitors Training Programme implemented in nine provinces.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Tourism Monitors Training Programme implemented in all nine provinces.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5350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672861"/>
          </a:xfrm>
        </p:spPr>
        <p:txBody>
          <a:bodyPr>
            <a:noAutofit/>
          </a:bodyPr>
          <a:lstStyle/>
          <a:p>
            <a:pPr algn="ctr"/>
            <a:r>
              <a:rPr lang="en-ZA" sz="2100" dirty="0" smtClean="0"/>
              <a:t>Programme 4:  Tourism Sector Support  Services </a:t>
            </a:r>
            <a:br>
              <a:rPr lang="en-ZA" sz="2100" dirty="0" smtClean="0"/>
            </a:br>
            <a:r>
              <a:rPr lang="en-ZA" sz="2100" dirty="0" smtClean="0"/>
              <a:t>Annual Targets …</a:t>
            </a:r>
            <a:r>
              <a:rPr lang="en-ZA" sz="2100" dirty="0" smtClean="0">
                <a:cs typeface="Arial" pitchFamily="34" charset="0"/>
              </a:rPr>
              <a:t>Continued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6554864"/>
              </p:ext>
            </p:extLst>
          </p:nvPr>
        </p:nvGraphicFramePr>
        <p:xfrm>
          <a:off x="267420" y="1112809"/>
          <a:ext cx="8729933" cy="4757346"/>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95676">
                <a:tc rowSpan="2">
                  <a:txBody>
                    <a:bodyPr/>
                    <a:lstStyle/>
                    <a:p>
                      <a:pPr algn="just">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413946">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53881">
                <a:tc rowSpan="3">
                  <a:txBody>
                    <a:bodyPr/>
                    <a:lstStyle/>
                    <a:p>
                      <a:pPr algn="just">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8: </a:t>
                      </a:r>
                      <a:r>
                        <a:rPr lang="en-ZA" sz="1400" b="0" dirty="0" smtClean="0">
                          <a:effectLst/>
                          <a:latin typeface="Gill Sans MT" panose="020B0502020104020203" pitchFamily="34" charset="0"/>
                          <a:ea typeface="Calibri" panose="020F0502020204030204" pitchFamily="34" charset="0"/>
                          <a:cs typeface="Times New Roman" panose="02020603050405020304" pitchFamily="18" charset="0"/>
                        </a:rPr>
                        <a:t>Number of capacity-building programmes implemented.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ZA" sz="14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Nine</a:t>
                      </a:r>
                      <a:r>
                        <a:rPr lang="en-ZA" sz="1400" b="1" kern="1200" baseline="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 THRD initiatives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9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953749">
                <a:tc vMerge="1">
                  <a:txBody>
                    <a:bodyPr/>
                    <a:lstStyle/>
                    <a:p>
                      <a:endParaRPr lang="en-ZA"/>
                    </a:p>
                  </a:txBody>
                  <a:tcPr/>
                </a:tc>
                <a:tc>
                  <a:txBody>
                    <a:bodyPr/>
                    <a:lstStyle/>
                    <a:p>
                      <a:pPr marL="177800" lvl="0" indent="-177800" algn="just">
                        <a:buFont typeface="+mj-lt"/>
                        <a:buAutoNum type="arabicPeriod"/>
                      </a:pP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577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unemployed youth enrolled in </a:t>
                      </a:r>
                      <a:r>
                        <a:rPr lang="en-US"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the </a:t>
                      </a: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NYCTP.</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Ongoing implementation of NYCTP.</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Ongoing implementation of NYCTP.</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400" kern="1200">
                          <a:effectLst/>
                          <a:latin typeface="Gill Sans MT" panose="020B0502020104020203" pitchFamily="34" charset="0"/>
                          <a:ea typeface="Calibri" panose="020F0502020204030204" pitchFamily="34" charset="0"/>
                          <a:cs typeface="Calibri" panose="020F0502020204030204" pitchFamily="34" charset="0"/>
                        </a:rPr>
                        <a:t>Ongoing implementation of NYCTP.</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Implementation of the NYCTP training finalised.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76518890"/>
                  </a:ext>
                </a:extLst>
              </a:tr>
              <a:tr h="838857">
                <a:tc vMerge="1">
                  <a:txBody>
                    <a:bodyPr/>
                    <a:lstStyle/>
                    <a:p>
                      <a:pPr algn="just">
                        <a:lnSpc>
                          <a:spcPct val="107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buFont typeface="+mj-lt"/>
                        <a:buNone/>
                      </a:pP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2. 200 </a:t>
                      </a:r>
                    </a:p>
                    <a:p>
                      <a:pPr marL="0" lvl="0" indent="0" algn="just">
                        <a:buFont typeface="+mj-lt"/>
                        <a:buNone/>
                      </a:pP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unemployed </a:t>
                      </a:r>
                      <a:r>
                        <a:rPr lang="en-ZA" sz="1400" kern="1200" dirty="0">
                          <a:effectLst/>
                          <a:latin typeface="Gill Sans MT" panose="020B0502020104020203" pitchFamily="34" charset="0"/>
                          <a:ea typeface="Calibri" panose="020F0502020204030204" pitchFamily="34" charset="0"/>
                          <a:cs typeface="Calibri" panose="020F0502020204030204" pitchFamily="34" charset="0"/>
                        </a:rPr>
                        <a:t>youth enrolled in the Blue Flag</a:t>
                      </a:r>
                      <a:r>
                        <a:rPr lang="en-US" sz="1400" kern="1200" dirty="0">
                          <a:effectLst/>
                          <a:latin typeface="Gill Sans MT" panose="020B0502020104020203" pitchFamily="34" charset="0"/>
                          <a:ea typeface="Calibri" panose="020F0502020204030204" pitchFamily="34" charset="0"/>
                          <a:cs typeface="Calibri" panose="020F0502020204030204" pitchFamily="34" charset="0"/>
                        </a:rPr>
                        <a:t> Beach Training Programme: </a:t>
                      </a:r>
                      <a:endParaRPr lang="en-US" sz="1400" kern="1200" dirty="0" smtClean="0">
                        <a:effectLst/>
                        <a:latin typeface="Gill Sans MT" panose="020B0502020104020203" pitchFamily="34" charset="0"/>
                        <a:ea typeface="Calibri" panose="020F0502020204030204" pitchFamily="34" charset="0"/>
                        <a:cs typeface="Calibri" panose="020F0502020204030204" pitchFamily="34" charset="0"/>
                      </a:endParaRPr>
                    </a:p>
                    <a:p>
                      <a:pPr marL="0" lvl="0" indent="0" algn="just">
                        <a:buFont typeface="+mj-lt"/>
                        <a:buNone/>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endParaRPr>
                    </a:p>
                    <a:p>
                      <a:pPr marL="177800" lvl="0" indent="-177800">
                        <a:buFont typeface="Arial Narrow" panose="020B0606020202030204" pitchFamily="34" charset="0"/>
                        <a:buChar char="-"/>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Western Cape (100)</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buFont typeface="Arial Narrow" panose="020B0606020202030204" pitchFamily="34" charset="0"/>
                        <a:buChar char="-"/>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Eastern Cape (50)</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buFont typeface="Arial Narrow" panose="020B0606020202030204" pitchFamily="34" charset="0"/>
                        <a:buChar char="-"/>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KwaZulu-Natal (50)</a:t>
                      </a:r>
                      <a:endParaRPr lang="en-ZA" sz="1400" dirty="0">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Blue Flag Training Programme implemented.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Ongoing implementation of the Blue Flag Training Programme.  </a:t>
                      </a:r>
                      <a:endParaRPr lang="en-ZA" sz="1400" dirty="0">
                        <a:effectLst/>
                        <a:latin typeface="Gill Sans MT" panose="020B0502020104020203" pitchFamily="34" charset="0"/>
                        <a:ea typeface="Times New Roman" panose="02020603050405020304" pitchFamily="18" charset="0"/>
                      </a:endParaRPr>
                    </a:p>
                    <a:p>
                      <a:pPr algn="just">
                        <a:spcAft>
                          <a:spcPts val="0"/>
                        </a:spcAft>
                      </a:pPr>
                      <a:r>
                        <a:rPr lang="en-US" sz="1400" b="1" kern="12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Ongoing implementation of the Blue Flag Training Programme.</a:t>
                      </a:r>
                      <a:endParaRPr lang="en-ZA" sz="1400" dirty="0">
                        <a:effectLst/>
                        <a:latin typeface="Gill Sans MT" panose="020B0502020104020203" pitchFamily="34" charset="0"/>
                        <a:ea typeface="Times New Roman" panose="02020603050405020304" pitchFamily="18" charset="0"/>
                      </a:endParaRPr>
                    </a:p>
                    <a:p>
                      <a:pPr algn="just">
                        <a:spcAft>
                          <a:spcPts val="0"/>
                        </a:spcAft>
                      </a:pPr>
                      <a:r>
                        <a:rPr lang="en-US" sz="1400" b="1" kern="12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kern="1200" dirty="0">
                          <a:effectLst/>
                          <a:latin typeface="Gill Sans MT" panose="020B0502020104020203" pitchFamily="34" charset="0"/>
                          <a:ea typeface="Calibri" panose="020F0502020204030204" pitchFamily="34" charset="0"/>
                          <a:cs typeface="Calibri" panose="020F0502020204030204" pitchFamily="34" charset="0"/>
                        </a:rPr>
                        <a:t>Annual report on the implementation of Blue Flag Training Programme.</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689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681487"/>
          </a:xfrm>
        </p:spPr>
        <p:txBody>
          <a:bodyPr>
            <a:noAutofit/>
          </a:bodyPr>
          <a:lstStyle/>
          <a:p>
            <a:pPr algn="ctr"/>
            <a:r>
              <a:rPr lang="en-ZA" sz="2100" dirty="0" smtClean="0"/>
              <a:t>Programme 4:  Tourism Sector Support  Services</a:t>
            </a:r>
            <a:br>
              <a:rPr lang="en-ZA" sz="2100" dirty="0" smtClean="0"/>
            </a:br>
            <a:r>
              <a:rPr lang="en-ZA" sz="2100" dirty="0" smtClean="0"/>
              <a:t>Annual Targets …</a:t>
            </a:r>
            <a:r>
              <a:rPr lang="en-ZA" sz="2100" dirty="0" smtClean="0">
                <a:cs typeface="Arial" pitchFamily="34" charset="0"/>
              </a:rPr>
              <a:t>Continued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6415280"/>
              </p:ext>
            </p:extLst>
          </p:nvPr>
        </p:nvGraphicFramePr>
        <p:xfrm>
          <a:off x="258793" y="1095559"/>
          <a:ext cx="8729933" cy="3552759"/>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86344">
                <a:tc rowSpan="2">
                  <a:txBody>
                    <a:bodyPr/>
                    <a:lstStyle/>
                    <a:p>
                      <a:pPr algn="just">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28454">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79064">
                <a:tc row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8:</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capacity-building programmes implemented</a:t>
                      </a:r>
                    </a:p>
                    <a:p>
                      <a:pPr algn="just">
                        <a:lnSpc>
                          <a:spcPct val="90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US" sz="1400" kern="1200" dirty="0" smtClean="0">
                          <a:effectLst/>
                          <a:latin typeface="Gill Sans MT" panose="020B0502020104020203" pitchFamily="34" charset="0"/>
                          <a:ea typeface="Calibri" panose="020F0502020204030204" pitchFamily="34" charset="0"/>
                          <a:cs typeface="Calibri" panose="020F0502020204030204" pitchFamily="34" charset="0"/>
                        </a:rPr>
                        <a:t>3. 300 </a:t>
                      </a:r>
                    </a:p>
                    <a:p>
                      <a:pPr marL="0" lvl="0" indent="0" algn="just">
                        <a:spcAft>
                          <a:spcPts val="0"/>
                        </a:spcAft>
                        <a:buFont typeface="+mj-lt"/>
                        <a:buNone/>
                      </a:pPr>
                      <a:r>
                        <a:rPr lang="en-US" sz="1400" kern="1200" dirty="0" smtClean="0">
                          <a:effectLst/>
                          <a:latin typeface="Gill Sans MT" panose="020B0502020104020203" pitchFamily="34" charset="0"/>
                          <a:ea typeface="Calibri" panose="020F0502020204030204" pitchFamily="34" charset="0"/>
                          <a:cs typeface="Calibri" panose="020F0502020204030204" pitchFamily="34" charset="0"/>
                        </a:rPr>
                        <a:t>unemployed </a:t>
                      </a:r>
                      <a:r>
                        <a:rPr lang="en-US" sz="1400" kern="1200" dirty="0">
                          <a:effectLst/>
                          <a:latin typeface="Gill Sans MT" panose="020B0502020104020203" pitchFamily="34" charset="0"/>
                          <a:ea typeface="Calibri" panose="020F0502020204030204" pitchFamily="34" charset="0"/>
                          <a:cs typeface="Calibri" panose="020F0502020204030204" pitchFamily="34" charset="0"/>
                        </a:rPr>
                        <a:t>youth enrolled</a:t>
                      </a:r>
                      <a:r>
                        <a:rPr lang="en-GB" sz="1400" kern="1200" dirty="0">
                          <a:effectLst/>
                          <a:latin typeface="Gill Sans MT" panose="020B0502020104020203" pitchFamily="34" charset="0"/>
                          <a:ea typeface="Calibri" panose="020F0502020204030204" pitchFamily="34" charset="0"/>
                          <a:cs typeface="Calibri" panose="020F0502020204030204" pitchFamily="34" charset="0"/>
                        </a:rPr>
                        <a:t> in </a:t>
                      </a:r>
                      <a:r>
                        <a:rPr lang="en-ZA" sz="1400" kern="1200" dirty="0">
                          <a:effectLst/>
                          <a:latin typeface="Gill Sans MT" panose="020B0502020104020203" pitchFamily="34" charset="0"/>
                          <a:ea typeface="Calibri" panose="020F0502020204030204" pitchFamily="34" charset="0"/>
                          <a:cs typeface="Calibri" panose="020F0502020204030204" pitchFamily="34" charset="0"/>
                        </a:rPr>
                        <a:t>Sommelier Training Programme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a:effectLst/>
                          <a:latin typeface="Gill Sans MT" panose="020B0502020104020203" pitchFamily="34" charset="0"/>
                          <a:ea typeface="Calibri" panose="020F0502020204030204" pitchFamily="34" charset="0"/>
                          <a:cs typeface="Calibri" panose="020F0502020204030204" pitchFamily="34" charset="0"/>
                        </a:rPr>
                        <a:t>Sommelier Training Programme implemented.</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a:effectLst/>
                          <a:latin typeface="Gill Sans MT" panose="020B0502020104020203" pitchFamily="34" charset="0"/>
                          <a:ea typeface="Calibri" panose="020F0502020204030204" pitchFamily="34" charset="0"/>
                          <a:cs typeface="Calibri" panose="020F0502020204030204" pitchFamily="34" charset="0"/>
                        </a:rPr>
                        <a:t> </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a:effectLst/>
                          <a:latin typeface="Gill Sans MT" panose="020B0502020104020203" pitchFamily="34" charset="0"/>
                          <a:ea typeface="Calibri" panose="020F0502020204030204" pitchFamily="34" charset="0"/>
                          <a:cs typeface="Calibri" panose="020F0502020204030204" pitchFamily="34" charset="0"/>
                        </a:rPr>
                        <a:t>Sommelier Training Programme implemented.</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a:effectLst/>
                          <a:latin typeface="Gill Sans MT" panose="020B0502020104020203" pitchFamily="34" charset="0"/>
                          <a:ea typeface="Calibri" panose="020F0502020204030204" pitchFamily="34" charset="0"/>
                          <a:cs typeface="Calibri" panose="020F0502020204030204" pitchFamily="34" charset="0"/>
                        </a:rPr>
                        <a:t> </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a:effectLst/>
                          <a:latin typeface="Gill Sans MT" panose="020B0502020104020203" pitchFamily="34" charset="0"/>
                          <a:ea typeface="Calibri" panose="020F0502020204030204" pitchFamily="34" charset="0"/>
                          <a:cs typeface="Calibri" panose="020F0502020204030204" pitchFamily="34" charset="0"/>
                        </a:rPr>
                        <a:t>Sommelier Training Programme implemented.</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a:effectLst/>
                          <a:latin typeface="Gill Sans MT" panose="020B0502020104020203" pitchFamily="34" charset="0"/>
                          <a:ea typeface="Calibri" panose="020F0502020204030204" pitchFamily="34" charset="0"/>
                          <a:cs typeface="Calibri" panose="020F0502020204030204" pitchFamily="34" charset="0"/>
                        </a:rPr>
                        <a:t> </a:t>
                      </a:r>
                      <a:endParaRPr lang="en-ZA"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Sommelier Training Programme implemented.</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605087">
                <a:tc vMerge="1">
                  <a:txBody>
                    <a:bodyPr/>
                    <a:lstStyle/>
                    <a:p>
                      <a:pPr algn="just">
                        <a:lnSpc>
                          <a:spcPct val="90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4. 1 </a:t>
                      </a:r>
                      <a:r>
                        <a:rPr lang="en-ZA" sz="1400" dirty="0">
                          <a:effectLst/>
                          <a:latin typeface="Gill Sans MT" panose="020B0502020104020203" pitchFamily="34" charset="0"/>
                          <a:ea typeface="Calibri" panose="020F0502020204030204" pitchFamily="34" charset="0"/>
                          <a:cs typeface="Calibri" panose="020F0502020204030204" pitchFamily="34" charset="0"/>
                        </a:rPr>
                        <a:t>500 </a:t>
                      </a:r>
                      <a:endParaRPr lang="en-ZA" sz="1400" dirty="0" smtClean="0">
                        <a:effectLst/>
                        <a:latin typeface="Gill Sans MT" panose="020B0502020104020203" pitchFamily="34" charset="0"/>
                        <a:ea typeface="Calibri" panose="020F0502020204030204" pitchFamily="34" charset="0"/>
                        <a:cs typeface="Calibri" panose="020F0502020204030204" pitchFamily="34" charset="0"/>
                      </a:endParaRPr>
                    </a:p>
                    <a:p>
                      <a:pPr marL="0" lvl="0" indent="0" algn="just">
                        <a:spcAft>
                          <a:spcPts val="0"/>
                        </a:spcAft>
                        <a:buFont typeface="+mj-lt"/>
                        <a:buNone/>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unemployed </a:t>
                      </a:r>
                      <a:r>
                        <a:rPr lang="en-ZA" sz="1400" dirty="0">
                          <a:effectLst/>
                          <a:latin typeface="Gill Sans MT" panose="020B0502020104020203" pitchFamily="34" charset="0"/>
                          <a:ea typeface="Calibri" panose="020F0502020204030204" pitchFamily="34" charset="0"/>
                          <a:cs typeface="Calibri" panose="020F0502020204030204" pitchFamily="34" charset="0"/>
                        </a:rPr>
                        <a:t>youth enrolled in the Food Safety Programme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Appointment of training providers to implement the Food Safety Programme</a:t>
                      </a:r>
                      <a:r>
                        <a:rPr lang="en-ZA" sz="1400" kern="1200" dirty="0">
                          <a:effectLst/>
                          <a:latin typeface="Gill Sans MT" panose="020B0502020104020203" pitchFamily="34" charset="0"/>
                          <a:ea typeface="Calibri" panose="020F0502020204030204" pitchFamily="34" charset="0"/>
                          <a:cs typeface="Calibri" panose="020F0502020204030204" pitchFamily="34" charset="0"/>
                        </a:rPr>
                        <a:t>.</a:t>
                      </a:r>
                      <a:r>
                        <a:rPr lang="en-ZA" sz="1400" dirty="0">
                          <a:effectLst/>
                          <a:highlight>
                            <a:srgbClr val="FFFF00"/>
                          </a:highlight>
                          <a:latin typeface="Gill Sans MT" panose="020B0502020104020203" pitchFamily="34" charset="0"/>
                          <a:ea typeface="Calibri" panose="020F0502020204030204" pitchFamily="34" charset="0"/>
                          <a:cs typeface="Calibri" panose="020F0502020204030204" pitchFamily="34" charset="0"/>
                        </a:rPr>
                        <a:t> </a:t>
                      </a:r>
                      <a:endParaRPr lang="en-ZA" sz="1400" dirty="0" smtClean="0">
                        <a:effectLst/>
                        <a:highlight>
                          <a:srgbClr val="FFFF00"/>
                        </a:highlight>
                        <a:latin typeface="Gill Sans MT" panose="020B0502020104020203" pitchFamily="34" charset="0"/>
                        <a:ea typeface="Calibri" panose="020F0502020204030204" pitchFamily="34" charset="0"/>
                        <a:cs typeface="Calibri" panose="020F0502020204030204" pitchFamily="34" charset="0"/>
                      </a:endParaRPr>
                    </a:p>
                    <a:p>
                      <a:pPr algn="just">
                        <a:spcAft>
                          <a:spcPts val="0"/>
                        </a:spcAft>
                      </a:pP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Report on the implementation of Food Safety Programme</a:t>
                      </a:r>
                      <a:r>
                        <a:rPr lang="en-ZA" sz="1400" dirty="0">
                          <a:effectLst/>
                          <a:latin typeface="Gill Sans MT" panose="020B0502020104020203" pitchFamily="34" charset="0"/>
                          <a:ea typeface="Calibri" panose="020F0502020204030204" pitchFamily="34" charset="0"/>
                          <a:cs typeface="Calibri" panose="020F0502020204030204" pitchFamily="34"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Report on the implementation of Food Safety Programme</a:t>
                      </a:r>
                      <a:r>
                        <a:rPr lang="en-ZA" sz="1400" dirty="0">
                          <a:effectLst/>
                          <a:latin typeface="Gill Sans MT" panose="020B0502020104020203" pitchFamily="34" charset="0"/>
                          <a:ea typeface="Calibri" panose="020F0502020204030204" pitchFamily="34" charset="0"/>
                          <a:cs typeface="Calibri" panose="020F0502020204030204" pitchFamily="34" charset="0"/>
                        </a:rPr>
                        <a:t>.</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Implementation of the Food Safety Programme finalised.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7" name="Footer Placeholder 1"/>
          <p:cNvSpPr>
            <a:spLocks noGrp="1"/>
          </p:cNvSpPr>
          <p:nvPr>
            <p:ph type="ftr" sz="quarter" idx="11"/>
          </p:nvPr>
        </p:nvSpPr>
        <p:spPr>
          <a:xfrm>
            <a:off x="337252" y="6109754"/>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364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645392"/>
          </a:xfrm>
        </p:spPr>
        <p:txBody>
          <a:bodyPr>
            <a:noAutofit/>
          </a:bodyPr>
          <a:lstStyle/>
          <a:p>
            <a:pPr algn="ctr"/>
            <a:r>
              <a:rPr lang="en-ZA" sz="2100" dirty="0" smtClean="0"/>
              <a:t>Programme 4:  Tourism Sector Support  Services </a:t>
            </a:r>
            <a:br>
              <a:rPr lang="en-ZA" sz="2100" dirty="0" smtClean="0"/>
            </a:br>
            <a:r>
              <a:rPr lang="en-ZA" sz="2100" dirty="0" smtClean="0"/>
              <a:t>Annual Targets …Continued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6208923"/>
              </p:ext>
            </p:extLst>
          </p:nvPr>
        </p:nvGraphicFramePr>
        <p:xfrm>
          <a:off x="267420" y="1025229"/>
          <a:ext cx="8729933" cy="4273296"/>
        </p:xfrm>
        <a:graphic>
          <a:graphicData uri="http://schemas.openxmlformats.org/drawingml/2006/table">
            <a:tbl>
              <a:tblPr firstRow="1" bandRow="1">
                <a:tableStyleId>{21E4AEA4-8DFA-4A89-87EB-49C32662AFE0}</a:tableStyleId>
              </a:tblPr>
              <a:tblGrid>
                <a:gridCol w="1282411">
                  <a:extLst>
                    <a:ext uri="{9D8B030D-6E8A-4147-A177-3AD203B41FA5}">
                      <a16:colId xmlns="" xmlns:a16="http://schemas.microsoft.com/office/drawing/2014/main" val="20000"/>
                    </a:ext>
                  </a:extLst>
                </a:gridCol>
                <a:gridCol w="1983783">
                  <a:extLst>
                    <a:ext uri="{9D8B030D-6E8A-4147-A177-3AD203B41FA5}">
                      <a16:colId xmlns="" xmlns:a16="http://schemas.microsoft.com/office/drawing/2014/main" val="20001"/>
                    </a:ext>
                  </a:extLst>
                </a:gridCol>
                <a:gridCol w="1263111">
                  <a:extLst>
                    <a:ext uri="{9D8B030D-6E8A-4147-A177-3AD203B41FA5}">
                      <a16:colId xmlns="" xmlns:a16="http://schemas.microsoft.com/office/drawing/2014/main" val="20002"/>
                    </a:ext>
                  </a:extLst>
                </a:gridCol>
                <a:gridCol w="1472339">
                  <a:extLst>
                    <a:ext uri="{9D8B030D-6E8A-4147-A177-3AD203B41FA5}">
                      <a16:colId xmlns="" xmlns:a16="http://schemas.microsoft.com/office/drawing/2014/main" val="20003"/>
                    </a:ext>
                  </a:extLst>
                </a:gridCol>
                <a:gridCol w="1402597">
                  <a:extLst>
                    <a:ext uri="{9D8B030D-6E8A-4147-A177-3AD203B41FA5}">
                      <a16:colId xmlns="" xmlns:a16="http://schemas.microsoft.com/office/drawing/2014/main" val="20004"/>
                    </a:ext>
                  </a:extLst>
                </a:gridCol>
                <a:gridCol w="1325692">
                  <a:extLst>
                    <a:ext uri="{9D8B030D-6E8A-4147-A177-3AD203B41FA5}">
                      <a16:colId xmlns="" xmlns:a16="http://schemas.microsoft.com/office/drawing/2014/main" val="20005"/>
                    </a:ext>
                  </a:extLst>
                </a:gridCol>
              </a:tblGrid>
              <a:tr h="256613">
                <a:tc rowSpan="2">
                  <a:txBody>
                    <a:bodyPr/>
                    <a:lstStyle/>
                    <a:p>
                      <a:pPr algn="just">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47670">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30487">
                <a:tc row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8:</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capacity-building programmes implemented</a:t>
                      </a:r>
                    </a:p>
                    <a:p>
                      <a:pPr algn="just">
                        <a:lnSpc>
                          <a:spcPct val="90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7800" marR="0" lvl="0" indent="-177800" algn="l" defTabSz="914400" rtl="0" eaLnBrk="1" fontAlgn="auto" latinLnBrk="0" hangingPunct="1">
                        <a:lnSpc>
                          <a:spcPct val="90000"/>
                        </a:lnSpc>
                        <a:spcBef>
                          <a:spcPts val="0"/>
                        </a:spcBef>
                        <a:spcAft>
                          <a:spcPts val="0"/>
                        </a:spcAft>
                        <a:buClrTx/>
                        <a:buSzTx/>
                        <a:buFont typeface="+mj-lt"/>
                        <a:buNone/>
                        <a:tabLst/>
                        <a:defRPr/>
                      </a:pPr>
                      <a:r>
                        <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5. Hospitality Youth Programme (HYP) implemented: </a:t>
                      </a:r>
                    </a:p>
                    <a:p>
                      <a:pPr marL="177800" marR="0" lvl="0" indent="-1778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rPr>
                        <a:t>600 leaners enrolled in     Accommodation Food and Beverage.</a:t>
                      </a:r>
                    </a:p>
                    <a:p>
                      <a:pPr marL="177800" marR="0" lvl="0" indent="-1778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2 375 unemployed youth trained</a:t>
                      </a:r>
                      <a:r>
                        <a:rPr lang="en-ZA" sz="1400" kern="1200" baseline="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and placed </a:t>
                      </a:r>
                      <a:r>
                        <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in Restaurants for experiential training:  </a:t>
                      </a: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Gauteng (575) </a:t>
                      </a:r>
                      <a:endPar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Mpumalanga </a:t>
                      </a: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(350) </a:t>
                      </a:r>
                      <a:endPar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Eastern Cape- (200) </a:t>
                      </a:r>
                      <a:endPar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Western Cape (575)</a:t>
                      </a:r>
                      <a:endPar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KwaZulu-Natal (575) </a:t>
                      </a:r>
                      <a:endPar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Northern Cape (100)</a:t>
                      </a:r>
                      <a:r>
                        <a:rPr lang="en-US" sz="1400" kern="1200" dirty="0" smtClean="0">
                          <a:solidFill>
                            <a:schemeClr val="dk1"/>
                          </a:solidFill>
                          <a:effectLst/>
                          <a:latin typeface="Gill Sans MT" panose="020B0502020104020203" pitchFamily="34" charset="0"/>
                          <a:ea typeface="+mn-ea"/>
                          <a:cs typeface="+mn-cs"/>
                        </a:rPr>
                        <a:t> </a:t>
                      </a:r>
                      <a:endPar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Quarterly progress report on HYP implementation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Quarterly progress report on HYP implementation.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Quarterly progress report on HYP implementation</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Annual report on the implementation of the programme.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090232">
                <a:tc vMerge="1">
                  <a:txBody>
                    <a:bodyPr/>
                    <a:lstStyle/>
                    <a:p>
                      <a:endParaRPr lang="en-ZA"/>
                    </a:p>
                  </a:txBody>
                  <a:tcPr/>
                </a:tc>
                <a:tc vMerge="1">
                  <a:txBody>
                    <a:bodyPr/>
                    <a:lstStyle/>
                    <a:p>
                      <a:endParaRPr lang="en-ZA"/>
                    </a:p>
                  </a:txBody>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Report on the recruitment and selection of unemployed youth and host employers.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Commencement of the training on the HYP in </a:t>
                      </a: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six </a:t>
                      </a:r>
                      <a:r>
                        <a:rPr lang="en-ZA" sz="1400" kern="1200" dirty="0">
                          <a:effectLst/>
                          <a:latin typeface="Gill Sans MT" panose="020B0502020104020203" pitchFamily="34" charset="0"/>
                          <a:ea typeface="Calibri" panose="020F0502020204030204" pitchFamily="34" charset="0"/>
                          <a:cs typeface="Calibri" panose="020F0502020204030204" pitchFamily="34" charset="0"/>
                        </a:rPr>
                        <a:t>provinces.</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Report on the HYP training in </a:t>
                      </a: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six provinces</a:t>
                      </a:r>
                      <a:r>
                        <a:rPr lang="en-ZA" sz="1400" kern="12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Gill Sans MT" panose="020B0502020104020203" pitchFamily="34" charset="0"/>
                          <a:ea typeface="Calibri" panose="020F0502020204030204" pitchFamily="34" charset="0"/>
                          <a:cs typeface="Calibri" panose="020F0502020204030204" pitchFamily="34" charset="0"/>
                        </a:rPr>
                        <a:t>Report on the HYP training in </a:t>
                      </a:r>
                      <a:r>
                        <a:rPr lang="en-ZA" sz="1400" kern="1200" dirty="0" smtClean="0">
                          <a:effectLst/>
                          <a:latin typeface="Gill Sans MT" panose="020B0502020104020203" pitchFamily="34" charset="0"/>
                          <a:ea typeface="Calibri" panose="020F0502020204030204" pitchFamily="34" charset="0"/>
                          <a:cs typeface="Calibri" panose="020F0502020204030204" pitchFamily="34" charset="0"/>
                        </a:rPr>
                        <a:t>six </a:t>
                      </a:r>
                      <a:r>
                        <a:rPr lang="en-ZA" sz="1400" kern="1200" dirty="0">
                          <a:effectLst/>
                          <a:latin typeface="Gill Sans MT" panose="020B0502020104020203" pitchFamily="34" charset="0"/>
                          <a:ea typeface="Calibri" panose="020F0502020204030204" pitchFamily="34" charset="0"/>
                          <a:cs typeface="Calibri" panose="020F0502020204030204" pitchFamily="34" charset="0"/>
                        </a:rPr>
                        <a:t>provinces. </a:t>
                      </a:r>
                      <a:endParaRPr lang="en-ZA" sz="1400" dirty="0">
                        <a:effectLst/>
                        <a:latin typeface="Gill Sans MT" panose="020B05020201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39752617"/>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652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508959"/>
          </a:xfrm>
        </p:spPr>
        <p:txBody>
          <a:bodyPr>
            <a:noAutofit/>
          </a:bodyPr>
          <a:lstStyle/>
          <a:p>
            <a:pPr algn="ctr"/>
            <a:r>
              <a:rPr lang="en-ZA" sz="2100" dirty="0" smtClean="0"/>
              <a:t>Programme 4: Tourism Sector Support  Services </a:t>
            </a:r>
            <a:br>
              <a:rPr lang="en-ZA" sz="2100" dirty="0" smtClean="0"/>
            </a:br>
            <a:r>
              <a:rPr lang="en-ZA" sz="2100" dirty="0" smtClean="0"/>
              <a:t>Annual Targets …</a:t>
            </a:r>
            <a:r>
              <a:rPr lang="en-ZA" sz="2100" dirty="0" smtClean="0">
                <a:cs typeface="Arial" pitchFamily="34" charset="0"/>
              </a:rPr>
              <a:t>Continued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5197761"/>
              </p:ext>
            </p:extLst>
          </p:nvPr>
        </p:nvGraphicFramePr>
        <p:xfrm>
          <a:off x="258793" y="1224954"/>
          <a:ext cx="8729933" cy="4081272"/>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68463">
                <a:tc rowSpan="2">
                  <a:txBody>
                    <a:bodyPr/>
                    <a:lstStyle/>
                    <a:p>
                      <a:pPr algn="ctr">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63725">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616554">
                <a:tc row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8:</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capacity-building programmes implemented</a:t>
                      </a:r>
                    </a:p>
                    <a:p>
                      <a:pPr algn="just">
                        <a:lnSpc>
                          <a:spcPct val="90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defTabSz="914400" rtl="0" eaLnBrk="1" latinLnBrk="0" hangingPunct="1">
                        <a:buFont typeface="+mj-lt"/>
                        <a:buNone/>
                        <a:tabLst>
                          <a:tab pos="177800" algn="l"/>
                        </a:tabLst>
                      </a:pPr>
                      <a:r>
                        <a:rPr lang="en-ZA" sz="1400" kern="1200" dirty="0" smtClean="0">
                          <a:solidFill>
                            <a:schemeClr val="dk1"/>
                          </a:solidFill>
                          <a:effectLst/>
                          <a:latin typeface="Gill Sans MT" panose="020B0502020104020203" pitchFamily="34" charset="0"/>
                          <a:ea typeface="Calibri" panose="020F0502020204030204" pitchFamily="34" charset="0"/>
                          <a:cs typeface="Calibri" panose="020F0502020204030204" pitchFamily="34" charset="0"/>
                        </a:rPr>
                        <a:t>6.</a:t>
                      </a:r>
                      <a:r>
                        <a:rPr lang="en-ZA" sz="1400" kern="1200" baseline="0" dirty="0" smtClean="0">
                          <a:solidFill>
                            <a:schemeClr val="dk1"/>
                          </a:solidFill>
                          <a:effectLst/>
                          <a:latin typeface="Gill Sans MT" panose="020B0502020104020203" pitchFamily="34" charset="0"/>
                          <a:ea typeface="Calibri" panose="020F0502020204030204" pitchFamily="34" charset="0"/>
                          <a:cs typeface="Calibri" panose="020F0502020204030204" pitchFamily="34" charset="0"/>
                        </a:rPr>
                        <a:t> </a:t>
                      </a:r>
                      <a:r>
                        <a:rPr lang="en-ZA" sz="1400" kern="1200" dirty="0" smtClean="0">
                          <a:solidFill>
                            <a:schemeClr val="dk1"/>
                          </a:solidFill>
                          <a:effectLst/>
                          <a:latin typeface="Gill Sans MT" panose="020B0502020104020203" pitchFamily="34" charset="0"/>
                          <a:ea typeface="Calibri" panose="020F0502020204030204" pitchFamily="34" charset="0"/>
                          <a:cs typeface="Calibri" panose="020F0502020204030204" pitchFamily="34" charset="0"/>
                        </a:rPr>
                        <a:t>NTCE </a:t>
                      </a:r>
                      <a:r>
                        <a:rPr lang="en-US" sz="1400" kern="1200" dirty="0">
                          <a:solidFill>
                            <a:schemeClr val="dk1"/>
                          </a:solidFill>
                          <a:effectLst/>
                          <a:latin typeface="Gill Sans MT" panose="020B0502020104020203" pitchFamily="34" charset="0"/>
                          <a:ea typeface="Calibri" panose="020F0502020204030204" pitchFamily="34" charset="0"/>
                          <a:cs typeface="Calibri" panose="020F0502020204030204" pitchFamily="34" charset="0"/>
                        </a:rPr>
                        <a:t>convened.</a:t>
                      </a:r>
                      <a:endParaRPr lang="en-ZA" sz="1400" kern="1200" dirty="0">
                        <a:solidFill>
                          <a:schemeClr val="dk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tabLst>
                          <a:tab pos="177800" algn="l"/>
                        </a:tabLst>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Memorandum of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Agreement </a:t>
                      </a: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(MoA) negotiations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finalised.</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tabLst>
                          <a:tab pos="177800" algn="l"/>
                        </a:tabLst>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NTCE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event </a:t>
                      </a: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planning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commenced.</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defTabSz="914400" rtl="0" eaLnBrk="1" latinLnBrk="0" hangingPunct="1">
                        <a:spcAft>
                          <a:spcPts val="0"/>
                        </a:spcAft>
                        <a:buFont typeface="Symbol" panose="05050102010706020507" pitchFamily="18" charset="2"/>
                        <a:buChar char=""/>
                        <a:tabLst>
                          <a:tab pos="177800" algn="l"/>
                        </a:tabLst>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MoA signed </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77800" lvl="0" indent="-177800" algn="just" defTabSz="914400" rtl="0" eaLnBrk="1" latinLnBrk="0" hangingPunct="1">
                        <a:spcAft>
                          <a:spcPts val="0"/>
                        </a:spcAft>
                        <a:buFont typeface="Symbol" panose="05050102010706020507" pitchFamily="18" charset="2"/>
                        <a:buChar char=""/>
                        <a:tabLst>
                          <a:tab pos="177800" algn="l"/>
                        </a:tabLst>
                      </a:pP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NTCE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event </a:t>
                      </a:r>
                      <a:r>
                        <a:rPr lang="en-GB"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preparations </a:t>
                      </a:r>
                      <a:r>
                        <a:rPr lang="en-GB" sz="1400" kern="1200" dirty="0" smtClean="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rPr>
                        <a:t>progressing.</a:t>
                      </a:r>
                      <a:endParaRPr lang="en-ZA" sz="1400" kern="12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kern="1200" dirty="0">
                          <a:effectLst/>
                          <a:latin typeface="Gill Sans MT" panose="020B0502020104020203" pitchFamily="34" charset="0"/>
                          <a:ea typeface="Calibri" panose="020F0502020204030204" pitchFamily="34" charset="0"/>
                        </a:rPr>
                        <a:t>NTCE event </a:t>
                      </a:r>
                      <a:r>
                        <a:rPr lang="en-ZA" sz="1400" kern="1200" dirty="0" smtClean="0">
                          <a:effectLst/>
                          <a:latin typeface="Gill Sans MT" panose="020B0502020104020203" pitchFamily="34" charset="0"/>
                          <a:ea typeface="Calibri" panose="020F0502020204030204" pitchFamily="34" charset="0"/>
                        </a:rPr>
                        <a:t>hosted.</a:t>
                      </a:r>
                      <a:endParaRPr lang="en-ZA" sz="1400" dirty="0">
                        <a:effectLst/>
                        <a:latin typeface="Gill Sans MT" panose="020B0502020104020203" pitchFamily="34" charset="0"/>
                      </a:endParaRPr>
                    </a:p>
                    <a:p>
                      <a:pPr algn="just">
                        <a:spcAft>
                          <a:spcPts val="0"/>
                        </a:spcAft>
                      </a:pPr>
                      <a:r>
                        <a:rPr lang="en-ZA" sz="14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Final NTCE report in </a:t>
                      </a:r>
                      <a:r>
                        <a:rPr lang="en-GB" sz="1400" dirty="0" smtClean="0">
                          <a:effectLst/>
                          <a:latin typeface="Gill Sans MT" panose="020B0502020104020203" pitchFamily="34" charset="0"/>
                          <a:ea typeface="Calibri" panose="020F0502020204030204" pitchFamily="34" charset="0"/>
                          <a:cs typeface="Times New Roman" panose="02020603050405020304" pitchFamily="18" charset="0"/>
                        </a:rPr>
                        <a:t>place.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292033">
                <a:tc vMerge="1">
                  <a:txBody>
                    <a:bodyPr/>
                    <a:lstStyle/>
                    <a:p>
                      <a:pPr algn="just">
                        <a:lnSpc>
                          <a:spcPct val="90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buFont typeface="+mj-lt"/>
                        <a:buNone/>
                      </a:pPr>
                      <a:r>
                        <a:rPr lang="en-ZA" sz="1400" dirty="0" smtClean="0">
                          <a:effectLst/>
                          <a:latin typeface="Gill Sans MT" panose="020B0502020104020203" pitchFamily="34" charset="0"/>
                          <a:ea typeface="Calibri" panose="020F0502020204030204" pitchFamily="34" charset="0"/>
                          <a:cs typeface="Calibri" panose="020F0502020204030204" pitchFamily="34" charset="0"/>
                        </a:rPr>
                        <a:t>7. Training of forty</a:t>
                      </a:r>
                      <a:r>
                        <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Women in Executive </a:t>
                      </a: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Development </a:t>
                      </a:r>
                      <a:r>
                        <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Programmes (EDP) </a:t>
                      </a:r>
                      <a:r>
                        <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facilitated</a:t>
                      </a:r>
                      <a:r>
                        <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a:t>
                      </a:r>
                    </a:p>
                    <a:p>
                      <a:pPr marL="206375" algn="just"/>
                      <a:r>
                        <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Quarterly report on the training of forty </a:t>
                      </a:r>
                      <a:r>
                        <a:rPr lang="en-US" sz="1400" dirty="0" smtClean="0">
                          <a:effectLst/>
                          <a:latin typeface="Gill Sans MT" panose="020B0502020104020203" pitchFamily="34" charset="0"/>
                          <a:ea typeface="Calibri" panose="020F0502020204030204" pitchFamily="34" charset="0"/>
                          <a:cs typeface="Calibri" panose="020F0502020204030204" pitchFamily="34" charset="0"/>
                        </a:rPr>
                        <a:t>candidates.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Quarterly report on the training of forty </a:t>
                      </a:r>
                      <a:r>
                        <a:rPr lang="en-US" sz="1400" dirty="0" smtClean="0">
                          <a:effectLst/>
                          <a:latin typeface="Gill Sans MT" panose="020B0502020104020203" pitchFamily="34" charset="0"/>
                          <a:ea typeface="Calibri" panose="020F0502020204030204" pitchFamily="34" charset="0"/>
                          <a:cs typeface="Calibri" panose="020F0502020204030204" pitchFamily="34" charset="0"/>
                        </a:rPr>
                        <a:t>candidates.</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dirty="0">
                          <a:effectLst/>
                          <a:latin typeface="Gill Sans MT" panose="020B0502020104020203" pitchFamily="34" charset="0"/>
                          <a:ea typeface="Calibri" panose="020F0502020204030204" pitchFamily="34" charset="0"/>
                          <a:cs typeface="Calibri" panose="020F0502020204030204" pitchFamily="34" charset="0"/>
                        </a:rPr>
                        <a:t>Quarterly report on the training of forty </a:t>
                      </a:r>
                      <a:r>
                        <a:rPr lang="en-US" sz="1400" dirty="0" smtClean="0">
                          <a:effectLst/>
                          <a:latin typeface="Gill Sans MT" panose="020B0502020104020203" pitchFamily="34" charset="0"/>
                          <a:ea typeface="Calibri" panose="020F0502020204030204" pitchFamily="34" charset="0"/>
                          <a:cs typeface="Calibri" panose="020F0502020204030204" pitchFamily="34" charset="0"/>
                        </a:rPr>
                        <a:t>candidates.</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smtClean="0">
                          <a:effectLst/>
                          <a:latin typeface="Gill Sans MT" panose="020B0502020104020203" pitchFamily="34" charset="0"/>
                          <a:ea typeface="Calibri" panose="020F0502020204030204" pitchFamily="34" charset="0"/>
                        </a:rPr>
                        <a:t>Final report on the implementation of the EDP</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GB" sz="1400" kern="1200" dirty="0">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0315126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6516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581996"/>
          </a:xfrm>
        </p:spPr>
        <p:txBody>
          <a:bodyPr>
            <a:noAutofit/>
          </a:bodyPr>
          <a:lstStyle/>
          <a:p>
            <a:pPr algn="ctr"/>
            <a:r>
              <a:rPr lang="en-ZA" sz="2100" dirty="0" smtClean="0"/>
              <a:t>Programme 4: Tourism Sector Support  Services</a:t>
            </a:r>
            <a:br>
              <a:rPr lang="en-ZA" sz="2100" dirty="0" smtClean="0"/>
            </a:br>
            <a:r>
              <a:rPr lang="en-ZA" sz="2100" dirty="0" smtClean="0"/>
              <a:t>Annual Targets …</a:t>
            </a:r>
            <a:r>
              <a:rPr lang="en-ZA" sz="2100" dirty="0" smtClean="0">
                <a:cs typeface="Arial" pitchFamily="34" charset="0"/>
              </a:rPr>
              <a:t>Continued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718323"/>
              </p:ext>
            </p:extLst>
          </p:nvPr>
        </p:nvGraphicFramePr>
        <p:xfrm>
          <a:off x="258793" y="1224954"/>
          <a:ext cx="8729933" cy="4721352"/>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702799">
                  <a:extLst>
                    <a:ext uri="{9D8B030D-6E8A-4147-A177-3AD203B41FA5}">
                      <a16:colId xmlns="" xmlns:a16="http://schemas.microsoft.com/office/drawing/2014/main" val="20001"/>
                    </a:ext>
                  </a:extLst>
                </a:gridCol>
                <a:gridCol w="1114077">
                  <a:extLst>
                    <a:ext uri="{9D8B030D-6E8A-4147-A177-3AD203B41FA5}">
                      <a16:colId xmlns="" xmlns:a16="http://schemas.microsoft.com/office/drawing/2014/main" val="20002"/>
                    </a:ext>
                  </a:extLst>
                </a:gridCol>
                <a:gridCol w="1548441">
                  <a:extLst>
                    <a:ext uri="{9D8B030D-6E8A-4147-A177-3AD203B41FA5}">
                      <a16:colId xmlns="" xmlns:a16="http://schemas.microsoft.com/office/drawing/2014/main" val="20003"/>
                    </a:ext>
                  </a:extLst>
                </a:gridCol>
                <a:gridCol w="1361537">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68463">
                <a:tc rowSpan="2">
                  <a:txBody>
                    <a:bodyPr/>
                    <a:lstStyle/>
                    <a:p>
                      <a:pPr algn="ctr">
                        <a:lnSpc>
                          <a:spcPct val="90000"/>
                        </a:lnSpc>
                      </a:pPr>
                      <a:r>
                        <a:rPr lang="en-ZA" sz="1400" dirty="0" smtClean="0">
                          <a:solidFill>
                            <a:schemeClr val="tx1"/>
                          </a:solidFill>
                          <a:latin typeface="Gill Sans MT" panose="020B0502020104020203"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63725">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616554">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8:</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capacity-building programmes implemented</a:t>
                      </a:r>
                    </a:p>
                    <a:p>
                      <a:pPr algn="just">
                        <a:lnSpc>
                          <a:spcPct val="90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ZA" sz="1400" b="0" kern="1200" dirty="0" smtClean="0">
                          <a:solidFill>
                            <a:schemeClr val="dk1"/>
                          </a:solidFill>
                          <a:effectLst/>
                          <a:latin typeface="Gill Sans MT" panose="020B0502020104020203" pitchFamily="34" charset="0"/>
                          <a:ea typeface="+mn-ea"/>
                          <a:cs typeface="+mn-cs"/>
                        </a:rPr>
                        <a:t>8. Three (3) programmes to capacitate tourist guides implemented: </a:t>
                      </a:r>
                      <a:endParaRPr lang="en-ZA" sz="1400" b="0" dirty="0" smtClean="0">
                        <a:effectLst/>
                        <a:latin typeface="Gill Sans MT" panose="020B0502020104020203" pitchFamily="34" charset="0"/>
                      </a:endParaRP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Up-skilling of tourist guides in iSimangaliso Wetland Park and Cape Floral Kingdom.</a:t>
                      </a: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Up-skilling of tourist guides</a:t>
                      </a:r>
                      <a:r>
                        <a:rPr lang="en-US" sz="1400" kern="1200" baseline="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 at Kruger national Park </a:t>
                      </a:r>
                      <a:endParaRPr lang="en-ZA"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defTabSz="914400" rtl="0" eaLnBrk="1" latinLnBrk="0" hangingPunct="1">
                        <a:buFont typeface="Arial Narrow" panose="020B0606020202030204" pitchFamily="34" charset="0"/>
                        <a:buChar char="-"/>
                      </a:pPr>
                      <a:r>
                        <a:rPr lang="en-US" sz="14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Training of new entrants as tourist guides in the Eastern Cape and Limpopo provinces</a:t>
                      </a:r>
                      <a:endParaRPr lang="en-ZA" sz="14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Gill Sans MT" panose="020B0502020104020203" pitchFamily="34" charset="0"/>
                          <a:cs typeface="Ayuthaya"/>
                        </a:rPr>
                        <a:t>Recruitment and selection of suitable </a:t>
                      </a:r>
                      <a:r>
                        <a:rPr lang="en-ZA" sz="1400" dirty="0" smtClean="0">
                          <a:effectLst/>
                          <a:latin typeface="Gill Sans MT" panose="020B0502020104020203" pitchFamily="34" charset="0"/>
                          <a:cs typeface="Ayuthaya"/>
                        </a:rPr>
                        <a:t>candidates.</a:t>
                      </a:r>
                      <a:endParaRPr lang="en-ZA" sz="1400" dirty="0">
                        <a:effectLst/>
                        <a:latin typeface="Gill Sans MT" panose="020B0502020104020203" pitchFamily="34" charset="0"/>
                      </a:endParaRPr>
                    </a:p>
                    <a:p>
                      <a:pPr marL="457200"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buFont typeface="Symbol" panose="05050102010706020507" pitchFamily="18" charset="2"/>
                        <a:buChar char=""/>
                      </a:pPr>
                      <a:r>
                        <a:rPr lang="en-ZA" sz="1400" dirty="0">
                          <a:effectLst/>
                          <a:latin typeface="Gill Sans MT" panose="020B0502020104020203" pitchFamily="34" charset="0"/>
                          <a:cs typeface="Ayuthaya"/>
                        </a:rPr>
                        <a:t>Orientation of learners to the training </a:t>
                      </a:r>
                      <a:r>
                        <a:rPr lang="en-ZA" sz="1400" dirty="0" smtClean="0">
                          <a:effectLst/>
                          <a:latin typeface="Gill Sans MT" panose="020B0502020104020203" pitchFamily="34" charset="0"/>
                          <a:cs typeface="Ayuthaya"/>
                        </a:rPr>
                        <a:t>programmes.</a:t>
                      </a:r>
                      <a:endParaRPr lang="en-ZA" sz="1400" dirty="0">
                        <a:effectLst/>
                        <a:latin typeface="Gill Sans MT" panose="020B0502020104020203" pitchFamily="34" charset="0"/>
                      </a:endParaRPr>
                    </a:p>
                    <a:p>
                      <a:pPr marL="177800" lvl="0" indent="-177800" algn="just">
                        <a:buFont typeface="Symbol" panose="05050102010706020507" pitchFamily="18" charset="2"/>
                        <a:buChar char=""/>
                      </a:pPr>
                      <a:r>
                        <a:rPr lang="en-ZA" sz="1400" dirty="0">
                          <a:effectLst/>
                          <a:latin typeface="Gill Sans MT" panose="020B0502020104020203" pitchFamily="34" charset="0"/>
                          <a:cs typeface="Ayuthaya"/>
                        </a:rPr>
                        <a:t>Commencement of the </a:t>
                      </a:r>
                      <a:r>
                        <a:rPr lang="en-ZA" sz="1400" dirty="0" smtClean="0">
                          <a:effectLst/>
                          <a:latin typeface="Gill Sans MT" panose="020B0502020104020203" pitchFamily="34" charset="0"/>
                          <a:cs typeface="Ayuthaya"/>
                        </a:rPr>
                        <a:t>training.</a:t>
                      </a:r>
                      <a:endParaRPr lang="en-ZA" sz="1400" dirty="0">
                        <a:effectLst/>
                        <a:latin typeface="Gill Sans MT" panose="020B0502020104020203" pitchFamily="34" charset="0"/>
                      </a:endParaRPr>
                    </a:p>
                    <a:p>
                      <a:pPr algn="just">
                        <a:tabLst>
                          <a:tab pos="228600" algn="l"/>
                        </a:tabLst>
                      </a:pPr>
                      <a:r>
                        <a:rPr lang="en-GB" sz="1400" dirty="0">
                          <a:effectLst/>
                          <a:latin typeface="Gill Sans MT" panose="020B0502020104020203" pitchFamily="34" charset="0"/>
                          <a:ea typeface="Calibri" panose="020F0502020204030204" pitchFamily="34" charset="0"/>
                        </a:rPr>
                        <a:t> </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Gill Sans MT" panose="020B0502020104020203" pitchFamily="34" charset="0"/>
                          <a:cs typeface="Ayuthaya"/>
                        </a:rPr>
                        <a:t>Progress report on the </a:t>
                      </a:r>
                      <a:r>
                        <a:rPr lang="en-ZA" sz="1400" dirty="0" smtClean="0">
                          <a:effectLst/>
                          <a:latin typeface="Gill Sans MT" panose="020B0502020104020203" pitchFamily="34" charset="0"/>
                          <a:cs typeface="Ayuthaya"/>
                        </a:rPr>
                        <a:t>implementation.</a:t>
                      </a:r>
                      <a:endParaRPr lang="en-ZA" sz="1400" dirty="0">
                        <a:effectLst/>
                        <a:latin typeface="Gill Sans MT" panose="020B0502020104020203" pitchFamily="34" charset="0"/>
                      </a:endParaRPr>
                    </a:p>
                    <a:p>
                      <a:pPr algn="just">
                        <a:tabLst>
                          <a:tab pos="228600" algn="l"/>
                        </a:tabLst>
                      </a:pPr>
                      <a:r>
                        <a:rPr lang="en-GB" sz="1400" dirty="0">
                          <a:effectLst/>
                          <a:latin typeface="Gill Sans MT" panose="020B0502020104020203" pitchFamily="34" charset="0"/>
                          <a:ea typeface="Calibri" panose="020F0502020204030204" pitchFamily="34" charset="0"/>
                        </a:rPr>
                        <a:t> </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228600" algn="l"/>
                        </a:tabLst>
                      </a:pPr>
                      <a:r>
                        <a:rPr lang="en-ZA" sz="1400" dirty="0">
                          <a:effectLst/>
                          <a:latin typeface="Gill Sans MT" panose="020B0502020104020203" pitchFamily="34" charset="0"/>
                          <a:ea typeface="Calibri" panose="020F0502020204030204" pitchFamily="34" charset="0"/>
                        </a:rPr>
                        <a:t>Finalise implementation of identified skills development programmes </a:t>
                      </a:r>
                      <a:endParaRPr lang="en-ZA" sz="1400" dirty="0">
                        <a:effectLst/>
                        <a:latin typeface="Gill Sans MT" panose="020B0502020104020203" pitchFamily="34" charset="0"/>
                      </a:endParaRPr>
                    </a:p>
                    <a:p>
                      <a:pPr algn="just">
                        <a:tabLst>
                          <a:tab pos="228600" algn="l"/>
                        </a:tabLst>
                      </a:pPr>
                      <a:r>
                        <a:rPr lang="en-GB" sz="1400" dirty="0">
                          <a:effectLst/>
                          <a:latin typeface="Gill Sans MT" panose="020B0502020104020203" pitchFamily="34" charset="0"/>
                          <a:ea typeface="Calibri" panose="020F0502020204030204" pitchFamily="34" charset="0"/>
                        </a:rPr>
                        <a:t> </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8941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654593"/>
          </a:xfrm>
        </p:spPr>
        <p:txBody>
          <a:bodyPr>
            <a:noAutofit/>
          </a:bodyPr>
          <a:lstStyle/>
          <a:p>
            <a:pPr algn="ctr"/>
            <a:r>
              <a:rPr lang="en-ZA" sz="2100" dirty="0" smtClean="0"/>
              <a:t/>
            </a:r>
            <a:br>
              <a:rPr lang="en-ZA" sz="2100" dirty="0" smtClean="0"/>
            </a:br>
            <a:r>
              <a:rPr lang="en-ZA" sz="2100" dirty="0" smtClean="0"/>
              <a:t>Programme 4: Tourism Sector Support  Services</a:t>
            </a:r>
            <a:br>
              <a:rPr lang="en-ZA" sz="2100" dirty="0" smtClean="0"/>
            </a:br>
            <a:r>
              <a:rPr lang="en-ZA" sz="2100" dirty="0" smtClean="0"/>
              <a:t>Annual Targets …</a:t>
            </a:r>
            <a:r>
              <a:rPr lang="en-ZA" sz="2100" dirty="0" smtClean="0">
                <a:cs typeface="Arial" pitchFamily="34" charset="0"/>
              </a:rPr>
              <a:t>Continued</a:t>
            </a:r>
            <a:br>
              <a:rPr lang="en-ZA" sz="2100" dirty="0" smtClean="0">
                <a:cs typeface="Arial" pitchFamily="34" charset="0"/>
              </a:rPr>
            </a:b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4874976"/>
              </p:ext>
            </p:extLst>
          </p:nvPr>
        </p:nvGraphicFramePr>
        <p:xfrm>
          <a:off x="245852" y="1222415"/>
          <a:ext cx="8729933" cy="3227832"/>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198103">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277344">
                <a:tc vMerge="1">
                  <a:txBody>
                    <a:bodyPr/>
                    <a:lstStyle/>
                    <a:p>
                      <a:endParaRPr lang="en-ZA" dirty="0"/>
                    </a:p>
                  </a:txBody>
                  <a:tcPr/>
                </a:tc>
                <a:tc vMerge="1">
                  <a:txBody>
                    <a:bodyPr/>
                    <a:lstStyle/>
                    <a:p>
                      <a:endParaRPr lang="en-ZA" dirty="0"/>
                    </a:p>
                  </a:txBody>
                  <a:tcPr/>
                </a:tc>
                <a:tc>
                  <a:txBody>
                    <a:bodyPr/>
                    <a:lstStyle/>
                    <a:p>
                      <a:pPr marL="0" algn="ctr" defTabSz="914400" rtl="0" eaLnBrk="1" latinLnBrk="0" hangingPunct="1">
                        <a:lnSpc>
                          <a:spcPct val="90000"/>
                        </a:lnSpc>
                        <a:spcAft>
                          <a:spcPts val="0"/>
                        </a:spcAft>
                      </a:pPr>
                      <a:r>
                        <a:rPr lang="en-ZA" sz="14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b="1"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90000"/>
                        </a:lnSpc>
                        <a:spcAft>
                          <a:spcPts val="0"/>
                        </a:spcAft>
                      </a:pPr>
                      <a:r>
                        <a:rPr lang="en-ZA" sz="14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b="1"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90000"/>
                        </a:lnSpc>
                        <a:spcAft>
                          <a:spcPts val="0"/>
                        </a:spcAft>
                      </a:pPr>
                      <a:r>
                        <a:rPr lang="en-ZA" sz="14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b="1"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90000"/>
                        </a:lnSpc>
                        <a:spcAft>
                          <a:spcPts val="0"/>
                        </a:spcAft>
                      </a:pPr>
                      <a:r>
                        <a:rPr lang="en-ZA" sz="14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b="1"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01283">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8:</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capacity-building programmes implemented</a:t>
                      </a:r>
                    </a:p>
                    <a:p>
                      <a:pPr algn="just">
                        <a:lnSpc>
                          <a:spcPct val="90000"/>
                        </a:lnSpc>
                        <a:spcAft>
                          <a:spcPts val="0"/>
                        </a:spcAft>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ZA" sz="1400" kern="1200" dirty="0" smtClean="0">
                          <a:solidFill>
                            <a:schemeClr val="dk1"/>
                          </a:solidFill>
                          <a:effectLst/>
                          <a:latin typeface="Gill Sans MT" panose="020B0502020104020203" pitchFamily="34" charset="0"/>
                          <a:ea typeface="+mn-ea"/>
                          <a:cs typeface="+mn-cs"/>
                        </a:rPr>
                        <a:t>9. Resource Efficiency Training Programme implemented for sixty learners in 3 provinces:</a:t>
                      </a:r>
                      <a:endParaRPr lang="en-ZA" sz="1400" dirty="0" smtClean="0">
                        <a:effectLst/>
                        <a:latin typeface="Gill Sans MT" panose="020B0502020104020203" pitchFamily="34" charset="0"/>
                      </a:endParaRPr>
                    </a:p>
                    <a:p>
                      <a:pPr marL="177800" lvl="0" indent="-177800" algn="just" defTabSz="914400" rtl="0" eaLnBrk="1" latinLnBrk="0" hangingPunct="1">
                        <a:buFont typeface="+mj-lt"/>
                        <a:buAutoNum type="arabicPeriod"/>
                      </a:pPr>
                      <a:r>
                        <a:rPr lang="en-ZA" sz="1400" kern="1200" dirty="0" smtClean="0">
                          <a:solidFill>
                            <a:schemeClr val="dk1"/>
                          </a:solidFill>
                          <a:effectLst/>
                          <a:latin typeface="Gill Sans MT" panose="020B0502020104020203" pitchFamily="34" charset="0"/>
                          <a:ea typeface="Calibri" panose="020F0502020204030204" pitchFamily="34" charset="0"/>
                          <a:cs typeface="+mn-cs"/>
                        </a:rPr>
                        <a:t>Eastern Cape </a:t>
                      </a:r>
                    </a:p>
                    <a:p>
                      <a:pPr marL="177800" lvl="0" indent="-177800" algn="just" defTabSz="914400" rtl="0" eaLnBrk="1" latinLnBrk="0" hangingPunct="1">
                        <a:buFont typeface="+mj-lt"/>
                        <a:buAutoNum type="arabicPeriod"/>
                      </a:pPr>
                      <a:r>
                        <a:rPr lang="en-ZA" sz="1400" kern="1200" dirty="0" smtClean="0">
                          <a:solidFill>
                            <a:schemeClr val="dk1"/>
                          </a:solidFill>
                          <a:effectLst/>
                          <a:latin typeface="Gill Sans MT" panose="020B0502020104020203" pitchFamily="34" charset="0"/>
                          <a:ea typeface="Calibri" panose="020F0502020204030204" pitchFamily="34" charset="0"/>
                          <a:cs typeface="+mn-cs"/>
                        </a:rPr>
                        <a:t>Free State</a:t>
                      </a:r>
                    </a:p>
                    <a:p>
                      <a:pPr marL="177800" lvl="0" indent="-177800" algn="just" defTabSz="914400" rtl="0" eaLnBrk="1" latinLnBrk="0" hangingPunct="1">
                        <a:buFont typeface="+mj-lt"/>
                        <a:buAutoNum type="arabicPeriod"/>
                      </a:pPr>
                      <a:r>
                        <a:rPr lang="en-ZA" sz="1400" kern="1200" dirty="0" smtClean="0">
                          <a:solidFill>
                            <a:schemeClr val="dk1"/>
                          </a:solidFill>
                          <a:effectLst/>
                          <a:latin typeface="Gill Sans MT" panose="020B0502020104020203" pitchFamily="34" charset="0"/>
                          <a:ea typeface="Calibri" panose="020F0502020204030204" pitchFamily="34" charset="0"/>
                          <a:cs typeface="+mn-cs"/>
                        </a:rPr>
                        <a:t>Western Cape.</a:t>
                      </a:r>
                    </a:p>
                    <a:p>
                      <a:endPar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buFont typeface="Symbol" panose="05050102010706020507" pitchFamily="18" charset="2"/>
                        <a:buChar char=""/>
                      </a:pPr>
                      <a:r>
                        <a:rPr lang="en-ZA" sz="1400" dirty="0" smtClean="0">
                          <a:effectLst/>
                          <a:latin typeface="Gill Sans MT" panose="020B0502020104020203" pitchFamily="34" charset="0"/>
                          <a:ea typeface="Calibri" panose="020F0502020204030204" pitchFamily="34" charset="0"/>
                        </a:rPr>
                        <a:t>Stakeholders consulted.</a:t>
                      </a:r>
                      <a:endParaRPr lang="en-ZA" sz="1400" dirty="0">
                        <a:effectLst/>
                        <a:latin typeface="Gill Sans MT" panose="020B0502020104020203" pitchFamily="34" charset="0"/>
                      </a:endParaRPr>
                    </a:p>
                    <a:p>
                      <a:pPr marL="177800" lvl="0" indent="-177800" algn="just">
                        <a:buFont typeface="Symbol" panose="05050102010706020507" pitchFamily="18" charset="2"/>
                        <a:buChar char=""/>
                      </a:pPr>
                      <a:r>
                        <a:rPr lang="en-ZA" sz="1400" dirty="0" smtClean="0">
                          <a:effectLst/>
                          <a:latin typeface="Gill Sans MT" panose="020B0502020104020203" pitchFamily="34" charset="0"/>
                          <a:ea typeface="Calibri" panose="020F0502020204030204" pitchFamily="34" charset="0"/>
                        </a:rPr>
                        <a:t>Recruitment process initiated.</a:t>
                      </a:r>
                      <a:endParaRPr lang="en-ZA" sz="1400" dirty="0">
                        <a:effectLst/>
                        <a:latin typeface="Gill Sans MT" panose="020B0502020104020203" pitchFamily="34" charset="0"/>
                      </a:endParaRPr>
                    </a:p>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228600" algn="l"/>
                        </a:tabLst>
                      </a:pPr>
                      <a:r>
                        <a:rPr lang="en-GB" sz="1400" dirty="0">
                          <a:effectLst/>
                          <a:latin typeface="Gill Sans MT" panose="020B0502020104020203" pitchFamily="34" charset="0"/>
                          <a:ea typeface="Calibri" panose="020F0502020204030204" pitchFamily="34" charset="0"/>
                        </a:rPr>
                        <a:t>Recruitment and selection of </a:t>
                      </a:r>
                      <a:r>
                        <a:rPr lang="en-GB" sz="1400" dirty="0" smtClean="0">
                          <a:effectLst/>
                          <a:latin typeface="Gill Sans MT" panose="020B0502020104020203" pitchFamily="34" charset="0"/>
                          <a:ea typeface="Calibri" panose="020F0502020204030204" pitchFamily="34" charset="0"/>
                        </a:rPr>
                        <a:t>sixty learners. </a:t>
                      </a:r>
                      <a:endParaRPr lang="en-ZA" sz="1400" dirty="0">
                        <a:effectLst/>
                        <a:latin typeface="Gill Sans MT" panose="020B0502020104020203" pitchFamily="34" charset="0"/>
                      </a:endParaRPr>
                    </a:p>
                    <a:p>
                      <a:pPr algn="just">
                        <a:spcAft>
                          <a:spcPts val="0"/>
                        </a:spcAft>
                      </a:pPr>
                      <a:r>
                        <a:rPr lang="en-ZA"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Gill Sans MT" panose="020B0502020104020203" pitchFamily="34" charset="0"/>
                          <a:ea typeface="Calibri" panose="020F0502020204030204" pitchFamily="34" charset="0"/>
                        </a:rPr>
                        <a:t>Training and placement of </a:t>
                      </a:r>
                      <a:r>
                        <a:rPr lang="en-ZA" sz="1400" dirty="0" smtClean="0">
                          <a:effectLst/>
                          <a:latin typeface="Gill Sans MT" panose="020B0502020104020203" pitchFamily="34" charset="0"/>
                          <a:ea typeface="Calibri" panose="020F0502020204030204" pitchFamily="34" charset="0"/>
                        </a:rPr>
                        <a:t>sixty learners conducted.</a:t>
                      </a:r>
                      <a:endParaRPr lang="en-ZA" sz="1400" dirty="0">
                        <a:effectLst/>
                        <a:latin typeface="Gill Sans MT" panose="020B0502020104020203" pitchFamily="34" charset="0"/>
                      </a:endParaRPr>
                    </a:p>
                    <a:p>
                      <a:pPr algn="just">
                        <a:spcAft>
                          <a:spcPts val="0"/>
                        </a:spcAft>
                      </a:pPr>
                      <a:r>
                        <a:rPr lang="en-US" sz="1400" dirty="0">
                          <a:effectLst/>
                          <a:latin typeface="Gill Sans MT" panose="020B0502020104020203" pitchFamily="34" charset="0"/>
                          <a:ea typeface="Calibri" panose="020F0502020204030204" pitchFamily="34" charset="0"/>
                          <a:cs typeface="Calibri" panose="020F0502020204030204" pitchFamily="34"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rPr>
                        <a:t>Practical training and mentorship of </a:t>
                      </a:r>
                      <a:r>
                        <a:rPr lang="en-ZA" sz="1400" dirty="0" smtClean="0">
                          <a:effectLst/>
                          <a:latin typeface="Gill Sans MT" panose="020B0502020104020203" pitchFamily="34" charset="0"/>
                          <a:ea typeface="Calibri" panose="020F0502020204030204" pitchFamily="34" charset="0"/>
                        </a:rPr>
                        <a:t>sixty learners. </a:t>
                      </a:r>
                      <a:endParaRPr lang="en-ZA" sz="1400" dirty="0">
                        <a:effectLst/>
                        <a:latin typeface="Gill Sans MT" panose="020B0502020104020203" pitchFamily="34" charset="0"/>
                      </a:endParaRPr>
                    </a:p>
                    <a:p>
                      <a:pPr marL="177800" lvl="0" indent="-177800" algn="just">
                        <a:buFont typeface="Symbol" panose="05050102010706020507" pitchFamily="18" charset="2"/>
                        <a:buChar char=""/>
                      </a:pPr>
                      <a:r>
                        <a:rPr lang="en-ZA" sz="1400" dirty="0" smtClean="0">
                          <a:effectLst/>
                          <a:latin typeface="Gill Sans MT" panose="020B0502020104020203" pitchFamily="34" charset="0"/>
                          <a:ea typeface="Calibri" panose="020F0502020204030204" pitchFamily="34" charset="0"/>
                        </a:rPr>
                        <a:t>Report </a:t>
                      </a:r>
                      <a:r>
                        <a:rPr lang="en-ZA" sz="1400" dirty="0">
                          <a:effectLst/>
                          <a:latin typeface="Gill Sans MT" panose="020B0502020104020203" pitchFamily="34" charset="0"/>
                          <a:ea typeface="Calibri" panose="020F0502020204030204" pitchFamily="34" charset="0"/>
                        </a:rPr>
                        <a:t>on the Resource Efficiency Training </a:t>
                      </a:r>
                      <a:r>
                        <a:rPr lang="en-ZA" sz="1400" dirty="0" smtClean="0">
                          <a:effectLst/>
                          <a:latin typeface="Gill Sans MT" panose="020B0502020104020203" pitchFamily="34" charset="0"/>
                          <a:ea typeface="Calibri" panose="020F0502020204030204" pitchFamily="34" charset="0"/>
                        </a:rPr>
                        <a:t>Programme.  </a:t>
                      </a:r>
                      <a:endParaRPr lang="en-ZA"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872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232913"/>
            <a:ext cx="8704052" cy="888521"/>
          </a:xfrm>
        </p:spPr>
        <p:txBody>
          <a:bodyPr>
            <a:noAutofit/>
          </a:bodyPr>
          <a:lstStyle/>
          <a:p>
            <a:pPr algn="ctr"/>
            <a:r>
              <a:rPr lang="en-ZA" sz="2200" dirty="0" smtClean="0"/>
              <a:t>Programme 4: Tourism Sector Support  Services</a:t>
            </a:r>
            <a:br>
              <a:rPr lang="en-ZA" sz="2200" dirty="0" smtClean="0"/>
            </a:br>
            <a:r>
              <a:rPr lang="en-ZA" sz="2200" dirty="0" smtClean="0"/>
              <a:t>Annual Targets …</a:t>
            </a:r>
            <a:r>
              <a:rPr lang="en-ZA" sz="2200" dirty="0" smtClean="0">
                <a:cs typeface="Arial" pitchFamily="34" charset="0"/>
              </a:rPr>
              <a:t>Continued</a:t>
            </a:r>
            <a:br>
              <a:rPr lang="en-ZA" sz="2200" dirty="0" smtClean="0">
                <a:cs typeface="Arial" pitchFamily="34" charset="0"/>
              </a:rPr>
            </a:b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0713164"/>
              </p:ext>
            </p:extLst>
          </p:nvPr>
        </p:nvGraphicFramePr>
        <p:xfrm>
          <a:off x="258793" y="1030055"/>
          <a:ext cx="8729933" cy="3441192"/>
        </p:xfrm>
        <a:graphic>
          <a:graphicData uri="http://schemas.openxmlformats.org/drawingml/2006/table">
            <a:tbl>
              <a:tblPr firstRow="1" bandRow="1">
                <a:tableStyleId>{21E4AEA4-8DFA-4A89-87EB-49C32662AFE0}</a:tableStyleId>
              </a:tblPr>
              <a:tblGrid>
                <a:gridCol w="1313975">
                  <a:extLst>
                    <a:ext uri="{9D8B030D-6E8A-4147-A177-3AD203B41FA5}">
                      <a16:colId xmlns="" xmlns:a16="http://schemas.microsoft.com/office/drawing/2014/main" val="20000"/>
                    </a:ext>
                  </a:extLst>
                </a:gridCol>
                <a:gridCol w="1875605">
                  <a:extLst>
                    <a:ext uri="{9D8B030D-6E8A-4147-A177-3AD203B41FA5}">
                      <a16:colId xmlns="" xmlns:a16="http://schemas.microsoft.com/office/drawing/2014/main" val="20001"/>
                    </a:ext>
                  </a:extLst>
                </a:gridCol>
                <a:gridCol w="1402596">
                  <a:extLst>
                    <a:ext uri="{9D8B030D-6E8A-4147-A177-3AD203B41FA5}">
                      <a16:colId xmlns="" xmlns:a16="http://schemas.microsoft.com/office/drawing/2014/main" val="20002"/>
                    </a:ext>
                  </a:extLst>
                </a:gridCol>
                <a:gridCol w="1410346">
                  <a:extLst>
                    <a:ext uri="{9D8B030D-6E8A-4147-A177-3AD203B41FA5}">
                      <a16:colId xmlns="" xmlns:a16="http://schemas.microsoft.com/office/drawing/2014/main" val="20003"/>
                    </a:ext>
                  </a:extLst>
                </a:gridCol>
                <a:gridCol w="1410346">
                  <a:extLst>
                    <a:ext uri="{9D8B030D-6E8A-4147-A177-3AD203B41FA5}">
                      <a16:colId xmlns="" xmlns:a16="http://schemas.microsoft.com/office/drawing/2014/main" val="20004"/>
                    </a:ext>
                  </a:extLst>
                </a:gridCol>
                <a:gridCol w="1317065">
                  <a:extLst>
                    <a:ext uri="{9D8B030D-6E8A-4147-A177-3AD203B41FA5}">
                      <a16:colId xmlns="" xmlns:a16="http://schemas.microsoft.com/office/drawing/2014/main" val="20005"/>
                    </a:ext>
                  </a:extLst>
                </a:gridCol>
              </a:tblGrid>
              <a:tr h="198103">
                <a:tc rowSpan="2">
                  <a:txBody>
                    <a:bodyPr/>
                    <a:lstStyle/>
                    <a:p>
                      <a:pPr algn="ctr">
                        <a:lnSpc>
                          <a:spcPct val="90000"/>
                        </a:lnSpc>
                        <a:spcAft>
                          <a:spcPts val="0"/>
                        </a:spcAft>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spcAft>
                          <a:spcPts val="0"/>
                        </a:spcAft>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277344">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01283">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8:</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Number of capacity-building programmes implemented</a:t>
                      </a:r>
                    </a:p>
                    <a:p>
                      <a:pPr marL="0" marR="0" indent="0" algn="just" defTabSz="914400" rtl="0" eaLnBrk="1" fontAlgn="auto" latinLnBrk="0" hangingPunct="1">
                        <a:lnSpc>
                          <a:spcPct val="90000"/>
                        </a:lnSpc>
                        <a:spcBef>
                          <a:spcPts val="0"/>
                        </a:spcBef>
                        <a:spcAft>
                          <a:spcPts val="0"/>
                        </a:spcAft>
                        <a:buClrTx/>
                        <a:buSzTx/>
                        <a:buFontTx/>
                        <a:buNone/>
                        <a:tabLst/>
                        <a:defRPr/>
                      </a:pP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kern="1200" dirty="0" smtClean="0">
                          <a:solidFill>
                            <a:schemeClr val="dk1"/>
                          </a:solidFill>
                          <a:effectLst/>
                          <a:latin typeface="Gill Sans MT" panose="020B0502020104020203" pitchFamily="34" charset="0"/>
                          <a:ea typeface="+mn-ea"/>
                          <a:cs typeface="+mn-cs"/>
                        </a:rPr>
                        <a:t>Provincial and local government capacity building programme: </a:t>
                      </a:r>
                    </a:p>
                    <a:p>
                      <a:pPr algn="just"/>
                      <a:r>
                        <a:rPr lang="en-ZA" sz="1400" b="1" kern="1200" dirty="0" smtClean="0">
                          <a:solidFill>
                            <a:schemeClr val="dk1"/>
                          </a:solidFill>
                          <a:effectLst/>
                          <a:latin typeface="Gill Sans MT" panose="020B0502020104020203" pitchFamily="34" charset="0"/>
                          <a:ea typeface="+mn-ea"/>
                          <a:cs typeface="+mn-cs"/>
                        </a:rPr>
                        <a:t> </a:t>
                      </a:r>
                      <a:endParaRPr lang="en-ZA" sz="1400" b="0" kern="1200" dirty="0" smtClean="0">
                        <a:solidFill>
                          <a:schemeClr val="dk1"/>
                        </a:solidFill>
                        <a:effectLst/>
                        <a:latin typeface="Gill Sans MT" panose="020B0502020104020203" pitchFamily="34" charset="0"/>
                        <a:ea typeface="+mn-ea"/>
                        <a:cs typeface="+mn-cs"/>
                      </a:endParaRPr>
                    </a:p>
                    <a:p>
                      <a:pPr algn="just"/>
                      <a:r>
                        <a:rPr lang="en-ZA" sz="1400" b="0" kern="1200" dirty="0" smtClean="0">
                          <a:solidFill>
                            <a:schemeClr val="dk1"/>
                          </a:solidFill>
                          <a:effectLst/>
                          <a:latin typeface="Gill Sans MT" panose="020B0502020104020203" pitchFamily="34" charset="0"/>
                          <a:ea typeface="+mn-ea"/>
                          <a:cs typeface="+mn-cs"/>
                        </a:rPr>
                        <a:t>Four</a:t>
                      </a:r>
                      <a:r>
                        <a:rPr lang="en-ZA" sz="1400" b="0" kern="1200" baseline="0" dirty="0" smtClean="0">
                          <a:solidFill>
                            <a:schemeClr val="dk1"/>
                          </a:solidFill>
                          <a:effectLst/>
                          <a:latin typeface="Gill Sans MT" panose="020B0502020104020203" pitchFamily="34" charset="0"/>
                          <a:ea typeface="+mn-ea"/>
                          <a:cs typeface="+mn-cs"/>
                        </a:rPr>
                        <a:t> </a:t>
                      </a:r>
                      <a:r>
                        <a:rPr lang="en-ZA" sz="1400" b="0" kern="1200" dirty="0" smtClean="0">
                          <a:solidFill>
                            <a:schemeClr val="dk1"/>
                          </a:solidFill>
                          <a:effectLst/>
                          <a:latin typeface="Gill Sans MT" panose="020B0502020104020203" pitchFamily="34" charset="0"/>
                          <a:ea typeface="+mn-ea"/>
                          <a:cs typeface="+mn-cs"/>
                        </a:rPr>
                        <a:t>provincial and local government</a:t>
                      </a:r>
                    </a:p>
                    <a:p>
                      <a:pPr algn="just"/>
                      <a:r>
                        <a:rPr lang="en-ZA" sz="1400" b="0" kern="1200" dirty="0" smtClean="0">
                          <a:solidFill>
                            <a:schemeClr val="dk1"/>
                          </a:solidFill>
                          <a:effectLst/>
                          <a:latin typeface="Gill Sans MT" panose="020B0502020104020203" pitchFamily="34" charset="0"/>
                          <a:ea typeface="+mn-ea"/>
                          <a:cs typeface="+mn-cs"/>
                        </a:rPr>
                        <a:t>tourism information sharing sessions co-ordinated in municipalities linked to rural nodes</a:t>
                      </a:r>
                    </a:p>
                    <a:p>
                      <a:pPr lvl="0"/>
                      <a:endPar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endParaRPr lang="en-US" sz="1400" kern="1200" dirty="0" smtClean="0">
                        <a:effectLst/>
                        <a:latin typeface="Gill Sans MT" panose="020B0502020104020203" pitchFamily="34" charset="0"/>
                        <a:ea typeface="Calibri" panose="020F0502020204030204" pitchFamily="34" charset="0"/>
                        <a:cs typeface="Calibri" panose="020F0502020204030204" pitchFamily="34" charset="0"/>
                      </a:endParaRPr>
                    </a:p>
                    <a:p>
                      <a:pPr algn="just">
                        <a:lnSpc>
                          <a:spcPct val="107000"/>
                        </a:lnSpc>
                        <a:spcAft>
                          <a:spcPts val="0"/>
                        </a:spcAft>
                      </a:pPr>
                      <a:endParaRPr lang="en-US" sz="1400" kern="1200" dirty="0" smtClean="0">
                        <a:effectLst/>
                        <a:latin typeface="Gill Sans MT" panose="020B0502020104020203" pitchFamily="34" charset="0"/>
                        <a:ea typeface="Calibri" panose="020F0502020204030204" pitchFamily="34" charset="0"/>
                        <a:cs typeface="Calibri" panose="020F0502020204030204" pitchFamily="34" charset="0"/>
                      </a:endParaRPr>
                    </a:p>
                    <a:p>
                      <a:pPr algn="just">
                        <a:lnSpc>
                          <a:spcPct val="107000"/>
                        </a:lnSpc>
                        <a:spcAft>
                          <a:spcPts val="0"/>
                        </a:spcAft>
                      </a:pPr>
                      <a:endParaRPr lang="en-US" sz="1400" kern="1200" dirty="0" smtClean="0">
                        <a:effectLst/>
                        <a:latin typeface="Gill Sans MT" panose="020B0502020104020203" pitchFamily="34" charset="0"/>
                        <a:ea typeface="Calibri" panose="020F0502020204030204" pitchFamily="34" charset="0"/>
                        <a:cs typeface="Calibri" panose="020F0502020204030204" pitchFamily="34" charset="0"/>
                      </a:endParaRPr>
                    </a:p>
                    <a:p>
                      <a:pPr algn="just">
                        <a:lnSpc>
                          <a:spcPct val="107000"/>
                        </a:lnSpc>
                        <a:spcAft>
                          <a:spcPts val="0"/>
                        </a:spcAft>
                      </a:pPr>
                      <a:endParaRPr lang="en-US" sz="1400" kern="1200" dirty="0" smtClean="0">
                        <a:effectLst/>
                        <a:latin typeface="Gill Sans MT" panose="020B0502020104020203" pitchFamily="34" charset="0"/>
                        <a:ea typeface="Calibri" panose="020F0502020204030204" pitchFamily="34" charset="0"/>
                        <a:cs typeface="Calibri" panose="020F0502020204030204" pitchFamily="34" charset="0"/>
                      </a:endParaRPr>
                    </a:p>
                    <a:p>
                      <a:pPr algn="just">
                        <a:lnSpc>
                          <a:spcPct val="107000"/>
                        </a:lnSpc>
                        <a:spcAft>
                          <a:spcPts val="0"/>
                        </a:spcAft>
                      </a:pPr>
                      <a:r>
                        <a:rPr lang="en-US" sz="1400" kern="1200" dirty="0" smtClean="0">
                          <a:effectLst/>
                          <a:latin typeface="Gill Sans MT" panose="020B0502020104020203" pitchFamily="34" charset="0"/>
                          <a:ea typeface="Calibri" panose="020F0502020204030204" pitchFamily="34" charset="0"/>
                          <a:cs typeface="Calibri" panose="020F0502020204030204" pitchFamily="34" charset="0"/>
                        </a:rPr>
                        <a:t>Capacity </a:t>
                      </a:r>
                      <a:r>
                        <a:rPr lang="en-US" sz="1400" kern="1200" dirty="0">
                          <a:effectLst/>
                          <a:latin typeface="Gill Sans MT" panose="020B0502020104020203" pitchFamily="34" charset="0"/>
                          <a:ea typeface="Calibri" panose="020F0502020204030204" pitchFamily="34" charset="0"/>
                          <a:cs typeface="Calibri" panose="020F0502020204030204" pitchFamily="34" charset="0"/>
                        </a:rPr>
                        <a:t>building and tourism information sharing </a:t>
                      </a:r>
                      <a:r>
                        <a:rPr lang="en-ZA" sz="1400" dirty="0">
                          <a:effectLst/>
                          <a:latin typeface="Gill Sans MT" panose="020B0502020104020203" pitchFamily="34" charset="0"/>
                          <a:ea typeface="Calibri" panose="020F0502020204030204" pitchFamily="34" charset="0"/>
                          <a:cs typeface="Calibri" panose="020F0502020204030204" pitchFamily="34" charset="0"/>
                        </a:rPr>
                        <a:t>lessons</a:t>
                      </a:r>
                      <a:r>
                        <a:rPr lang="en-US" sz="1400" kern="1200" dirty="0">
                          <a:effectLst/>
                          <a:latin typeface="Gill Sans MT" panose="020B0502020104020203" pitchFamily="34" charset="0"/>
                          <a:ea typeface="Calibri" panose="020F0502020204030204" pitchFamily="34" charset="0"/>
                          <a:cs typeface="Calibri" panose="020F0502020204030204" pitchFamily="34" charset="0"/>
                        </a:rPr>
                        <a:t> conducted in one </a:t>
                      </a:r>
                      <a:r>
                        <a:rPr lang="en-US" sz="1400" kern="1200" dirty="0" smtClean="0">
                          <a:effectLst/>
                          <a:latin typeface="Gill Sans MT" panose="020B0502020104020203" pitchFamily="34" charset="0"/>
                          <a:ea typeface="Calibri" panose="020F0502020204030204" pitchFamily="34" charset="0"/>
                          <a:cs typeface="Calibri" panose="020F0502020204030204" pitchFamily="34" charset="0"/>
                        </a:rPr>
                        <a:t>identified </a:t>
                      </a:r>
                      <a:r>
                        <a:rPr lang="en-US" sz="1400" kern="1200" dirty="0">
                          <a:effectLst/>
                          <a:latin typeface="Gill Sans MT" panose="020B0502020104020203" pitchFamily="34" charset="0"/>
                          <a:ea typeface="Calibri" panose="020F0502020204030204" pitchFamily="34" charset="0"/>
                          <a:cs typeface="Calibri" panose="020F0502020204030204" pitchFamily="34" charset="0"/>
                        </a:rPr>
                        <a:t>node.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Capacity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building and tourism information sharing </a:t>
                      </a:r>
                      <a:r>
                        <a:rPr lang="en-ZA" sz="1400" dirty="0">
                          <a:effectLst/>
                          <a:latin typeface="Gill Sans MT" panose="020B0502020104020203" pitchFamily="34" charset="0"/>
                          <a:ea typeface="Calibri" panose="020F0502020204030204" pitchFamily="34" charset="0"/>
                          <a:cs typeface="Calibri" panose="020F0502020204030204" pitchFamily="34" charset="0"/>
                        </a:rPr>
                        <a:t>lessons</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 conducted in one </a:t>
                      </a:r>
                      <a:r>
                        <a:rPr lang="en-US"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identified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node.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Capacity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building and tourism information sharing </a:t>
                      </a:r>
                      <a:r>
                        <a:rPr lang="en-ZA" sz="1400" dirty="0">
                          <a:effectLst/>
                          <a:latin typeface="Gill Sans MT" panose="020B0502020104020203" pitchFamily="34" charset="0"/>
                          <a:ea typeface="Calibri" panose="020F0502020204030204" pitchFamily="34" charset="0"/>
                          <a:cs typeface="Calibri" panose="020F0502020204030204" pitchFamily="34" charset="0"/>
                        </a:rPr>
                        <a:t>lessons</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 conducted in </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one</a:t>
                      </a:r>
                      <a:r>
                        <a:rPr lang="en-US" sz="1400" baseline="0" dirty="0" smtClean="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identified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node.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99390"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Capacity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building and tourism information sharing </a:t>
                      </a:r>
                      <a:r>
                        <a:rPr lang="en-ZA" sz="1400" dirty="0">
                          <a:effectLst/>
                          <a:latin typeface="Gill Sans MT" panose="020B0502020104020203" pitchFamily="34" charset="0"/>
                          <a:ea typeface="Calibri" panose="020F0502020204030204" pitchFamily="34" charset="0"/>
                          <a:cs typeface="Calibri" panose="020F0502020204030204" pitchFamily="34" charset="0"/>
                        </a:rPr>
                        <a:t>lessons</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 conducted in </a:t>
                      </a:r>
                      <a:r>
                        <a:rPr lang="en-US" sz="1400" dirty="0" smtClean="0">
                          <a:effectLst/>
                          <a:latin typeface="Gill Sans MT" panose="020B0502020104020203" pitchFamily="34" charset="0"/>
                          <a:ea typeface="Times New Roman" panose="02020603050405020304" pitchFamily="18" charset="0"/>
                          <a:cs typeface="Times New Roman" panose="02020603050405020304" pitchFamily="18" charset="0"/>
                        </a:rPr>
                        <a:t>one identified </a:t>
                      </a: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node.</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99390" algn="just">
                        <a:spcAft>
                          <a:spcPts val="0"/>
                        </a:spcAft>
                      </a:pPr>
                      <a:r>
                        <a:rPr lang="en-GB" sz="14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841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7886700" cy="750980"/>
          </a:xfrm>
        </p:spPr>
        <p:txBody>
          <a:bodyPr>
            <a:normAutofit/>
          </a:bodyPr>
          <a:lstStyle/>
          <a:p>
            <a:pPr algn="ctr"/>
            <a:r>
              <a:rPr lang="en-ZA" sz="2400" dirty="0" smtClean="0"/>
              <a:t>Programme 1:  Corporate Management </a:t>
            </a:r>
            <a:endParaRPr lang="en-ZA" sz="2400" dirty="0"/>
          </a:p>
        </p:txBody>
      </p:sp>
      <p:sp>
        <p:nvSpPr>
          <p:cNvPr id="5" name="Content Placeholder 4"/>
          <p:cNvSpPr>
            <a:spLocks noGrp="1"/>
          </p:cNvSpPr>
          <p:nvPr>
            <p:ph idx="1"/>
          </p:nvPr>
        </p:nvSpPr>
        <p:spPr>
          <a:xfrm>
            <a:off x="628650" y="1384043"/>
            <a:ext cx="7886700" cy="3665454"/>
          </a:xfrm>
        </p:spPr>
        <p:txBody>
          <a:bodyPr>
            <a:normAutofit/>
          </a:bodyPr>
          <a:lstStyle/>
          <a:p>
            <a:pPr marL="0" indent="0" algn="just">
              <a:spcBef>
                <a:spcPts val="0"/>
              </a:spcBef>
              <a:buNone/>
            </a:pPr>
            <a:r>
              <a:rPr lang="da-DK" b="1" dirty="0" smtClean="0"/>
              <a:t>Purpose</a:t>
            </a:r>
            <a:r>
              <a:rPr lang="da-DK" b="1" dirty="0"/>
              <a:t>:</a:t>
            </a:r>
            <a:r>
              <a:rPr lang="en-US" b="1" dirty="0"/>
              <a:t> </a:t>
            </a:r>
            <a:endParaRPr lang="en-US" b="1" dirty="0" smtClean="0"/>
          </a:p>
          <a:p>
            <a:pPr marL="0" indent="0" algn="just">
              <a:spcBef>
                <a:spcPts val="0"/>
              </a:spcBef>
              <a:buNone/>
            </a:pPr>
            <a:endParaRPr lang="en-US" b="1" dirty="0"/>
          </a:p>
          <a:p>
            <a:pPr marL="0" indent="0" algn="just">
              <a:spcBef>
                <a:spcPts val="0"/>
              </a:spcBef>
              <a:buNone/>
            </a:pPr>
            <a:r>
              <a:rPr lang="en-US" dirty="0" smtClean="0"/>
              <a:t>To provide strategic leadership, management and support services to the Department.</a:t>
            </a:r>
          </a:p>
          <a:p>
            <a:pPr marL="0" indent="0" algn="just">
              <a:spcBef>
                <a:spcPts val="0"/>
              </a:spcBef>
              <a:buNone/>
            </a:pPr>
            <a:endParaRPr lang="en-US" dirty="0" smtClean="0"/>
          </a:p>
          <a:p>
            <a:pPr marL="0" indent="0" algn="just">
              <a:spcBef>
                <a:spcPts val="0"/>
              </a:spcBef>
              <a:buNone/>
            </a:pPr>
            <a:r>
              <a:rPr lang="en-US" b="1" dirty="0" smtClean="0"/>
              <a:t>Strategic Outcome-oriented goal: </a:t>
            </a:r>
          </a:p>
          <a:p>
            <a:pPr marL="0" indent="0" algn="just">
              <a:spcBef>
                <a:spcPts val="0"/>
              </a:spcBef>
              <a:buNone/>
            </a:pPr>
            <a:endParaRPr lang="en-US" b="1" dirty="0"/>
          </a:p>
          <a:p>
            <a:pPr marL="0" indent="0" algn="just">
              <a:spcBef>
                <a:spcPts val="0"/>
              </a:spcBef>
              <a:buNone/>
            </a:pPr>
            <a:r>
              <a:rPr lang="en-US" dirty="0" smtClean="0"/>
              <a:t>Achieve good corporate and cooperative governance.  </a:t>
            </a:r>
          </a:p>
          <a:p>
            <a:pPr marL="0" indent="0" algn="just">
              <a:spcBef>
                <a:spcPts val="0"/>
              </a:spcBef>
              <a:buNone/>
            </a:pPr>
            <a:endParaRPr lang="en-US" dirty="0" smtClean="0"/>
          </a:p>
          <a:p>
            <a:pPr marL="0" indent="0" algn="just">
              <a:buNone/>
            </a:pPr>
            <a:endParaRPr lang="en-ZA" sz="2000" dirty="0"/>
          </a:p>
        </p:txBody>
      </p:sp>
      <p:sp>
        <p:nvSpPr>
          <p:cNvPr id="6"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2887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47081" y="154713"/>
            <a:ext cx="8283515" cy="744705"/>
          </a:xfrm>
        </p:spPr>
        <p:txBody>
          <a:bodyPr>
            <a:noAutofit/>
          </a:bodyPr>
          <a:lstStyle/>
          <a:p>
            <a:pPr algn="ctr"/>
            <a:r>
              <a:rPr lang="en-ZA" sz="2000" dirty="0" smtClean="0"/>
              <a:t>Corporate Management: Links on Strategic Objectives, Objective Statements and Programme Performance Indicat</a:t>
            </a:r>
            <a:r>
              <a:rPr lang="en-ZA" sz="2200" dirty="0" smtClean="0"/>
              <a:t>ors</a:t>
            </a:r>
            <a:endParaRPr lang="en-ZA" sz="2200" dirty="0"/>
          </a:p>
        </p:txBody>
      </p:sp>
      <p:graphicFrame>
        <p:nvGraphicFramePr>
          <p:cNvPr id="6" name="Table 5"/>
          <p:cNvGraphicFramePr>
            <a:graphicFrameLocks noGrp="1"/>
          </p:cNvGraphicFramePr>
          <p:nvPr>
            <p:extLst/>
          </p:nvPr>
        </p:nvGraphicFramePr>
        <p:xfrm>
          <a:off x="447082" y="1128718"/>
          <a:ext cx="8283515" cy="4403908"/>
        </p:xfrm>
        <a:graphic>
          <a:graphicData uri="http://schemas.openxmlformats.org/drawingml/2006/table">
            <a:tbl>
              <a:tblPr firstRow="1" bandRow="1">
                <a:tableStyleId>{21E4AEA4-8DFA-4A89-87EB-49C32662AFE0}</a:tableStyleId>
              </a:tblPr>
              <a:tblGrid>
                <a:gridCol w="3806407">
                  <a:extLst>
                    <a:ext uri="{9D8B030D-6E8A-4147-A177-3AD203B41FA5}">
                      <a16:colId xmlns="" xmlns:a16="http://schemas.microsoft.com/office/drawing/2014/main" val="20000"/>
                    </a:ext>
                  </a:extLst>
                </a:gridCol>
                <a:gridCol w="4477108">
                  <a:extLst>
                    <a:ext uri="{9D8B030D-6E8A-4147-A177-3AD203B41FA5}">
                      <a16:colId xmlns="" xmlns:a16="http://schemas.microsoft.com/office/drawing/2014/main" val="20001"/>
                    </a:ext>
                  </a:extLst>
                </a:gridCol>
              </a:tblGrid>
              <a:tr h="586805">
                <a:tc grid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1:</a:t>
                      </a:r>
                      <a:r>
                        <a:rPr lang="en-ZA" sz="1600" b="1" baseline="0" dirty="0" smtClean="0">
                          <a:solidFill>
                            <a:schemeClr val="tx1"/>
                          </a:solidFill>
                          <a:latin typeface="Gill Sans MT" panose="020B0502020104020203" pitchFamily="34" charset="0"/>
                        </a:rPr>
                        <a:t> </a:t>
                      </a:r>
                      <a:r>
                        <a:rPr lang="en-ZA" sz="1600" b="1" dirty="0" smtClean="0">
                          <a:solidFill>
                            <a:schemeClr val="tx1"/>
                          </a:solidFill>
                          <a:latin typeface="Gill Sans MT" panose="020B0502020104020203" pitchFamily="34" charset="0"/>
                        </a:rPr>
                        <a:t>To ensure economic, efficient and effective use of departmental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nSpc>
                          <a:spcPct val="90000"/>
                        </a:lnSpc>
                      </a:pPr>
                      <a:endParaRPr lang="en-ZA" sz="150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3990">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Programme</a:t>
                      </a:r>
                      <a:r>
                        <a:rPr lang="en-ZA" sz="1600" b="1" baseline="0" dirty="0" smtClean="0">
                          <a:solidFill>
                            <a:schemeClr val="tx1"/>
                          </a:solidFill>
                          <a:latin typeface="Gill Sans MT" panose="020B0502020104020203" pitchFamily="34" charset="0"/>
                        </a:rPr>
                        <a:t> Performance Indicator (PPI)</a:t>
                      </a:r>
                      <a:endParaRPr lang="en-ZA" sz="16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 xmlns:a16="http://schemas.microsoft.com/office/drawing/2014/main" val="10001"/>
                  </a:ext>
                </a:extLst>
              </a:tr>
              <a:tr h="810735">
                <a:tc>
                  <a:txBody>
                    <a:bodyPr/>
                    <a:lstStyle/>
                    <a:p>
                      <a:pPr algn="just">
                        <a:lnSpc>
                          <a:spcPct val="90000"/>
                        </a:lnSpc>
                      </a:pPr>
                      <a:r>
                        <a:rPr lang="en-ZA" sz="1500" dirty="0" smtClean="0">
                          <a:latin typeface="Gill Sans MT" panose="020B0502020104020203" pitchFamily="34" charset="0"/>
                        </a:rPr>
                        <a:t>To review and implement the organisational performance management system to enhance departmental performance.</a:t>
                      </a: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pPr>
                      <a:r>
                        <a:rPr lang="en-ZA" sz="1500" b="1" dirty="0" smtClean="0">
                          <a:latin typeface="Gill Sans MT" panose="020B0502020104020203" pitchFamily="34" charset="0"/>
                        </a:rPr>
                        <a:t>PPI 1: </a:t>
                      </a:r>
                      <a:r>
                        <a:rPr lang="en-ZA" sz="1500" dirty="0" smtClean="0">
                          <a:latin typeface="Gill Sans MT" panose="020B0502020104020203" pitchFamily="34" charset="0"/>
                        </a:rPr>
                        <a:t>Number of strategic documents developed.</a:t>
                      </a:r>
                      <a:endParaRPr lang="en-ZA" sz="1500" dirty="0">
                        <a:solidFill>
                          <a:srgbClr val="FF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29151">
                <a:tc rowSpan="4">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500" dirty="0" smtClean="0">
                          <a:latin typeface="Gill Sans MT" panose="020B0502020104020203" pitchFamily="34" charset="0"/>
                        </a:rPr>
                        <a:t>To attract, develop and retain a capable and skilled workforce in a caring work environment.</a:t>
                      </a:r>
                    </a:p>
                    <a:p>
                      <a:pPr algn="just">
                        <a:lnSpc>
                          <a:spcPct val="90000"/>
                        </a:lnSpc>
                      </a:pP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pPr>
                      <a:r>
                        <a:rPr lang="en-ZA" sz="1500" b="1" dirty="0" smtClean="0">
                          <a:latin typeface="Gill Sans MT" panose="020B0502020104020203" pitchFamily="34" charset="0"/>
                        </a:rPr>
                        <a:t>PPI 2: </a:t>
                      </a:r>
                      <a:r>
                        <a:rPr lang="en-ZA" sz="1500" dirty="0" smtClean="0">
                          <a:latin typeface="Gill Sans MT" panose="020B0502020104020203" pitchFamily="34" charset="0"/>
                        </a:rPr>
                        <a:t>Vacancy rate.</a:t>
                      </a: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784903">
                <a:tc vMerge="1">
                  <a:txBody>
                    <a:bodyPr/>
                    <a:lstStyle/>
                    <a:p>
                      <a:pPr>
                        <a:lnSpc>
                          <a:spcPct val="90000"/>
                        </a:lnSpc>
                      </a:pP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pPr>
                      <a:r>
                        <a:rPr lang="en-ZA" sz="1500" b="1" dirty="0" smtClean="0">
                          <a:latin typeface="Gill Sans MT" panose="020B0502020104020203" pitchFamily="34" charset="0"/>
                        </a:rPr>
                        <a:t>PPI 3:</a:t>
                      </a:r>
                      <a:r>
                        <a:rPr lang="en-ZA" sz="1500" dirty="0" smtClean="0">
                          <a:latin typeface="Gill Sans MT" panose="020B0502020104020203" pitchFamily="34" charset="0"/>
                        </a:rPr>
                        <a:t> Percentage women representation in senior management service (SMS), representation for people with disabilities, and black representation.</a:t>
                      </a: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784903">
                <a:tc vMerge="1">
                  <a:txBody>
                    <a:bodyPr/>
                    <a:lstStyle/>
                    <a:p>
                      <a:pPr>
                        <a:lnSpc>
                          <a:spcPct val="90000"/>
                        </a:lnSpc>
                      </a:pP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pPr>
                      <a:r>
                        <a:rPr lang="en-ZA" sz="1500" b="1" dirty="0" smtClean="0">
                          <a:latin typeface="Gill Sans MT" panose="020B0502020104020203" pitchFamily="34" charset="0"/>
                        </a:rPr>
                        <a:t>PPI 4: </a:t>
                      </a:r>
                      <a:r>
                        <a:rPr lang="en-ZA" sz="1500" b="0" dirty="0" smtClean="0">
                          <a:latin typeface="Gill Sans MT" panose="020B0502020104020203" pitchFamily="34" charset="0"/>
                        </a:rPr>
                        <a:t>P</a:t>
                      </a:r>
                      <a:r>
                        <a:rPr lang="en-ZA" sz="1500" dirty="0" smtClean="0">
                          <a:latin typeface="Gill Sans MT" panose="020B0502020104020203" pitchFamily="34" charset="0"/>
                        </a:rPr>
                        <a:t>ercentage implementation of Workplace Skills Plan (WSP) with defined targeted training interventions.</a:t>
                      </a: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763421">
                <a:tc vMerge="1">
                  <a:txBody>
                    <a:bodyPr/>
                    <a:lstStyle/>
                    <a:p>
                      <a:pPr>
                        <a:lnSpc>
                          <a:spcPct val="90000"/>
                        </a:lnSpc>
                      </a:pP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500" b="1" dirty="0" smtClean="0">
                          <a:latin typeface="Gill Sans MT" panose="020B0502020104020203" pitchFamily="34" charset="0"/>
                        </a:rPr>
                        <a:t>PPI 5: </a:t>
                      </a:r>
                      <a:r>
                        <a:rPr lang="en-ZA" sz="1500" dirty="0" smtClean="0">
                          <a:latin typeface="Gill Sans MT" panose="020B0502020104020203" pitchFamily="34" charset="0"/>
                        </a:rPr>
                        <a:t>Percentage compliance with prescripts on management of labour relations matters.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7"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31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6060" y="136336"/>
            <a:ext cx="8475260" cy="468782"/>
          </a:xfrm>
        </p:spPr>
        <p:txBody>
          <a:bodyPr>
            <a:noAutofit/>
          </a:bodyPr>
          <a:lstStyle/>
          <a:p>
            <a:pPr algn="ctr"/>
            <a:r>
              <a:rPr lang="en-ZA" sz="2400" dirty="0" smtClean="0">
                <a:solidFill>
                  <a:srgbClr val="F26522"/>
                </a:solidFill>
              </a:rPr>
              <a:t>Organisational Strategic Goals </a:t>
            </a:r>
            <a:endParaRPr lang="en-ZA" sz="2400" dirty="0">
              <a:solidFill>
                <a:srgbClr val="F2652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2488301"/>
              </p:ext>
            </p:extLst>
          </p:nvPr>
        </p:nvGraphicFramePr>
        <p:xfrm>
          <a:off x="246060" y="713019"/>
          <a:ext cx="8475260" cy="5055246"/>
        </p:xfrm>
        <a:graphic>
          <a:graphicData uri="http://schemas.openxmlformats.org/drawingml/2006/table">
            <a:tbl>
              <a:tblPr firstRow="1" bandRow="1">
                <a:tableStyleId>{21E4AEA4-8DFA-4A89-87EB-49C32662AFE0}</a:tableStyleId>
              </a:tblPr>
              <a:tblGrid>
                <a:gridCol w="5764774">
                  <a:extLst>
                    <a:ext uri="{9D8B030D-6E8A-4147-A177-3AD203B41FA5}">
                      <a16:colId xmlns="" xmlns:a16="http://schemas.microsoft.com/office/drawing/2014/main" val="20000"/>
                    </a:ext>
                  </a:extLst>
                </a:gridCol>
                <a:gridCol w="2710486">
                  <a:extLst>
                    <a:ext uri="{9D8B030D-6E8A-4147-A177-3AD203B41FA5}">
                      <a16:colId xmlns="" xmlns:a16="http://schemas.microsoft.com/office/drawing/2014/main" val="20001"/>
                    </a:ext>
                  </a:extLst>
                </a:gridCol>
              </a:tblGrid>
              <a:tr h="50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Strategic Outcome Oriented Goals: </a:t>
                      </a:r>
                    </a:p>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Gill Sans MT" panose="020B0502020104020203" pitchFamily="34" charset="0"/>
                        </a:rPr>
                        <a:t>(1)  Achieve good corporate and cooperative governance.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4206">
                <a:tc>
                  <a:txBody>
                    <a:bodyPr/>
                    <a:lstStyle/>
                    <a:p>
                      <a:pPr algn="just">
                        <a:lnSpc>
                          <a:spcPct val="100000"/>
                        </a:lnSpc>
                        <a:spcAft>
                          <a:spcPts val="0"/>
                        </a:spcAft>
                        <a:tabLst>
                          <a:tab pos="630555" algn="l"/>
                        </a:tabLst>
                      </a:pPr>
                      <a:r>
                        <a:rPr lang="en-GB"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Goal Statements</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algn="just">
                        <a:lnSpc>
                          <a:spcPct val="100000"/>
                        </a:lnSpc>
                        <a:spcAft>
                          <a:spcPts val="0"/>
                        </a:spcAft>
                        <a:tabLst>
                          <a:tab pos="630555" algn="l"/>
                        </a:tabLst>
                      </a:pPr>
                      <a:r>
                        <a:rPr lang="en-GB"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Government Outcomes</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 xmlns:a16="http://schemas.microsoft.com/office/drawing/2014/main" val="10001"/>
                  </a:ext>
                </a:extLst>
              </a:tr>
              <a:tr h="4116220">
                <a:tc>
                  <a:txBody>
                    <a:bodyPr/>
                    <a:lstStyle/>
                    <a:p>
                      <a:pPr algn="just">
                        <a:lnSpc>
                          <a:spcPct val="100000"/>
                        </a:lnSpc>
                        <a:spcAft>
                          <a:spcPts val="0"/>
                        </a:spcAft>
                      </a:pPr>
                      <a:r>
                        <a:rPr lang="en-ZA" sz="1600" dirty="0" smtClean="0">
                          <a:effectLst/>
                          <a:latin typeface="Gill Sans MT" panose="020B0502020104020203" pitchFamily="34" charset="0"/>
                          <a:ea typeface="Times New Roman" panose="02020603050405020304" pitchFamily="18" charset="0"/>
                          <a:cs typeface="Times New Roman" panose="02020603050405020304" pitchFamily="18" charset="0"/>
                        </a:rPr>
                        <a:t>The Department conducts its business in a manner that creates public confidence in the state. This requires excellent systems for the management of public resources, ridding the system of any inefficiency and enabling oversight by institutions of the state in the interest of the public.</a:t>
                      </a:r>
                    </a:p>
                    <a:p>
                      <a:pPr algn="just">
                        <a:lnSpc>
                          <a:spcPct val="100000"/>
                        </a:lnSpc>
                        <a:spcAft>
                          <a:spcPts val="0"/>
                        </a:spcAft>
                      </a:pPr>
                      <a:r>
                        <a:rPr lang="en-ZA" sz="1600" dirty="0" smtClean="0">
                          <a:effectLst/>
                          <a:latin typeface="Gill Sans MT" panose="020B0502020104020203" pitchFamily="34" charset="0"/>
                          <a:ea typeface="Times New Roman" panose="02020603050405020304" pitchFamily="18" charset="0"/>
                          <a:cs typeface="Times New Roman" panose="02020603050405020304" pitchFamily="18" charset="0"/>
                        </a:rPr>
                        <a:t> </a:t>
                      </a:r>
                    </a:p>
                    <a:p>
                      <a:pPr algn="just">
                        <a:lnSpc>
                          <a:spcPct val="100000"/>
                        </a:lnSpc>
                        <a:spcAft>
                          <a:spcPts val="0"/>
                        </a:spcAft>
                      </a:pPr>
                      <a:r>
                        <a:rPr lang="en-ZA" sz="1600" dirty="0" smtClean="0">
                          <a:effectLst/>
                          <a:latin typeface="Gill Sans MT" panose="020B0502020104020203" pitchFamily="34" charset="0"/>
                          <a:ea typeface="Times New Roman" panose="02020603050405020304" pitchFamily="18" charset="0"/>
                          <a:cs typeface="Times New Roman" panose="02020603050405020304" pitchFamily="18" charset="0"/>
                        </a:rPr>
                        <a:t>The Department is responsible to formulate a legal and regulatory framework for the sustainable development and management of tourism. Decisions in this regard are meant to govern the tourism sector to ensure that South Africa’s approach to tourism development is in line with the principles of sustainability and responsible tourism. This requires the formulation of laws, regulations and policies for the sector to ensure a coherent approach to tourism development. It is also recognised that tourism growth depends on various other, contributing sectors. Therefore, a cooperative governance system must coordinate efforts to create coherence among all role-players</a:t>
                      </a:r>
                      <a:endParaRPr lang="en-ZA" sz="16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Outcome 12:</a:t>
                      </a:r>
                      <a:r>
                        <a:rPr lang="en-US" sz="1600" dirty="0" smtClean="0">
                          <a:effectLst/>
                          <a:latin typeface="Gill Sans MT" panose="020B0502020104020203" pitchFamily="34" charset="0"/>
                          <a:ea typeface="Times New Roman" panose="02020603050405020304" pitchFamily="18" charset="0"/>
                          <a:cs typeface="Times New Roman" panose="02020603050405020304" pitchFamily="18" charset="0"/>
                        </a:rPr>
                        <a:t> An efficient, effective and development oriented public service and an empowered, fair and inclusive citizenship.</a:t>
                      </a:r>
                      <a:endPar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5378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89965" y="116003"/>
            <a:ext cx="8431305" cy="638356"/>
          </a:xfrm>
        </p:spPr>
        <p:txBody>
          <a:bodyPr>
            <a:noAutofit/>
          </a:bodyPr>
          <a:lstStyle/>
          <a:p>
            <a:pPr algn="ctr"/>
            <a:r>
              <a:rPr lang="en-ZA" sz="2000" dirty="0" smtClean="0"/>
              <a:t>Corporate Management:  Links on Strategic Objectives, Objective Statements and Programme Performance Indicators …Continued </a:t>
            </a:r>
            <a:endParaRPr lang="en-ZA" sz="2000" dirty="0"/>
          </a:p>
        </p:txBody>
      </p:sp>
      <p:graphicFrame>
        <p:nvGraphicFramePr>
          <p:cNvPr id="8" name="Content Placeholder 7"/>
          <p:cNvGraphicFramePr>
            <a:graphicFrameLocks noGrp="1"/>
          </p:cNvGraphicFramePr>
          <p:nvPr>
            <p:ph idx="1"/>
            <p:extLst/>
          </p:nvPr>
        </p:nvGraphicFramePr>
        <p:xfrm>
          <a:off x="389965" y="865315"/>
          <a:ext cx="8431306" cy="4889222"/>
        </p:xfrm>
        <a:graphic>
          <a:graphicData uri="http://schemas.openxmlformats.org/drawingml/2006/table">
            <a:tbl>
              <a:tblPr firstRow="1" bandRow="1">
                <a:tableStyleId>{21E4AEA4-8DFA-4A89-87EB-49C32662AFE0}</a:tableStyleId>
              </a:tblPr>
              <a:tblGrid>
                <a:gridCol w="4065473">
                  <a:extLst>
                    <a:ext uri="{9D8B030D-6E8A-4147-A177-3AD203B41FA5}">
                      <a16:colId xmlns="" xmlns:a16="http://schemas.microsoft.com/office/drawing/2014/main" val="20000"/>
                    </a:ext>
                  </a:extLst>
                </a:gridCol>
                <a:gridCol w="4365833">
                  <a:extLst>
                    <a:ext uri="{9D8B030D-6E8A-4147-A177-3AD203B41FA5}">
                      <a16:colId xmlns="" xmlns:a16="http://schemas.microsoft.com/office/drawing/2014/main" val="20001"/>
                    </a:ext>
                  </a:extLst>
                </a:gridCol>
              </a:tblGrid>
              <a:tr h="500808">
                <a:tc grid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a:t>
                      </a:r>
                      <a:r>
                        <a:rPr lang="en-ZA" sz="1600" b="1" baseline="0" dirty="0" smtClean="0">
                          <a:solidFill>
                            <a:schemeClr val="tx1"/>
                          </a:solidFill>
                          <a:latin typeface="Gill Sans MT" panose="020B0502020104020203" pitchFamily="34" charset="0"/>
                        </a:rPr>
                        <a:t> </a:t>
                      </a:r>
                      <a:r>
                        <a:rPr lang="en-ZA" sz="1600" b="1" dirty="0" smtClean="0">
                          <a:solidFill>
                            <a:schemeClr val="tx1"/>
                          </a:solidFill>
                          <a:latin typeface="Gill Sans MT" panose="020B0502020104020203" pitchFamily="34" charset="0"/>
                        </a:rPr>
                        <a:t>1:</a:t>
                      </a:r>
                      <a:r>
                        <a:rPr lang="en-ZA" sz="1600" b="1" baseline="0" dirty="0" smtClean="0">
                          <a:solidFill>
                            <a:schemeClr val="tx1"/>
                          </a:solidFill>
                          <a:latin typeface="Gill Sans MT" panose="020B0502020104020203" pitchFamily="34" charset="0"/>
                        </a:rPr>
                        <a:t>  </a:t>
                      </a:r>
                      <a:r>
                        <a:rPr lang="en-ZA" sz="1600" b="1" dirty="0" smtClean="0">
                          <a:solidFill>
                            <a:schemeClr val="tx1"/>
                          </a:solidFill>
                          <a:latin typeface="Gill Sans MT" panose="020B0502020104020203" pitchFamily="34" charset="0"/>
                        </a:rPr>
                        <a:t>To ensure economic, efficient and effective use of departmental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0"/>
                  </a:ext>
                </a:extLst>
              </a:tr>
              <a:tr h="317222">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Programme</a:t>
                      </a:r>
                      <a:r>
                        <a:rPr lang="en-ZA" sz="1600" b="1" baseline="0" dirty="0" smtClean="0">
                          <a:solidFill>
                            <a:schemeClr val="tx1"/>
                          </a:solidFill>
                          <a:latin typeface="Gill Sans MT" panose="020B0502020104020203" pitchFamily="34" charset="0"/>
                        </a:rPr>
                        <a:t> Performance Indicator (PPI)</a:t>
                      </a:r>
                      <a:endParaRPr lang="en-ZA" sz="16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 xmlns:a16="http://schemas.microsoft.com/office/drawing/2014/main" val="10001"/>
                  </a:ext>
                </a:extLst>
              </a:tr>
              <a:tr h="828923">
                <a:tc>
                  <a:txBody>
                    <a:bodyPr/>
                    <a:lstStyle/>
                    <a:p>
                      <a:pPr algn="just">
                        <a:lnSpc>
                          <a:spcPct val="90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 provide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optimal</a:t>
                      </a:r>
                      <a:r>
                        <a:rPr lang="en-ZA" sz="1600" baseline="0" dirty="0" smtClean="0">
                          <a:effectLst/>
                          <a:latin typeface="Gill Sans MT" panose="020B0502020104020203" pitchFamily="34" charset="0"/>
                          <a:ea typeface="Calibri" panose="020F0502020204030204" pitchFamily="34" charset="0"/>
                          <a:cs typeface="Times New Roman" panose="02020603050405020304" pitchFamily="18" charset="0"/>
                        </a:rPr>
                        <a:t> information communication technology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ICT) </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services that would enable efficient service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delivery.</a:t>
                      </a:r>
                    </a:p>
                    <a:p>
                      <a:pPr algn="just">
                        <a:lnSpc>
                          <a:spcPct val="9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latinLnBrk="0" hangingPunct="1">
                        <a:lnSpc>
                          <a:spcPct val="90000"/>
                        </a:lnSpc>
                        <a:spcAft>
                          <a:spcPts val="0"/>
                        </a:spcAft>
                      </a:pPr>
                      <a:r>
                        <a:rPr lang="en-ZA" sz="1600" b="1"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PPI 6: </a:t>
                      </a:r>
                      <a:r>
                        <a:rPr lang="en-ZA" sz="1600" b="0"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Implementation </a:t>
                      </a:r>
                      <a:r>
                        <a:rPr lang="en-ZA" sz="1600" b="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of Information Communication Technology Strategic Plan (ICTSP</a:t>
                      </a:r>
                      <a:r>
                        <a:rPr lang="en-ZA" sz="1600" b="0"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ZA" sz="1600" b="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828923">
                <a:tc>
                  <a:txBody>
                    <a:bodyPr/>
                    <a:lstStyle/>
                    <a:p>
                      <a:pPr algn="just">
                        <a:lnSpc>
                          <a:spcPct val="90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 advocate for departmental resources and ensure their economic, efficient and effective use to achieve departmental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priorities.</a:t>
                      </a:r>
                    </a:p>
                    <a:p>
                      <a:pPr algn="just">
                        <a:lnSpc>
                          <a:spcPct val="9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PPI </a:t>
                      </a: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7:</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Number of quarterly and annual financial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statements</a:t>
                      </a:r>
                      <a:r>
                        <a:rPr lang="en-ZA" sz="16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submitted.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621693">
                <a:tc>
                  <a:txBody>
                    <a:bodyPr/>
                    <a:lstStyle/>
                    <a:p>
                      <a:pPr algn="just">
                        <a:lnSpc>
                          <a:spcPct val="90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 provide assurance through an internal audit service for good corporate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governance.</a:t>
                      </a:r>
                    </a:p>
                    <a:p>
                      <a:pPr algn="just">
                        <a:lnSpc>
                          <a:spcPct val="9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PPI </a:t>
                      </a: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8:</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Percentage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00808">
                <a:tc grid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Strategic Objective 2:  To enhance understanding and awareness of the value of tourism and its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5"/>
                  </a:ext>
                </a:extLst>
              </a:tr>
              <a:tr h="1036154">
                <a:tc>
                  <a:txBody>
                    <a:bodyPr/>
                    <a:lstStyle/>
                    <a:p>
                      <a:pPr algn="just">
                        <a:lnSpc>
                          <a:spcPct val="90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 implement awareness programmes and an effective communication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strategy.</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PPI</a:t>
                      </a:r>
                      <a:r>
                        <a:rPr lang="en-ZA" sz="1600" b="1" baseline="0" dirty="0" smtClean="0">
                          <a:effectLst/>
                          <a:latin typeface="Gill Sans MT" panose="020B0502020104020203" pitchFamily="34" charset="0"/>
                          <a:ea typeface="Calibri" panose="020F0502020204030204" pitchFamily="34" charset="0"/>
                          <a:cs typeface="Times New Roman" panose="02020603050405020304" pitchFamily="18" charset="0"/>
                        </a:rPr>
                        <a:t> 9</a:t>
                      </a: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Percentage implementation of the communication strategy (media </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engagements, branding</a:t>
                      </a:r>
                      <a:r>
                        <a:rPr lang="en-ZA" sz="1600" baseline="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and</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events </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management, awareness raising, </a:t>
                      </a:r>
                      <a:r>
                        <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intergovernmental communications and community </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engagements / </a:t>
                      </a:r>
                      <a:r>
                        <a:rPr lang="en-ZA" sz="1600" dirty="0" err="1"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Izimbizo</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6"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1023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09633" y="156344"/>
            <a:ext cx="8111938" cy="1311848"/>
          </a:xfrm>
        </p:spPr>
        <p:txBody>
          <a:bodyPr>
            <a:noAutofit/>
          </a:bodyPr>
          <a:lstStyle/>
          <a:p>
            <a:pPr algn="ctr"/>
            <a:r>
              <a:rPr lang="en-ZA" sz="2200" dirty="0" smtClean="0"/>
              <a:t>Corporate Management:  Links on Strategic </a:t>
            </a:r>
            <a:r>
              <a:rPr lang="en-ZA" sz="2200" dirty="0"/>
              <a:t>O</a:t>
            </a:r>
            <a:r>
              <a:rPr lang="en-ZA" sz="2200" dirty="0" smtClean="0"/>
              <a:t>bjectives, Objective </a:t>
            </a:r>
            <a:r>
              <a:rPr lang="en-ZA" sz="2200" dirty="0"/>
              <a:t>S</a:t>
            </a:r>
            <a:r>
              <a:rPr lang="en-ZA" sz="2200" dirty="0" smtClean="0"/>
              <a:t>tatements and Programme </a:t>
            </a:r>
            <a:r>
              <a:rPr lang="en-ZA" sz="2200" dirty="0"/>
              <a:t>P</a:t>
            </a:r>
            <a:r>
              <a:rPr lang="en-ZA" sz="2200" dirty="0" smtClean="0"/>
              <a:t>erformance Indicators …Continued</a:t>
            </a:r>
            <a:endParaRPr lang="en-ZA" sz="2200" dirty="0"/>
          </a:p>
        </p:txBody>
      </p:sp>
      <p:graphicFrame>
        <p:nvGraphicFramePr>
          <p:cNvPr id="8" name="Content Placeholder 7"/>
          <p:cNvGraphicFramePr>
            <a:graphicFrameLocks noGrp="1"/>
          </p:cNvGraphicFramePr>
          <p:nvPr>
            <p:ph idx="1"/>
            <p:extLst/>
          </p:nvPr>
        </p:nvGraphicFramePr>
        <p:xfrm>
          <a:off x="509633" y="1566588"/>
          <a:ext cx="8111938" cy="1669494"/>
        </p:xfrm>
        <a:graphic>
          <a:graphicData uri="http://schemas.openxmlformats.org/drawingml/2006/table">
            <a:tbl>
              <a:tblPr firstRow="1" bandRow="1">
                <a:tableStyleId>{21E4AEA4-8DFA-4A89-87EB-49C32662AFE0}</a:tableStyleId>
              </a:tblPr>
              <a:tblGrid>
                <a:gridCol w="3716221">
                  <a:extLst>
                    <a:ext uri="{9D8B030D-6E8A-4147-A177-3AD203B41FA5}">
                      <a16:colId xmlns="" xmlns:a16="http://schemas.microsoft.com/office/drawing/2014/main" val="20000"/>
                    </a:ext>
                  </a:extLst>
                </a:gridCol>
                <a:gridCol w="4395717">
                  <a:extLst>
                    <a:ext uri="{9D8B030D-6E8A-4147-A177-3AD203B41FA5}">
                      <a16:colId xmlns="" xmlns:a16="http://schemas.microsoft.com/office/drawing/2014/main" val="20001"/>
                    </a:ext>
                  </a:extLst>
                </a:gridCol>
              </a:tblGrid>
              <a:tr h="480774">
                <a:tc grid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Strategic Objective 4:  To contribute to economic transformation in South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 xmlns:a16="http://schemas.microsoft.com/office/drawing/2014/main" val="10000"/>
                  </a:ext>
                </a:extLst>
              </a:tr>
              <a:tr h="284094">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Programme</a:t>
                      </a:r>
                      <a:r>
                        <a:rPr lang="en-ZA" sz="1600" b="1" baseline="0" dirty="0" smtClean="0">
                          <a:solidFill>
                            <a:schemeClr val="tx1"/>
                          </a:solidFill>
                          <a:latin typeface="Gill Sans MT" panose="020B0502020104020203" pitchFamily="34" charset="0"/>
                        </a:rPr>
                        <a:t> Performance Indicator (PPI)</a:t>
                      </a:r>
                      <a:endParaRPr lang="en-ZA" sz="16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 xmlns:a16="http://schemas.microsoft.com/office/drawing/2014/main" val="10001"/>
                  </a:ext>
                </a:extLst>
              </a:tr>
              <a:tr h="817556">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To align departmental expenditure to contribute to black economic empowerment as per the B-BBEE Act.</a:t>
                      </a:r>
                    </a:p>
                    <a:p>
                      <a:pPr algn="just">
                        <a:lnSpc>
                          <a:spcPct val="9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PPI 10:</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Percentage procurement from  B-BBEE-compliant businesses at contributor levels 1 to 5.</a:t>
                      </a:r>
                    </a:p>
                    <a:p>
                      <a:pPr algn="just">
                        <a:lnSpc>
                          <a:spcPct val="9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Footer Placeholder 1"/>
          <p:cNvSpPr>
            <a:spLocks noGrp="1"/>
          </p:cNvSpPr>
          <p:nvPr>
            <p:ph type="ftr" sz="quarter" idx="11"/>
          </p:nvPr>
        </p:nvSpPr>
        <p:spPr>
          <a:xfrm>
            <a:off x="628650" y="581230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249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93296" y="5987117"/>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93297" y="112905"/>
            <a:ext cx="8454917" cy="603149"/>
          </a:xfrm>
        </p:spPr>
        <p:txBody>
          <a:bodyPr>
            <a:noAutofit/>
          </a:bodyPr>
          <a:lstStyle/>
          <a:p>
            <a:pPr algn="ctr"/>
            <a:r>
              <a:rPr lang="en-ZA" sz="2200" dirty="0" smtClean="0"/>
              <a:t>Programme 1: Corporate Management </a:t>
            </a:r>
            <a:br>
              <a:rPr lang="en-ZA" sz="2200" dirty="0" smtClean="0"/>
            </a:br>
            <a:r>
              <a:rPr lang="en-ZA" sz="2200" dirty="0" smtClean="0"/>
              <a:t>Annual Targets</a:t>
            </a:r>
            <a:endParaRPr lang="en-ZA" sz="22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4303719"/>
              </p:ext>
            </p:extLst>
          </p:nvPr>
        </p:nvGraphicFramePr>
        <p:xfrm>
          <a:off x="293296" y="716054"/>
          <a:ext cx="8454918" cy="5219115"/>
        </p:xfrm>
        <a:graphic>
          <a:graphicData uri="http://schemas.openxmlformats.org/drawingml/2006/table">
            <a:tbl>
              <a:tblPr firstRow="1" bandRow="1">
                <a:tableStyleId>{21E4AEA4-8DFA-4A89-87EB-49C32662AFE0}</a:tableStyleId>
              </a:tblPr>
              <a:tblGrid>
                <a:gridCol w="1276196">
                  <a:extLst>
                    <a:ext uri="{9D8B030D-6E8A-4147-A177-3AD203B41FA5}">
                      <a16:colId xmlns="" xmlns:a16="http://schemas.microsoft.com/office/drawing/2014/main" val="20000"/>
                    </a:ext>
                  </a:extLst>
                </a:gridCol>
                <a:gridCol w="1456095">
                  <a:extLst>
                    <a:ext uri="{9D8B030D-6E8A-4147-A177-3AD203B41FA5}">
                      <a16:colId xmlns="" xmlns:a16="http://schemas.microsoft.com/office/drawing/2014/main" val="20001"/>
                    </a:ext>
                  </a:extLst>
                </a:gridCol>
                <a:gridCol w="1632675">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179974">
                  <a:extLst>
                    <a:ext uri="{9D8B030D-6E8A-4147-A177-3AD203B41FA5}">
                      <a16:colId xmlns="" xmlns:a16="http://schemas.microsoft.com/office/drawing/2014/main" val="20005"/>
                    </a:ext>
                  </a:extLst>
                </a:gridCol>
              </a:tblGrid>
              <a:tr h="297991">
                <a:tc rowSpan="2">
                  <a:txBody>
                    <a:bodyPr/>
                    <a:lstStyle/>
                    <a:p>
                      <a:pPr algn="ctr">
                        <a:lnSpc>
                          <a:spcPct val="90000"/>
                        </a:lnSpc>
                      </a:pPr>
                      <a:r>
                        <a:rPr lang="en-ZA" sz="1400" dirty="0" smtClean="0">
                          <a:solidFill>
                            <a:schemeClr val="tx1"/>
                          </a:solidFill>
                          <a:latin typeface="Gill Sans MT" panose="020B0502020104020203" pitchFamily="34" charset="0"/>
                        </a:rPr>
                        <a:t>Programme Performance Indicators (PPI)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Annual Target 2018/19</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570915">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Quarter2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92928">
                <a:tc rowSpan="3">
                  <a:txBody>
                    <a:bodyPr/>
                    <a:lstStyle/>
                    <a:p>
                      <a:pPr algn="just">
                        <a:lnSpc>
                          <a:spcPct val="90000"/>
                        </a:lnSpc>
                      </a:pPr>
                      <a:r>
                        <a:rPr lang="en-ZA" sz="1400" b="1" kern="1200" dirty="0" smtClean="0">
                          <a:solidFill>
                            <a:schemeClr val="dk1"/>
                          </a:solidFill>
                          <a:effectLst/>
                          <a:latin typeface="Gill Sans MT" panose="020B0502020104020203" pitchFamily="34" charset="0"/>
                          <a:ea typeface="+mn-ea"/>
                          <a:cs typeface="+mn-cs"/>
                        </a:rPr>
                        <a:t>PPI 1: </a:t>
                      </a:r>
                      <a:r>
                        <a:rPr lang="en-ZA" sz="1400" kern="1200" dirty="0" smtClean="0">
                          <a:solidFill>
                            <a:schemeClr val="dk1"/>
                          </a:solidFill>
                          <a:effectLst/>
                          <a:latin typeface="Gill Sans MT" panose="020B0502020104020203" pitchFamily="34" charset="0"/>
                          <a:ea typeface="+mn-ea"/>
                          <a:cs typeface="+mn-cs"/>
                        </a:rPr>
                        <a:t>Number of strategic documents developed.</a:t>
                      </a:r>
                      <a:endParaRPr lang="en-ZA" sz="1400" dirty="0" smtClean="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r>
                        <a:rPr lang="en-ZA" sz="1400" b="1" dirty="0" smtClean="0">
                          <a:latin typeface="Gill Sans MT" panose="020B0502020104020203" pitchFamily="34" charset="0"/>
                        </a:rPr>
                        <a:t>Fourteen Strategic documents:</a:t>
                      </a:r>
                      <a:r>
                        <a:rPr lang="en-ZA" sz="1400" b="1" baseline="0" dirty="0" smtClean="0">
                          <a:latin typeface="Gill Sans MT" panose="020B0502020104020203" pitchFamily="34" charset="0"/>
                        </a:rPr>
                        <a:t> </a:t>
                      </a:r>
                      <a:endParaRPr lang="en-ZA" sz="14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762684">
                <a:tc vMerge="1">
                  <a:txBody>
                    <a:bodyPr/>
                    <a:lstStyle/>
                    <a:p>
                      <a:pPr algn="just">
                        <a:lnSpc>
                          <a:spcPct val="90000"/>
                        </a:lnSpc>
                      </a:pPr>
                      <a:endParaRPr lang="en-ZA" sz="1400" dirty="0" smtClean="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pPr>
                      <a:r>
                        <a:rPr lang="en-ZA" sz="1400" kern="1200" dirty="0" smtClean="0">
                          <a:solidFill>
                            <a:schemeClr val="dk1"/>
                          </a:solidFill>
                          <a:effectLst/>
                          <a:latin typeface="Gill Sans MT" panose="020B0502020104020203" pitchFamily="34" charset="0"/>
                          <a:ea typeface="+mn-ea"/>
                          <a:cs typeface="+mn-cs"/>
                        </a:rPr>
                        <a:t>APP</a:t>
                      </a:r>
                      <a:r>
                        <a:rPr lang="en-ZA" sz="1400" b="1" kern="1200" dirty="0" smtClean="0">
                          <a:solidFill>
                            <a:schemeClr val="dk1"/>
                          </a:solidFill>
                          <a:effectLst/>
                          <a:latin typeface="Gill Sans MT" panose="020B0502020104020203" pitchFamily="34" charset="0"/>
                          <a:ea typeface="+mn-ea"/>
                          <a:cs typeface="+mn-cs"/>
                        </a:rPr>
                        <a:t> </a:t>
                      </a:r>
                      <a:r>
                        <a:rPr lang="en-ZA" sz="1400" kern="1200" dirty="0" smtClean="0">
                          <a:solidFill>
                            <a:schemeClr val="dk1"/>
                          </a:solidFill>
                          <a:effectLst/>
                          <a:latin typeface="Gill Sans MT" panose="020B0502020104020203" pitchFamily="34" charset="0"/>
                          <a:ea typeface="+mn-ea"/>
                          <a:cs typeface="+mn-cs"/>
                        </a:rPr>
                        <a:t>for 2019/20</a:t>
                      </a:r>
                      <a:r>
                        <a:rPr lang="en-ZA" sz="1400" kern="1200" baseline="0" dirty="0" smtClean="0">
                          <a:solidFill>
                            <a:schemeClr val="dk1"/>
                          </a:solidFill>
                          <a:effectLst/>
                          <a:latin typeface="Gill Sans MT" panose="020B0502020104020203" pitchFamily="34" charset="0"/>
                          <a:ea typeface="+mn-ea"/>
                          <a:cs typeface="+mn-cs"/>
                        </a:rPr>
                        <a:t> developed.</a:t>
                      </a: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Organisational performance management guidelines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reviewed.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First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draft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APP for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2019/20</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submitted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to Department of Planning, Monitoring and Evaluation (DPME) and National Treasury (NT</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Second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draft</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APP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for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2019/20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submitted to DPME and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Submission of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the</a:t>
                      </a:r>
                      <a:r>
                        <a:rPr lang="en-ZA" sz="1400" u="none" strike="noStrike" kern="1200" spc="0" baseline="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APP </a:t>
                      </a: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for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2019/20</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 </a:t>
                      </a: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for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approval.</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APP </a:t>
                      </a: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for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2019/20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tabled </a:t>
                      </a: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in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Parliament.</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056620">
                <a:tc vMerge="1">
                  <a:txBody>
                    <a:bodyPr/>
                    <a:lstStyle/>
                    <a:p>
                      <a:pPr algn="just">
                        <a:lnSpc>
                          <a:spcPct val="90000"/>
                        </a:lnSpc>
                      </a:pPr>
                      <a:endParaRPr lang="en-ZA" sz="1400" dirty="0" smtClean="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lgn="just">
                        <a:lnSpc>
                          <a:spcPct val="90000"/>
                        </a:lnSpc>
                        <a:spcAft>
                          <a:spcPts val="0"/>
                        </a:spcAft>
                        <a:buFont typeface="Arial" panose="020B0604020202020204" pitchFamily="34" charset="0"/>
                        <a:buChar char="•"/>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Annual Performance Report for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2017/18 developed.</a:t>
                      </a:r>
                    </a:p>
                    <a:p>
                      <a:pPr marL="177800" indent="-177800" algn="just">
                        <a:lnSpc>
                          <a:spcPct val="90000"/>
                        </a:lnSpc>
                        <a:spcAft>
                          <a:spcPts val="0"/>
                        </a:spcAft>
                        <a:buFont typeface="Arial" panose="020B0604020202020204" pitchFamily="34" charset="0"/>
                        <a:buChar char="•"/>
                      </a:pP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Four quarterly </a:t>
                      </a: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reports on the implementation of the SP and APP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developed.</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Fourth-quarter performance reports for </a:t>
                      </a:r>
                      <a:r>
                        <a:rPr lang="en-ZA" sz="1400" u="none" strike="noStrike" kern="1200" spc="0" dirty="0" smtClean="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2017/18 </a:t>
                      </a:r>
                      <a:r>
                        <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submitted </a:t>
                      </a:r>
                      <a:r>
                        <a:rPr lang="en-ZA" sz="1400" u="none" strike="noStrike" kern="1200" spc="0" dirty="0" smtClean="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DPME and NT.</a:t>
                      </a:r>
                      <a:endPar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Performance information for Annual Report submitted to </a:t>
                      </a:r>
                      <a:r>
                        <a:rPr lang="en-ZA" sz="1400" u="none" strike="noStrike" kern="1200" spc="0" dirty="0" smtClean="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AGSA.</a:t>
                      </a:r>
                      <a:endPar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Annual report for </a:t>
                      </a:r>
                      <a:r>
                        <a:rPr lang="en-ZA" sz="1400" u="none" strike="noStrike" kern="1200" spc="0" dirty="0" smtClean="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2017/18  </a:t>
                      </a:r>
                      <a:r>
                        <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tabled in Parliament. </a:t>
                      </a: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First-quarter performance report for </a:t>
                      </a:r>
                      <a:r>
                        <a:rPr lang="en-ZA" sz="1400" u="none" strike="noStrike" kern="1200" spc="0" dirty="0" smtClean="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2018/19 </a:t>
                      </a:r>
                      <a:r>
                        <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submitted to </a:t>
                      </a:r>
                      <a:r>
                        <a:rPr lang="en-ZA" sz="1400" u="none" strike="noStrike" kern="1200" spc="0" dirty="0" smtClean="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DPME and</a:t>
                      </a:r>
                      <a:r>
                        <a:rPr lang="en-ZA" sz="1400" u="none" strike="noStrike" kern="1200" spc="0" baseline="0" dirty="0" smtClean="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 NT.</a:t>
                      </a:r>
                      <a:endParaRPr lang="en-ZA" sz="1400" u="none" strike="noStrike" kern="1200" spc="0" dirty="0">
                        <a:solidFill>
                          <a:schemeClr val="tx1"/>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201295" algn="just">
                        <a:lnSpc>
                          <a:spcPct val="90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Second-quarter performance reports for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2018/19 </a:t>
                      </a: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submitted to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DPME</a:t>
                      </a:r>
                      <a:r>
                        <a:rPr lang="en-ZA" sz="1400" baseline="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and NT.</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Third-quarter performance reports for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2018/19 submitted </a:t>
                      </a: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to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DPME and</a:t>
                      </a:r>
                      <a:r>
                        <a:rPr lang="en-ZA" sz="1400" baseline="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NT.</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72242902"/>
                  </a:ext>
                </a:extLst>
              </a:tr>
            </a:tbl>
          </a:graphicData>
        </a:graphic>
      </p:graphicFrame>
    </p:spTree>
    <p:extLst>
      <p:ext uri="{BB962C8B-B14F-4D97-AF65-F5344CB8AC3E}">
        <p14:creationId xmlns:p14="http://schemas.microsoft.com/office/powerpoint/2010/main" val="18500122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07389" y="256017"/>
            <a:ext cx="8797616" cy="608926"/>
          </a:xfrm>
        </p:spPr>
        <p:txBody>
          <a:bodyPr>
            <a:noAutofit/>
          </a:bodyPr>
          <a:lstStyle/>
          <a:p>
            <a:pPr algn="ctr"/>
            <a:r>
              <a:rPr lang="en-ZA" sz="2100" dirty="0" smtClean="0"/>
              <a:t>Programme 1: Corporate Management </a:t>
            </a:r>
            <a:br>
              <a:rPr lang="en-ZA" sz="2100" dirty="0" smtClean="0"/>
            </a:br>
            <a:r>
              <a:rPr lang="en-ZA" sz="2100" dirty="0" smtClean="0"/>
              <a:t>Annual Targets … Continued</a:t>
            </a:r>
            <a:endParaRPr lang="en-ZA" sz="2100" dirty="0">
              <a:solidFill>
                <a:schemeClr val="tx1"/>
              </a:solidFill>
            </a:endParaRPr>
          </a:p>
        </p:txBody>
      </p:sp>
      <p:graphicFrame>
        <p:nvGraphicFramePr>
          <p:cNvPr id="6" name="Content Placeholder 5"/>
          <p:cNvGraphicFramePr>
            <a:graphicFrameLocks noGrp="1"/>
          </p:cNvGraphicFramePr>
          <p:nvPr>
            <p:ph idx="1"/>
            <p:extLst/>
          </p:nvPr>
        </p:nvGraphicFramePr>
        <p:xfrm>
          <a:off x="307389" y="1022143"/>
          <a:ext cx="8663240" cy="4041648"/>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388296">
                  <a:extLst>
                    <a:ext uri="{9D8B030D-6E8A-4147-A177-3AD203B41FA5}">
                      <a16:colId xmlns="" xmlns:a16="http://schemas.microsoft.com/office/drawing/2014/main" val="20005"/>
                    </a:ext>
                  </a:extLst>
                </a:gridCol>
              </a:tblGrid>
              <a:tr h="272581">
                <a:tc rowSpan="2">
                  <a:txBody>
                    <a:bodyPr/>
                    <a:lstStyle/>
                    <a:p>
                      <a:pPr algn="ctr">
                        <a:lnSpc>
                          <a:spcPct val="90000"/>
                        </a:lnSpc>
                      </a:pPr>
                      <a:r>
                        <a:rPr lang="en-ZA" sz="16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lnSpc>
                          <a:spcPct val="90000"/>
                        </a:lnSpc>
                      </a:pPr>
                      <a:r>
                        <a:rPr lang="en-ZA" sz="16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Annual target 2018/19</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0">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07911">
                <a:tc rowSpan="2">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600" b="1" kern="1200" dirty="0" smtClean="0">
                          <a:solidFill>
                            <a:schemeClr val="dk1"/>
                          </a:solidFill>
                          <a:effectLst/>
                          <a:latin typeface="Gill Sans MT" panose="020B0502020104020203" pitchFamily="34" charset="0"/>
                          <a:ea typeface="+mn-ea"/>
                          <a:cs typeface="+mn-cs"/>
                        </a:rPr>
                        <a:t>PPI 1: </a:t>
                      </a:r>
                      <a:r>
                        <a:rPr lang="en-ZA" sz="1600" kern="1200" dirty="0" smtClean="0">
                          <a:solidFill>
                            <a:schemeClr val="dk1"/>
                          </a:solidFill>
                          <a:effectLst/>
                          <a:latin typeface="Gill Sans MT" panose="020B0502020104020203" pitchFamily="34" charset="0"/>
                          <a:ea typeface="+mn-ea"/>
                          <a:cs typeface="+mn-cs"/>
                        </a:rPr>
                        <a:t>Number of strategic documents developed.</a:t>
                      </a:r>
                      <a:endParaRPr lang="en-ZA" sz="1600" dirty="0" smtClean="0">
                        <a:latin typeface="Gill Sans MT" panose="020B0502020104020203" pitchFamily="34" charset="0"/>
                      </a:endParaRPr>
                    </a:p>
                    <a:p>
                      <a:pPr algn="just">
                        <a:lnSpc>
                          <a:spcPct val="90000"/>
                        </a:lnSpc>
                      </a:pPr>
                      <a:endParaRPr lang="en-ZA" sz="1600" dirty="0" smtClean="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lnSpc>
                          <a:spcPct val="90000"/>
                        </a:lnSpc>
                        <a:spcAft>
                          <a:spcPts val="0"/>
                        </a:spcAft>
                      </a:pPr>
                      <a:r>
                        <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Four quarterly risk analysis </a:t>
                      </a:r>
                      <a:r>
                        <a:rPr lang="en-ZA" sz="16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reports</a:t>
                      </a:r>
                      <a:r>
                        <a:rPr lang="en-ZA" sz="1600" kern="12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presented to RMC.</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Fourth-quarter risk analysis report for </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2017/18 </a:t>
                      </a:r>
                      <a:r>
                        <a:rPr lang="en-ZA" sz="16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presented to RMC.</a:t>
                      </a:r>
                    </a:p>
                    <a:p>
                      <a:pPr algn="just">
                        <a:lnSpc>
                          <a:spcPct val="9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First-quarter risk analysis report presented to RMC.</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Second-quarter risk analysis </a:t>
                      </a:r>
                      <a:r>
                        <a:rPr lang="en-ZA" sz="16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report</a:t>
                      </a:r>
                      <a:r>
                        <a:rPr lang="en-ZA" sz="16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presented to </a:t>
                      </a:r>
                      <a:r>
                        <a:rPr lang="en-ZA" sz="16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RMC.</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Third-quarter risk analysis </a:t>
                      </a:r>
                      <a:r>
                        <a:rPr lang="en-ZA" sz="16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report </a:t>
                      </a:r>
                      <a:r>
                        <a:rPr lang="en-ZA" sz="16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presented to </a:t>
                      </a:r>
                      <a:r>
                        <a:rPr lang="en-ZA" sz="16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RMC.</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826537">
                <a:tc vMerge="1">
                  <a:txBody>
                    <a:bodyPr/>
                    <a:lstStyle/>
                    <a:p>
                      <a:pPr algn="just">
                        <a:lnSpc>
                          <a:spcPct val="90000"/>
                        </a:lnSpc>
                      </a:pPr>
                      <a:endParaRPr lang="en-ZA" sz="1400" dirty="0" smtClean="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a:effectLst/>
                          <a:latin typeface="Gill Sans MT" panose="020B0502020104020203" pitchFamily="34" charset="0"/>
                          <a:ea typeface="Calibri" panose="020F0502020204030204" pitchFamily="34" charset="0"/>
                          <a:cs typeface="Times New Roman" panose="02020603050405020304" pitchFamily="18" charset="0"/>
                        </a:rPr>
                        <a:t>Four SAT oversight </a:t>
                      </a:r>
                      <a:r>
                        <a:rPr lang="en-ZA" sz="1600" kern="1200" dirty="0" smtClean="0">
                          <a:effectLst/>
                          <a:latin typeface="Gill Sans MT" panose="020B0502020104020203" pitchFamily="34" charset="0"/>
                          <a:ea typeface="Calibri" panose="020F0502020204030204" pitchFamily="34" charset="0"/>
                          <a:cs typeface="Times New Roman" panose="02020603050405020304" pitchFamily="18" charset="0"/>
                        </a:rPr>
                        <a:t>reports</a:t>
                      </a:r>
                      <a:r>
                        <a:rPr lang="en-ZA" sz="1600" kern="1200" baseline="0" dirty="0" smtClean="0">
                          <a:effectLst/>
                          <a:latin typeface="Gill Sans MT" panose="020B0502020104020203" pitchFamily="34" charset="0"/>
                          <a:ea typeface="Calibri" panose="020F0502020204030204" pitchFamily="34" charset="0"/>
                          <a:cs typeface="Times New Roman" panose="02020603050405020304" pitchFamily="18" charset="0"/>
                        </a:rPr>
                        <a:t> developed.</a:t>
                      </a:r>
                    </a:p>
                    <a:p>
                      <a:pPr algn="just">
                        <a:lnSpc>
                          <a:spcPct val="9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SAT </a:t>
                      </a:r>
                      <a:r>
                        <a:rPr lang="en-ZA" sz="1600" kern="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quarterly oversight </a:t>
                      </a:r>
                      <a:r>
                        <a:rPr lang="en-ZA" sz="16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report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SAT quarterly oversight report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SAT quarterly oversight report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smtClean="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SAT quarterly oversight report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632693">
                <a:tc>
                  <a:txBody>
                    <a:bodyPr/>
                    <a:lstStyle/>
                    <a:p>
                      <a:pPr algn="just">
                        <a:lnSpc>
                          <a:spcPct val="90000"/>
                        </a:lnSpc>
                      </a:pPr>
                      <a:r>
                        <a:rPr lang="en-ZA" sz="1600" b="1" dirty="0" smtClean="0">
                          <a:latin typeface="Gill Sans MT" panose="020B0502020104020203" pitchFamily="34" charset="0"/>
                        </a:rPr>
                        <a:t>PPI 2: </a:t>
                      </a:r>
                      <a:r>
                        <a:rPr lang="en-ZA" sz="1600" b="0" dirty="0" smtClean="0">
                          <a:latin typeface="Gill Sans MT" panose="020B0502020104020203" pitchFamily="34" charset="0"/>
                        </a:rPr>
                        <a:t>Vacancy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8</a:t>
                      </a:r>
                      <a:r>
                        <a:rPr lang="en-ZA" sz="1600" kern="1200" dirty="0" smtClean="0">
                          <a:effectLst/>
                          <a:latin typeface="Gill Sans MT" panose="020B0502020104020203" pitchFamily="34" charset="0"/>
                          <a:ea typeface="Calibri" panose="020F0502020204030204" pitchFamily="34" charset="0"/>
                          <a:cs typeface="Times New Roman" panose="02020603050405020304" pitchFamily="18" charset="0"/>
                        </a:rPr>
                        <a:t>%.</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8</a:t>
                      </a:r>
                      <a:r>
                        <a:rPr lang="en-ZA" sz="1600" kern="1200" dirty="0" smtClean="0">
                          <a:effectLst/>
                          <a:latin typeface="Gill Sans MT" panose="020B0502020104020203" pitchFamily="34" charset="0"/>
                          <a:ea typeface="Calibri" panose="020F0502020204030204" pitchFamily="34" charset="0"/>
                          <a:cs typeface="Times New Roman" panose="02020603050405020304" pitchFamily="18" charset="0"/>
                        </a:rPr>
                        <a:t>%.</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8</a:t>
                      </a:r>
                      <a:r>
                        <a:rPr lang="en-ZA" sz="1600" kern="1200" dirty="0" smtClean="0">
                          <a:effectLst/>
                          <a:latin typeface="Gill Sans MT" panose="020B0502020104020203" pitchFamily="34" charset="0"/>
                          <a:ea typeface="Calibri" panose="020F0502020204030204" pitchFamily="34" charset="0"/>
                          <a:cs typeface="Times New Roman" panose="02020603050405020304" pitchFamily="18" charset="0"/>
                        </a:rPr>
                        <a:t>%.</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8</a:t>
                      </a:r>
                      <a:r>
                        <a:rPr lang="en-ZA" sz="1600" kern="1200" dirty="0" smtClean="0">
                          <a:effectLst/>
                          <a:latin typeface="Gill Sans MT" panose="020B0502020104020203" pitchFamily="34" charset="0"/>
                          <a:ea typeface="Calibri" panose="020F0502020204030204" pitchFamily="34" charset="0"/>
                          <a:cs typeface="Times New Roman" panose="02020603050405020304" pitchFamily="18" charset="0"/>
                        </a:rPr>
                        <a:t>%.</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600" kern="12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8</a:t>
                      </a:r>
                      <a:r>
                        <a:rPr lang="en-ZA" sz="1600" kern="1200" dirty="0" smtClean="0">
                          <a:effectLst/>
                          <a:latin typeface="Gill Sans MT" panose="020B0502020104020203" pitchFamily="34" charset="0"/>
                          <a:ea typeface="Calibri" panose="020F0502020204030204" pitchFamily="34" charset="0"/>
                          <a:cs typeface="Times New Roman" panose="02020603050405020304" pitchFamily="18" charset="0"/>
                        </a:rPr>
                        <a:t>%.</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293296" y="5987117"/>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9360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82388" y="156645"/>
            <a:ext cx="8680456" cy="508959"/>
          </a:xfrm>
        </p:spPr>
        <p:txBody>
          <a:bodyPr>
            <a:noAutofit/>
          </a:bodyPr>
          <a:lstStyle/>
          <a:p>
            <a:pPr algn="ctr"/>
            <a:r>
              <a:rPr lang="en-ZA" sz="2100" dirty="0" smtClean="0"/>
              <a:t>Programme 1: Corporate Management </a:t>
            </a:r>
            <a:br>
              <a:rPr lang="en-ZA" sz="2100" dirty="0" smtClean="0"/>
            </a:br>
            <a:r>
              <a:rPr lang="en-ZA" sz="2100" dirty="0" smtClean="0"/>
              <a:t>Annual Targets … Continued</a:t>
            </a:r>
            <a:endParaRPr lang="en-ZA" sz="2100" dirty="0">
              <a:solidFill>
                <a:schemeClr val="tx1"/>
              </a:solidFill>
            </a:endParaRPr>
          </a:p>
        </p:txBody>
      </p:sp>
      <p:graphicFrame>
        <p:nvGraphicFramePr>
          <p:cNvPr id="6" name="Content Placeholder 5"/>
          <p:cNvGraphicFramePr>
            <a:graphicFrameLocks noGrp="1"/>
          </p:cNvGraphicFramePr>
          <p:nvPr>
            <p:ph idx="1"/>
            <p:extLst/>
          </p:nvPr>
        </p:nvGraphicFramePr>
        <p:xfrm>
          <a:off x="181155" y="704061"/>
          <a:ext cx="8781689" cy="5148072"/>
        </p:xfrm>
        <a:graphic>
          <a:graphicData uri="http://schemas.openxmlformats.org/drawingml/2006/table">
            <a:tbl>
              <a:tblPr firstRow="1" bandRow="1">
                <a:tableStyleId>{21E4AEA4-8DFA-4A89-87EB-49C32662AFE0}</a:tableStyleId>
              </a:tblPr>
              <a:tblGrid>
                <a:gridCol w="1557268">
                  <a:extLst>
                    <a:ext uri="{9D8B030D-6E8A-4147-A177-3AD203B41FA5}">
                      <a16:colId xmlns="" xmlns:a16="http://schemas.microsoft.com/office/drawing/2014/main" val="20000"/>
                    </a:ext>
                  </a:extLst>
                </a:gridCol>
                <a:gridCol w="1369961">
                  <a:extLst>
                    <a:ext uri="{9D8B030D-6E8A-4147-A177-3AD203B41FA5}">
                      <a16:colId xmlns="" xmlns:a16="http://schemas.microsoft.com/office/drawing/2014/main" val="20001"/>
                    </a:ext>
                  </a:extLst>
                </a:gridCol>
                <a:gridCol w="1463615">
                  <a:extLst>
                    <a:ext uri="{9D8B030D-6E8A-4147-A177-3AD203B41FA5}">
                      <a16:colId xmlns="" xmlns:a16="http://schemas.microsoft.com/office/drawing/2014/main" val="20002"/>
                    </a:ext>
                  </a:extLst>
                </a:gridCol>
                <a:gridCol w="1463615">
                  <a:extLst>
                    <a:ext uri="{9D8B030D-6E8A-4147-A177-3AD203B41FA5}">
                      <a16:colId xmlns="" xmlns:a16="http://schemas.microsoft.com/office/drawing/2014/main" val="20003"/>
                    </a:ext>
                  </a:extLst>
                </a:gridCol>
                <a:gridCol w="1463615">
                  <a:extLst>
                    <a:ext uri="{9D8B030D-6E8A-4147-A177-3AD203B41FA5}">
                      <a16:colId xmlns="" xmlns:a16="http://schemas.microsoft.com/office/drawing/2014/main" val="20004"/>
                    </a:ext>
                  </a:extLst>
                </a:gridCol>
                <a:gridCol w="1463615">
                  <a:extLst>
                    <a:ext uri="{9D8B030D-6E8A-4147-A177-3AD203B41FA5}">
                      <a16:colId xmlns="" xmlns:a16="http://schemas.microsoft.com/office/drawing/2014/main" val="20005"/>
                    </a:ext>
                  </a:extLst>
                </a:gridCol>
              </a:tblGrid>
              <a:tr h="321757">
                <a:tc rowSpan="2">
                  <a:txBody>
                    <a:bodyPr/>
                    <a:lstStyle/>
                    <a:p>
                      <a:pPr algn="ct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ct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80258">
                <a:tc vMerge="1">
                  <a:txBody>
                    <a:bodyPr/>
                    <a:lstStyle/>
                    <a:p>
                      <a:endParaRPr lang="en-ZA" dirty="0"/>
                    </a:p>
                  </a:txBody>
                  <a:tcPr/>
                </a:tc>
                <a:tc vMerge="1">
                  <a:txBody>
                    <a:bodyPr/>
                    <a:lstStyle/>
                    <a:p>
                      <a:endParaRPr lang="en-ZA" dirty="0"/>
                    </a:p>
                  </a:txBody>
                  <a:tcPr/>
                </a:tc>
                <a:tc>
                  <a:txBody>
                    <a:bodyPr/>
                    <a:lstStyle/>
                    <a:p>
                      <a:pPr algn="ctr">
                        <a:lnSpc>
                          <a:spcPct val="107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764187">
                <a:tc>
                  <a:txBody>
                    <a:bodyPr/>
                    <a:lstStyle/>
                    <a:p>
                      <a:pPr algn="just">
                        <a:lnSpc>
                          <a:spcPct val="90000"/>
                        </a:lnSpc>
                      </a:pPr>
                      <a:r>
                        <a:rPr lang="en-ZA" sz="1400" b="1" dirty="0" smtClean="0">
                          <a:latin typeface="Gill Sans MT" panose="020B0502020104020203" pitchFamily="34" charset="0"/>
                        </a:rPr>
                        <a:t>PPI 3: </a:t>
                      </a:r>
                      <a:r>
                        <a:rPr lang="en-ZA" sz="1400" dirty="0" smtClean="0">
                          <a:latin typeface="Gill Sans MT" panose="020B0502020104020203" pitchFamily="34" charset="0"/>
                        </a:rPr>
                        <a:t>Percentage women representation in senior management service (SMS), representation for people with disabilities, and black representation.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50% women representation at SMS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level.</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3% people with disabilities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representation </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95,1% Black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representation</a:t>
                      </a: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50% women representation at SMS level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3% people with disabilities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representation. </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95,1% Black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representation.</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50% women representation at SMS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level. </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3% people with disabilities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representation.</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95,1% Black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representation.</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50% women representation at SMS level </a:t>
                      </a: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3% people with disabilities representation </a:t>
                      </a: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95,1% Black representation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50% women representation at SMS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level.</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3% people with disabilities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representation. </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Maintain minimum of 95,1% Black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representation.</a:t>
                      </a: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215223">
                <a:tc>
                  <a:txBody>
                    <a:bodyPr/>
                    <a:lstStyle/>
                    <a:p>
                      <a:pPr algn="l">
                        <a:lnSpc>
                          <a:spcPct val="9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PPI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4:</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Percentage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implementation of Workplace Skills Plan (WSP) with defined targeted training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interventions.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kern="1200" dirty="0">
                          <a:effectLst/>
                          <a:latin typeface="Gill Sans MT" panose="020B0502020104020203" pitchFamily="34" charset="0"/>
                          <a:ea typeface="Calibri" panose="020F0502020204030204" pitchFamily="34" charset="0"/>
                          <a:cs typeface="Arial" panose="020B0604020202020204" pitchFamily="34" charset="0"/>
                        </a:rPr>
                        <a:t>Development and 100% implementation of </a:t>
                      </a:r>
                      <a:r>
                        <a:rPr lang="en-ZA" sz="1400" kern="1200" dirty="0" smtClean="0">
                          <a:effectLst/>
                          <a:latin typeface="Gill Sans MT" panose="020B0502020104020203" pitchFamily="34" charset="0"/>
                          <a:ea typeface="Calibri" panose="020F0502020204030204" pitchFamily="34" charset="0"/>
                          <a:cs typeface="Arial" panose="020B0604020202020204" pitchFamily="34" charset="0"/>
                        </a:rPr>
                        <a:t>WSP.</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Development and 25% implementation of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WSP.</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30%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implementation </a:t>
                      </a:r>
                    </a:p>
                    <a:p>
                      <a:pPr algn="just">
                        <a:lnSpc>
                          <a:spcPct val="90000"/>
                        </a:lnSpc>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of WSP.</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25% implementation of WSP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20% implementation of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WSP.</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66860786"/>
                  </a:ext>
                </a:extLst>
              </a:tr>
            </a:tbl>
          </a:graphicData>
        </a:graphic>
      </p:graphicFrame>
      <p:sp>
        <p:nvSpPr>
          <p:cNvPr id="7" name="Footer Placeholder 1"/>
          <p:cNvSpPr>
            <a:spLocks noGrp="1"/>
          </p:cNvSpPr>
          <p:nvPr>
            <p:ph type="ftr" sz="quarter" idx="11"/>
          </p:nvPr>
        </p:nvSpPr>
        <p:spPr>
          <a:xfrm>
            <a:off x="282388" y="6027458"/>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6197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70456" y="63404"/>
            <a:ext cx="8873544" cy="756106"/>
          </a:xfrm>
        </p:spPr>
        <p:txBody>
          <a:bodyPr>
            <a:noAutofit/>
          </a:bodyPr>
          <a:lstStyle/>
          <a:p>
            <a:pPr algn="ctr"/>
            <a:r>
              <a:rPr lang="en-ZA" sz="2100" dirty="0" smtClean="0"/>
              <a:t>Programme 1: Corporate Management </a:t>
            </a:r>
            <a:br>
              <a:rPr lang="en-ZA" sz="2100" dirty="0" smtClean="0"/>
            </a:br>
            <a:r>
              <a:rPr lang="en-ZA" sz="2100" dirty="0" smtClean="0"/>
              <a:t>Annual Targets … Continued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7935195"/>
              </p:ext>
            </p:extLst>
          </p:nvPr>
        </p:nvGraphicFramePr>
        <p:xfrm>
          <a:off x="258791" y="819510"/>
          <a:ext cx="8729933" cy="4917635"/>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82108">
                <a:tc rowSpan="2">
                  <a:txBody>
                    <a:bodyPr/>
                    <a:lstStyle/>
                    <a:p>
                      <a:pPr algn="just">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82211">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19947">
                <a:tc>
                  <a:txBody>
                    <a:bodyPr/>
                    <a:lstStyle/>
                    <a:p>
                      <a:pPr algn="just">
                        <a:lnSpc>
                          <a:spcPct val="9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PPI </a:t>
                      </a:r>
                      <a:r>
                        <a:rPr lang="en-ZA" sz="1400" b="1"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5: </a:t>
                      </a: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Percentage compliance with prescripts on management of labour relations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matters.</a:t>
                      </a:r>
                    </a:p>
                    <a:p>
                      <a:pPr algn="just">
                        <a:lnSpc>
                          <a:spcPct val="90000"/>
                        </a:lnSpc>
                        <a:spcAft>
                          <a:spcPts val="0"/>
                        </a:spcAft>
                      </a:pPr>
                      <a:endPar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compliance in the management and handling of grievances, misconduct, disputes and collective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bargaining.</a:t>
                      </a:r>
                    </a:p>
                    <a:p>
                      <a:pPr algn="just">
                        <a:lnSpc>
                          <a:spcPct val="90000"/>
                        </a:lnSpc>
                        <a:spcAft>
                          <a:spcPts val="0"/>
                        </a:spcAft>
                      </a:pPr>
                      <a:endPar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90000"/>
                        </a:lnSpc>
                        <a:spcAft>
                          <a:spcPts val="0"/>
                        </a:spcAft>
                      </a:pP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compliance in the management and handling of grievances, misconduct, disputes and collective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bargaining.</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compliance in the management and handling of grievances, misconduct, disputes and collective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bargaining.</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compliance in the management and handling of grievances, misconduct, disputes and collective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bargaining.</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compliance in the management and handling of grievances, misconduct, disputes and collective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bargaining.</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337737">
                <a:tc>
                  <a:txBody>
                    <a:bodyPr/>
                    <a:lstStyle/>
                    <a:p>
                      <a:pPr algn="just">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a:t>
                      </a:r>
                      <a:r>
                        <a:rPr lang="en-ZA" sz="1400" b="1" baseline="0" dirty="0" smtClean="0">
                          <a:effectLst/>
                          <a:latin typeface="Gill Sans MT" panose="020B0502020104020203" pitchFamily="34" charset="0"/>
                          <a:ea typeface="Calibri" panose="020F0502020204030204" pitchFamily="34" charset="0"/>
                          <a:cs typeface="Times New Roman" panose="02020603050405020304" pitchFamily="18" charset="0"/>
                        </a:rPr>
                        <a:t> 6:</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Implementation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of</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ICTSP.</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kern="1200" dirty="0" smtClean="0">
                          <a:effectLst/>
                          <a:latin typeface="Gill Sans MT" panose="020B0502020104020203" pitchFamily="34" charset="0"/>
                          <a:ea typeface="Calibri" panose="020F0502020204030204" pitchFamily="34" charset="0"/>
                          <a:cs typeface="Times New Roman" panose="02020603050405020304" pitchFamily="18" charset="0"/>
                        </a:rPr>
                        <a:t>Revise and implement an ICTSP (2018/19-2022/23).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lgn="just">
                        <a:lnSpc>
                          <a:spcPct val="90000"/>
                        </a:lnSpc>
                        <a:spcAft>
                          <a:spcPts val="0"/>
                        </a:spcAft>
                        <a:buFont typeface="Arial" panose="020B0604020202020204" pitchFamily="34" charset="0"/>
                        <a:buChar char="•"/>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Draft</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revised ICTSP developed</a:t>
                      </a:r>
                    </a:p>
                    <a:p>
                      <a:pPr marL="177800" indent="-177800" algn="just">
                        <a:lnSpc>
                          <a:spcPct val="90000"/>
                        </a:lnSpc>
                        <a:spcAft>
                          <a:spcPts val="0"/>
                        </a:spcAft>
                        <a:buFont typeface="Arial" panose="020B0604020202020204" pitchFamily="34" charset="0"/>
                        <a:buChar char="•"/>
                      </a:pP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Implement deliverables for Quarter 1 according to the implementation 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lgn="just" defTabSz="914400" rtl="0" eaLnBrk="1" latinLnBrk="0" hangingPunct="1">
                        <a:lnSpc>
                          <a:spcPct val="90000"/>
                        </a:lnSpc>
                        <a:spcAft>
                          <a:spcPts val="0"/>
                        </a:spcAft>
                        <a:buFont typeface="Arial" panose="020B0604020202020204" pitchFamily="34" charset="0"/>
                        <a:buChar char="•"/>
                      </a:pPr>
                      <a:r>
                        <a:rPr lang="en-ZA" sz="1400"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Obtain approval for revised ICTSP.</a:t>
                      </a:r>
                    </a:p>
                    <a:p>
                      <a:pPr marL="177800" marR="0" indent="-1778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ZA" sz="1400" kern="1200" dirty="0" smtClean="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Implement deliverables for Quarter 2  according to the implementation plan.</a:t>
                      </a:r>
                    </a:p>
                    <a:p>
                      <a:pPr algn="just">
                        <a:lnSpc>
                          <a:spcPct val="90000"/>
                        </a:lnSpc>
                        <a:spcAft>
                          <a:spcPts val="0"/>
                        </a:spcAft>
                      </a:pPr>
                      <a:endPar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kern="1200" dirty="0" smtClean="0">
                          <a:effectLst/>
                          <a:latin typeface="Gill Sans MT" panose="020B0502020104020203" pitchFamily="34" charset="0"/>
                          <a:ea typeface="Calibri" panose="020F0502020204030204" pitchFamily="34" charset="0"/>
                          <a:cs typeface="Times New Roman" panose="02020603050405020304" pitchFamily="18" charset="0"/>
                        </a:rPr>
                        <a:t>Implement</a:t>
                      </a:r>
                      <a:r>
                        <a:rPr lang="en-ZA" sz="1400" kern="1200" baseline="0" dirty="0" smtClean="0">
                          <a:effectLst/>
                          <a:latin typeface="Gill Sans MT" panose="020B0502020104020203" pitchFamily="34" charset="0"/>
                          <a:ea typeface="Calibri" panose="020F0502020204030204" pitchFamily="34" charset="0"/>
                          <a:cs typeface="Times New Roman" panose="02020603050405020304" pitchFamily="18" charset="0"/>
                        </a:rPr>
                        <a:t> deliverables for Quarter 3 according to the implementation 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kern="1200" dirty="0" smtClean="0">
                          <a:effectLst/>
                          <a:latin typeface="Gill Sans MT" panose="020B0502020104020203" pitchFamily="34" charset="0"/>
                          <a:ea typeface="Calibri" panose="020F0502020204030204" pitchFamily="34" charset="0"/>
                          <a:cs typeface="Times New Roman" panose="02020603050405020304" pitchFamily="18" charset="0"/>
                        </a:rPr>
                        <a:t>Implement</a:t>
                      </a:r>
                      <a:r>
                        <a:rPr lang="en-ZA" sz="1400" kern="1200" baseline="0" dirty="0" smtClean="0">
                          <a:effectLst/>
                          <a:latin typeface="Gill Sans MT" panose="020B0502020104020203" pitchFamily="34" charset="0"/>
                          <a:ea typeface="Calibri" panose="020F0502020204030204" pitchFamily="34" charset="0"/>
                          <a:cs typeface="Times New Roman" panose="02020603050405020304" pitchFamily="18" charset="0"/>
                        </a:rPr>
                        <a:t> deliverables for Quarter 4 according to the implementation 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0056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85720" y="232913"/>
            <a:ext cx="8729934" cy="508959"/>
          </a:xfrm>
        </p:spPr>
        <p:txBody>
          <a:bodyPr>
            <a:noAutofit/>
          </a:bodyPr>
          <a:lstStyle/>
          <a:p>
            <a:pPr algn="ctr"/>
            <a:r>
              <a:rPr lang="en-ZA" sz="2100" dirty="0" smtClean="0"/>
              <a:t>Programme 1: Corporate Management</a:t>
            </a:r>
            <a:br>
              <a:rPr lang="en-ZA" sz="2100" dirty="0" smtClean="0"/>
            </a:br>
            <a:r>
              <a:rPr lang="en-ZA" sz="2100" dirty="0" smtClean="0"/>
              <a:t> Annual </a:t>
            </a:r>
            <a:r>
              <a:rPr lang="en-ZA" sz="2100" dirty="0"/>
              <a:t>T</a:t>
            </a:r>
            <a:r>
              <a:rPr lang="en-ZA" sz="2100" dirty="0" smtClean="0"/>
              <a:t>argets  … Continued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5900732"/>
              </p:ext>
            </p:extLst>
          </p:nvPr>
        </p:nvGraphicFramePr>
        <p:xfrm>
          <a:off x="185721" y="1050722"/>
          <a:ext cx="8729933" cy="4338994"/>
        </p:xfrm>
        <a:graphic>
          <a:graphicData uri="http://schemas.openxmlformats.org/drawingml/2006/table">
            <a:tbl>
              <a:tblPr firstRow="1" bandRow="1">
                <a:tableStyleId>{21E4AEA4-8DFA-4A89-87EB-49C32662AFE0}</a:tableStyleId>
              </a:tblPr>
              <a:tblGrid>
                <a:gridCol w="1414734">
                  <a:extLst>
                    <a:ext uri="{9D8B030D-6E8A-4147-A177-3AD203B41FA5}">
                      <a16:colId xmlns="" xmlns:a16="http://schemas.microsoft.com/office/drawing/2014/main" val="20000"/>
                    </a:ext>
                  </a:extLst>
                </a:gridCol>
                <a:gridCol w="1495243">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269325">
                <a:tc rowSpan="2">
                  <a:txBody>
                    <a:bodyPr/>
                    <a:lstStyle/>
                    <a:p>
                      <a:pPr algn="just">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377055">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54731">
                <a:tc>
                  <a:txBody>
                    <a:bodyPr/>
                    <a:lstStyle/>
                    <a:p>
                      <a:pPr algn="just">
                        <a:lnSpc>
                          <a:spcPct val="9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PPI </a:t>
                      </a: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7:</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Number of quarterly and annual financial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statements submitted.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Three quarterly interim financial statements compiled and submitted to National Treasury (NT</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a:t>
                      </a: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 </a:t>
                      </a:r>
                    </a:p>
                    <a:p>
                      <a:pPr marL="171450" lvl="0" indent="-171450" algn="just" defTabSz="914400" rtl="0" eaLnBrk="1" fontAlgn="base" latinLnBrk="0" hangingPunct="1">
                        <a:lnSpc>
                          <a:spcPct val="90000"/>
                        </a:lnSpc>
                        <a:spcAft>
                          <a:spcPts val="0"/>
                        </a:spcAft>
                        <a:buClr>
                          <a:srgbClr val="000000"/>
                        </a:buClr>
                        <a:buSzPts val="1100"/>
                        <a:buFont typeface="Arial" panose="020B0604020202020204" pitchFamily="34" charset="0"/>
                        <a:buChar char="•"/>
                        <a:tabLst>
                          <a:tab pos="199390" algn="l"/>
                          <a:tab pos="228600" algn="l"/>
                        </a:tabLst>
                      </a:pP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One annual financial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statement </a:t>
                      </a:r>
                      <a:r>
                        <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submitted to NT and </a:t>
                      </a:r>
                      <a:r>
                        <a:rPr lang="en-ZA" sz="1400" u="none" strike="noStrike" kern="1200" spc="0" dirty="0" smtClean="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rPr>
                        <a:t>AGSA.</a:t>
                      </a:r>
                    </a:p>
                    <a:p>
                      <a:pPr marL="0" lvl="0" indent="0" algn="just" defTabSz="914400" rtl="0" eaLnBrk="1" fontAlgn="base" latinLnBrk="0" hangingPunct="1">
                        <a:lnSpc>
                          <a:spcPct val="90000"/>
                        </a:lnSpc>
                        <a:spcAft>
                          <a:spcPts val="0"/>
                        </a:spcAft>
                        <a:buClr>
                          <a:srgbClr val="000000"/>
                        </a:buClr>
                        <a:buSzPts val="1100"/>
                        <a:buFont typeface="Arial" panose="020B0604020202020204" pitchFamily="34" charset="0"/>
                        <a:buNone/>
                        <a:tabLst>
                          <a:tab pos="199390" algn="l"/>
                          <a:tab pos="228600" algn="l"/>
                        </a:tabLst>
                      </a:pPr>
                      <a:endParaRPr lang="en-ZA" sz="1400" u="none" strike="noStrike" kern="1200" spc="0" dirty="0">
                        <a:solidFill>
                          <a:srgbClr val="000000"/>
                        </a:solidFill>
                        <a:effectLst/>
                        <a:uFill>
                          <a:solidFill>
                            <a:srgbClr val="000000"/>
                          </a:solidFill>
                        </a:uFill>
                        <a:latin typeface="Gill Sans MT" panose="020B0502020104020203" pitchFamily="34" charset="0"/>
                        <a:ea typeface="Arial Narrow" panose="020B0606020202030204" pitchFamily="34" charset="0"/>
                        <a:cs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Annual</a:t>
                      </a:r>
                      <a:r>
                        <a:rPr lang="en-ZA" sz="1400" baseline="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financial statements submitted </a:t>
                      </a: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to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NT and AGSA.</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First</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quarter interim f</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inancial statements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submitted to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NT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and AGSA.</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Second</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quarter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interim financial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statements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submitted to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Third</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quarter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interim financial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statements</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submitted to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54731">
                <a:tc>
                  <a:txBody>
                    <a:bodyPr/>
                    <a:lstStyle/>
                    <a:p>
                      <a:pPr algn="l">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8: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Percentage implementation of the annual internal audit 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100% implementation of the annual internal audit 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30% implementation of the annual internal audit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30% implementation of the annual internal audit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25% implementation of the annual internal audit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15% implementation of the annual internal audit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plan.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7" name="Footer Placeholder 1"/>
          <p:cNvSpPr>
            <a:spLocks noGrp="1"/>
          </p:cNvSpPr>
          <p:nvPr>
            <p:ph type="ftr" sz="quarter" idx="11"/>
          </p:nvPr>
        </p:nvSpPr>
        <p:spPr>
          <a:xfrm>
            <a:off x="282388" y="6027458"/>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199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0" y="144464"/>
            <a:ext cx="8729933" cy="508959"/>
          </a:xfrm>
        </p:spPr>
        <p:txBody>
          <a:bodyPr>
            <a:noAutofit/>
          </a:bodyPr>
          <a:lstStyle/>
          <a:p>
            <a:pPr algn="ctr"/>
            <a:r>
              <a:rPr lang="en-ZA" sz="2100" dirty="0" smtClean="0"/>
              <a:t>Programme 1: Corporate Management</a:t>
            </a:r>
            <a:br>
              <a:rPr lang="en-ZA" sz="2100" dirty="0" smtClean="0"/>
            </a:br>
            <a:r>
              <a:rPr lang="en-ZA" sz="2100" dirty="0"/>
              <a:t>A</a:t>
            </a:r>
            <a:r>
              <a:rPr lang="en-ZA" sz="2100" dirty="0" smtClean="0"/>
              <a:t>nnual </a:t>
            </a:r>
            <a:r>
              <a:rPr lang="en-ZA" sz="2100" dirty="0"/>
              <a:t>T</a:t>
            </a:r>
            <a:r>
              <a:rPr lang="en-ZA" sz="2100" dirty="0" smtClean="0"/>
              <a:t>argets  … Continued</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7653598"/>
              </p:ext>
            </p:extLst>
          </p:nvPr>
        </p:nvGraphicFramePr>
        <p:xfrm>
          <a:off x="258791" y="819510"/>
          <a:ext cx="8729933" cy="3479122"/>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329494">
                <a:tc rowSpan="2">
                  <a:txBody>
                    <a:bodyPr/>
                    <a:lstStyle/>
                    <a:p>
                      <a:pPr algn="just">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461292">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678912">
                <a:tc>
                  <a:txBody>
                    <a:bodyPr/>
                    <a:lstStyle/>
                    <a:p>
                      <a:pPr algn="just">
                        <a:lnSpc>
                          <a:spcPct val="90000"/>
                        </a:lnSpc>
                        <a:spcAft>
                          <a:spcPts val="0"/>
                        </a:spcAft>
                      </a:pPr>
                      <a:r>
                        <a:rPr lang="en-ZA" sz="1400" b="1"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PPI 9: </a:t>
                      </a: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Percentage implementation of the communication strategy (media engagements, branding and events management, awareness raising, intergovernmental communications and community engagements / Izimbizo).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ct val="90000"/>
                        </a:lnSpc>
                        <a:spcAft>
                          <a:spcPts val="0"/>
                        </a:spcAft>
                        <a:buFont typeface="Symbol" panose="05050102010706020507" pitchFamily="18" charset="2"/>
                        <a:buNone/>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100% implementation of the Department’s communication strategy.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US" sz="1400" kern="12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100% implementation of the </a:t>
                      </a:r>
                      <a:r>
                        <a:rPr lang="en-US" sz="1400" kern="1200" dirty="0" smtClean="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Quarter 1 </a:t>
                      </a:r>
                      <a:r>
                        <a:rPr lang="en-US" sz="1400" kern="12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requirements of the annual implementation plan of the Department’s communication </a:t>
                      </a:r>
                      <a:r>
                        <a:rPr lang="en-US" sz="1400" kern="1200" dirty="0" smtClean="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strategy.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US" sz="1400" kern="12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100% implementation of the </a:t>
                      </a:r>
                      <a:r>
                        <a:rPr lang="en-US" sz="1400" kern="1200" dirty="0" smtClean="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Quarter 2 </a:t>
                      </a:r>
                      <a:r>
                        <a:rPr lang="en-US" sz="1400" kern="12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requirements of the annual implementation plan of the Department’s communication </a:t>
                      </a:r>
                      <a:r>
                        <a:rPr lang="en-US" sz="1400" kern="1200" dirty="0" smtClean="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strategy.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US" sz="1400" kern="12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100% implementation of the </a:t>
                      </a:r>
                      <a:r>
                        <a:rPr lang="en-US" sz="1400" kern="1200" dirty="0" smtClean="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Quarter 3 </a:t>
                      </a:r>
                      <a:r>
                        <a:rPr lang="en-US" sz="1400" kern="12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requirements of the annual implementation plan of the Department’s communication </a:t>
                      </a:r>
                      <a:r>
                        <a:rPr lang="en-US" sz="1400" kern="1200" dirty="0" smtClean="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strategy.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0000"/>
                        </a:lnSpc>
                        <a:spcAft>
                          <a:spcPts val="0"/>
                        </a:spcAft>
                      </a:pPr>
                      <a:r>
                        <a:rPr lang="en-US" sz="1400" kern="12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100% implementation of the </a:t>
                      </a:r>
                      <a:r>
                        <a:rPr lang="en-US" sz="1400" kern="1200" dirty="0" smtClean="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Quarter 4 </a:t>
                      </a:r>
                      <a:r>
                        <a:rPr lang="en-US" sz="1400" kern="12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requirements of the annual implementation plan of the Department’s communication </a:t>
                      </a:r>
                      <a:r>
                        <a:rPr lang="en-US" sz="1400" kern="1200" dirty="0" smtClean="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strategy.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1214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0" y="144464"/>
            <a:ext cx="8729933" cy="508959"/>
          </a:xfrm>
        </p:spPr>
        <p:txBody>
          <a:bodyPr>
            <a:noAutofit/>
          </a:bodyPr>
          <a:lstStyle/>
          <a:p>
            <a:pPr algn="ctr"/>
            <a:r>
              <a:rPr lang="en-ZA" sz="2100" dirty="0" smtClean="0"/>
              <a:t>Programme 1: Corporate </a:t>
            </a:r>
            <a:r>
              <a:rPr lang="en-ZA" sz="2100" dirty="0"/>
              <a:t>M</a:t>
            </a:r>
            <a:r>
              <a:rPr lang="en-ZA" sz="2100" dirty="0" smtClean="0"/>
              <a:t>anagement </a:t>
            </a:r>
            <a:br>
              <a:rPr lang="en-ZA" sz="2100" dirty="0" smtClean="0"/>
            </a:br>
            <a:r>
              <a:rPr lang="en-ZA" sz="2100" dirty="0" smtClean="0"/>
              <a:t>Annual Targets … Continued</a:t>
            </a:r>
            <a:endParaRPr lang="en-ZA" sz="2100" dirty="0">
              <a:solidFill>
                <a:schemeClr val="tx1"/>
              </a:solidFill>
            </a:endParaRPr>
          </a:p>
        </p:txBody>
      </p:sp>
      <p:graphicFrame>
        <p:nvGraphicFramePr>
          <p:cNvPr id="6" name="Content Placeholder 5"/>
          <p:cNvGraphicFramePr>
            <a:graphicFrameLocks noGrp="1"/>
          </p:cNvGraphicFramePr>
          <p:nvPr>
            <p:ph idx="1"/>
            <p:extLst/>
          </p:nvPr>
        </p:nvGraphicFramePr>
        <p:xfrm>
          <a:off x="258791" y="819510"/>
          <a:ext cx="8729933" cy="3053926"/>
        </p:xfrm>
        <a:graphic>
          <a:graphicData uri="http://schemas.openxmlformats.org/drawingml/2006/table">
            <a:tbl>
              <a:tblPr firstRow="1" bandRow="1">
                <a:tableStyleId>{21E4AEA4-8DFA-4A89-87EB-49C32662AFE0}</a:tableStyleId>
              </a:tblPr>
              <a:tblGrid>
                <a:gridCol w="1548090">
                  <a:extLst>
                    <a:ext uri="{9D8B030D-6E8A-4147-A177-3AD203B41FA5}">
                      <a16:colId xmlns="" xmlns:a16="http://schemas.microsoft.com/office/drawing/2014/main" val="20000"/>
                    </a:ext>
                  </a:extLst>
                </a:gridCol>
                <a:gridCol w="1361887">
                  <a:extLst>
                    <a:ext uri="{9D8B030D-6E8A-4147-A177-3AD203B41FA5}">
                      <a16:colId xmlns="" xmlns:a16="http://schemas.microsoft.com/office/drawing/2014/main" val="20001"/>
                    </a:ext>
                  </a:extLst>
                </a:gridCol>
                <a:gridCol w="1454989">
                  <a:extLst>
                    <a:ext uri="{9D8B030D-6E8A-4147-A177-3AD203B41FA5}">
                      <a16:colId xmlns="" xmlns:a16="http://schemas.microsoft.com/office/drawing/2014/main" val="20002"/>
                    </a:ext>
                  </a:extLst>
                </a:gridCol>
                <a:gridCol w="1454989">
                  <a:extLst>
                    <a:ext uri="{9D8B030D-6E8A-4147-A177-3AD203B41FA5}">
                      <a16:colId xmlns="" xmlns:a16="http://schemas.microsoft.com/office/drawing/2014/main" val="20003"/>
                    </a:ext>
                  </a:extLst>
                </a:gridCol>
                <a:gridCol w="1454989">
                  <a:extLst>
                    <a:ext uri="{9D8B030D-6E8A-4147-A177-3AD203B41FA5}">
                      <a16:colId xmlns="" xmlns:a16="http://schemas.microsoft.com/office/drawing/2014/main" val="20004"/>
                    </a:ext>
                  </a:extLst>
                </a:gridCol>
                <a:gridCol w="1454989">
                  <a:extLst>
                    <a:ext uri="{9D8B030D-6E8A-4147-A177-3AD203B41FA5}">
                      <a16:colId xmlns="" xmlns:a16="http://schemas.microsoft.com/office/drawing/2014/main" val="20005"/>
                    </a:ext>
                  </a:extLst>
                </a:gridCol>
              </a:tblGrid>
              <a:tr h="329494">
                <a:tc rowSpan="2">
                  <a:txBody>
                    <a:bodyPr/>
                    <a:lstStyle/>
                    <a:p>
                      <a:pPr algn="just">
                        <a:lnSpc>
                          <a:spcPct val="90000"/>
                        </a:lnSpc>
                      </a:pPr>
                      <a:r>
                        <a:rPr lang="en-ZA" sz="1400" dirty="0" smtClean="0">
                          <a:solidFill>
                            <a:schemeClr val="tx1"/>
                          </a:solidFill>
                          <a:latin typeface="Gill Sans MT" panose="020B0502020104020203" pitchFamily="34" charset="0"/>
                        </a:rPr>
                        <a:t>Programme Performance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rowSpan="2">
                  <a:txBody>
                    <a:bodyPr/>
                    <a:lstStyle/>
                    <a:p>
                      <a:pPr algn="just">
                        <a:lnSpc>
                          <a:spcPct val="90000"/>
                        </a:lnSpc>
                      </a:pPr>
                      <a:r>
                        <a:rPr lang="en-ZA" sz="14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2018/19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2018/19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461292">
                <a:tc vMerge="1">
                  <a:txBody>
                    <a:bodyPr/>
                    <a:lstStyle/>
                    <a:p>
                      <a:endParaRPr lang="en-ZA" dirty="0"/>
                    </a:p>
                  </a:txBody>
                  <a:tcPr/>
                </a:tc>
                <a:tc vMerge="1">
                  <a:txBody>
                    <a:bodyPr/>
                    <a:lstStyle/>
                    <a:p>
                      <a:endParaRPr lang="en-ZA" dirty="0"/>
                    </a:p>
                  </a:txBody>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Quarter 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678912">
                <a:tc>
                  <a:txBody>
                    <a:bodyPr/>
                    <a:lstStyle/>
                    <a:p>
                      <a:pPr algn="just">
                        <a:lnSpc>
                          <a:spcPct val="90000"/>
                        </a:lnSpc>
                        <a:spcAft>
                          <a:spcPts val="0"/>
                        </a:spcAft>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10: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Percentage of procurement from B-BBEE-compliant businesses.</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100% of expenditure achieved on</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procurement from enterprises on  </a:t>
                      </a:r>
                    </a:p>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B-BBEE</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contributor status levels from 1 to 5.</a:t>
                      </a:r>
                    </a:p>
                    <a:p>
                      <a:pPr marL="0" lvl="0" indent="0" algn="just">
                        <a:lnSpc>
                          <a:spcPct val="90000"/>
                        </a:lnSpc>
                        <a:spcAft>
                          <a:spcPts val="0"/>
                        </a:spcAft>
                        <a:buFont typeface="Symbol" panose="05050102010706020507" pitchFamily="18" charset="2"/>
                        <a:buNone/>
                      </a:pP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100% of expenditure achieved on</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procurement from enterprises on  </a:t>
                      </a:r>
                    </a:p>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B-BBEE</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contributor status levels from 1 to 5.</a:t>
                      </a: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100% of expenditure achieved on</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procurement from enterprises on  </a:t>
                      </a:r>
                    </a:p>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B-BBEE</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contributor status levels from 1 to 5.</a:t>
                      </a: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100% of expenditure achieved on</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procurement from enterprises on  </a:t>
                      </a:r>
                    </a:p>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B-BBEE</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contributor status levels from 1 to 5.</a:t>
                      </a: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100% of expenditure achieved on</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procurement from enterprises on  </a:t>
                      </a:r>
                    </a:p>
                    <a:p>
                      <a:pPr marL="0" lvl="0" indent="0" algn="just">
                        <a:lnSpc>
                          <a:spcPct val="90000"/>
                        </a:lnSpc>
                        <a:spcAft>
                          <a:spcPts val="0"/>
                        </a:spcAft>
                        <a:buFont typeface="Symbol" panose="05050102010706020507" pitchFamily="18" charset="2"/>
                        <a:buNone/>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B-BBEE</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contributor status levels from 1 to 5.</a:t>
                      </a: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3015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58793" y="347473"/>
            <a:ext cx="8704052" cy="870683"/>
          </a:xfrm>
        </p:spPr>
        <p:txBody>
          <a:bodyPr>
            <a:noAutofit/>
          </a:bodyPr>
          <a:lstStyle/>
          <a:p>
            <a:pPr algn="ctr"/>
            <a:r>
              <a:rPr lang="en-ZA" sz="3000" dirty="0" smtClean="0">
                <a:solidFill>
                  <a:srgbClr val="ED7D31"/>
                </a:solidFill>
              </a:rPr>
              <a:t/>
            </a:r>
            <a:br>
              <a:rPr lang="en-ZA" sz="3000" dirty="0" smtClean="0">
                <a:solidFill>
                  <a:srgbClr val="ED7D31"/>
                </a:solidFill>
              </a:rPr>
            </a:br>
            <a:r>
              <a:rPr lang="en-ZA" sz="3000" dirty="0">
                <a:solidFill>
                  <a:srgbClr val="ED7D31"/>
                </a:solidFill>
              </a:rPr>
              <a:t/>
            </a:r>
            <a:br>
              <a:rPr lang="en-ZA" sz="3000" dirty="0">
                <a:solidFill>
                  <a:srgbClr val="ED7D31"/>
                </a:solidFill>
              </a:rPr>
            </a:br>
            <a:r>
              <a:rPr lang="en-ZA" sz="3000" dirty="0" smtClean="0">
                <a:solidFill>
                  <a:srgbClr val="ED7D31"/>
                </a:solidFill>
              </a:rPr>
              <a:t/>
            </a:r>
            <a:br>
              <a:rPr lang="en-ZA" sz="3000" dirty="0" smtClean="0">
                <a:solidFill>
                  <a:srgbClr val="ED7D31"/>
                </a:solidFill>
              </a:rPr>
            </a:br>
            <a:r>
              <a:rPr lang="en-ZA" sz="3000" dirty="0" smtClean="0">
                <a:solidFill>
                  <a:srgbClr val="ED7D31"/>
                </a:solidFill>
              </a:rPr>
              <a:t>Estimates of National  Expenditure (ENE) 2018</a:t>
            </a:r>
            <a:br>
              <a:rPr lang="en-ZA" sz="3000" dirty="0" smtClean="0">
                <a:solidFill>
                  <a:srgbClr val="ED7D31"/>
                </a:solidFill>
              </a:rPr>
            </a:br>
            <a:r>
              <a:rPr lang="en-ZA" sz="3000" dirty="0" smtClean="0">
                <a:solidFill>
                  <a:srgbClr val="ED7D31"/>
                </a:solidFill>
              </a:rPr>
              <a:t>  </a:t>
            </a:r>
            <a:br>
              <a:rPr lang="en-ZA" sz="3000" dirty="0" smtClean="0">
                <a:solidFill>
                  <a:srgbClr val="ED7D31"/>
                </a:solidFill>
              </a:rPr>
            </a:br>
            <a:r>
              <a:rPr lang="en-ZA" sz="3000" dirty="0" smtClean="0">
                <a:solidFill>
                  <a:srgbClr val="ED7D31"/>
                </a:solidFill>
              </a:rPr>
              <a:t> </a:t>
            </a:r>
            <a:r>
              <a:rPr lang="en-ZA" sz="3000" dirty="0">
                <a:solidFill>
                  <a:srgbClr val="ED7D31"/>
                </a:solidFill>
              </a:rPr>
              <a:t/>
            </a:r>
            <a:br>
              <a:rPr lang="en-ZA" sz="3000" dirty="0">
                <a:solidFill>
                  <a:srgbClr val="ED7D31"/>
                </a:solidFill>
              </a:rPr>
            </a:br>
            <a:endParaRPr lang="en-ZA" sz="3000" dirty="0">
              <a:solidFill>
                <a:schemeClr val="tx1"/>
              </a:solidFill>
            </a:endParaRPr>
          </a:p>
        </p:txBody>
      </p:sp>
      <p:sp>
        <p:nvSpPr>
          <p:cNvPr id="5" name="Content Placeholder 4"/>
          <p:cNvSpPr>
            <a:spLocks noGrp="1"/>
          </p:cNvSpPr>
          <p:nvPr>
            <p:ph idx="1"/>
          </p:nvPr>
        </p:nvSpPr>
        <p:spPr>
          <a:xfrm>
            <a:off x="258793" y="2033516"/>
            <a:ext cx="8256557" cy="3507475"/>
          </a:xfrm>
        </p:spPr>
        <p:txBody>
          <a:bodyPr/>
          <a:lstStyle/>
          <a:p>
            <a:pPr marL="0" indent="0" algn="ctr">
              <a:buNone/>
            </a:pPr>
            <a:r>
              <a:rPr lang="en-ZA" b="1" dirty="0"/>
              <a:t>VOTE 33: </a:t>
            </a:r>
          </a:p>
          <a:p>
            <a:pPr marL="0" indent="0" algn="just">
              <a:buNone/>
            </a:pPr>
            <a:r>
              <a:rPr lang="en-ZA" b="1" dirty="0"/>
              <a:t>Purpose:    </a:t>
            </a:r>
            <a:endParaRPr lang="en-ZA" b="1" dirty="0" smtClean="0"/>
          </a:p>
          <a:p>
            <a:pPr marL="0" indent="0" algn="just">
              <a:buNone/>
            </a:pPr>
            <a:endParaRPr lang="en-ZA" b="1" dirty="0"/>
          </a:p>
          <a:p>
            <a:pPr marL="0" indent="0" algn="just">
              <a:spcAft>
                <a:spcPts val="1200"/>
              </a:spcAft>
              <a:buNone/>
            </a:pPr>
            <a:r>
              <a:rPr lang="en-ZA" b="1" dirty="0"/>
              <a:t>Promote and support growth and development of an equitable, competitive  and sustainable tourism sector, enhancing its contribution  to national priorities</a:t>
            </a:r>
            <a:r>
              <a:rPr lang="en-ZA" sz="2800" b="1" dirty="0"/>
              <a:t>.</a:t>
            </a:r>
          </a:p>
          <a:p>
            <a:pPr algn="just"/>
            <a:endParaRPr lang="en-US" dirty="0"/>
          </a:p>
        </p:txBody>
      </p:sp>
      <p:sp>
        <p:nvSpPr>
          <p:cNvPr id="6"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99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8024031" cy="402624"/>
          </a:xfrm>
        </p:spPr>
        <p:txBody>
          <a:bodyPr>
            <a:noAutofit/>
          </a:bodyPr>
          <a:lstStyle/>
          <a:p>
            <a:pPr algn="ctr"/>
            <a:r>
              <a:rPr lang="en-ZA" sz="2100" dirty="0" smtClean="0">
                <a:solidFill>
                  <a:srgbClr val="F26522"/>
                </a:solidFill>
              </a:rPr>
              <a:t>Organisational Strategic Goals …Continued</a:t>
            </a:r>
            <a:endParaRPr lang="en-ZA" sz="2100" dirty="0">
              <a:solidFill>
                <a:srgbClr val="F2652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6354495"/>
              </p:ext>
            </p:extLst>
          </p:nvPr>
        </p:nvGraphicFramePr>
        <p:xfrm>
          <a:off x="628651" y="1026543"/>
          <a:ext cx="8024030" cy="4379823"/>
        </p:xfrm>
        <a:graphic>
          <a:graphicData uri="http://schemas.openxmlformats.org/drawingml/2006/table">
            <a:tbl>
              <a:tblPr firstRow="1" bandRow="1">
                <a:tableStyleId>{21E4AEA4-8DFA-4A89-87EB-49C32662AFE0}</a:tableStyleId>
              </a:tblPr>
              <a:tblGrid>
                <a:gridCol w="5140554">
                  <a:extLst>
                    <a:ext uri="{9D8B030D-6E8A-4147-A177-3AD203B41FA5}">
                      <a16:colId xmlns="" xmlns:a16="http://schemas.microsoft.com/office/drawing/2014/main" val="20000"/>
                    </a:ext>
                  </a:extLst>
                </a:gridCol>
                <a:gridCol w="2883476">
                  <a:extLst>
                    <a:ext uri="{9D8B030D-6E8A-4147-A177-3AD203B41FA5}">
                      <a16:colId xmlns="" xmlns:a16="http://schemas.microsoft.com/office/drawing/2014/main" val="20001"/>
                    </a:ext>
                  </a:extLst>
                </a:gridCol>
              </a:tblGrid>
              <a:tr h="59522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Strategic Outcome Oriented Goals: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  </a:t>
                      </a:r>
                      <a:r>
                        <a:rPr lang="en-ZA" sz="1600" dirty="0" smtClean="0">
                          <a:solidFill>
                            <a:schemeClr val="tx1"/>
                          </a:solidFill>
                          <a:latin typeface="Gill Sans MT" panose="020B0502020104020203" pitchFamily="34" charset="0"/>
                        </a:rPr>
                        <a:t>Increase the tourism sector’s contribution to inclusive economic growth.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just">
                        <a:lnSpc>
                          <a:spcPct val="100000"/>
                        </a:lnSpc>
                        <a:spcAft>
                          <a:spcPts val="0"/>
                        </a:spcAft>
                        <a:tabLst>
                          <a:tab pos="630555" algn="l"/>
                        </a:tabLst>
                      </a:pPr>
                      <a:r>
                        <a:rPr lang="en-GB"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Goal Statements</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D"/>
                    </a:solidFill>
                  </a:tcPr>
                </a:tc>
                <a:tc>
                  <a:txBody>
                    <a:bodyPr/>
                    <a:lstStyle/>
                    <a:p>
                      <a:pPr algn="just">
                        <a:lnSpc>
                          <a:spcPct val="100000"/>
                        </a:lnSpc>
                        <a:spcAft>
                          <a:spcPts val="0"/>
                        </a:spcAft>
                        <a:tabLst>
                          <a:tab pos="630555" algn="l"/>
                        </a:tabLst>
                      </a:pPr>
                      <a:r>
                        <a:rPr lang="en-GB"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Government Outcomes</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D"/>
                    </a:solidFill>
                  </a:tcPr>
                </a:tc>
                <a:extLst>
                  <a:ext uri="{0D108BD9-81ED-4DB2-BD59-A6C34878D82A}">
                    <a16:rowId xmlns="" xmlns:a16="http://schemas.microsoft.com/office/drawing/2014/main" val="10001"/>
                  </a:ext>
                </a:extLst>
              </a:tr>
              <a:tr h="370840">
                <a:tc>
                  <a:txBody>
                    <a:bodyPr/>
                    <a:lstStyle/>
                    <a:p>
                      <a:pPr algn="just">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Tourism’s contribution to the economy is measured by jobs created, contribution to GDP, and revenue generated from tourism activity. Furthermore, as a services export sector, tourism is a significant earner of foreign currency. In the South African context, this growth should be underpinned by the principle of inclusivity to drive tourism-sector transformation.</a:t>
                      </a:r>
                      <a:endParaRPr lang="en-ZA" sz="16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 </a:t>
                      </a:r>
                      <a:endParaRPr lang="en-ZA" sz="16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An increase in tourism’s economic contribution is driven by an increase in domestic and international tourist arrivals as well as an increase in tourist spend. Along with its partners, the Department must create an environment conducive to this increase by ensuring a quality and diverse tourism offering as well as by developing sector capacity.</a:t>
                      </a:r>
                      <a:endParaRPr lang="en-ZA" sz="16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tabLst>
                          <a:tab pos="201295" algn="l"/>
                        </a:tabLst>
                      </a:pPr>
                      <a:r>
                        <a:rPr lang="en-US"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Outcome 4</a:t>
                      </a:r>
                      <a:r>
                        <a:rPr lang="en-US" sz="1600" dirty="0" smtClean="0">
                          <a:effectLst/>
                          <a:latin typeface="Gill Sans MT" panose="020B0502020104020203" pitchFamily="34" charset="0"/>
                          <a:ea typeface="Times New Roman" panose="02020603050405020304" pitchFamily="18" charset="0"/>
                          <a:cs typeface="Times New Roman" panose="02020603050405020304" pitchFamily="18" charset="0"/>
                        </a:rPr>
                        <a:t>: Decent employment through inclusive economic growth.</a:t>
                      </a:r>
                      <a:endParaRPr lang="en-ZA" sz="16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tabLst>
                          <a:tab pos="201295" algn="l"/>
                        </a:tabLst>
                      </a:pPr>
                      <a:r>
                        <a:rPr lang="en-US" sz="1600" dirty="0" smtClean="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6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tabLst>
                          <a:tab pos="201295" algn="l"/>
                        </a:tabLst>
                      </a:pPr>
                      <a:r>
                        <a:rPr lang="en-US" sz="1600" b="1" dirty="0" smtClean="0">
                          <a:effectLst/>
                          <a:latin typeface="Gill Sans MT" panose="020B0502020104020203" pitchFamily="34" charset="0"/>
                          <a:ea typeface="Times New Roman" panose="02020603050405020304" pitchFamily="18" charset="0"/>
                          <a:cs typeface="Times New Roman" panose="02020603050405020304" pitchFamily="18" charset="0"/>
                        </a:rPr>
                        <a:t>Outcome 7:</a:t>
                      </a:r>
                      <a:r>
                        <a:rPr lang="en-US" sz="1600" dirty="0" smtClean="0">
                          <a:effectLst/>
                          <a:latin typeface="Gill Sans MT" panose="020B0502020104020203" pitchFamily="34" charset="0"/>
                          <a:ea typeface="Times New Roman" panose="02020603050405020304" pitchFamily="18" charset="0"/>
                          <a:cs typeface="Times New Roman" panose="02020603050405020304" pitchFamily="18" charset="0"/>
                        </a:rPr>
                        <a:t> Comprehensive Rural Development.</a:t>
                      </a:r>
                      <a:endParaRPr lang="en-ZA" sz="16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spcAft>
                          <a:spcPts val="0"/>
                        </a:spcAft>
                        <a:tabLst>
                          <a:tab pos="201295" algn="l"/>
                        </a:tabLst>
                      </a:pPr>
                      <a:r>
                        <a:rPr lang="en-US" sz="1600" dirty="0" smtClean="0">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6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r>
                        <a:rPr lang="en-GB" sz="1600" b="1" dirty="0" smtClean="0">
                          <a:effectLst/>
                          <a:latin typeface="Gill Sans MT" panose="020B0502020104020203" pitchFamily="34" charset="0"/>
                          <a:ea typeface="MS Mincho" panose="02020609040205080304" pitchFamily="49" charset="-128"/>
                          <a:cs typeface="Arial Narrow" panose="020B0606020202030204" pitchFamily="34" charset="0"/>
                        </a:rPr>
                        <a:t>Outcome 11:</a:t>
                      </a:r>
                      <a:r>
                        <a:rPr lang="en-GB" sz="1600" dirty="0" smtClean="0">
                          <a:effectLst/>
                          <a:latin typeface="Gill Sans MT" panose="020B0502020104020203" pitchFamily="34" charset="0"/>
                          <a:ea typeface="MS Mincho" panose="02020609040205080304" pitchFamily="49" charset="-128"/>
                          <a:cs typeface="Arial Narrow" panose="020B0606020202030204" pitchFamily="34" charset="0"/>
                        </a:rPr>
                        <a:t> Creating a better South Africa, and contributing to a better and safer Africa in a better world.</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6508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00563" y="94130"/>
            <a:ext cx="8755811" cy="421209"/>
          </a:xfrm>
        </p:spPr>
        <p:txBody>
          <a:bodyPr>
            <a:noAutofit/>
          </a:bodyPr>
          <a:lstStyle/>
          <a:p>
            <a:pPr algn="ctr"/>
            <a:r>
              <a:rPr lang="en-US" sz="2200" dirty="0" smtClean="0"/>
              <a:t/>
            </a:r>
            <a:br>
              <a:rPr lang="en-US" sz="2200" dirty="0" smtClean="0"/>
            </a:br>
            <a:r>
              <a:rPr lang="en-US" sz="2200" dirty="0" smtClean="0"/>
              <a:t>Departmental MTEF Baseline (Per Programme)</a:t>
            </a:r>
            <a:br>
              <a:rPr lang="en-US" sz="2200" dirty="0" smtClean="0"/>
            </a:br>
            <a:endParaRPr lang="en-ZA" sz="2200" dirty="0"/>
          </a:p>
        </p:txBody>
      </p:sp>
      <p:pic>
        <p:nvPicPr>
          <p:cNvPr id="5" name="Picture 4"/>
          <p:cNvPicPr>
            <a:picLocks noChangeAspect="1"/>
          </p:cNvPicPr>
          <p:nvPr/>
        </p:nvPicPr>
        <p:blipFill>
          <a:blip r:embed="rId3"/>
          <a:stretch>
            <a:fillRect/>
          </a:stretch>
        </p:blipFill>
        <p:spPr>
          <a:xfrm>
            <a:off x="200561" y="698317"/>
            <a:ext cx="8755811" cy="168571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00561" y="2384031"/>
            <a:ext cx="3017424" cy="3090976"/>
          </a:xfrm>
          <a:prstGeom prst="rect">
            <a:avLst/>
          </a:prstGeom>
        </p:spPr>
      </p:pic>
      <p:pic>
        <p:nvPicPr>
          <p:cNvPr id="7" name="Picture 6"/>
          <p:cNvPicPr>
            <a:picLocks noChangeAspect="1"/>
          </p:cNvPicPr>
          <p:nvPr/>
        </p:nvPicPr>
        <p:blipFill>
          <a:blip r:embed="rId5"/>
          <a:stretch>
            <a:fillRect/>
          </a:stretch>
        </p:blipFill>
        <p:spPr>
          <a:xfrm>
            <a:off x="3217983" y="2382702"/>
            <a:ext cx="2963007" cy="3090976"/>
          </a:xfrm>
          <a:prstGeom prst="rect">
            <a:avLst/>
          </a:prstGeom>
        </p:spPr>
      </p:pic>
      <p:pic>
        <p:nvPicPr>
          <p:cNvPr id="9" name="Picture 8"/>
          <p:cNvPicPr>
            <a:picLocks noChangeAspect="1"/>
          </p:cNvPicPr>
          <p:nvPr/>
        </p:nvPicPr>
        <p:blipFill>
          <a:blip r:embed="rId6"/>
          <a:stretch>
            <a:fillRect/>
          </a:stretch>
        </p:blipFill>
        <p:spPr>
          <a:xfrm>
            <a:off x="6180990" y="2388865"/>
            <a:ext cx="2775382" cy="3090976"/>
          </a:xfrm>
          <a:prstGeom prst="rect">
            <a:avLst/>
          </a:prstGeom>
        </p:spPr>
      </p:pic>
      <p:sp>
        <p:nvSpPr>
          <p:cNvPr id="10" name="Footer Placeholder 1"/>
          <p:cNvSpPr>
            <a:spLocks noGrp="1"/>
          </p:cNvSpPr>
          <p:nvPr>
            <p:ph type="ftr" sz="quarter" idx="11"/>
          </p:nvPr>
        </p:nvSpPr>
        <p:spPr>
          <a:xfrm>
            <a:off x="200563"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3991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0385" y="156412"/>
            <a:ext cx="9023230" cy="583176"/>
          </a:xfrm>
        </p:spPr>
        <p:txBody>
          <a:bodyPr>
            <a:noAutofit/>
          </a:bodyPr>
          <a:lstStyle/>
          <a:p>
            <a:pPr algn="ctr"/>
            <a:r>
              <a:rPr lang="en-US" sz="2200" dirty="0" smtClean="0"/>
              <a:t/>
            </a:r>
            <a:br>
              <a:rPr lang="en-US" sz="2200" dirty="0" smtClean="0"/>
            </a:br>
            <a:r>
              <a:rPr lang="en-US" sz="2200" dirty="0" smtClean="0"/>
              <a:t>Departmental MTEF Baseline  (Economic Classification)</a:t>
            </a:r>
            <a:br>
              <a:rPr lang="en-US" sz="2200" dirty="0" smtClean="0"/>
            </a:br>
            <a:endParaRPr lang="en-ZA" sz="2200" dirty="0"/>
          </a:p>
        </p:txBody>
      </p:sp>
      <p:pic>
        <p:nvPicPr>
          <p:cNvPr id="5" name="Picture 4"/>
          <p:cNvPicPr>
            <a:picLocks noChangeAspect="1"/>
          </p:cNvPicPr>
          <p:nvPr/>
        </p:nvPicPr>
        <p:blipFill>
          <a:blip r:embed="rId2"/>
          <a:stretch>
            <a:fillRect/>
          </a:stretch>
        </p:blipFill>
        <p:spPr>
          <a:xfrm>
            <a:off x="174812" y="988720"/>
            <a:ext cx="8794376" cy="1685714"/>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74812" y="2674434"/>
            <a:ext cx="8794376" cy="2967414"/>
          </a:xfrm>
          <a:prstGeom prst="rect">
            <a:avLst/>
          </a:prstGeom>
        </p:spPr>
      </p:pic>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1120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74812" y="69191"/>
            <a:ext cx="8767482" cy="589716"/>
          </a:xfrm>
        </p:spPr>
        <p:txBody>
          <a:bodyPr>
            <a:noAutofit/>
          </a:bodyPr>
          <a:lstStyle/>
          <a:p>
            <a:pPr algn="ctr"/>
            <a:r>
              <a:rPr lang="en-US" sz="2200" dirty="0" smtClean="0"/>
              <a:t/>
            </a:r>
            <a:br>
              <a:rPr lang="en-US" sz="2200" dirty="0" smtClean="0"/>
            </a:br>
            <a:r>
              <a:rPr lang="en-US" sz="2200" dirty="0" smtClean="0"/>
              <a:t>MTEF Baseline - Programme 1: Administration            </a:t>
            </a:r>
            <a:br>
              <a:rPr lang="en-US" sz="2200" dirty="0" smtClean="0"/>
            </a:br>
            <a:r>
              <a:rPr lang="en-US" sz="2200" dirty="0" smtClean="0"/>
              <a:t>     (Per Sub-</a:t>
            </a:r>
            <a:r>
              <a:rPr lang="en-US" sz="2200" dirty="0" err="1" smtClean="0"/>
              <a:t>programme</a:t>
            </a:r>
            <a:r>
              <a:rPr lang="en-US" sz="2200" dirty="0" smtClean="0"/>
              <a:t>)</a:t>
            </a:r>
            <a:br>
              <a:rPr lang="en-US" sz="2200" dirty="0" smtClean="0"/>
            </a:br>
            <a:endParaRPr lang="en-ZA" sz="2200" dirty="0"/>
          </a:p>
        </p:txBody>
      </p:sp>
      <p:pic>
        <p:nvPicPr>
          <p:cNvPr id="9" name="Picture 8"/>
          <p:cNvPicPr>
            <a:picLocks noChangeAspect="1"/>
          </p:cNvPicPr>
          <p:nvPr/>
        </p:nvPicPr>
        <p:blipFill>
          <a:blip r:embed="rId2"/>
          <a:stretch>
            <a:fillRect/>
          </a:stretch>
        </p:blipFill>
        <p:spPr>
          <a:xfrm>
            <a:off x="174812" y="2723016"/>
            <a:ext cx="8767482" cy="2882256"/>
          </a:xfrm>
          <a:prstGeom prst="rect">
            <a:avLst/>
          </a:prstGeom>
        </p:spPr>
      </p:pic>
      <p:pic>
        <p:nvPicPr>
          <p:cNvPr id="10" name="Picture 9"/>
          <p:cNvPicPr>
            <a:picLocks noChangeAspect="1"/>
          </p:cNvPicPr>
          <p:nvPr/>
        </p:nvPicPr>
        <p:blipFill>
          <a:blip r:embed="rId3"/>
          <a:stretch>
            <a:fillRect/>
          </a:stretch>
        </p:blipFill>
        <p:spPr>
          <a:xfrm>
            <a:off x="174812" y="820270"/>
            <a:ext cx="8767482" cy="1902745"/>
          </a:xfrm>
          <a:prstGeom prst="rect">
            <a:avLst/>
          </a:prstGeom>
          <a:ln>
            <a:solidFill>
              <a:schemeClr val="tx1"/>
            </a:solidFill>
          </a:ln>
        </p:spPr>
      </p:pic>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5727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82389" y="206188"/>
            <a:ext cx="8552330" cy="690959"/>
          </a:xfrm>
        </p:spPr>
        <p:txBody>
          <a:bodyPr>
            <a:noAutofit/>
          </a:bodyPr>
          <a:lstStyle/>
          <a:p>
            <a:pPr algn="ctr"/>
            <a:r>
              <a:rPr lang="en-US" sz="2200" dirty="0" smtClean="0"/>
              <a:t/>
            </a:r>
            <a:br>
              <a:rPr lang="en-US" sz="2200" dirty="0" smtClean="0"/>
            </a:br>
            <a:r>
              <a:rPr lang="en-US" sz="2200" dirty="0" smtClean="0"/>
              <a:t>MTEF Baseline - Programme 1:  Administration </a:t>
            </a:r>
            <a:br>
              <a:rPr lang="en-US" sz="2200" dirty="0" smtClean="0"/>
            </a:br>
            <a:r>
              <a:rPr lang="en-US" sz="2200" dirty="0" smtClean="0"/>
              <a:t>(Economic Classification)</a:t>
            </a:r>
            <a:br>
              <a:rPr lang="en-US" sz="2200" dirty="0" smtClean="0"/>
            </a:br>
            <a:endParaRPr lang="en-ZA" sz="2200" dirty="0"/>
          </a:p>
        </p:txBody>
      </p:sp>
      <p:pic>
        <p:nvPicPr>
          <p:cNvPr id="5" name="Picture 4"/>
          <p:cNvPicPr>
            <a:picLocks noChangeAspect="1"/>
          </p:cNvPicPr>
          <p:nvPr/>
        </p:nvPicPr>
        <p:blipFill>
          <a:blip r:embed="rId2"/>
          <a:stretch>
            <a:fillRect/>
          </a:stretch>
        </p:blipFill>
        <p:spPr>
          <a:xfrm>
            <a:off x="282388" y="897147"/>
            <a:ext cx="8552331" cy="1685714"/>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282387" y="2582861"/>
            <a:ext cx="8552332" cy="3031555"/>
          </a:xfrm>
          <a:prstGeom prst="rect">
            <a:avLst/>
          </a:prstGeom>
        </p:spPr>
      </p:pic>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519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34470" y="48862"/>
            <a:ext cx="8821271" cy="865537"/>
          </a:xfrm>
        </p:spPr>
        <p:txBody>
          <a:bodyPr>
            <a:noAutofit/>
          </a:bodyPr>
          <a:lstStyle/>
          <a:p>
            <a:pPr algn="ctr"/>
            <a:r>
              <a:rPr lang="en-US" sz="2200" dirty="0"/>
              <a:t/>
            </a:r>
            <a:br>
              <a:rPr lang="en-US" sz="2200" dirty="0"/>
            </a:br>
            <a:r>
              <a:rPr lang="en-US" sz="2200" dirty="0" smtClean="0"/>
              <a:t/>
            </a:r>
            <a:br>
              <a:rPr lang="en-US" sz="2200" dirty="0" smtClean="0"/>
            </a:br>
            <a:r>
              <a:rPr lang="en-US" sz="2200" dirty="0" smtClean="0"/>
              <a:t>MTEF Baseline - Programme 2:  Tourism Research, Policy and International Relations (Per Sub-</a:t>
            </a:r>
            <a:r>
              <a:rPr lang="en-US" sz="2200" dirty="0" err="1" smtClean="0"/>
              <a:t>programme</a:t>
            </a:r>
            <a:r>
              <a:rPr lang="en-US" sz="2200" dirty="0" smtClean="0"/>
              <a:t>)</a:t>
            </a:r>
            <a:br>
              <a:rPr lang="en-US" sz="2200" dirty="0" smtClean="0"/>
            </a:br>
            <a:endParaRPr lang="en-ZA" sz="2200" dirty="0"/>
          </a:p>
        </p:txBody>
      </p:sp>
      <p:pic>
        <p:nvPicPr>
          <p:cNvPr id="8" name="Picture 7"/>
          <p:cNvPicPr>
            <a:picLocks noChangeAspect="1"/>
          </p:cNvPicPr>
          <p:nvPr/>
        </p:nvPicPr>
        <p:blipFill>
          <a:blip r:embed="rId2"/>
          <a:stretch>
            <a:fillRect/>
          </a:stretch>
        </p:blipFill>
        <p:spPr>
          <a:xfrm>
            <a:off x="134470" y="3083442"/>
            <a:ext cx="8821271" cy="2500154"/>
          </a:xfrm>
          <a:prstGeom prst="rect">
            <a:avLst/>
          </a:prstGeom>
        </p:spPr>
      </p:pic>
      <p:pic>
        <p:nvPicPr>
          <p:cNvPr id="9" name="Picture 8"/>
          <p:cNvPicPr>
            <a:picLocks noChangeAspect="1"/>
          </p:cNvPicPr>
          <p:nvPr/>
        </p:nvPicPr>
        <p:blipFill>
          <a:blip r:embed="rId3"/>
          <a:stretch>
            <a:fillRect/>
          </a:stretch>
        </p:blipFill>
        <p:spPr>
          <a:xfrm>
            <a:off x="134470" y="1159632"/>
            <a:ext cx="8821271" cy="1923810"/>
          </a:xfrm>
          <a:prstGeom prst="rect">
            <a:avLst/>
          </a:prstGeom>
          <a:ln>
            <a:solidFill>
              <a:schemeClr val="tx1"/>
            </a:solidFill>
          </a:ln>
        </p:spPr>
      </p:pic>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7934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7917" y="2869949"/>
            <a:ext cx="8807825" cy="2698747"/>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82388" y="171202"/>
            <a:ext cx="8525436" cy="877669"/>
          </a:xfrm>
        </p:spPr>
        <p:txBody>
          <a:bodyPr>
            <a:normAutofit fontScale="90000"/>
          </a:bodyPr>
          <a:lstStyle/>
          <a:p>
            <a:pPr algn="ctr"/>
            <a:r>
              <a:rPr lang="en-US" sz="2200" dirty="0" smtClean="0"/>
              <a:t/>
            </a:r>
            <a:br>
              <a:rPr lang="en-US" sz="2200" dirty="0" smtClean="0"/>
            </a:br>
            <a:r>
              <a:rPr lang="en-US" sz="2200" dirty="0" smtClean="0"/>
              <a:t>MTEF Baseline - Programme 2: Tourism Research, Policy and International Relations  (Economic Classification)</a:t>
            </a:r>
            <a:br>
              <a:rPr lang="en-US" sz="2200" dirty="0" smtClean="0"/>
            </a:br>
            <a:endParaRPr lang="en-ZA" sz="2200" dirty="0"/>
          </a:p>
        </p:txBody>
      </p:sp>
      <p:pic>
        <p:nvPicPr>
          <p:cNvPr id="9" name="Picture 8"/>
          <p:cNvPicPr>
            <a:picLocks noChangeAspect="1"/>
          </p:cNvPicPr>
          <p:nvPr/>
        </p:nvPicPr>
        <p:blipFill>
          <a:blip r:embed="rId3"/>
          <a:stretch>
            <a:fillRect/>
          </a:stretch>
        </p:blipFill>
        <p:spPr>
          <a:xfrm>
            <a:off x="147918" y="1184235"/>
            <a:ext cx="8807824" cy="1685714"/>
          </a:xfrm>
          <a:prstGeom prst="rect">
            <a:avLst/>
          </a:prstGeom>
          <a:ln>
            <a:solidFill>
              <a:schemeClr val="tx1"/>
            </a:solidFill>
          </a:ln>
        </p:spPr>
      </p:pic>
      <p:sp>
        <p:nvSpPr>
          <p:cNvPr id="7" name="Footer Placeholder 1"/>
          <p:cNvSpPr>
            <a:spLocks noGrp="1"/>
          </p:cNvSpPr>
          <p:nvPr>
            <p:ph type="ftr" sz="quarter" idx="11"/>
          </p:nvPr>
        </p:nvSpPr>
        <p:spPr>
          <a:xfrm>
            <a:off x="282388" y="5908586"/>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0984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161365"/>
            <a:ext cx="7886700" cy="847164"/>
          </a:xfrm>
        </p:spPr>
        <p:txBody>
          <a:bodyPr>
            <a:noAutofit/>
          </a:bodyPr>
          <a:lstStyle/>
          <a:p>
            <a:pPr algn="ctr"/>
            <a:r>
              <a:rPr lang="en-US" sz="2200" dirty="0" smtClean="0"/>
              <a:t/>
            </a:r>
            <a:br>
              <a:rPr lang="en-US" sz="2200" dirty="0" smtClean="0"/>
            </a:br>
            <a:r>
              <a:rPr lang="en-US" sz="2200" dirty="0" smtClean="0"/>
              <a:t>MTEF Baseline - Programme 3: Destination Development (Per Sub-</a:t>
            </a:r>
            <a:r>
              <a:rPr lang="en-US" sz="2200" dirty="0" err="1" smtClean="0"/>
              <a:t>programme</a:t>
            </a:r>
            <a:r>
              <a:rPr lang="en-US" sz="2200" dirty="0" smtClean="0"/>
              <a:t>)</a:t>
            </a:r>
            <a:br>
              <a:rPr lang="en-US" sz="2200" dirty="0" smtClean="0"/>
            </a:br>
            <a:endParaRPr lang="en-ZA" sz="2200" dirty="0"/>
          </a:p>
        </p:txBody>
      </p:sp>
      <p:pic>
        <p:nvPicPr>
          <p:cNvPr id="5" name="Picture 4"/>
          <p:cNvPicPr>
            <a:picLocks noChangeAspect="1"/>
          </p:cNvPicPr>
          <p:nvPr/>
        </p:nvPicPr>
        <p:blipFill>
          <a:blip r:embed="rId2"/>
          <a:stretch>
            <a:fillRect/>
          </a:stretch>
        </p:blipFill>
        <p:spPr>
          <a:xfrm>
            <a:off x="161366" y="1164027"/>
            <a:ext cx="8794376" cy="1685714"/>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61365" y="2803908"/>
            <a:ext cx="8794377" cy="2764675"/>
          </a:xfrm>
          <a:prstGeom prst="rect">
            <a:avLst/>
          </a:prstGeom>
        </p:spPr>
      </p:pic>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9706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188259"/>
            <a:ext cx="7886700" cy="700158"/>
          </a:xfrm>
        </p:spPr>
        <p:txBody>
          <a:bodyPr>
            <a:noAutofit/>
          </a:bodyPr>
          <a:lstStyle/>
          <a:p>
            <a:pPr algn="ctr"/>
            <a:r>
              <a:rPr lang="en-US" sz="2200" dirty="0" smtClean="0"/>
              <a:t/>
            </a:r>
            <a:br>
              <a:rPr lang="en-US" sz="2200" dirty="0" smtClean="0"/>
            </a:br>
            <a:r>
              <a:rPr lang="en-US" sz="2200" dirty="0" smtClean="0"/>
              <a:t>MTEF Baseline - Programme 3: Destination Development (Economic Classification)</a:t>
            </a:r>
            <a:br>
              <a:rPr lang="en-US" sz="2200" dirty="0" smtClean="0"/>
            </a:br>
            <a:endParaRPr lang="en-ZA" sz="2200" dirty="0"/>
          </a:p>
        </p:txBody>
      </p:sp>
      <p:pic>
        <p:nvPicPr>
          <p:cNvPr id="5" name="Picture 4"/>
          <p:cNvPicPr>
            <a:picLocks noChangeAspect="1"/>
          </p:cNvPicPr>
          <p:nvPr/>
        </p:nvPicPr>
        <p:blipFill>
          <a:blip r:embed="rId2"/>
          <a:stretch>
            <a:fillRect/>
          </a:stretch>
        </p:blipFill>
        <p:spPr>
          <a:xfrm>
            <a:off x="282387" y="1136867"/>
            <a:ext cx="8606119" cy="1685714"/>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82387" y="2822581"/>
            <a:ext cx="8606119" cy="2956427"/>
          </a:xfrm>
          <a:prstGeom prst="rect">
            <a:avLst/>
          </a:prstGeom>
        </p:spPr>
      </p:pic>
      <p:sp>
        <p:nvSpPr>
          <p:cNvPr id="7"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3215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88259" y="174812"/>
            <a:ext cx="8727141" cy="924226"/>
          </a:xfrm>
        </p:spPr>
        <p:txBody>
          <a:bodyPr>
            <a:noAutofit/>
          </a:bodyPr>
          <a:lstStyle/>
          <a:p>
            <a:pPr algn="ctr"/>
            <a:r>
              <a:rPr lang="en-US" sz="2200" dirty="0" smtClean="0"/>
              <a:t>MTEF BASELINE - PROGRAMME 4:  TOURISM SECTOR SUPPORT SERVICES (PER SUB-PROGRAMME)</a:t>
            </a:r>
            <a:br>
              <a:rPr lang="en-US" sz="2200" dirty="0" smtClean="0"/>
            </a:br>
            <a:endParaRPr lang="en-ZA" sz="2200" dirty="0"/>
          </a:p>
        </p:txBody>
      </p:sp>
      <p:pic>
        <p:nvPicPr>
          <p:cNvPr id="5" name="Picture 4"/>
          <p:cNvPicPr>
            <a:picLocks noChangeAspect="1"/>
          </p:cNvPicPr>
          <p:nvPr/>
        </p:nvPicPr>
        <p:blipFill>
          <a:blip r:embed="rId2"/>
          <a:stretch>
            <a:fillRect/>
          </a:stretch>
        </p:blipFill>
        <p:spPr>
          <a:xfrm>
            <a:off x="188259" y="1165834"/>
            <a:ext cx="8727141" cy="1923810"/>
          </a:xfrm>
          <a:prstGeom prst="rect">
            <a:avLst/>
          </a:prstGeom>
          <a:solidFill>
            <a:schemeClr val="bg1"/>
          </a:solidFill>
          <a:ln>
            <a:solidFill>
              <a:schemeClr val="tx1"/>
            </a:solidFill>
          </a:ln>
        </p:spPr>
      </p:pic>
      <p:pic>
        <p:nvPicPr>
          <p:cNvPr id="7" name="Picture 6"/>
          <p:cNvPicPr>
            <a:picLocks noChangeAspect="1"/>
          </p:cNvPicPr>
          <p:nvPr/>
        </p:nvPicPr>
        <p:blipFill>
          <a:blip r:embed="rId3"/>
          <a:stretch>
            <a:fillRect/>
          </a:stretch>
        </p:blipFill>
        <p:spPr>
          <a:xfrm>
            <a:off x="188259" y="3089644"/>
            <a:ext cx="8727142" cy="2780804"/>
          </a:xfrm>
          <a:prstGeom prst="rect">
            <a:avLst/>
          </a:prstGeom>
        </p:spPr>
      </p:pic>
      <p:sp>
        <p:nvSpPr>
          <p:cNvPr id="8"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5110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82388" y="94130"/>
            <a:ext cx="8431306" cy="779930"/>
          </a:xfrm>
        </p:spPr>
        <p:txBody>
          <a:bodyPr>
            <a:noAutofit/>
          </a:bodyPr>
          <a:lstStyle/>
          <a:p>
            <a:pPr algn="ctr"/>
            <a:r>
              <a:rPr lang="en-US" sz="2200" dirty="0" smtClean="0"/>
              <a:t/>
            </a:r>
            <a:br>
              <a:rPr lang="en-US" sz="2200" dirty="0" smtClean="0"/>
            </a:br>
            <a:r>
              <a:rPr lang="en-US" sz="2200" dirty="0" smtClean="0"/>
              <a:t>MTEF Baseline - Programme 4:  Tourism Sector Support Services (Economic Classification)</a:t>
            </a:r>
            <a:br>
              <a:rPr lang="en-US" sz="2200" dirty="0" smtClean="0"/>
            </a:br>
            <a:endParaRPr lang="en-ZA" sz="2200" dirty="0"/>
          </a:p>
        </p:txBody>
      </p:sp>
      <p:pic>
        <p:nvPicPr>
          <p:cNvPr id="5" name="Picture 4"/>
          <p:cNvPicPr>
            <a:picLocks noChangeAspect="1"/>
          </p:cNvPicPr>
          <p:nvPr/>
        </p:nvPicPr>
        <p:blipFill>
          <a:blip r:embed="rId2"/>
          <a:stretch>
            <a:fillRect/>
          </a:stretch>
        </p:blipFill>
        <p:spPr>
          <a:xfrm>
            <a:off x="188259" y="1179373"/>
            <a:ext cx="8686800" cy="1685714"/>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188258" y="2865087"/>
            <a:ext cx="8686801" cy="2903701"/>
          </a:xfrm>
          <a:prstGeom prst="rect">
            <a:avLst/>
          </a:prstGeom>
        </p:spPr>
      </p:pic>
      <p:sp>
        <p:nvSpPr>
          <p:cNvPr id="8"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216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43754" y="191069"/>
            <a:ext cx="8185334" cy="464024"/>
          </a:xfrm>
        </p:spPr>
        <p:txBody>
          <a:bodyPr>
            <a:noAutofit/>
          </a:bodyPr>
          <a:lstStyle/>
          <a:p>
            <a:pPr algn="ctr"/>
            <a:r>
              <a:rPr lang="en-ZA" sz="2200" dirty="0" smtClean="0">
                <a:solidFill>
                  <a:srgbClr val="F26500"/>
                </a:solidFill>
              </a:rPr>
              <a:t>Organisational Strategic Objectives …….Continued</a:t>
            </a:r>
            <a:endParaRPr lang="en-ZA" sz="2200" dirty="0">
              <a:solidFill>
                <a:srgbClr val="F265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4476230"/>
              </p:ext>
            </p:extLst>
          </p:nvPr>
        </p:nvGraphicFramePr>
        <p:xfrm>
          <a:off x="443754" y="861528"/>
          <a:ext cx="8185334" cy="4861848"/>
        </p:xfrm>
        <a:graphic>
          <a:graphicData uri="http://schemas.openxmlformats.org/drawingml/2006/table">
            <a:tbl>
              <a:tblPr firstRow="1" bandRow="1">
                <a:tableStyleId>{21E4AEA4-8DFA-4A89-87EB-49C32662AFE0}</a:tableStyleId>
              </a:tblPr>
              <a:tblGrid>
                <a:gridCol w="1720695">
                  <a:extLst>
                    <a:ext uri="{9D8B030D-6E8A-4147-A177-3AD203B41FA5}">
                      <a16:colId xmlns="" xmlns:a16="http://schemas.microsoft.com/office/drawing/2014/main" val="20000"/>
                    </a:ext>
                  </a:extLst>
                </a:gridCol>
                <a:gridCol w="4667416">
                  <a:extLst>
                    <a:ext uri="{9D8B030D-6E8A-4147-A177-3AD203B41FA5}">
                      <a16:colId xmlns="" xmlns:a16="http://schemas.microsoft.com/office/drawing/2014/main" val="20001"/>
                    </a:ext>
                  </a:extLst>
                </a:gridCol>
                <a:gridCol w="1797223">
                  <a:extLst>
                    <a:ext uri="{9D8B030D-6E8A-4147-A177-3AD203B41FA5}">
                      <a16:colId xmlns="" xmlns:a16="http://schemas.microsoft.com/office/drawing/2014/main" val="20002"/>
                    </a:ext>
                  </a:extLst>
                </a:gridCol>
              </a:tblGrid>
              <a:tr h="472071">
                <a:tc>
                  <a:txBody>
                    <a:bodyPr/>
                    <a:lstStyle/>
                    <a:p>
                      <a:pPr algn="just">
                        <a:lnSpc>
                          <a:spcPct val="100000"/>
                        </a:lnSpc>
                        <a:spcAft>
                          <a:spcPts val="0"/>
                        </a:spcAft>
                        <a:tabLst>
                          <a:tab pos="630555" algn="l"/>
                        </a:tabLst>
                      </a:pPr>
                      <a:r>
                        <a:rPr lang="en-ZA" sz="1600" b="1" i="0" u="none" strike="noStrike" kern="1200" baseline="0" dirty="0" smtClean="0">
                          <a:solidFill>
                            <a:schemeClr val="dk1"/>
                          </a:solidFill>
                          <a:latin typeface="Gill Sans MT" panose="020B0502020104020203" pitchFamily="34" charset="0"/>
                          <a:ea typeface="+mn-ea"/>
                          <a:cs typeface="+mn-cs"/>
                        </a:rPr>
                        <a:t>Strategic outcome-oriented goal</a:t>
                      </a:r>
                      <a:endParaRPr lang="en-ZA" sz="1600" b="1" i="0" u="none" strike="noStrike" kern="1200" baseline="0" dirty="0">
                        <a:solidFill>
                          <a:schemeClr val="dk1"/>
                        </a:solidFill>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algn="just">
                        <a:lnSpc>
                          <a:spcPct val="100000"/>
                        </a:lnSpc>
                        <a:spcAft>
                          <a:spcPts val="0"/>
                        </a:spcAft>
                        <a:tabLst>
                          <a:tab pos="630555" algn="l"/>
                        </a:tabLst>
                      </a:pPr>
                      <a:r>
                        <a:rPr lang="en-ZA" sz="1600" b="1" i="0" u="none" strike="noStrike" kern="1200" baseline="0" dirty="0" smtClean="0">
                          <a:solidFill>
                            <a:schemeClr val="dk1"/>
                          </a:solidFill>
                          <a:latin typeface="Gill Sans MT" panose="020B0502020104020203" pitchFamily="34" charset="0"/>
                          <a:ea typeface="+mn-ea"/>
                          <a:cs typeface="+mn-cs"/>
                        </a:rPr>
                        <a:t>Organisational Strategic Objectives (SOs)</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algn="just">
                        <a:lnSpc>
                          <a:spcPct val="100000"/>
                        </a:lnSpc>
                        <a:spcAft>
                          <a:spcPts val="0"/>
                        </a:spcAft>
                        <a:tabLst>
                          <a:tab pos="630555" algn="l"/>
                        </a:tabLst>
                      </a:pPr>
                      <a:r>
                        <a:rPr lang="en-ZA" sz="1600" b="1" i="0" u="none" strike="noStrike" kern="1200" baseline="0" dirty="0" smtClean="0">
                          <a:solidFill>
                            <a:schemeClr val="dk1"/>
                          </a:solidFill>
                          <a:latin typeface="Gill Sans MT" panose="020B0502020104020203" pitchFamily="34" charset="0"/>
                          <a:ea typeface="+mn-ea"/>
                          <a:cs typeface="+mn-cs"/>
                        </a:rPr>
                        <a:t>Responsible Programme</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 xmlns:a16="http://schemas.microsoft.com/office/drawing/2014/main" val="10000"/>
                  </a:ext>
                </a:extLst>
              </a:tr>
              <a:tr h="560814">
                <a:tc rowSpan="4">
                  <a:txBody>
                    <a:bodyPr/>
                    <a:lstStyle/>
                    <a:p>
                      <a:pPr algn="just"/>
                      <a:r>
                        <a:rPr lang="en-ZA" sz="1400" b="0" i="0" u="none" strike="noStrike" kern="1200" baseline="0" dirty="0" smtClean="0">
                          <a:solidFill>
                            <a:schemeClr val="dk1"/>
                          </a:solidFill>
                          <a:latin typeface="Gill Sans MT" panose="020B0502020104020203" pitchFamily="34" charset="0"/>
                          <a:ea typeface="+mn-ea"/>
                          <a:cs typeface="+mn-cs"/>
                        </a:rPr>
                        <a:t>Achieve good corporate and</a:t>
                      </a:r>
                    </a:p>
                    <a:p>
                      <a:pPr algn="just"/>
                      <a:r>
                        <a:rPr lang="en-ZA" sz="1400" b="0" i="0" u="none" strike="noStrike" kern="1200" baseline="0" dirty="0" smtClean="0">
                          <a:solidFill>
                            <a:schemeClr val="dk1"/>
                          </a:solidFill>
                          <a:latin typeface="Gill Sans MT" panose="020B0502020104020203" pitchFamily="34" charset="0"/>
                          <a:ea typeface="+mn-ea"/>
                          <a:cs typeface="+mn-cs"/>
                        </a:rPr>
                        <a:t>cooperative governance.</a:t>
                      </a:r>
                    </a:p>
                    <a:p>
                      <a:pPr algn="just"/>
                      <a:endParaRPr lang="en-ZA" sz="1400" b="0" i="0" u="none" strike="noStrike" kern="1200" baseline="0" dirty="0" smtClean="0">
                        <a:solidFill>
                          <a:schemeClr val="dk1"/>
                        </a:solidFill>
                        <a:latin typeface="Gill Sans MT" panose="020B050202010402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i="0" u="none" strike="noStrike" kern="1200" baseline="0" dirty="0" smtClean="0">
                          <a:solidFill>
                            <a:schemeClr val="dk1"/>
                          </a:solidFill>
                          <a:latin typeface="Gill Sans MT" panose="020B0502020104020203" pitchFamily="34" charset="0"/>
                          <a:ea typeface="+mn-ea"/>
                          <a:cs typeface="+mn-cs"/>
                        </a:rPr>
                        <a:t>SO 1: </a:t>
                      </a:r>
                      <a:r>
                        <a:rPr lang="en-ZA" sz="1400" b="0" i="0" u="none" strike="noStrike" kern="1200" baseline="0" dirty="0" smtClean="0">
                          <a:solidFill>
                            <a:schemeClr val="dk1"/>
                          </a:solidFill>
                          <a:latin typeface="Gill Sans MT" panose="020B0502020104020203" pitchFamily="34" charset="0"/>
                          <a:ea typeface="+mn-ea"/>
                          <a:cs typeface="+mn-cs"/>
                        </a:rPr>
                        <a:t>To ensure economic, efficient and effective use of</a:t>
                      </a:r>
                    </a:p>
                    <a:p>
                      <a:pPr algn="just"/>
                      <a:r>
                        <a:rPr lang="en-ZA" sz="1400" b="0" i="0" u="none" strike="noStrike" kern="1200" baseline="0" dirty="0" smtClean="0">
                          <a:solidFill>
                            <a:schemeClr val="dk1"/>
                          </a:solidFill>
                          <a:latin typeface="Gill Sans MT" panose="020B0502020104020203" pitchFamily="34" charset="0"/>
                          <a:ea typeface="+mn-ea"/>
                          <a:cs typeface="+mn-cs"/>
                        </a:rPr>
                        <a:t>departmental resources.</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dk1"/>
                          </a:solidFill>
                          <a:latin typeface="Gill Sans MT" panose="020B0502020104020203" pitchFamily="34" charset="0"/>
                          <a:ea typeface="+mn-ea"/>
                          <a:cs typeface="+mn-cs"/>
                        </a:rPr>
                        <a:t>All strategic objectives are shared organisation wide with various programmes contributing to the objectives from their unique functional areas</a:t>
                      </a:r>
                      <a:r>
                        <a:rPr lang="en-ZA" sz="1800" b="0" i="0" u="none" strike="noStrike" kern="1200" baseline="0" dirty="0" smtClean="0">
                          <a:solidFill>
                            <a:schemeClr val="dk1"/>
                          </a:solidFill>
                          <a:latin typeface="Gill Sans MT" panose="020B0502020104020203" pitchFamily="34" charset="0"/>
                          <a:ea typeface="+mn-ea"/>
                          <a:cs typeface="+mn-cs"/>
                        </a:rPr>
                        <a:t>. </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60814">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i="0" u="none" strike="noStrike" kern="1200" baseline="0" dirty="0" smtClean="0">
                          <a:solidFill>
                            <a:schemeClr val="dk1"/>
                          </a:solidFill>
                          <a:latin typeface="Gill Sans MT" panose="020B0502020104020203" pitchFamily="34" charset="0"/>
                          <a:ea typeface="+mn-ea"/>
                          <a:cs typeface="+mn-cs"/>
                        </a:rPr>
                        <a:t>SO 2: </a:t>
                      </a:r>
                      <a:r>
                        <a:rPr lang="en-ZA" sz="1400" b="0" i="0" u="none" strike="noStrike" kern="1200" baseline="0" dirty="0" smtClean="0">
                          <a:solidFill>
                            <a:schemeClr val="dk1"/>
                          </a:solidFill>
                          <a:latin typeface="Gill Sans MT" panose="020B0502020104020203" pitchFamily="34" charset="0"/>
                          <a:ea typeface="+mn-ea"/>
                          <a:cs typeface="+mn-cs"/>
                        </a:rPr>
                        <a:t>To enhance understanding and awareness of the value</a:t>
                      </a:r>
                    </a:p>
                    <a:p>
                      <a:pPr algn="just"/>
                      <a:r>
                        <a:rPr lang="en-ZA" sz="1400" b="0" i="0" u="none" strike="noStrike" kern="1200" baseline="0" dirty="0" smtClean="0">
                          <a:solidFill>
                            <a:schemeClr val="dk1"/>
                          </a:solidFill>
                          <a:latin typeface="Gill Sans MT" panose="020B0502020104020203" pitchFamily="34" charset="0"/>
                          <a:ea typeface="+mn-ea"/>
                          <a:cs typeface="+mn-cs"/>
                        </a:rPr>
                        <a:t>of tourism and its opportunities.</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60814">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i="0" u="none" strike="noStrike" kern="1200" baseline="0" dirty="0" smtClean="0">
                          <a:solidFill>
                            <a:schemeClr val="dk1"/>
                          </a:solidFill>
                          <a:latin typeface="Gill Sans MT" panose="020B0502020104020203" pitchFamily="34" charset="0"/>
                          <a:ea typeface="+mn-ea"/>
                          <a:cs typeface="+mn-cs"/>
                        </a:rPr>
                        <a:t>SO 3: </a:t>
                      </a:r>
                      <a:r>
                        <a:rPr lang="en-ZA" sz="1400" b="0" i="0" u="none" strike="noStrike" kern="1200" baseline="0" dirty="0" smtClean="0">
                          <a:solidFill>
                            <a:schemeClr val="dk1"/>
                          </a:solidFill>
                          <a:latin typeface="Gill Sans MT" panose="020B0502020104020203" pitchFamily="34" charset="0"/>
                          <a:ea typeface="+mn-ea"/>
                          <a:cs typeface="+mn-cs"/>
                        </a:rPr>
                        <a:t>To create an enabling legislative and regulatory</a:t>
                      </a:r>
                    </a:p>
                    <a:p>
                      <a:pPr algn="just"/>
                      <a:r>
                        <a:rPr lang="en-ZA" sz="1400" b="0" i="0" u="none" strike="noStrike" kern="1200" baseline="0" dirty="0" smtClean="0">
                          <a:solidFill>
                            <a:schemeClr val="dk1"/>
                          </a:solidFill>
                          <a:latin typeface="Gill Sans MT" panose="020B0502020104020203" pitchFamily="34" charset="0"/>
                          <a:ea typeface="+mn-ea"/>
                          <a:cs typeface="+mn-cs"/>
                        </a:rPr>
                        <a:t>environment for tourism development and growth.</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01575">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i="0" u="none" strike="noStrike" kern="1200" baseline="0" dirty="0" smtClean="0">
                          <a:solidFill>
                            <a:schemeClr val="dk1"/>
                          </a:solidFill>
                          <a:latin typeface="Gill Sans MT" panose="020B0502020104020203" pitchFamily="34" charset="0"/>
                          <a:ea typeface="+mn-ea"/>
                          <a:cs typeface="+mn-cs"/>
                        </a:rPr>
                        <a:t>SO 4: </a:t>
                      </a:r>
                      <a:r>
                        <a:rPr lang="en-ZA" sz="1400" b="0" i="0" u="none" strike="noStrike" kern="1200" baseline="0" dirty="0" smtClean="0">
                          <a:solidFill>
                            <a:schemeClr val="dk1"/>
                          </a:solidFill>
                          <a:latin typeface="Gill Sans MT" panose="020B0502020104020203" pitchFamily="34" charset="0"/>
                          <a:ea typeface="+mn-ea"/>
                          <a:cs typeface="+mn-cs"/>
                        </a:rPr>
                        <a:t>To contribute to economic transformation in South Africa.</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65075">
                <a:tc rowSpan="4">
                  <a:txBody>
                    <a:bodyPr/>
                    <a:lstStyle/>
                    <a:p>
                      <a:pPr algn="just"/>
                      <a:r>
                        <a:rPr lang="en-ZA" sz="1400" b="0" i="0" u="none" strike="noStrike" kern="1200" baseline="0" dirty="0" smtClean="0">
                          <a:solidFill>
                            <a:schemeClr val="dk1"/>
                          </a:solidFill>
                          <a:latin typeface="Gill Sans MT" panose="020B0502020104020203" pitchFamily="34" charset="0"/>
                          <a:ea typeface="+mn-ea"/>
                          <a:cs typeface="+mn-cs"/>
                        </a:rPr>
                        <a:t>Increase the tourism sector’s</a:t>
                      </a:r>
                    </a:p>
                    <a:p>
                      <a:pPr algn="just"/>
                      <a:r>
                        <a:rPr lang="en-ZA" sz="1400" b="0" i="0" u="none" strike="noStrike" kern="1200" baseline="0" dirty="0" smtClean="0">
                          <a:solidFill>
                            <a:schemeClr val="dk1"/>
                          </a:solidFill>
                          <a:latin typeface="Gill Sans MT" panose="020B0502020104020203" pitchFamily="34" charset="0"/>
                          <a:ea typeface="+mn-ea"/>
                          <a:cs typeface="+mn-cs"/>
                        </a:rPr>
                        <a:t>contribution to inclusive economic</a:t>
                      </a:r>
                    </a:p>
                    <a:p>
                      <a:pPr algn="just"/>
                      <a:r>
                        <a:rPr lang="en-ZA" sz="1400" b="0" i="0" u="none" strike="noStrike" kern="1200" baseline="0" dirty="0" smtClean="0">
                          <a:solidFill>
                            <a:schemeClr val="dk1"/>
                          </a:solidFill>
                          <a:latin typeface="Gill Sans MT" panose="020B0502020104020203" pitchFamily="34" charset="0"/>
                          <a:ea typeface="+mn-ea"/>
                          <a:cs typeface="+mn-cs"/>
                        </a:rPr>
                        <a:t>growth.</a:t>
                      </a:r>
                      <a:endParaRPr lang="en-ZA" sz="1400" dirty="0" smtClean="0">
                        <a:latin typeface="Gill Sans MT" panose="020B0502020104020203" pitchFamily="34" charset="0"/>
                      </a:endParaRPr>
                    </a:p>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i="0" u="none" strike="noStrike" kern="1200" baseline="0" dirty="0" smtClean="0">
                          <a:solidFill>
                            <a:schemeClr val="dk1"/>
                          </a:solidFill>
                          <a:latin typeface="Gill Sans MT" panose="020B0502020104020203" pitchFamily="34" charset="0"/>
                          <a:ea typeface="+mn-ea"/>
                          <a:cs typeface="+mn-cs"/>
                        </a:rPr>
                        <a:t>SO 5: </a:t>
                      </a:r>
                      <a:r>
                        <a:rPr lang="en-ZA" sz="1400" b="0" i="0" u="none" strike="noStrike" kern="1200" baseline="0" dirty="0" smtClean="0">
                          <a:solidFill>
                            <a:schemeClr val="dk1"/>
                          </a:solidFill>
                          <a:latin typeface="Gill Sans MT" panose="020B0502020104020203" pitchFamily="34" charset="0"/>
                          <a:ea typeface="+mn-ea"/>
                          <a:cs typeface="+mn-cs"/>
                        </a:rPr>
                        <a:t>To accelerate the transformation of the tourism sector.</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708106">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i="0" u="none" strike="noStrike" kern="1200" baseline="0" dirty="0" smtClean="0">
                          <a:solidFill>
                            <a:schemeClr val="dk1"/>
                          </a:solidFill>
                          <a:latin typeface="Gill Sans MT" panose="020B0502020104020203" pitchFamily="34" charset="0"/>
                          <a:ea typeface="+mn-ea"/>
                          <a:cs typeface="+mn-cs"/>
                        </a:rPr>
                        <a:t>SO 6: </a:t>
                      </a:r>
                      <a:r>
                        <a:rPr lang="en-ZA" sz="1400" b="0" i="0" u="none" strike="noStrike" kern="1200" baseline="0" dirty="0" smtClean="0">
                          <a:solidFill>
                            <a:schemeClr val="dk1"/>
                          </a:solidFill>
                          <a:latin typeface="Gill Sans MT" panose="020B0502020104020203" pitchFamily="34" charset="0"/>
                          <a:ea typeface="+mn-ea"/>
                          <a:cs typeface="+mn-cs"/>
                        </a:rPr>
                        <a:t>To facilitate the development and growth of tourism</a:t>
                      </a:r>
                    </a:p>
                    <a:p>
                      <a:pPr algn="just"/>
                      <a:r>
                        <a:rPr lang="en-ZA" sz="1400" b="0" i="0" u="none" strike="noStrike" kern="1200" baseline="0" dirty="0" smtClean="0">
                          <a:solidFill>
                            <a:schemeClr val="dk1"/>
                          </a:solidFill>
                          <a:latin typeface="Gill Sans MT" panose="020B0502020104020203" pitchFamily="34" charset="0"/>
                          <a:ea typeface="+mn-ea"/>
                          <a:cs typeface="+mn-cs"/>
                        </a:rPr>
                        <a:t>enterprises to contribute to inclusive economic growth and</a:t>
                      </a:r>
                    </a:p>
                    <a:p>
                      <a:pPr algn="just"/>
                      <a:r>
                        <a:rPr lang="en-ZA" sz="1400" b="0" i="0" u="none" strike="noStrike" kern="1200" baseline="0" dirty="0" smtClean="0">
                          <a:solidFill>
                            <a:schemeClr val="dk1"/>
                          </a:solidFill>
                          <a:latin typeface="Gill Sans MT" panose="020B0502020104020203" pitchFamily="34" charset="0"/>
                          <a:ea typeface="+mn-ea"/>
                          <a:cs typeface="+mn-cs"/>
                        </a:rPr>
                        <a:t>job creation.</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19547">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i="0" u="none" strike="noStrike" kern="1200" baseline="0" dirty="0" smtClean="0">
                          <a:solidFill>
                            <a:schemeClr val="dk1"/>
                          </a:solidFill>
                          <a:latin typeface="Gill Sans MT" panose="020B0502020104020203" pitchFamily="34" charset="0"/>
                          <a:ea typeface="+mn-ea"/>
                          <a:cs typeface="+mn-cs"/>
                        </a:rPr>
                        <a:t>SO 7: </a:t>
                      </a:r>
                      <a:r>
                        <a:rPr lang="en-ZA" sz="1400" b="0" i="0" u="none" strike="noStrike" kern="1200" baseline="0" dirty="0" smtClean="0">
                          <a:solidFill>
                            <a:schemeClr val="dk1"/>
                          </a:solidFill>
                          <a:latin typeface="Gill Sans MT" panose="020B0502020104020203" pitchFamily="34" charset="0"/>
                          <a:ea typeface="+mn-ea"/>
                          <a:cs typeface="+mn-cs"/>
                        </a:rPr>
                        <a:t>To facilitate tourism capacity-building programmes.</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513584">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i="0" u="none" strike="noStrike" kern="1200" baseline="0" dirty="0" smtClean="0">
                          <a:solidFill>
                            <a:schemeClr val="dk1"/>
                          </a:solidFill>
                          <a:latin typeface="Gill Sans MT" panose="020B0502020104020203" pitchFamily="34" charset="0"/>
                          <a:ea typeface="+mn-ea"/>
                          <a:cs typeface="+mn-cs"/>
                        </a:rPr>
                        <a:t>SO 8: </a:t>
                      </a:r>
                      <a:r>
                        <a:rPr lang="en-ZA" sz="1400" b="0" i="0" u="none" strike="noStrike" kern="1200" baseline="0" dirty="0" smtClean="0">
                          <a:solidFill>
                            <a:schemeClr val="dk1"/>
                          </a:solidFill>
                          <a:latin typeface="Gill Sans MT" panose="020B0502020104020203" pitchFamily="34" charset="0"/>
                          <a:ea typeface="+mn-ea"/>
                          <a:cs typeface="+mn-cs"/>
                        </a:rPr>
                        <a:t>To diversify and enhance tourism offerings.</a:t>
                      </a: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
        <p:nvSpPr>
          <p:cNvPr id="7"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055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NDT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6"/>
            <a:ext cx="7886700" cy="716699"/>
          </a:xfrm>
        </p:spPr>
        <p:txBody>
          <a:bodyPr/>
          <a:lstStyle/>
          <a:p>
            <a:pPr algn="ctr"/>
            <a:r>
              <a:rPr lang="en-US" dirty="0" smtClean="0"/>
              <a:t>List of Acronyms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2305339"/>
              </p:ext>
            </p:extLst>
          </p:nvPr>
        </p:nvGraphicFramePr>
        <p:xfrm>
          <a:off x="628650" y="1081088"/>
          <a:ext cx="7886700" cy="4820920"/>
        </p:xfrm>
        <a:graphic>
          <a:graphicData uri="http://schemas.openxmlformats.org/drawingml/2006/table">
            <a:tbl>
              <a:tblPr firstRow="1" bandRow="1">
                <a:tableStyleId>{21E4AEA4-8DFA-4A89-87EB-49C32662AFE0}</a:tableStyleId>
              </a:tblPr>
              <a:tblGrid>
                <a:gridCol w="2822888">
                  <a:extLst>
                    <a:ext uri="{9D8B030D-6E8A-4147-A177-3AD203B41FA5}">
                      <a16:colId xmlns="" xmlns:a16="http://schemas.microsoft.com/office/drawing/2014/main" val="20000"/>
                    </a:ext>
                  </a:extLst>
                </a:gridCol>
                <a:gridCol w="5063812">
                  <a:extLst>
                    <a:ext uri="{9D8B030D-6E8A-4147-A177-3AD203B41FA5}">
                      <a16:colId xmlns="" xmlns:a16="http://schemas.microsoft.com/office/drawing/2014/main" val="20001"/>
                    </a:ext>
                  </a:extLst>
                </a:gridCol>
              </a:tblGrid>
              <a:tr h="370840">
                <a:tc>
                  <a:txBody>
                    <a:bodyPr/>
                    <a:lstStyle/>
                    <a:p>
                      <a:pPr algn="ctr"/>
                      <a:r>
                        <a:rPr lang="en-US" dirty="0" smtClean="0">
                          <a:solidFill>
                            <a:schemeClr val="tx1"/>
                          </a:solidFill>
                          <a:latin typeface="Gill Sans MT" panose="020B0502020104020203" pitchFamily="34" charset="0"/>
                        </a:rPr>
                        <a:t>Acronyms/Abbreviation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Gill Sans MT" panose="020B0502020104020203" pitchFamily="34" charset="0"/>
                        </a:rPr>
                        <a:t>Description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l"/>
                      <a:r>
                        <a:rPr lang="en-US" b="0" dirty="0" smtClean="0">
                          <a:solidFill>
                            <a:schemeClr val="tx1"/>
                          </a:solidFill>
                          <a:latin typeface="Gill Sans MT" panose="020B0502020104020203" pitchFamily="34" charset="0"/>
                        </a:rPr>
                        <a:t>AGSA</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smtClean="0">
                          <a:solidFill>
                            <a:schemeClr val="tx1"/>
                          </a:solidFill>
                          <a:latin typeface="Gill Sans MT" panose="020B0502020104020203" pitchFamily="34" charset="0"/>
                        </a:rPr>
                        <a:t>Auditor General South Africa</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algn="l"/>
                      <a:r>
                        <a:rPr lang="en-US" b="0" dirty="0" smtClean="0">
                          <a:solidFill>
                            <a:schemeClr val="tx1"/>
                          </a:solidFill>
                          <a:latin typeface="Gill Sans MT" panose="020B0502020104020203" pitchFamily="34" charset="0"/>
                        </a:rPr>
                        <a:t>APP</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smtClean="0">
                          <a:solidFill>
                            <a:schemeClr val="tx1"/>
                          </a:solidFill>
                          <a:latin typeface="Gill Sans MT" panose="020B0502020104020203" pitchFamily="34" charset="0"/>
                        </a:rPr>
                        <a:t>Annual Performance Plan </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algn="l"/>
                      <a:r>
                        <a:rPr lang="en-US" b="0" dirty="0" smtClean="0">
                          <a:solidFill>
                            <a:schemeClr val="tx1"/>
                          </a:solidFill>
                          <a:latin typeface="Gill Sans MT" panose="020B0502020104020203" pitchFamily="34" charset="0"/>
                        </a:rPr>
                        <a:t>B-BBEE</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smtClean="0">
                          <a:solidFill>
                            <a:schemeClr val="tx1"/>
                          </a:solidFill>
                          <a:latin typeface="Gill Sans MT" panose="020B0502020104020203" pitchFamily="34" charset="0"/>
                        </a:rPr>
                        <a:t>Broad-Based</a:t>
                      </a:r>
                      <a:r>
                        <a:rPr lang="en-US" b="0" baseline="0" dirty="0" smtClean="0">
                          <a:solidFill>
                            <a:schemeClr val="tx1"/>
                          </a:solidFill>
                          <a:latin typeface="Gill Sans MT" panose="020B0502020104020203" pitchFamily="34" charset="0"/>
                        </a:rPr>
                        <a:t> Black Economic Empowerment </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pPr algn="l"/>
                      <a:r>
                        <a:rPr lang="en-US" b="0" dirty="0" smtClean="0">
                          <a:solidFill>
                            <a:schemeClr val="tx1"/>
                          </a:solidFill>
                          <a:latin typeface="Gill Sans MT" panose="020B0502020104020203" pitchFamily="34" charset="0"/>
                        </a:rPr>
                        <a:t>CMT</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smtClean="0">
                          <a:solidFill>
                            <a:schemeClr val="tx1"/>
                          </a:solidFill>
                          <a:latin typeface="Gill Sans MT" panose="020B0502020104020203" pitchFamily="34" charset="0"/>
                        </a:rPr>
                        <a:t>Coastal and Marine Tourism </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l"/>
                      <a:r>
                        <a:rPr lang="en-US" b="0" dirty="0" smtClean="0">
                          <a:solidFill>
                            <a:schemeClr val="tx1"/>
                          </a:solidFill>
                          <a:latin typeface="Gill Sans MT" panose="020B0502020104020203" pitchFamily="34" charset="0"/>
                        </a:rPr>
                        <a:t>DPME</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smtClean="0">
                          <a:solidFill>
                            <a:schemeClr val="tx1"/>
                          </a:solidFill>
                          <a:latin typeface="Gill Sans MT" panose="020B0502020104020203" pitchFamily="34" charset="0"/>
                        </a:rPr>
                        <a:t>Department of Planning, Monitoring and Evaluation </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pPr algn="l"/>
                      <a:r>
                        <a:rPr lang="en-US" b="0" dirty="0" smtClean="0">
                          <a:solidFill>
                            <a:schemeClr val="tx1"/>
                          </a:solidFill>
                          <a:latin typeface="Gill Sans MT" panose="020B0502020104020203" pitchFamily="34" charset="0"/>
                        </a:rPr>
                        <a:t>EC</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smtClean="0">
                          <a:solidFill>
                            <a:schemeClr val="tx1"/>
                          </a:solidFill>
                          <a:latin typeface="Gill Sans MT" panose="020B0502020104020203" pitchFamily="34" charset="0"/>
                        </a:rPr>
                        <a:t>Eastern Cape </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l"/>
                      <a:r>
                        <a:rPr lang="en-US" b="0" dirty="0" smtClean="0">
                          <a:solidFill>
                            <a:schemeClr val="tx1"/>
                          </a:solidFill>
                          <a:latin typeface="Gill Sans MT" panose="020B0502020104020203" pitchFamily="34" charset="0"/>
                        </a:rPr>
                        <a:t>ECPTA</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smtClean="0">
                          <a:solidFill>
                            <a:schemeClr val="tx1"/>
                          </a:solidFill>
                          <a:latin typeface="Gill Sans MT" panose="020B0502020104020203" pitchFamily="34" charset="0"/>
                        </a:rPr>
                        <a:t>Eastern Cape Parks and Tourism</a:t>
                      </a:r>
                      <a:r>
                        <a:rPr lang="en-US" b="0" baseline="0" dirty="0" smtClean="0">
                          <a:solidFill>
                            <a:schemeClr val="tx1"/>
                          </a:solidFill>
                          <a:latin typeface="Gill Sans MT" panose="020B0502020104020203" pitchFamily="34" charset="0"/>
                        </a:rPr>
                        <a:t> Agency </a:t>
                      </a:r>
                      <a:endParaRPr lang="en-US"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r>
                        <a:rPr lang="en-US" dirty="0" smtClean="0">
                          <a:solidFill>
                            <a:schemeClr val="tx1"/>
                          </a:solidFill>
                          <a:latin typeface="Gill Sans MT" panose="020B0502020104020203" pitchFamily="34" charset="0"/>
                        </a:rPr>
                        <a:t>EPWP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Expanded Public Work Programme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70840">
                <a:tc>
                  <a:txBody>
                    <a:bodyPr/>
                    <a:lstStyle/>
                    <a:p>
                      <a:r>
                        <a:rPr lang="en-US" dirty="0" smtClean="0">
                          <a:solidFill>
                            <a:schemeClr val="tx1"/>
                          </a:solidFill>
                          <a:latin typeface="Gill Sans MT" panose="020B0502020104020203" pitchFamily="34" charset="0"/>
                        </a:rPr>
                        <a:t>FTE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full time equivalent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70840">
                <a:tc>
                  <a:txBody>
                    <a:bodyPr/>
                    <a:lstStyle/>
                    <a:p>
                      <a:r>
                        <a:rPr lang="en-US" dirty="0" smtClean="0">
                          <a:solidFill>
                            <a:schemeClr val="tx1"/>
                          </a:solidFill>
                          <a:latin typeface="Gill Sans MT" panose="020B0502020104020203" pitchFamily="34" charset="0"/>
                        </a:rPr>
                        <a:t>GTIP</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Green Tourism</a:t>
                      </a:r>
                      <a:r>
                        <a:rPr lang="en-US" baseline="0" dirty="0" smtClean="0">
                          <a:solidFill>
                            <a:schemeClr val="tx1"/>
                          </a:solidFill>
                          <a:latin typeface="Gill Sans MT" panose="020B0502020104020203" pitchFamily="34" charset="0"/>
                        </a:rPr>
                        <a:t> Incentive Programme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70840">
                <a:tc>
                  <a:txBody>
                    <a:bodyPr/>
                    <a:lstStyle/>
                    <a:p>
                      <a:r>
                        <a:rPr lang="en-US" dirty="0" smtClean="0">
                          <a:solidFill>
                            <a:schemeClr val="tx1"/>
                          </a:solidFill>
                          <a:latin typeface="Gill Sans MT" panose="020B0502020104020203" pitchFamily="34" charset="0"/>
                        </a:rPr>
                        <a:t>GDP</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Gross Domestic Product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370840">
                <a:tc>
                  <a:txBody>
                    <a:bodyPr/>
                    <a:lstStyle/>
                    <a:p>
                      <a:r>
                        <a:rPr lang="en-US" dirty="0" smtClean="0">
                          <a:solidFill>
                            <a:schemeClr val="tx1"/>
                          </a:solidFill>
                          <a:latin typeface="Gill Sans MT" panose="020B0502020104020203" pitchFamily="34" charset="0"/>
                        </a:rPr>
                        <a:t>HRD</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Human Resource Development</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91894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NDT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6"/>
            <a:ext cx="7886700" cy="716699"/>
          </a:xfrm>
        </p:spPr>
        <p:txBody>
          <a:bodyPr/>
          <a:lstStyle/>
          <a:p>
            <a:pPr algn="ctr"/>
            <a:r>
              <a:rPr lang="en-US" dirty="0" smtClean="0"/>
              <a:t>List of Acronyms …Continued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6385320"/>
              </p:ext>
            </p:extLst>
          </p:nvPr>
        </p:nvGraphicFramePr>
        <p:xfrm>
          <a:off x="628650" y="1081088"/>
          <a:ext cx="7886700" cy="4617720"/>
        </p:xfrm>
        <a:graphic>
          <a:graphicData uri="http://schemas.openxmlformats.org/drawingml/2006/table">
            <a:tbl>
              <a:tblPr firstRow="1" bandRow="1">
                <a:tableStyleId>{21E4AEA4-8DFA-4A89-87EB-49C32662AFE0}</a:tableStyleId>
              </a:tblPr>
              <a:tblGrid>
                <a:gridCol w="2822888">
                  <a:extLst>
                    <a:ext uri="{9D8B030D-6E8A-4147-A177-3AD203B41FA5}">
                      <a16:colId xmlns="" xmlns:a16="http://schemas.microsoft.com/office/drawing/2014/main" val="20000"/>
                    </a:ext>
                  </a:extLst>
                </a:gridCol>
                <a:gridCol w="5063812">
                  <a:extLst>
                    <a:ext uri="{9D8B030D-6E8A-4147-A177-3AD203B41FA5}">
                      <a16:colId xmlns="" xmlns:a16="http://schemas.microsoft.com/office/drawing/2014/main" val="20001"/>
                    </a:ext>
                  </a:extLst>
                </a:gridCol>
              </a:tblGrid>
              <a:tr h="370840">
                <a:tc>
                  <a:txBody>
                    <a:bodyPr/>
                    <a:lstStyle/>
                    <a:p>
                      <a:pPr algn="ctr"/>
                      <a:r>
                        <a:rPr lang="en-US" dirty="0" smtClean="0">
                          <a:solidFill>
                            <a:schemeClr val="tx1"/>
                          </a:solidFill>
                          <a:latin typeface="Gill Sans MT" panose="020B0502020104020203" pitchFamily="34" charset="0"/>
                        </a:rPr>
                        <a:t>Acronyms/Abbreviation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Gill Sans MT" panose="020B0502020104020203" pitchFamily="34" charset="0"/>
                        </a:rPr>
                        <a:t>Description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dirty="0" smtClean="0">
                          <a:solidFill>
                            <a:schemeClr val="tx1"/>
                          </a:solidFill>
                          <a:latin typeface="Gill Sans MT" panose="020B0502020104020203" pitchFamily="34" charset="0"/>
                        </a:rPr>
                        <a:t>HYP</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Hospitality Youth Programme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r>
                        <a:rPr lang="en-US" dirty="0" smtClean="0">
                          <a:solidFill>
                            <a:schemeClr val="tx1"/>
                          </a:solidFill>
                          <a:latin typeface="Gill Sans MT" panose="020B0502020104020203" pitchFamily="34" charset="0"/>
                        </a:rPr>
                        <a:t>ICT</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Information and Communication</a:t>
                      </a:r>
                      <a:r>
                        <a:rPr lang="en-US" baseline="0" dirty="0" smtClean="0">
                          <a:solidFill>
                            <a:schemeClr val="tx1"/>
                          </a:solidFill>
                          <a:latin typeface="Gill Sans MT" panose="020B0502020104020203" pitchFamily="34" charset="0"/>
                        </a:rPr>
                        <a:t> Technology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r>
                        <a:rPr lang="en-US" dirty="0" smtClean="0">
                          <a:solidFill>
                            <a:schemeClr val="tx1"/>
                          </a:solidFill>
                          <a:latin typeface="Gill Sans MT" panose="020B0502020104020203" pitchFamily="34" charset="0"/>
                        </a:rPr>
                        <a:t>ICTSP</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Gill Sans MT" panose="020B0502020104020203" pitchFamily="34" charset="0"/>
                        </a:rPr>
                        <a:t>Information and Communication</a:t>
                      </a:r>
                      <a:r>
                        <a:rPr lang="en-US" baseline="0" dirty="0" smtClean="0">
                          <a:solidFill>
                            <a:schemeClr val="tx1"/>
                          </a:solidFill>
                          <a:latin typeface="Gill Sans MT" panose="020B0502020104020203" pitchFamily="34" charset="0"/>
                        </a:rPr>
                        <a:t> Technology </a:t>
                      </a:r>
                      <a:endParaRPr lang="en-US" dirty="0" smtClean="0">
                        <a:solidFill>
                          <a:schemeClr val="tx1"/>
                        </a:solidFill>
                        <a:latin typeface="Gill Sans MT" panose="020B0502020104020203" pitchFamily="34" charset="0"/>
                      </a:endParaRPr>
                    </a:p>
                    <a:p>
                      <a:r>
                        <a:rPr lang="en-US" dirty="0" smtClean="0">
                          <a:solidFill>
                            <a:schemeClr val="tx1"/>
                          </a:solidFill>
                          <a:latin typeface="Gill Sans MT" panose="020B0502020104020203" pitchFamily="34" charset="0"/>
                        </a:rPr>
                        <a:t>Strategic Plan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r>
                        <a:rPr lang="en-US" dirty="0" smtClean="0">
                          <a:solidFill>
                            <a:schemeClr val="tx1"/>
                          </a:solidFill>
                          <a:latin typeface="Gill Sans MT" panose="020B0502020104020203" pitchFamily="34" charset="0"/>
                        </a:rPr>
                        <a:t>IORA</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Indian Ocean</a:t>
                      </a:r>
                      <a:r>
                        <a:rPr lang="en-US" baseline="0" dirty="0" smtClean="0">
                          <a:solidFill>
                            <a:schemeClr val="tx1"/>
                          </a:solidFill>
                          <a:latin typeface="Gill Sans MT" panose="020B0502020104020203" pitchFamily="34" charset="0"/>
                        </a:rPr>
                        <a:t> Rim Association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r>
                        <a:rPr lang="en-US" dirty="0" smtClean="0">
                          <a:solidFill>
                            <a:schemeClr val="tx1"/>
                          </a:solidFill>
                          <a:latin typeface="Gill Sans MT" panose="020B0502020104020203" pitchFamily="34" charset="0"/>
                        </a:rPr>
                        <a:t>J2SE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Journey to</a:t>
                      </a:r>
                      <a:r>
                        <a:rPr lang="en-US" baseline="0" dirty="0" smtClean="0">
                          <a:solidFill>
                            <a:schemeClr val="tx1"/>
                          </a:solidFill>
                          <a:latin typeface="Gill Sans MT" panose="020B0502020104020203" pitchFamily="34" charset="0"/>
                        </a:rPr>
                        <a:t> Service Excellence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r>
                        <a:rPr lang="en-US" dirty="0" smtClean="0">
                          <a:solidFill>
                            <a:schemeClr val="tx1"/>
                          </a:solidFill>
                          <a:latin typeface="Gill Sans MT" panose="020B0502020104020203" pitchFamily="34" charset="0"/>
                        </a:rPr>
                        <a:t>KZN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Kwazulu-Natal</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r>
                        <a:rPr lang="en-US" dirty="0" err="1" smtClean="0">
                          <a:solidFill>
                            <a:schemeClr val="tx1"/>
                          </a:solidFill>
                          <a:latin typeface="Gill Sans MT" panose="020B0502020104020203" pitchFamily="34" charset="0"/>
                        </a:rPr>
                        <a:t>MoA</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Memorandum of Agreement</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r>
                        <a:rPr lang="en-US" dirty="0" smtClean="0">
                          <a:solidFill>
                            <a:schemeClr val="tx1"/>
                          </a:solidFill>
                          <a:latin typeface="Gill Sans MT" panose="020B0502020104020203" pitchFamily="34" charset="0"/>
                        </a:rPr>
                        <a:t>M&amp;E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Monitoring and Evaluation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70840">
                <a:tc>
                  <a:txBody>
                    <a:bodyPr/>
                    <a:lstStyle/>
                    <a:p>
                      <a:r>
                        <a:rPr lang="en-US" dirty="0" smtClean="0">
                          <a:solidFill>
                            <a:schemeClr val="tx1"/>
                          </a:solidFill>
                          <a:latin typeface="Gill Sans MT" panose="020B0502020104020203" pitchFamily="34" charset="0"/>
                        </a:rPr>
                        <a:t>MTEF</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Medium-Term Expenditure Framework</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70840">
                <a:tc>
                  <a:txBody>
                    <a:bodyPr/>
                    <a:lstStyle/>
                    <a:p>
                      <a:r>
                        <a:rPr lang="en-US" dirty="0" smtClean="0">
                          <a:solidFill>
                            <a:schemeClr val="tx1"/>
                          </a:solidFill>
                          <a:latin typeface="Gill Sans MT" panose="020B0502020104020203" pitchFamily="34" charset="0"/>
                        </a:rPr>
                        <a:t>NTIMS</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National Tourism Information and Monitoring  System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4121007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NDT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6"/>
            <a:ext cx="7886700" cy="716699"/>
          </a:xfrm>
        </p:spPr>
        <p:txBody>
          <a:bodyPr/>
          <a:lstStyle/>
          <a:p>
            <a:pPr algn="ctr"/>
            <a:r>
              <a:rPr lang="en-US" dirty="0" smtClean="0"/>
              <a:t>List of Acronyms …Continued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8572692"/>
              </p:ext>
            </p:extLst>
          </p:nvPr>
        </p:nvGraphicFramePr>
        <p:xfrm>
          <a:off x="628650" y="1081088"/>
          <a:ext cx="7886700" cy="4450080"/>
        </p:xfrm>
        <a:graphic>
          <a:graphicData uri="http://schemas.openxmlformats.org/drawingml/2006/table">
            <a:tbl>
              <a:tblPr firstRow="1" bandRow="1">
                <a:tableStyleId>{21E4AEA4-8DFA-4A89-87EB-49C32662AFE0}</a:tableStyleId>
              </a:tblPr>
              <a:tblGrid>
                <a:gridCol w="2822888">
                  <a:extLst>
                    <a:ext uri="{9D8B030D-6E8A-4147-A177-3AD203B41FA5}">
                      <a16:colId xmlns="" xmlns:a16="http://schemas.microsoft.com/office/drawing/2014/main" val="20000"/>
                    </a:ext>
                  </a:extLst>
                </a:gridCol>
                <a:gridCol w="5063812">
                  <a:extLst>
                    <a:ext uri="{9D8B030D-6E8A-4147-A177-3AD203B41FA5}">
                      <a16:colId xmlns="" xmlns:a16="http://schemas.microsoft.com/office/drawing/2014/main" val="20001"/>
                    </a:ext>
                  </a:extLst>
                </a:gridCol>
              </a:tblGrid>
              <a:tr h="370840">
                <a:tc>
                  <a:txBody>
                    <a:bodyPr/>
                    <a:lstStyle/>
                    <a:p>
                      <a:pPr algn="ctr"/>
                      <a:r>
                        <a:rPr lang="en-US" dirty="0" smtClean="0">
                          <a:solidFill>
                            <a:schemeClr val="tx1"/>
                          </a:solidFill>
                          <a:latin typeface="Gill Sans MT" panose="020B0502020104020203" pitchFamily="34" charset="0"/>
                        </a:rPr>
                        <a:t>Acronyms/Abbreviation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Gill Sans MT" panose="020B0502020104020203" pitchFamily="34" charset="0"/>
                        </a:rPr>
                        <a:t>Description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dirty="0" smtClean="0">
                          <a:solidFill>
                            <a:schemeClr val="tx1"/>
                          </a:solidFill>
                          <a:latin typeface="Gill Sans MT" panose="020B0502020104020203" pitchFamily="34" charset="0"/>
                        </a:rPr>
                        <a:t>NTCE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National Tourism</a:t>
                      </a:r>
                      <a:r>
                        <a:rPr lang="en-US" baseline="0" dirty="0" smtClean="0">
                          <a:solidFill>
                            <a:schemeClr val="tx1"/>
                          </a:solidFill>
                          <a:latin typeface="Gill Sans MT" panose="020B0502020104020203" pitchFamily="34" charset="0"/>
                        </a:rPr>
                        <a:t> Careers Expo</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r>
                        <a:rPr lang="en-US" dirty="0" smtClean="0">
                          <a:solidFill>
                            <a:schemeClr val="tx1"/>
                          </a:solidFill>
                          <a:latin typeface="Gill Sans MT" panose="020B0502020104020203" pitchFamily="34" charset="0"/>
                        </a:rPr>
                        <a:t>NTSS</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National Tourism</a:t>
                      </a:r>
                      <a:r>
                        <a:rPr lang="en-US" baseline="0" dirty="0" smtClean="0">
                          <a:solidFill>
                            <a:schemeClr val="tx1"/>
                          </a:solidFill>
                          <a:latin typeface="Gill Sans MT" panose="020B0502020104020203" pitchFamily="34" charset="0"/>
                        </a:rPr>
                        <a:t> Sector Strategy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r>
                        <a:rPr lang="en-US" dirty="0" smtClean="0">
                          <a:solidFill>
                            <a:schemeClr val="tx1"/>
                          </a:solidFill>
                          <a:latin typeface="Gill Sans MT" panose="020B0502020104020203" pitchFamily="34" charset="0"/>
                        </a:rPr>
                        <a:t>NYCTP</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Gill Sans MT" panose="020B0502020104020203" pitchFamily="34" charset="0"/>
                        </a:rPr>
                        <a:t>National Youth</a:t>
                      </a:r>
                      <a:r>
                        <a:rPr lang="en-US" baseline="0" dirty="0" smtClean="0">
                          <a:solidFill>
                            <a:schemeClr val="tx1"/>
                          </a:solidFill>
                          <a:latin typeface="Gill Sans MT" panose="020B0502020104020203" pitchFamily="34" charset="0"/>
                        </a:rPr>
                        <a:t> Chefs Training Programme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r>
                        <a:rPr lang="en-US" dirty="0" smtClean="0">
                          <a:solidFill>
                            <a:schemeClr val="tx1"/>
                          </a:solidFill>
                          <a:latin typeface="Gill Sans MT" panose="020B0502020104020203" pitchFamily="34" charset="0"/>
                        </a:rPr>
                        <a:t>RMC</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Risk Management Committee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r>
                        <a:rPr lang="en-US" dirty="0" smtClean="0">
                          <a:solidFill>
                            <a:schemeClr val="tx1"/>
                          </a:solidFill>
                          <a:latin typeface="Gill Sans MT" panose="020B0502020104020203" pitchFamily="34" charset="0"/>
                        </a:rPr>
                        <a:t>SA</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South Africa</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r>
                        <a:rPr lang="en-US" dirty="0" smtClean="0">
                          <a:solidFill>
                            <a:schemeClr val="tx1"/>
                          </a:solidFill>
                          <a:latin typeface="Gill Sans MT" panose="020B0502020104020203" pitchFamily="34" charset="0"/>
                        </a:rPr>
                        <a:t>SADC</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Southern African Development Community</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r>
                        <a:rPr lang="en-US" dirty="0" smtClean="0">
                          <a:solidFill>
                            <a:schemeClr val="tx1"/>
                          </a:solidFill>
                          <a:latin typeface="Gill Sans MT" panose="020B0502020104020203" pitchFamily="34" charset="0"/>
                        </a:rPr>
                        <a:t>SANS</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South African National Standard</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70840">
                <a:tc>
                  <a:txBody>
                    <a:bodyPr/>
                    <a:lstStyle/>
                    <a:p>
                      <a:r>
                        <a:rPr lang="en-US" dirty="0" smtClean="0">
                          <a:solidFill>
                            <a:schemeClr val="tx1"/>
                          </a:solidFill>
                          <a:latin typeface="Gill Sans MT" panose="020B0502020104020203" pitchFamily="34" charset="0"/>
                        </a:rPr>
                        <a:t>SAT</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South African Tourism</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70840">
                <a:tc>
                  <a:txBody>
                    <a:bodyPr/>
                    <a:lstStyle/>
                    <a:p>
                      <a:r>
                        <a:rPr lang="en-US" dirty="0" smtClean="0">
                          <a:solidFill>
                            <a:schemeClr val="tx1"/>
                          </a:solidFill>
                          <a:latin typeface="Gill Sans MT" panose="020B0502020104020203" pitchFamily="34" charset="0"/>
                        </a:rPr>
                        <a:t>SKA</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Square</a:t>
                      </a:r>
                      <a:r>
                        <a:rPr lang="en-US" baseline="0" dirty="0" smtClean="0">
                          <a:solidFill>
                            <a:schemeClr val="tx1"/>
                          </a:solidFill>
                          <a:latin typeface="Gill Sans MT" panose="020B0502020104020203" pitchFamily="34" charset="0"/>
                        </a:rPr>
                        <a:t> Kilometers Array</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70840">
                <a:tc>
                  <a:txBody>
                    <a:bodyPr/>
                    <a:lstStyle/>
                    <a:p>
                      <a:r>
                        <a:rPr lang="en-US" dirty="0" smtClean="0">
                          <a:solidFill>
                            <a:schemeClr val="tx1"/>
                          </a:solidFill>
                          <a:latin typeface="Gill Sans MT" panose="020B0502020104020203" pitchFamily="34" charset="0"/>
                        </a:rPr>
                        <a:t>SMS</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Senior Management Service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370840">
                <a:tc>
                  <a:txBody>
                    <a:bodyPr/>
                    <a:lstStyle/>
                    <a:p>
                      <a:r>
                        <a:rPr lang="en-US" dirty="0" smtClean="0">
                          <a:solidFill>
                            <a:schemeClr val="tx1"/>
                          </a:solidFill>
                          <a:latin typeface="Gill Sans MT" panose="020B0502020104020203" pitchFamily="34" charset="0"/>
                        </a:rPr>
                        <a:t>SMME</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Small, Medium and Micro Enterprises</a:t>
                      </a:r>
                      <a:r>
                        <a:rPr lang="en-US" baseline="0" dirty="0" smtClean="0">
                          <a:solidFill>
                            <a:schemeClr val="tx1"/>
                          </a:solidFill>
                          <a:latin typeface="Gill Sans MT" panose="020B0502020104020203" pitchFamily="34" charset="0"/>
                        </a:rPr>
                        <a:t>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293204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NDT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6"/>
            <a:ext cx="7886700" cy="716699"/>
          </a:xfrm>
        </p:spPr>
        <p:txBody>
          <a:bodyPr/>
          <a:lstStyle/>
          <a:p>
            <a:pPr algn="ctr"/>
            <a:r>
              <a:rPr lang="en-US" dirty="0" smtClean="0"/>
              <a:t>List of Acronyms …Continued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8248279"/>
              </p:ext>
            </p:extLst>
          </p:nvPr>
        </p:nvGraphicFramePr>
        <p:xfrm>
          <a:off x="628650" y="1081088"/>
          <a:ext cx="7886700" cy="2966720"/>
        </p:xfrm>
        <a:graphic>
          <a:graphicData uri="http://schemas.openxmlformats.org/drawingml/2006/table">
            <a:tbl>
              <a:tblPr firstRow="1" bandRow="1">
                <a:tableStyleId>{21E4AEA4-8DFA-4A89-87EB-49C32662AFE0}</a:tableStyleId>
              </a:tblPr>
              <a:tblGrid>
                <a:gridCol w="2822888">
                  <a:extLst>
                    <a:ext uri="{9D8B030D-6E8A-4147-A177-3AD203B41FA5}">
                      <a16:colId xmlns="" xmlns:a16="http://schemas.microsoft.com/office/drawing/2014/main" val="20000"/>
                    </a:ext>
                  </a:extLst>
                </a:gridCol>
                <a:gridCol w="5063812">
                  <a:extLst>
                    <a:ext uri="{9D8B030D-6E8A-4147-A177-3AD203B41FA5}">
                      <a16:colId xmlns="" xmlns:a16="http://schemas.microsoft.com/office/drawing/2014/main" val="20001"/>
                    </a:ext>
                  </a:extLst>
                </a:gridCol>
              </a:tblGrid>
              <a:tr h="370840">
                <a:tc>
                  <a:txBody>
                    <a:bodyPr/>
                    <a:lstStyle/>
                    <a:p>
                      <a:pPr algn="ctr"/>
                      <a:r>
                        <a:rPr lang="en-US" dirty="0" smtClean="0">
                          <a:solidFill>
                            <a:schemeClr val="tx1"/>
                          </a:solidFill>
                          <a:latin typeface="Gill Sans MT" panose="020B0502020104020203" pitchFamily="34" charset="0"/>
                        </a:rPr>
                        <a:t>Acronyms/Abbreviation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Gill Sans MT" panose="020B0502020104020203" pitchFamily="34" charset="0"/>
                        </a:rPr>
                        <a:t>Description</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dirty="0" smtClean="0">
                          <a:solidFill>
                            <a:schemeClr val="tx1"/>
                          </a:solidFill>
                          <a:latin typeface="Gill Sans MT" panose="020B0502020104020203" pitchFamily="34" charset="0"/>
                        </a:rPr>
                        <a:t>SP</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Strategic Plan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r>
                        <a:rPr lang="en-US" dirty="0" smtClean="0">
                          <a:solidFill>
                            <a:schemeClr val="tx1"/>
                          </a:solidFill>
                          <a:latin typeface="Gill Sans MT" panose="020B0502020104020203" pitchFamily="34" charset="0"/>
                        </a:rPr>
                        <a:t>STR</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State of Tourism</a:t>
                      </a:r>
                      <a:r>
                        <a:rPr lang="en-US" baseline="0" dirty="0" smtClean="0">
                          <a:solidFill>
                            <a:schemeClr val="tx1"/>
                          </a:solidFill>
                          <a:latin typeface="Gill Sans MT" panose="020B0502020104020203" pitchFamily="34" charset="0"/>
                        </a:rPr>
                        <a:t> Report</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r>
                        <a:rPr lang="en-US" dirty="0" smtClean="0">
                          <a:solidFill>
                            <a:schemeClr val="tx1"/>
                          </a:solidFill>
                          <a:latin typeface="Gill Sans MT" panose="020B0502020104020203" pitchFamily="34" charset="0"/>
                        </a:rPr>
                        <a:t>THRD</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Tourism Human Resource</a:t>
                      </a:r>
                      <a:r>
                        <a:rPr lang="en-US" baseline="0" dirty="0" smtClean="0">
                          <a:solidFill>
                            <a:schemeClr val="tx1"/>
                          </a:solidFill>
                          <a:latin typeface="Gill Sans MT" panose="020B0502020104020203" pitchFamily="34" charset="0"/>
                        </a:rPr>
                        <a:t> Development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93931502"/>
                  </a:ext>
                </a:extLst>
              </a:tr>
              <a:tr h="370840">
                <a:tc>
                  <a:txBody>
                    <a:bodyPr/>
                    <a:lstStyle/>
                    <a:p>
                      <a:r>
                        <a:rPr lang="en-US" dirty="0" smtClean="0">
                          <a:solidFill>
                            <a:schemeClr val="tx1"/>
                          </a:solidFill>
                          <a:latin typeface="Gill Sans MT" panose="020B0502020104020203" pitchFamily="34" charset="0"/>
                        </a:rPr>
                        <a:t>TTF</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Tourism</a:t>
                      </a:r>
                      <a:r>
                        <a:rPr lang="en-US" baseline="0" dirty="0" smtClean="0">
                          <a:solidFill>
                            <a:schemeClr val="tx1"/>
                          </a:solidFill>
                          <a:latin typeface="Gill Sans MT" panose="020B0502020104020203" pitchFamily="34" charset="0"/>
                        </a:rPr>
                        <a:t> Transformation Fund</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r>
                        <a:rPr lang="en-US" dirty="0" smtClean="0">
                          <a:solidFill>
                            <a:schemeClr val="tx1"/>
                          </a:solidFill>
                          <a:latin typeface="Gill Sans MT" panose="020B0502020104020203" pitchFamily="34" charset="0"/>
                        </a:rPr>
                        <a:t>UA</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Universal Access</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r>
                        <a:rPr lang="en-US" dirty="0" smtClean="0">
                          <a:solidFill>
                            <a:schemeClr val="tx1"/>
                          </a:solidFill>
                          <a:latin typeface="Gill Sans MT" panose="020B0502020104020203" pitchFamily="34" charset="0"/>
                        </a:rPr>
                        <a:t>WHS</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Gill Sans MT" panose="020B0502020104020203" pitchFamily="34" charset="0"/>
                        </a:rPr>
                        <a:t>World Heritage Site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r>
                        <a:rPr lang="en-US" dirty="0" smtClean="0">
                          <a:solidFill>
                            <a:schemeClr val="tx1"/>
                          </a:solidFill>
                          <a:latin typeface="Gill Sans MT" panose="020B0502020104020203" pitchFamily="34" charset="0"/>
                        </a:rPr>
                        <a:t>WSP</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latin typeface="Gill Sans MT" panose="020B0502020104020203" pitchFamily="34" charset="0"/>
                        </a:rPr>
                        <a:t>Work Skills Plan </a:t>
                      </a:r>
                      <a:endParaRPr lang="en-US"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8873906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2141839" y="2726286"/>
            <a:ext cx="4137938"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lgn="ctr">
              <a:buFont typeface="Arial" panose="020B0604020202020204" pitchFamily="34" charset="0"/>
              <a:buNone/>
            </a:pPr>
            <a:r>
              <a:rPr lang="en-US" sz="4800" b="1" dirty="0">
                <a:solidFill>
                  <a:srgbClr val="ED7D31"/>
                </a:solidFill>
                <a:latin typeface="Gill Sans MT" panose="020B0502020104020203" pitchFamily="34" charset="0"/>
              </a:rPr>
              <a:t>Thank You</a:t>
            </a:r>
          </a:p>
          <a:p>
            <a:pPr marL="0" indent="0">
              <a:buNone/>
            </a:pPr>
            <a:endParaRPr lang="en-US" sz="4800" b="1" dirty="0">
              <a:solidFill>
                <a:sysClr val="windowText" lastClr="000000"/>
              </a:solidFill>
              <a:latin typeface="Arial Narrow" panose="020B0606020202030204" pitchFamily="34" charset="0"/>
            </a:endParaRPr>
          </a:p>
          <a:p>
            <a:endParaRPr lang="en-US" sz="4800" b="1" dirty="0">
              <a:solidFill>
                <a:sysClr val="windowText" lastClr="000000"/>
              </a:solidFill>
              <a:latin typeface="Arial Narrow" panose="020B0606020202030204" pitchFamily="34" charset="0"/>
            </a:endParaRPr>
          </a:p>
        </p:txBody>
      </p:sp>
      <p:sp>
        <p:nvSpPr>
          <p:cNvPr id="5" name="Footer Placeholder 1"/>
          <p:cNvSpPr>
            <a:spLocks noGrp="1"/>
          </p:cNvSpPr>
          <p:nvPr>
            <p:ph type="ftr" sz="quarter" idx="11"/>
          </p:nvPr>
        </p:nvSpPr>
        <p:spPr>
          <a:xfrm>
            <a:off x="282388" y="6027458"/>
            <a:ext cx="2464174" cy="328893"/>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42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8437712" cy="402624"/>
          </a:xfrm>
        </p:spPr>
        <p:txBody>
          <a:bodyPr>
            <a:normAutofit/>
          </a:bodyPr>
          <a:lstStyle/>
          <a:p>
            <a:pPr algn="ctr"/>
            <a:r>
              <a:rPr lang="en-ZA" sz="2200" dirty="0" smtClean="0"/>
              <a:t>Organisational Strategic Objectives … Continued</a:t>
            </a:r>
            <a:endParaRPr lang="en-ZA" sz="2200"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8507414"/>
              </p:ext>
            </p:extLst>
          </p:nvPr>
        </p:nvGraphicFramePr>
        <p:xfrm>
          <a:off x="295837" y="999897"/>
          <a:ext cx="8643046" cy="3084395"/>
        </p:xfrm>
        <a:graphic>
          <a:graphicData uri="http://schemas.openxmlformats.org/drawingml/2006/table">
            <a:tbl>
              <a:tblPr firstRow="1" bandRow="1">
                <a:tableStyleId>{21E4AEA4-8DFA-4A89-87EB-49C32662AFE0}</a:tableStyleId>
              </a:tblPr>
              <a:tblGrid>
                <a:gridCol w="2122581">
                  <a:extLst>
                    <a:ext uri="{9D8B030D-6E8A-4147-A177-3AD203B41FA5}">
                      <a16:colId xmlns="" xmlns:a16="http://schemas.microsoft.com/office/drawing/2014/main" val="20000"/>
                    </a:ext>
                  </a:extLst>
                </a:gridCol>
                <a:gridCol w="4482965">
                  <a:extLst>
                    <a:ext uri="{9D8B030D-6E8A-4147-A177-3AD203B41FA5}">
                      <a16:colId xmlns="" xmlns:a16="http://schemas.microsoft.com/office/drawing/2014/main" val="20001"/>
                    </a:ext>
                  </a:extLst>
                </a:gridCol>
                <a:gridCol w="2037500">
                  <a:extLst>
                    <a:ext uri="{9D8B030D-6E8A-4147-A177-3AD203B41FA5}">
                      <a16:colId xmlns="" xmlns:a16="http://schemas.microsoft.com/office/drawing/2014/main" val="20002"/>
                    </a:ext>
                  </a:extLst>
                </a:gridCol>
              </a:tblGrid>
              <a:tr h="524656">
                <a:tc>
                  <a:txBody>
                    <a:bodyPr/>
                    <a:lstStyle/>
                    <a:p>
                      <a:pPr algn="just">
                        <a:lnSpc>
                          <a:spcPct val="100000"/>
                        </a:lnSpc>
                        <a:spcAft>
                          <a:spcPts val="0"/>
                        </a:spcAft>
                        <a:tabLst>
                          <a:tab pos="630555" algn="l"/>
                        </a:tabLst>
                      </a:pPr>
                      <a:r>
                        <a:rPr lang="en-ZA" sz="1600" b="1" i="0" u="none" strike="noStrike" kern="1200" baseline="0" dirty="0" smtClean="0">
                          <a:solidFill>
                            <a:schemeClr val="dk1"/>
                          </a:solidFill>
                          <a:latin typeface="Gill Sans MT" panose="020B0502020104020203" pitchFamily="34" charset="0"/>
                          <a:ea typeface="+mn-ea"/>
                          <a:cs typeface="+mn-cs"/>
                        </a:rPr>
                        <a:t>Strategic outcome-oriented goal</a:t>
                      </a:r>
                      <a:endParaRPr lang="en-ZA" sz="1600" b="1" i="0" u="none" strike="noStrike" kern="1200" baseline="0" dirty="0">
                        <a:solidFill>
                          <a:schemeClr val="dk1"/>
                        </a:solidFill>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algn="just">
                        <a:lnSpc>
                          <a:spcPct val="100000"/>
                        </a:lnSpc>
                        <a:spcAft>
                          <a:spcPts val="0"/>
                        </a:spcAft>
                        <a:tabLst>
                          <a:tab pos="630555" algn="l"/>
                        </a:tabLst>
                      </a:pPr>
                      <a:r>
                        <a:rPr lang="en-ZA" sz="1600" b="1" i="0" u="none" strike="noStrike" kern="1200" baseline="0" dirty="0" smtClean="0">
                          <a:solidFill>
                            <a:schemeClr val="dk1"/>
                          </a:solidFill>
                          <a:latin typeface="Gill Sans MT" panose="020B0502020104020203" pitchFamily="34" charset="0"/>
                          <a:ea typeface="+mn-ea"/>
                          <a:cs typeface="+mn-cs"/>
                        </a:rPr>
                        <a:t>Organisational Strategic Objectives (SOs)</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algn="just">
                        <a:lnSpc>
                          <a:spcPct val="100000"/>
                        </a:lnSpc>
                        <a:spcAft>
                          <a:spcPts val="0"/>
                        </a:spcAft>
                        <a:tabLst>
                          <a:tab pos="630555" algn="l"/>
                        </a:tabLst>
                      </a:pPr>
                      <a:r>
                        <a:rPr lang="en-ZA" sz="1600" b="1" i="0" u="none" strike="noStrike" kern="1200" baseline="0" dirty="0" smtClean="0">
                          <a:solidFill>
                            <a:schemeClr val="dk1"/>
                          </a:solidFill>
                          <a:latin typeface="Gill Sans MT" panose="020B0502020104020203" pitchFamily="34" charset="0"/>
                          <a:ea typeface="+mn-ea"/>
                          <a:cs typeface="+mn-cs"/>
                        </a:rPr>
                        <a:t>Responsible Programme</a:t>
                      </a:r>
                      <a:endParaRPr lang="en-ZA" sz="16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 xmlns:a16="http://schemas.microsoft.com/office/drawing/2014/main" val="10000"/>
                  </a:ext>
                </a:extLst>
              </a:tr>
              <a:tr h="637083">
                <a:tc rowSpan="4">
                  <a:txBody>
                    <a:bodyPr/>
                    <a:lstStyle/>
                    <a:p>
                      <a:pPr algn="just"/>
                      <a:r>
                        <a:rPr lang="en-ZA" sz="1600" b="0" i="0" u="none" strike="noStrike" kern="1200" baseline="0" dirty="0" smtClean="0">
                          <a:solidFill>
                            <a:schemeClr val="dk1"/>
                          </a:solidFill>
                          <a:latin typeface="Gill Sans MT" panose="020B0502020104020203" pitchFamily="34" charset="0"/>
                          <a:ea typeface="+mn-ea"/>
                          <a:cs typeface="+mn-cs"/>
                        </a:rPr>
                        <a:t>Increase the tourism sector’s contribution to inclusive economic</a:t>
                      </a:r>
                    </a:p>
                    <a:p>
                      <a:pPr algn="just"/>
                      <a:r>
                        <a:rPr lang="en-ZA" sz="1600" b="0" i="0" u="none" strike="noStrike" kern="1200" baseline="0" dirty="0" smtClean="0">
                          <a:solidFill>
                            <a:schemeClr val="dk1"/>
                          </a:solidFill>
                          <a:latin typeface="Gill Sans MT" panose="020B0502020104020203" pitchFamily="34" charset="0"/>
                          <a:ea typeface="+mn-ea"/>
                          <a:cs typeface="+mn-cs"/>
                        </a:rPr>
                        <a:t>growth.</a:t>
                      </a:r>
                      <a:endParaRPr lang="en-ZA" sz="1600" dirty="0" smtClean="0">
                        <a:latin typeface="Gill Sans MT" panose="020B0502020104020203" pitchFamily="34" charset="0"/>
                      </a:endParaRPr>
                    </a:p>
                    <a:p>
                      <a:pPr algn="just">
                        <a:lnSpc>
                          <a:spcPct val="100000"/>
                        </a:lnSpc>
                        <a:spcAft>
                          <a:spcPts val="0"/>
                        </a:spcAft>
                      </a:pPr>
                      <a:endParaRPr lang="en-ZA" sz="16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b="1" i="0" u="none" strike="noStrike" kern="1200" baseline="0" dirty="0" smtClean="0">
                          <a:solidFill>
                            <a:schemeClr val="dk1"/>
                          </a:solidFill>
                          <a:latin typeface="Gill Sans MT" panose="020B0502020104020203" pitchFamily="34" charset="0"/>
                          <a:ea typeface="+mn-ea"/>
                          <a:cs typeface="+mn-cs"/>
                        </a:rPr>
                        <a:t>SO 9: </a:t>
                      </a:r>
                      <a:r>
                        <a:rPr lang="en-ZA" sz="1600" b="0" i="0" u="none" strike="noStrike" kern="1200" baseline="0" dirty="0" smtClean="0">
                          <a:solidFill>
                            <a:schemeClr val="dk1"/>
                          </a:solidFill>
                          <a:latin typeface="Gill Sans MT" panose="020B0502020104020203" pitchFamily="34" charset="0"/>
                          <a:ea typeface="+mn-ea"/>
                          <a:cs typeface="+mn-cs"/>
                        </a:rPr>
                        <a:t>To provide knowledge services to inform policy, planning and decision-making.</a:t>
                      </a:r>
                      <a:endPar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smtClean="0">
                          <a:solidFill>
                            <a:schemeClr val="dk1"/>
                          </a:solidFill>
                          <a:latin typeface="Gill Sans MT" panose="020B0502020104020203" pitchFamily="34" charset="0"/>
                          <a:ea typeface="+mn-ea"/>
                          <a:cs typeface="+mn-cs"/>
                        </a:rPr>
                        <a:t>All strategic objectives are shared organisation wide with various programmes contributing to the objectives from their unique functional areas. </a:t>
                      </a:r>
                      <a:endPar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37083">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b="1" i="0" u="none" strike="noStrike" kern="1200" baseline="0" dirty="0" smtClean="0">
                          <a:solidFill>
                            <a:schemeClr val="dk1"/>
                          </a:solidFill>
                          <a:latin typeface="Gill Sans MT" panose="020B0502020104020203" pitchFamily="34" charset="0"/>
                          <a:ea typeface="+mn-ea"/>
                          <a:cs typeface="+mn-cs"/>
                        </a:rPr>
                        <a:t>SO 10: </a:t>
                      </a:r>
                      <a:r>
                        <a:rPr lang="en-ZA" sz="1600" b="0" i="0" u="none" strike="noStrike" kern="1200" baseline="0" dirty="0" smtClean="0">
                          <a:solidFill>
                            <a:schemeClr val="dk1"/>
                          </a:solidFill>
                          <a:latin typeface="Gill Sans MT" panose="020B0502020104020203" pitchFamily="34" charset="0"/>
                          <a:ea typeface="+mn-ea"/>
                          <a:cs typeface="+mn-cs"/>
                        </a:rPr>
                        <a:t>To reduce barriers to tourism growth to enhance tourism competitiveness.</a:t>
                      </a:r>
                      <a:endPar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86162">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b="1" i="0" u="none" strike="noStrike" kern="1200" baseline="0" dirty="0" smtClean="0">
                          <a:solidFill>
                            <a:schemeClr val="dk1"/>
                          </a:solidFill>
                          <a:latin typeface="Gill Sans MT" panose="020B0502020104020203" pitchFamily="34" charset="0"/>
                          <a:ea typeface="+mn-ea"/>
                          <a:cs typeface="+mn-cs"/>
                        </a:rPr>
                        <a:t>SO 11: </a:t>
                      </a:r>
                      <a:r>
                        <a:rPr lang="en-ZA" sz="1600" b="0" i="0" u="none" strike="noStrike" kern="1200" baseline="0" dirty="0" smtClean="0">
                          <a:solidFill>
                            <a:schemeClr val="dk1"/>
                          </a:solidFill>
                          <a:latin typeface="Gill Sans MT" panose="020B0502020104020203" pitchFamily="34" charset="0"/>
                          <a:ea typeface="+mn-ea"/>
                          <a:cs typeface="+mn-cs"/>
                        </a:rPr>
                        <a:t>To enhance regional tourism integration.</a:t>
                      </a:r>
                      <a:endPar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899411">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b="1" i="0" u="none" strike="noStrike" kern="1200" baseline="0" dirty="0" smtClean="0">
                          <a:solidFill>
                            <a:schemeClr val="dk1"/>
                          </a:solidFill>
                          <a:latin typeface="Gill Sans MT" panose="020B0502020104020203" pitchFamily="34" charset="0"/>
                          <a:ea typeface="+mn-ea"/>
                          <a:cs typeface="+mn-cs"/>
                        </a:rPr>
                        <a:t>SO 12: </a:t>
                      </a:r>
                      <a:r>
                        <a:rPr lang="en-ZA" sz="1600" b="0" i="0" u="none" strike="noStrike" kern="1200" baseline="0" dirty="0" smtClean="0">
                          <a:solidFill>
                            <a:schemeClr val="dk1"/>
                          </a:solidFill>
                          <a:latin typeface="Gill Sans MT" panose="020B0502020104020203" pitchFamily="34" charset="0"/>
                          <a:ea typeface="+mn-ea"/>
                          <a:cs typeface="+mn-cs"/>
                        </a:rPr>
                        <a:t>To create employment opportunities by implementing tourism projects.</a:t>
                      </a:r>
                      <a:endParaRPr lang="en-ZA" sz="16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7" name="Footer Placeholder 1"/>
          <p:cNvSpPr>
            <a:spLocks noGrp="1"/>
          </p:cNvSpPr>
          <p:nvPr>
            <p:ph type="ftr" sz="quarter" idx="11"/>
          </p:nvPr>
        </p:nvSpPr>
        <p:spPr>
          <a:xfrm>
            <a:off x="628650" y="5991225"/>
            <a:ext cx="2464174" cy="365126"/>
          </a:xfr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- 2018/19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141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10951</TotalTime>
  <Words>9662</Words>
  <Application>Microsoft Office PowerPoint</Application>
  <PresentationFormat>On-screen Show (4:3)</PresentationFormat>
  <Paragraphs>1602</Paragraphs>
  <Slides>84</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84</vt:i4>
      </vt:variant>
    </vt:vector>
  </HeadingPairs>
  <TitlesOfParts>
    <vt:vector size="98" baseType="lpstr">
      <vt:lpstr>MS Gothic</vt:lpstr>
      <vt:lpstr>MS Mincho</vt:lpstr>
      <vt:lpstr>MS PGothic</vt:lpstr>
      <vt:lpstr>Arial</vt:lpstr>
      <vt:lpstr>Arial Narrow</vt:lpstr>
      <vt:lpstr>Ayuthaya</vt:lpstr>
      <vt:lpstr>Calibri</vt:lpstr>
      <vt:lpstr>Gill Sans MT</vt:lpstr>
      <vt:lpstr>MyriadPro-Regular</vt:lpstr>
      <vt:lpstr>Symbol</vt:lpstr>
      <vt:lpstr>Times New Roman</vt:lpstr>
      <vt:lpstr>Wingdings</vt:lpstr>
      <vt:lpstr>Office Theme</vt:lpstr>
      <vt:lpstr>1_Office Theme</vt:lpstr>
      <vt:lpstr>PowerPoint Presentation</vt:lpstr>
      <vt:lpstr>Contents</vt:lpstr>
      <vt:lpstr>Vision and Mission </vt:lpstr>
      <vt:lpstr>Legislative and Policy Mandate</vt:lpstr>
      <vt:lpstr>Key strategies for   Radical Economic Transformation to achieve inclusive growth</vt:lpstr>
      <vt:lpstr>Organisational Strategic Goals </vt:lpstr>
      <vt:lpstr>Organisational Strategic Goals …Continued</vt:lpstr>
      <vt:lpstr>Organisational Strategic Objectives …….Continued</vt:lpstr>
      <vt:lpstr>Organisational Strategic Objectives … Continued</vt:lpstr>
      <vt:lpstr>Departmental Focus  Areas </vt:lpstr>
      <vt:lpstr>Departmental Planned Policy Initiatives</vt:lpstr>
      <vt:lpstr>Overarching Goal and Five Strategic NTSS Pillars</vt:lpstr>
      <vt:lpstr>Revised NTSS Targets</vt:lpstr>
      <vt:lpstr>Programme 2:  Tourism Research,  Policy and  International Relations </vt:lpstr>
      <vt:lpstr>Tourism Research, Policy and International Relations:  Links on Strategic Objectives, Objective Statements and Programme Performance Indicators  </vt:lpstr>
      <vt:lpstr>Tourism Research, Policy and International Relations: Links on Strategic Objectives, Objective Statements and Programme Performance Indicators … Continued</vt:lpstr>
      <vt:lpstr>Programme 2: Tourism Research,  Policy and                                     International Relations Annual Targets </vt:lpstr>
      <vt:lpstr>Programme 2:  Tourism Research,  Policy and                       International Relations  annual targets … continued </vt:lpstr>
      <vt:lpstr>Programme 2: Tourism Research,  Policy and                                    International Relations Annual Targets … Continued  </vt:lpstr>
      <vt:lpstr>Programme 2: Tourism Research,  Policy and                                   International Relations Annual Targets … Continued  </vt:lpstr>
      <vt:lpstr>Programme 2: Tourism Research,  Policy and                                    International Relations Annual Targets … Continued </vt:lpstr>
      <vt:lpstr>Programme 2: Tourism Research,  Policy and                                  International Relations Annual Targets …Continued</vt:lpstr>
      <vt:lpstr>Programme 2: Tourism Research,  Policy and                                     International Relations Annual Targets ... Continued</vt:lpstr>
      <vt:lpstr>Programme 2: Tourism Research,  Policy and                                     International Relations ... Continued</vt:lpstr>
      <vt:lpstr>Programme 2:  Tourism Research,  Policy and                                     International Relations … Continued </vt:lpstr>
      <vt:lpstr>Programme 3: Destination Development </vt:lpstr>
      <vt:lpstr>Destination Development:  Link on Strategic Objectives, Objective Statements and Programme Performance Indicators  </vt:lpstr>
      <vt:lpstr>PowerPoint Presentation</vt:lpstr>
      <vt:lpstr>Programme 3: Destination Development Annual Targets</vt:lpstr>
      <vt:lpstr>Programme 3: Destination Development  Annual targets …Continued</vt:lpstr>
      <vt:lpstr>Programme 3: Destination Development  Annual Targets …Continued </vt:lpstr>
      <vt:lpstr>Programme 3: Destination Development Annual Targets …Continued</vt:lpstr>
      <vt:lpstr>Programme 3: Destination Development  Annual Targets …Continued </vt:lpstr>
      <vt:lpstr>Programme 3: Destination Development  Annual Targets …Continued </vt:lpstr>
      <vt:lpstr>Programme 3: Destination Development  Annual Targets …Continued </vt:lpstr>
      <vt:lpstr>Programme 3: Destination Development  Annual Targets … Continued </vt:lpstr>
      <vt:lpstr>Programme 3: Destination Development Annual Targets …Continued</vt:lpstr>
      <vt:lpstr>Programme 4:  Tourism Sector Support  Services </vt:lpstr>
      <vt:lpstr>Tourism Sector Support Services: Links on Strategic Objectives, Objective Statements and Programme Performance Indicators  </vt:lpstr>
      <vt:lpstr>Tourism Sector Support Services: Links on Strategic Objectives, Objective Statements and Programme Performance Indicators  … Continued</vt:lpstr>
      <vt:lpstr>Programme 4:  Tourism Sector Support  Services Annual Targets  </vt:lpstr>
      <vt:lpstr> Programme 4:  Tourism Sector Support  Services  Annual Targets …Continued </vt:lpstr>
      <vt:lpstr>Programme 4:  Tourism Sector Support  Services  Annual Target …Continued</vt:lpstr>
      <vt:lpstr>Programme 4:  Tourism Sector Support  Services  Annual Targets …Continued</vt:lpstr>
      <vt:lpstr>Programme 4:  Tourism Sector Support  Services Annual Targets …Continued </vt:lpstr>
      <vt:lpstr>Programme 4:  Tourism Sector Support  Services  Annual Targets …Continued</vt:lpstr>
      <vt:lpstr>Programme 4:  Tourism Sector Support  Services Annual Targets …Continued</vt:lpstr>
      <vt:lpstr>Programme 4:  Tourism Sector Support  Services  Annual Targets …Continued</vt:lpstr>
      <vt:lpstr>Programme 4:  Tourism Sector Support  Services  Annual Targets …(Continued) </vt:lpstr>
      <vt:lpstr>Programme 4:  Tourism Sector Support  Services  Annual Targets …Continued </vt:lpstr>
      <vt:lpstr>Programme 4:  Tourism Sector Support  Services  Annual Targets …Continued </vt:lpstr>
      <vt:lpstr>Programme 4:  Tourism Sector Support  Services Annual Targets …Continued</vt:lpstr>
      <vt:lpstr>Programme 4:  Tourism Sector Support  Services  Annual Targets …Continued</vt:lpstr>
      <vt:lpstr>Programme 4: Tourism Sector Support  Services  Annual Targets …Continued</vt:lpstr>
      <vt:lpstr>Programme 4: Tourism Sector Support  Services Annual Targets …Continued</vt:lpstr>
      <vt:lpstr> Programme 4: Tourism Sector Support  Services Annual Targets …Continued </vt:lpstr>
      <vt:lpstr>Programme 4: Tourism Sector Support  Services Annual Targets …Continued </vt:lpstr>
      <vt:lpstr>Programme 1:  Corporate Management </vt:lpstr>
      <vt:lpstr>Corporate Management: Links on Strategic Objectives, Objective Statements and Programme Performance Indicators</vt:lpstr>
      <vt:lpstr>Corporate Management:  Links on Strategic Objectives, Objective Statements and Programme Performance Indicators …Continued </vt:lpstr>
      <vt:lpstr>Corporate Management:  Links on Strategic Objectives, Objective Statements and Programme Performance Indicators …Continued</vt:lpstr>
      <vt:lpstr>Programme 1: Corporate Management  Annual Targets</vt:lpstr>
      <vt:lpstr>Programme 1: Corporate Management  Annual Targets … Continued</vt:lpstr>
      <vt:lpstr>Programme 1: Corporate Management  Annual Targets … Continued</vt:lpstr>
      <vt:lpstr>Programme 1: Corporate Management  Annual Targets … Continued</vt:lpstr>
      <vt:lpstr>Programme 1: Corporate Management  Annual Targets  … Continued</vt:lpstr>
      <vt:lpstr>Programme 1: Corporate Management Annual Targets  … Continued</vt:lpstr>
      <vt:lpstr>Programme 1: Corporate Management  Annual Targets … Continued</vt:lpstr>
      <vt:lpstr>   Estimates of National  Expenditure (ENE) 2018      </vt:lpstr>
      <vt:lpstr> Departmental MTEF Baseline (Per Programme) </vt:lpstr>
      <vt:lpstr> Departmental MTEF Baseline  (Economic Classification) </vt:lpstr>
      <vt:lpstr> MTEF Baseline - Programme 1: Administration                  (Per Sub-programme) </vt:lpstr>
      <vt:lpstr> MTEF Baseline - Programme 1:  Administration  (Economic Classification) </vt:lpstr>
      <vt:lpstr>  MTEF Baseline - Programme 2:  Tourism Research, Policy and International Relations (Per Sub-programme) </vt:lpstr>
      <vt:lpstr> MTEF Baseline - Programme 2: Tourism Research, Policy and International Relations  (Economic Classification) </vt:lpstr>
      <vt:lpstr> MTEF Baseline - Programme 3: Destination Development (Per Sub-programme) </vt:lpstr>
      <vt:lpstr> MTEF Baseline - Programme 3: Destination Development (Economic Classification) </vt:lpstr>
      <vt:lpstr>MTEF BASELINE - PROGRAMME 4:  TOURISM SECTOR SUPPORT SERVICES (PER SUB-PROGRAMME) </vt:lpstr>
      <vt:lpstr> MTEF Baseline - Programme 4:  Tourism Sector Support Services (Economic Classification) </vt:lpstr>
      <vt:lpstr>List of Acronyms </vt:lpstr>
      <vt:lpstr>List of Acronyms …Continued  </vt:lpstr>
      <vt:lpstr>List of Acronyms …Continued  </vt:lpstr>
      <vt:lpstr>List of Acronyms …Continued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APP Presentation</dc:title>
  <dc:creator>SMME</dc:creator>
  <cp:keywords>Presentation Portfolio Committee 2018/19 APP</cp:keywords>
  <cp:lastModifiedBy>P van Niekerk</cp:lastModifiedBy>
  <cp:revision>2021</cp:revision>
  <cp:lastPrinted>2018-05-15T17:39:08Z</cp:lastPrinted>
  <dcterms:created xsi:type="dcterms:W3CDTF">2016-09-21T07:18:03Z</dcterms:created>
  <dcterms:modified xsi:type="dcterms:W3CDTF">2018-05-16T07:15:58Z</dcterms:modified>
</cp:coreProperties>
</file>