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Layouts/slideLayout28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38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slideLayouts/slideLayout31.xml" ContentType="application/vnd.openxmlformats-officedocument.presentationml.slideLayout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Default Extension="jpeg" ContentType="image/jpeg"/>
  <Override PartName="/ppt/tags/tag39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slideLayouts/slideLayout30.xml" ContentType="application/vnd.openxmlformats-officedocument.presentationml.slideLayout+xml"/>
  <Override PartName="/ppt/tags/tag55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slideLayouts/slideLayout26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slideLayouts/slideLayout33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700" r:id="rId2"/>
  </p:sldMasterIdLst>
  <p:notesMasterIdLst>
    <p:notesMasterId r:id="rId11"/>
  </p:notesMasterIdLst>
  <p:handoutMasterIdLst>
    <p:handoutMasterId r:id="rId12"/>
  </p:handoutMasterIdLst>
  <p:sldIdLst>
    <p:sldId id="261" r:id="rId3"/>
    <p:sldId id="442" r:id="rId4"/>
    <p:sldId id="456" r:id="rId5"/>
    <p:sldId id="478" r:id="rId6"/>
    <p:sldId id="477" r:id="rId7"/>
    <p:sldId id="476" r:id="rId8"/>
    <p:sldId id="466" r:id="rId9"/>
    <p:sldId id="452" r:id="rId10"/>
  </p:sldIdLst>
  <p:sldSz cx="9144000" cy="6858000" type="screen4x3"/>
  <p:notesSz cx="6797675" cy="9926638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38">
          <p15:clr>
            <a:srgbClr val="A4A3A4"/>
          </p15:clr>
        </p15:guide>
        <p15:guide id="2" orient="horz" pos="890">
          <p15:clr>
            <a:srgbClr val="A4A3A4"/>
          </p15:clr>
        </p15:guide>
        <p15:guide id="3" pos="5602">
          <p15:clr>
            <a:srgbClr val="A4A3A4"/>
          </p15:clr>
        </p15:guide>
        <p15:guide id="4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4" userDrawn="1">
          <p15:clr>
            <a:srgbClr val="A4A3A4"/>
          </p15:clr>
        </p15:guide>
        <p15:guide id="2" pos="2204" userDrawn="1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0" clrIdx="0"/>
  <p:cmAuthor id="1" name="Liezel Zaal" initials="LZ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5121B"/>
    <a:srgbClr val="00329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3173" autoAdjust="0"/>
  </p:normalViewPr>
  <p:slideViewPr>
    <p:cSldViewPr>
      <p:cViewPr varScale="1">
        <p:scale>
          <a:sx n="108" d="100"/>
          <a:sy n="108" d="100"/>
        </p:scale>
        <p:origin x="-1716" y="-90"/>
      </p:cViewPr>
      <p:guideLst>
        <p:guide orient="horz" pos="3838"/>
        <p:guide orient="horz" pos="890"/>
        <p:guide pos="5602"/>
        <p:guide pos="204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-3228" y="-96"/>
      </p:cViewPr>
      <p:guideLst>
        <p:guide orient="horz" pos="2924"/>
        <p:guide orient="horz" pos="3127"/>
        <p:guide pos="2204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7F027-379E-4D32-9199-1B8938F68AAE}" type="datetimeFigureOut">
              <a:rPr lang="en-GB" smtClean="0"/>
              <a:pPr/>
              <a:t>21/05/2018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3FB82-2445-4031-8D77-475052559E5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6245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E7989-31F3-4EB9-8547-909D99F43AE5}" type="datetimeFigureOut">
              <a:rPr lang="en-ZA" smtClean="0"/>
              <a:pPr/>
              <a:t>2018/05/21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2897E-B052-44CE-92A6-D4B2AB10F3F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6560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706562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039746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24396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96243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70558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7536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791912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8.xml"/><Relationship Id="rId4" Type="http://schemas.openxmlformats.org/officeDocument/2006/relationships/image" Target="../media/image9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208912" cy="10081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2585688"/>
            <a:ext cx="9144000" cy="493486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4532528"/>
            <a:ext cx="8208912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7164288" y="5398045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44DF0C3E-4E99-4E2E-BA98-3D852DE6B51F}" type="datetime3">
              <a:rPr lang="en-US" smtClean="0"/>
              <a:pPr/>
              <a:t>21 May 2018</a:t>
            </a:fld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548" y="5398045"/>
            <a:ext cx="1584176" cy="365125"/>
          </a:xfrm>
        </p:spPr>
        <p:txBody>
          <a:bodyPr>
            <a:normAutofit/>
          </a:bodyPr>
          <a:lstStyle>
            <a:lvl1pPr algn="r"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220072" y="5398045"/>
            <a:ext cx="1944216" cy="365125"/>
          </a:xfrm>
        </p:spPr>
        <p:txBody>
          <a:bodyPr>
            <a:normAutofit/>
          </a:bodyPr>
          <a:lstStyle>
            <a:lvl1pPr algn="r"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Initial. Surname  |</a:t>
            </a:r>
            <a:endParaRPr lang="en-GB" dirty="0"/>
          </a:p>
        </p:txBody>
      </p:sp>
      <p:pic>
        <p:nvPicPr>
          <p:cNvPr id="11" name="Picture 2" descr="C:\Users\Conny\Desktop\WCG\WCG - Logo\PNG\Logos blue\Health\WCG - Logo - Health - Tagline - Transparent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652" y="382532"/>
            <a:ext cx="5739912" cy="1621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5283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xmlns="" val="283201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7"/>
            <a:ext cx="8597205" cy="4271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41479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63770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74782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2276872"/>
            <a:ext cx="8281291" cy="9366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Divider Theme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7150" y="5516880"/>
            <a:ext cx="9086850" cy="170799"/>
          </a:xfrm>
          <a:prstGeom prst="rect">
            <a:avLst/>
          </a:prstGeom>
        </p:spPr>
      </p:pic>
      <p:pic>
        <p:nvPicPr>
          <p:cNvPr id="7" name="Picture 115" descr="C:\Users\Conny\Desktop\WCG\WCG - Logo\PNG\Logos blue\Health\WCG - Logo - Health - Blu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954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5"/>
            <a:ext cx="2908573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48447" y="1412776"/>
            <a:ext cx="547260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64938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516216" y="1412776"/>
            <a:ext cx="2404517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23850" y="1412777"/>
            <a:ext cx="6004917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784032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3532181"/>
            <a:ext cx="8597205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73179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18938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90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60836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3703287"/>
            <a:ext cx="8597205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04545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3850" y="2975180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3850" y="4537584"/>
            <a:ext cx="2908573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448447" y="1412776"/>
            <a:ext cx="5472608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26080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012482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482" y="2976533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12482" y="4540289"/>
            <a:ext cx="2908573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7"/>
            <a:ext cx="5553983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566863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185076" y="1790072"/>
            <a:ext cx="4752528" cy="2880320"/>
            <a:chOff x="3635896" y="3356992"/>
            <a:chExt cx="4752528" cy="28803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 userDrawn="1"/>
          </p:nvSpPr>
          <p:spPr>
            <a:xfrm>
              <a:off x="3635896" y="3356992"/>
              <a:ext cx="4752528" cy="288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Picture 10"/>
            <p:cNvPicPr>
              <a:picLocks noChangeAspect="1"/>
            </p:cNvPicPr>
            <p:nvPr userDrawn="1">
              <p:custDataLst>
                <p:tags r:id="rId1"/>
              </p:custDataLst>
            </p:nvPr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4125978" y="4761028"/>
              <a:ext cx="4262446" cy="334548"/>
            </a:xfrm>
            <a:prstGeom prst="rect">
              <a:avLst/>
            </a:prstGeom>
          </p:spPr>
        </p:pic>
      </p:grp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34997" y="2696461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34997" y="2963910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184680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834997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Tel: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30119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780436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Fax: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834997" y="3768568"/>
            <a:ext cx="3734059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834996" y="4043102"/>
            <a:ext cx="373405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www.westerncape.gov.za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95275" y="565701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Contact Us</a:t>
            </a:r>
            <a:endParaRPr lang="en-GB" sz="2400" b="0" dirty="0">
              <a:solidFill>
                <a:schemeClr val="bg1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834996" y="4333520"/>
            <a:ext cx="3349330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/>
              <a:t>Fill in your address</a:t>
            </a:r>
          </a:p>
        </p:txBody>
      </p:sp>
      <p:pic>
        <p:nvPicPr>
          <p:cNvPr id="20" name="Picture 2" descr="C:\Users\Conny\Desktop\WCG\WCG - Logo\PNG\Logos blue\Health\WCG - Logo - Health - Tagline - Blue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08002" y="1911739"/>
            <a:ext cx="2414658" cy="68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91066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1763688" y="3861048"/>
            <a:ext cx="7200800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b="0" cap="none" baseline="0" dirty="0">
                <a:solidFill>
                  <a:prstClr val="white"/>
                </a:solidFill>
                <a:latin typeface="Century Gothic"/>
                <a:cs typeface="Century Gothic"/>
              </a:rPr>
              <a:t>Thank you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3223800"/>
            <a:ext cx="9144000" cy="24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54666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C4C-95D0-4AB7-8E5F-A791FDF4FAE2}" type="datetimeFigureOut">
              <a:rPr lang="en-ZA" smtClean="0"/>
              <a:pPr/>
              <a:t>2018/05/21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6D16-397D-4C49-9D2D-B8CA39DFA94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307311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C4C-95D0-4AB7-8E5F-A791FDF4FAE2}" type="datetimeFigureOut">
              <a:rPr lang="en-ZA" smtClean="0"/>
              <a:pPr/>
              <a:t>2018/05/21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6D16-397D-4C49-9D2D-B8CA39DFA94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7985965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C4C-95D0-4AB7-8E5F-A791FDF4FAE2}" type="datetimeFigureOut">
              <a:rPr lang="en-ZA" smtClean="0"/>
              <a:pPr/>
              <a:t>2018/05/21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6D16-397D-4C49-9D2D-B8CA39DFA94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16694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C4C-95D0-4AB7-8E5F-A791FDF4FAE2}" type="datetimeFigureOut">
              <a:rPr lang="en-ZA" smtClean="0"/>
              <a:pPr/>
              <a:t>2018/05/21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6D16-397D-4C49-9D2D-B8CA39DFA94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485011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C4C-95D0-4AB7-8E5F-A791FDF4FAE2}" type="datetimeFigureOut">
              <a:rPr lang="en-ZA" smtClean="0"/>
              <a:pPr/>
              <a:t>2018/05/21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6D16-397D-4C49-9D2D-B8CA39DFA94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47545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1779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617407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C4C-95D0-4AB7-8E5F-A791FDF4FAE2}" type="datetimeFigureOut">
              <a:rPr lang="en-ZA" smtClean="0"/>
              <a:pPr/>
              <a:t>2018/05/21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6D16-397D-4C49-9D2D-B8CA39DFA94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316829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C4C-95D0-4AB7-8E5F-A791FDF4FAE2}" type="datetimeFigureOut">
              <a:rPr lang="en-ZA" smtClean="0"/>
              <a:pPr/>
              <a:t>2018/05/21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6D16-397D-4C49-9D2D-B8CA39DFA94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643079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C4C-95D0-4AB7-8E5F-A791FDF4FAE2}" type="datetimeFigureOut">
              <a:rPr lang="en-ZA" smtClean="0"/>
              <a:pPr/>
              <a:t>2018/05/21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6D16-397D-4C49-9D2D-B8CA39DFA94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567789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C4C-95D0-4AB7-8E5F-A791FDF4FAE2}" type="datetimeFigureOut">
              <a:rPr lang="en-ZA" smtClean="0"/>
              <a:pPr/>
              <a:t>2018/05/21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6D16-397D-4C49-9D2D-B8CA39DFA94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2556322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C4C-95D0-4AB7-8E5F-A791FDF4FAE2}" type="datetimeFigureOut">
              <a:rPr lang="en-ZA" smtClean="0"/>
              <a:pPr/>
              <a:t>2018/05/21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6D16-397D-4C49-9D2D-B8CA39DFA94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27715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8C4C-95D0-4AB7-8E5F-A791FDF4FAE2}" type="datetimeFigureOut">
              <a:rPr lang="en-ZA" smtClean="0"/>
              <a:pPr/>
              <a:t>2018/05/21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6D16-397D-4C49-9D2D-B8CA39DFA94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416805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Go to Insert &gt; Header &amp; Footer &gt; Enter presentation name into footer field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4271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412776"/>
            <a:ext cx="8597205" cy="4680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685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53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Go to Insert &gt; Header &amp; Footer &gt; Enter presentation name into footer field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8570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5275" y="1196752"/>
            <a:ext cx="8597205" cy="448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5783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5275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31779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0480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3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3.xml"/><Relationship Id="rId36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tags" Target="../tags/tag5.xml"/><Relationship Id="rId35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2474096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577" name="think-cell Slide" r:id="rId33" imgW="270" imgH="270" progId="">
              <p:embed/>
            </p:oleObj>
          </a:graphicData>
        </a:graphic>
      </p:graphicFrame>
      <p:pic>
        <p:nvPicPr>
          <p:cNvPr id="9" name="Picture 8"/>
          <p:cNvPicPr>
            <a:picLocks noChangeAspect="1"/>
          </p:cNvPicPr>
          <p:nvPr>
            <p:custDataLst>
              <p:tags r:id="rId27"/>
            </p:custDataLst>
          </p:nvPr>
        </p:nvPicPr>
        <p:blipFill rotWithShape="1"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740232"/>
            <a:ext cx="9144000" cy="3773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8"/>
            </p:custDataLst>
          </p:nvPr>
        </p:nvSpPr>
        <p:spPr>
          <a:xfrm>
            <a:off x="295275" y="180976"/>
            <a:ext cx="8597205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9"/>
            </p:custDataLst>
          </p:nvPr>
        </p:nvSpPr>
        <p:spPr>
          <a:xfrm>
            <a:off x="295275" y="1196752"/>
            <a:ext cx="8597205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0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31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ZA"/>
              <a:t>Go to Insert &gt; Header &amp; Footer &gt; Enter presentation name into footer field</a:t>
            </a:r>
            <a:endParaRPr lang="en-GB" dirty="0"/>
          </a:p>
        </p:txBody>
      </p:sp>
      <p:sp>
        <p:nvSpPr>
          <p:cNvPr id="7" name="Rectangle 6"/>
          <p:cNvSpPr>
            <a:spLocks/>
          </p:cNvSpPr>
          <p:nvPr>
            <p:custDataLst>
              <p:tags r:id="rId32"/>
            </p:custDataLst>
          </p:nvPr>
        </p:nvSpPr>
        <p:spPr>
          <a:xfrm>
            <a:off x="2060973" y="6468150"/>
            <a:ext cx="1944216" cy="230832"/>
          </a:xfrm>
          <a:prstGeom prst="rect">
            <a:avLst/>
          </a:prstGeom>
        </p:spPr>
        <p:txBody>
          <a:bodyPr vert="horz" lIns="72000" tIns="72000" rIns="0" bIns="0" rtlCol="0" anchor="b"/>
          <a:lstStyle/>
          <a:p>
            <a:pPr lvl="0"/>
            <a:r>
              <a:rPr lang="en-US" sz="800" dirty="0">
                <a:solidFill>
                  <a:schemeClr val="accent3"/>
                </a:solidFill>
              </a:rPr>
              <a:t>© Western Cape Government 2012  |</a:t>
            </a:r>
            <a:endParaRPr lang="en-GB" sz="800" dirty="0">
              <a:solidFill>
                <a:schemeClr val="accent3"/>
              </a:solidFill>
            </a:endParaRPr>
          </a:p>
        </p:txBody>
      </p:sp>
      <p:pic>
        <p:nvPicPr>
          <p:cNvPr id="11" name="Picture 115" descr="C:\Users\Conny\Desktop\WCG\WCG - Logo\PNG\Logos blue\Health\WCG - Logo - Health - Blue.png"/>
          <p:cNvPicPr>
            <a:picLocks noChangeAspect="1" noChangeArrowheads="1"/>
          </p:cNvPicPr>
          <p:nvPr userDrawn="1"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243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88" r:id="rId3"/>
    <p:sldLayoutId id="2147483686" r:id="rId4"/>
    <p:sldLayoutId id="2147483674" r:id="rId5"/>
    <p:sldLayoutId id="2147483689" r:id="rId6"/>
    <p:sldLayoutId id="2147483685" r:id="rId7"/>
    <p:sldLayoutId id="2147483679" r:id="rId8"/>
    <p:sldLayoutId id="2147483690" r:id="rId9"/>
    <p:sldLayoutId id="2147483684" r:id="rId10"/>
    <p:sldLayoutId id="2147483680" r:id="rId11"/>
    <p:sldLayoutId id="2147483691" r:id="rId12"/>
    <p:sldLayoutId id="2147483683" r:id="rId13"/>
    <p:sldLayoutId id="2147483681" r:id="rId14"/>
    <p:sldLayoutId id="2147483692" r:id="rId15"/>
    <p:sldLayoutId id="2147483693" r:id="rId16"/>
    <p:sldLayoutId id="2147483694" r:id="rId17"/>
    <p:sldLayoutId id="2147483695" r:id="rId18"/>
    <p:sldLayoutId id="2147483696" r:id="rId19"/>
    <p:sldLayoutId id="2147483697" r:id="rId20"/>
    <p:sldLayoutId id="2147483698" r:id="rId21"/>
    <p:sldLayoutId id="2147483699" r:id="rId22"/>
    <p:sldLayoutId id="2147483682" r:id="rId23"/>
    <p:sldLayoutId id="2147483670" r:id="rId2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6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68C4C-95D0-4AB7-8E5F-A791FDF4FAE2}" type="datetimeFigureOut">
              <a:rPr lang="en-ZA" smtClean="0"/>
              <a:pPr/>
              <a:t>2018/05/21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F6D16-397D-4C49-9D2D-B8CA39DFA94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51256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467544" y="3212976"/>
            <a:ext cx="8208912" cy="1008113"/>
          </a:xfrm>
        </p:spPr>
        <p:txBody>
          <a:bodyPr>
            <a:normAutofit/>
          </a:bodyPr>
          <a:lstStyle/>
          <a:p>
            <a:pPr algn="ctr"/>
            <a:r>
              <a:rPr lang="en-ZA" u="sng" dirty="0"/>
              <a:t>Mechanisms that will avoid future recurrence </a:t>
            </a:r>
            <a:br>
              <a:rPr lang="en-ZA" u="sng" dirty="0"/>
            </a:br>
            <a:r>
              <a:rPr lang="en-ZA" u="sng" dirty="0"/>
              <a:t>of debts written off due to salary overpayments</a:t>
            </a:r>
            <a:endParaRPr lang="en-ZA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en-US" dirty="0"/>
              <a:t>Date:  16 May 2018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875078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5275" y="54942"/>
            <a:ext cx="8597205" cy="559256"/>
          </a:xfrm>
        </p:spPr>
        <p:txBody>
          <a:bodyPr/>
          <a:lstStyle/>
          <a:p>
            <a:pPr algn="r"/>
            <a:r>
              <a:rPr lang="en-GB" dirty="0"/>
              <a:t>Reasons for Debts due to Salary overpayments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2</a:t>
            </a:fld>
            <a:endParaRPr lang="en-ZA" dirty="0"/>
          </a:p>
        </p:txBody>
      </p:sp>
      <p:sp>
        <p:nvSpPr>
          <p:cNvPr id="3" name="TextBox 2"/>
          <p:cNvSpPr txBox="1"/>
          <p:nvPr/>
        </p:nvSpPr>
        <p:spPr>
          <a:xfrm>
            <a:off x="345405" y="1371349"/>
            <a:ext cx="849694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ZA" sz="2000" b="1" dirty="0"/>
              <a:t>Debt due to Salary Overpayments mainly occur due to the following reasons:</a:t>
            </a:r>
          </a:p>
          <a:p>
            <a:pPr algn="just"/>
            <a:endParaRPr lang="en-ZA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ZA" dirty="0"/>
              <a:t>Basic Salary overpayments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ZA" dirty="0"/>
              <a:t>Leave Without Pay not recovered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dirty="0"/>
              <a:t>Leave over grants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dirty="0"/>
              <a:t>Overpayment of Leave Gratuity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dirty="0"/>
              <a:t>Overpayment of Commuted Overtime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dirty="0"/>
              <a:t>Service bonus overpayment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dirty="0"/>
              <a:t>Overpayment of allowances, i.e. Housing Allowance, Danger allowance, Rural Allowance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dirty="0"/>
              <a:t>Grade progression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Pay progression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dirty="0"/>
              <a:t>Abnormal and contract appointments without end dates</a:t>
            </a:r>
          </a:p>
          <a:p>
            <a:pPr lvl="0" algn="just"/>
            <a:endParaRPr lang="en-ZA" sz="2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801002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5275" y="451084"/>
            <a:ext cx="8597205" cy="400144"/>
          </a:xfrm>
        </p:spPr>
        <p:txBody>
          <a:bodyPr>
            <a:normAutofit fontScale="90000"/>
          </a:bodyPr>
          <a:lstStyle/>
          <a:p>
            <a:pPr algn="r"/>
            <a:r>
              <a:rPr lang="en-ZA" dirty="0"/>
              <a:t>Mechanisms already in place</a:t>
            </a:r>
            <a:br>
              <a:rPr lang="en-ZA" dirty="0"/>
            </a:br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3" name="TextBox 2"/>
          <p:cNvSpPr txBox="1"/>
          <p:nvPr/>
        </p:nvSpPr>
        <p:spPr>
          <a:xfrm>
            <a:off x="295275" y="1052736"/>
            <a:ext cx="8487766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/>
              <a:t>Mechanisms already in place:</a:t>
            </a:r>
          </a:p>
          <a:p>
            <a:endParaRPr lang="en-ZA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b="1" dirty="0"/>
              <a:t>People Management: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1600" dirty="0"/>
              <a:t>Regular </a:t>
            </a:r>
            <a:r>
              <a:rPr lang="en-ZA" sz="1600" b="1" dirty="0"/>
              <a:t>sample testing </a:t>
            </a:r>
            <a:r>
              <a:rPr lang="en-ZA" sz="1600" dirty="0"/>
              <a:t>is performed by PM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1600" dirty="0"/>
              <a:t>Ongoing and continuous </a:t>
            </a:r>
            <a:r>
              <a:rPr lang="en-ZA" sz="1600" b="1" dirty="0"/>
              <a:t>Training</a:t>
            </a:r>
            <a:r>
              <a:rPr lang="en-ZA" sz="1600" dirty="0"/>
              <a:t> to Line Managers as well as PM Staff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ZA" sz="1600" dirty="0"/>
              <a:t>Leave policy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ZA" sz="1600" dirty="0"/>
              <a:t>Service Conditions 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ZA" sz="1600" dirty="0"/>
              <a:t>People Management Toolkit – to Line Managers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ZA" sz="1600" dirty="0"/>
              <a:t>Delegations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1600" b="1" dirty="0"/>
              <a:t>PM Procedural Manuals </a:t>
            </a:r>
            <a:r>
              <a:rPr lang="en-ZA" sz="1600" dirty="0"/>
              <a:t>are in place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ZA" sz="1600" dirty="0"/>
              <a:t>This will be reviewed  and updated to ensure that all areas are covered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1600" b="1" dirty="0"/>
              <a:t>Line Manager Toolkit </a:t>
            </a:r>
            <a:r>
              <a:rPr lang="en-ZA" sz="1600" dirty="0"/>
              <a:t>is in place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ZA" sz="1600" dirty="0"/>
              <a:t>This will be reviewed and updated to ensure that all areas are covered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ZA" sz="1500" dirty="0"/>
          </a:p>
          <a:p>
            <a:endParaRPr lang="en-ZA" sz="2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1080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5275" y="451084"/>
            <a:ext cx="8597205" cy="400144"/>
          </a:xfrm>
        </p:spPr>
        <p:txBody>
          <a:bodyPr>
            <a:normAutofit fontScale="90000"/>
          </a:bodyPr>
          <a:lstStyle/>
          <a:p>
            <a:pPr algn="r"/>
            <a:r>
              <a:rPr lang="en-ZA" dirty="0"/>
              <a:t>Mechanisms already in place</a:t>
            </a:r>
            <a:br>
              <a:rPr lang="en-ZA" dirty="0"/>
            </a:br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3" name="TextBox 2"/>
          <p:cNvSpPr txBox="1"/>
          <p:nvPr/>
        </p:nvSpPr>
        <p:spPr>
          <a:xfrm>
            <a:off x="404714" y="1556792"/>
            <a:ext cx="848776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1600" b="1" dirty="0"/>
              <a:t>Circular:  Deduction of departmental debt from pension benefits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ZA" sz="1600" dirty="0"/>
              <a:t>Department can request that debt is deducted form pension benefit with permission from employee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ZA" sz="1600" dirty="0"/>
              <a:t>GEPF not obligated to deduct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1600" b="1" dirty="0"/>
              <a:t>Compliance Management Instrument</a:t>
            </a:r>
            <a:r>
              <a:rPr lang="en-ZA" sz="1600" dirty="0"/>
              <a:t> (CMI) is in place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ZA" sz="1600" dirty="0"/>
              <a:t>Reporting by Line Managers on monthly basis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1600" b="1" dirty="0"/>
              <a:t>HR Audit Action Plan </a:t>
            </a:r>
            <a:r>
              <a:rPr lang="en-ZA" sz="1600" dirty="0"/>
              <a:t>(HRAAP) in Place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ZA" sz="1600" dirty="0"/>
              <a:t>Reporting by HR Offices on quarterly basis</a:t>
            </a:r>
            <a:endParaRPr lang="en-ZA" sz="1600" b="1" dirty="0"/>
          </a:p>
          <a:p>
            <a:endParaRPr lang="en-ZA" sz="2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611349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5275" y="332656"/>
            <a:ext cx="8597205" cy="559256"/>
          </a:xfrm>
        </p:spPr>
        <p:txBody>
          <a:bodyPr>
            <a:normAutofit fontScale="90000"/>
          </a:bodyPr>
          <a:lstStyle/>
          <a:p>
            <a:pPr algn="r"/>
            <a:r>
              <a:rPr lang="en-ZA" dirty="0"/>
              <a:t>Mechanisms already in place </a:t>
            </a:r>
            <a:br>
              <a:rPr lang="en-ZA" dirty="0"/>
            </a:br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3" name="TextBox 2"/>
          <p:cNvSpPr txBox="1"/>
          <p:nvPr/>
        </p:nvSpPr>
        <p:spPr>
          <a:xfrm>
            <a:off x="431577" y="1268760"/>
            <a:ext cx="848776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b="1" dirty="0"/>
              <a:t>Finance: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ZA" sz="1600" dirty="0"/>
              <a:t>Debt Management Policy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ZA" sz="1600" dirty="0"/>
              <a:t>Debt are checked and followed up on a regular basis (quarterly)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ZA" sz="1600" dirty="0"/>
              <a:t>Discussions with Institutions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ZA" sz="1600" dirty="0"/>
              <a:t>Spreadsheets sent to HR- as well as Finance staff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ZA" sz="1600" dirty="0"/>
              <a:t>Ongoing training is provided to PM staff on Salary matters such as: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ZA" sz="1600" dirty="0"/>
              <a:t>Salary recalls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ZA" sz="1600" dirty="0"/>
              <a:t>Partial reversals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ZA" sz="1600" dirty="0"/>
              <a:t>Debt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ZA" sz="1600" dirty="0"/>
              <a:t>Delegations</a:t>
            </a:r>
            <a:endParaRPr lang="en-ZA" sz="1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775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0125" y="332656"/>
            <a:ext cx="8597205" cy="559256"/>
          </a:xfrm>
        </p:spPr>
        <p:txBody>
          <a:bodyPr>
            <a:normAutofit fontScale="90000"/>
          </a:bodyPr>
          <a:lstStyle/>
          <a:p>
            <a:pPr algn="r"/>
            <a:r>
              <a:rPr lang="en-ZA" dirty="0"/>
              <a:t>Mechanisms that must be put in place</a:t>
            </a:r>
            <a:br>
              <a:rPr lang="en-ZA" dirty="0"/>
            </a:br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3" name="TextBox 2"/>
          <p:cNvSpPr txBox="1"/>
          <p:nvPr/>
        </p:nvSpPr>
        <p:spPr>
          <a:xfrm>
            <a:off x="295275" y="1124744"/>
            <a:ext cx="848776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/>
              <a:t>Mechanisms that must be put in place</a:t>
            </a:r>
            <a:r>
              <a:rPr lang="en-ZA" sz="2000" dirty="0"/>
              <a:t>:</a:t>
            </a:r>
          </a:p>
          <a:p>
            <a:pPr lvl="0"/>
            <a:endParaRPr lang="en-ZA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600" b="1" dirty="0"/>
              <a:t>Auditing of leave files: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1600" dirty="0"/>
              <a:t>Compulsory annual auditing of all leave files from 1 January to 31 December at Micro Level reduce leave over grants due to leave  granted incorrect.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600" b="1" dirty="0"/>
              <a:t>Leave without Pay:  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en-ZA" sz="1600" dirty="0"/>
              <a:t>request monthly reports on </a:t>
            </a:r>
            <a:r>
              <a:rPr lang="en-ZA" sz="1600" b="1" dirty="0"/>
              <a:t>LWOP with salary implication “No”</a:t>
            </a:r>
            <a:endParaRPr lang="en-ZA" sz="1600" dirty="0"/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en-ZA" sz="1600" dirty="0"/>
              <a:t>Identifying reasons why LWOP was captured with salary implication “No”</a:t>
            </a:r>
          </a:p>
          <a:p>
            <a:pPr lvl="3"/>
            <a:r>
              <a:rPr lang="en-ZA" sz="1600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600" b="1" dirty="0"/>
              <a:t>Training to PM staff: 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ZA" sz="1600" dirty="0"/>
              <a:t>Training on Auditing of leave to PM staff 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ZA" sz="1600" dirty="0"/>
              <a:t>Salary determinations –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ZA" sz="1600" dirty="0"/>
              <a:t>Grade Progression and Pay Progression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600" b="1" dirty="0"/>
              <a:t>Development and updating of policies: 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ZA" sz="1600" dirty="0"/>
              <a:t>The Compensation Management Policy and guidelines (consolidated document) </a:t>
            </a:r>
          </a:p>
          <a:p>
            <a:endParaRPr lang="en-ZA" sz="1600" b="1" dirty="0"/>
          </a:p>
          <a:p>
            <a:endParaRPr lang="en-ZA" sz="2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515206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67578" y="236240"/>
            <a:ext cx="8597205" cy="559256"/>
          </a:xfrm>
        </p:spPr>
        <p:txBody>
          <a:bodyPr>
            <a:normAutofit/>
          </a:bodyPr>
          <a:lstStyle/>
          <a:p>
            <a:pPr algn="r"/>
            <a:r>
              <a:rPr lang="en-ZA" dirty="0"/>
              <a:t>Disciplinary action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2" name="TextBox 1"/>
          <p:cNvSpPr txBox="1"/>
          <p:nvPr/>
        </p:nvSpPr>
        <p:spPr>
          <a:xfrm>
            <a:off x="273308" y="1772816"/>
            <a:ext cx="874496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 </a:t>
            </a:r>
          </a:p>
          <a:p>
            <a:pPr lvl="0"/>
            <a:r>
              <a:rPr lang="en-ZA" sz="2000" b="1" dirty="0"/>
              <a:t>Disciplinary action must be taken in instances where:</a:t>
            </a:r>
          </a:p>
          <a:p>
            <a:pPr lvl="0"/>
            <a:endParaRPr lang="en-ZA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1600" dirty="0"/>
              <a:t>Employees knowingly receive a payment that they are not entitled to and fails to report  it to the PM Component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1600" dirty="0"/>
              <a:t>In instances where overpayments occur due to negligence </a:t>
            </a:r>
          </a:p>
          <a:p>
            <a:r>
              <a:rPr lang="en-ZA" sz="1400" dirty="0"/>
              <a:t>     </a:t>
            </a:r>
            <a:r>
              <a:rPr lang="en-ZA" sz="1100" dirty="0"/>
              <a:t> </a:t>
            </a:r>
            <a:r>
              <a:rPr lang="en-ZA" dirty="0"/>
              <a:t>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927960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7704" y="332656"/>
            <a:ext cx="5976664" cy="288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b="1" dirty="0">
                <a:solidFill>
                  <a:schemeClr val="tx1"/>
                </a:solidFill>
              </a:rPr>
              <a:t>Contact Details</a:t>
            </a:r>
            <a:r>
              <a:rPr lang="en-ZA" sz="2000" dirty="0">
                <a:solidFill>
                  <a:schemeClr val="tx1"/>
                </a:solidFill>
              </a:rPr>
              <a:t>:</a:t>
            </a:r>
          </a:p>
          <a:p>
            <a:pPr algn="ctr"/>
            <a:endParaRPr lang="en-ZA" sz="1600" dirty="0">
              <a:solidFill>
                <a:schemeClr val="tx1"/>
              </a:solidFill>
            </a:endParaRPr>
          </a:p>
          <a:p>
            <a:r>
              <a:rPr lang="en-ZA" sz="1600" b="1" dirty="0">
                <a:solidFill>
                  <a:schemeClr val="tx1"/>
                </a:solidFill>
              </a:rPr>
              <a:t>Name:   </a:t>
            </a:r>
          </a:p>
          <a:p>
            <a:r>
              <a:rPr lang="en-ZA" sz="1600" b="1" dirty="0">
                <a:solidFill>
                  <a:schemeClr val="tx1"/>
                </a:solidFill>
              </a:rPr>
              <a:t>Tel:  </a:t>
            </a:r>
          </a:p>
          <a:p>
            <a:r>
              <a:rPr lang="en-ZA" sz="1600" b="1" dirty="0">
                <a:solidFill>
                  <a:schemeClr val="tx1"/>
                </a:solidFill>
              </a:rPr>
              <a:t>E-mail:</a:t>
            </a:r>
            <a:endParaRPr lang="en-ZA" sz="1600" dirty="0">
              <a:solidFill>
                <a:schemeClr val="tx1"/>
              </a:solidFill>
            </a:endParaRPr>
          </a:p>
          <a:p>
            <a:endParaRPr lang="en-ZA" sz="1600" dirty="0">
              <a:solidFill>
                <a:schemeClr val="tx1"/>
              </a:solidFill>
            </a:endParaRPr>
          </a:p>
          <a:p>
            <a:pPr algn="ctr"/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xmlns="" val="27756338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5" val="n/h/r1zNZ+uLfX4pvKHBZZMsZqKpVmQp"/>
  <p:tag name="SMARTBOX_SB2" val="4EA1ZNr7a5lNBMyQCX9x/TKDuKOrxNs8"/>
  <p:tag name="THINKCELLPRESENTATIONDONOTDELETE" val="&lt;?xml version=&quot;1.0&quot; encoding=&quot;UTF-16&quot; standalone=&quot;yes&quot;?&gt;&#10;&lt;root reqver=&quot;17839&quot;&gt;&lt;version val=&quot;2107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2&quot;&gt;&lt;elem m_fUsage=&quot;2.71000000000000000000E+000&quot;&gt;&lt;m_ppcolschidx val=&quot;0&quot;/&gt;&lt;m_rgb r=&quot;0&quot; g=&quot;32&quot; b=&quot;9b&quot;/&gt;&lt;/elem&gt;&lt;elem m_fUsage=&quot;7.29000000000000090000E-001&quot;&gt;&lt;m_ppcolschidx val=&quot;0&quot;/&gt;&lt;m_rgb r=&quot;0&quot; g=&quot;96&quot; b=&quot;33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368"/>
  <p:tag name="SMARTBOX_SB1" val="ur/qYXClUhvwckbOHARTMCFDQhKAVQUekOvmLmPhNT7c610/FVgDr9DIwjBVkh10+uoZtDLLnip08d9YX17yTxrCbvRbX/8VBjuXv/632OIQhYamCTMKSj6cE4A+JQ+h5OAdzKiyiyOOUWtWTYfUjwkUdHlMgxSJJPPnb1LSgl0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FU8dMoM0esyVn7WNQT3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jdaNviGkeHob23qOkiC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snTsFZ8Y/CBJMgu9y8Dq8/H4Owf5ZP/3"/>
  <p:tag name="SMARTBOX_SB8" val="0iCA1Z23kaaMiGZOE1yeGg=="/>
  <p:tag name="SMARTBOX_SB7" val="U8/1IBd/oCkOa3RV9JIGzg==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O2Vd6MXRoifyZCe/2HTGZDJFxwOFL/KH"/>
  <p:tag name="SMARTBOX_SB8" val="Es6JW/9cS2ChI5Uc8le8Fw=="/>
  <p:tag name="SMARTBOX_SB7" val="Jtje7kfpIdLhgaWEM9Z7gw==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O2Vd6MXRoifyZCe/2HTGZDJFxwOFL/KH"/>
  <p:tag name="SMARTBOX_SB8" val="Es6JW/9cS2ChI5Uc8le8Fw=="/>
  <p:tag name="SMARTBOX_SB7" val="Jtje7kfpIdLhgaWEM9Z7gw==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O2Vd6MXRoifyZCe/2HTGZDJFxwOFL/KH"/>
  <p:tag name="SMARTBOX_SB8" val="Es6JW/9cS2ChI5Uc8le8Fw=="/>
  <p:tag name="SMARTBOX_SB7" val="Jtje7kfpIdLhgaWEM9Z7gw==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O2Vd6MXRoifyZCe/2HTGZDJFxwOFL/KH"/>
  <p:tag name="SMARTBOX_SB8" val="Es6JW/9cS2ChI5Uc8le8Fw=="/>
  <p:tag name="SMARTBOX_SB7" val="Jtje7kfpIdLhgaWEM9Z7gw==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O2Vd6MXRoifyZCe/2HTGZDJFxwOFL/KH"/>
  <p:tag name="SMARTBOX_SB8" val="Es6JW/9cS2ChI5Uc8le8Fw=="/>
  <p:tag name="SMARTBOX_SB7" val="Jtje7kfpIdLhgaWEM9Z7gw==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O2Vd6MXRoifyZCe/2HTGZDJFxwOFL/KH"/>
  <p:tag name="SMARTBOX_SB8" val="Es6JW/9cS2ChI5Uc8le8Fw=="/>
  <p:tag name="SMARTBOX_SB7" val="Jtje7kfpIdLhgaWEM9Z7gw==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NAe8ZTEEyKIIjjGV93s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heme/theme1.xml><?xml version="1.0" encoding="utf-8"?>
<a:theme xmlns:a="http://schemas.openxmlformats.org/drawingml/2006/main" name="WCG-PPT Master-121022-amc">
  <a:themeElements>
    <a:clrScheme name="Custom 18">
      <a:dk1>
        <a:sysClr val="windowText" lastClr="000000"/>
      </a:dk1>
      <a:lt1>
        <a:sysClr val="window" lastClr="FFFFFF"/>
      </a:lt1>
      <a:dk2>
        <a:srgbClr val="003399"/>
      </a:dk2>
      <a:lt2>
        <a:srgbClr val="3377FF"/>
      </a:lt2>
      <a:accent1>
        <a:srgbClr val="73AFB6"/>
      </a:accent1>
      <a:accent2>
        <a:srgbClr val="956E8E"/>
      </a:accent2>
      <a:accent3>
        <a:srgbClr val="998F86"/>
      </a:accent3>
      <a:accent4>
        <a:srgbClr val="C4BEB8"/>
      </a:accent4>
      <a:accent5>
        <a:srgbClr val="5C8727"/>
      </a:accent5>
      <a:accent6>
        <a:srgbClr val="F89728"/>
      </a:accent6>
      <a:hlink>
        <a:srgbClr val="B5121B"/>
      </a:hlink>
      <a:folHlink>
        <a:srgbClr val="998F86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7309</TotalTime>
  <Words>327</Words>
  <Application>Microsoft Office PowerPoint</Application>
  <PresentationFormat>On-screen Show (4:3)</PresentationFormat>
  <Paragraphs>104</Paragraphs>
  <Slides>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WCG-PPT Master-121022-amc</vt:lpstr>
      <vt:lpstr>Custom Design</vt:lpstr>
      <vt:lpstr>think-cell Slide</vt:lpstr>
      <vt:lpstr>Mechanisms that will avoid future recurrence  of debts written off due to salary overpayments</vt:lpstr>
      <vt:lpstr>Reasons for Debts due to Salary overpayments</vt:lpstr>
      <vt:lpstr>Mechanisms already in place </vt:lpstr>
      <vt:lpstr>Mechanisms already in place </vt:lpstr>
      <vt:lpstr>Mechanisms already in place  </vt:lpstr>
      <vt:lpstr>Mechanisms that must be put in place </vt:lpstr>
      <vt:lpstr>Disciplinary action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Conny</dc:creator>
  <cp:keywords>POTX</cp:keywords>
  <cp:lastModifiedBy>PUMZA</cp:lastModifiedBy>
  <cp:revision>503</cp:revision>
  <cp:lastPrinted>2018-05-04T06:17:40Z</cp:lastPrinted>
  <dcterms:created xsi:type="dcterms:W3CDTF">2012-11-01T08:19:05Z</dcterms:created>
  <dcterms:modified xsi:type="dcterms:W3CDTF">2018-05-21T08:25:01Z</dcterms:modified>
  <cp:category>CI</cp:category>
</cp:coreProperties>
</file>