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49.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7"/>
  </p:notesMasterIdLst>
  <p:handoutMasterIdLst>
    <p:handoutMasterId r:id="rId8"/>
  </p:handoutMasterIdLst>
  <p:sldIdLst>
    <p:sldId id="261" r:id="rId2"/>
    <p:sldId id="586" r:id="rId3"/>
    <p:sldId id="588" r:id="rId4"/>
    <p:sldId id="587" r:id="rId5"/>
    <p:sldId id="445" r:id="rId6"/>
  </p:sldIdLst>
  <p:sldSz cx="9144000" cy="6858000" type="screen4x3"/>
  <p:notesSz cx="6797675" cy="9926638"/>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ey Shand" initials="LS" lastIdx="1" clrIdx="0">
    <p:extLst>
      <p:ext uri="{19B8F6BF-5375-455C-9EA6-DF929625EA0E}">
        <p15:presenceInfo xmlns:p15="http://schemas.microsoft.com/office/powerpoint/2012/main" xmlns="" userId="S-1-5-21-3528385313-3887411669-492545649-169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29B"/>
    <a:srgbClr val="B5121B"/>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89486" autoAdjust="0"/>
  </p:normalViewPr>
  <p:slideViewPr>
    <p:cSldViewPr>
      <p:cViewPr varScale="1">
        <p:scale>
          <a:sx n="104" d="100"/>
          <a:sy n="104" d="100"/>
        </p:scale>
        <p:origin x="-1824" y="-84"/>
      </p:cViewPr>
      <p:guideLst>
        <p:guide orient="horz" pos="3838"/>
        <p:guide orient="horz" pos="890"/>
        <p:guide pos="5602"/>
        <p:guide pos="204"/>
      </p:guideLst>
    </p:cSldViewPr>
  </p:slideViewPr>
  <p:outlineViewPr>
    <p:cViewPr>
      <p:scale>
        <a:sx n="33" d="100"/>
        <a:sy n="33" d="100"/>
      </p:scale>
      <p:origin x="0" y="4620"/>
    </p:cViewPr>
  </p:outlin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79" d="100"/>
          <a:sy n="79" d="100"/>
        </p:scale>
        <p:origin x="-3936"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C7F027-379E-4D32-9199-1B8938F68AAE}" type="datetimeFigureOut">
              <a:rPr lang="en-GB" smtClean="0"/>
              <a:pPr/>
              <a:t>21/05/2018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B7E7989-31F3-4EB9-8547-909D99F43AE5}" type="datetimeFigureOut">
              <a:rPr lang="en-ZA" smtClean="0"/>
              <a:pPr/>
              <a:t>2018/05/21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a:t>
            </a:fld>
            <a:endParaRPr lang="en-ZA"/>
          </a:p>
        </p:txBody>
      </p:sp>
    </p:spTree>
    <p:extLst>
      <p:ext uri="{BB962C8B-B14F-4D97-AF65-F5344CB8AC3E}">
        <p14:creationId xmlns:p14="http://schemas.microsoft.com/office/powerpoint/2010/main" xmlns="" val="248533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pPr/>
              <a:t>5</a:t>
            </a:fld>
            <a:endParaRPr lang="en-ZA"/>
          </a:p>
        </p:txBody>
      </p:sp>
    </p:spTree>
    <p:extLst>
      <p:ext uri="{BB962C8B-B14F-4D97-AF65-F5344CB8AC3E}">
        <p14:creationId xmlns:p14="http://schemas.microsoft.com/office/powerpoint/2010/main" xmlns="" val="2377955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Health\WCG - Logo - Health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0652" y="382532"/>
            <a:ext cx="5739912" cy="16215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Health\WCG - Logo - Health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Health\WCG - Logo - Health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8002" y="1911739"/>
            <a:ext cx="2414658" cy="6808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307"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WCG-PPT Style Guide-121030-amc.pptx</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Health\WCG - Logo - Health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a:t>16 May 2018</a:t>
            </a:r>
          </a:p>
        </p:txBody>
      </p:sp>
      <p:sp>
        <p:nvSpPr>
          <p:cNvPr id="8" name="Text Placeholder 7"/>
          <p:cNvSpPr>
            <a:spLocks noGrp="1"/>
          </p:cNvSpPr>
          <p:nvPr>
            <p:ph type="body" sz="quarter" idx="11"/>
          </p:nvPr>
        </p:nvSpPr>
        <p:spPr/>
        <p:txBody>
          <a:bodyPr/>
          <a:lstStyle/>
          <a:p>
            <a:endParaRPr lang="en-GB" dirty="0"/>
          </a:p>
        </p:txBody>
      </p:sp>
      <p:sp>
        <p:nvSpPr>
          <p:cNvPr id="11" name="Title 10"/>
          <p:cNvSpPr>
            <a:spLocks noGrp="1"/>
          </p:cNvSpPr>
          <p:nvPr>
            <p:ph type="ctrTitle"/>
          </p:nvPr>
        </p:nvSpPr>
        <p:spPr/>
        <p:txBody>
          <a:bodyPr/>
          <a:lstStyle/>
          <a:p>
            <a:r>
              <a:rPr lang="en-GB" dirty="0"/>
              <a:t>SCOPA - Health</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on the pre-determined objectives</a:t>
            </a:r>
          </a:p>
        </p:txBody>
      </p:sp>
      <p:sp>
        <p:nvSpPr>
          <p:cNvPr id="3" name="Slide Number Placeholder 2"/>
          <p:cNvSpPr>
            <a:spLocks noGrp="1"/>
          </p:cNvSpPr>
          <p:nvPr>
            <p:ph type="sldNum" sz="quarter" idx="4"/>
          </p:nvPr>
        </p:nvSpPr>
        <p:spPr/>
        <p:txBody>
          <a:bodyPr/>
          <a:lstStyle/>
          <a:p>
            <a:fld id="{8406839F-D7A4-4E5D-B93D-768AD4D1DB36}" type="slidenum">
              <a:rPr lang="en-ZA" smtClean="0"/>
              <a:pPr/>
              <a:t>2</a:t>
            </a:fld>
            <a:endParaRPr lang="en-ZA" dirty="0"/>
          </a:p>
        </p:txBody>
      </p:sp>
      <p:sp>
        <p:nvSpPr>
          <p:cNvPr id="5" name="Text Placeholder 4"/>
          <p:cNvSpPr>
            <a:spLocks noGrp="1"/>
          </p:cNvSpPr>
          <p:nvPr>
            <p:ph type="body" sz="quarter" idx="10"/>
          </p:nvPr>
        </p:nvSpPr>
        <p:spPr/>
        <p:txBody>
          <a:bodyPr>
            <a:normAutofit lnSpcReduction="10000"/>
          </a:bodyPr>
          <a:lstStyle/>
          <a:p>
            <a:pPr marL="361950" lvl="1" indent="-361950">
              <a:lnSpc>
                <a:spcPct val="130000"/>
              </a:lnSpc>
            </a:pPr>
            <a:endParaRPr lang="en-US" sz="1800" b="1" dirty="0"/>
          </a:p>
          <a:p>
            <a:endParaRPr lang="en-US" dirty="0"/>
          </a:p>
        </p:txBody>
      </p:sp>
      <p:sp>
        <p:nvSpPr>
          <p:cNvPr id="6" name="Text Placeholder 5"/>
          <p:cNvSpPr>
            <a:spLocks noGrp="1"/>
          </p:cNvSpPr>
          <p:nvPr>
            <p:ph type="body" sz="quarter" idx="11"/>
          </p:nvPr>
        </p:nvSpPr>
        <p:spPr>
          <a:xfrm>
            <a:off x="179512" y="908720"/>
            <a:ext cx="8964488" cy="5559430"/>
          </a:xfrm>
        </p:spPr>
        <p:txBody>
          <a:bodyPr>
            <a:noAutofit/>
          </a:bodyPr>
          <a:lstStyle/>
          <a:p>
            <a:pPr lvl="1">
              <a:lnSpc>
                <a:spcPct val="150000"/>
              </a:lnSpc>
            </a:pPr>
            <a:r>
              <a:rPr lang="en-US" b="1" u="sng" dirty="0" err="1"/>
              <a:t>Programme</a:t>
            </a:r>
            <a:r>
              <a:rPr lang="en-US" b="1" u="sng" dirty="0"/>
              <a:t> 2: District Health Services</a:t>
            </a:r>
          </a:p>
          <a:p>
            <a:pPr lvl="1">
              <a:lnSpc>
                <a:spcPct val="150000"/>
              </a:lnSpc>
            </a:pPr>
            <a:r>
              <a:rPr lang="en-US" b="1" u="sng" dirty="0"/>
              <a:t>Indicator: </a:t>
            </a:r>
            <a:r>
              <a:rPr lang="en-US" b="1" u="sng" dirty="0" err="1"/>
              <a:t>Dtap</a:t>
            </a:r>
            <a:r>
              <a:rPr lang="en-US" b="1" u="sng" dirty="0"/>
              <a:t>-IPV/</a:t>
            </a:r>
            <a:r>
              <a:rPr lang="en-US" b="1" u="sng" dirty="0" err="1"/>
              <a:t>Hpv</a:t>
            </a:r>
            <a:r>
              <a:rPr lang="en-US" b="1" u="sng" dirty="0"/>
              <a:t> 3- Measles first dose drop-out rate</a:t>
            </a:r>
            <a:r>
              <a:rPr lang="en-US" dirty="0"/>
              <a:t>  </a:t>
            </a:r>
            <a:r>
              <a:rPr lang="en-US" sz="1200" i="1" dirty="0"/>
              <a:t>The Department did not have an adequate performance management system to maintain records that enabled reliable reporting on achievement of targets. Sufficient appropriate audit evidence could not be provided in some instances, while in other cases the evidence that was provided did not agree to the recorded achievements. This resulted in a misstatement of the target achievement reported as the evidence provided indicated that it was 11,5% and not 13,8% (as stated).  The AGSA was also unable to confirm the reported achievement by alternative means. Consequently, the AGSA was unable to determine whether any further adjustments were required to the reported achievements as reported in the annual performance report.</a:t>
            </a:r>
          </a:p>
          <a:p>
            <a:pPr marL="0" lvl="1" indent="0">
              <a:lnSpc>
                <a:spcPct val="150000"/>
              </a:lnSpc>
              <a:buNone/>
            </a:pPr>
            <a:endParaRPr lang="en-US" sz="500" b="1" i="1" u="sng" dirty="0"/>
          </a:p>
          <a:p>
            <a:pPr lvl="1">
              <a:lnSpc>
                <a:spcPct val="150000"/>
              </a:lnSpc>
            </a:pPr>
            <a:r>
              <a:rPr lang="en-US" b="1" u="sng" dirty="0"/>
              <a:t>Interventions and progress:</a:t>
            </a:r>
          </a:p>
          <a:p>
            <a:pPr lvl="2">
              <a:lnSpc>
                <a:spcPct val="114000"/>
              </a:lnSpc>
              <a:spcBef>
                <a:spcPts val="600"/>
              </a:spcBef>
            </a:pPr>
            <a:r>
              <a:rPr lang="en-US" sz="1400" dirty="0"/>
              <a:t>Approval was requested and received from the NDOH and DotP to remove the indicator from the APP as it did not add value and due to a number of issues could not be logically interpreted (i.e. campaigns, stock outs, changed immunization schedule) resulting in a risk for the department. The APP was amended accordingly.</a:t>
            </a:r>
          </a:p>
          <a:p>
            <a:pPr lvl="2">
              <a:lnSpc>
                <a:spcPct val="114000"/>
              </a:lnSpc>
              <a:spcBef>
                <a:spcPts val="600"/>
              </a:spcBef>
            </a:pPr>
            <a:r>
              <a:rPr lang="en-US" sz="1400" dirty="0"/>
              <a:t>The indicator is still monitored operationally and as the roll out of the integrated stationery and PHCIS system progresses, electronic reporting using system rules will be possible resulting in more accurate data and evidence. (see next slide for detail on this)</a:t>
            </a:r>
          </a:p>
          <a:p>
            <a:pPr lvl="2">
              <a:lnSpc>
                <a:spcPct val="150000"/>
              </a:lnSpc>
            </a:pPr>
            <a:endParaRPr lang="en-US" sz="1500" dirty="0"/>
          </a:p>
          <a:p>
            <a:pPr lvl="2">
              <a:lnSpc>
                <a:spcPct val="150000"/>
              </a:lnSpc>
            </a:pPr>
            <a:endParaRPr lang="en-US" sz="1500" dirty="0"/>
          </a:p>
        </p:txBody>
      </p:sp>
    </p:spTree>
    <p:extLst>
      <p:ext uri="{BB962C8B-B14F-4D97-AF65-F5344CB8AC3E}">
        <p14:creationId xmlns:p14="http://schemas.microsoft.com/office/powerpoint/2010/main" xmlns="" val="397384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on the pre-determined objectives</a:t>
            </a:r>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5" name="Text Placeholder 4"/>
          <p:cNvSpPr>
            <a:spLocks noGrp="1"/>
          </p:cNvSpPr>
          <p:nvPr>
            <p:ph type="body" sz="quarter" idx="10"/>
          </p:nvPr>
        </p:nvSpPr>
        <p:spPr/>
        <p:txBody>
          <a:bodyPr>
            <a:normAutofit lnSpcReduction="10000"/>
          </a:bodyPr>
          <a:lstStyle/>
          <a:p>
            <a:pPr marL="361950" lvl="1" indent="-361950">
              <a:lnSpc>
                <a:spcPct val="130000"/>
              </a:lnSpc>
            </a:pPr>
            <a:endParaRPr lang="en-US" sz="1800" b="1" dirty="0"/>
          </a:p>
          <a:p>
            <a:endParaRPr lang="en-US" dirty="0"/>
          </a:p>
        </p:txBody>
      </p:sp>
      <p:sp>
        <p:nvSpPr>
          <p:cNvPr id="6" name="Text Placeholder 5"/>
          <p:cNvSpPr>
            <a:spLocks noGrp="1"/>
          </p:cNvSpPr>
          <p:nvPr>
            <p:ph type="body" sz="quarter" idx="11"/>
          </p:nvPr>
        </p:nvSpPr>
        <p:spPr>
          <a:xfrm>
            <a:off x="107504" y="980728"/>
            <a:ext cx="9036496" cy="5328592"/>
          </a:xfrm>
        </p:spPr>
        <p:txBody>
          <a:bodyPr>
            <a:noAutofit/>
          </a:bodyPr>
          <a:lstStyle/>
          <a:p>
            <a:pPr lvl="1">
              <a:lnSpc>
                <a:spcPct val="114000"/>
              </a:lnSpc>
            </a:pPr>
            <a:r>
              <a:rPr lang="en-US" sz="1400" b="1" u="sng" dirty="0"/>
              <a:t>Integrated stationery:</a:t>
            </a:r>
          </a:p>
          <a:p>
            <a:pPr lvl="2">
              <a:lnSpc>
                <a:spcPct val="114000"/>
              </a:lnSpc>
            </a:pPr>
            <a:r>
              <a:rPr lang="en-US" sz="1400" dirty="0"/>
              <a:t>The department has developed, piloted and is in the process of implementing new integrated stationery which:</a:t>
            </a:r>
          </a:p>
          <a:p>
            <a:pPr marL="532175" lvl="1" indent="-268288">
              <a:lnSpc>
                <a:spcPct val="114000"/>
              </a:lnSpc>
              <a:spcBef>
                <a:spcPts val="600"/>
              </a:spcBef>
              <a:buFont typeface="Wingdings" panose="05000000000000000000" pitchFamily="2" charset="2"/>
              <a:buChar char="q"/>
            </a:pPr>
            <a:r>
              <a:rPr lang="en-ZA" sz="1400" dirty="0"/>
              <a:t>Facilitates continuity of care through it’s longitudinal design (last four encounters seen at once)</a:t>
            </a:r>
          </a:p>
          <a:p>
            <a:pPr marL="532175" lvl="1" indent="-268288">
              <a:lnSpc>
                <a:spcPct val="114000"/>
              </a:lnSpc>
              <a:spcBef>
                <a:spcPts val="600"/>
              </a:spcBef>
              <a:buFont typeface="Wingdings" panose="05000000000000000000" pitchFamily="2" charset="2"/>
              <a:buChar char="q"/>
            </a:pPr>
            <a:r>
              <a:rPr lang="en-ZA" sz="1400" dirty="0"/>
              <a:t>Promotes integration of care by prompting screening for and management of all chronic and episodic conditions </a:t>
            </a:r>
          </a:p>
          <a:p>
            <a:pPr marL="532175" lvl="1" indent="-268288">
              <a:lnSpc>
                <a:spcPct val="114000"/>
              </a:lnSpc>
              <a:spcBef>
                <a:spcPts val="600"/>
              </a:spcBef>
              <a:buFont typeface="Wingdings" panose="05000000000000000000" pitchFamily="2" charset="2"/>
              <a:buChar char="q"/>
            </a:pPr>
            <a:r>
              <a:rPr lang="en-ZA" sz="1400" dirty="0">
                <a:solidFill>
                  <a:srgbClr val="FF0000"/>
                </a:solidFill>
              </a:rPr>
              <a:t>Facilitates the electronic capturing of clinical information directly from folder</a:t>
            </a:r>
          </a:p>
          <a:p>
            <a:pPr marL="532175" lvl="1" indent="-268288">
              <a:lnSpc>
                <a:spcPct val="114000"/>
              </a:lnSpc>
              <a:spcBef>
                <a:spcPts val="600"/>
              </a:spcBef>
              <a:buFont typeface="Wingdings" panose="05000000000000000000" pitchFamily="2" charset="2"/>
              <a:buChar char="q"/>
            </a:pPr>
            <a:r>
              <a:rPr lang="en-ZA" sz="1400" dirty="0"/>
              <a:t>Makes clinical audits easier</a:t>
            </a:r>
          </a:p>
          <a:p>
            <a:pPr marL="532175" lvl="1" indent="-268288">
              <a:lnSpc>
                <a:spcPct val="114000"/>
              </a:lnSpc>
              <a:spcBef>
                <a:spcPts val="600"/>
              </a:spcBef>
              <a:buFont typeface="Wingdings" panose="05000000000000000000" pitchFamily="2" charset="2"/>
              <a:buChar char="q"/>
            </a:pPr>
            <a:r>
              <a:rPr lang="en-ZA" sz="1400" dirty="0"/>
              <a:t>Allows for a ‘single document flow process’ for all folders – do not have to think about which folders need capturing and which don’t</a:t>
            </a:r>
          </a:p>
          <a:p>
            <a:pPr marL="532175" lvl="1" indent="-268288">
              <a:lnSpc>
                <a:spcPct val="114000"/>
              </a:lnSpc>
              <a:spcBef>
                <a:spcPts val="600"/>
              </a:spcBef>
              <a:buFont typeface="Wingdings" panose="05000000000000000000" pitchFamily="2" charset="2"/>
              <a:buChar char="q"/>
            </a:pPr>
            <a:r>
              <a:rPr lang="en-ZA" sz="1400" dirty="0">
                <a:solidFill>
                  <a:srgbClr val="FF0000"/>
                </a:solidFill>
              </a:rPr>
              <a:t>Does away with paper registers and the requirement for the clinician to calculate days/weeks/months/years </a:t>
            </a:r>
            <a:r>
              <a:rPr lang="en-ZA" sz="1400" dirty="0" err="1">
                <a:solidFill>
                  <a:srgbClr val="FF0000"/>
                </a:solidFill>
              </a:rPr>
              <a:t>etc</a:t>
            </a:r>
            <a:endParaRPr lang="en-ZA" sz="1400" dirty="0">
              <a:solidFill>
                <a:srgbClr val="FF0000"/>
              </a:solidFill>
            </a:endParaRPr>
          </a:p>
          <a:p>
            <a:pPr marL="263887" lvl="1" indent="0">
              <a:lnSpc>
                <a:spcPct val="114000"/>
              </a:lnSpc>
              <a:spcBef>
                <a:spcPts val="600"/>
              </a:spcBef>
              <a:buNone/>
            </a:pPr>
            <a:endParaRPr lang="en-ZA" sz="1400" dirty="0">
              <a:solidFill>
                <a:srgbClr val="FF0000"/>
              </a:solidFill>
            </a:endParaRPr>
          </a:p>
          <a:p>
            <a:pPr lvl="1">
              <a:lnSpc>
                <a:spcPct val="114000"/>
              </a:lnSpc>
            </a:pPr>
            <a:r>
              <a:rPr lang="en-US" sz="1400" b="1" u="sng" dirty="0"/>
              <a:t>PHCIS (Primary Health Care Information system):</a:t>
            </a:r>
          </a:p>
          <a:p>
            <a:pPr lvl="2">
              <a:lnSpc>
                <a:spcPct val="114000"/>
              </a:lnSpc>
            </a:pPr>
            <a:r>
              <a:rPr lang="en-US" sz="1400" dirty="0"/>
              <a:t>The department has developed and piloted the next phase of PHCIS which can capture the data from the integrated stationery. PHCIS has been piloted, and further development and roll out will take place this year. Once data is captured, PHCIS can apply rules to identify services that comply with the data element/indicator definitions without relying on clinicians to check the correct box</a:t>
            </a:r>
          </a:p>
        </p:txBody>
      </p:sp>
    </p:spTree>
    <p:extLst>
      <p:ext uri="{BB962C8B-B14F-4D97-AF65-F5344CB8AC3E}">
        <p14:creationId xmlns:p14="http://schemas.microsoft.com/office/powerpoint/2010/main" xmlns="" val="341255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on the pre-determined objectives</a:t>
            </a:r>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5" name="Text Placeholder 4"/>
          <p:cNvSpPr>
            <a:spLocks noGrp="1"/>
          </p:cNvSpPr>
          <p:nvPr>
            <p:ph type="body" sz="quarter" idx="10"/>
          </p:nvPr>
        </p:nvSpPr>
        <p:spPr/>
        <p:txBody>
          <a:bodyPr>
            <a:normAutofit lnSpcReduction="10000"/>
          </a:bodyPr>
          <a:lstStyle/>
          <a:p>
            <a:pPr marL="361950" lvl="1" indent="-361950">
              <a:lnSpc>
                <a:spcPct val="130000"/>
              </a:lnSpc>
            </a:pPr>
            <a:endParaRPr lang="en-US" sz="1800" b="1" dirty="0"/>
          </a:p>
          <a:p>
            <a:endParaRPr lang="en-US" dirty="0"/>
          </a:p>
        </p:txBody>
      </p:sp>
      <p:sp>
        <p:nvSpPr>
          <p:cNvPr id="6" name="Text Placeholder 5"/>
          <p:cNvSpPr>
            <a:spLocks noGrp="1"/>
          </p:cNvSpPr>
          <p:nvPr>
            <p:ph type="body" sz="quarter" idx="11"/>
          </p:nvPr>
        </p:nvSpPr>
        <p:spPr>
          <a:xfrm>
            <a:off x="179512" y="908719"/>
            <a:ext cx="8964488" cy="5182597"/>
          </a:xfrm>
        </p:spPr>
        <p:txBody>
          <a:bodyPr>
            <a:noAutofit/>
          </a:bodyPr>
          <a:lstStyle/>
          <a:p>
            <a:pPr lvl="1">
              <a:lnSpc>
                <a:spcPct val="150000"/>
              </a:lnSpc>
            </a:pPr>
            <a:r>
              <a:rPr lang="en-US" b="1" u="sng" dirty="0" err="1"/>
              <a:t>Programme</a:t>
            </a:r>
            <a:r>
              <a:rPr lang="en-US" b="1" u="sng" dirty="0"/>
              <a:t> 2: District Health Services</a:t>
            </a:r>
          </a:p>
          <a:p>
            <a:pPr lvl="1">
              <a:lnSpc>
                <a:spcPct val="150000"/>
              </a:lnSpc>
            </a:pPr>
            <a:r>
              <a:rPr lang="en-US" b="1" u="sng" dirty="0"/>
              <a:t>Indicator: Mother postnatal visit within six days rate  </a:t>
            </a:r>
            <a:r>
              <a:rPr lang="en-US" sz="1200" i="1" dirty="0"/>
              <a:t>The reported achievement for the target mother postnatal visit within six days rate was misstated as the evidence provided indicated 51,4% and not 60% as reported in the annual performance report. This was due to postnatal visits after six days also being reported on. </a:t>
            </a:r>
          </a:p>
          <a:p>
            <a:pPr lvl="1">
              <a:lnSpc>
                <a:spcPct val="150000"/>
              </a:lnSpc>
            </a:pPr>
            <a:r>
              <a:rPr lang="en-US" b="1" u="sng" dirty="0"/>
              <a:t>Interventions and progress:</a:t>
            </a:r>
          </a:p>
          <a:p>
            <a:pPr lvl="2">
              <a:lnSpc>
                <a:spcPct val="150000"/>
              </a:lnSpc>
            </a:pPr>
            <a:r>
              <a:rPr lang="en-US" sz="1400" dirty="0"/>
              <a:t>From a public health perspective, a visit occurring after 6 days still has the desired impact. However, the definition of the indicator does not allow for this flexibility when reporting. During the indicator review this year we will request the NDOH to build some flexibility into the definition to accommodate “late” visits.</a:t>
            </a:r>
          </a:p>
          <a:p>
            <a:pPr lvl="2">
              <a:lnSpc>
                <a:spcPct val="150000"/>
              </a:lnSpc>
            </a:pPr>
            <a:r>
              <a:rPr lang="en-US" sz="1400" dirty="0"/>
              <a:t>Continuous training of staff on definitions.</a:t>
            </a:r>
          </a:p>
          <a:p>
            <a:pPr lvl="2">
              <a:lnSpc>
                <a:spcPct val="150000"/>
              </a:lnSpc>
            </a:pPr>
            <a:r>
              <a:rPr lang="en-US" sz="1400" dirty="0"/>
              <a:t>Continuous checking of data by the internal control unit</a:t>
            </a:r>
          </a:p>
          <a:p>
            <a:pPr lvl="2">
              <a:lnSpc>
                <a:spcPct val="150000"/>
              </a:lnSpc>
            </a:pPr>
            <a:r>
              <a:rPr lang="en-US" sz="1400" dirty="0"/>
              <a:t>Definitions in APP made available to clinicians on cell phones to check definitions</a:t>
            </a:r>
          </a:p>
          <a:p>
            <a:pPr lvl="2">
              <a:lnSpc>
                <a:spcPct val="150000"/>
              </a:lnSpc>
            </a:pPr>
            <a:r>
              <a:rPr lang="en-US" sz="1400" dirty="0"/>
              <a:t>The indicator is still monitored operationally and as the roll out of the integrated stationery and PHCIS system progresses, electronic reporting using system rules will be possible resulting in more accurate data and evidence. </a:t>
            </a:r>
            <a:endParaRPr lang="en-US" sz="1200" dirty="0"/>
          </a:p>
        </p:txBody>
      </p:sp>
    </p:spTree>
    <p:extLst>
      <p:ext uri="{BB962C8B-B14F-4D97-AF65-F5344CB8AC3E}">
        <p14:creationId xmlns:p14="http://schemas.microsoft.com/office/powerpoint/2010/main" xmlns="" val="196555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ur/qYXClUhvwckbOHARTMCFDQhKAVQUekOvmLmPhNT7c610/FVgDr9DIwjBVkh10+uoZtDLLnip08d9YX17yTxrCbvRbX/8VBjuXv/632OIQhYamCTMKSj6cE4A+JQ+h5OAdzKiyiyOOUWtWTYfUjwkUdHlMgxSJJPPnb1LSg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School Health back-capturing (11 November 2014)">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21807</TotalTime>
  <Words>643</Words>
  <Application>Microsoft Office PowerPoint</Application>
  <PresentationFormat>On-screen Show (4:3)</PresentationFormat>
  <Paragraphs>35</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School Health back-capturing (11 November 2014)</vt:lpstr>
      <vt:lpstr>think-cell Slide</vt:lpstr>
      <vt:lpstr>SCOPA - Health</vt:lpstr>
      <vt:lpstr>Findings on the pre-determined objectives</vt:lpstr>
      <vt:lpstr>Findings on the pre-determined objectives</vt:lpstr>
      <vt:lpstr>Findings on the pre-determined objectives</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&amp; Capturing School Health data</dc:title>
  <dc:creator>Samantha Brinkmann</dc:creator>
  <cp:keywords>POTX</cp:keywords>
  <cp:lastModifiedBy>PUMZA</cp:lastModifiedBy>
  <cp:revision>212</cp:revision>
  <cp:lastPrinted>2015-10-26T13:52:01Z</cp:lastPrinted>
  <dcterms:created xsi:type="dcterms:W3CDTF">2015-10-19T20:16:46Z</dcterms:created>
  <dcterms:modified xsi:type="dcterms:W3CDTF">2018-05-21T08:24:23Z</dcterms:modified>
  <cp:category>CI</cp:category>
</cp:coreProperties>
</file>